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2" r:id="rId7"/>
    <p:sldId id="274" r:id="rId8"/>
    <p:sldId id="261" r:id="rId9"/>
    <p:sldId id="275" r:id="rId10"/>
    <p:sldId id="263" r:id="rId11"/>
    <p:sldId id="276" r:id="rId12"/>
    <p:sldId id="264" r:id="rId13"/>
    <p:sldId id="281" r:id="rId14"/>
    <p:sldId id="265" r:id="rId15"/>
    <p:sldId id="277" r:id="rId16"/>
    <p:sldId id="266" r:id="rId17"/>
    <p:sldId id="267" r:id="rId18"/>
    <p:sldId id="268" r:id="rId19"/>
    <p:sldId id="278" r:id="rId20"/>
    <p:sldId id="269" r:id="rId21"/>
    <p:sldId id="279" r:id="rId22"/>
    <p:sldId id="270" r:id="rId23"/>
    <p:sldId id="280" r:id="rId24"/>
    <p:sldId id="271" r:id="rId25"/>
  </p:sldIdLst>
  <p:sldSz cx="9144000" cy="5143500" type="screen16x9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 Moulton" initials="KM" lastIdx="0" clrIdx="0">
    <p:extLst>
      <p:ext uri="{19B8F6BF-5375-455C-9EA6-DF929625EA0E}">
        <p15:presenceInfo xmlns:p15="http://schemas.microsoft.com/office/powerpoint/2012/main" userId="Kristin Moult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424242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Assessed Valuation and
 Mill Levy</a:t>
            </a:r>
          </a:p>
        </c:rich>
      </c:tx>
      <c:layout>
        <c:manualLayout>
          <c:xMode val="edge"/>
          <c:yMode val="edge"/>
          <c:x val="0.28896739618574291"/>
          <c:y val="2.6297849132494804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4888947210386014"/>
          <c:y val="0.15374596876039912"/>
          <c:w val="0.5146680069479348"/>
          <c:h val="0.601094500017343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Input!$B$31</c:f>
              <c:strCache>
                <c:ptCount val="1"/>
                <c:pt idx="0">
                  <c:v>A.V.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Input!$A$32:$A$40</c:f>
              <c:strCache>
                <c:ptCount val="9"/>
                <c:pt idx="0">
                  <c:v>FY15</c:v>
                </c:pt>
                <c:pt idx="1">
                  <c:v>FY16</c:v>
                </c:pt>
                <c:pt idx="2">
                  <c:v>FY17</c:v>
                </c:pt>
                <c:pt idx="3">
                  <c:v>FY18</c:v>
                </c:pt>
                <c:pt idx="4">
                  <c:v>FY19</c:v>
                </c:pt>
                <c:pt idx="5">
                  <c:v>FY20</c:v>
                </c:pt>
                <c:pt idx="6">
                  <c:v>FY21</c:v>
                </c:pt>
                <c:pt idx="7">
                  <c:v>FY22</c:v>
                </c:pt>
                <c:pt idx="8">
                  <c:v>FY23</c:v>
                </c:pt>
              </c:strCache>
            </c:strRef>
          </c:cat>
          <c:val>
            <c:numRef>
              <c:f>Input!$B$32:$B$40</c:f>
              <c:numCache>
                <c:formatCode>#,##0.0</c:formatCode>
                <c:ptCount val="9"/>
                <c:pt idx="0">
                  <c:v>1552.7</c:v>
                </c:pt>
                <c:pt idx="1">
                  <c:v>1724.6</c:v>
                </c:pt>
                <c:pt idx="2">
                  <c:v>1736.4</c:v>
                </c:pt>
                <c:pt idx="3">
                  <c:v>1859.2</c:v>
                </c:pt>
                <c:pt idx="4">
                  <c:v>1883.5</c:v>
                </c:pt>
                <c:pt idx="5">
                  <c:v>2237.6</c:v>
                </c:pt>
                <c:pt idx="6">
                  <c:v>2249.5</c:v>
                </c:pt>
                <c:pt idx="7">
                  <c:v>2441.5</c:v>
                </c:pt>
                <c:pt idx="8">
                  <c:v>2409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3-41A2-A570-EE7CE57DF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1341439"/>
        <c:axId val="1"/>
      </c:barChart>
      <c:lineChart>
        <c:grouping val="standard"/>
        <c:varyColors val="0"/>
        <c:ser>
          <c:idx val="0"/>
          <c:order val="1"/>
          <c:tx>
            <c:strRef>
              <c:f>Input!$C$31</c:f>
              <c:strCache>
                <c:ptCount val="1"/>
                <c:pt idx="0">
                  <c:v>Mill Levy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chemeClr val="accent1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Input!$A$32:$A$40</c:f>
              <c:strCache>
                <c:ptCount val="9"/>
                <c:pt idx="0">
                  <c:v>FY15</c:v>
                </c:pt>
                <c:pt idx="1">
                  <c:v>FY16</c:v>
                </c:pt>
                <c:pt idx="2">
                  <c:v>FY17</c:v>
                </c:pt>
                <c:pt idx="3">
                  <c:v>FY18</c:v>
                </c:pt>
                <c:pt idx="4">
                  <c:v>FY19</c:v>
                </c:pt>
                <c:pt idx="5">
                  <c:v>FY20</c:v>
                </c:pt>
                <c:pt idx="6">
                  <c:v>FY21</c:v>
                </c:pt>
                <c:pt idx="7">
                  <c:v>FY22</c:v>
                </c:pt>
                <c:pt idx="8">
                  <c:v>FY23</c:v>
                </c:pt>
              </c:strCache>
            </c:strRef>
          </c:cat>
          <c:val>
            <c:numRef>
              <c:f>Input!$C$32:$C$40</c:f>
              <c:numCache>
                <c:formatCode>#,##0.000</c:formatCode>
                <c:ptCount val="9"/>
                <c:pt idx="0">
                  <c:v>20.135000000000002</c:v>
                </c:pt>
                <c:pt idx="1">
                  <c:v>19.617999999999999</c:v>
                </c:pt>
                <c:pt idx="2">
                  <c:v>21.151</c:v>
                </c:pt>
                <c:pt idx="3">
                  <c:v>20.524999999999999</c:v>
                </c:pt>
                <c:pt idx="4">
                  <c:v>20.417000000000002</c:v>
                </c:pt>
                <c:pt idx="5">
                  <c:v>19.091999999999999</c:v>
                </c:pt>
                <c:pt idx="6">
                  <c:v>19.183</c:v>
                </c:pt>
                <c:pt idx="7">
                  <c:v>18.835000000000001</c:v>
                </c:pt>
                <c:pt idx="8">
                  <c:v>18.870999999999999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E3-41A2-A570-EE7CE57DF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81134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 sz="900" b="0" i="0" u="none" strike="noStrike" baseline="0">
                <a:solidFill>
                  <a:srgbClr val="424242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0" u="none" strike="noStrike" baseline="0">
                    <a:solidFill>
                      <a:srgbClr val="424242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Millions</a:t>
                </a:r>
              </a:p>
            </c:rich>
          </c:tx>
          <c:layout>
            <c:manualLayout>
              <c:xMode val="edge"/>
              <c:yMode val="edge"/>
              <c:x val="1.3333433130744589E-2"/>
              <c:y val="0.40710479371896696"/>
            </c:manualLayout>
          </c:layout>
          <c:overlay val="0"/>
          <c:spPr>
            <a:noFill/>
            <a:ln w="25400">
              <a:noFill/>
            </a:ln>
          </c:spPr>
        </c:title>
        <c:numFmt formatCode="\$#,##0_);\(\$#,##0\)" sourceLinked="0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424242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811341439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0"/>
        <c:lblAlgn val="ctr"/>
        <c:lblOffset val="100"/>
        <c:noMultiLvlLbl val="0"/>
      </c:catAx>
      <c:valAx>
        <c:axId val="4"/>
        <c:scaling>
          <c:orientation val="minMax"/>
          <c:max val="30"/>
          <c:min val="15"/>
        </c:scaling>
        <c:delete val="0"/>
        <c:axPos val="r"/>
        <c:title>
          <c:tx>
            <c:rich>
              <a:bodyPr/>
              <a:lstStyle/>
              <a:p>
                <a:pPr>
                  <a:defRPr sz="900" b="0" i="0" u="none" strike="noStrike" baseline="0">
                    <a:solidFill>
                      <a:srgbClr val="424242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Mills</a:t>
                </a:r>
              </a:p>
            </c:rich>
          </c:tx>
          <c:layout>
            <c:manualLayout>
              <c:xMode val="edge"/>
              <c:yMode val="edge"/>
              <c:x val="0.90933554883586321"/>
              <c:y val="0.4316951858290440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424242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"/>
        <c:crosses val="max"/>
        <c:crossBetween val="between"/>
        <c:majorUnit val="5"/>
        <c:minorUnit val="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8261828488169011"/>
          <c:y val="0.91835310358932409"/>
          <c:w val="0.4087095695737652"/>
          <c:h val="4.6359261910443039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690" b="0" i="0" u="none" strike="noStrike" baseline="0">
              <a:solidFill>
                <a:srgbClr val="424242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8" tIns="93308" rIns="93308" bIns="9330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5d461150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95d4611507_1_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995182bdc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995182bdc5_0_5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995182bd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995182bdc5_0_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fb10d7a6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9fb10d7a69_0_3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729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672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4699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9439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0080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084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5648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98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2044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4632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8520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2454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7769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707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0780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5768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6487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9fb10d7a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9fb10d7a69_0_10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335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04575" y="1120225"/>
            <a:ext cx="3726900" cy="16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bg1"/>
                </a:solidFill>
              </a:rPr>
              <a:t>Second</a:t>
            </a:r>
            <a:r>
              <a:rPr lang="en" sz="3600" b="1" dirty="0">
                <a:solidFill>
                  <a:schemeClr val="bg1"/>
                </a:solidFill>
              </a:rPr>
              <a:t> Quarter Financial Report</a:t>
            </a:r>
            <a:endParaRPr sz="3600" b="1" dirty="0">
              <a:solidFill>
                <a:schemeClr val="bg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40300" y="3329425"/>
            <a:ext cx="3726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</a:rPr>
              <a:t>Board of Education</a:t>
            </a:r>
            <a:endParaRPr dirty="0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540300" y="3877950"/>
            <a:ext cx="3726900" cy="11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January 31, 2023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8550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Annual Revenue and Expenditures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B35F8-7BAA-45FD-B49A-422B9AF4C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935" y="599523"/>
            <a:ext cx="5566130" cy="35755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81479" y="159091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Annual Mill Lev</a:t>
            </a:r>
            <a:r>
              <a:rPr lang="en-US" dirty="0"/>
              <a:t>y</a:t>
            </a:r>
            <a:r>
              <a:rPr lang="en" dirty="0"/>
              <a:t> and Fund Balance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12F5A-5401-4D2D-8FC4-0ADE047A1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284" y="1073727"/>
            <a:ext cx="3025893" cy="3173504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142B893-5564-4890-0608-1B3192DF6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014391"/>
              </p:ext>
            </p:extLst>
          </p:nvPr>
        </p:nvGraphicFramePr>
        <p:xfrm>
          <a:off x="1034484" y="1073727"/>
          <a:ext cx="3587198" cy="317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157463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Annual Enrollment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16384-1500-40AF-9C49-635B4BEB1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839" y="792446"/>
            <a:ext cx="6402090" cy="35586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168024" y="182838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Enrollment by Grade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3B9E5C-53A5-4260-8D98-7DB001E6D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902" y="912534"/>
            <a:ext cx="6566570" cy="3318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DCB385-A8A2-4D52-9DB7-CCB6B3072D11}"/>
              </a:ext>
            </a:extLst>
          </p:cNvPr>
          <p:cNvSpPr txBox="1"/>
          <p:nvPr/>
        </p:nvSpPr>
        <p:spPr>
          <a:xfrm>
            <a:off x="2913321" y="983603"/>
            <a:ext cx="3948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Enrolled Student By Grade – Oct 2022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50" y="0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General Fund</a:t>
            </a:r>
            <a:endParaRPr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3FE321-666A-197D-971A-DCA3C4FDF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27" y="489662"/>
            <a:ext cx="8139545" cy="383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18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311700" y="168578"/>
            <a:ext cx="8520600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General Fund – </a:t>
            </a:r>
            <a:r>
              <a:rPr lang="en-US" sz="2000"/>
              <a:t>Resources for general operations</a:t>
            </a:r>
            <a:endParaRPr lang="en-US" sz="2000" dirty="0"/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GF Revenue – $937,189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Additional Total Program Funding - $930,289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Changes in other revenue - $6,900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GF Expense – ($930,289)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Additional 2.0 FTE for SHS due to increase in enrollment ($187,000)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Board Certification payments to Special Service Providers ($100,000)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Additional spending for substitute teachers ($99,000)</a:t>
            </a:r>
          </a:p>
          <a:p>
            <a:pPr>
              <a:lnSpc>
                <a:spcPct val="100000"/>
              </a:lnSpc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Additional Purchased Services ($544,289)</a:t>
            </a:r>
          </a:p>
          <a:p>
            <a:pPr lvl="1">
              <a:lnSpc>
                <a:spcPts val="1000"/>
              </a:lnSpc>
              <a:spcBef>
                <a:spcPts val="600"/>
              </a:spcBef>
              <a:buClr>
                <a:srgbClr val="434343"/>
              </a:buClr>
            </a:pPr>
            <a:r>
              <a:rPr lang="en-US" sz="1200" dirty="0">
                <a:solidFill>
                  <a:srgbClr val="434343"/>
                </a:solidFill>
              </a:rPr>
              <a:t>Additional spending to support Strategic Plan, Building Security Systems, Banking and Legal Fees ($139,993)</a:t>
            </a:r>
          </a:p>
          <a:p>
            <a:pPr lvl="1">
              <a:lnSpc>
                <a:spcPts val="1000"/>
              </a:lnSpc>
              <a:spcBef>
                <a:spcPts val="600"/>
              </a:spcBef>
              <a:buClr>
                <a:srgbClr val="434343"/>
              </a:buClr>
            </a:pPr>
            <a:r>
              <a:rPr lang="en-US" sz="1200" dirty="0">
                <a:solidFill>
                  <a:srgbClr val="434343"/>
                </a:solidFill>
              </a:rPr>
              <a:t>Additional spending for utilities Natural Gas and Electric ($110,000)</a:t>
            </a:r>
          </a:p>
          <a:p>
            <a:pPr lvl="1">
              <a:lnSpc>
                <a:spcPts val="1000"/>
              </a:lnSpc>
              <a:spcBef>
                <a:spcPts val="600"/>
              </a:spcBef>
              <a:buClr>
                <a:srgbClr val="434343"/>
              </a:buClr>
            </a:pPr>
            <a:r>
              <a:rPr lang="en-US" sz="1200" dirty="0">
                <a:solidFill>
                  <a:srgbClr val="434343"/>
                </a:solidFill>
              </a:rPr>
              <a:t>Additional spending for Technology and/or Curriculum Materials ($208,356)</a:t>
            </a:r>
          </a:p>
          <a:p>
            <a:pPr lvl="1">
              <a:lnSpc>
                <a:spcPts val="1000"/>
              </a:lnSpc>
              <a:spcBef>
                <a:spcPts val="600"/>
              </a:spcBef>
              <a:buClr>
                <a:srgbClr val="434343"/>
              </a:buClr>
            </a:pPr>
            <a:r>
              <a:rPr lang="en-US" sz="1200" dirty="0">
                <a:solidFill>
                  <a:srgbClr val="434343"/>
                </a:solidFill>
              </a:rPr>
              <a:t>SWAP grant matching fund ($85,940)</a:t>
            </a:r>
          </a:p>
        </p:txBody>
      </p:sp>
    </p:spTree>
    <p:extLst>
      <p:ext uri="{BB962C8B-B14F-4D97-AF65-F5344CB8AC3E}">
        <p14:creationId xmlns:p14="http://schemas.microsoft.com/office/powerpoint/2010/main" val="2509965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49" y="0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Supplemental Capital Construction &amp; Technology Fund</a:t>
            </a:r>
            <a:endParaRPr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F183C-6856-4E8E-9583-846B644812DD}"/>
              </a:ext>
            </a:extLst>
          </p:cNvPr>
          <p:cNvSpPr txBox="1"/>
          <p:nvPr/>
        </p:nvSpPr>
        <p:spPr>
          <a:xfrm>
            <a:off x="914400" y="541800"/>
            <a:ext cx="7180521" cy="3852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266FE-D7BB-4C5E-93D3-81B41AA18C8B}"/>
              </a:ext>
            </a:extLst>
          </p:cNvPr>
          <p:cNvSpPr txBox="1"/>
          <p:nvPr/>
        </p:nvSpPr>
        <p:spPr>
          <a:xfrm>
            <a:off x="914400" y="595423"/>
            <a:ext cx="8172893" cy="60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FC9CE-1842-6055-9F2A-59F9A7600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17" y="541800"/>
            <a:ext cx="8347364" cy="35765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Clr>
                <a:srgbClr val="434343"/>
              </a:buClr>
              <a:buNone/>
            </a:pPr>
            <a:r>
              <a:rPr lang="en-US" dirty="0">
                <a:solidFill>
                  <a:srgbClr val="434343"/>
                </a:solidFill>
              </a:rPr>
              <a:t>Used for funding capital construction, new technology, upgrades to existing technology and maintenance of the District.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sz="1600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($37,336)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Property taxes collected will be lower than budgeted due to actual Assessed Valuation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 – $615,831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Savings compared to budget due to timing of construction projects. A large portion of 2022-23 projects were completed in June 2022.</a:t>
            </a:r>
          </a:p>
        </p:txBody>
      </p:sp>
      <p:sp>
        <p:nvSpPr>
          <p:cNvPr id="2" name="Google Shape;60;p14">
            <a:extLst>
              <a:ext uri="{FF2B5EF4-FFF2-40B4-BE49-F238E27FC236}">
                <a16:creationId xmlns:a16="http://schemas.microsoft.com/office/drawing/2014/main" id="{E94A45FA-4267-31F3-06D1-8B84281F24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701" y="159718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Supplemental Capital Const, </a:t>
            </a:r>
            <a:r>
              <a:rPr lang="en-US" dirty="0" err="1"/>
              <a:t>Maint</a:t>
            </a:r>
            <a:r>
              <a:rPr lang="en-US" dirty="0"/>
              <a:t> &amp; Tech Fund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4518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50" y="-12025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Food Service Fund</a:t>
            </a:r>
            <a:endParaRPr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757307-E44E-07F3-8BBA-9AF0BD8E8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82" y="529775"/>
            <a:ext cx="7959436" cy="370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9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214745" y="168578"/>
            <a:ext cx="8818419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Food Service Fund</a:t>
            </a:r>
            <a:endParaRPr lang="en-US" sz="1800" dirty="0"/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Clr>
                <a:srgbClr val="434343"/>
              </a:buClr>
              <a:buNone/>
            </a:pPr>
            <a:r>
              <a:rPr lang="en-US" dirty="0">
                <a:solidFill>
                  <a:srgbClr val="434343"/>
                </a:solidFill>
              </a:rPr>
              <a:t>Used to account for all activity in the food service program.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($386,737)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Federal Reimbursement less than expected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Transfer from General Fund less than expected due to fund balance from 2021-22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 – $18,573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Additional spending on food and supplies is being offset by savings in salary</a:t>
            </a:r>
          </a:p>
        </p:txBody>
      </p:sp>
    </p:spTree>
    <p:extLst>
      <p:ext uri="{BB962C8B-B14F-4D97-AF65-F5344CB8AC3E}">
        <p14:creationId xmlns:p14="http://schemas.microsoft.com/office/powerpoint/2010/main" val="3620771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99237" y="38065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Grant Fund</a:t>
            </a:r>
            <a:endParaRPr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C51C2E-46B7-3469-CFED-A93B0C6BD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6" y="579865"/>
            <a:ext cx="8192291" cy="345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87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214745" y="168578"/>
            <a:ext cx="8818419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Grant Fund</a:t>
            </a:r>
            <a:endParaRPr lang="en-US" sz="1800" dirty="0"/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</a:pPr>
            <a:r>
              <a:rPr lang="en-US" dirty="0">
                <a:solidFill>
                  <a:srgbClr val="434343"/>
                </a:solidFill>
              </a:rPr>
              <a:t>Used to account for all federal, state and local grants.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($413,473)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Current projected revenue is less than budgeted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 – $413,473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Savings in spending is in alignment with revenue</a:t>
            </a:r>
          </a:p>
          <a:p>
            <a:pPr>
              <a:buClr>
                <a:srgbClr val="434343"/>
              </a:buClr>
            </a:pPr>
            <a:endParaRPr lang="en-US" sz="1600" dirty="0">
              <a:solidFill>
                <a:srgbClr val="434343"/>
              </a:solidFill>
            </a:endParaRPr>
          </a:p>
          <a:p>
            <a:pPr marL="114300" indent="0">
              <a:buClr>
                <a:srgbClr val="434343"/>
              </a:buClr>
              <a:buNone/>
            </a:pPr>
            <a:r>
              <a:rPr lang="en" sz="1600" dirty="0">
                <a:solidFill>
                  <a:srgbClr val="434343"/>
                </a:solidFill>
              </a:rPr>
              <a:t>The District has received new grant awards since budget adoption and may need a supplemental budget at year end.</a:t>
            </a:r>
          </a:p>
          <a:p>
            <a:pPr>
              <a:buClr>
                <a:srgbClr val="434343"/>
              </a:buClr>
            </a:pPr>
            <a:endParaRPr lang="en-US" sz="1600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937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50" y="0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Transportation Fund</a:t>
            </a:r>
            <a:endParaRPr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E8B2453-0E43-4ED5-8C72-BA879DED01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905137"/>
              </p:ext>
            </p:extLst>
          </p:nvPr>
        </p:nvGraphicFramePr>
        <p:xfrm>
          <a:off x="768926" y="637310"/>
          <a:ext cx="7754679" cy="3549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564738" imgH="4389261" progId="Excel.Sheet.8">
                  <p:embed/>
                </p:oleObj>
              </mc:Choice>
              <mc:Fallback>
                <p:oleObj name="Worksheet" r:id="rId4" imgW="8564738" imgH="438926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26" y="637310"/>
                        <a:ext cx="7754679" cy="3549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025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214745" y="168578"/>
            <a:ext cx="8818419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Transportation Fund – </a:t>
            </a:r>
            <a:r>
              <a:rPr lang="en-US" sz="1800" dirty="0"/>
              <a:t>Resources for transportation costs</a:t>
            </a:r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Clr>
                <a:srgbClr val="434343"/>
              </a:buClr>
              <a:buNone/>
            </a:pPr>
            <a:r>
              <a:rPr lang="en-US" dirty="0">
                <a:solidFill>
                  <a:srgbClr val="434343"/>
                </a:solidFill>
              </a:rPr>
              <a:t>Used to account for all transportation costs of the district.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($264,299)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State reimbursement and trip billing less than expected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Transfer from General Fund less than expected due to lower expenditures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 – $264,299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Savings in salary and benefits due to vacant positions</a:t>
            </a:r>
          </a:p>
        </p:txBody>
      </p:sp>
    </p:spTree>
    <p:extLst>
      <p:ext uri="{BB962C8B-B14F-4D97-AF65-F5344CB8AC3E}">
        <p14:creationId xmlns:p14="http://schemas.microsoft.com/office/powerpoint/2010/main" val="2641744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50" y="79983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Bond Fund</a:t>
            </a:r>
            <a:endParaRPr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B98018B-BE8C-443D-B813-D44655A2F5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720174"/>
              </p:ext>
            </p:extLst>
          </p:nvPr>
        </p:nvGraphicFramePr>
        <p:xfrm>
          <a:off x="232896" y="677201"/>
          <a:ext cx="8521992" cy="3374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997582" imgH="3794949" progId="Excel.Sheet.8">
                  <p:embed/>
                </p:oleObj>
              </mc:Choice>
              <mc:Fallback>
                <p:oleObj name="Worksheet" r:id="rId4" imgW="9997582" imgH="3794949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2896" y="677201"/>
                        <a:ext cx="8521992" cy="3374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4295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50" y="79983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Bond Fund</a:t>
            </a:r>
            <a:endParaRPr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59E04D-66DF-ECA3-B575-572CB62F7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560" y="1604672"/>
            <a:ext cx="2147890" cy="11433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ABFA2D-D490-6AA3-3463-AC876556F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76746"/>
            <a:ext cx="6752008" cy="259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48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170549" y="13383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Building Fund</a:t>
            </a:r>
            <a:endParaRPr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4E9B69A-A0AD-45BE-AAD8-97CF03CED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18298"/>
              </p:ext>
            </p:extLst>
          </p:nvPr>
        </p:nvGraphicFramePr>
        <p:xfrm>
          <a:off x="518679" y="630382"/>
          <a:ext cx="8316173" cy="3286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204818" imgH="3596844" progId="Excel.Sheet.8">
                  <p:embed/>
                </p:oleObj>
              </mc:Choice>
              <mc:Fallback>
                <p:oleObj name="Worksheet" r:id="rId4" imgW="9204818" imgH="3596844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8679" y="630382"/>
                        <a:ext cx="8316173" cy="32867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711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214745" y="168578"/>
            <a:ext cx="8818419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Building Fund – </a:t>
            </a:r>
            <a:r>
              <a:rPr lang="en-US" sz="1800" dirty="0"/>
              <a:t>Resources for capital construction from bond proceeds</a:t>
            </a:r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Clr>
                <a:srgbClr val="434343"/>
              </a:buClr>
              <a:buNone/>
            </a:pPr>
            <a:r>
              <a:rPr lang="en-US" dirty="0">
                <a:solidFill>
                  <a:srgbClr val="434343"/>
                </a:solidFill>
              </a:rPr>
              <a:t>Revenue is used to account for acquisition of land, construction and acquisition of equipment from Bond Proceeds.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$5,425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Additional revenue from interest income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 – ($52,813)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Expenditures higher than planned due to timing of construction projects</a:t>
            </a:r>
          </a:p>
        </p:txBody>
      </p:sp>
    </p:spTree>
    <p:extLst>
      <p:ext uri="{BB962C8B-B14F-4D97-AF65-F5344CB8AC3E}">
        <p14:creationId xmlns:p14="http://schemas.microsoft.com/office/powerpoint/2010/main" val="308352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55610" y="10405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Capital Reserve Fund</a:t>
            </a:r>
            <a:endParaRPr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034DAE0-33A2-43A9-ACA0-4BB8211B24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19003"/>
              </p:ext>
            </p:extLst>
          </p:nvPr>
        </p:nvGraphicFramePr>
        <p:xfrm>
          <a:off x="69591" y="796636"/>
          <a:ext cx="9004817" cy="3005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966960" imgH="3398316" progId="Excel.Sheet.8">
                  <p:embed/>
                </p:oleObj>
              </mc:Choice>
              <mc:Fallback>
                <p:oleObj name="Worksheet" r:id="rId4" imgW="9966960" imgH="3398316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591" y="796636"/>
                        <a:ext cx="9004817" cy="3005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4093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;p16">
            <a:extLst>
              <a:ext uri="{FF2B5EF4-FFF2-40B4-BE49-F238E27FC236}">
                <a16:creationId xmlns:a16="http://schemas.microsoft.com/office/drawing/2014/main" id="{E14A059C-15FC-87E1-9D08-82501A41E765}"/>
              </a:ext>
            </a:extLst>
          </p:cNvPr>
          <p:cNvSpPr txBox="1">
            <a:spLocks/>
          </p:cNvSpPr>
          <p:nvPr/>
        </p:nvSpPr>
        <p:spPr>
          <a:xfrm>
            <a:off x="214745" y="168578"/>
            <a:ext cx="8818419" cy="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Capital Reserve Fund</a:t>
            </a:r>
            <a:endParaRPr lang="en-US" sz="1800" dirty="0"/>
          </a:p>
        </p:txBody>
      </p:sp>
      <p:sp>
        <p:nvSpPr>
          <p:cNvPr id="6" name="Google Shape;73;p16">
            <a:extLst>
              <a:ext uri="{FF2B5EF4-FFF2-40B4-BE49-F238E27FC236}">
                <a16:creationId xmlns:a16="http://schemas.microsoft.com/office/drawing/2014/main" id="{47FF5D80-667F-4C84-4D86-6F5DF638E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26" y="802326"/>
            <a:ext cx="85206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Clr>
                <a:srgbClr val="434343"/>
              </a:buClr>
              <a:buNone/>
            </a:pPr>
            <a:r>
              <a:rPr lang="en-US" dirty="0">
                <a:solidFill>
                  <a:srgbClr val="434343"/>
                </a:solidFill>
              </a:rPr>
              <a:t>Revenue is used to account for acquisition of land, construction and acquisition of equipment.</a:t>
            </a:r>
          </a:p>
          <a:p>
            <a:pPr marL="114300" lvl="0" indent="0">
              <a:buClr>
                <a:srgbClr val="434343"/>
              </a:buClr>
              <a:buNone/>
            </a:pPr>
            <a:endParaRPr lang="en" sz="1400" dirty="0"/>
          </a:p>
          <a:p>
            <a:pPr marL="114300" lvl="0" indent="0">
              <a:buClr>
                <a:srgbClr val="434343"/>
              </a:buClr>
              <a:buNone/>
            </a:pPr>
            <a:r>
              <a:rPr lang="en" sz="2000" dirty="0"/>
              <a:t>Changes in Revenue – $296</a:t>
            </a:r>
          </a:p>
          <a:p>
            <a:pPr>
              <a:buClr>
                <a:srgbClr val="434343"/>
              </a:buClr>
            </a:pPr>
            <a:r>
              <a:rPr lang="en" sz="1600" dirty="0">
                <a:solidFill>
                  <a:srgbClr val="434343"/>
                </a:solidFill>
              </a:rPr>
              <a:t>Additional revenue from interest income</a:t>
            </a:r>
          </a:p>
          <a:p>
            <a:pPr marL="114300" indent="0">
              <a:buClr>
                <a:srgbClr val="434343"/>
              </a:buClr>
              <a:buNone/>
            </a:pPr>
            <a:endParaRPr lang="en" sz="1400" dirty="0"/>
          </a:p>
          <a:p>
            <a:pPr marL="114300" indent="0">
              <a:buClr>
                <a:srgbClr val="434343"/>
              </a:buClr>
              <a:buNone/>
            </a:pPr>
            <a:r>
              <a:rPr lang="en" sz="2000" dirty="0"/>
              <a:t>Changes in Expense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No changes in planned expenditures</a:t>
            </a:r>
          </a:p>
        </p:txBody>
      </p:sp>
    </p:spTree>
    <p:extLst>
      <p:ext uri="{BB962C8B-B14F-4D97-AF65-F5344CB8AC3E}">
        <p14:creationId xmlns:p14="http://schemas.microsoft.com/office/powerpoint/2010/main" val="1699194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27257" y="0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Health Benefits Fund</a:t>
            </a:r>
            <a:endParaRPr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6E0C56-A68B-C2B3-3CB0-9D29B8C5A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01" y="541800"/>
            <a:ext cx="8768198" cy="33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80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1D817031-71E2-1BB3-0FE5-86E0A7E6C8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90606"/>
            <a:ext cx="85206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Health Benefits Fund</a:t>
            </a:r>
            <a:endParaRPr dirty="0"/>
          </a:p>
        </p:txBody>
      </p:sp>
      <p:sp>
        <p:nvSpPr>
          <p:cNvPr id="7" name="Google Shape;79;p17">
            <a:extLst>
              <a:ext uri="{FF2B5EF4-FFF2-40B4-BE49-F238E27FC236}">
                <a16:creationId xmlns:a16="http://schemas.microsoft.com/office/drawing/2014/main" id="{481C8696-B4A0-923C-0162-B0FFB3BAFE2D}"/>
              </a:ext>
            </a:extLst>
          </p:cNvPr>
          <p:cNvSpPr txBox="1">
            <a:spLocks/>
          </p:cNvSpPr>
          <p:nvPr/>
        </p:nvSpPr>
        <p:spPr>
          <a:xfrm>
            <a:off x="249382" y="632406"/>
            <a:ext cx="8742218" cy="3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Clr>
                <a:srgbClr val="434343"/>
              </a:buClr>
              <a:buFont typeface="Arial"/>
              <a:buNone/>
            </a:pPr>
            <a:r>
              <a:rPr lang="en-US" dirty="0">
                <a:solidFill>
                  <a:srgbClr val="434343"/>
                </a:solidFill>
              </a:rPr>
              <a:t>Revenue is used to account for the self funding of employee health, dental, vision, life and disability insurance.</a:t>
            </a:r>
          </a:p>
          <a:p>
            <a:pPr marL="114300" indent="0">
              <a:buClr>
                <a:srgbClr val="434343"/>
              </a:buClr>
              <a:buFont typeface="Arial"/>
              <a:buNone/>
            </a:pPr>
            <a:endParaRPr lang="en-US" dirty="0">
              <a:solidFill>
                <a:srgbClr val="434343"/>
              </a:solidFill>
            </a:endParaRPr>
          </a:p>
          <a:p>
            <a:pPr marL="114300" indent="0">
              <a:buClr>
                <a:srgbClr val="434343"/>
              </a:buClr>
              <a:buFont typeface="Arial"/>
              <a:buNone/>
            </a:pPr>
            <a:r>
              <a:rPr lang="en-US" sz="1600" dirty="0">
                <a:solidFill>
                  <a:srgbClr val="434343"/>
                </a:solidFill>
              </a:rPr>
              <a:t>Revenue Changes – ($70,558)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Revenue lower than expected due to lower contributions and stop loss reimbursements</a:t>
            </a:r>
          </a:p>
          <a:p>
            <a:pPr>
              <a:buClr>
                <a:srgbClr val="434343"/>
              </a:buClr>
            </a:pPr>
            <a:endParaRPr lang="en-US" sz="1600" dirty="0">
              <a:solidFill>
                <a:srgbClr val="434343"/>
              </a:solidFill>
            </a:endParaRPr>
          </a:p>
          <a:p>
            <a:pPr marL="114300" indent="0">
              <a:buClr>
                <a:srgbClr val="434343"/>
              </a:buClr>
              <a:buFont typeface="Arial"/>
              <a:buNone/>
            </a:pPr>
            <a:r>
              <a:rPr lang="en-US" sz="1600" dirty="0">
                <a:solidFill>
                  <a:srgbClr val="434343"/>
                </a:solidFill>
              </a:rPr>
              <a:t>Expenditure Changes – $72,534</a:t>
            </a:r>
          </a:p>
          <a:p>
            <a:pPr>
              <a:buClr>
                <a:srgbClr val="434343"/>
              </a:buClr>
            </a:pPr>
            <a:r>
              <a:rPr lang="en-US" sz="1600" dirty="0">
                <a:solidFill>
                  <a:srgbClr val="434343"/>
                </a:solidFill>
              </a:rPr>
              <a:t>Expenditures lower than budget due to projected savings in medical and dental claims</a:t>
            </a:r>
          </a:p>
          <a:p>
            <a:pPr>
              <a:buClr>
                <a:srgbClr val="434343"/>
              </a:buClr>
            </a:pPr>
            <a:endParaRPr lang="en-US" sz="1600" dirty="0">
              <a:solidFill>
                <a:srgbClr val="434343"/>
              </a:solidFill>
            </a:endParaRPr>
          </a:p>
          <a:p>
            <a:pPr marL="114300" indent="0">
              <a:buClr>
                <a:srgbClr val="434343"/>
              </a:buClr>
              <a:buNone/>
            </a:pPr>
            <a:endParaRPr lang="en-US" sz="1600" dirty="0">
              <a:solidFill>
                <a:srgbClr val="434343"/>
              </a:solidFill>
            </a:endParaRPr>
          </a:p>
          <a:p>
            <a:pPr marL="114300" indent="0">
              <a:buClr>
                <a:srgbClr val="434343"/>
              </a:buClr>
              <a:buFont typeface="Arial"/>
              <a:buNone/>
            </a:pPr>
            <a:endParaRPr lang="en-US" sz="1600" dirty="0">
              <a:solidFill>
                <a:srgbClr val="4343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91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269787" y="70901"/>
            <a:ext cx="8802900" cy="5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Student Activity Fund</a:t>
            </a:r>
            <a:endParaRPr sz="24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40DC899-9A68-4A4D-A27F-426D971E4B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806891"/>
              </p:ext>
            </p:extLst>
          </p:nvPr>
        </p:nvGraphicFramePr>
        <p:xfrm>
          <a:off x="269787" y="686283"/>
          <a:ext cx="8680450" cy="3385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0408849" imgH="4191157" progId="Excel.Sheet.8">
                  <p:embed/>
                </p:oleObj>
              </mc:Choice>
              <mc:Fallback>
                <p:oleObj name="Worksheet" r:id="rId4" imgW="10408849" imgH="4191157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9787" y="686283"/>
                        <a:ext cx="8680450" cy="3385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83688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606</Words>
  <Application>Microsoft Office PowerPoint</Application>
  <PresentationFormat>On-screen Show (16:9)</PresentationFormat>
  <Paragraphs>97</Paragraphs>
  <Slides>24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Simple Light</vt:lpstr>
      <vt:lpstr>Worksheet</vt:lpstr>
      <vt:lpstr>Second Quarter Financial Report</vt:lpstr>
      <vt:lpstr>Annual Revenue and Expenditures </vt:lpstr>
      <vt:lpstr>Annual Mill Levy and Fund Balance</vt:lpstr>
      <vt:lpstr>Annual Enrollment</vt:lpstr>
      <vt:lpstr>Enrollment by Grade</vt:lpstr>
      <vt:lpstr>General Fund</vt:lpstr>
      <vt:lpstr>PowerPoint Presentation</vt:lpstr>
      <vt:lpstr>Supplemental Capital Construction &amp; Technology Fund</vt:lpstr>
      <vt:lpstr>Supplemental Capital Const, Maint &amp; Tech Fund</vt:lpstr>
      <vt:lpstr>Food Service Fund</vt:lpstr>
      <vt:lpstr>PowerPoint Presentation</vt:lpstr>
      <vt:lpstr>Grant Fund</vt:lpstr>
      <vt:lpstr>PowerPoint Presentation</vt:lpstr>
      <vt:lpstr>Transportation Fund</vt:lpstr>
      <vt:lpstr>PowerPoint Presentation</vt:lpstr>
      <vt:lpstr>Bond Fund</vt:lpstr>
      <vt:lpstr>Bond Fund</vt:lpstr>
      <vt:lpstr>Building Fund</vt:lpstr>
      <vt:lpstr>PowerPoint Presentation</vt:lpstr>
      <vt:lpstr>Capital Reserve Fund</vt:lpstr>
      <vt:lpstr>PowerPoint Presentation</vt:lpstr>
      <vt:lpstr>Health Benefits Fund</vt:lpstr>
      <vt:lpstr>Health Benefits Fund</vt:lpstr>
      <vt:lpstr>Student Activity Fund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Quarter Financial Report</dc:title>
  <dc:creator>Kdrake</dc:creator>
  <cp:lastModifiedBy>Kara Drake</cp:lastModifiedBy>
  <cp:revision>33</cp:revision>
  <cp:lastPrinted>2022-11-11T17:16:21Z</cp:lastPrinted>
  <dcterms:modified xsi:type="dcterms:W3CDTF">2023-01-23T21:34:38Z</dcterms:modified>
</cp:coreProperties>
</file>