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6" r:id="rId18"/>
    <p:sldId id="277" r:id="rId19"/>
    <p:sldId id="272" r:id="rId20"/>
    <p:sldId id="273" r:id="rId21"/>
    <p:sldId id="274" r:id="rId22"/>
    <p:sldId id="278" r:id="rId23"/>
    <p:sldId id="279" r:id="rId24"/>
    <p:sldId id="280" r:id="rId25"/>
    <p:sldId id="275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5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62C24F4-F9BA-4A1E-981D-3BD276E2448D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4001DE3-786F-4DD9-909A-01538D78F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62C24F4-F9BA-4A1E-981D-3BD276E2448D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4001DE3-786F-4DD9-909A-01538D78F7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62C24F4-F9BA-4A1E-981D-3BD276E2448D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4001DE3-786F-4DD9-909A-01538D78F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24F4-F9BA-4A1E-981D-3BD276E2448D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E3-786F-4DD9-909A-01538D78F7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24F4-F9BA-4A1E-981D-3BD276E2448D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E3-786F-4DD9-909A-01538D78F7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62C24F4-F9BA-4A1E-981D-3BD276E2448D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4001DE3-786F-4DD9-909A-01538D78F7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24F4-F9BA-4A1E-981D-3BD276E2448D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E3-786F-4DD9-909A-01538D78F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62C24F4-F9BA-4A1E-981D-3BD276E2448D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4001DE3-786F-4DD9-909A-01538D78F7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62C24F4-F9BA-4A1E-981D-3BD276E2448D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4001DE3-786F-4DD9-909A-01538D78F7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24F4-F9BA-4A1E-981D-3BD276E2448D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E3-786F-4DD9-909A-01538D78F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C24F4-F9BA-4A1E-981D-3BD276E2448D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01DE3-786F-4DD9-909A-01538D78F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62C24F4-F9BA-4A1E-981D-3BD276E2448D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4001DE3-786F-4DD9-909A-01538D78F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5105400" cy="1894362"/>
          </a:xfrm>
        </p:spPr>
        <p:txBody>
          <a:bodyPr/>
          <a:lstStyle/>
          <a:p>
            <a:r>
              <a:rPr lang="en-US" dirty="0" smtClean="0"/>
              <a:t>Early intervention </a:t>
            </a:r>
            <a:br>
              <a:rPr lang="en-US" dirty="0" smtClean="0"/>
            </a:br>
            <a:r>
              <a:rPr lang="en-US" dirty="0" smtClean="0"/>
              <a:t>and</a:t>
            </a:r>
            <a:br>
              <a:rPr lang="en-US" dirty="0" smtClean="0"/>
            </a:br>
            <a:r>
              <a:rPr lang="en-US" dirty="0" smtClean="0"/>
              <a:t>Child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Mindy DeGeer</a:t>
            </a:r>
          </a:p>
          <a:p>
            <a:r>
              <a:rPr lang="en-US" dirty="0" smtClean="0"/>
              <a:t>ECSE Teacher</a:t>
            </a:r>
          </a:p>
          <a:p>
            <a:r>
              <a:rPr lang="en-US" dirty="0" err="1" smtClean="0"/>
              <a:t>Minnewaska</a:t>
            </a:r>
            <a:r>
              <a:rPr lang="en-US" dirty="0" smtClean="0"/>
              <a:t> </a:t>
            </a:r>
            <a:r>
              <a:rPr lang="en-US" smtClean="0"/>
              <a:t>Area Schools</a:t>
            </a:r>
            <a:endParaRPr lang="en-US"/>
          </a:p>
        </p:txBody>
      </p:sp>
      <p:pic>
        <p:nvPicPr>
          <p:cNvPr id="43010" name="Picture 2" descr="http://t2.gstatic.com/images?q=tbn:ANd9GcQjjKDpH1iTG9Z3WDNq3APqnQFB-H_PF2fka5ZGVDL6Uqny4N3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295400"/>
            <a:ext cx="2143125" cy="2143125"/>
          </a:xfrm>
          <a:prstGeom prst="rect">
            <a:avLst/>
          </a:prstGeom>
          <a:noFill/>
        </p:spPr>
      </p:pic>
      <p:pic>
        <p:nvPicPr>
          <p:cNvPr id="43012" name="Picture 4" descr="http://t0.gstatic.com/images?q=tbn:ANd9GcTWGRnJ0UgT-Azposi0Es0y7aOtD1SdNWJKnL6qcrO_9HUjv2BBf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0"/>
            <a:ext cx="1933575" cy="2371726"/>
          </a:xfrm>
          <a:prstGeom prst="rect">
            <a:avLst/>
          </a:prstGeom>
          <a:noFill/>
        </p:spPr>
      </p:pic>
      <p:sp>
        <p:nvSpPr>
          <p:cNvPr id="43014" name="AutoShape 6" descr="data:image/jpeg;base64,/9j/4AAQSkZJRgABAQAAAQABAAD/2wCEAAkGBxQTEhQUExQWFBUXGBgYGBcWGBgVGBgXGRgWGBgYGBwYHSggGx0lHRgXITEhJSkrLi4uGB8zODMsNygtLisBCgoKDg0OGxAQGywlICQsLDQsLDQsLCw0LywsLCwsNCwsLiwuLCwsLCwsLCwsLCwsNCwsLCwsLCwsLCwsLCwsLP/AABEIALcBFAMBIgACEQEDEQH/xAAcAAABBQEBAQAAAAAAAAAAAAAFAAEDBAYCBwj/xABBEAACAAQEAwYCBwYFBAMAAAABAgADBBEFEiExBkFREyJhcYGRMqEHI0JSscHRFGJyguHwM5KisvEVQ2NzJDRE/8QAGgEAAgMBAQAAAAAAAAAAAAAAAAECAwQFBv/EADIRAAICAQMCAggGAgMAAAAAAAABAhEDBBIhMUEFEyJRYXGRobHwFDJCgcHRI/EVUuH/2gAMAwEAAhEDEQA/APaxHUcCOrwxDw8cw94AHhQ14UAHQhxHMPeADqFDAw8IYoYw8KADm0NHUNDAaFCh4BDQoeFAA0KOoVoAGhQ8PCGNDwoUAChQoUAChQoUAChRFUVCoLuQB4xlZ30kUClh2pOUkEhGtcDlcC/SADXwoxGF/SVSTN2KrewuDcedtPb+p1lBicqcLypiv5HX1G4h0BbhQoUIBQoUKACsDD3jkGHiQjq8PeOIcGADq8PHF4cGEB1HQjiHEAHYh45hQDOoURJOBZl5qAfQ3tb2MSwgFDQz3sbb8vOIaKfnQNsdiOjDQj3gvsBNDw0KGA8PHMPAA8PDQoQDwoUKABQoUKABQoUKABRmeI+L0pyZcte2mjcA2VP4z18B8oJ49VskuyGztoD90c29OXiRGM/6HLI71yN7XO/U8yfExXOe0tx493LAlfjdVUXE2oaWp+xKPZrr1I7xHmY8/wAXwabLJOjLfl066bR6fU8OSiO6pH80ZnE8ImSrkNp4/wB6xUsrTL3ii0YCbUlBYaQRwvHpiEMGKkcwbQ+Jou+hPX+m8CFrQpta8aIysolGj1/g/wCk5g6yqo5kJsJn2lv16iPWpUwMAykEEAgjYg7GPlSkdG12t6x6Lwhx2ZCrJdvq792/K/I+ESIbT2mFFHDsQWbLV1YEHpChESwRDFIYRIDBYEeUw14mvDWh2BFCiQpHJlmAQwMdAxxYwgYYERmFZtie6408GXceo/CLV4p16EoSPiXvL5jX5i49Yo49VTDTZpCl2YroupA+I6egHrFe5RbTHN1Dd6hYxi8uQwmm7gIwZUsWsCCCLkA215844wLi2nqswXNLYfZmAKSOq2JuI85xeurr2nIyyzuGllBa1jZiL/Mxj6GrqZLhklS2ZdmzkDbcA29tR5xTHMtzSObPWybi41XdPj9z6TVwdQQR4axQkN2c905TBnX+LZx+ceQYJxjVS5qmZMAW4zD42I5gBUG+176RquLOOUSrly5YVllnvzAdVYgHKBzU3sTyKxojCWRXFdOTVg1cMi54PRYUeT4v9Js1QyScvaBmVs4W4Fu66gbg3uCdOo1jrgjjmrmTllzvrpWuZsqq6aaG4spF9NRcxvXh+V43kVV7xPVQU9juz1aFEdPPVxmU3ESRhNA8PHMPAMeHhoeEAoUKFAAoiqp4RGY8h79BEsZTi2e01OzluUswJYWuwG+W+nleIylSJwjuZUfEmnOc4ykbL4dR184lBgLgc9pgYurqZbugLrkZgpsHtbY73GkEZ1SF3v6Rlld8muNVwWpjC0Yriaoz3VfU8oP1VWGXusDfxjJ4mMt+sR7k0jCYrYEi9/GATprBLiKdZrf2YoprYc/7/O8bca4MeR+kW6MWFzHcydrpETjum2wvGhwPgudNlLNmkygbMiAK0yYhUMCt2CqTcAZvMgcyUox5kxewJcMcZTZMjICLBjuR4deUNGdxmk+stKtJCjKygk2e5JuebC4UnqphRaqashZ9SSxEmWOFjsNFQhiIQMdXjkwARif9ZkI3F1PW24ieKdfLJXMvxIcw8bbj1EWJE0MoYbEXhJ80NriySEQIaBfEeJmRJLLbOdFuLi9t7c7dIJSUU5MljxvJJRj1ZLih0yjnv5QKo88smwuBe1ja46Ri52KVLtdp7k2vpYLpqRbbrBqdj62ldk6ThcrMFiGvpbQ6g7+0eS1cJ6nNLMpVVV+z/c7v/HZMUVDh37/v3Glpqi737w12YdYH8R8LyZ8t9FWYATLYAA33sw2IJtFH9pmLPlqR3Jg0331O/la8E1mZdW01tc66xHR49RhybZRb9Ju03SbXPy5OfrNLBwqdU0Yah+jmdNdRPcSkPxBCC7DmNNB56+RgBxdwrNpZswkM8ksxWZqbXJNnPJvPfePXcIru0nOtxZAPckj+/IxeDg3vzvHu9HqXp3aVo4H4LE8e2PHtPnGrp0cDMMx6sLHw7wNz6wqIdmwK6EbHM2nlrcR7DxBwrTPMRjLCqTY5O5zv9n1i9S8BUK2PY5v4ncj2vHXXiWBK9r+RnejzPjcvmTfRxWNNpi7kElrXAIGg8fSNXENJSpLQJLVUUbKoCgegiaOHmmpzckqs6mOLjFJihQoUVkx7w8cw8ADw8cw8IAbjVeJYy3tca+UBc2YXEPxSR2oZjZVAB6czc+GsDJ7OuVpa51J7wzW7vVevlGXI25G3EkoouhxtAjEJzq6hZbTM1zcFQotyOYjW2sS4fVJMdlQ3A38D0grOpgRqARbUHYxBE2jLyKqRUS+0lFSeZU+AOtue0AqydmuOYgwvDsmnd2px2Ycd6WPhJ5Mv3Tv5+kA6le8SYHV8CV1yedcTJZ/WBtI+v9+kGOMGBYWgJS/FG7H+UyZPzFusnG1hHouD8b0yUi/EplrLQyrgu5WwLLdteZzXHpHmtWNYs4NRB5gDHKlxmNr2HOw5mFPDGaVkNzTD+DYbOno0xAcpdtySeW5O58YUe98KYPIl0yLJs0sgMrHW4Krr6m58yYaLLQgpS4ojHKbo/wBxxlb9D6RevFaZJlT11CzF5He3kRqIHVFNOp+9IJmpzlMSWA/cO58vxhJRl0dffrG011DV4cQGbienWWXmP2WXRlcWYHpbn6fKB9Px7SubLn8Cy5QfEE8oi4NOmX4tLmyR3Qi2vWaSrqRLRnbZRcx5JjvHdaKRptEqySJhzS3TtJgR2sjS76b7gqd/DXXcYYgKiSJMs5XLA2bmLMLaecYRzNkMRNkpUWIuDlmOugsRvFuPEpdepswaFzxvd1K0njjGUWVNmTpOWYmcJMSWLg6rYIoYdLk/hBmj4prK6UqzpCOA5+tkmyjb4gx/TygHjmJU81i7S3SblAGddBba46W6QNw7ETKdW7aYQpuUXQHwynTXaL56bHODjJdTZg0kcSU0vSXrNdOlmWwvfzBtfyMR9vY3BsetlvpqL9YMcM1a1SvnlgLbZ7E7ix8IvvgkoH4fS5t+MeT1Phcsc2scuDZHxKPTJHkBS8ZnEgGa1ugAjvj3ESlPIW5UuzNvY2UEcv4hBunwWSDmCkEa/Ex+RNoz3G3Dz1dQjdrkREChct9SSWIN+fdH8sbNLhnCLU3bZxfGM0M0NuKNfBFn6I6gLSVM5joHNyeiIGJ/1QTwficTVDDUeeo84p4Xw/2dG9NLJs6uC3MlxYmMdK4XxCjN0VmUfald8W8V3+Vo7umjBrbJ8nnp+ZijHauF1PUa+uVktc9dv0gnhVaGCi9zt0/vaPJDxVOUZZkoZvG6H2IjbcBVM6cWdpeVANNCLnzO+l9osy4NsbZPFqFOVI3omCOgYjSV1iULGI2DQ8dWhrQrAaFCtDQwHh4aFABluL5YImg651AtvuLERnDP7BVmIc0o6Mh0Kk2Hd8bn4faNFibCYzg73I9tPygG9K1zsBzI0J33ta+5jK+p0MdKFMnpq1GN056n+sd12KC28UafC5EgMyXBPK5y352BNh6WjP4iSToYgySolrsRJO8A6up3hVDeMDp4vAkRkzM453mgbS0jswyKW8oM17C9l1OvyiHD6YtfrcADzjVGVRKHj3MhqqdgVDAgjQgixHmIuOwRFC/FmBIvy1+UE8amiZMvfMZaKrN1YXv+NvSMtU1RJi2DtFE1tZ7l9GGPTBRZVsyrMYDMSLAhWsPDvE+phRh+CS/7PoT8Z28lhQmOrPXyHVi04TZbjYqCyMPFpevvF7DKmpZ/gPZdZtg38uUC/qIkbA5h/wD1z/f9I5GCzx8NXM/mBb8Wt8ohHTwXSf1NE9VuVOC/r3f7Ml9ID5pxAUHIFsbC97A3vbxI8oykuY32DmZTmAtfXy5+Ueh4vw/Ma5aYJkw63KhARawGnPTeMhXUDSz35Y82BB9GFj84spdmei8N1OPyYwXVdgWcQeoYGbLdJi2sQLqcpuLaC1jyuY11ZhwZ0nZwh7pN9LgW11/Axj55A++PJj+YMVEQM1gHYnSxJN/CwAhxjsXLNuXHaTi6Sv5hPiHBDNn/APxLZXF7K1lzXIbLy6G3UmFS8C1bWzlUvvdixHoo/ONzwxTGTJUOFVugFso5CDUuaCDrFc9ZL8qOBk1ORNxi+EYSieVh5Mi7O+hdiALkqDoL7e8FZWMI57tz6GDVdTSpwyzUDjlfdfFSNR6QFfAjJzGVeYp1y6Zx+TemvgY503klNybtMnCWCcalal7+H/RdmTGy90XzWF7+v5fOJadPvC8Q4SXYWKFT0IIPzg5Iw484tx4lv8y+1HO1PovZ6iWklryEXRKENJprRTxnGFp12zOdl/MnkI2Qi5OkYJzjBbpdC8JQ6R2jjqPcR5jjGMzmb6xrX2AOVVHW3MRYw+pYpc3GunI6bHwMbnoZqN2YI+I43JxpnpYMKMhSY6isBPRQNu0C5bdC1tPwjRy6dWGaW5sdirZl/OMeTHPH1R0MeTHkXDLt4V4pos1eauPHumJBUfeVl/1D3EV7ixw9XJZhRGjg6gg+Ud3hkBWhWhQzG0MDLY5RM9QVl2BMvtDckAnNltoDY7GMnij1KhyFDIhAZlOZQTyv620jdfs5mTpjtomQKFB1ax+14X5D16RQxejZ5HYS8iqVu173My97aCwG/wDYiLx32LVla4s85nYyxFjA2or2O0F6PgyomljMdZKi9tO0YkeAIAHrfwijP4Jq90qJLjl3Sht5EkX9YFhb7DedLuCTMPOKc2rF7a252ghU8J1a/Gb+UUl4YmWuzW82/rEvw7F+JRFOmUlhmcrr9wk/KBWJY0l8tOCotYuRY6a90cvM6xM1B2U5WmAkK2ovyOlxvte/pAibIAmMBtmNvK5tf0gWJLqDzt9DUcJ4b2kqZMb4Jal2PUiwVb9SxA9TGTeTdyeV42iYnkw1aaWLszF3I6ZFsD5XY+0ZORLLPlHIMT/KCT+BicSDPcfogwNXw/Oyg5prkX6AKv4qYUbPgXDv2egppZFiJYZh+83ePzMKI2KwzCh4UQAH1jd6AvELkyJolgM2U2U8+o87Xh+I8QyuRva1xexGg5xicQx4qTY3Fzrr87XirJNJcnV0WjyZGpRRkqiSSQF32+e0a3hCiWWwLatzPIKNSB6c4B1dQXbObBuuvzi3TzqhpU1ZAVprr2csbWMyyFiTa2UEt6Rnw1u5Z3vEXJ4HXHHIW4cxM1koTzMKyyCCg0bMDZteQ089dxGmlVaZBl2tp0tGKSilYelPSy5cyo7x7Z0DEFj8TED7IOUBdyBzN7nKqoZBnaW2XrbQfp6xbOFu49DzUZpqmHpU2LkhwYxIx8RapOIEvqbRFxYWbhY6D+MZaXxCp+1FmXjIPODlCaNEJp6n3ivOp0Y3ZFY9SAT84GriY6x0cQENTkujIOCfVFl8Okk5jKlk9Si397R0aWX9xPYRSau8Yjat8YfnT9b+JHyIf9V8CeuwuVMUqcyg75HZb+fI+RgZLwHsSGkTnS3UkE+ZG/qIknYnbnHH/VARvD8/J62WRxxh0S+AfTEJnZhiwOnIW97c/KJZWIkc76/I7QGopt5YHprpzI2iOVOuCP3R7gkGOkoI5jmw5V1ZButgTsehtp+ERVmKMiaNc90X53Y2gbPqbiW3Up8yAYoYpUd9V/8ANJv7k/lAsaBzZpmqT1NxziJqsnnAufUnNHLVGmYa/pD2oVsvNPhv2nkdjAx6sRwKkEbw6Cy21SVNtwdPXrApJedCAbMpI+cdz6knb1inh1cO0YH7ahvcawxHUqrdNG7wgfiNdL1ugP4+kGnAYHbSMziEu99ITGjOYmFmnKikHleMtULqD4GNSxtMt0jPYmn1h8z+MVSLohSVUKlI5+2zZRrsoVSLfzWY/wDrQcza19GmCCa7z5uklLmYTt2aHMw82YKo/m6QPwbh6orJiSZS/F9o6qi/aY+Q/IbkR6L9IMiVhuGy6ORoZh7zfaYLzPgTFfYs7gTHPpTqnnMZDdnL2Vba26mFGBkycwvCiNk9qPrSFA7D8dp5wBSatz9lu63s35QRMQTT5RGcJQdSVM8044RlqGLAgNqp5EWG3lGTnAGPcKmmSYpV1V1PJgCPnGfq+BqV9R2kv+Br/wC8NGXJp3J2jvaLxeGOChNPjujydhBKmIdFk08xhUu12KAjspa3DEnSxNxtfppe8FuK+H5NLYS2nTH0Lf4ZtmOWWigJczHbYcgCY1vAXC/7JIDTReomWaZexycxLW1xYX1N9TflaI48T3U+hp1niGPyFON2+i/l+z76FbD8GYAaHzO56kxoaKiywRCwzsBuQPM2jceWcirU0cqxZ5aNYEklFY6eYjN4pi8sIVkyUQfeKL8lAtfxPtBPiSvyjs1O4uxvsv8AWMRUTC75RoPb+z4cucb9Lp1JbpHM1mqcXtiylLo8xvy6AX9z/frEsvDCWCoTc6eAPSNBSUVxlAN7b2OnQX5f8wbwugMvcAn5DwH6xi8S8S0uBVt3T7JfzXQNHDUSfEml8fqZKdgVWguAHH7pufY6+0UJlXMQ2dWU9CCD849Oyf3rHLywwsVzDobEfOOBDXz/AFxX0/s7lnmf/UTHJxIx6DNwSnO8lR5DL/ttFd+GaY/9v2Z/1i38di7pj3MwE6uJ5RLROoTMTqbmNueFKU/YP+d/1ipU8GSj8Luo6GzD8jElqsT9Y9wIwrEAEI5KWJ32V266/wDMQ4PW5ghPOWzH1dT+cWF4QnLnRSGV20cm2VL3sRe97226CBT4dPRsgRgEUBtDbc6A+3yju49RimvRkjmOEl1QUWr0lD/zW9pl/wAIG4nX2qJg+7NkH0Nx+cUUmNnkCx7swzGtyGawv00EVMURmmO1viK+ytmEXWRo1T14LG0NIqe9blGX/aX1OsWcGZnnS16nXyGpPygAuV1V2cwqdjqv5j0/MRHSVuouYfHAjuVvsdD0MDkpXlnXVesMQZWvAzW1OwHidvnFFCS6suuW49BYCKM5SveOnTzO1vIa+3WJKKaV0G0IYYWoIDC+8D5jbxLMnACBtY2ZSLkX6aQmSQI/aEzsWI56XtfpbrAme3azbAauwVRtqSAP78YInB5muV7+ZKn1tofYQ9PhnYkOxzPdQoGy6jbqYppsttI974fwdKWSstQLhVDG1r2H4XufWPD/AKXcV7evdAe7K+rHmPi/1Xj3jEqwSpcyY2yKzn+UE/lHzArNPqSxuzO17DUkk8vEk/OK2WRVhvB+Hp06XmlLcKcp/isDb2Ih49T4Sp+yplRSNCczDUO9++QeYDXUHmFEKHSG2zV1OBUs4EdmnMEy7Kb875dD63gHP4aqJOlJUW0NkZiosPAXB3GthvFzG8Go0Ods1Ozt8ckshLHUkhAR6kRiOJWKzMonmcFtkmMQWA3sGuTztuOcYc0lFW18GdnQY55Wowm69Uo2vq19A/M4hxCk/wDtSBMT740Hq0u4X1URfo+PJMwOBLdXVWYKbEEgE2uDptuQIx1DxTVShpMZ16P9aD4a972MCK/iBZ1QHnyWSXlsUpkCnqL5tGudTfoBFCzv9Lfuf9nRl4XGV+ZjS9sW/htZ6DwZg7zXNbUkMzsXkqPhFwF7U+JUAL91fE6bWPHsLrFDf/EqZktyR3JqmSSTyPxS3J0Ea6n4krZOlVRsVH/cl2PqQCR7kRpxZElTX8nL12jySyblJP1L8rr2J9f2NnFLFSMl77G/psYoUHE0md8LgHo11Pz39Io8X4iglDvpmzAWzC9uem8a8K3ySRxNXGWGD3qvfwAKypIfunfU9Og8hbkInUKi90atfoOZv7QHWeSGdiAALk8hqP1AiNMUB0BuByEWeI6qWOPlw6nChG+Q9R584bVRsLXB18QYICtdftN5nX3vpAOlxY21HnE4rgfEfhHnfJvmXLLk5QXotmlkYyttdT4W/AkERYWvlk7n1v8A8Rl0q1ttb++cTJN0vcflaISwJ/f9mmOtyx60zVXblHduojOUlaRopsOg29toutiTdfkIqjpmud1+81x18GuVQVtHQSKCYkbco7k14O+3gD+USWCuxatVjfctssVsVqFlyyWFyQQPOGq8QRUZgwuBoDob7DQ66mM5OrJkxlLlbgjKLDKD5HQ8t7+HOOj4fovMnuknSIajUKMaj1ZBhmDTJ0zNYqg3O2boPHzO2vlGqp+HpQ1dVc+Iv/T5RUmVNVJ+JQV6qmYf6NvWO6fiE2uygjqpt+P6x3cm+S9Gq9hkxvHB+ld+0v43SSmp5gmS1ZVRmsQNMqk6dPSPIZg7Jbyu4zpqQLnxGseo4tiaTKSoy3BEp7g76qdY8rrZlkleQ/ARDGmuGXSknyilTubEPqD9qHl4qUspNxf5eMRNJJvpcXa3uYpzpBEWNCQRqZ3aNfWw2/U+J/TpE0sgCKdKNNRHNZU8oYEs+r5QyzrwHE4kxckNFTZYkEVqLRUab9bJvtnUnyBH9YcJe0MKcvNRV3JAXz5fOBMbPRvpbxbssPYA6zmVB/D8R+QA9Y8t4LwhiwmnulsyyzzUf9yd6fCv7zX5C+l+kmWZ1TT0tz2VPKXO33mYDQdTlVfflFvB6e5ygC2gNtrD4UHgP1jJJ+lSNUFUbZp8OpWMtezORFAVRa/dAsDDxo6CSFRRDRbRU5MjmYnMAtUUjkX3lgTl87DUCJ0nUr936sE/ZYBW/wAp1gtEdRTq6lXUMp3DAEH3inay7zYPtXub+jv6lX9gt8Ex08BZh7MCB6RYkyiB3mz+YUfgIpDCMn+DNmSrfZJ7VP8ALMuQP4SI7SZUL8SS5g6y2KMf5H0/1we9Ckt3SSfv4f3+5ceQhIJVSRsSASPLpFHGMclU47xLOfhlrqx/QeJgPxLxetMoXIyzWGzrcINNTlJzX1tlJFxqRHluIYm83tJkyY6ruSfiIA2Y8hzyjQdI36TSed6T6HM1uqlhqCXL+H/oZ4hxtZ0201QZjbS02RCSBci1zodTvrsLCA1O8mXNVGUXc5Rkfdt8ubK1vb9Yg4dnKCGmXAvzF2Kg3Nhvbvc4H1dfLmvMABRM1xuApBJBBGoOxFtj6X7H4fHHpFJ+sjDHkli2znJ32vj4dDf09XIUMpYyDax7XYm41D/DbT+kQy0lTDaXMlzD+46k+wMZiRjE4ILTO1C7sQGIH8liT5iOp09p1mkzEe2pQLK18s6G/uPPlHL1HhKzT3bnZnWDLHjg1P8A05h98fOOGQKe8xU+IIHudIy1PiMwECbnln70kshFvvSybW8efSNXhOMh1tdKnLYMVYy3AOxYENr6ARgzeD54L0Gn8it5GnUlR2Jbbg38jcQ0iobmLD3/AAgks6Qec2UfuvLL/wCqVmH4Q4SQdO0sf3ldfmwsPeMT0mddYMncX3XxRQaey6hhaJ1xBjHdVhhYAqwIHMaj5Gxiukgjx5m36Rm2U6HtSL8qvIJHI29+cQ1WIqpLHZVJPXSI9N1IOm0DK2QswFLXvuR4couw6fzJJdglFV1K+GcQmbd3Urc6WOlhG04Xou1Cz5gGQ2aWvM66M3hzA53v55bDcBEwhbWRbBuRt90Hx/ONss4qAALAaADYAbCO/nyRjFQhwT0mGTe+fTsaDtREU9EcEMAb+/vvAQ1hhv24xhSZ0nyX8VpFNPPRFUFpTqLAXvlNh7x5FOGZJY/cBj0PGeI1ppLzX+FBfxY7BR4k2A84wdJeYVdkAJVWKr8KkgGw8Be0X47K5pHciR3fVv8AcQIrVEgQQJsB5X99Yqu14vKyisq0UMRUawSnvaBdeukRkNArnF2ifW0VAusXJMqxBihlxfrpwkpfTMdB+Z8h+kBlno9y01QejCYSfLKhUDwvCx6szNboMo8h8R97j0gJNe0c7PlcpbV0N2GCjG+5oaGsYzZayppJzWGpsPMEbDf0j0bCmAZNs01wqCwFybsTYad1Azkfux5xwPS3d5zWCoMoJ2DMLsb+CA3/APYI3n0ZzTW1c6rF+wkL2EgHmz2aZMt1KhfRgOsXYVSK8ztnpYEKO7QovMxdhQoUQGKOZjhQSdAASfIax1FTGJbtInLL/wAQy3Ca27xUga8tYaVsTdI8brqw1BLm9sxYBm5fZLEm5IUc+Q8TexgnDyuO2nXYN3ZaHa7faI6218PSBvZFpLIBZwbEe6kfMwdmYkuWQWRTIF0a7ZQjH4Wa+luV76eselncY1A4Hh6WTI5T6oHcQ4LmqVCDIBLYWOoa5FyMuund94ccNOyHMVAGxmCwB67fM3hqLimRLLBULtp3pSgqd9QS2o9fxiOfxLNYjLnUD72QDzN5dj6MIf8AlSo7hG/C+cAgq7LpdCRp4XUD2irR8OmW9wk5Sb6hhv11vr4+cFcN4imK3+Kpb7hkZhbzTu+xgpV4mKgC+YvzWWjoF/iYlbj0PlEd80+eUKgUae+kxppH7yI3+2VeOpdPKU9xu9bmjXHuBaCEmrKghXYKTsE7Qj+ckAfL1i2ZWYAzMxQWIDKgN+pK7+/jEXN9/v5EJONclCRLmG/1jP5G3yNouSaGbuSSPFQD/p3i7ThNlNhuSbAD8zCmT0Gktix8NF/rFTm2+EZZSx90irUYXOIzJJD+Oqfje/yiKm4UeaM5liUw2JNvbSNTgEot3/jO3gvQeHmBGjSQNzqflGTLqnBuPAo6THlW6qPPJnDlSqlpZmMSQCVe/MXsGIPtHIw+YndMtuQ1BU2EelwozR1NfpRZ+Aj2kwPhVIOyX6vsuq76+e59RE70IghHLRmlLmzdFUqBb0EVJtAYPWjM8dY2aaRllkdvNukv90fbmHwUbdSVHOBSGeQ/SZjJmzjKQ3lU5OYjZ5w0PmE1HmW6Rp6aesqWoJ7xAHsLR5vxNMSUqyxzsDfU2vqSeZPWN3R04mMXf4V2t1i/FyVTJa+bZR5Dx5CK0ptIfGZu3pEFO2kXlZxUNFOpIiSrfxgc87XeINkkhzL1giygIW+6CfYRFSoGU23GsQ41U5acjmxA/M/hFU3tTZbFW0jMVM27eWn6/O8V57RyTFjD6YTp0uWfhZgG8EGrn0UMfSOSlbOjdIlxvEmlSJdGmhKiZOPNmmgOE9E7MHqVt1v9CcAYF+xUEiSfjy55n/sfvMPS+XyUR4p9G2FnEcVM9x9XLc1Dg7fFeVL/AM1tOiGPonNHQijHN2d3h4jzQokVhCFChRAYoUKFABjeKuDjMZp9NZZp1ZDor9SPut8j4amPOcRos0uaHJQ5SHAPda3W2x03HSFCjseH55yuL7HG1uGOPJHJDht8gjDqdRb6w5LWtLGUm3Uld9d7QboapNpaoumjMpmP6l/+PCHhR15Ru7NmLI5LktvSvyJBJ1fu39hy8reUEFwe4Gd2IG+ZiwvvtteFCjFPJLsXDLYMeya4HNvAa2BG0POqGZe+5KjlsL+QhQobRyc+STlRZwzBZ85c0uXdDzJUA+5v8oN0XCE0/wCLMVF6J3ifUgAH/MIUKOVl1eS2lwbsWixUm7ZrKSkWWuVBYfMnqTE0KFGJuzclXCFeFeFChDEYaFCgA4nzAqljsASfIR4pxPjRmu9Q+xFkH3ZY2Hmdz5+EKFAwPLK2Z2ruzb2BHhrYfnG4ouID2UsAXOgPjyh4UW43yKS4CuM8vSK1GdDChRpKATiOrQMmggw0KKpFkQrw/WWcA7HSKvGJyzFl9AW9zYfgfeFCijO/8ZdhXpmeaL+Dy+5VTB9iQ4HgXBBP+QTIUKMWL8xrn+U9k+iXARSUCMQO0n2mufAj6tb+C6+bNG1zQoUbl0MT6j54UKFDoR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6" name="AutoShape 8" descr="data:image/jpeg;base64,/9j/4AAQSkZJRgABAQAAAQABAAD/2wCEAAkGBxQTEhQUExQWFBUXGBgYGBcWGBgVGBgXGRgWGBgYGBwYHSggGx0lHRgXITEhJSkrLi4uGB8zODMsNygtLisBCgoKDg0OGxAQGywlICQsLDQsLDQsLCw0LywsLCwsNCwsLiwuLCwsLCwsLCwsLCwsNCwsLCwsLCwsLCwsLCwsLP/AABEIALcBFAMBIgACEQEDEQH/xAAcAAABBQEBAQAAAAAAAAAAAAAFAAEDBAYCBwj/xABBEAACAAQEAwYCBwYFBAMAAAABAgADBBEFEiExBkFREyJhcYGRMqEHI0JSscHRFGJyguHwM5KisvEVQ2NzJDRE/8QAGgEAAgMBAQAAAAAAAAAAAAAAAAECAwQFBv/EADIRAAICAQMCAggGAgMAAAAAAAABAhEDBBIhMUEFEyJRYXGRobHwFDJCgcHRI/EVUuH/2gAMAwEAAhEDEQA/APaxHUcCOrwxDw8cw94AHhQ14UAHQhxHMPeADqFDAw8IYoYw8KADm0NHUNDAaFCh4BDQoeFAA0KOoVoAGhQ8PCGNDwoUAChQoUAChQoUAChRFUVCoLuQB4xlZ30kUClh2pOUkEhGtcDlcC/SADXwoxGF/SVSTN2KrewuDcedtPb+p1lBicqcLypiv5HX1G4h0BbhQoUIBQoUKACsDD3jkGHiQjq8PeOIcGADq8PHF4cGEB1HQjiHEAHYh45hQDOoURJOBZl5qAfQ3tb2MSwgFDQz3sbb8vOIaKfnQNsdiOjDQj3gvsBNDw0KGA8PHMPAA8PDQoQDwoUKABQoUKABQoUKABRmeI+L0pyZcte2mjcA2VP4z18B8oJ49VskuyGztoD90c29OXiRGM/6HLI71yN7XO/U8yfExXOe0tx493LAlfjdVUXE2oaWp+xKPZrr1I7xHmY8/wAXwabLJOjLfl066bR6fU8OSiO6pH80ZnE8ImSrkNp4/wB6xUsrTL3ii0YCbUlBYaQRwvHpiEMGKkcwbQ+Jou+hPX+m8CFrQpta8aIysolGj1/g/wCk5g6yqo5kJsJn2lv16iPWpUwMAykEEAgjYg7GPlSkdG12t6x6Lwhx2ZCrJdvq792/K/I+ESIbT2mFFHDsQWbLV1YEHpChESwRDFIYRIDBYEeUw14mvDWh2BFCiQpHJlmAQwMdAxxYwgYYERmFZtie6408GXceo/CLV4p16EoSPiXvL5jX5i49Yo49VTDTZpCl2YroupA+I6egHrFe5RbTHN1Dd6hYxi8uQwmm7gIwZUsWsCCCLkA215844wLi2nqswXNLYfZmAKSOq2JuI85xeurr2nIyyzuGllBa1jZiL/Mxj6GrqZLhklS2ZdmzkDbcA29tR5xTHMtzSObPWybi41XdPj9z6TVwdQQR4axQkN2c905TBnX+LZx+ceQYJxjVS5qmZMAW4zD42I5gBUG+176RquLOOUSrly5YVllnvzAdVYgHKBzU3sTyKxojCWRXFdOTVg1cMi54PRYUeT4v9Js1QyScvaBmVs4W4Fu66gbg3uCdOo1jrgjjmrmTllzvrpWuZsqq6aaG4spF9NRcxvXh+V43kVV7xPVQU9juz1aFEdPPVxmU3ESRhNA8PHMPAMeHhoeEAoUKFAAoiqp4RGY8h79BEsZTi2e01OzluUswJYWuwG+W+nleIylSJwjuZUfEmnOc4ykbL4dR184lBgLgc9pgYurqZbugLrkZgpsHtbY73GkEZ1SF3v6Rlld8muNVwWpjC0Yriaoz3VfU8oP1VWGXusDfxjJ4mMt+sR7k0jCYrYEi9/GATprBLiKdZrf2YoprYc/7/O8bca4MeR+kW6MWFzHcydrpETjum2wvGhwPgudNlLNmkygbMiAK0yYhUMCt2CqTcAZvMgcyUox5kxewJcMcZTZMjICLBjuR4deUNGdxmk+stKtJCjKygk2e5JuebC4UnqphRaqashZ9SSxEmWOFjsNFQhiIQMdXjkwARif9ZkI3F1PW24ieKdfLJXMvxIcw8bbj1EWJE0MoYbEXhJ80NriySEQIaBfEeJmRJLLbOdFuLi9t7c7dIJSUU5MljxvJJRj1ZLih0yjnv5QKo88smwuBe1ja46Ri52KVLtdp7k2vpYLpqRbbrBqdj62ldk6ThcrMFiGvpbQ6g7+0eS1cJ6nNLMpVVV+z/c7v/HZMUVDh37/v3Glpqi737w12YdYH8R8LyZ8t9FWYATLYAA33sw2IJtFH9pmLPlqR3Jg0331O/la8E1mZdW01tc66xHR49RhybZRb9Ju03SbXPy5OfrNLBwqdU0Yah+jmdNdRPcSkPxBCC7DmNNB56+RgBxdwrNpZswkM8ksxWZqbXJNnPJvPfePXcIru0nOtxZAPckj+/IxeDg3vzvHu9HqXp3aVo4H4LE8e2PHtPnGrp0cDMMx6sLHw7wNz6wqIdmwK6EbHM2nlrcR7DxBwrTPMRjLCqTY5O5zv9n1i9S8BUK2PY5v4ncj2vHXXiWBK9r+RnejzPjcvmTfRxWNNpi7kElrXAIGg8fSNXENJSpLQJLVUUbKoCgegiaOHmmpzckqs6mOLjFJihQoUVkx7w8cw8ADw8cw8IAbjVeJYy3tca+UBc2YXEPxSR2oZjZVAB6czc+GsDJ7OuVpa51J7wzW7vVevlGXI25G3EkoouhxtAjEJzq6hZbTM1zcFQotyOYjW2sS4fVJMdlQ3A38D0grOpgRqARbUHYxBE2jLyKqRUS+0lFSeZU+AOtue0AqydmuOYgwvDsmnd2px2Ycd6WPhJ5Mv3Tv5+kA6le8SYHV8CV1yedcTJZ/WBtI+v9+kGOMGBYWgJS/FG7H+UyZPzFusnG1hHouD8b0yUi/EplrLQyrgu5WwLLdteZzXHpHmtWNYs4NRB5gDHKlxmNr2HOw5mFPDGaVkNzTD+DYbOno0xAcpdtySeW5O58YUe98KYPIl0yLJs0sgMrHW4Krr6m58yYaLLQgpS4ojHKbo/wBxxlb9D6RevFaZJlT11CzF5He3kRqIHVFNOp+9IJmpzlMSWA/cO58vxhJRl0dffrG011DV4cQGbienWWXmP2WXRlcWYHpbn6fKB9Px7SubLn8Cy5QfEE8oi4NOmX4tLmyR3Qi2vWaSrqRLRnbZRcx5JjvHdaKRptEqySJhzS3TtJgR2sjS76b7gqd/DXXcYYgKiSJMs5XLA2bmLMLaecYRzNkMRNkpUWIuDlmOugsRvFuPEpdepswaFzxvd1K0njjGUWVNmTpOWYmcJMSWLg6rYIoYdLk/hBmj4prK6UqzpCOA5+tkmyjb4gx/TygHjmJU81i7S3SblAGddBba46W6QNw7ETKdW7aYQpuUXQHwynTXaL56bHODjJdTZg0kcSU0vSXrNdOlmWwvfzBtfyMR9vY3BsetlvpqL9YMcM1a1SvnlgLbZ7E7ix8IvvgkoH4fS5t+MeT1Phcsc2scuDZHxKPTJHkBS8ZnEgGa1ugAjvj3ESlPIW5UuzNvY2UEcv4hBunwWSDmCkEa/Ex+RNoz3G3Dz1dQjdrkREChct9SSWIN+fdH8sbNLhnCLU3bZxfGM0M0NuKNfBFn6I6gLSVM5joHNyeiIGJ/1QTwficTVDDUeeo84p4Xw/2dG9NLJs6uC3MlxYmMdK4XxCjN0VmUfald8W8V3+Vo7umjBrbJ8nnp+ZijHauF1PUa+uVktc9dv0gnhVaGCi9zt0/vaPJDxVOUZZkoZvG6H2IjbcBVM6cWdpeVANNCLnzO+l9osy4NsbZPFqFOVI3omCOgYjSV1iULGI2DQ8dWhrQrAaFCtDQwHh4aFABluL5YImg651AtvuLERnDP7BVmIc0o6Mh0Kk2Hd8bn4faNFibCYzg73I9tPygG9K1zsBzI0J33ta+5jK+p0MdKFMnpq1GN056n+sd12KC28UafC5EgMyXBPK5y352BNh6WjP4iSToYgySolrsRJO8A6up3hVDeMDp4vAkRkzM453mgbS0jswyKW8oM17C9l1OvyiHD6YtfrcADzjVGVRKHj3MhqqdgVDAgjQgixHmIuOwRFC/FmBIvy1+UE8amiZMvfMZaKrN1YXv+NvSMtU1RJi2DtFE1tZ7l9GGPTBRZVsyrMYDMSLAhWsPDvE+phRh+CS/7PoT8Z28lhQmOrPXyHVi04TZbjYqCyMPFpevvF7DKmpZ/gPZdZtg38uUC/qIkbA5h/wD1z/f9I5GCzx8NXM/mBb8Wt8ohHTwXSf1NE9VuVOC/r3f7Ml9ID5pxAUHIFsbC97A3vbxI8oykuY32DmZTmAtfXy5+Ueh4vw/Ma5aYJkw63KhARawGnPTeMhXUDSz35Y82BB9GFj84spdmei8N1OPyYwXVdgWcQeoYGbLdJi2sQLqcpuLaC1jyuY11ZhwZ0nZwh7pN9LgW11/Axj55A++PJj+YMVEQM1gHYnSxJN/CwAhxjsXLNuXHaTi6Sv5hPiHBDNn/APxLZXF7K1lzXIbLy6G3UmFS8C1bWzlUvvdixHoo/ONzwxTGTJUOFVugFso5CDUuaCDrFc9ZL8qOBk1ORNxi+EYSieVh5Mi7O+hdiALkqDoL7e8FZWMI57tz6GDVdTSpwyzUDjlfdfFSNR6QFfAjJzGVeYp1y6Zx+TemvgY503klNybtMnCWCcalal7+H/RdmTGy90XzWF7+v5fOJadPvC8Q4SXYWKFT0IIPzg5Iw484tx4lv8y+1HO1PovZ6iWklryEXRKENJprRTxnGFp12zOdl/MnkI2Qi5OkYJzjBbpdC8JQ6R2jjqPcR5jjGMzmb6xrX2AOVVHW3MRYw+pYpc3GunI6bHwMbnoZqN2YI+I43JxpnpYMKMhSY6isBPRQNu0C5bdC1tPwjRy6dWGaW5sdirZl/OMeTHPH1R0MeTHkXDLt4V4pos1eauPHumJBUfeVl/1D3EV7ixw9XJZhRGjg6gg+Ud3hkBWhWhQzG0MDLY5RM9QVl2BMvtDckAnNltoDY7GMnij1KhyFDIhAZlOZQTyv620jdfs5mTpjtomQKFB1ax+14X5D16RQxejZ5HYS8iqVu173My97aCwG/wDYiLx32LVla4s85nYyxFjA2or2O0F6PgyomljMdZKi9tO0YkeAIAHrfwijP4Jq90qJLjl3Sht5EkX9YFhb7DedLuCTMPOKc2rF7a252ghU8J1a/Gb+UUl4YmWuzW82/rEvw7F+JRFOmUlhmcrr9wk/KBWJY0l8tOCotYuRY6a90cvM6xM1B2U5WmAkK2ovyOlxvte/pAibIAmMBtmNvK5tf0gWJLqDzt9DUcJ4b2kqZMb4Jal2PUiwVb9SxA9TGTeTdyeV42iYnkw1aaWLszF3I6ZFsD5XY+0ZORLLPlHIMT/KCT+BicSDPcfogwNXw/Oyg5prkX6AKv4qYUbPgXDv2egppZFiJYZh+83ePzMKI2KwzCh4UQAH1jd6AvELkyJolgM2U2U8+o87Xh+I8QyuRva1xexGg5xicQx4qTY3Fzrr87XirJNJcnV0WjyZGpRRkqiSSQF32+e0a3hCiWWwLatzPIKNSB6c4B1dQXbObBuuvzi3TzqhpU1ZAVprr2csbWMyyFiTa2UEt6Rnw1u5Z3vEXJ4HXHHIW4cxM1koTzMKyyCCg0bMDZteQ089dxGmlVaZBl2tp0tGKSilYelPSy5cyo7x7Z0DEFj8TED7IOUBdyBzN7nKqoZBnaW2XrbQfp6xbOFu49DzUZpqmHpU2LkhwYxIx8RapOIEvqbRFxYWbhY6D+MZaXxCp+1FmXjIPODlCaNEJp6n3ivOp0Y3ZFY9SAT84GriY6x0cQENTkujIOCfVFl8Okk5jKlk9Si397R0aWX9xPYRSau8Yjat8YfnT9b+JHyIf9V8CeuwuVMUqcyg75HZb+fI+RgZLwHsSGkTnS3UkE+ZG/qIknYnbnHH/VARvD8/J62WRxxh0S+AfTEJnZhiwOnIW97c/KJZWIkc76/I7QGopt5YHprpzI2iOVOuCP3R7gkGOkoI5jmw5V1ZButgTsehtp+ERVmKMiaNc90X53Y2gbPqbiW3Up8yAYoYpUd9V/8ANJv7k/lAsaBzZpmqT1NxziJqsnnAufUnNHLVGmYa/pD2oVsvNPhv2nkdjAx6sRwKkEbw6Cy21SVNtwdPXrApJedCAbMpI+cdz6knb1inh1cO0YH7ahvcawxHUqrdNG7wgfiNdL1ugP4+kGnAYHbSMziEu99ITGjOYmFmnKikHleMtULqD4GNSxtMt0jPYmn1h8z+MVSLohSVUKlI5+2zZRrsoVSLfzWY/wDrQcza19GmCCa7z5uklLmYTt2aHMw82YKo/m6QPwbh6orJiSZS/F9o6qi/aY+Q/IbkR6L9IMiVhuGy6ORoZh7zfaYLzPgTFfYs7gTHPpTqnnMZDdnL2Vba26mFGBkycwvCiNk9qPrSFA7D8dp5wBSatz9lu63s35QRMQTT5RGcJQdSVM8044RlqGLAgNqp5EWG3lGTnAGPcKmmSYpV1V1PJgCPnGfq+BqV9R2kv+Br/wC8NGXJp3J2jvaLxeGOChNPjujydhBKmIdFk08xhUu12KAjspa3DEnSxNxtfppe8FuK+H5NLYS2nTH0Lf4ZtmOWWigJczHbYcgCY1vAXC/7JIDTReomWaZexycxLW1xYX1N9TflaI48T3U+hp1niGPyFON2+i/l+z76FbD8GYAaHzO56kxoaKiywRCwzsBuQPM2jceWcirU0cqxZ5aNYEklFY6eYjN4pi8sIVkyUQfeKL8lAtfxPtBPiSvyjs1O4uxvsv8AWMRUTC75RoPb+z4cucb9Lp1JbpHM1mqcXtiylLo8xvy6AX9z/frEsvDCWCoTc6eAPSNBSUVxlAN7b2OnQX5f8wbwugMvcAn5DwH6xi8S8S0uBVt3T7JfzXQNHDUSfEml8fqZKdgVWguAHH7pufY6+0UJlXMQ2dWU9CCD849Oyf3rHLywwsVzDobEfOOBDXz/AFxX0/s7lnmf/UTHJxIx6DNwSnO8lR5DL/ttFd+GaY/9v2Z/1i38di7pj3MwE6uJ5RLROoTMTqbmNueFKU/YP+d/1ipU8GSj8Luo6GzD8jElqsT9Y9wIwrEAEI5KWJ32V266/wDMQ4PW5ghPOWzH1dT+cWF4QnLnRSGV20cm2VL3sRe97226CBT4dPRsgRgEUBtDbc6A+3yju49RimvRkjmOEl1QUWr0lD/zW9pl/wAIG4nX2qJg+7NkH0Nx+cUUmNnkCx7swzGtyGawv00EVMURmmO1viK+ytmEXWRo1T14LG0NIqe9blGX/aX1OsWcGZnnS16nXyGpPygAuV1V2cwqdjqv5j0/MRHSVuouYfHAjuVvsdD0MDkpXlnXVesMQZWvAzW1OwHidvnFFCS6suuW49BYCKM5SveOnTzO1vIa+3WJKKaV0G0IYYWoIDC+8D5jbxLMnACBtY2ZSLkX6aQmSQI/aEzsWI56XtfpbrAme3azbAauwVRtqSAP78YInB5muV7+ZKn1tofYQ9PhnYkOxzPdQoGy6jbqYppsttI974fwdKWSstQLhVDG1r2H4XufWPD/AKXcV7evdAe7K+rHmPi/1Xj3jEqwSpcyY2yKzn+UE/lHzArNPqSxuzO17DUkk8vEk/OK2WRVhvB+Hp06XmlLcKcp/isDb2Ih49T4Sp+yplRSNCczDUO9++QeYDXUHmFEKHSG2zV1OBUs4EdmnMEy7Kb875dD63gHP4aqJOlJUW0NkZiosPAXB3GthvFzG8Go0Ods1Ozt8ckshLHUkhAR6kRiOJWKzMonmcFtkmMQWA3sGuTztuOcYc0lFW18GdnQY55Wowm69Uo2vq19A/M4hxCk/wDtSBMT740Hq0u4X1URfo+PJMwOBLdXVWYKbEEgE2uDptuQIx1DxTVShpMZ16P9aD4a972MCK/iBZ1QHnyWSXlsUpkCnqL5tGudTfoBFCzv9Lfuf9nRl4XGV+ZjS9sW/htZ6DwZg7zXNbUkMzsXkqPhFwF7U+JUAL91fE6bWPHsLrFDf/EqZktyR3JqmSSTyPxS3J0Ea6n4krZOlVRsVH/cl2PqQCR7kRpxZElTX8nL12jySyblJP1L8rr2J9f2NnFLFSMl77G/psYoUHE0md8LgHo11Pz39Io8X4iglDvpmzAWzC9uem8a8K3ySRxNXGWGD3qvfwAKypIfunfU9Og8hbkInUKi90atfoOZv7QHWeSGdiAALk8hqP1AiNMUB0BuByEWeI6qWOPlw6nChG+Q9R584bVRsLXB18QYICtdftN5nX3vpAOlxY21HnE4rgfEfhHnfJvmXLLk5QXotmlkYyttdT4W/AkERYWvlk7n1v8A8Rl0q1ttb++cTJN0vcflaISwJ/f9mmOtyx60zVXblHduojOUlaRopsOg29toutiTdfkIqjpmud1+81x18GuVQVtHQSKCYkbco7k14O+3gD+USWCuxatVjfctssVsVqFlyyWFyQQPOGq8QRUZgwuBoDob7DQ66mM5OrJkxlLlbgjKLDKD5HQ8t7+HOOj4fovMnuknSIajUKMaj1ZBhmDTJ0zNYqg3O2boPHzO2vlGqp+HpQ1dVc+Iv/T5RUmVNVJ+JQV6qmYf6NvWO6fiE2uygjqpt+P6x3cm+S9Gq9hkxvHB+ld+0v43SSmp5gmS1ZVRmsQNMqk6dPSPIZg7Jbyu4zpqQLnxGseo4tiaTKSoy3BEp7g76qdY8rrZlkleQ/ARDGmuGXSknyilTubEPqD9qHl4qUspNxf5eMRNJJvpcXa3uYpzpBEWNCQRqZ3aNfWw2/U+J/TpE0sgCKdKNNRHNZU8oYEs+r5QyzrwHE4kxckNFTZYkEVqLRUab9bJvtnUnyBH9YcJe0MKcvNRV3JAXz5fOBMbPRvpbxbssPYA6zmVB/D8R+QA9Y8t4LwhiwmnulsyyzzUf9yd6fCv7zX5C+l+kmWZ1TT0tz2VPKXO33mYDQdTlVfflFvB6e5ygC2gNtrD4UHgP1jJJ+lSNUFUbZp8OpWMtezORFAVRa/dAsDDxo6CSFRRDRbRU5MjmYnMAtUUjkX3lgTl87DUCJ0nUr936sE/ZYBW/wAp1gtEdRTq6lXUMp3DAEH3inay7zYPtXub+jv6lX9gt8Ex08BZh7MCB6RYkyiB3mz+YUfgIpDCMn+DNmSrfZJ7VP8ALMuQP4SI7SZUL8SS5g6y2KMf5H0/1we9Ckt3SSfv4f3+5ceQhIJVSRsSASPLpFHGMclU47xLOfhlrqx/QeJgPxLxetMoXIyzWGzrcINNTlJzX1tlJFxqRHluIYm83tJkyY6ruSfiIA2Y8hzyjQdI36TSed6T6HM1uqlhqCXL+H/oZ4hxtZ0201QZjbS02RCSBci1zodTvrsLCA1O8mXNVGUXc5Rkfdt8ubK1vb9Yg4dnKCGmXAvzF2Kg3Nhvbvc4H1dfLmvMABRM1xuApBJBBGoOxFtj6X7H4fHHpFJ+sjDHkli2znJ32vj4dDf09XIUMpYyDax7XYm41D/DbT+kQy0lTDaXMlzD+46k+wMZiRjE4ILTO1C7sQGIH8liT5iOp09p1mkzEe2pQLK18s6G/uPPlHL1HhKzT3bnZnWDLHjg1P8A05h98fOOGQKe8xU+IIHudIy1PiMwECbnln70kshFvvSybW8efSNXhOMh1tdKnLYMVYy3AOxYENr6ARgzeD54L0Gn8it5GnUlR2Jbbg38jcQ0iobmLD3/AAgks6Qec2UfuvLL/wCqVmH4Q4SQdO0sf3ldfmwsPeMT0mddYMncX3XxRQaey6hhaJ1xBjHdVhhYAqwIHMaj5Gxiukgjx5m36Rm2U6HtSL8qvIJHI29+cQ1WIqpLHZVJPXSI9N1IOm0DK2QswFLXvuR4couw6fzJJdglFV1K+GcQmbd3Urc6WOlhG04Xou1Cz5gGQ2aWvM66M3hzA53v55bDcBEwhbWRbBuRt90Hx/ONss4qAALAaADYAbCO/nyRjFQhwT0mGTe+fTsaDtREU9EcEMAb+/vvAQ1hhv24xhSZ0nyX8VpFNPPRFUFpTqLAXvlNh7x5FOGZJY/cBj0PGeI1ppLzX+FBfxY7BR4k2A84wdJeYVdkAJVWKr8KkgGw8Be0X47K5pHciR3fVv8AcQIrVEgQQJsB5X99Yqu14vKyisq0UMRUawSnvaBdeukRkNArnF2ifW0VAusXJMqxBihlxfrpwkpfTMdB+Z8h+kBlno9y01QejCYSfLKhUDwvCx6szNboMo8h8R97j0gJNe0c7PlcpbV0N2GCjG+5oaGsYzZayppJzWGpsPMEbDf0j0bCmAZNs01wqCwFybsTYad1Azkfux5xwPS3d5zWCoMoJ2DMLsb+CA3/APYI3n0ZzTW1c6rF+wkL2EgHmz2aZMt1KhfRgOsXYVSK8ztnpYEKO7QovMxdhQoUQGKOZjhQSdAASfIax1FTGJbtInLL/wAQy3Ca27xUga8tYaVsTdI8brqw1BLm9sxYBm5fZLEm5IUc+Q8TexgnDyuO2nXYN3ZaHa7faI6218PSBvZFpLIBZwbEe6kfMwdmYkuWQWRTIF0a7ZQjH4Wa+luV76eselncY1A4Hh6WTI5T6oHcQ4LmqVCDIBLYWOoa5FyMuund94ccNOyHMVAGxmCwB67fM3hqLimRLLBULtp3pSgqd9QS2o9fxiOfxLNYjLnUD72QDzN5dj6MIf8AlSo7hG/C+cAgq7LpdCRp4XUD2irR8OmW9wk5Sb6hhv11vr4+cFcN4imK3+Kpb7hkZhbzTu+xgpV4mKgC+YvzWWjoF/iYlbj0PlEd80+eUKgUae+kxppH7yI3+2VeOpdPKU9xu9bmjXHuBaCEmrKghXYKTsE7Qj+ckAfL1i2ZWYAzMxQWIDKgN+pK7+/jEXN9/v5EJONclCRLmG/1jP5G3yNouSaGbuSSPFQD/p3i7ThNlNhuSbAD8zCmT0Gktix8NF/rFTm2+EZZSx90irUYXOIzJJD+Oqfje/yiKm4UeaM5liUw2JNvbSNTgEot3/jO3gvQeHmBGjSQNzqflGTLqnBuPAo6THlW6qPPJnDlSqlpZmMSQCVe/MXsGIPtHIw+YndMtuQ1BU2EelwozR1NfpRZ+Aj2kwPhVIOyX6vsuq76+e59RE70IghHLRmlLmzdFUqBb0EVJtAYPWjM8dY2aaRllkdvNukv90fbmHwUbdSVHOBSGeQ/SZjJmzjKQ3lU5OYjZ5w0PmE1HmW6Rp6aesqWoJ7xAHsLR5vxNMSUqyxzsDfU2vqSeZPWN3R04mMXf4V2t1i/FyVTJa+bZR5Dx5CK0ptIfGZu3pEFO2kXlZxUNFOpIiSrfxgc87XeINkkhzL1giygIW+6CfYRFSoGU23GsQ41U5acjmxA/M/hFU3tTZbFW0jMVM27eWn6/O8V57RyTFjD6YTp0uWfhZgG8EGrn0UMfSOSlbOjdIlxvEmlSJdGmhKiZOPNmmgOE9E7MHqVt1v9CcAYF+xUEiSfjy55n/sfvMPS+XyUR4p9G2FnEcVM9x9XLc1Dg7fFeVL/AM1tOiGPonNHQijHN2d3h4jzQokVhCFChRAYoUKFABjeKuDjMZp9NZZp1ZDor9SPut8j4amPOcRos0uaHJQ5SHAPda3W2x03HSFCjseH55yuL7HG1uGOPJHJDht8gjDqdRb6w5LWtLGUm3Uld9d7QboapNpaoumjMpmP6l/+PCHhR15Ru7NmLI5LktvSvyJBJ1fu39hy8reUEFwe4Gd2IG+ZiwvvtteFCjFPJLsXDLYMeya4HNvAa2BG0POqGZe+5KjlsL+QhQobRyc+STlRZwzBZ85c0uXdDzJUA+5v8oN0XCE0/wCLMVF6J3ifUgAH/MIUKOVl1eS2lwbsWixUm7ZrKSkWWuVBYfMnqTE0KFGJuzclXCFeFeFChDEYaFCgA4nzAqljsASfIR4pxPjRmu9Q+xFkH3ZY2Hmdz5+EKFAwPLK2Z2ruzb2BHhrYfnG4ouID2UsAXOgPjyh4UW43yKS4CuM8vSK1GdDChRpKATiOrQMmggw0KKpFkQrw/WWcA7HSKvGJyzFl9AW9zYfgfeFCijO/8ZdhXpmeaL+Dy+5VTB9iQ4HgXBBP+QTIUKMWL8xrn+U9k+iXARSUCMQO0n2mufAj6tb+C6+bNG1zQoUbl0MT6j54UKFDoR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8" name="AutoShape 10" descr="data:image/jpeg;base64,/9j/4AAQSkZJRgABAQAAAQABAAD/2wCEAAkGBxQTEhQUExQWFBUXGBgYGBcWGBgVGBgXGRgWGBgYGBwYHSggGx0lHRgXITEhJSkrLi4uGB8zODMsNygtLisBCgoKDg0OGxAQGywlICQsLDQsLDQsLCw0LywsLCwsNCwsLiwuLCwsLCwsLCwsLCwsNCwsLCwsLCwsLCwsLCwsLP/AABEIALcBFAMBIgACEQEDEQH/xAAcAAABBQEBAQAAAAAAAAAAAAAFAAEDBAYCBwj/xABBEAACAAQEAwYCBwYFBAMAAAABAgADBBEFEiExBkFREyJhcYGRMqEHI0JSscHRFGJyguHwM5KisvEVQ2NzJDRE/8QAGgEAAgMBAQAAAAAAAAAAAAAAAAECAwQFBv/EADIRAAICAQMCAggGAgMAAAAAAAABAhEDBBIhMUEFEyJRYXGRobHwFDJCgcHRI/EVUuH/2gAMAwEAAhEDEQA/APaxHUcCOrwxDw8cw94AHhQ14UAHQhxHMPeADqFDAw8IYoYw8KADm0NHUNDAaFCh4BDQoeFAA0KOoVoAGhQ8PCGNDwoUAChQoUAChQoUAChRFUVCoLuQB4xlZ30kUClh2pOUkEhGtcDlcC/SADXwoxGF/SVSTN2KrewuDcedtPb+p1lBicqcLypiv5HX1G4h0BbhQoUIBQoUKACsDD3jkGHiQjq8PeOIcGADq8PHF4cGEB1HQjiHEAHYh45hQDOoURJOBZl5qAfQ3tb2MSwgFDQz3sbb8vOIaKfnQNsdiOjDQj3gvsBNDw0KGA8PHMPAA8PDQoQDwoUKABQoUKABQoUKABRmeI+L0pyZcte2mjcA2VP4z18B8oJ49VskuyGztoD90c29OXiRGM/6HLI71yN7XO/U8yfExXOe0tx493LAlfjdVUXE2oaWp+xKPZrr1I7xHmY8/wAXwabLJOjLfl066bR6fU8OSiO6pH80ZnE8ImSrkNp4/wB6xUsrTL3ii0YCbUlBYaQRwvHpiEMGKkcwbQ+Jou+hPX+m8CFrQpta8aIysolGj1/g/wCk5g6yqo5kJsJn2lv16iPWpUwMAykEEAgjYg7GPlSkdG12t6x6Lwhx2ZCrJdvq792/K/I+ESIbT2mFFHDsQWbLV1YEHpChESwRDFIYRIDBYEeUw14mvDWh2BFCiQpHJlmAQwMdAxxYwgYYERmFZtie6408GXceo/CLV4p16EoSPiXvL5jX5i49Yo49VTDTZpCl2YroupA+I6egHrFe5RbTHN1Dd6hYxi8uQwmm7gIwZUsWsCCCLkA215844wLi2nqswXNLYfZmAKSOq2JuI85xeurr2nIyyzuGllBa1jZiL/Mxj6GrqZLhklS2ZdmzkDbcA29tR5xTHMtzSObPWybi41XdPj9z6TVwdQQR4axQkN2c905TBnX+LZx+ceQYJxjVS5qmZMAW4zD42I5gBUG+176RquLOOUSrly5YVllnvzAdVYgHKBzU3sTyKxojCWRXFdOTVg1cMi54PRYUeT4v9Js1QyScvaBmVs4W4Fu66gbg3uCdOo1jrgjjmrmTllzvrpWuZsqq6aaG4spF9NRcxvXh+V43kVV7xPVQU9juz1aFEdPPVxmU3ESRhNA8PHMPAMeHhoeEAoUKFAAoiqp4RGY8h79BEsZTi2e01OzluUswJYWuwG+W+nleIylSJwjuZUfEmnOc4ykbL4dR184lBgLgc9pgYurqZbugLrkZgpsHtbY73GkEZ1SF3v6Rlld8muNVwWpjC0Yriaoz3VfU8oP1VWGXusDfxjJ4mMt+sR7k0jCYrYEi9/GATprBLiKdZrf2YoprYc/7/O8bca4MeR+kW6MWFzHcydrpETjum2wvGhwPgudNlLNmkygbMiAK0yYhUMCt2CqTcAZvMgcyUox5kxewJcMcZTZMjICLBjuR4deUNGdxmk+stKtJCjKygk2e5JuebC4UnqphRaqashZ9SSxEmWOFjsNFQhiIQMdXjkwARif9ZkI3F1PW24ieKdfLJXMvxIcw8bbj1EWJE0MoYbEXhJ80NriySEQIaBfEeJmRJLLbOdFuLi9t7c7dIJSUU5MljxvJJRj1ZLih0yjnv5QKo88smwuBe1ja46Ri52KVLtdp7k2vpYLpqRbbrBqdj62ldk6ThcrMFiGvpbQ6g7+0eS1cJ6nNLMpVVV+z/c7v/HZMUVDh37/v3Glpqi737w12YdYH8R8LyZ8t9FWYATLYAA33sw2IJtFH9pmLPlqR3Jg0331O/la8E1mZdW01tc66xHR49RhybZRb9Ju03SbXPy5OfrNLBwqdU0Yah+jmdNdRPcSkPxBCC7DmNNB56+RgBxdwrNpZswkM8ksxWZqbXJNnPJvPfePXcIru0nOtxZAPckj+/IxeDg3vzvHu9HqXp3aVo4H4LE8e2PHtPnGrp0cDMMx6sLHw7wNz6wqIdmwK6EbHM2nlrcR7DxBwrTPMRjLCqTY5O5zv9n1i9S8BUK2PY5v4ncj2vHXXiWBK9r+RnejzPjcvmTfRxWNNpi7kElrXAIGg8fSNXENJSpLQJLVUUbKoCgegiaOHmmpzckqs6mOLjFJihQoUVkx7w8cw8ADw8cw8IAbjVeJYy3tca+UBc2YXEPxSR2oZjZVAB6czc+GsDJ7OuVpa51J7wzW7vVevlGXI25G3EkoouhxtAjEJzq6hZbTM1zcFQotyOYjW2sS4fVJMdlQ3A38D0grOpgRqARbUHYxBE2jLyKqRUS+0lFSeZU+AOtue0AqydmuOYgwvDsmnd2px2Ycd6WPhJ5Mv3Tv5+kA6le8SYHV8CV1yedcTJZ/WBtI+v9+kGOMGBYWgJS/FG7H+UyZPzFusnG1hHouD8b0yUi/EplrLQyrgu5WwLLdteZzXHpHmtWNYs4NRB5gDHKlxmNr2HOw5mFPDGaVkNzTD+DYbOno0xAcpdtySeW5O58YUe98KYPIl0yLJs0sgMrHW4Krr6m58yYaLLQgpS4ojHKbo/wBxxlb9D6RevFaZJlT11CzF5He3kRqIHVFNOp+9IJmpzlMSWA/cO58vxhJRl0dffrG011DV4cQGbienWWXmP2WXRlcWYHpbn6fKB9Px7SubLn8Cy5QfEE8oi4NOmX4tLmyR3Qi2vWaSrqRLRnbZRcx5JjvHdaKRptEqySJhzS3TtJgR2sjS76b7gqd/DXXcYYgKiSJMs5XLA2bmLMLaecYRzNkMRNkpUWIuDlmOugsRvFuPEpdepswaFzxvd1K0njjGUWVNmTpOWYmcJMSWLg6rYIoYdLk/hBmj4prK6UqzpCOA5+tkmyjb4gx/TygHjmJU81i7S3SblAGddBba46W6QNw7ETKdW7aYQpuUXQHwynTXaL56bHODjJdTZg0kcSU0vSXrNdOlmWwvfzBtfyMR9vY3BsetlvpqL9YMcM1a1SvnlgLbZ7E7ix8IvvgkoH4fS5t+MeT1Phcsc2scuDZHxKPTJHkBS8ZnEgGa1ugAjvj3ESlPIW5UuzNvY2UEcv4hBunwWSDmCkEa/Ex+RNoz3G3Dz1dQjdrkREChct9SSWIN+fdH8sbNLhnCLU3bZxfGM0M0NuKNfBFn6I6gLSVM5joHNyeiIGJ/1QTwficTVDDUeeo84p4Xw/2dG9NLJs6uC3MlxYmMdK4XxCjN0VmUfald8W8V3+Vo7umjBrbJ8nnp+ZijHauF1PUa+uVktc9dv0gnhVaGCi9zt0/vaPJDxVOUZZkoZvG6H2IjbcBVM6cWdpeVANNCLnzO+l9osy4NsbZPFqFOVI3omCOgYjSV1iULGI2DQ8dWhrQrAaFCtDQwHh4aFABluL5YImg651AtvuLERnDP7BVmIc0o6Mh0Kk2Hd8bn4faNFibCYzg73I9tPygG9K1zsBzI0J33ta+5jK+p0MdKFMnpq1GN056n+sd12KC28UafC5EgMyXBPK5y352BNh6WjP4iSToYgySolrsRJO8A6up3hVDeMDp4vAkRkzM453mgbS0jswyKW8oM17C9l1OvyiHD6YtfrcADzjVGVRKHj3MhqqdgVDAgjQgixHmIuOwRFC/FmBIvy1+UE8amiZMvfMZaKrN1YXv+NvSMtU1RJi2DtFE1tZ7l9GGPTBRZVsyrMYDMSLAhWsPDvE+phRh+CS/7PoT8Z28lhQmOrPXyHVi04TZbjYqCyMPFpevvF7DKmpZ/gPZdZtg38uUC/qIkbA5h/wD1z/f9I5GCzx8NXM/mBb8Wt8ohHTwXSf1NE9VuVOC/r3f7Ml9ID5pxAUHIFsbC97A3vbxI8oykuY32DmZTmAtfXy5+Ueh4vw/Ma5aYJkw63KhARawGnPTeMhXUDSz35Y82BB9GFj84spdmei8N1OPyYwXVdgWcQeoYGbLdJi2sQLqcpuLaC1jyuY11ZhwZ0nZwh7pN9LgW11/Axj55A++PJj+YMVEQM1gHYnSxJN/CwAhxjsXLNuXHaTi6Sv5hPiHBDNn/APxLZXF7K1lzXIbLy6G3UmFS8C1bWzlUvvdixHoo/ONzwxTGTJUOFVugFso5CDUuaCDrFc9ZL8qOBk1ORNxi+EYSieVh5Mi7O+hdiALkqDoL7e8FZWMI57tz6GDVdTSpwyzUDjlfdfFSNR6QFfAjJzGVeYp1y6Zx+TemvgY503klNybtMnCWCcalal7+H/RdmTGy90XzWF7+v5fOJadPvC8Q4SXYWKFT0IIPzg5Iw484tx4lv8y+1HO1PovZ6iWklryEXRKENJprRTxnGFp12zOdl/MnkI2Qi5OkYJzjBbpdC8JQ6R2jjqPcR5jjGMzmb6xrX2AOVVHW3MRYw+pYpc3GunI6bHwMbnoZqN2YI+I43JxpnpYMKMhSY6isBPRQNu0C5bdC1tPwjRy6dWGaW5sdirZl/OMeTHPH1R0MeTHkXDLt4V4pos1eauPHumJBUfeVl/1D3EV7ixw9XJZhRGjg6gg+Ud3hkBWhWhQzG0MDLY5RM9QVl2BMvtDckAnNltoDY7GMnij1KhyFDIhAZlOZQTyv620jdfs5mTpjtomQKFB1ax+14X5D16RQxejZ5HYS8iqVu173My97aCwG/wDYiLx32LVla4s85nYyxFjA2or2O0F6PgyomljMdZKi9tO0YkeAIAHrfwijP4Jq90qJLjl3Sht5EkX9YFhb7DedLuCTMPOKc2rF7a252ghU8J1a/Gb+UUl4YmWuzW82/rEvw7F+JRFOmUlhmcrr9wk/KBWJY0l8tOCotYuRY6a90cvM6xM1B2U5WmAkK2ovyOlxvte/pAibIAmMBtmNvK5tf0gWJLqDzt9DUcJ4b2kqZMb4Jal2PUiwVb9SxA9TGTeTdyeV42iYnkw1aaWLszF3I6ZFsD5XY+0ZORLLPlHIMT/KCT+BicSDPcfogwNXw/Oyg5prkX6AKv4qYUbPgXDv2egppZFiJYZh+83ePzMKI2KwzCh4UQAH1jd6AvELkyJolgM2U2U8+o87Xh+I8QyuRva1xexGg5xicQx4qTY3Fzrr87XirJNJcnV0WjyZGpRRkqiSSQF32+e0a3hCiWWwLatzPIKNSB6c4B1dQXbObBuuvzi3TzqhpU1ZAVprr2csbWMyyFiTa2UEt6Rnw1u5Z3vEXJ4HXHHIW4cxM1koTzMKyyCCg0bMDZteQ089dxGmlVaZBl2tp0tGKSilYelPSy5cyo7x7Z0DEFj8TED7IOUBdyBzN7nKqoZBnaW2XrbQfp6xbOFu49DzUZpqmHpU2LkhwYxIx8RapOIEvqbRFxYWbhY6D+MZaXxCp+1FmXjIPODlCaNEJp6n3ivOp0Y3ZFY9SAT84GriY6x0cQENTkujIOCfVFl8Okk5jKlk9Si397R0aWX9xPYRSau8Yjat8YfnT9b+JHyIf9V8CeuwuVMUqcyg75HZb+fI+RgZLwHsSGkTnS3UkE+ZG/qIknYnbnHH/VARvD8/J62WRxxh0S+AfTEJnZhiwOnIW97c/KJZWIkc76/I7QGopt5YHprpzI2iOVOuCP3R7gkGOkoI5jmw5V1ZButgTsehtp+ERVmKMiaNc90X53Y2gbPqbiW3Up8yAYoYpUd9V/8ANJv7k/lAsaBzZpmqT1NxziJqsnnAufUnNHLVGmYa/pD2oVsvNPhv2nkdjAx6sRwKkEbw6Cy21SVNtwdPXrApJedCAbMpI+cdz6knb1inh1cO0YH7ahvcawxHUqrdNG7wgfiNdL1ugP4+kGnAYHbSMziEu99ITGjOYmFmnKikHleMtULqD4GNSxtMt0jPYmn1h8z+MVSLohSVUKlI5+2zZRrsoVSLfzWY/wDrQcza19GmCCa7z5uklLmYTt2aHMw82YKo/m6QPwbh6orJiSZS/F9o6qi/aY+Q/IbkR6L9IMiVhuGy6ORoZh7zfaYLzPgTFfYs7gTHPpTqnnMZDdnL2Vba26mFGBkycwvCiNk9qPrSFA7D8dp5wBSatz9lu63s35QRMQTT5RGcJQdSVM8044RlqGLAgNqp5EWG3lGTnAGPcKmmSYpV1V1PJgCPnGfq+BqV9R2kv+Br/wC8NGXJp3J2jvaLxeGOChNPjujydhBKmIdFk08xhUu12KAjspa3DEnSxNxtfppe8FuK+H5NLYS2nTH0Lf4ZtmOWWigJczHbYcgCY1vAXC/7JIDTReomWaZexycxLW1xYX1N9TflaI48T3U+hp1niGPyFON2+i/l+z76FbD8GYAaHzO56kxoaKiywRCwzsBuQPM2jceWcirU0cqxZ5aNYEklFY6eYjN4pi8sIVkyUQfeKL8lAtfxPtBPiSvyjs1O4uxvsv8AWMRUTC75RoPb+z4cucb9Lp1JbpHM1mqcXtiylLo8xvy6AX9z/frEsvDCWCoTc6eAPSNBSUVxlAN7b2OnQX5f8wbwugMvcAn5DwH6xi8S8S0uBVt3T7JfzXQNHDUSfEml8fqZKdgVWguAHH7pufY6+0UJlXMQ2dWU9CCD849Oyf3rHLywwsVzDobEfOOBDXz/AFxX0/s7lnmf/UTHJxIx6DNwSnO8lR5DL/ttFd+GaY/9v2Z/1i38di7pj3MwE6uJ5RLROoTMTqbmNueFKU/YP+d/1ipU8GSj8Luo6GzD8jElqsT9Y9wIwrEAEI5KWJ32V266/wDMQ4PW5ghPOWzH1dT+cWF4QnLnRSGV20cm2VL3sRe97226CBT4dPRsgRgEUBtDbc6A+3yju49RimvRkjmOEl1QUWr0lD/zW9pl/wAIG4nX2qJg+7NkH0Nx+cUUmNnkCx7swzGtyGawv00EVMURmmO1viK+ytmEXWRo1T14LG0NIqe9blGX/aX1OsWcGZnnS16nXyGpPygAuV1V2cwqdjqv5j0/MRHSVuouYfHAjuVvsdD0MDkpXlnXVesMQZWvAzW1OwHidvnFFCS6suuW49BYCKM5SveOnTzO1vIa+3WJKKaV0G0IYYWoIDC+8D5jbxLMnACBtY2ZSLkX6aQmSQI/aEzsWI56XtfpbrAme3azbAauwVRtqSAP78YInB5muV7+ZKn1tofYQ9PhnYkOxzPdQoGy6jbqYppsttI974fwdKWSstQLhVDG1r2H4XufWPD/AKXcV7evdAe7K+rHmPi/1Xj3jEqwSpcyY2yKzn+UE/lHzArNPqSxuzO17DUkk8vEk/OK2WRVhvB+Hp06XmlLcKcp/isDb2Ih49T4Sp+yplRSNCczDUO9++QeYDXUHmFEKHSG2zV1OBUs4EdmnMEy7Kb875dD63gHP4aqJOlJUW0NkZiosPAXB3GthvFzG8Go0Ods1Ozt8ckshLHUkhAR6kRiOJWKzMonmcFtkmMQWA3sGuTztuOcYc0lFW18GdnQY55Wowm69Uo2vq19A/M4hxCk/wDtSBMT740Hq0u4X1URfo+PJMwOBLdXVWYKbEEgE2uDptuQIx1DxTVShpMZ16P9aD4a972MCK/iBZ1QHnyWSXlsUpkCnqL5tGudTfoBFCzv9Lfuf9nRl4XGV+ZjS9sW/htZ6DwZg7zXNbUkMzsXkqPhFwF7U+JUAL91fE6bWPHsLrFDf/EqZktyR3JqmSSTyPxS3J0Ea6n4krZOlVRsVH/cl2PqQCR7kRpxZElTX8nL12jySyblJP1L8rr2J9f2NnFLFSMl77G/psYoUHE0md8LgHo11Pz39Io8X4iglDvpmzAWzC9uem8a8K3ySRxNXGWGD3qvfwAKypIfunfU9Og8hbkInUKi90atfoOZv7QHWeSGdiAALk8hqP1AiNMUB0BuByEWeI6qWOPlw6nChG+Q9R584bVRsLXB18QYICtdftN5nX3vpAOlxY21HnE4rgfEfhHnfJvmXLLk5QXotmlkYyttdT4W/AkERYWvlk7n1v8A8Rl0q1ttb++cTJN0vcflaISwJ/f9mmOtyx60zVXblHduojOUlaRopsOg29toutiTdfkIqjpmud1+81x18GuVQVtHQSKCYkbco7k14O+3gD+USWCuxatVjfctssVsVqFlyyWFyQQPOGq8QRUZgwuBoDob7DQ66mM5OrJkxlLlbgjKLDKD5HQ8t7+HOOj4fovMnuknSIajUKMaj1ZBhmDTJ0zNYqg3O2boPHzO2vlGqp+HpQ1dVc+Iv/T5RUmVNVJ+JQV6qmYf6NvWO6fiE2uygjqpt+P6x3cm+S9Gq9hkxvHB+ld+0v43SSmp5gmS1ZVRmsQNMqk6dPSPIZg7Jbyu4zpqQLnxGseo4tiaTKSoy3BEp7g76qdY8rrZlkleQ/ARDGmuGXSknyilTubEPqD9qHl4qUspNxf5eMRNJJvpcXa3uYpzpBEWNCQRqZ3aNfWw2/U+J/TpE0sgCKdKNNRHNZU8oYEs+r5QyzrwHE4kxckNFTZYkEVqLRUab9bJvtnUnyBH9YcJe0MKcvNRV3JAXz5fOBMbPRvpbxbssPYA6zmVB/D8R+QA9Y8t4LwhiwmnulsyyzzUf9yd6fCv7zX5C+l+kmWZ1TT0tz2VPKXO33mYDQdTlVfflFvB6e5ygC2gNtrD4UHgP1jJJ+lSNUFUbZp8OpWMtezORFAVRa/dAsDDxo6CSFRRDRbRU5MjmYnMAtUUjkX3lgTl87DUCJ0nUr936sE/ZYBW/wAp1gtEdRTq6lXUMp3DAEH3inay7zYPtXub+jv6lX9gt8Ex08BZh7MCB6RYkyiB3mz+YUfgIpDCMn+DNmSrfZJ7VP8ALMuQP4SI7SZUL8SS5g6y2KMf5H0/1we9Ckt3SSfv4f3+5ceQhIJVSRsSASPLpFHGMclU47xLOfhlrqx/QeJgPxLxetMoXIyzWGzrcINNTlJzX1tlJFxqRHluIYm83tJkyY6ruSfiIA2Y8hzyjQdI36TSed6T6HM1uqlhqCXL+H/oZ4hxtZ0201QZjbS02RCSBci1zodTvrsLCA1O8mXNVGUXc5Rkfdt8ubK1vb9Yg4dnKCGmXAvzF2Kg3Nhvbvc4H1dfLmvMABRM1xuApBJBBGoOxFtj6X7H4fHHpFJ+sjDHkli2znJ32vj4dDf09XIUMpYyDax7XYm41D/DbT+kQy0lTDaXMlzD+46k+wMZiRjE4ILTO1C7sQGIH8liT5iOp09p1mkzEe2pQLK18s6G/uPPlHL1HhKzT3bnZnWDLHjg1P8A05h98fOOGQKe8xU+IIHudIy1PiMwECbnln70kshFvvSybW8efSNXhOMh1tdKnLYMVYy3AOxYENr6ARgzeD54L0Gn8it5GnUlR2Jbbg38jcQ0iobmLD3/AAgks6Qec2UfuvLL/wCqVmH4Q4SQdO0sf3ldfmwsPeMT0mddYMncX3XxRQaey6hhaJ1xBjHdVhhYAqwIHMaj5Gxiukgjx5m36Rm2U6HtSL8qvIJHI29+cQ1WIqpLHZVJPXSI9N1IOm0DK2QswFLXvuR4couw6fzJJdglFV1K+GcQmbd3Urc6WOlhG04Xou1Cz5gGQ2aWvM66M3hzA53v55bDcBEwhbWRbBuRt90Hx/ONss4qAALAaADYAbCO/nyRjFQhwT0mGTe+fTsaDtREU9EcEMAb+/vvAQ1hhv24xhSZ0nyX8VpFNPPRFUFpTqLAXvlNh7x5FOGZJY/cBj0PGeI1ppLzX+FBfxY7BR4k2A84wdJeYVdkAJVWKr8KkgGw8Be0X47K5pHciR3fVv8AcQIrVEgQQJsB5X99Yqu14vKyisq0UMRUawSnvaBdeukRkNArnF2ifW0VAusXJMqxBihlxfrpwkpfTMdB+Z8h+kBlno9y01QejCYSfLKhUDwvCx6szNboMo8h8R97j0gJNe0c7PlcpbV0N2GCjG+5oaGsYzZayppJzWGpsPMEbDf0j0bCmAZNs01wqCwFybsTYad1Azkfux5xwPS3d5zWCoMoJ2DMLsb+CA3/APYI3n0ZzTW1c6rF+wkL2EgHmz2aZMt1KhfRgOsXYVSK8ztnpYEKO7QovMxdhQoUQGKOZjhQSdAASfIax1FTGJbtInLL/wAQy3Ca27xUga8tYaVsTdI8brqw1BLm9sxYBm5fZLEm5IUc+Q8TexgnDyuO2nXYN3ZaHa7faI6218PSBvZFpLIBZwbEe6kfMwdmYkuWQWRTIF0a7ZQjH4Wa+luV76eselncY1A4Hh6WTI5T6oHcQ4LmqVCDIBLYWOoa5FyMuund94ccNOyHMVAGxmCwB67fM3hqLimRLLBULtp3pSgqd9QS2o9fxiOfxLNYjLnUD72QDzN5dj6MIf8AlSo7hG/C+cAgq7LpdCRp4XUD2irR8OmW9wk5Sb6hhv11vr4+cFcN4imK3+Kpb7hkZhbzTu+xgpV4mKgC+YvzWWjoF/iYlbj0PlEd80+eUKgUae+kxppH7yI3+2VeOpdPKU9xu9bmjXHuBaCEmrKghXYKTsE7Qj+ckAfL1i2ZWYAzMxQWIDKgN+pK7+/jEXN9/v5EJONclCRLmG/1jP5G3yNouSaGbuSSPFQD/p3i7ThNlNhuSbAD8zCmT0Gktix8NF/rFTm2+EZZSx90irUYXOIzJJD+Oqfje/yiKm4UeaM5liUw2JNvbSNTgEot3/jO3gvQeHmBGjSQNzqflGTLqnBuPAo6THlW6qPPJnDlSqlpZmMSQCVe/MXsGIPtHIw+YndMtuQ1BU2EelwozR1NfpRZ+Aj2kwPhVIOyX6vsuq76+e59RE70IghHLRmlLmzdFUqBb0EVJtAYPWjM8dY2aaRllkdvNukv90fbmHwUbdSVHOBSGeQ/SZjJmzjKQ3lU5OYjZ5w0PmE1HmW6Rp6aesqWoJ7xAHsLR5vxNMSUqyxzsDfU2vqSeZPWN3R04mMXf4V2t1i/FyVTJa+bZR5Dx5CK0ptIfGZu3pEFO2kXlZxUNFOpIiSrfxgc87XeINkkhzL1giygIW+6CfYRFSoGU23GsQ41U5acjmxA/M/hFU3tTZbFW0jMVM27eWn6/O8V57RyTFjD6YTp0uWfhZgG8EGrn0UMfSOSlbOjdIlxvEmlSJdGmhKiZOPNmmgOE9E7MHqVt1v9CcAYF+xUEiSfjy55n/sfvMPS+XyUR4p9G2FnEcVM9x9XLc1Dg7fFeVL/AM1tOiGPonNHQijHN2d3h4jzQokVhCFChRAYoUKFABjeKuDjMZp9NZZp1ZDor9SPut8j4amPOcRos0uaHJQ5SHAPda3W2x03HSFCjseH55yuL7HG1uGOPJHJDht8gjDqdRb6w5LWtLGUm3Uld9d7QboapNpaoumjMpmP6l/+PCHhR15Ru7NmLI5LktvSvyJBJ1fu39hy8reUEFwe4Gd2IG+ZiwvvtteFCjFPJLsXDLYMeya4HNvAa2BG0POqGZe+5KjlsL+QhQobRyc+STlRZwzBZ85c0uXdDzJUA+5v8oN0XCE0/wCLMVF6J3ifUgAH/MIUKOVl1eS2lwbsWixUm7ZrKSkWWuVBYfMnqTE0KFGJuzclXCFeFeFChDEYaFCgA4nzAqljsASfIR4pxPjRmu9Q+xFkH3ZY2Hmdz5+EKFAwPLK2Z2ruzb2BHhrYfnG4ouID2UsAXOgPjyh4UW43yKS4CuM8vSK1GdDChRpKATiOrQMmggw0KKpFkQrw/WWcA7HSKvGJyzFl9AW9zYfgfeFCijO/8ZdhXpmeaL+Dy+5VTB9iQ4HgXBBP+QTIUKMWL8xrn+U9k+iXARSUCMQO0n2mufAj6tb+C6+bNG1zQoUbl0MT6j54UKFDoR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0" name="AutoShape 12" descr="data:image/jpeg;base64,/9j/4AAQSkZJRgABAQAAAQABAAD/2wCEAAkGBhISERQSExQWFRUWFxcYFxQXFxQYFxUVFxUVFxUUFRcYHCYeFxojGRQUHy8gIycpLCwsFR4xNTAqNSYrLCkBCQoKDgwOGg8PGiokHyQsKiwsLCwsLCwsLCwsLCksLCwsKSwpLCksLCwsLCksLCwsLCwsLCwsLCwsLCksLCksLP/AABEIARgAtAMBIgACEQEDEQH/xAAcAAABBQEBAQAAAAAAAAAAAAAAAwQFBgcCAQj/xABJEAABAgMFAwgGBQkIAwEAAAABAAIDBBEFEiExQQZRYQcTInGBkaGxFDJCUsHRFVOCkvAWI1RicqKy0uEkM0Njk8LT8TRz4xf/xAAaAQACAwEBAAAAAAAAAAAAAAAABAECAwUG/8QALREAAgIBAwEFCQEBAQAAAAAAAAECEQMSITEEEyJBUZEFFDJCUmFxofDRwYH/2gAMAwEAAhEDEQA/ANxQhCABCEIAEIQgAQSo627chSsMxIh6mjNx4fNZBtPyjzEySxn5uH7ra1PWcyqSkkWUWzV5/a6VhVrEDiPZZ0j4YKKg8pUuXUc17W+9gQOuixf0l2/FKSkyXkjGhBBOldPFZucjRQRpNqcr7GupCZhvIJJ7Bkn1h8q8CKQ2MDDPvez2jMLG5yLdJCamdcNPPzUapE6Yn1LAmGvaHMcHNORBBB7VxMzsOHdvva28aCpAqdwWBbK8o0aUcKdOHXpMJwPVuPFWa0OUdkxNCJDbWHDa5oa7Am+2jnHccfBWll0q2a9P0rzT0ryZryFEbL2yZqAIpaGnKgqRwoSpdaRkpK0Kzi4ScX4AhCFYqCEIQAIQhAAhCEACEIQAIQhAAuYkQNBcTQAEk7gMSV0qxyiWpzMk+hxeQwduJ8AobpWSlboyvbzap0zHdibgwa3hpXrzVZgnHfwGi7iQiTxOfapuyrAcaGh/GpSrklyNKN7Ij4Ui+IQ1oA31opwWC2FCIqXHPLVTtk2DcNaEnwTx9lXi6qzczZYqMytKzDWqiHMLVptqWMQK3QR+NFSrRkqEqY5CssRAvAS1lRXCJdHtAjuBXMVlCkWPuva7cfBaSVoOnn2eWMvubPycbY3YYhODi0UF32muIJqBuqCD1jt06XmWvFWmq+YpGO9pqHA4k55jBXnZjlBmINIYax94ijXuAx3XjSh45LHFllB6Xx+x7q+h13li+fT1NpQk5eLea12FSASAQQDTEAjPrSi6BwgQhCABCEIAEIQgAQhCABCEIAFRuVKCXw4DdLziesNFPMq8qvbbSN+XLhmyp6gRSvkqT+Fl4fEjKLKs+9EIGNOC0KzLKa1owVN2WeKmmNXUve8VoUnkkHuzoR2QqJQUyTcyoBKkLybxlZoLZDTsLBUPaGz6G93rQZwihJwHFVm1IjHAgAv6hh3rNqjRGaTkruUXFhkK4TkiWmpbgd+iiZ+TAcDocVtGZhOBMcn+zECZpDiRXMivvc2AAW4A0DtRUjuVftOViwY8SDGFHQ3FpA3jd59qtWxIAm5dwP8AiNHivOWGCGWk9w9pjCeu7T4K8e9uRkcod1N15Cuxm3kaTe1rnF8AkVacS3q3FbpKTTYjGxGEFrgCCNQV8rQpharyS7VlrvRYh6DsWH3Xbuoq8ZaXRhKOpWjWkIQmBcEIQgAQhCABCEIAEIQgAUZbs3AEJ8OLEay+0txOOIzoMVHbabWNkoWGMR3qt0/aPBZzYsYzUc89E/ORASwHUjQDTCuHBYzyVsjfHi1bnNgS5bEazURXdwFB5FXttpsbqSdzQT5KsSkBkObDQC11ekCagm76w66lWC0pmLCb+YgGI47roA4kkhJ8sfcXFUx3BtcOwuPHW2nmlZiIS2qqQdapitL2wmMqbwLq4VwpdJNaV0VvhN6FDuVnsVRV7RjQ634gMSmTMSK5+qM1XYm2USK8w4MAuApldocAaAg01VwgyYETEVo68044GlK9yk4VlNzwA3NAaPBCqiXdlOiWO58MuiC7UerWtOtUu1YBabp0yPArV7aFG0GAWdW7AvVI0VOGWfB7sbRkxBe6gbfa48A3ElRXKDbfpUzEjDBtaDqGAVwsvZWLBhvjTLAxjGOLQXNN9xGGRNGitdMlmNox71aZEk9mi2gmuRbK0+BrCerBs1Pc3GY/cRXqVbhKTs89IcT+PiryWxnBn1LIR78NprXAY78M+0UPanCr2w05zkpDJzaLjutmFe6isKYi7Vi8lToEIQrFQQhCABCEIAEIQgDF+UyZvzj64hlBTTAVp3qjwbUeyM2KCbzXBw7DWitnKXDcyZih2b3lw/ZOXgFQXPxKSStsdukjb7RkmzEOHNwDV7bsRtPbacS07iRh1qfkY4iMa4ZHfmOBGhVT5MrZbElzCpQwSG9bX1cD3hwVojwXQzfYMDi5u/iOKpVDKlqVDqJCaDouLzd9Ao2btZhAIOFRXeOsaLllvy73ENN9wzDRWnCuWijknSxjaM40RSG3i6nsjAbiSncjazro5ygOtN64nYhbDc4QmsAF689zRhwAqVT5qfmIpHNUu3qOdSgpfp0AcXCmNdFWqNFGy0W3M9EqjTbgA4nLEnq1V2mJSsEVNSBQnes32yngxhhtzdh2an4dqErYSrSc7Qco0aba2AasgtNCG+s5g0cdch1qBjtY7BtaV1zok7Ls8npOGC6j1BoBQJhtWJKLrdDN7KFPYBpQ8Qfx+NU0pUp7KN35fNS+DNLc+h9hIdIJIydcd2uhtr4qzKt8nx/sMLGpAo7rGA8AFZFvD4UYT+JghCFcoCEIQAIQhAAhCEAYtyvt/to/9bfMhZnM/FatyyypEzCfo6ER2tJ+YWXR249velXtJjS3iix8n1v+jR6P/u4gDXHc4HouPDEjtW3y8YPbvXzxKQqkChqcRupXPjkVpuwNqxGkS78RSrDuAzb1LGUqkOY8E3jclwiwW3Yt4Xm4H3hmoKWl4USsCMxofo4YXqa8HK7zY6JWb7SzhgP50Zt6Q6wcvgqvZ7GuKblsTz7Ch16QLxoC54A7vmk4ss6oAaA1tbrWtugVzAHEpxZe20pGhh4e0HVriA5p3EFIWrtfAA6Lg46BuPkpbLqUvBDW3doWy0BwcekRgOKyGJMOmIxc40rkNw4KwW6Xx33nZuNANwRLWMwilMiGgjfmaeChSSGcPRzy7rhfsXkpIBg80ytKYa3IV3YKcbIloLb1QNTnlU/DvTH6FvdI4DjnT4KnjuMzwZ/hhGl+SssgFxJU1Y1nCK2NTNjBEHU1wDvB1fspd1nihIyGA6l3szaAl5pj3CrKlrxvY8Fr/AnuWqlZz8nRPHG+WaPyZW1iYJOBHR4OGY7sVoyxayoUSBOmGKXmvIB0JaaA14ih7VsMpGLmi8KO1HFMYZbaWcfPGnaHCEITAuCEIQAIQhAAhCEAU3lQsXnpURBnCdX7LqNd3G6exYVOypY8tcKEL6imYAexzHYhwII4FZLtrsmHBrgQ17CYbifaa0FzHH7Ip2cEtlVOxnE7VFCk42LczQUGAwFa07ye9aNyey96JEiHEhob1XjU/wAKzqXlHaCq1rk9krkteIoXuJ7B0R5HvSz3Z0Y5pRxPGWWOOiVlPKK0hpHZ4rV45wWWcpbfzZPEH94IlyVwfEZzAlXuPRFVY7Ls6KKVYRxNAPNMLBfV1VbmuqBRQ5Pg72Docc463ZGzXQFR0nkUG4cB26p7Kytww2Z0BJO92ZPeU3mW0iw254lx+zj50TyUNbp3V8VRcnUhBRVR4R0yHeJrlUk8caNHhXuSkyyoou5T1etzv4ilmS7nmjWlx4DzVq2KyklzwQ842guhRD5XpK1TdixMzRvifBVy2IkSEMLuY0/qhHMy9Thbq7J7Y21KzrGxtXNIJ4NDMe4d62wALD9n9j52OIUUtuhxqyLTBoFMSBjQ4U30Ww2fLRgaxHgigoA2hJxqT4dybwprwPMdao9o9LJFCEJkRBCEIAEIQgAQhCAEZuOWNqGOfiBRtK0OuO5ZpygT74lDDhRWVcGG+wtvGuTTrhXvK1FMbXslkxBdCdhWhDhm1wxa4cQVlkg5I1xzUXuY9s3s45zovPMLHAgXcQRnpocFptlyohwmsGTQAu5mzrly8b77tHRKAF13AEgdqVaaBKOOmQ7rUkqE5l2CzTlCbWG78ahaLMvwWd7cGrXdRVZDHTrvooFivuxKaFXeAMKqmyEGrwrRMTFyCSdyo2ep6eOmFDSTi85NRDo1lO0nFPJCLQkbimGy7PXcdUtFfdinio4Gse63LXszZXPAl2DA4ji7GtOAxVuMFrG0aAANAoXY/wDuBxc8/vEfBTUcqyZ5Xrssp5mm9kyAtXJUyeALiSAaFuByreGiuNrvwKpM9FwO8uFOypKFyLQVyRvcs6rGkatBw6glVF7MTXOSkF36gB6xh8FKLprg481pk0CEIUlQQhCABCEIAEIQgAQhCAIq0X1iU3BIPcu53+9d2eSbxXJCb7zOjjXdQ0m34LOtso+Duo+SvVpRaArLtrZyod1H5LNjmBd6yOsRzTiSnVuTZfdY3JN9mrCmYvSZBfd0cRdb2E0r2K0yuxETnA+I5oAGDRU/IKj2Z349ViWNapDey5a4yiTdZcWLEqxpI35DvKt8tYzG54nj8k/a0BAvl9qRW2NeohYodBhMYQKgY44VqSnsS0qjEU4pCJETGZjoOLOWuTk/EaW1MihVGtaNiwDSru80/wBpVhtaY0VWnSHxCR7PR7v61Voo0wrVP8G38nMzekWAmrm1r24jwKtCz7kinAYMWH7TSPujoinctBXRxu4o5PVR05ZAhCFcXBCEIAEIQgATKNarWuIIOGoovLTnrgoMz4BVuLH3rGeStkO9P03aK5cFgNuw9zvD5rg7Qw/df3D5qtujrznSVl20h33HGSto25BfQ0eHDWgoRuOKSfMgioUeZR7sKJaXse6aviYaNGGPXmsptt2X7PHBUmM7UvOBawEuOg/GCYWZsPDB5yYpEfWoYcWN7PaPXgrS2GBkF45yzoz1uqQk4gBMZiOKrm2Iha0kKpze1DKUrRwNCPihkRi3wWYzQSUSdCqTtoW703i7RM98d6g3WBstUa0BvUdM2iKZqsRreJ9VrndlB4qOnLQjBpcQGgdpQi8ummlaRLWhPAVdr7I46KChmmKawplzjVxqlee0WlUWww0r7s03kaj1jxW/5df3x81rSzXkas4Nhxop9c3W03NxNe0+S0pOYvhOP1rvMwQhC1EwQhCABJTUa4xz6VutJpvoK0SqQnm1hvH6rvIqGWjyrM+ndoIr3Elnim30xE9xMXWokzai5bl9z3UOmilSiiR+nInuBcm3YnuKO+lFybUVda8zVdKvoHsXaCapQXRu6JJHilbEm5mLMMD39EElwDQKgDLvoos2oprZSeDoruDfiKoUk3yZdRhjjxSkoLguBASEUiibw5sGJEFcg3xvfJNoM1URATi12HUQD81qea0sRt2vN4bisei2M+PHiOBN29TAnTD4LVYVpB8vFBxdDiOYeogPb4O8Fn1gzZYXj9d3mqSlW50uhwKc6khKFsuBm2vXUp3DsamTfBSZtArwz5WWq/E78cKjwkMhZ7tyi9oWXWBpGJNexv8AXyVg9OKrm0sSpva0AA7ST5eKtDkX6tViZAwgTkKBPYDAOJTNrzuKXbNU0TDOPFpGwcj8fGO2teiw9RBI8itMWUcjEcBsw8+05jG8boJP8QWn+lJnHJKNM4XWtPM2hwhN/SUekFaa0J2hwhNufKEa0GpDlCF4SrkjT6Gl/qYf3G/JJR7OlmiphQvuM+S6mrSAwb3qImIhcakrnZ+shDaG7HcWPJLdtpDecs6XiOH5pg0AAA76BJnZOD9S3v8A6JeFCxHWPNTS5OPDDqJSlO7/ACOTzTxUoyfqV07IQfqmeK6h2BDgVe1jW4UNK1pX/pT6TjQQ5padUzDo8UGpRv1ZX3rK9pSdFMlP/KjY0vNbT7Nf50ykIo9JmWknFkNw3dEvB/iHcrDG2eo68DjU9xFKYqNs3ZmII0SI4Uq27141Wrk06GVKDTdkPZoo2buVJc9p3+xQGnZ4LvZvYqCQXOhmpJJLnv8AIUCsdg7OmG57njFx8FPw5cDILN4+0XeKT6jS+56lfGxsD6tve/5r38jIH1be9/zVjDEXVHumP7+r/wBMvfM31P1KlaGycCHCiPEMEta51L0TG6CaetwWR7UxiYjXMbcbd9WpdQ1xxOO5b7bOEvGP+W/+EhY5bjXQoTXUwcS2pHCqqoxxZIqPj9xjDnyZE9Un6lRE8gT51AI3Feul2hM4zqFdFJM0ySlHlkxKbQmFEZzRcymJAJpU6rcdkdpvSYQvYPAx48V84wmOLjQY58d+C1LYSJfY264i85oqCQR0xeFRlhUK0+4kzzvU5HPJt4s168vecG/xUSLNh6tr1lx+K8dZUE5w2nrFfNGop2UvsSvpLfeb3heKJ+hpf6mH9xvyQjUw7GXmWqqjbXieqK0Gae1TK0pZzrpaK0ruUe0YZJdPJY+duPyX6fIu0WojHM/WSZgH3glzJxPcPh81wZeIPYd3FeOeLqI8xl+zsRyR8JL9HLLzaYA61qlvTYnujvHyTd14Ztd3FJiZG8d6z7XNj+pE6VLyY7M9E93xHyXJtCJ7vj/RICZ4r30nij3rJ9cieyX0nrrRie74/wBFx9Jv3fjuXXpK99IVe3yP52W0pfKJ/Sr/AMf9I+k3pTnRwXl9u4I7XI/nfqyaj9In9IP3+JXES03AEkgAZkk/NL9Hcq1trFAYxowBJJ7KU81fFGeWai5P1Yd1fKN5zbl94tY1jm73XseyuShLbt8xmhsQMbj0boIqaEY4+rioiYmruJHUN/E7guWDGrjebE13HQDcvQ4Ojhaklx4+Jm+6t/T+8SJtCz8y0XTq3S9w3A6KDgy74sRsJgq97g0DifxXsVomK0ocwbp82lNbPcYUOZjtaLwMFgdTFt8xC6h09UBddITyZZJDWdkubmC5vq1+6RgWn8aq1WFGdLRBEhtDmvuuuVpdcDn1HHwVahw3kiJmD63wK1Pk9kWuYYhAOQHUAolUlRy95z7r4HH5dH6h3e3+Zcnbh31J/d/5FbvRWe6EejN3BRpL9nk+sp35av8Aqz91v/KvVcPR2+6EI0Edlk+tkxRepoZOPpGb2wgf9wTaPLzLRX0hn+h/9E9aM1CXgiUokoky0a47lWp/aC41zHxLz24VDbt4nK60E+ZTGLbD3PZdY7AVfUUzFKDfilpZ/BHSxdC2rlsTs3bId0WmmmFAT1Vz7FE38aNc0H3XMa0+VCkbPljFYXV6JJq12IJriW6imXYuIMqXuMMm80VxJ6TDuG9Z675HscIwTURObgQonReOafvFQD1UVYtmSjQjQRYjfde17qdoJVjtNnN0hxHXg71XZEFQsaNWsJ+PulVePHPlL0N1KS8dvL/q/wAKpMbQT0I3TGfUZHAg94SMPbqfwDYgc6tLpY0kncKAFSVoS16rHZj1SpHYHZ9jojph49Q3G8XkY040IHCpWXumF8wXoRNtLknrGE++GDEDL5GIDTRp3HFSLpabA9Vh7x81JuJPRBIp7EPGn7Tsgm74IHsE9cQA+CpL2d0z+RBHNL7f3/qK/OW9GhHpwcN4d8woK2reEwKBjmvZUhrqEEHUUOOSuE/DDgWuqK5CJi0/svzBVNm5CjqDAtPRrm13uu/VOhWS9m9PCSlFfsl5m1tsQrmVc159V+B68iClYsAC9CG682uhGicRYNWuAwDgXgbnN9dqRe6r4btXMNe5PpC0nt/flf4R026uPvN8QloUMNsyPGLah0drOwQw4g95I4gJlGcSGAYnpUAxJrgABrirTb1jvlLNErEJD3XYz27nup0Tvo3o9YK1irEc22whsTKtiuhQ6BzIhN7g1rC49pIaO1aHLbP8wxzJd7oYcSSMDQnElpIqFl/J3azJWNSMaNF66aE+sAKYdXitLbtxJ/WfuuVNDiI41GKdnP0fNfpETv8A6L30Kb/SYnh8ks3bST+tHaCF23bCS+vZ4/JTRe4eY3ErOfpDvut+SE8/KmT/AEiH95CKJ7nn+y5EqMn4pdkaUyquorS00vOIO+nwCjp2YoEZZeCGung33mMIVntZEdFc6+80HAAZABKGMHZDHFRc3NlECcuBxJ4/juSx0r8WSMeZbDZdGHDrNT4lNJOEYN6O/HnAKAaDE4+Cr9s21fwbU8dOzirT9H/2aHDe3nHBraA6kDL4KOXZfVSrz5KfOWnz8Z7XAjRtdKY+PwTWNMgscH+tD18vx1KQtCzC1weYYbwDhga4KJtGxYtPzTmOBNSHEip3kiterBXhJJbkudf394DG05+rWE9F1Kk6ho1KtvJ3ED5MPBwdEimv26UrpgAK92apzdipiYrzjxxDfxkr/Y1ntlZeHAb7IxPFxLj21J71vqSVi0p26RMOfQUwA3Y0+6Me8ptGiaUhngWXfFcc+KJrMzICx7ZhuJTET1mtBqM4LsQRvaSoObo6lCSCDdOtB60N3EZjqTmamS7AHpDGGeOZYeBFacetRzpipJH+I2+OERmJ71pdolMbx6gHf632mmj6cC0g9qj5qEAcDg3L9h+XcVJTT+kAwXiam6NKsu47h6vclZPZgvIdFNaUo32aAUHWgznNJFcsUxGTEKMwV5sggkYGhOVfNWLlWn78WDEANIkHKuTmON7weFOwbDA0TTbbZmLGl4RgsvvhvIu1A6LhQ4niAtICWR3uNtnuTNkxBbFMdwvAEUY3IgHOvFSv/wCQw/0h/wB1vzRsxa87Ky0OA6Rc+4KXmxGCu7A10oM9FMjbCY1s6P2PhlMbmHdIY8kbNJl/3W/NcO5IzpMnthj+ZTv5aRdbPmuwMKPy5drIzg+w0/7lO4VErp5I3/pQ/wBM/wAyFYfy9H6HOf6Tf5kI3IqJaJ5/SpuCrlqRVPWiaOPFQc4wHNIZHudPCu6iux5qiRmZaI4C8CBniKV4qTs6SEaaZDp0Qbzv2W449ZoO1aE+A05iqiGPWrDLl0OjIHSh9hpeeAw7XZBX6Sjl0NhODroqNztfFTb7NhnRIvsZlMCR3K/YtcGS6i3uV2ckYYBfEAeanPICmQGSqUcuYT0aNOSv0zAfDwcKjQ6KAtuUvi9uWEo0ORmpIrLJwjHIp6LTcRVxUM/AmqUc/DsUUVZKfSOGaaRp+qj4VSaBDmG9TeooizuLGNCd2Pdj8F3LwSSAMg+KR1HDzd4JzKWQ+M4Q2NJc7wbqTuGitkLYOK0ABzOupx1Jy3kraCbWxlLIokNZFmNrTXU71Z5exxvC4lNlYzDWrO8/JTUGz4gzp3rWMWKynYzZZXEJcSBu0qE9Es78FdCA5XopY0hSlBTBKej9Sccy7cjmju8lNEWNvR+pHMdSc80dyOaO5SFjbmChOOaO5CAO5yUEQUOB0KhY+zsVxpeZTfjXup8VYkIljjLktHLKOyI6yLEZLg0xc71nHXgNwUihCskkqRRtt2wQhCkg5fDDhQioOir1q2bdNPZOXyKsaa2lCqzqxWeSNo1xTcZGa2tZFMQFAR2kYLRpyCCFTbZkrpJSfB0VuQ0uXXxdBJOFBqVfbF2BcQHxzdNPVGJ346BM+TmyQ+K6K4VDB0f2jr2AHvWjrfHjT3YplytPShnZ1lQ4DSIbaVzOZduqfhkniEJlKhQEIQgAQhCABCEIAEIQgAQhCABCEIAEIQgAQhCABeEVwQhAFetKUcyuFW6H5qs2nLOikMY0uJ0AqUISc4pSofx5G4WXLZqxvRoAYfWJvO6zp2AAKWQhNpUqEW7dsEIQpIBCEIAEIQgAQhCABCEIAEIQg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AutoShape 14" descr="data:image/jpeg;base64,/9j/4AAQSkZJRgABAQAAAQABAAD/2wCEAAkGBhISERQSExQWFRUWFxcYFxQXFxQYFxUVFxUVFxUUFRcYHCYeFxojGRQUHy8gIycpLCwsFR4xNTAqNSYrLCkBCQoKDgwOGg8PGiokHyQsKiwsLCwsLCwsLCwsLCksLCwsKSwpLCksLCwsLCksLCwsLCwsLCwsLCwsLCksLCksLP/AABEIARgAtAMBIgACEQEDEQH/xAAcAAABBQEBAQAAAAAAAAAAAAAAAwQFBgcCAQj/xABJEAABAgMFAwgGBQkIAwEAAAABAAIDBBEFEiExQQZRYQcTInGBkaGxFDJCUsHRFVOCkvAWI1RicqKy0uEkM0Njk8LT8TRz4xf/xAAaAQACAwEBAAAAAAAAAAAAAAAABAECAwUG/8QALREAAgIBAwEFCQEBAQAAAAAAAAECEQMSITEEEyJBUZEFFDJCUmFxofDRwYH/2gAMAwEAAhEDEQA/ANxQhCABCEIAEIQgAQSo627chSsMxIh6mjNx4fNZBtPyjzEySxn5uH7ra1PWcyqSkkWUWzV5/a6VhVrEDiPZZ0j4YKKg8pUuXUc17W+9gQOuixf0l2/FKSkyXkjGhBBOldPFZucjRQRpNqcr7GupCZhvIJJ7Bkn1h8q8CKQ2MDDPvez2jMLG5yLdJCamdcNPPzUapE6Yn1LAmGvaHMcHNORBBB7VxMzsOHdvva28aCpAqdwWBbK8o0aUcKdOHXpMJwPVuPFWa0OUdkxNCJDbWHDa5oa7Am+2jnHccfBWll0q2a9P0rzT0ryZryFEbL2yZqAIpaGnKgqRwoSpdaRkpK0Kzi4ScX4AhCFYqCEIQAIQhAAhCEACEIQAIQhAAuYkQNBcTQAEk7gMSV0qxyiWpzMk+hxeQwduJ8AobpWSlboyvbzap0zHdibgwa3hpXrzVZgnHfwGi7iQiTxOfapuyrAcaGh/GpSrklyNKN7Ij4Ui+IQ1oA31opwWC2FCIqXHPLVTtk2DcNaEnwTx9lXi6qzczZYqMytKzDWqiHMLVptqWMQK3QR+NFSrRkqEqY5CssRAvAS1lRXCJdHtAjuBXMVlCkWPuva7cfBaSVoOnn2eWMvubPycbY3YYhODi0UF32muIJqBuqCD1jt06XmWvFWmq+YpGO9pqHA4k55jBXnZjlBmINIYax94ijXuAx3XjSh45LHFllB6Xx+x7q+h13li+fT1NpQk5eLea12FSASAQQDTEAjPrSi6BwgQhCABCEIAEIQgAQhCABCEIAFRuVKCXw4DdLziesNFPMq8qvbbSN+XLhmyp6gRSvkqT+Fl4fEjKLKs+9EIGNOC0KzLKa1owVN2WeKmmNXUve8VoUnkkHuzoR2QqJQUyTcyoBKkLybxlZoLZDTsLBUPaGz6G93rQZwihJwHFVm1IjHAgAv6hh3rNqjRGaTkruUXFhkK4TkiWmpbgd+iiZ+TAcDocVtGZhOBMcn+zECZpDiRXMivvc2AAW4A0DtRUjuVftOViwY8SDGFHQ3FpA3jd59qtWxIAm5dwP8AiNHivOWGCGWk9w9pjCeu7T4K8e9uRkcod1N15Cuxm3kaTe1rnF8AkVacS3q3FbpKTTYjGxGEFrgCCNQV8rQpharyS7VlrvRYh6DsWH3Xbuoq8ZaXRhKOpWjWkIQmBcEIQgAQhCABCEIAEIQgAUZbs3AEJ8OLEay+0txOOIzoMVHbabWNkoWGMR3qt0/aPBZzYsYzUc89E/ORASwHUjQDTCuHBYzyVsjfHi1bnNgS5bEazURXdwFB5FXttpsbqSdzQT5KsSkBkObDQC11ekCagm76w66lWC0pmLCb+YgGI47roA4kkhJ8sfcXFUx3BtcOwuPHW2nmlZiIS2qqQdapitL2wmMqbwLq4VwpdJNaV0VvhN6FDuVnsVRV7RjQ634gMSmTMSK5+qM1XYm2USK8w4MAuApldocAaAg01VwgyYETEVo68044GlK9yk4VlNzwA3NAaPBCqiXdlOiWO58MuiC7UerWtOtUu1YBabp0yPArV7aFG0GAWdW7AvVI0VOGWfB7sbRkxBe6gbfa48A3ElRXKDbfpUzEjDBtaDqGAVwsvZWLBhvjTLAxjGOLQXNN9xGGRNGitdMlmNox71aZEk9mi2gmuRbK0+BrCerBs1Pc3GY/cRXqVbhKTs89IcT+PiryWxnBn1LIR78NprXAY78M+0UPanCr2w05zkpDJzaLjutmFe6isKYi7Vi8lToEIQrFQQhCABCEIAEIQgDF+UyZvzj64hlBTTAVp3qjwbUeyM2KCbzXBw7DWitnKXDcyZih2b3lw/ZOXgFQXPxKSStsdukjb7RkmzEOHNwDV7bsRtPbacS07iRh1qfkY4iMa4ZHfmOBGhVT5MrZbElzCpQwSG9bX1cD3hwVojwXQzfYMDi5u/iOKpVDKlqVDqJCaDouLzd9Ao2btZhAIOFRXeOsaLllvy73ENN9wzDRWnCuWijknSxjaM40RSG3i6nsjAbiSncjazro5ygOtN64nYhbDc4QmsAF689zRhwAqVT5qfmIpHNUu3qOdSgpfp0AcXCmNdFWqNFGy0W3M9EqjTbgA4nLEnq1V2mJSsEVNSBQnes32yngxhhtzdh2an4dqErYSrSc7Qco0aba2AasgtNCG+s5g0cdch1qBjtY7BtaV1zok7Ls8npOGC6j1BoBQJhtWJKLrdDN7KFPYBpQ8Qfx+NU0pUp7KN35fNS+DNLc+h9hIdIJIydcd2uhtr4qzKt8nx/sMLGpAo7rGA8AFZFvD4UYT+JghCFcoCEIQAIQhAAhCEAYtyvt/to/9bfMhZnM/FatyyypEzCfo6ER2tJ+YWXR249velXtJjS3iix8n1v+jR6P/u4gDXHc4HouPDEjtW3y8YPbvXzxKQqkChqcRupXPjkVpuwNqxGkS78RSrDuAzb1LGUqkOY8E3jclwiwW3Yt4Xm4H3hmoKWl4USsCMxofo4YXqa8HK7zY6JWb7SzhgP50Zt6Q6wcvgqvZ7GuKblsTz7Ch16QLxoC54A7vmk4ss6oAaA1tbrWtugVzAHEpxZe20pGhh4e0HVriA5p3EFIWrtfAA6Lg46BuPkpbLqUvBDW3doWy0BwcekRgOKyGJMOmIxc40rkNw4KwW6Xx33nZuNANwRLWMwilMiGgjfmaeChSSGcPRzy7rhfsXkpIBg80ytKYa3IV3YKcbIloLb1QNTnlU/DvTH6FvdI4DjnT4KnjuMzwZ/hhGl+SssgFxJU1Y1nCK2NTNjBEHU1wDvB1fspd1nihIyGA6l3szaAl5pj3CrKlrxvY8Fr/AnuWqlZz8nRPHG+WaPyZW1iYJOBHR4OGY7sVoyxayoUSBOmGKXmvIB0JaaA14ih7VsMpGLmi8KO1HFMYZbaWcfPGnaHCEITAuCEIQAIQhAAhCEAU3lQsXnpURBnCdX7LqNd3G6exYVOypY8tcKEL6imYAexzHYhwII4FZLtrsmHBrgQ17CYbifaa0FzHH7Ip2cEtlVOxnE7VFCk42LczQUGAwFa07ye9aNyey96JEiHEhob1XjU/wAKzqXlHaCq1rk9krkteIoXuJ7B0R5HvSz3Z0Y5pRxPGWWOOiVlPKK0hpHZ4rV45wWWcpbfzZPEH94IlyVwfEZzAlXuPRFVY7Ls6KKVYRxNAPNMLBfV1VbmuqBRQ5Pg72Docc463ZGzXQFR0nkUG4cB26p7Kytww2Z0BJO92ZPeU3mW0iw254lx+zj50TyUNbp3V8VRcnUhBRVR4R0yHeJrlUk8caNHhXuSkyyoou5T1etzv4ilmS7nmjWlx4DzVq2KyklzwQ842guhRD5XpK1TdixMzRvifBVy2IkSEMLuY0/qhHMy9Thbq7J7Y21KzrGxtXNIJ4NDMe4d62wALD9n9j52OIUUtuhxqyLTBoFMSBjQ4U30Ww2fLRgaxHgigoA2hJxqT4dybwprwPMdao9o9LJFCEJkRBCEIAEIQgAQhCAEZuOWNqGOfiBRtK0OuO5ZpygT74lDDhRWVcGG+wtvGuTTrhXvK1FMbXslkxBdCdhWhDhm1wxa4cQVlkg5I1xzUXuY9s3s45zovPMLHAgXcQRnpocFptlyohwmsGTQAu5mzrly8b77tHRKAF13AEgdqVaaBKOOmQ7rUkqE5l2CzTlCbWG78ahaLMvwWd7cGrXdRVZDHTrvooFivuxKaFXeAMKqmyEGrwrRMTFyCSdyo2ep6eOmFDSTi85NRDo1lO0nFPJCLQkbimGy7PXcdUtFfdinio4Gse63LXszZXPAl2DA4ji7GtOAxVuMFrG0aAANAoXY/wDuBxc8/vEfBTUcqyZ5Xrssp5mm9kyAtXJUyeALiSAaFuByreGiuNrvwKpM9FwO8uFOypKFyLQVyRvcs6rGkatBw6glVF7MTXOSkF36gB6xh8FKLprg481pk0CEIUlQQhCABCEIAEIQgAQhCAIq0X1iU3BIPcu53+9d2eSbxXJCb7zOjjXdQ0m34LOtso+Duo+SvVpRaArLtrZyod1H5LNjmBd6yOsRzTiSnVuTZfdY3JN9mrCmYvSZBfd0cRdb2E0r2K0yuxETnA+I5oAGDRU/IKj2Z349ViWNapDey5a4yiTdZcWLEqxpI35DvKt8tYzG54nj8k/a0BAvl9qRW2NeohYodBhMYQKgY44VqSnsS0qjEU4pCJETGZjoOLOWuTk/EaW1MihVGtaNiwDSru80/wBpVhtaY0VWnSHxCR7PR7v61Voo0wrVP8G38nMzekWAmrm1r24jwKtCz7kinAYMWH7TSPujoinctBXRxu4o5PVR05ZAhCFcXBCEIAEIQgATKNarWuIIOGoovLTnrgoMz4BVuLH3rGeStkO9P03aK5cFgNuw9zvD5rg7Qw/df3D5qtujrznSVl20h33HGSto25BfQ0eHDWgoRuOKSfMgioUeZR7sKJaXse6aviYaNGGPXmsptt2X7PHBUmM7UvOBawEuOg/GCYWZsPDB5yYpEfWoYcWN7PaPXgrS2GBkF45yzoz1uqQk4gBMZiOKrm2Iha0kKpze1DKUrRwNCPihkRi3wWYzQSUSdCqTtoW703i7RM98d6g3WBstUa0BvUdM2iKZqsRreJ9VrndlB4qOnLQjBpcQGgdpQi8ummlaRLWhPAVdr7I46KChmmKawplzjVxqlee0WlUWww0r7s03kaj1jxW/5df3x81rSzXkas4Nhxop9c3W03NxNe0+S0pOYvhOP1rvMwQhC1EwQhCABJTUa4xz6VutJpvoK0SqQnm1hvH6rvIqGWjyrM+ndoIr3Elnim30xE9xMXWokzai5bl9z3UOmilSiiR+nInuBcm3YnuKO+lFybUVda8zVdKvoHsXaCapQXRu6JJHilbEm5mLMMD39EElwDQKgDLvoos2oprZSeDoruDfiKoUk3yZdRhjjxSkoLguBASEUiibw5sGJEFcg3xvfJNoM1URATi12HUQD81qea0sRt2vN4bisei2M+PHiOBN29TAnTD4LVYVpB8vFBxdDiOYeogPb4O8Fn1gzZYXj9d3mqSlW50uhwKc6khKFsuBm2vXUp3DsamTfBSZtArwz5WWq/E78cKjwkMhZ7tyi9oWXWBpGJNexv8AXyVg9OKrm0sSpva0AA7ST5eKtDkX6tViZAwgTkKBPYDAOJTNrzuKXbNU0TDOPFpGwcj8fGO2teiw9RBI8itMWUcjEcBsw8+05jG8boJP8QWn+lJnHJKNM4XWtPM2hwhN/SUekFaa0J2hwhNufKEa0GpDlCF4SrkjT6Gl/qYf3G/JJR7OlmiphQvuM+S6mrSAwb3qImIhcakrnZ+shDaG7HcWPJLdtpDecs6XiOH5pg0AAA76BJnZOD9S3v8A6JeFCxHWPNTS5OPDDqJSlO7/ACOTzTxUoyfqV07IQfqmeK6h2BDgVe1jW4UNK1pX/pT6TjQQ5padUzDo8UGpRv1ZX3rK9pSdFMlP/KjY0vNbT7Nf50ykIo9JmWknFkNw3dEvB/iHcrDG2eo68DjU9xFKYqNs3ZmII0SI4Uq27141Wrk06GVKDTdkPZoo2buVJc9p3+xQGnZ4LvZvYqCQXOhmpJJLnv8AIUCsdg7OmG57njFx8FPw5cDILN4+0XeKT6jS+56lfGxsD6tve/5r38jIH1be9/zVjDEXVHumP7+r/wBMvfM31P1KlaGycCHCiPEMEta51L0TG6CaetwWR7UxiYjXMbcbd9WpdQ1xxOO5b7bOEvGP+W/+EhY5bjXQoTXUwcS2pHCqqoxxZIqPj9xjDnyZE9Un6lRE8gT51AI3Feul2hM4zqFdFJM0ySlHlkxKbQmFEZzRcymJAJpU6rcdkdpvSYQvYPAx48V84wmOLjQY58d+C1LYSJfY264i85oqCQR0xeFRlhUK0+4kzzvU5HPJt4s168vecG/xUSLNh6tr1lx+K8dZUE5w2nrFfNGop2UvsSvpLfeb3heKJ+hpf6mH9xvyQjUw7GXmWqqjbXieqK0Gae1TK0pZzrpaK0ruUe0YZJdPJY+duPyX6fIu0WojHM/WSZgH3glzJxPcPh81wZeIPYd3FeOeLqI8xl+zsRyR8JL9HLLzaYA61qlvTYnujvHyTd14Ztd3FJiZG8d6z7XNj+pE6VLyY7M9E93xHyXJtCJ7vj/RICZ4r30nij3rJ9cieyX0nrrRie74/wBFx9Jv3fjuXXpK99IVe3yP52W0pfKJ/Sr/AMf9I+k3pTnRwXl9u4I7XI/nfqyaj9In9IP3+JXES03AEkgAZkk/NL9Hcq1trFAYxowBJJ7KU81fFGeWai5P1Yd1fKN5zbl94tY1jm73XseyuShLbt8xmhsQMbj0boIqaEY4+rioiYmruJHUN/E7guWDGrjebE13HQDcvQ4Ojhaklx4+Jm+6t/T+8SJtCz8y0XTq3S9w3A6KDgy74sRsJgq97g0DifxXsVomK0ocwbp82lNbPcYUOZjtaLwMFgdTFt8xC6h09UBddITyZZJDWdkubmC5vq1+6RgWn8aq1WFGdLRBEhtDmvuuuVpdcDn1HHwVahw3kiJmD63wK1Pk9kWuYYhAOQHUAolUlRy95z7r4HH5dH6h3e3+Zcnbh31J/d/5FbvRWe6EejN3BRpL9nk+sp35av8Aqz91v/KvVcPR2+6EI0Edlk+tkxRepoZOPpGb2wgf9wTaPLzLRX0hn+h/9E9aM1CXgiUokoky0a47lWp/aC41zHxLz24VDbt4nK60E+ZTGLbD3PZdY7AVfUUzFKDfilpZ/BHSxdC2rlsTs3bId0WmmmFAT1Vz7FE38aNc0H3XMa0+VCkbPljFYXV6JJq12IJriW6imXYuIMqXuMMm80VxJ6TDuG9Z675HscIwTURObgQonReOafvFQD1UVYtmSjQjQRYjfde17qdoJVjtNnN0hxHXg71XZEFQsaNWsJ+PulVePHPlL0N1KS8dvL/q/wAKpMbQT0I3TGfUZHAg94SMPbqfwDYgc6tLpY0kncKAFSVoS16rHZj1SpHYHZ9jojph49Q3G8XkY040IHCpWXumF8wXoRNtLknrGE++GDEDL5GIDTRp3HFSLpabA9Vh7x81JuJPRBIp7EPGn7Tsgm74IHsE9cQA+CpL2d0z+RBHNL7f3/qK/OW9GhHpwcN4d8woK2reEwKBjmvZUhrqEEHUUOOSuE/DDgWuqK5CJi0/svzBVNm5CjqDAtPRrm13uu/VOhWS9m9PCSlFfsl5m1tsQrmVc159V+B68iClYsAC9CG682uhGicRYNWuAwDgXgbnN9dqRe6r4btXMNe5PpC0nt/flf4R026uPvN8QloUMNsyPGLah0drOwQw4g95I4gJlGcSGAYnpUAxJrgABrirTb1jvlLNErEJD3XYz27nup0Tvo3o9YK1irEc22whsTKtiuhQ6BzIhN7g1rC49pIaO1aHLbP8wxzJd7oYcSSMDQnElpIqFl/J3azJWNSMaNF66aE+sAKYdXitLbtxJ/WfuuVNDiI41GKdnP0fNfpETv8A6L30Kb/SYnh8ks3bST+tHaCF23bCS+vZ4/JTRe4eY3ErOfpDvut+SE8/KmT/AEiH95CKJ7nn+y5EqMn4pdkaUyquorS00vOIO+nwCjp2YoEZZeCGung33mMIVntZEdFc6+80HAAZABKGMHZDHFRc3NlECcuBxJ4/juSx0r8WSMeZbDZdGHDrNT4lNJOEYN6O/HnAKAaDE4+Cr9s21fwbU8dOzirT9H/2aHDe3nHBraA6kDL4KOXZfVSrz5KfOWnz8Z7XAjRtdKY+PwTWNMgscH+tD18vx1KQtCzC1weYYbwDhga4KJtGxYtPzTmOBNSHEip3kiterBXhJJbkudf394DG05+rWE9F1Kk6ho1KtvJ3ED5MPBwdEimv26UrpgAK92apzdipiYrzjxxDfxkr/Y1ntlZeHAb7IxPFxLj21J71vqSVi0p26RMOfQUwA3Y0+6Me8ptGiaUhngWXfFcc+KJrMzICx7ZhuJTET1mtBqM4LsQRvaSoObo6lCSCDdOtB60N3EZjqTmamS7AHpDGGeOZYeBFacetRzpipJH+I2+OERmJ71pdolMbx6gHf632mmj6cC0g9qj5qEAcDg3L9h+XcVJTT+kAwXiam6NKsu47h6vclZPZgvIdFNaUo32aAUHWgznNJFcsUxGTEKMwV5sggkYGhOVfNWLlWn78WDEANIkHKuTmON7weFOwbDA0TTbbZmLGl4RgsvvhvIu1A6LhQ4niAtICWR3uNtnuTNkxBbFMdwvAEUY3IgHOvFSv/wCQw/0h/wB1vzRsxa87Ky0OA6Rc+4KXmxGCu7A10oM9FMjbCY1s6P2PhlMbmHdIY8kbNJl/3W/NcO5IzpMnthj+ZTv5aRdbPmuwMKPy5drIzg+w0/7lO4VErp5I3/pQ/wBM/wAyFYfy9H6HOf6Tf5kI3IqJaJ5/SpuCrlqRVPWiaOPFQc4wHNIZHudPCu6iux5qiRmZaI4C8CBniKV4qTs6SEaaZDp0Qbzv2W449ZoO1aE+A05iqiGPWrDLl0OjIHSh9hpeeAw7XZBX6Sjl0NhODroqNztfFTb7NhnRIvsZlMCR3K/YtcGS6i3uV2ckYYBfEAeanPICmQGSqUcuYT0aNOSv0zAfDwcKjQ6KAtuUvi9uWEo0ORmpIrLJwjHIp6LTcRVxUM/AmqUc/DsUUVZKfSOGaaRp+qj4VSaBDmG9TeooizuLGNCd2Pdj8F3LwSSAMg+KR1HDzd4JzKWQ+M4Q2NJc7wbqTuGitkLYOK0ABzOupx1Jy3kraCbWxlLIokNZFmNrTXU71Z5exxvC4lNlYzDWrO8/JTUGz4gzp3rWMWKynYzZZXEJcSBu0qE9Es78FdCA5XopY0hSlBTBKej9Sccy7cjmju8lNEWNvR+pHMdSc80dyOaO5SFjbmChOOaO5CAO5yUEQUOB0KhY+zsVxpeZTfjXup8VYkIljjLktHLKOyI6yLEZLg0xc71nHXgNwUihCskkqRRtt2wQhCkg5fDDhQioOir1q2bdNPZOXyKsaa2lCqzqxWeSNo1xTcZGa2tZFMQFAR2kYLRpyCCFTbZkrpJSfB0VuQ0uXXxdBJOFBqVfbF2BcQHxzdNPVGJ346BM+TmyQ+K6K4VDB0f2jr2AHvWjrfHjT3YplytPShnZ1lQ4DSIbaVzOZduqfhkniEJlKhQEIQgAQhCABCEIAEIQgAQhCABCEIAEIQgAQhCABeEVwQhAFetKUcyuFW6H5qs2nLOikMY0uJ0AqUISc4pSofx5G4WXLZqxvRoAYfWJvO6zp2AAKWQhNpUqEW7dsEIQpIBCEIAEIQgAQhCABCEIAEIQg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024" name="Picture 16" descr="http://t1.gstatic.com/images?q=tbn:ANd9GcQ8UiPuKLzzspxzz2QO4ZKy9TWlgGjP_MPSGAJwo1IHpfyygfL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2362200"/>
            <a:ext cx="2619375" cy="17430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Learning Objectives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Increase your understanding of early intervention</a:t>
            </a:r>
          </a:p>
          <a:p>
            <a:r>
              <a:rPr lang="en-US" dirty="0" smtClean="0"/>
              <a:t>Review developmental milestones</a:t>
            </a:r>
          </a:p>
          <a:p>
            <a:r>
              <a:rPr lang="en-US" dirty="0" smtClean="0"/>
              <a:t>Learn about “red flags”  in development</a:t>
            </a:r>
          </a:p>
          <a:p>
            <a:r>
              <a:rPr lang="en-US" dirty="0" smtClean="0"/>
              <a:t>Prepare you to communicate with caregivers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Early Intervention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System of services that </a:t>
            </a:r>
            <a:r>
              <a:rPr lang="en-US" b="1" i="1" dirty="0" smtClean="0"/>
              <a:t>helps babies and toddlers with developmental delays or disabilities</a:t>
            </a:r>
            <a:r>
              <a:rPr lang="en-US" dirty="0" smtClean="0"/>
              <a:t>. Early intervention focuses on helping eligible babies and toddlers learn the basic and brand-new skills that typically develop during the first three years of life, such as:</a:t>
            </a:r>
          </a:p>
          <a:p>
            <a:r>
              <a:rPr lang="en-US" i="1" dirty="0" smtClean="0"/>
              <a:t>physical </a:t>
            </a:r>
            <a:r>
              <a:rPr lang="en-US" dirty="0" smtClean="0"/>
              <a:t>(reaching, rolling, crawling, and walking);</a:t>
            </a:r>
          </a:p>
          <a:p>
            <a:r>
              <a:rPr lang="en-US" i="1" dirty="0" smtClean="0"/>
              <a:t>cognitive </a:t>
            </a:r>
            <a:r>
              <a:rPr lang="en-US" dirty="0" smtClean="0"/>
              <a:t>(thinking, learning, solving problems);</a:t>
            </a:r>
          </a:p>
          <a:p>
            <a:r>
              <a:rPr lang="en-US" i="1" dirty="0" smtClean="0"/>
              <a:t>communication </a:t>
            </a:r>
            <a:r>
              <a:rPr lang="en-US" dirty="0" smtClean="0"/>
              <a:t>(talking, listening, understanding);</a:t>
            </a:r>
          </a:p>
          <a:p>
            <a:r>
              <a:rPr lang="en-US" i="1" dirty="0" smtClean="0"/>
              <a:t>social/emotional</a:t>
            </a:r>
            <a:r>
              <a:rPr lang="en-US" dirty="0" smtClean="0"/>
              <a:t> (playing, feeling secure and happy); and</a:t>
            </a:r>
          </a:p>
          <a:p>
            <a:r>
              <a:rPr lang="en-US" i="1" dirty="0" smtClean="0"/>
              <a:t>self-help</a:t>
            </a:r>
            <a:r>
              <a:rPr lang="en-US" dirty="0" smtClean="0"/>
              <a:t> (eating, dressing).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early intervention services</a:t>
            </a:r>
            <a:r>
              <a:rPr lang="en-US" dirty="0" smtClean="0"/>
              <a:t> 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Early Childhood Special Education Teacher</a:t>
            </a:r>
          </a:p>
          <a:p>
            <a:pPr lvl="1"/>
            <a:r>
              <a:rPr lang="en-US" dirty="0" smtClean="0"/>
              <a:t>Often is the service coordinator</a:t>
            </a:r>
          </a:p>
          <a:p>
            <a:r>
              <a:rPr lang="en-US" dirty="0" smtClean="0"/>
              <a:t>Assistive technology (devices a child might need)</a:t>
            </a:r>
          </a:p>
          <a:p>
            <a:r>
              <a:rPr lang="en-US" dirty="0" smtClean="0"/>
              <a:t>Audiology or hearing services</a:t>
            </a:r>
          </a:p>
          <a:p>
            <a:r>
              <a:rPr lang="en-US" dirty="0" smtClean="0"/>
              <a:t>Counseling and training for a family</a:t>
            </a:r>
          </a:p>
          <a:p>
            <a:r>
              <a:rPr lang="en-US" dirty="0" smtClean="0"/>
              <a:t>Medical services</a:t>
            </a:r>
          </a:p>
          <a:p>
            <a:r>
              <a:rPr lang="en-US" dirty="0" smtClean="0"/>
              <a:t>Nursing services</a:t>
            </a:r>
          </a:p>
          <a:p>
            <a:r>
              <a:rPr lang="en-US" dirty="0" smtClean="0"/>
              <a:t>Nutrition services</a:t>
            </a:r>
          </a:p>
          <a:p>
            <a:r>
              <a:rPr lang="en-US" dirty="0" smtClean="0"/>
              <a:t>Occupational therapy</a:t>
            </a:r>
          </a:p>
          <a:p>
            <a:r>
              <a:rPr lang="en-US" dirty="0" smtClean="0"/>
              <a:t>Physical therapy</a:t>
            </a:r>
          </a:p>
          <a:p>
            <a:r>
              <a:rPr lang="en-US" dirty="0" smtClean="0"/>
              <a:t>Psychological services</a:t>
            </a:r>
          </a:p>
          <a:p>
            <a:r>
              <a:rPr lang="en-US" dirty="0" smtClean="0"/>
              <a:t>Speech and language services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Typical Development; by 3 months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Motor Skills</a:t>
            </a:r>
          </a:p>
          <a:p>
            <a:r>
              <a:rPr lang="en-US" dirty="0" smtClean="0"/>
              <a:t>lift head when held at your shoulder</a:t>
            </a:r>
          </a:p>
          <a:p>
            <a:r>
              <a:rPr lang="en-US" dirty="0" smtClean="0"/>
              <a:t>lift head and chest when lying on his stomach</a:t>
            </a:r>
          </a:p>
          <a:p>
            <a:r>
              <a:rPr lang="en-US" dirty="0" smtClean="0"/>
              <a:t>turn head from side to side when lying on his stomach</a:t>
            </a:r>
          </a:p>
          <a:p>
            <a:r>
              <a:rPr lang="en-US" dirty="0" smtClean="0"/>
              <a:t>follow a moving object or person with his eyes</a:t>
            </a:r>
          </a:p>
          <a:p>
            <a:r>
              <a:rPr lang="en-US" dirty="0" smtClean="0"/>
              <a:t>grasp rattle when given to her</a:t>
            </a:r>
          </a:p>
          <a:p>
            <a:r>
              <a:rPr lang="en-US" dirty="0" smtClean="0"/>
              <a:t>wiggle and kick with arms and legs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Typical Development; 3 months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Sensory and Thinking Skills</a:t>
            </a:r>
          </a:p>
          <a:p>
            <a:r>
              <a:rPr lang="en-US" dirty="0" smtClean="0"/>
              <a:t>turn head toward bright colors and lights</a:t>
            </a:r>
          </a:p>
          <a:p>
            <a:r>
              <a:rPr lang="en-US" dirty="0" smtClean="0"/>
              <a:t>turn toward the sound of a human voice</a:t>
            </a:r>
          </a:p>
          <a:p>
            <a:r>
              <a:rPr lang="en-US" dirty="0" smtClean="0"/>
              <a:t>recognize bottle or breast</a:t>
            </a:r>
          </a:p>
          <a:p>
            <a:r>
              <a:rPr lang="en-US" dirty="0" smtClean="0"/>
              <a:t>respond to your shaking a rattle or bell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Typical Development; 3 months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Language and Social Skills</a:t>
            </a:r>
          </a:p>
          <a:p>
            <a:r>
              <a:rPr lang="en-US" dirty="0" smtClean="0"/>
              <a:t>make cooing, gurgling sounds</a:t>
            </a:r>
          </a:p>
          <a:p>
            <a:r>
              <a:rPr lang="en-US" dirty="0" smtClean="0"/>
              <a:t>smile when smiled at</a:t>
            </a:r>
          </a:p>
          <a:p>
            <a:r>
              <a:rPr lang="en-US" dirty="0" smtClean="0"/>
              <a:t>communicate hunger, fear, discomfort (through crying or facial expression)</a:t>
            </a:r>
          </a:p>
          <a:p>
            <a:r>
              <a:rPr lang="en-US" dirty="0" smtClean="0"/>
              <a:t>usually quiet down at the sound of a soothing voice or when held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Typical Development;  6 months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Motor Skills</a:t>
            </a:r>
          </a:p>
          <a:p>
            <a:r>
              <a:rPr lang="en-US" dirty="0" smtClean="0"/>
              <a:t>hold head steady when sitting with your help</a:t>
            </a:r>
          </a:p>
          <a:p>
            <a:r>
              <a:rPr lang="en-US" dirty="0" smtClean="0"/>
              <a:t>reach for and grasp objects</a:t>
            </a:r>
          </a:p>
          <a:p>
            <a:r>
              <a:rPr lang="en-US" dirty="0" smtClean="0"/>
              <a:t>play with his toes</a:t>
            </a:r>
          </a:p>
          <a:p>
            <a:r>
              <a:rPr lang="en-US" dirty="0" smtClean="0"/>
              <a:t>help hold the bottle during feeding</a:t>
            </a:r>
          </a:p>
          <a:p>
            <a:r>
              <a:rPr lang="en-US" dirty="0" smtClean="0"/>
              <a:t>explore by mouthing and banging objects</a:t>
            </a:r>
          </a:p>
          <a:p>
            <a:r>
              <a:rPr lang="en-US" dirty="0" smtClean="0"/>
              <a:t>move toys from one hand to another</a:t>
            </a:r>
          </a:p>
          <a:p>
            <a:r>
              <a:rPr lang="en-US" dirty="0" smtClean="0"/>
              <a:t>pull up to a sitting position on her own if you grasp her hands</a:t>
            </a:r>
          </a:p>
          <a:p>
            <a:r>
              <a:rPr lang="en-US" dirty="0" smtClean="0"/>
              <a:t>sit with only a little support</a:t>
            </a:r>
          </a:p>
          <a:p>
            <a:r>
              <a:rPr lang="en-US" dirty="0" smtClean="0"/>
              <a:t>roll over</a:t>
            </a:r>
          </a:p>
          <a:p>
            <a:r>
              <a:rPr lang="en-US" dirty="0" smtClean="0"/>
              <a:t>bounce when held in a standing position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Typical Development; by 6 months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Sensory and Thinking Skills</a:t>
            </a:r>
          </a:p>
          <a:p>
            <a:r>
              <a:rPr lang="en-US" dirty="0" smtClean="0"/>
              <a:t>open his mouth for the spoon</a:t>
            </a:r>
          </a:p>
          <a:p>
            <a:r>
              <a:rPr lang="en-US" dirty="0" smtClean="0"/>
              <a:t>imitate familiar actions you perform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Typical Development; by 6 months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Language and Social Skills</a:t>
            </a:r>
          </a:p>
          <a:p>
            <a:r>
              <a:rPr lang="en-US" dirty="0" smtClean="0"/>
              <a:t>babble, making almost sing-song sounds</a:t>
            </a:r>
          </a:p>
          <a:p>
            <a:r>
              <a:rPr lang="en-US" dirty="0" smtClean="0"/>
              <a:t>know familiar faces</a:t>
            </a:r>
          </a:p>
          <a:p>
            <a:r>
              <a:rPr lang="en-US" dirty="0" smtClean="0"/>
              <a:t>laugh and squeal with delight</a:t>
            </a:r>
          </a:p>
          <a:p>
            <a:r>
              <a:rPr lang="en-US" dirty="0" smtClean="0"/>
              <a:t>scream if annoyed</a:t>
            </a:r>
          </a:p>
          <a:p>
            <a:r>
              <a:rPr lang="en-US" dirty="0" smtClean="0"/>
              <a:t>smile at herself in a mirror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Typical development; by 12 months 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Motor Skills</a:t>
            </a:r>
          </a:p>
          <a:p>
            <a:r>
              <a:rPr lang="en-US" dirty="0" smtClean="0"/>
              <a:t>drink from a cup with help</a:t>
            </a:r>
          </a:p>
          <a:p>
            <a:r>
              <a:rPr lang="en-US" dirty="0" smtClean="0"/>
              <a:t>feed herself finger food like raisins</a:t>
            </a:r>
          </a:p>
          <a:p>
            <a:r>
              <a:rPr lang="en-US" dirty="0" smtClean="0"/>
              <a:t>grasp small objects by using her thumb and index or forefinger</a:t>
            </a:r>
          </a:p>
          <a:p>
            <a:r>
              <a:rPr lang="en-US" dirty="0" smtClean="0"/>
              <a:t>use his first finger to poke or point</a:t>
            </a:r>
          </a:p>
          <a:p>
            <a:r>
              <a:rPr lang="en-US" dirty="0" smtClean="0"/>
              <a:t>put small blocks in and take them out of a container</a:t>
            </a:r>
          </a:p>
          <a:p>
            <a:r>
              <a:rPr lang="en-US" dirty="0" smtClean="0"/>
              <a:t>knock two blocks together</a:t>
            </a:r>
          </a:p>
          <a:p>
            <a:r>
              <a:rPr lang="en-US" dirty="0" smtClean="0"/>
              <a:t>sit well without support</a:t>
            </a:r>
          </a:p>
          <a:p>
            <a:r>
              <a:rPr lang="en-US" dirty="0" smtClean="0"/>
              <a:t>crawl on hands and knees</a:t>
            </a:r>
          </a:p>
          <a:p>
            <a:r>
              <a:rPr lang="en-US" dirty="0" smtClean="0"/>
              <a:t>pull himself to stand or take steps holding onto furniture</a:t>
            </a:r>
          </a:p>
          <a:p>
            <a:r>
              <a:rPr lang="en-US" dirty="0" smtClean="0"/>
              <a:t>stand alone momentarily</a:t>
            </a:r>
          </a:p>
          <a:p>
            <a:r>
              <a:rPr lang="en-US" dirty="0" smtClean="0"/>
              <a:t>walk with one hand held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Typical development; by12 months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Sensory and Thinking Skills</a:t>
            </a:r>
          </a:p>
          <a:p>
            <a:r>
              <a:rPr lang="en-US" dirty="0" smtClean="0"/>
              <a:t>copy sounds and actions you make</a:t>
            </a:r>
          </a:p>
          <a:p>
            <a:r>
              <a:rPr lang="en-US" dirty="0" smtClean="0"/>
              <a:t>respond to music with body motion</a:t>
            </a:r>
          </a:p>
          <a:p>
            <a:r>
              <a:rPr lang="en-US" dirty="0" smtClean="0"/>
              <a:t>try to accomplish simple goals (seeing and then crawling to a toy)</a:t>
            </a:r>
          </a:p>
          <a:p>
            <a:r>
              <a:rPr lang="en-US" dirty="0" smtClean="0"/>
              <a:t>look for an object she watched fall out of sight (such as a spoon that falls under the table)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Typical development; 12 months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Language and Social Skills</a:t>
            </a:r>
          </a:p>
          <a:p>
            <a:r>
              <a:rPr lang="en-US" dirty="0" smtClean="0"/>
              <a:t>babble, but it sometimes “sounds like” talking</a:t>
            </a:r>
          </a:p>
          <a:p>
            <a:r>
              <a:rPr lang="en-US" dirty="0" smtClean="0"/>
              <a:t>say his first word</a:t>
            </a:r>
          </a:p>
          <a:p>
            <a:r>
              <a:rPr lang="en-US" dirty="0" smtClean="0"/>
              <a:t>recognize family members’ names</a:t>
            </a:r>
          </a:p>
          <a:p>
            <a:r>
              <a:rPr lang="en-US" dirty="0" smtClean="0"/>
              <a:t>try to “talk” with you</a:t>
            </a:r>
          </a:p>
          <a:p>
            <a:r>
              <a:rPr lang="en-US" dirty="0" smtClean="0"/>
              <a:t>respond to another’s distress by showing distress or crying</a:t>
            </a:r>
          </a:p>
          <a:p>
            <a:r>
              <a:rPr lang="en-US" dirty="0" smtClean="0"/>
              <a:t>show affection to familiar adults</a:t>
            </a:r>
          </a:p>
          <a:p>
            <a:r>
              <a:rPr lang="en-US" dirty="0" smtClean="0"/>
              <a:t>show apprehension about strangers</a:t>
            </a:r>
          </a:p>
          <a:p>
            <a:r>
              <a:rPr lang="en-US" dirty="0" smtClean="0"/>
              <a:t>raise her arms when she wants to be picked up</a:t>
            </a:r>
          </a:p>
          <a:p>
            <a:r>
              <a:rPr lang="en-US" dirty="0" smtClean="0"/>
              <a:t>understand simple commands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Typical Development ages 1-2 yrs.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Motor Skills</a:t>
            </a:r>
          </a:p>
          <a:p>
            <a:r>
              <a:rPr lang="en-US" dirty="0" smtClean="0"/>
              <a:t>walks alone</a:t>
            </a:r>
          </a:p>
          <a:p>
            <a:r>
              <a:rPr lang="en-US" dirty="0" smtClean="0"/>
              <a:t>pulls toys behind when walking</a:t>
            </a:r>
          </a:p>
          <a:p>
            <a:r>
              <a:rPr lang="en-US" dirty="0" smtClean="0"/>
              <a:t>begins to run</a:t>
            </a:r>
          </a:p>
          <a:p>
            <a:r>
              <a:rPr lang="en-US" dirty="0" smtClean="0"/>
              <a:t>squats to floor and returns to stand</a:t>
            </a:r>
          </a:p>
          <a:p>
            <a:r>
              <a:rPr lang="en-US" dirty="0" smtClean="0"/>
              <a:t>throw a ball forward</a:t>
            </a:r>
          </a:p>
          <a:p>
            <a:r>
              <a:rPr lang="en-US" dirty="0" smtClean="0"/>
              <a:t>removes simple clothing</a:t>
            </a:r>
          </a:p>
          <a:p>
            <a:r>
              <a:rPr lang="en-US" dirty="0" smtClean="0"/>
              <a:t>can pick up small objects with finger tips</a:t>
            </a:r>
          </a:p>
          <a:p>
            <a:r>
              <a:rPr lang="en-US" dirty="0" smtClean="0"/>
              <a:t>build a 6 block tower</a:t>
            </a:r>
          </a:p>
          <a:p>
            <a:r>
              <a:rPr lang="en-US" dirty="0" smtClean="0"/>
              <a:t>washes and dries hands independently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Typical Development ages 1-2 yrs.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Sensory and thinking skills</a:t>
            </a:r>
          </a:p>
          <a:p>
            <a:r>
              <a:rPr lang="en-US" dirty="0" smtClean="0"/>
              <a:t>finds hidden objects</a:t>
            </a:r>
          </a:p>
          <a:p>
            <a:r>
              <a:rPr lang="en-US" dirty="0" smtClean="0"/>
              <a:t>sorts by shape and color</a:t>
            </a:r>
          </a:p>
          <a:p>
            <a:r>
              <a:rPr lang="en-US" dirty="0" smtClean="0"/>
              <a:t>plays make-believe</a:t>
            </a:r>
          </a:p>
          <a:p>
            <a:r>
              <a:rPr lang="en-US" dirty="0" smtClean="0"/>
              <a:t>complete 5 piece knob puzzle</a:t>
            </a:r>
          </a:p>
          <a:p>
            <a:r>
              <a:rPr lang="en-US" dirty="0" err="1" smtClean="0"/>
              <a:t>initate</a:t>
            </a:r>
            <a:r>
              <a:rPr lang="en-US" dirty="0" smtClean="0"/>
              <a:t> social games and maintain interaction </a:t>
            </a:r>
          </a:p>
          <a:p>
            <a:r>
              <a:rPr lang="en-US" dirty="0" smtClean="0"/>
              <a:t>show pride in accomplishments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Typical Development ages 1-2 yrs.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Language and Social Skills</a:t>
            </a:r>
          </a:p>
          <a:p>
            <a:r>
              <a:rPr lang="en-US" dirty="0" smtClean="0"/>
              <a:t>imitates behavior of others</a:t>
            </a:r>
          </a:p>
          <a:p>
            <a:r>
              <a:rPr lang="en-US" dirty="0" smtClean="0"/>
              <a:t>aware of herself as separate from others</a:t>
            </a:r>
          </a:p>
          <a:p>
            <a:r>
              <a:rPr lang="en-US" dirty="0" smtClean="0"/>
              <a:t>enthusiastic about company of other children</a:t>
            </a:r>
          </a:p>
          <a:p>
            <a:r>
              <a:rPr lang="en-US" dirty="0" smtClean="0"/>
              <a:t>parallel play</a:t>
            </a:r>
          </a:p>
          <a:p>
            <a:r>
              <a:rPr lang="en-US" dirty="0" smtClean="0"/>
              <a:t>points to 3 body parts</a:t>
            </a:r>
          </a:p>
          <a:p>
            <a:r>
              <a:rPr lang="en-US" dirty="0" smtClean="0"/>
              <a:t>understands 50 words</a:t>
            </a:r>
          </a:p>
          <a:p>
            <a:r>
              <a:rPr lang="en-US" dirty="0" smtClean="0"/>
              <a:t>follow 1-2 step commands</a:t>
            </a:r>
          </a:p>
          <a:p>
            <a:r>
              <a:rPr lang="en-US" dirty="0" smtClean="0"/>
              <a:t>2 word phrases- “up daddy”, “go bye-bye”</a:t>
            </a:r>
          </a:p>
          <a:p>
            <a:r>
              <a:rPr lang="en-US" dirty="0" smtClean="0"/>
              <a:t>uses words to express needs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Red Flags at 1 year 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Does not crawl or drags one side while crawling. </a:t>
            </a:r>
          </a:p>
          <a:p>
            <a:r>
              <a:rPr lang="en-US" dirty="0" smtClean="0"/>
              <a:t>Says no single words. </a:t>
            </a:r>
          </a:p>
          <a:p>
            <a:r>
              <a:rPr lang="en-US" dirty="0" smtClean="0"/>
              <a:t>No or little eye contact </a:t>
            </a:r>
          </a:p>
          <a:p>
            <a:r>
              <a:rPr lang="en-US" dirty="0" smtClean="0"/>
              <a:t> Sensory issues </a:t>
            </a:r>
          </a:p>
          <a:p>
            <a:r>
              <a:rPr lang="en-US" dirty="0" smtClean="0"/>
              <a:t>Does not learn to use gestures, such as waving or head shaking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Red Flags at 18-24 months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Does not walk by 18 months or walks exclusively on the toes. </a:t>
            </a:r>
          </a:p>
          <a:p>
            <a:r>
              <a:rPr lang="en-US" dirty="0" smtClean="0"/>
              <a:t>Does not speak at least 15 words </a:t>
            </a:r>
          </a:p>
          <a:p>
            <a:r>
              <a:rPr lang="en-US" dirty="0" smtClean="0"/>
              <a:t>Does not seem to know the function of common household objects like telephones and eating utensils. </a:t>
            </a:r>
          </a:p>
          <a:p>
            <a:r>
              <a:rPr lang="en-US" dirty="0" smtClean="0"/>
              <a:t>Does not imitate actions or words or follow simple instructions. </a:t>
            </a:r>
          </a:p>
          <a:p>
            <a:r>
              <a:rPr lang="en-US" dirty="0" smtClean="0"/>
              <a:t>Cannot push a wheeled toy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Typical Development; 3-4 yrs.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Motor Skills</a:t>
            </a:r>
          </a:p>
          <a:p>
            <a:r>
              <a:rPr lang="en-US" dirty="0" smtClean="0"/>
              <a:t>climbs well</a:t>
            </a:r>
          </a:p>
          <a:p>
            <a:r>
              <a:rPr lang="en-US" dirty="0" smtClean="0"/>
              <a:t>walks up and down stairs, alternating feet</a:t>
            </a:r>
          </a:p>
          <a:p>
            <a:r>
              <a:rPr lang="en-US" dirty="0" smtClean="0"/>
              <a:t>kicks ball</a:t>
            </a:r>
          </a:p>
          <a:p>
            <a:r>
              <a:rPr lang="en-US" dirty="0" smtClean="0"/>
              <a:t>runs easily</a:t>
            </a:r>
          </a:p>
          <a:p>
            <a:r>
              <a:rPr lang="en-US" dirty="0" smtClean="0"/>
              <a:t>pedals tricycle</a:t>
            </a:r>
          </a:p>
          <a:p>
            <a:r>
              <a:rPr lang="en-US" dirty="0" smtClean="0"/>
              <a:t>bends over without falling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Typical Development; 3-4 yrs.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Sensory and Thinking Skills</a:t>
            </a:r>
          </a:p>
          <a:p>
            <a:r>
              <a:rPr lang="en-US" dirty="0" smtClean="0"/>
              <a:t>matches an object in hand to picture in book</a:t>
            </a:r>
          </a:p>
          <a:p>
            <a:r>
              <a:rPr lang="en-US" dirty="0" smtClean="0"/>
              <a:t>sorts objects by shape and color</a:t>
            </a:r>
          </a:p>
          <a:p>
            <a:r>
              <a:rPr lang="en-US" dirty="0" smtClean="0"/>
              <a:t>completes 3 - 4 piece interlocking puzzles</a:t>
            </a:r>
          </a:p>
          <a:p>
            <a:r>
              <a:rPr lang="en-US" dirty="0" smtClean="0"/>
              <a:t>understands concept of “two”</a:t>
            </a:r>
          </a:p>
          <a:p>
            <a:r>
              <a:rPr lang="en-US" dirty="0" smtClean="0"/>
              <a:t>can work toys with buttons, levers, and moving parts</a:t>
            </a:r>
          </a:p>
          <a:p>
            <a:r>
              <a:rPr lang="en-US" dirty="0" smtClean="0"/>
              <a:t>plays make-believe with dolls, animals, and people</a:t>
            </a:r>
          </a:p>
          <a:p>
            <a:r>
              <a:rPr lang="en-US" dirty="0" smtClean="0"/>
              <a:t>copies a circle with pencil or crayon</a:t>
            </a:r>
          </a:p>
          <a:p>
            <a:r>
              <a:rPr lang="en-US" dirty="0" smtClean="0"/>
              <a:t>turns book pages one at a time</a:t>
            </a:r>
          </a:p>
          <a:p>
            <a:r>
              <a:rPr lang="en-US" dirty="0" smtClean="0"/>
              <a:t>builds towers of more than 6 blocks</a:t>
            </a:r>
          </a:p>
          <a:p>
            <a:r>
              <a:rPr lang="en-US" dirty="0" smtClean="0"/>
              <a:t>screws and unscrews jar lids or turns door handle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Typical Development; 3-4 yrs.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Language and Social Skills</a:t>
            </a:r>
          </a:p>
          <a:p>
            <a:r>
              <a:rPr lang="en-US" dirty="0" smtClean="0"/>
              <a:t>imitates adults and playmates</a:t>
            </a:r>
          </a:p>
          <a:p>
            <a:r>
              <a:rPr lang="en-US" dirty="0" smtClean="0"/>
              <a:t>show affection for familiar playmates</a:t>
            </a:r>
          </a:p>
          <a:p>
            <a:r>
              <a:rPr lang="en-US" dirty="0" smtClean="0"/>
              <a:t>can take turns in games</a:t>
            </a:r>
          </a:p>
          <a:p>
            <a:r>
              <a:rPr lang="en-US" dirty="0" smtClean="0"/>
              <a:t>understands “mine” and “his / hers”</a:t>
            </a:r>
          </a:p>
          <a:p>
            <a:r>
              <a:rPr lang="en-US" dirty="0" smtClean="0"/>
              <a:t>Follows instructions with 2 or 3 steps</a:t>
            </a:r>
          </a:p>
          <a:p>
            <a:r>
              <a:rPr lang="en-US" dirty="0" smtClean="0"/>
              <a:t>Can name most familiar things</a:t>
            </a:r>
          </a:p>
          <a:p>
            <a:r>
              <a:rPr lang="en-US" dirty="0" smtClean="0"/>
              <a:t>Understands words like “in,” “on,” and “under”</a:t>
            </a:r>
          </a:p>
          <a:p>
            <a:r>
              <a:rPr lang="en-US" dirty="0" smtClean="0"/>
              <a:t>Says first name, age, and sex</a:t>
            </a:r>
          </a:p>
          <a:p>
            <a:r>
              <a:rPr lang="en-US" dirty="0" smtClean="0"/>
              <a:t>Names a friend</a:t>
            </a:r>
          </a:p>
          <a:p>
            <a:r>
              <a:rPr lang="en-US" dirty="0" smtClean="0"/>
              <a:t>Says words like “I,” “me,” “we,” and “you” and some plurals (cars, dogs, cats)</a:t>
            </a:r>
          </a:p>
          <a:p>
            <a:r>
              <a:rPr lang="en-US" dirty="0" smtClean="0"/>
              <a:t>Talks well enough for strangers to understand most of the time</a:t>
            </a:r>
          </a:p>
          <a:p>
            <a:r>
              <a:rPr lang="en-US" dirty="0" smtClean="0"/>
              <a:t>Carries on a conversation using 2 to 3 sentences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Red Flags at 3 years 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Falls frequently or has difficulty using stairs. </a:t>
            </a:r>
          </a:p>
          <a:p>
            <a:r>
              <a:rPr lang="en-US" dirty="0" smtClean="0"/>
              <a:t>Difficulty manipulating small objects</a:t>
            </a:r>
          </a:p>
          <a:p>
            <a:r>
              <a:rPr lang="en-US" dirty="0" smtClean="0"/>
              <a:t>Is unable to communicate in short phrases or understand simple instructions. </a:t>
            </a:r>
          </a:p>
          <a:p>
            <a:r>
              <a:rPr lang="en-US" dirty="0" smtClean="0"/>
              <a:t>No interested in “pretend” play </a:t>
            </a:r>
          </a:p>
          <a:p>
            <a:r>
              <a:rPr lang="en-US" dirty="0" smtClean="0"/>
              <a:t>Separation anxieties. 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Red Flags at 4 years 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Does not respond to people outside the family. </a:t>
            </a:r>
          </a:p>
          <a:p>
            <a:r>
              <a:rPr lang="en-US" dirty="0" smtClean="0"/>
              <a:t>Unable to communicate appropriately. </a:t>
            </a:r>
          </a:p>
          <a:p>
            <a:r>
              <a:rPr lang="en-US" dirty="0" smtClean="0"/>
              <a:t>Shows no interest in interactive games or fantasy play. </a:t>
            </a:r>
          </a:p>
          <a:p>
            <a:r>
              <a:rPr lang="en-US" dirty="0" smtClean="0"/>
              <a:t>Resists dressing, sleeping, or using the toilet. </a:t>
            </a:r>
          </a:p>
          <a:p>
            <a:r>
              <a:rPr lang="en-US" dirty="0" smtClean="0"/>
              <a:t>No self-control when angry or upset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Red Flags at any age 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Slipping backwards in any area is of major concern. </a:t>
            </a:r>
          </a:p>
          <a:p>
            <a:r>
              <a:rPr lang="en-US" dirty="0" smtClean="0"/>
              <a:t>Loss of language skills and/or social skills at any age is a significant red flag. </a:t>
            </a:r>
          </a:p>
          <a:p>
            <a:r>
              <a:rPr lang="en-US" dirty="0" smtClean="0"/>
              <a:t>Children who are no longer able to communicate or interact socially at levels they once could. 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RED FLAGS: </a:t>
            </a:r>
            <a:br>
              <a:rPr lang="en-US" b="1" dirty="0" smtClean="0"/>
            </a:br>
            <a:r>
              <a:rPr lang="en-US" b="1" dirty="0" smtClean="0"/>
              <a:t>Cause for Action, Not Alarm 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Developmental milestones. </a:t>
            </a:r>
          </a:p>
          <a:p>
            <a:r>
              <a:rPr lang="en-US" dirty="0" smtClean="0"/>
              <a:t>Each child develops in his/her own particular manner. </a:t>
            </a:r>
          </a:p>
          <a:p>
            <a:r>
              <a:rPr lang="en-US" dirty="0" smtClean="0"/>
              <a:t>Signs can be related to physical development or motor skills, vision and hearing, emotional reactions, behavioral and other issues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Behavior Problems 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 A rule of thumb for social and behavior problems is that a child’s social and emotional development correlates with language development.” </a:t>
            </a:r>
          </a:p>
          <a:p>
            <a:pPr>
              <a:buNone/>
            </a:pPr>
            <a:r>
              <a:rPr lang="en-US" dirty="0" smtClean="0"/>
              <a:t>Raymond </a:t>
            </a:r>
            <a:r>
              <a:rPr lang="en-US" dirty="0" err="1" smtClean="0"/>
              <a:t>Tervo</a:t>
            </a:r>
            <a:r>
              <a:rPr lang="en-US" dirty="0" smtClean="0"/>
              <a:t>, MD, (</a:t>
            </a:r>
            <a:r>
              <a:rPr lang="en-US" dirty="0" err="1" smtClean="0"/>
              <a:t>Tervo</a:t>
            </a:r>
            <a:r>
              <a:rPr lang="en-US" dirty="0" smtClean="0"/>
              <a:t>, R. (2009), “Red </a:t>
            </a:r>
          </a:p>
          <a:p>
            <a:pPr>
              <a:buNone/>
            </a:pPr>
            <a:r>
              <a:rPr lang="en-US" dirty="0" smtClean="0"/>
              <a:t>Flags and Rules of Thumb: Sorting Out </a:t>
            </a:r>
          </a:p>
          <a:p>
            <a:pPr>
              <a:buNone/>
            </a:pPr>
            <a:r>
              <a:rPr lang="en-US" dirty="0" smtClean="0"/>
              <a:t>Developmental Delay”. A Pediatric Perspective, </a:t>
            </a:r>
          </a:p>
          <a:p>
            <a:pPr>
              <a:buNone/>
            </a:pPr>
            <a:r>
              <a:rPr lang="en-US" dirty="0" smtClean="0"/>
              <a:t>Gillette Children’s Specialty Healthcare, </a:t>
            </a:r>
            <a:r>
              <a:rPr lang="en-US" dirty="0" err="1" smtClean="0"/>
              <a:t>Vol</a:t>
            </a:r>
            <a:r>
              <a:rPr lang="en-US" dirty="0" smtClean="0"/>
              <a:t> 18, </a:t>
            </a:r>
          </a:p>
          <a:p>
            <a:pPr>
              <a:buNone/>
            </a:pPr>
            <a:r>
              <a:rPr lang="en-US" dirty="0" smtClean="0"/>
              <a:t>No. 2. </a:t>
            </a:r>
            <a:r>
              <a:rPr lang="en-US" dirty="0" err="1" smtClean="0"/>
              <a:t>Aggressi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Aggressive behaviors 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May demonstrate developmental sequence as a younger typical child </a:t>
            </a:r>
          </a:p>
          <a:p>
            <a:r>
              <a:rPr lang="en-US" dirty="0" smtClean="0"/>
              <a:t>May have reduced language during play </a:t>
            </a:r>
          </a:p>
          <a:p>
            <a:r>
              <a:rPr lang="en-US" dirty="0" smtClean="0"/>
              <a:t>More isolated play </a:t>
            </a:r>
          </a:p>
          <a:p>
            <a:r>
              <a:rPr lang="en-US" dirty="0" smtClean="0"/>
              <a:t>Less associative and cooperative play </a:t>
            </a:r>
          </a:p>
          <a:p>
            <a:r>
              <a:rPr lang="en-US" dirty="0" smtClean="0"/>
              <a:t>Lack of problem solving skills during play </a:t>
            </a:r>
          </a:p>
          <a:p>
            <a:r>
              <a:rPr lang="en-US" dirty="0" smtClean="0"/>
              <a:t>Lack of curiosity in play </a:t>
            </a:r>
          </a:p>
          <a:p>
            <a:r>
              <a:rPr lang="en-US" dirty="0" smtClean="0"/>
              <a:t>Lack of social rules through peer confrontation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If there is a concern… </a:t>
            </a:r>
            <a:br>
              <a:rPr lang="en-US" b="1" dirty="0" smtClean="0"/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90600"/>
            <a:ext cx="7467600" cy="4873752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 smtClean="0"/>
              <a:t>any child </a:t>
            </a:r>
            <a:r>
              <a:rPr lang="en-US" dirty="0" smtClean="0"/>
              <a:t>age </a:t>
            </a:r>
            <a:r>
              <a:rPr lang="en-US" dirty="0" smtClean="0"/>
              <a:t>0-5 </a:t>
            </a:r>
            <a:r>
              <a:rPr lang="en-US" dirty="0" smtClean="0"/>
              <a:t>years connect with Help Me Grow on their website: </a:t>
            </a:r>
            <a:r>
              <a:rPr lang="en-US" dirty="0" smtClean="0"/>
              <a:t>www.</a:t>
            </a:r>
            <a:r>
              <a:rPr lang="en-US" b="1" dirty="0" smtClean="0"/>
              <a:t>helpmegrowmn</a:t>
            </a:r>
            <a:r>
              <a:rPr lang="en-US" dirty="0" smtClean="0"/>
              <a:t>.org</a:t>
            </a:r>
            <a:r>
              <a:rPr lang="en-US" dirty="0" smtClean="0"/>
              <a:t>, call 1-866-693-GROW, </a:t>
            </a:r>
            <a:r>
              <a:rPr lang="en-US" dirty="0" smtClean="0"/>
              <a:t>or </a:t>
            </a:r>
            <a:r>
              <a:rPr lang="en-US" dirty="0" smtClean="0"/>
              <a:t>contact your </a:t>
            </a:r>
            <a:r>
              <a:rPr lang="en-US" dirty="0" smtClean="0"/>
              <a:t>local school district:</a:t>
            </a:r>
          </a:p>
          <a:p>
            <a:endParaRPr lang="en-US" dirty="0" smtClean="0"/>
          </a:p>
          <a:p>
            <a:pPr algn="ctr">
              <a:buNone/>
            </a:pPr>
            <a:r>
              <a:rPr lang="en-US" dirty="0" err="1" smtClean="0"/>
              <a:t>Minnewaska</a:t>
            </a:r>
            <a:r>
              <a:rPr lang="en-US" dirty="0" smtClean="0"/>
              <a:t> Area Schools Early Intervention</a:t>
            </a:r>
          </a:p>
          <a:p>
            <a:pPr algn="ctr">
              <a:buNone/>
            </a:pPr>
            <a:r>
              <a:rPr lang="en-US" dirty="0" smtClean="0"/>
              <a:t>Starbuck Early Childhood Center</a:t>
            </a:r>
          </a:p>
          <a:p>
            <a:pPr algn="ctr">
              <a:buNone/>
            </a:pPr>
            <a:r>
              <a:rPr lang="en-US" dirty="0" smtClean="0"/>
              <a:t>320-239-1403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Working effectively and building </a:t>
            </a:r>
            <a:br>
              <a:rPr lang="en-US" b="1" dirty="0" smtClean="0"/>
            </a:br>
            <a:r>
              <a:rPr lang="en-US" b="1" dirty="0" smtClean="0"/>
              <a:t>partnerships with caregivers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Begin discussion by expressing concern for the child. </a:t>
            </a:r>
          </a:p>
          <a:p>
            <a:r>
              <a:rPr lang="en-US" dirty="0" smtClean="0"/>
              <a:t>Let parents know that your goal is to help the child and you want to work together. </a:t>
            </a:r>
          </a:p>
          <a:p>
            <a:r>
              <a:rPr lang="en-US" dirty="0" smtClean="0"/>
              <a:t>Ask parent have s/he noticed similar situations 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National Dissemination Center for Children with Disabilities</a:t>
            </a:r>
          </a:p>
          <a:p>
            <a:r>
              <a:rPr lang="en-US" dirty="0" smtClean="0"/>
              <a:t>Center for Disease Control</a:t>
            </a:r>
          </a:p>
          <a:p>
            <a:r>
              <a:rPr lang="en-US" dirty="0" smtClean="0"/>
              <a:t>Raymond </a:t>
            </a:r>
            <a:r>
              <a:rPr lang="en-US" dirty="0" err="1" smtClean="0"/>
              <a:t>Tervo</a:t>
            </a:r>
            <a:r>
              <a:rPr lang="en-US" dirty="0" smtClean="0"/>
              <a:t>, MD, (</a:t>
            </a:r>
            <a:r>
              <a:rPr lang="en-US" dirty="0" err="1" smtClean="0"/>
              <a:t>Tervo</a:t>
            </a:r>
            <a:r>
              <a:rPr lang="en-US" dirty="0" smtClean="0"/>
              <a:t>, R. (2009), “Red </a:t>
            </a:r>
          </a:p>
          <a:p>
            <a:pPr>
              <a:buNone/>
            </a:pPr>
            <a:r>
              <a:rPr lang="en-US" dirty="0" smtClean="0"/>
              <a:t>Flags and Rules of Thumb: Sorting Out </a:t>
            </a:r>
          </a:p>
          <a:p>
            <a:pPr>
              <a:buNone/>
            </a:pPr>
            <a:r>
              <a:rPr lang="en-US" dirty="0" smtClean="0"/>
              <a:t>Developmental Delay”. A Pediatric Perspective, </a:t>
            </a:r>
          </a:p>
          <a:p>
            <a:pPr>
              <a:buNone/>
            </a:pPr>
            <a:r>
              <a:rPr lang="en-US" dirty="0" smtClean="0"/>
              <a:t>Gillette Children’s Specialty Healthcare, </a:t>
            </a:r>
            <a:r>
              <a:rPr lang="en-US" dirty="0" err="1" smtClean="0"/>
              <a:t>Vol</a:t>
            </a:r>
            <a:r>
              <a:rPr lang="en-US" dirty="0" smtClean="0"/>
              <a:t> 18, </a:t>
            </a:r>
          </a:p>
          <a:p>
            <a:pPr>
              <a:buNone/>
            </a:pPr>
            <a:r>
              <a:rPr lang="en-US" dirty="0" smtClean="0"/>
              <a:t>No. 2. 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213</TotalTime>
  <Words>1436</Words>
  <Application>Microsoft Office PowerPoint</Application>
  <PresentationFormat>On-screen Show (4:3)</PresentationFormat>
  <Paragraphs>232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Oriel</vt:lpstr>
      <vt:lpstr>Early intervention  and Child Development</vt:lpstr>
      <vt:lpstr>Learning Objectives</vt:lpstr>
      <vt:lpstr>Early Intervention</vt:lpstr>
      <vt:lpstr>early intervention services  </vt:lpstr>
      <vt:lpstr>Typical Development; by 3 months</vt:lpstr>
      <vt:lpstr>Typical Development; 3 months</vt:lpstr>
      <vt:lpstr>Typical Development; 3 months</vt:lpstr>
      <vt:lpstr>Typical Development;  6 months</vt:lpstr>
      <vt:lpstr>Typical Development; by 6 months</vt:lpstr>
      <vt:lpstr>Typical Development; by 6 months</vt:lpstr>
      <vt:lpstr>Typical development; by 12 months  </vt:lpstr>
      <vt:lpstr>Typical development; by12 months</vt:lpstr>
      <vt:lpstr>Typical development; 12 months</vt:lpstr>
      <vt:lpstr>Typical Development ages 1-2 yrs.</vt:lpstr>
      <vt:lpstr>Typical Development ages 1-2 yrs.</vt:lpstr>
      <vt:lpstr>Typical Development ages 1-2 yrs.</vt:lpstr>
      <vt:lpstr>   Red Flags at 1 year  </vt:lpstr>
      <vt:lpstr>Red Flags at 18-24 months  </vt:lpstr>
      <vt:lpstr>Typical Development; 3-4 yrs.</vt:lpstr>
      <vt:lpstr>Typical Development; 3-4 yrs.</vt:lpstr>
      <vt:lpstr>Typical Development; 3-4 yrs.</vt:lpstr>
      <vt:lpstr>Red Flags at 3 years  </vt:lpstr>
      <vt:lpstr>Red Flags at 4 years  </vt:lpstr>
      <vt:lpstr>Red Flags at any age  </vt:lpstr>
      <vt:lpstr>           RED FLAGS:  Cause for Action, Not Alarm  </vt:lpstr>
      <vt:lpstr>Behavior Problems  </vt:lpstr>
      <vt:lpstr>Aggressive behaviors  </vt:lpstr>
      <vt:lpstr>If there is a concern…   </vt:lpstr>
      <vt:lpstr>Working effectively and building  partnerships with caregivers </vt:lpstr>
      <vt:lpstr>References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intervention  and Child Development</dc:title>
  <dc:creator> </dc:creator>
  <cp:lastModifiedBy> </cp:lastModifiedBy>
  <cp:revision>28</cp:revision>
  <dcterms:created xsi:type="dcterms:W3CDTF">2013-12-05T18:09:49Z</dcterms:created>
  <dcterms:modified xsi:type="dcterms:W3CDTF">2013-12-19T21:11:51Z</dcterms:modified>
</cp:coreProperties>
</file>