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40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CCE5B-8BBE-4C57-A411-94EE8F6F9A87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B4321-4962-4FFD-8E9E-B74A708816E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B4321-4962-4FFD-8E9E-B74A708816EB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B4321-4962-4FFD-8E9E-B74A708816EB}" type="slidenum">
              <a:rPr lang="en-US" smtClean="0"/>
              <a:t>44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FE085-A640-4A8B-9133-19F7388F41C3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7494-8DAE-499F-BE2C-8C82A8CD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FE085-A640-4A8B-9133-19F7388F41C3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7494-8DAE-499F-BE2C-8C82A8CD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FE085-A640-4A8B-9133-19F7388F41C3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7494-8DAE-499F-BE2C-8C82A8CD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FE085-A640-4A8B-9133-19F7388F41C3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7494-8DAE-499F-BE2C-8C82A8CD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FE085-A640-4A8B-9133-19F7388F41C3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7494-8DAE-499F-BE2C-8C82A8CD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FE085-A640-4A8B-9133-19F7388F41C3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7494-8DAE-499F-BE2C-8C82A8CD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FE085-A640-4A8B-9133-19F7388F41C3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7494-8DAE-499F-BE2C-8C82A8CD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FE085-A640-4A8B-9133-19F7388F41C3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7494-8DAE-499F-BE2C-8C82A8CD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FE085-A640-4A8B-9133-19F7388F41C3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06B7494-8DAE-499F-BE2C-8C82A8CD97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FE085-A640-4A8B-9133-19F7388F41C3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7494-8DAE-499F-BE2C-8C82A8CD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FE085-A640-4A8B-9133-19F7388F41C3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7494-8DAE-499F-BE2C-8C82A8CD9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6FE085-A640-4A8B-9133-19F7388F41C3}" type="datetimeFigureOut">
              <a:rPr lang="en-US" smtClean="0"/>
              <a:pPr/>
              <a:t>4/28/2015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06B7494-8DAE-499F-BE2C-8C82A8CD975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CAcQjRw&amp;url=http%3A%2F%2Fwww.patriotdude.com%2Fseptember-11%2Fseptember-11-2001-remembering-911&amp;ei=gSBAVdfYI4S-ggS_wICQAQ&amp;bvm=bv.91665533,d.eXY&amp;psig=AFQjCNE9tCP94q703eOJrkRHZCnjwnCSWw&amp;ust=1430352390684092" TargetMode="External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CAcQjRw&amp;url=http%3A%2F%2F21stcenturywire.com%2F2014%2F01%2F24%2Fhuman-cull-how-to-decode-elite-eugenics-propaganda%2F&amp;ei=ECJAVY7xJ4i9ggSRyYHIBw&amp;psig=AFQjCNGrRCg9fEYoQFqfW4MAfOJFEGpiLw&amp;ust=1430352781813957" TargetMode="External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7.jpeg"/><Relationship Id="rId5" Type="http://schemas.openxmlformats.org/officeDocument/2006/relationships/hyperlink" Target="http://www.google.com/url?sa=i&amp;rct=j&amp;q=&amp;esrc=s&amp;source=images&amp;cd=&amp;cad=rja&amp;uact=8&amp;ved=0CAcQjRw&amp;url=http%3A%2F%2Frockwallconservative.me%2F2013%2F06%2F28%2Fa-trail-from-darwin-to-davis-saga-of-the-campaign-of-eugenics-by-democrats%2F&amp;ei=uyJAVa6tLoWvggSal4J4&amp;bvm=bv.91665533,d.eXY&amp;psig=AFQjCNEb-IooM-mkhXweaBERF1jnYz27hw&amp;ust=1430352932122510" TargetMode="External"/><Relationship Id="rId4" Type="http://schemas.openxmlformats.org/officeDocument/2006/relationships/hyperlink" Target="http://www.google.com/url?sa=i&amp;rct=j&amp;q=&amp;esrc=s&amp;source=images&amp;cd=&amp;cad=rja&amp;uact=8&amp;ved=0CAcQjRw&amp;url=http%3A%2F%2F21stcenturywire.com%2F2014%2F01%2F24%2Fhuman-cull-how-to-decode-elite-eugenics-propaganda%2F&amp;ei=fSJAVZajG8rBggTTs4DoBw&amp;psig=AFQjCNGY4GQBi3VxgDZtesj38PRr_lO4ww&amp;ust=1430352874201755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CAcQjRw&amp;url=http%3A%2F%2Fwww.historyplace.com%2Fworldhistory%2Ffirstworldwar%2Ffourteen-points.htm&amp;ei=ISNAVafjJ4W5ggSPioHwAw&amp;bvm=bv.91665533,d.eXY&amp;psig=AFQjCNEguU2sXXH26c6zAXGj-94ZkJujYw&amp;ust=1430353033992351" TargetMode="External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2" Type="http://schemas.openxmlformats.org/officeDocument/2006/relationships/image" Target="../media/image130.emf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2" Type="http://schemas.openxmlformats.org/officeDocument/2006/relationships/image" Target="../media/image134.emf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image" Target="../media/image136.emf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2" Type="http://schemas.openxmlformats.org/officeDocument/2006/relationships/image" Target="../media/image138.emf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image" Target="../media/image140.emf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treaty+of+versailles&amp;source=images&amp;cd=&amp;cad=rja&amp;uact=8&amp;ved=0CAcQjRw&amp;url=http://www.history.com/topics/world-war-i/treaty-of-versailles&amp;ei=hwRAVcrPA4rHsAXN_YCgAw&amp;bvm=bv.91665533,d.cGU&amp;psig=AFQjCNFqsxK3DBZVVqKX_Gs6MlvitqfNUA&amp;ust=1430345218493122" TargetMode="External"/><Relationship Id="rId2" Type="http://schemas.openxmlformats.org/officeDocument/2006/relationships/image" Target="../media/image14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emf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emf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emf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emf"/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2" Type="http://schemas.openxmlformats.org/officeDocument/2006/relationships/image" Target="../media/image154.emf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emf"/><Relationship Id="rId2" Type="http://schemas.openxmlformats.org/officeDocument/2006/relationships/image" Target="../media/image156.emf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emf"/><Relationship Id="rId2" Type="http://schemas.openxmlformats.org/officeDocument/2006/relationships/image" Target="../media/image158.emf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emf"/><Relationship Id="rId2" Type="http://schemas.openxmlformats.org/officeDocument/2006/relationships/image" Target="../media/image160.emf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emf"/><Relationship Id="rId2" Type="http://schemas.openxmlformats.org/officeDocument/2006/relationships/image" Target="../media/image162.emf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emf"/><Relationship Id="rId2" Type="http://schemas.openxmlformats.org/officeDocument/2006/relationships/image" Target="../media/image164.emf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emf"/><Relationship Id="rId2" Type="http://schemas.openxmlformats.org/officeDocument/2006/relationships/image" Target="../media/image166.emf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emf"/><Relationship Id="rId2" Type="http://schemas.openxmlformats.org/officeDocument/2006/relationships/image" Target="../media/image168.emf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emf"/><Relationship Id="rId2" Type="http://schemas.openxmlformats.org/officeDocument/2006/relationships/image" Target="../media/image170.emf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emf"/><Relationship Id="rId2" Type="http://schemas.openxmlformats.org/officeDocument/2006/relationships/image" Target="../media/image172.emf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emf"/><Relationship Id="rId2" Type="http://schemas.openxmlformats.org/officeDocument/2006/relationships/image" Target="../media/image174.emf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emf"/><Relationship Id="rId2" Type="http://schemas.openxmlformats.org/officeDocument/2006/relationships/image" Target="../media/image176.emf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emf"/><Relationship Id="rId2" Type="http://schemas.openxmlformats.org/officeDocument/2006/relationships/image" Target="../media/image178.emf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emf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emf"/><Relationship Id="rId2" Type="http://schemas.openxmlformats.org/officeDocument/2006/relationships/image" Target="../media/image182.emf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emf"/><Relationship Id="rId2" Type="http://schemas.openxmlformats.org/officeDocument/2006/relationships/image" Target="../media/image184.emf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emf"/><Relationship Id="rId2" Type="http://schemas.openxmlformats.org/officeDocument/2006/relationships/image" Target="../media/image186.emf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emf"/><Relationship Id="rId2" Type="http://schemas.openxmlformats.org/officeDocument/2006/relationships/image" Target="../media/image188.emf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emf"/><Relationship Id="rId2" Type="http://schemas.openxmlformats.org/officeDocument/2006/relationships/image" Target="../media/image190.emf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emf"/><Relationship Id="rId2" Type="http://schemas.openxmlformats.org/officeDocument/2006/relationships/image" Target="../media/image192.emf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emf"/><Relationship Id="rId2" Type="http://schemas.openxmlformats.org/officeDocument/2006/relationships/image" Target="../media/image194.emf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emf"/><Relationship Id="rId2" Type="http://schemas.openxmlformats.org/officeDocument/2006/relationships/image" Target="../media/image196.emf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emf"/><Relationship Id="rId2" Type="http://schemas.openxmlformats.org/officeDocument/2006/relationships/image" Target="../media/image198.emf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emf"/><Relationship Id="rId2" Type="http://schemas.openxmlformats.org/officeDocument/2006/relationships/image" Target="../media/image200.emf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emf"/><Relationship Id="rId2" Type="http://schemas.openxmlformats.org/officeDocument/2006/relationships/image" Target="../media/image202.emf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emf"/><Relationship Id="rId2" Type="http://schemas.openxmlformats.org/officeDocument/2006/relationships/image" Target="../media/image204.emf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emf"/><Relationship Id="rId2" Type="http://schemas.openxmlformats.org/officeDocument/2006/relationships/image" Target="../media/image206.emf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emf"/><Relationship Id="rId2" Type="http://schemas.openxmlformats.org/officeDocument/2006/relationships/image" Target="../media/image208.emf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CAcQjRw&amp;url=http%3A%2F%2Fpixshark.com%2Ftotalitarian-leaders.htm&amp;ei=DiVAVdCRHIG5ggTIsIOYCw&amp;bvm=bv.92189499,d.cWc&amp;psig=AFQjCNGR4DVOIiqTkKMQMrVndIAqvTNQiA&amp;ust=1430353546047824" TargetMode="External"/><Relationship Id="rId2" Type="http://schemas.openxmlformats.org/officeDocument/2006/relationships/image" Target="../media/image210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1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emf"/><Relationship Id="rId2" Type="http://schemas.openxmlformats.org/officeDocument/2006/relationships/image" Target="../media/image212.emf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emf"/><Relationship Id="rId2" Type="http://schemas.openxmlformats.org/officeDocument/2006/relationships/image" Target="../media/image214.emf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emf"/><Relationship Id="rId2" Type="http://schemas.openxmlformats.org/officeDocument/2006/relationships/image" Target="../media/image216.emf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emf"/><Relationship Id="rId2" Type="http://schemas.openxmlformats.org/officeDocument/2006/relationships/image" Target="../media/image218.emf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emf"/><Relationship Id="rId2" Type="http://schemas.openxmlformats.org/officeDocument/2006/relationships/image" Target="../media/image220.emf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emf"/><Relationship Id="rId2" Type="http://schemas.openxmlformats.org/officeDocument/2006/relationships/image" Target="../media/image222.emf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emf"/><Relationship Id="rId2" Type="http://schemas.openxmlformats.org/officeDocument/2006/relationships/image" Target="../media/image224.emf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emf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emf"/><Relationship Id="rId2" Type="http://schemas.openxmlformats.org/officeDocument/2006/relationships/image" Target="../media/image228.emf"/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emf"/><Relationship Id="rId2" Type="http://schemas.openxmlformats.org/officeDocument/2006/relationships/image" Target="../media/image230.emf"/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emf"/><Relationship Id="rId2" Type="http://schemas.openxmlformats.org/officeDocument/2006/relationships/image" Target="../media/image232.emf"/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emf"/><Relationship Id="rId2" Type="http://schemas.openxmlformats.org/officeDocument/2006/relationships/image" Target="../media/image234.emf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CAcQjRw&amp;url=http%3A%2F%2Fwww.charleslindbergh.com%2Famericanfirst%2F&amp;ei=dC9AVZLRH4HAgwSY6oDgAg&amp;bvm=bv.92189499,bs.1,d.cWc&amp;psig=AFQjCNFPbawwne4PqggPwunui8Wb5mXA6Q&amp;ust=1430356200787707" TargetMode="External"/><Relationship Id="rId2" Type="http://schemas.openxmlformats.org/officeDocument/2006/relationships/image" Target="../media/image236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7.jpe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emf"/><Relationship Id="rId2" Type="http://schemas.openxmlformats.org/officeDocument/2006/relationships/image" Target="../media/image238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 History STAAR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East View High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36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Truman Doctrine</a:t>
            </a:r>
            <a:endParaRPr lang="en-US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95600"/>
            <a:ext cx="4006018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14600"/>
            <a:ext cx="4110037" cy="302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01328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Marshall Plan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3374571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38400"/>
            <a:ext cx="3886200" cy="2829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North Atlantic Treaty Org. (NATO)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38400"/>
            <a:ext cx="3683900" cy="250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743200"/>
            <a:ext cx="366307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Berlin Airlift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38400"/>
            <a:ext cx="3919537" cy="2989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90800"/>
            <a:ext cx="3899160" cy="2832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Cuban Missile Crisis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90800"/>
            <a:ext cx="4219575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438400"/>
            <a:ext cx="35814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McCarthyism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431082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62200"/>
            <a:ext cx="4202068" cy="3095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9906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House Un </a:t>
            </a:r>
            <a:r>
              <a:rPr lang="en-US" dirty="0"/>
              <a:t>A</a:t>
            </a:r>
            <a:r>
              <a:rPr lang="en-US" dirty="0" smtClean="0"/>
              <a:t>merican Activities Committee (HUAC)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38400"/>
            <a:ext cx="3673219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38400"/>
            <a:ext cx="3764304" cy="291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Venona</a:t>
            </a:r>
            <a:r>
              <a:rPr lang="en-US" dirty="0" smtClean="0"/>
              <a:t> Papers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0"/>
            <a:ext cx="361665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43200"/>
            <a:ext cx="3681412" cy="2578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Korean War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09800"/>
            <a:ext cx="2509492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72883"/>
            <a:ext cx="3644319" cy="2902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Domino Theory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0"/>
            <a:ext cx="4006910" cy="1946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133600"/>
            <a:ext cx="4079280" cy="295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Vietnam War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38400"/>
            <a:ext cx="3993776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33600"/>
            <a:ext cx="3974132" cy="3111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Tet Offensive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828800"/>
            <a:ext cx="3121742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62200"/>
            <a:ext cx="4545891" cy="327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Vietnamization</a:t>
            </a:r>
            <a:endParaRPr 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90800"/>
            <a:ext cx="3733800" cy="2303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86000"/>
            <a:ext cx="3947514" cy="304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 of Saigon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0"/>
            <a:ext cx="4016511" cy="2390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8633" y="2244495"/>
            <a:ext cx="4507252" cy="331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26</a:t>
            </a:r>
            <a:r>
              <a:rPr lang="en-US" baseline="30000" dirty="0" smtClean="0"/>
              <a:t>th</a:t>
            </a:r>
            <a:r>
              <a:rPr lang="en-US" dirty="0" smtClean="0"/>
              <a:t> Amendment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38400"/>
            <a:ext cx="3405187" cy="266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4160072" cy="3115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Rights Act of 1957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590800"/>
            <a:ext cx="3581400" cy="264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4590553" cy="347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Rights Act of 1964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90800"/>
            <a:ext cx="3238226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0"/>
            <a:ext cx="4321443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Voting Rights Act of 1965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3200"/>
            <a:ext cx="3909646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14600"/>
            <a:ext cx="4038600" cy="307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Reaganomics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41"/>
          <a:stretch>
            <a:fillRect/>
          </a:stretch>
        </p:blipFill>
        <p:spPr bwMode="auto">
          <a:xfrm>
            <a:off x="381000" y="2057400"/>
            <a:ext cx="3931617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0785" y="2125133"/>
            <a:ext cx="4717244" cy="3513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Peace Through Strength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912" y="2667000"/>
            <a:ext cx="3783418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362200"/>
            <a:ext cx="4191000" cy="319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 David Accords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1389"/>
            <a:ext cx="3919668" cy="2101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62200"/>
            <a:ext cx="4258372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With America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38400"/>
            <a:ext cx="4774721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895600"/>
            <a:ext cx="3549935" cy="222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Moral Majority</a:t>
            </a:r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38400"/>
            <a:ext cx="37719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09800"/>
            <a:ext cx="4114800" cy="322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Heritage Foundation</a:t>
            </a:r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14600"/>
            <a:ext cx="3352800" cy="2879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489522"/>
            <a:ext cx="4229926" cy="3061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Rifle Association</a:t>
            </a:r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362200"/>
            <a:ext cx="3648075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599" y="2438399"/>
            <a:ext cx="4619193" cy="3581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Cold War</a:t>
            </a:r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44"/>
          <a:stretch/>
        </p:blipFill>
        <p:spPr bwMode="auto">
          <a:xfrm>
            <a:off x="4724400" y="2590800"/>
            <a:ext cx="4192007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583" y="2362200"/>
            <a:ext cx="4474217" cy="329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Persian Gulf War</a:t>
            </a: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833"/>
          <a:stretch/>
        </p:blipFill>
        <p:spPr bwMode="auto">
          <a:xfrm>
            <a:off x="609600" y="2362200"/>
            <a:ext cx="3451123" cy="263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81200"/>
            <a:ext cx="4648200" cy="363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Balkans Crisis</a:t>
            </a:r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3733800" cy="2687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86000"/>
            <a:ext cx="4593394" cy="3326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9-11-2001</a:t>
            </a:r>
            <a:endParaRPr lang="en-US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36371"/>
            <a:ext cx="4267200" cy="321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498" name="Picture 2" descr="https://encrypted-tbn2.gstatic.com/images?q=tbn:ANd9GcTcQyy78JMuP59svusUivRsxGo8oiQS3nIYqSYJvJe3SQxo6JN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524000"/>
            <a:ext cx="3703320" cy="4267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 on Terror</a:t>
            </a:r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96790"/>
            <a:ext cx="3733800" cy="2816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4495801" cy="3256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Society</a:t>
            </a:r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3578226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90800"/>
            <a:ext cx="478643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Arms Race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95600"/>
            <a:ext cx="3657600" cy="2390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14600"/>
            <a:ext cx="4365645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Watergate Scandal</a:t>
            </a:r>
            <a:endParaRPr lang="en-US" dirty="0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43200"/>
            <a:ext cx="4385329" cy="2972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3113" y="2667000"/>
            <a:ext cx="4170168" cy="2984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Gulf of Tonkin Resolution</a:t>
            </a:r>
            <a:endParaRPr 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14600"/>
            <a:ext cx="4129087" cy="321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19400"/>
            <a:ext cx="4045858" cy="2819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 Powers Act of 1973</a:t>
            </a:r>
            <a:endParaRPr lang="en-US" dirty="0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38400"/>
            <a:ext cx="4290378" cy="32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14600"/>
            <a:ext cx="3043237" cy="306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Iran Contra Affair</a:t>
            </a:r>
            <a:endParaRPr lang="en-US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65424"/>
            <a:ext cx="3938587" cy="2716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90800"/>
            <a:ext cx="4243760" cy="3142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16</a:t>
            </a:r>
            <a:r>
              <a:rPr lang="en-US" baseline="30000" dirty="0" smtClean="0"/>
              <a:t>th</a:t>
            </a:r>
            <a:r>
              <a:rPr lang="en-US" dirty="0" smtClean="0"/>
              <a:t> Amendment</a:t>
            </a:r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38400"/>
            <a:ext cx="4038600" cy="3069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505200"/>
            <a:ext cx="42862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17</a:t>
            </a:r>
            <a:r>
              <a:rPr lang="en-US" baseline="30000" dirty="0" smtClean="0"/>
              <a:t>th</a:t>
            </a:r>
            <a:r>
              <a:rPr lang="en-US" dirty="0" smtClean="0"/>
              <a:t> Amendment</a:t>
            </a:r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38400"/>
            <a:ext cx="4052887" cy="2992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203" y="3169675"/>
            <a:ext cx="3951190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18</a:t>
            </a:r>
            <a:r>
              <a:rPr lang="en-US" baseline="30000" dirty="0" smtClean="0"/>
              <a:t>th</a:t>
            </a:r>
            <a:r>
              <a:rPr lang="en-US" dirty="0" smtClean="0"/>
              <a:t> Amendment</a:t>
            </a:r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057400"/>
            <a:ext cx="3245404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19400"/>
            <a:ext cx="4600464" cy="180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Amendment</a:t>
            </a:r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3835621" cy="3072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914309"/>
            <a:ext cx="4441911" cy="1886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American Expeditionary Forces (AEF)</a:t>
            </a:r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3671998" cy="2564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601089"/>
            <a:ext cx="4251777" cy="256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American Expansionism</a:t>
            </a:r>
            <a:endParaRPr lang="en-US" dirty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38400"/>
            <a:ext cx="3785161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65" t="3947" r="3065" b="7978"/>
          <a:stretch/>
        </p:blipFill>
        <p:spPr bwMode="auto">
          <a:xfrm>
            <a:off x="4433104" y="2438400"/>
            <a:ext cx="4120587" cy="2550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Axis Powers</a:t>
            </a:r>
            <a:endParaRPr lang="en-US" dirty="0"/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95600"/>
            <a:ext cx="3851836" cy="2606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86000"/>
            <a:ext cx="3957637" cy="286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Bataan Death March</a:t>
            </a:r>
            <a:endParaRPr lang="en-US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4113719" cy="274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95600"/>
            <a:ext cx="4073692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of the Argonne Forrest</a:t>
            </a:r>
            <a:endParaRPr lang="en-U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0"/>
            <a:ext cx="3794881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90800"/>
            <a:ext cx="4191000" cy="2673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of Midway</a:t>
            </a:r>
            <a:endParaRPr lang="en-US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71800"/>
            <a:ext cx="386715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514600"/>
            <a:ext cx="4453075" cy="2776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Chinese Exclusion Act</a:t>
            </a:r>
            <a:endParaRPr lang="en-US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514600"/>
            <a:ext cx="4343400" cy="308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95600"/>
            <a:ext cx="4160479" cy="29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Eugenics</a:t>
            </a:r>
            <a:endParaRPr lang="en-US" dirty="0"/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38400"/>
            <a:ext cx="4380470" cy="324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7042" name="AutoShape 2" descr="data:image/jpeg;base64,/9j/4AAQSkZJRgABAQAAAQABAAD/2wCEAAkGBxQTEhQUExQWFRUXGB4YFBgXGBwYFxgUFx0XFxgXGBcYHCggGBwlHBgXITEhJSkrLi4uGB8zODMsNygtLisBCgoKDg0OGBAQGywcHBwsLCwsLCwsLCwsLCwsLCwsLCwsLCwsLCwsLCwsLCwsLCwsLCwsLCwsLCwsLCwsLCwsLP/AABEIAJwBQgMBIgACEQEDEQH/xAAcAAABBQEBAQAAAAAAAAAAAAAEAgMFBgcBAAj/xABMEAACAQIEAwQEBw0GBQUBAAABAhEAAwQSITEFE0EGIlFhMnGBkQcUI1KSodFCU1RicnOTsbLBwtLwJDNDY+HxFjSCg6IXJUSj4hX/xAAYAQEBAQEBAAAAAAAAAAAAAAABAAIDBP/EACIRAQEAAgICAgMBAQAAAAAAAAABAhESIRMxA0EiMlFhBP/aAAwDAQACEQMRAD8Ayy486dabyaU6RXTWGjaiKeSkqPLSn1EUWogrOvWnEXxpbEV1H20rOyt3A+zFgYUYvGXHS0z5La2hLE6yx0MDQ6R0qK7VcOtWcQyWLnMtwpVgQdGAMErpIq7dkePYW7hBg8XCgeizGFMkkEMPRYE/1tQ2L+D6MULfMPJNtrpuZRmVUgMsTBMka7a155nq9t666Z0bdK6bVf8AAdjsNiLdm9Zu3Vtu/LcOFLq2sbECCY9WYUTiOxOFUMebfhL62GGVCSzlQCPLviT69K15YuNZnk1roSK0puwVi091sReK2EdUQkqhbMqsSzEEaTEAax0qncdwdq3edLFzm2xGRx1kAxOxgyJpnyS+lcdImIpamtCt9lcDysIzNiP7VAQ9zRmAIzCNBPhO9Lt9h7FjmPirnyYuBLcsUDKQGzMVBObUgAaStZ8sXCs9zVwsav2K7N4O3ZvYxS2IsKypaQOUlyVDTcAmBmj31I2OxODbEIvypS7Z51sZx3QpTMpaMx9NSD5GryQcaonZ/glzF3OXba2p3JdsunkNSx8gKF4rgmsXrlpiGNtipI2MdRNaHwTgNm1e4ficOXy3mYFbhBZTy3O4A+awNOLwPDZ8Xi8XlK/GHRA4YopDRmYIQWJOnhR5OzxZdnrjGpvtoMIL4OCI5ZUFgM2UPJnLn1iIp/sXg7Fw3OZZuYi6CnKtJmylSTzGdliIG0mPXXS5am2dd6Vwmk5jWgYzgOFt8WTDmzms3QuVc7DIzBjIIMkd3YnrUhh+C4C/i7uFXCshsszXHFxu8oIARVnuqcw8xl31rPkh4svz1ZOD9medhL+J5yAWlJ5YBLyOjbBZG2/Sn+2Fzh720OFGW6DDhUZEKa6lXJhgY231mpXsE4GAx5Zc6gSyyRmAUyMw1HrFWWV1uGTtQiabetIxnZPDXhgbthTZGIdVuLmZgFyM5yljM9wj2iisNh8Ndxt/hzYSyltARbdQRdBUKQxfckzPu3q8i4souLNMtbrWMI2GscOW9cwlq7y73KbQAvkLKLjEgyesba012duYXEW+IXviVkcteYimToVc5Z2USn3Meka1Pl69Diyd7Rpo2zWndrOHYe5w2xi7dhLFxmysLc5SO+IjrqoM71noWuuOe4zZowqMB5Hb2bxSDarWe2OLK4bBWrdqz8vZgzbHdZhb/u/matTOKwWFwuNtYFsLbuIyor3Hzc0vckZgwPdAPQVjy/4eLJXt00wirR214QuFxd2yhJVYKzvDqHAPiRMTVce3NdZdzbFMg11t66BXgaQ9XDSsutecaUohNa87FTA3riikvaM9akX8abwNepEP516pJW4oimgtEMykR1rg8OtY20XYmKRmM9aczV1jQTYBp1Tt/XU0PcczRNk+dVS5cOfBPhbfPt37bWyQ120gK3AxJAZtp6a7RUyvwgo2Lztbb4vyjayAgvBIJY9NYiJ2onh2Au4zg1u0hXMLsDMQoyWyYHmfrqr4fshfLXVfLZW0QLj3D3Qx2AKglpBB06GvJ+N3t07npM8P7T4XDJasWjda2t7nXHKKGMejbC5vHLJ8ttaLu9sMIwuAi/D31vzkTQobbZfT1Hc+uqX2j4BdwdwJdynMuZGUyrDb3ijuz/ZG7iba3OYltHc27ZeZe4ASQAB+Kd/Cm4Y63tbvpaMf23wd/m27tu8bVwhvuQyuABpB/FBnxJ0ql8UuW7twnDWWS2qjTV2IEk3HI6nfwEUBxDBtYuvauRmRirQdJHUHwq9fB7eZ8HxCyWVUFvRmgBTcW6GZmAmO6PVTcZhNxb5dJrEqtjh+CuXrT3DhwrlVdVysRpnmSRJAga1A4bt2lxb9vGWealx84CEDLoAF1jbKCGBmZoYdgMSbmTmWsuTOrZyQy/irEmNPISNaAs9j7rW7Fw3LSi+2W3mbxDMMxAgE5YjUyRWJjj907v0lcP2vw3Iu4V8My4dyCgtuC6kZdWLbsSoafGp7stxn4xieaALOHs4c2LedxJZihBJ0kkJ02iq7c+Dm8DlW/YZgYK5ipAiWYiJEfqipji+GfE8Nwdq3cS+zXwiuq5FIVboEggRAGpjWJqvH6U2BXtfas3baPhyEwsrYS3dDgPqrOzkd/QwI8TSB27sTfR8Mz4a8c5QuMwuH0zMRBIBgagim8X8HdxFU85PSCNmVkALHKCu+YEkDpvQ+L7AuvPVcRae5ZTO9sBg2XLm3OnQxv7K1OA/JWuOY61dccmwLNtRCrmzMepZ3PpH9QqQ7K9pviiXkNoXUvABhnKEZcwEMomO8ar6rVzwXYtIsDE4jk3MSJsILZfoIztIC+kvjvXXLjJqszZ3E9ubb3rWIbBqbtsQG5zDaYgBYgSd5oIdsymMOLt2VQssXELFg87sTAIOi7DpRtnsFriRdxCWzYGZoRmlCJV+ndIB0EnQ1F9ouywsWLWJtXxes3DAOUowbX7knbQjx0rEmHo9mOPceW+MtvDWrClszZBLO2urNA01OgjepjstcxVnDXnTDJdwzgtdNzRSqgqwBzSeuwO1RnYPhNrE4tbV4tBBIVdMxAmGbdRE7Vbez9qz8V4klu4yWZgPcWSgI73dXcAyPPSjOyTUU77VLiPay+72mTLZSyQbFu2IRCNJ11bTTXoTRmL7dszNdTD2reIZcjX1kvlgDRToDAGuu1FP2AujErZW6hVrZucyCALchT3ep7wjXr0oTtV2MGFsreW8HGYKyMFVwTMEZXYEaVqcLqLsy/bCcIcL8WtZCPSly3M++76tOtJ7P9rRhbL2hhrdzmAi6zOwLqZAUgbABiNPGo7szwlcTfWy1zlZ9FOUvJ3ywCI0B1OlWLGdibWblWcWly8b3K5RXKw1MkwSe6AWJiNNKbwnQ79hMf20W5hvivxO0tsCE77nI2sOPOSTqap+Wr7x3sCLNh7qYhXa36SHKuYDQlIc+4gHSucT7GWMOhW/evLe5efOLWbD5oMW8w70yInTcUzLGehq0Ha7bTYt2r2Fs32tCLVxye7pA7oGpEDqJgU5iO3aXDbu3sGl3E2wAl7mMskagugENBJMTUlwPhnDzw57963cbKyrdYRzA0ppa1gL3gJ3OtZvi4zGJyyYneOk+cU4zHL6V3HOMY979x7t1szuZY/Vp4CABFRobXWiWWRTdy2NI8Nf66V2nTBDJXAo/rrTi11hSjYE0l9KdCwaS9QMq1eZzMU5I6DWmypk6TI6/1vSnMjV6k5G869UhTMf9qWhNNTrT9lJrJLBp0NXltGnBboaMR5U4h1FLFullTRtNE4DeS5wy3ZS/aS7bxAuOHflwmacwJ3010qzP2kt4tL6YTELZvBgbbP3M6gLr3hsdV2kaGKxiDXoNee/FK3yT/avEXGdBexIxFxVIbLqlvXRVcABzGpjrprVm7GfFLdixea9Z5ou/Ki85HKWWA5NsGM57hzEGQTWdgVwA1q4bmhL2s3whWbYxVy6l+3d5rZsqHMVXKurt6MkzoD0mjPg+4pYRMZZvXBb59sKjNOWQLgMkbemKpty2f9tq4ENPCXHVW+9tVwXavCjF4ZOb8nZwzWTdIIVrh5Y0kSFi36R01psXcKuHwtn45ZzWr5uAiSrAMxgmO5odzpO01mAQ12DWPFDzaUvG8Nb4rduteRrN61lzpLBScgysQNPQPlqKfwHGMFhLOHtfGhd5V5nBS2zSrZ11jaA8z1y6DWsuM0kzV4oua/cQtYNcSt1MaGDXVuKoDFUAYO+dgD0BAAEyR4VMf/3sH8axd44q3lv2VtoMtwkELlJbuePhWUQa8VNPi/1cnbgCsQrZgDAYSAQNmAOo9taNjuNYTF28HcfECxcw0cxGRyWHcJyZQcxlNPyqzgJSgprWWMrMumnjtThbzY5nvi0L6cm0DbckIoYC42UEalzpuIqI4pxTCtwu3hlxAa7bIeOXcAYy0qCVgRm3OmlUbKa5lNE+ORq5LB2J4pbw2Mt3bpIRcwJAJiVIBganU1ZU4pw63h8Zat4i4fjGYrmsv3TrABA1E9TFZ6FNJINWWEomWmsXO2uBFy2/MdgbXIuKLTCEMMXBIEwREDxnpVF7QW+Hqn9ku4i45YRnUKip1GqgselQAU142zTjhIrltNdi8bZs4pL1+4UW2cwyoXLNBGXu+jvv5VLXuP2LXE1xdh2uozl7gNsoVzyrKoO8AyDVPFuvBDWrjLdja2do34cxu3rFy89y4xZbeTIiuxzMSzLJG/dHjvVnw/bnDWQSl+9eQLCWLlvvBtNDfO6+uTWXcs142zWeE+zyXPs5x7CfE8ThcUz2xdcuptoWAnLoAAYgqN6g8Pa4dnxAuXL7ILf9mYLlZ7sGcygHKsxE9JmoY26Ryq1MZ9M2g2Wk5aMNmu8iunKABy65kqSXD11sIT0Puq5RaRxptqkXwZHQ+6hrlimWDQN6RzdSPKn3t0LcQzPlWgRzD416k5D82vVJIWkn11oXwd9krWLFxrpbKhAAUwZImZjaqHh96174Iv7m/wDlj9muHzWzHp0wnaS/9OMH/m/T/wDzXv8A05wf+Z+k/wBKlnx9xbxzf3az3AO9GVjLHNDaLIiN6Vc4pNq9kb5S2jHXLmlSwkoDoJU67V5eVddRED4OsH4XD/3D9lOr8H2DnVGj842/jvRp7RIWtKslmYgg5QTlUlhE6ToQdtCOlHvjibJuII1AWde6bgQnbQxJijlVqIcfB9gfvb/pH+2ujsBgfvTfpH+2pGxxMopzS/eu66khUu5BIVSQoBEnpB0pnA8ZYqVy8y4AzjKfTRSQMsCJkgR9dW6dQCeweC+9H9I/81et9hMGP8KfW7/zVKXuLgIrgKVKcxySVypOXNBWTDbgwd6aTi78vmcoAQTGY5gQy22BGXo5afIUbv8AVqGLPYjBjewpOvV9p0HpeECnR2NwX4Onvb+anr3EGW86HMVEsAsAjLbtPlHiTLmOsU+/FQHdWGXIQTmBEoxyKyts3eifAHWDVuroGOyOC/B7fuP2149kMH+D2/cftp7FcWZRoEOrKTqAHti5IInqUEeRO+lMYPi5a8dyr5IUalATdU5lmfSUSRtK6dau10i+K9kcKGtDlAB7qqQvd7uW4xAI1EkCdelOr2FwJ/wm/Sv9tTXGl72H/Pr+zcoi7cVAWZgqjckwB6ydqt1aivXOw3D1Gtsj13XH8VOJ2FwBA+RJ/wC65/ipjEWxcBK3Udc2X0gSR46ezXyqT7OW1sobbXELFzlCtMiAQFHv2HjVyq1Ao7B4H7yf0lz+aujsJgfvJ/SXP5qsF60WAgxrrr0gg/uoLPcUxzLYiJBM5RA9pM+J6+qjdOojx2GwH4P/APZc/nrq9h8B+Dj6dz+apPPIQtcSQCHhoU3O4Y9Q/UR4123cuEenbPQwf3jzBp5VcYjv+CsD+Dr9O5/NQvGeyGCTDX2TDqGW25UyxIIUkES1WHDFyAcykeWsj1+NN8c/5bEfmn/ZNMyosii/BtwbDXrLtdtpccORDAGFhSDB9tWu52fwObJybGb5sLm1/F3qqfBYdLvrH6qsV3D3luqDqRJV1UtILuwzgiARIG/SacvdE9C/+F8J+D2voiujs5hDqLFqPHKIj109gb93OqshCy090hYnukllM+xhudNKh8Y99LXKVGAKkQLZIPdVcrQpiSxAMrBAmg9JP/hzC/eLX0B9lKw3B8KB3LNowYJyq2u5E+3al2eaearhtjyzAAibgG3WMp18aZAurnCKVzXCwaFIA5SDVZBPfG2nompCxw2x0tW/oL7tq4eH2fvSfRH2VFWRiVZzlgO+ZspUxK2VLLmGp0YwR0PlL/aC+beHdzcIIBII7uvQCKtocvDrP3tPoj7KdsYS0gIVUWTMQJJJ399Zp2X7ZYh8RbtXbso7BZIQESdJYrr4e2r3astcW21xVLySW0lRJKQQNvRMVq7gllSb218B7qQttfAVGm3fLKcxAAWVkASC+aQJmRk6+NItYfEgAlpMjTMIKjl9IgHS4faKEl3wysIKgjwNUT4TOCouFNxECwygx1BMD6zVptYS/wB4M24UqQx9MQXzDSVMAQNtYiajvhKH/t971p+2tdMfbOXpgmJEHSo++TNSmJWo7EKZ0r2RxD5z4mvVzkt516kJiwPOtb+CNvk7w/GB+qsksVrfwSzy72mmbfrMDSPfrXm/6P1dPj9rxe4ejMWaSSIOsaZSp28mNIHDLYDiGIcFWBZjo5LNl17sk9PKjRXa8juhcNwZVut3MtuZAzkq5IADFTqrg59RuG90lawFtVKqgClsxGsZgQQd/EA0QxrimpIjjLYe0UDhbZull5kCVgNcZpPnr6zWL8SxPyr5LjuuY5WJIZlnQnzO9a32+4I+Kw4FoZrltswWRLKRBAnSdj7Kx+5gLgfIUfPtlynNPqia7fFpzz207sD2hGJXl38jXkEW2YDM9sgSNtxAnx0q7i0JnbcnQaz46TvrWY9kOzN6zcF26pQgd0EiddNY/VWjYbEaQffXLLXK6bx9DAo8BvMx1HX10kop+5HuHXf314Guk1NE5R4D3ez9VdWJnSkzXpoSP42dbH59P1OKdv2luKUcBlIgg6g0PxsmbOmnNTWesnSPfQfGOL8khYMsCZAkgbSF6moHDglaZUBBCpl6hT18NQRHlRXBbFvv3LarDMYIAmPugDvGbNpVP7J8ba1Nu9JRmLAsT3ZkswncdT65q94e7JYRtEGQQ0idI85q1pSiVob4mM2aT6ZuDbRyMp6bQTp509NN3bmoE+v1UEizw22qwsjuhTruFIIJHU6RPh7KeTCqPpF/+onNIO/lTitImuyaU9YtBVCjYf70Nxs/2a/+af8AZaic1C8X/wCXvfmn/ZNMVUL4Kzrd9laSDWZ/BYTmveELp1nXr760HD4nMbgaBkfJv6omdNZG1ay/as4+hU01ctqSrEAss5SRqJ3g9NqULyzow9466D30JYx2bMHQ2yupzFSMuvezKSOhoIljSSaGPErUSLiEdSGETppvM6jp1rpxdvbOOpMa6CQdvMEeypI7j3F0sLDnKrK0NvLCIUe8n2VlHHu0V6/Cs3dHQdfOtbx+Gw9+2WuBXtDUkzAjcgjXTxFV3F9n7Fu8yrbt5SqMitvJLh4Zp2VJjrW8bJ3WMt1UOwXBmv4lGg8u0wd2jSV1VJ6kkDTwmthqrcKxqW7xs2yqrAKhQQGfXMpWIBygEHqDU5h+MWXJAbvAFiMregu7Du6r5irK8u1JodSxQNriKG4UnopU6nNnLg9NgVAnz6Uo8StBmUt3lnMIYkRMnbbQ67SIoI+ar3b4TgL/AOSD7mU1Ivxa0AJY6mB3SdRIjQaei30T4VF9umJwN7KMwK6mYhd82u/TTzrU9i+mE4jrQqLMiYMaUViaBIM6V7Y4Ugk+JrtNm23ga9SB2GNbB8Ex+Ru/lj9kVj+FbWtd+Cf+5u/lj9kV5v8Ao9Ovx+2gCgb+NYXuWMoAVWJIZiczMsDL6Po7md6PoK9hbnNZ0KjMioZmRlZmJAAgyGI8q8jsLa4uneGpIGo3EyPWIM+qmvjiCO+upI36iJ08pHvpnE8OV+YJID66dLhUoXHnlI08p60tMOwZX0zBWDZRGZmya6nT0BvO48KEJt3Q3okHQHQ9GnKfUYNAYbinMCEFUlbbMGP3wE5VMjXT27U9w/CC1mCzBbNB+5B1CjwAkwPOhrHB1WFzMRylt3ARo6pOU/isCTt7qkOuMshSCSfAEx5tHojpNR97GIk+k0R6KliQ0kEBR3hAOvlRWNw6syO8d0wO7JloGjDVZ9xpFvh+UW1W4w5UhdFPyZgZWEa6Ad7fShBjxy2jZSW10WEYhjmCQhA70MQD4U9f4uvK5lsFtdiNV72Rs43EEEeymb3BreUCXhGzIAQxSXW4QukwWUbzoKQODW+933E5s8MBIdzdhtNgxJB333piStnEq7OFk5Gyk6QWBIIEGRBHUCnqjsDftlrhVpMKSxK95CM6kMNSozddtqOzTStgeNejb/O2/wBoD99QnHdbtpWgIw1JAkFSYM9N6m+Lnur+cT9taC4+oNh/ISPXIoSr8awhVheXvBBGsFSvmPAguKmOx4m8xDMQLcTMgrIKT5hSB7DXeFXASyoCwIiSB6Ij0hO/2VLcFwa2A4AIBOn5O8ewkj2CrYkTB3pg+kx69PZXRiQTGu07dKTdugRrpOvifVU0fw/og+OvlS6TavBgY8f30tk1pTh9vvpjiQ+Ru/m3/ZNEEzTWPHyVz8hv2TTBWbfBY3yl0fir/FV/vYAsXDMArPKgCG1SGEnxgHTwrOvgueLtz8hf31oIszfzhh3YkdRmUCNRGsDbUe2tZftWZ6Jw+FzMrZlOV9Sq5RNsZGTKSSSWGafxacv4MMGGffmTpJAuzEQYgeY1ihr3BcxMlYZ2J03VmLqfy1YkA+Br2G4Yqo9ssoL28shIgMEtqSAdpU6edBcfhdsMXN06PJ9HR2YQvlJga+VMfEbTW+ZzXHd5kApOUE3ssRr3m19UUTYwQYXWS4O+wMhdA9u49zaddTB9VIwnA1Qt3yQ9sIwjoqC3mXXumBrv026wcWzZ5V+3nYZmOeWRWOZVdsg0UCG8N5mnsbhbTHmPcPcUzDDZBcVjEan5Rh64obGcHUjK9xpuNAbKurlGWIGg7oNFvw6S5N1+9B0C92CToSOuZpny8KUhsHwu2rq7nK62xc0KiLQDRn074USNIyrlBoG1we1aLc25GfMBkJEoxFwgkINIK6GdyJ1q0X8ArIqMxKquUTlmcuTPMaGCdvHah34bbuGDcdirSSCmjLBAMDeMungPPVALDXcNayvzNgwRi8yBLMoncS0nziirXJdnJ3IduYDA5bZSVzA6jvqfDrTGI7P2W1JLBX5gGYCGaM05YGUgAxptPWmrFm1YUkXMyrbKlSy6rlRNNtYtAeuaYhGI+LhswXMXYFirbksgUt4mLkjymnO1lv8AsV9R96P1D/SkWsBYVbaqXIcwsMGkrNyc3X0fqojtFrhr35tv1GmJ894qo285G1SWLqNvrXtjhTZuHxr1N5a9SymcJbBjWD+Nt7/trXfgqSLN2fn9IIiB1FY5hXPsrYfgmHyN09c4HnGUfVXm+f06/H7XfGAm2wUEkiIBg66EgyIgGd+lNYonl25DE5kDKGgnxEggfXRgprGoTbuAakowA8SVIAryuwF8JcIYEmRby22DZdSmUh4Mnvd6fsp27h3DHJAGUBcx00glARqAY3ObemrTNummblgnKTHybdPIgb03bxV1uUTKAm2XhPn2mZgZB05gVZ6UaTt/hhPohV7pKqWJCXC6OMsDYZSZ8/CiOI4RnMqQO46+kVMsUIggGPQPQ77Uxh8VdIR3DIHIDKEl7LQ0k93UZgo1BjefAjgqsLNsNIZRlbMMplSRMee/hrQTKHOgtzLoVYlkKo4VgdCECsNIlR02ps8G1iVyqytbEarGXNbPQppIHiR4UOLNzlPymvAG23yVwEG28d0WrhAO+gEkQdIojEX2z2clu9lBBJg+gc6kMCZkHJ6XjI6mpHrPDYz6r3kdfR+e7uCddYzxXsPwvK5aRqHBhYJ5jKwMz0yn30P8plZct2TdfMQTORi5RkOYSo7mgOnvolw4ugwzKq+JE6NMQ2VmJy6Eabg0hHNwJoHyoBAUAqhHoBANmmDkWR66lsKgRVUAAAQANvrJPvNEGmylRD8UEqvjmQ+50mojtbiMmEukDU6e/r9VG8YvFRbgAzcRT6iy7VH9tWZcJcy/dSp0nQqxMeG29CReGtCyrMoJZOewLE+hYcW8mm7HMpnyNWrB2rrDvlZBIgAxp5/6VXlWbbk9bOKP071n7atmBac56c1x9Fsn8NNghjA4W6GfmFMp0WJJ89SNKNezIidPAgGna9lFGmibdsCnCKSB5UqlOgeum8SJRx+K36jSzXiJB9R/VSKyX4MyfjBiIyCZ9sR7avuIwt3mOyCQyhfTy7qQTE9DBqifBkv9obytj9cVfLpureuMgYqUtxAkGDcDwfnAEEL1rWd/JnH0VhMLcW7NxpSfk+/3gYB7wnv7usa+gtNtw+7qxypD3GB5h9FoIB8iZmdulF4628qyZiwtsNh6Wa0RIOgJytXcbauGzCglw6kZjvluBpJn0Y19VBBnhzy8gQxOQhiWQsbpDARpvbn205cwDFbJTlPlQKxecriUYwQD3TB+renOHi8Wm5nClPRYqSHkSGy6MfSg+EUFatYgWlGVpHLWA4ChEykmJ1OjKRoDvrTAfx3DWuBVtug5YVcxBZ1ZQdo8VYAgkGKeez3WQFA2cOy6lAWM5IiQp3FR+Gwd7OxZXCswY5bxHei0rkw2oIDR4R0pKYS/mDayVAY54LROpGYwfUY108KkKXhjLn7yd6d09GXdmjXqrRrsRNIPC84nmCQJVlXVWZbWVtTrDWgw8QYpOCS61ggk/KKolzJUEKrkg6mQGaJ69KRYwF4Lb1U5CJytHMtKXUJ+LKFDudVipCrfCQLNyzm0aQGjvBZLAGdCVJMVEns8iugN9C65ozAZ2a4mRpAPkGGmmtG4XCXVZM5D5HBBa4SSp5ozQRoRnQeeWk2uFul5rzm0TnDG4UhhbykPHeMHYeoVqA1iOHMtuzb5pDLmVSqEFpg5oVh3hEk7GW01qQ4xd+Quz8xtemxofCcLfmW7lwglVIaCTmaCBd1HdYgxHgNzpSu0OHJw90bjKftoTA8TUdc3qRxZqPOpr34uFCwa9XWtma7WgksMIrYfgmHyF385/CtY7Y3rZfgnX+zOfG4f2VrzfP6dMPa9TXRSZroavI6uk1wmklq8KiVXYrlJZqk6WpsmvM1cLedCKHu8KXNNq3nXZqRVdmkTShSgHF8NmVCPubiN7mWadu2wfSAI8xpsRt6iRXMdd9FepYQPVqfqBpzmKSROoIB8i2w9s0Ew5t3RqJkZdiDlJBI9UqKLw8DQAjUn2sSx+smgFuhfSuMZ0HdO5MCCBvOlEYbFqSBnkkGNCNuu3mKkOW5Xc9MrdUiQ0iAZ6QSQDO1LVxtO37v9xUjs16aRnHj/AEdq4t5fnf1rSiw1LtiTHjTOceNOWnEiOhqirJ/g1MYl/wAj+JavvEMWwuC2oaDbLEhW9IMuUBh4gNIrPuwV5UxjBjEgqPXnGn1GtTt3hI1pz/ZnH0YvE5LbBWOXK5AmSJVSIjU5WfQ+VIF+9mAIMF4JyeisAzG7Akx9fSpQT4Gm71yNTpSkAuKvhgTbuQbYLFUWTchvkyDsBJM+QE603gnxZy51uH0cwIRdQFnXcSS0mDt0qTfiFv5w/wBaXhbqwWLakxqY28AennREGxIvlmChgsnKwKZRGUqcp7xB7wYbyFjTWhsImJzW84fKQC5LJmVgSdQN1IgGPKpY4pB92v0h9tM3OJ2hvcT6a/bWtJG3MPieY7ElkDg21DBSUkEjpHoxvrmM17D2cQGUa5QwnvL6AK6HqYGYR50Rd45h13vIP+pY9UzrTX/EuFkfLpr+OunmddKtUG7+GxEkpmBDNDcwQyFnZdCdIlND4GiRaum0FYEscwbv5T+Kx1M+YBjXbpSW7TYMf/ItfSFIPanB/hFv306qO/F7pmSV1072YR3PPxU6eDEb61INqNfb4efsqHftbg/wi37/APSg73a7DMci3l1+6LAKo2kk0aqYpxAakeBP1Gou9pUnxNxneDIzNBGxEmCKjWE6e6K9+Ppwpgu3lXqX8XavUgTaerh2b7WXsKhW1yyCZOdSfDaGHgKpcRRFi5FYyxmXtqXTQW+ETGf5Q/7f2tTR+ELGfPT9GKpZxE143ax4sf41yq3t2+xh/wARfYi/ZXF7d4sEkXBJ3ORem3TzNU/mVw3KvFj/AAcquLdvsb9+/wDBP5aZbtxjD/jt9Ff5aqXMpPMp8eP8XKrfhe1uJa4guYl1QsA7AA5VJEtEawNaVxbtTeW64s4q61sGFYkSR490AfVVRVqIxeFe02W4jI3gwKnXXY0ePHZ5VMHtRiiZ+MXZ8cx29lIPaLEHfEXv0jfbUDnpQnz91a4Qcql343fO967+kf7aSeLXfvtz6bfbQAw775H+ifsrnLb5rfRP2UccTurH2ZxjtirALuRzVmWJ6jeTWynDq0yJnffpp+qsP7MSuKsEggC4syDESK21MQs+mv0h9teb5p+TeHp3l5jBt6TM5uoMz4zNKTDBYhBAOhnbQifXBj209auL0YewinQw8R7x9tctNhsKsb28s796fH37mjFAPT+tPsHuoXEMg3dB62A/iFCNxOwpHy9kHp8ov81HcKVK+VcVPIf1/uaCtcYsHTnWp/OL9tP28baJAW7bJOwDqSfUAda1oH8o8KXaGo9dNPiFUZmZVA3JIAHrJpscTsDU3rQG/wDeJt76tLbBOJvlu3ANIdh/5Gg/jbDqfeae4xeBvXSDILsQfEFiQfdUU717ccenDY845vnN7zSWxZ6k+81H568z1rjBsYcRXhfoE3K5zaeMWx5xFJ59BZ6TzKtDabuXP7Op/wA1h/4Wzt++ghiKD5piNYGoHQE76ewV7NVpDfjFc+MUFmNcDGrSGm/TT3qHL0kk+FOk7cemVuFTIJBGxBg++uknzpDDypBPONepYtn5p91cqST4bbm4gMakb13HKQ7L0BNPKgEEU9j0Bcnxg/UKxvtpFBK9lo7lClWrILAeJp2EflNcK0byxXuWKdoGima8y60ciCu3UEmjaBIKn+0/GTibg9NgoCqXILHQToogSdhUWLYqW4Th1+NW9NFfMB0lAXHslR7Kzlre/wCGAcZwtkxBtFlZ1IzmIXMFDMpj5plT5g0a2NdFkbdANh7DTfDhnuFnJLEFiTuWOpJ9pNGcWtjlt6x9dc8r3JSI4NxO3yS2JbEXGDEIFvFQEAGkeumruOsM4i3dVRJabzsxAB0mdNYqLKQq+r9c09g7IOaZ2/fRcZ3VtKpdwxE5CTMQbtz3nXan1wVlbjpkBgiId4AKoYEGdyah8NZGcVMcJ1e6x+eBHSI/0rnl01B/DeH2y0PbEEgDvXARJAJHe1q02+zWFEg2gT45nP8AHUMEADkDbUb9NatjNBPrrhbXTGILGdn8PJi2k5AQCDGhIb7r8ZfdVR7RWElRasm2RIchGVW2giSSeuum9Xu5iDzwNNEf+A/rAom2Jif6mmZ2U3HbKsDwx7kwDCmG02PnVv4FcXDqCMGLlxActxVPMJMjqPAxp0qY4aMl/FoPRzW3j8Zkg/sipS058acs7WZiTxKwLtt7TnR1ynyJ2OvgYPsrFsbbKMysBKkqfWDBra7zaDz/ANv3VlvbuyFxbwIzKrH8ojX9VdPgvelmq1xqYNFlabKCvY4hYrkUUUFcyCnYCkVyKKyCvZBVtBYpJFFhBXsgq2gkGu0SUFeCCpBorwmicgr2QVIMZrmY0TkFcyClBWmvZj40TyxXlQVI0Hbxr1FZBXqNp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46038" y="-990600"/>
            <a:ext cx="4267200" cy="2076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44" name="AutoShape 4" descr="data:image/jpeg;base64,/9j/4AAQSkZJRgABAQAAAQABAAD/2wCEAAkGBxQTEhQUExQWFRUXGB4YFBgXGBwYFxgUFx0XFxgXGBcYHCggGBwlHBgXITEhJSkrLi4uGB8zODMsNygtLisBCgoKDg0OGBAQGywcHBwsLCwsLCwsLCwsLCwsLCwsLCwsLCwsLCwsLCwsLCwsLCwsLCwsLCwsLCwsLCwsLCwsLP/AABEIAJwBQgMBIgACEQEDEQH/xAAcAAABBQEBAQAAAAAAAAAAAAAEAgMFBgcBAAj/xABMEAACAQIEAwQEBw0GBQUBAAABAhEAAwQSITEFE0EGIlFhMnGBkQcUI1KSodFCU1RicnOTsbLBwtLwJDNDY+HxFjSCg6IXJUSj4hX/xAAYAQEBAQEBAAAAAAAAAAAAAAABAAIDBP/EACIRAQEAAgICAgMBAQAAAAAAAAABAhESIRMxA0EiMlFhBP/aAAwDAQACEQMRAD8Ayy486dabyaU6RXTWGjaiKeSkqPLSn1EUWogrOvWnEXxpbEV1H20rOyt3A+zFgYUYvGXHS0z5La2hLE6yx0MDQ6R0qK7VcOtWcQyWLnMtwpVgQdGAMErpIq7dkePYW7hBg8XCgeizGFMkkEMPRYE/1tQ2L+D6MULfMPJNtrpuZRmVUgMsTBMka7a155nq9t666Z0bdK6bVf8AAdjsNiLdm9Zu3Vtu/LcOFLq2sbECCY9WYUTiOxOFUMebfhL62GGVCSzlQCPLviT69K15YuNZnk1roSK0puwVi091sReK2EdUQkqhbMqsSzEEaTEAax0qncdwdq3edLFzm2xGRx1kAxOxgyJpnyS+lcdImIpamtCt9lcDysIzNiP7VAQ9zRmAIzCNBPhO9Lt9h7FjmPirnyYuBLcsUDKQGzMVBObUgAaStZ8sXCs9zVwsav2K7N4O3ZvYxS2IsKypaQOUlyVDTcAmBmj31I2OxODbEIvypS7Z51sZx3QpTMpaMx9NSD5GryQcaonZ/glzF3OXba2p3JdsunkNSx8gKF4rgmsXrlpiGNtipI2MdRNaHwTgNm1e4ficOXy3mYFbhBZTy3O4A+awNOLwPDZ8Xi8XlK/GHRA4YopDRmYIQWJOnhR5OzxZdnrjGpvtoMIL4OCI5ZUFgM2UPJnLn1iIp/sXg7Fw3OZZuYi6CnKtJmylSTzGdliIG0mPXXS5am2dd6Vwmk5jWgYzgOFt8WTDmzms3QuVc7DIzBjIIMkd3YnrUhh+C4C/i7uFXCshsszXHFxu8oIARVnuqcw8xl31rPkh4svz1ZOD9medhL+J5yAWlJ5YBLyOjbBZG2/Sn+2Fzh720OFGW6DDhUZEKa6lXJhgY231mpXsE4GAx5Zc6gSyyRmAUyMw1HrFWWV1uGTtQiabetIxnZPDXhgbthTZGIdVuLmZgFyM5yljM9wj2iisNh8Ndxt/hzYSyltARbdQRdBUKQxfckzPu3q8i4souLNMtbrWMI2GscOW9cwlq7y73KbQAvkLKLjEgyesba012duYXEW+IXviVkcteYimToVc5Z2USn3Meka1Pl69Diyd7Rpo2zWndrOHYe5w2xi7dhLFxmysLc5SO+IjrqoM71noWuuOe4zZowqMB5Hb2bxSDarWe2OLK4bBWrdqz8vZgzbHdZhb/u/matTOKwWFwuNtYFsLbuIyor3Hzc0vckZgwPdAPQVjy/4eLJXt00wirR214QuFxd2yhJVYKzvDqHAPiRMTVce3NdZdzbFMg11t66BXgaQ9XDSsutecaUohNa87FTA3riikvaM9akX8abwNepEP516pJW4oimgtEMykR1rg8OtY20XYmKRmM9aczV1jQTYBp1Tt/XU0PcczRNk+dVS5cOfBPhbfPt37bWyQ120gK3AxJAZtp6a7RUyvwgo2Lztbb4vyjayAgvBIJY9NYiJ2onh2Au4zg1u0hXMLsDMQoyWyYHmfrqr4fshfLXVfLZW0QLj3D3Qx2AKglpBB06GvJ+N3t07npM8P7T4XDJasWjda2t7nXHKKGMejbC5vHLJ8ttaLu9sMIwuAi/D31vzkTQobbZfT1Hc+uqX2j4BdwdwJdynMuZGUyrDb3ijuz/ZG7iba3OYltHc27ZeZe4ASQAB+Kd/Cm4Y63tbvpaMf23wd/m27tu8bVwhvuQyuABpB/FBnxJ0ql8UuW7twnDWWS2qjTV2IEk3HI6nfwEUBxDBtYuvauRmRirQdJHUHwq9fB7eZ8HxCyWVUFvRmgBTcW6GZmAmO6PVTcZhNxb5dJrEqtjh+CuXrT3DhwrlVdVysRpnmSRJAga1A4bt2lxb9vGWealx84CEDLoAF1jbKCGBmZoYdgMSbmTmWsuTOrZyQy/irEmNPISNaAs9j7rW7Fw3LSi+2W3mbxDMMxAgE5YjUyRWJjj907v0lcP2vw3Iu4V8My4dyCgtuC6kZdWLbsSoafGp7stxn4xieaALOHs4c2LedxJZihBJ0kkJ02iq7c+Dm8DlW/YZgYK5ipAiWYiJEfqipji+GfE8Nwdq3cS+zXwiuq5FIVboEggRAGpjWJqvH6U2BXtfas3baPhyEwsrYS3dDgPqrOzkd/QwI8TSB27sTfR8Mz4a8c5QuMwuH0zMRBIBgagim8X8HdxFU85PSCNmVkALHKCu+YEkDpvQ+L7AuvPVcRae5ZTO9sBg2XLm3OnQxv7K1OA/JWuOY61dccmwLNtRCrmzMepZ3PpH9QqQ7K9pviiXkNoXUvABhnKEZcwEMomO8ar6rVzwXYtIsDE4jk3MSJsILZfoIztIC+kvjvXXLjJqszZ3E9ubb3rWIbBqbtsQG5zDaYgBYgSd5oIdsymMOLt2VQssXELFg87sTAIOi7DpRtnsFriRdxCWzYGZoRmlCJV+ndIB0EnQ1F9ouywsWLWJtXxes3DAOUowbX7knbQjx0rEmHo9mOPceW+MtvDWrClszZBLO2urNA01OgjepjstcxVnDXnTDJdwzgtdNzRSqgqwBzSeuwO1RnYPhNrE4tbV4tBBIVdMxAmGbdRE7Vbez9qz8V4klu4yWZgPcWSgI73dXcAyPPSjOyTUU77VLiPay+72mTLZSyQbFu2IRCNJ11bTTXoTRmL7dszNdTD2reIZcjX1kvlgDRToDAGuu1FP2AujErZW6hVrZucyCALchT3ep7wjXr0oTtV2MGFsreW8HGYKyMFVwTMEZXYEaVqcLqLsy/bCcIcL8WtZCPSly3M++76tOtJ7P9rRhbL2hhrdzmAi6zOwLqZAUgbABiNPGo7szwlcTfWy1zlZ9FOUvJ3ywCI0B1OlWLGdibWblWcWly8b3K5RXKw1MkwSe6AWJiNNKbwnQ79hMf20W5hvivxO0tsCE77nI2sOPOSTqap+Wr7x3sCLNh7qYhXa36SHKuYDQlIc+4gHSucT7GWMOhW/evLe5efOLWbD5oMW8w70yInTcUzLGehq0Ha7bTYt2r2Fs32tCLVxye7pA7oGpEDqJgU5iO3aXDbu3sGl3E2wAl7mMskagugENBJMTUlwPhnDzw57963cbKyrdYRzA0ppa1gL3gJ3OtZvi4zGJyyYneOk+cU4zHL6V3HOMY979x7t1szuZY/Vp4CABFRobXWiWWRTdy2NI8Nf66V2nTBDJXAo/rrTi11hSjYE0l9KdCwaS9QMq1eZzMU5I6DWmypk6TI6/1vSnMjV6k5G869UhTMf9qWhNNTrT9lJrJLBp0NXltGnBboaMR5U4h1FLFullTRtNE4DeS5wy3ZS/aS7bxAuOHflwmacwJ3010qzP2kt4tL6YTELZvBgbbP3M6gLr3hsdV2kaGKxiDXoNee/FK3yT/avEXGdBexIxFxVIbLqlvXRVcABzGpjrprVm7GfFLdixea9Z5ou/Ki85HKWWA5NsGM57hzEGQTWdgVwA1q4bmhL2s3whWbYxVy6l+3d5rZsqHMVXKurt6MkzoD0mjPg+4pYRMZZvXBb59sKjNOWQLgMkbemKpty2f9tq4ENPCXHVW+9tVwXavCjF4ZOb8nZwzWTdIIVrh5Y0kSFi36R01psXcKuHwtn45ZzWr5uAiSrAMxgmO5odzpO01mAQ12DWPFDzaUvG8Nb4rduteRrN61lzpLBScgysQNPQPlqKfwHGMFhLOHtfGhd5V5nBS2zSrZ11jaA8z1y6DWsuM0kzV4oua/cQtYNcSt1MaGDXVuKoDFUAYO+dgD0BAAEyR4VMf/3sH8axd44q3lv2VtoMtwkELlJbuePhWUQa8VNPi/1cnbgCsQrZgDAYSAQNmAOo9taNjuNYTF28HcfECxcw0cxGRyWHcJyZQcxlNPyqzgJSgprWWMrMumnjtThbzY5nvi0L6cm0DbckIoYC42UEalzpuIqI4pxTCtwu3hlxAa7bIeOXcAYy0qCVgRm3OmlUbKa5lNE+ORq5LB2J4pbw2Mt3bpIRcwJAJiVIBganU1ZU4pw63h8Zat4i4fjGYrmsv3TrABA1E9TFZ6FNJINWWEomWmsXO2uBFy2/MdgbXIuKLTCEMMXBIEwREDxnpVF7QW+Hqn9ku4i45YRnUKip1GqgselQAU142zTjhIrltNdi8bZs4pL1+4UW2cwyoXLNBGXu+jvv5VLXuP2LXE1xdh2uozl7gNsoVzyrKoO8AyDVPFuvBDWrjLdja2do34cxu3rFy89y4xZbeTIiuxzMSzLJG/dHjvVnw/bnDWQSl+9eQLCWLlvvBtNDfO6+uTWXcs142zWeE+zyXPs5x7CfE8ThcUz2xdcuptoWAnLoAAYgqN6g8Pa4dnxAuXL7ILf9mYLlZ7sGcygHKsxE9JmoY26Ryq1MZ9M2g2Wk5aMNmu8iunKABy65kqSXD11sIT0Puq5RaRxptqkXwZHQ+6hrlimWDQN6RzdSPKn3t0LcQzPlWgRzD416k5D82vVJIWkn11oXwd9krWLFxrpbKhAAUwZImZjaqHh96174Iv7m/wDlj9muHzWzHp0wnaS/9OMH/m/T/wDzXv8A05wf+Z+k/wBKlnx9xbxzf3az3AO9GVjLHNDaLIiN6Vc4pNq9kb5S2jHXLmlSwkoDoJU67V5eVddRED4OsH4XD/3D9lOr8H2DnVGj842/jvRp7RIWtKslmYgg5QTlUlhE6ToQdtCOlHvjibJuII1AWde6bgQnbQxJijlVqIcfB9gfvb/pH+2ujsBgfvTfpH+2pGxxMopzS/eu66khUu5BIVSQoBEnpB0pnA8ZYqVy8y4AzjKfTRSQMsCJkgR9dW6dQCeweC+9H9I/81et9hMGP8KfW7/zVKXuLgIrgKVKcxySVypOXNBWTDbgwd6aTi78vmcoAQTGY5gQy22BGXo5afIUbv8AVqGLPYjBjewpOvV9p0HpeECnR2NwX4Onvb+anr3EGW86HMVEsAsAjLbtPlHiTLmOsU+/FQHdWGXIQTmBEoxyKyts3eifAHWDVuroGOyOC/B7fuP2149kMH+D2/cftp7FcWZRoEOrKTqAHti5IInqUEeRO+lMYPi5a8dyr5IUalATdU5lmfSUSRtK6dau10i+K9kcKGtDlAB7qqQvd7uW4xAI1EkCdelOr2FwJ/wm/Sv9tTXGl72H/Pr+zcoi7cVAWZgqjckwB6ydqt1aivXOw3D1Gtsj13XH8VOJ2FwBA+RJ/wC65/ipjEWxcBK3Udc2X0gSR46ezXyqT7OW1sobbXELFzlCtMiAQFHv2HjVyq1Ao7B4H7yf0lz+aujsJgfvJ/SXP5qsF60WAgxrrr0gg/uoLPcUxzLYiJBM5RA9pM+J6+qjdOojx2GwH4P/APZc/nrq9h8B+Dj6dz+apPPIQtcSQCHhoU3O4Y9Q/UR4123cuEenbPQwf3jzBp5VcYjv+CsD+Dr9O5/NQvGeyGCTDX2TDqGW25UyxIIUkES1WHDFyAcykeWsj1+NN8c/5bEfmn/ZNMyosii/BtwbDXrLtdtpccORDAGFhSDB9tWu52fwObJybGb5sLm1/F3qqfBYdLvrH6qsV3D3luqDqRJV1UtILuwzgiARIG/SacvdE9C/+F8J+D2voiujs5hDqLFqPHKIj109gb93OqshCy090hYnukllM+xhudNKh8Y99LXKVGAKkQLZIPdVcrQpiSxAMrBAmg9JP/hzC/eLX0B9lKw3B8KB3LNowYJyq2u5E+3al2eaearhtjyzAAibgG3WMp18aZAurnCKVzXCwaFIA5SDVZBPfG2nompCxw2x0tW/oL7tq4eH2fvSfRH2VFWRiVZzlgO+ZspUxK2VLLmGp0YwR0PlL/aC+beHdzcIIBII7uvQCKtocvDrP3tPoj7KdsYS0gIVUWTMQJJJ399Zp2X7ZYh8RbtXbso7BZIQESdJYrr4e2r3astcW21xVLySW0lRJKQQNvRMVq7gllSb218B7qQttfAVGm3fLKcxAAWVkASC+aQJmRk6+NItYfEgAlpMjTMIKjl9IgHS4faKEl3wysIKgjwNUT4TOCouFNxECwygx1BMD6zVptYS/wB4M24UqQx9MQXzDSVMAQNtYiajvhKH/t971p+2tdMfbOXpgmJEHSo++TNSmJWo7EKZ0r2RxD5z4mvVzkt516kJiwPOtb+CNvk7w/GB+qsksVrfwSzy72mmbfrMDSPfrXm/6P1dPj9rxe4ejMWaSSIOsaZSp28mNIHDLYDiGIcFWBZjo5LNl17sk9PKjRXa8juhcNwZVut3MtuZAzkq5IADFTqrg59RuG90lawFtVKqgClsxGsZgQQd/EA0QxrimpIjjLYe0UDhbZull5kCVgNcZpPnr6zWL8SxPyr5LjuuY5WJIZlnQnzO9a32+4I+Kw4FoZrltswWRLKRBAnSdj7Kx+5gLgfIUfPtlynNPqia7fFpzz207sD2hGJXl38jXkEW2YDM9sgSNtxAnx0q7i0JnbcnQaz46TvrWY9kOzN6zcF26pQgd0EiddNY/VWjYbEaQffXLLXK6bx9DAo8BvMx1HX10kop+5HuHXf314Guk1NE5R4D3ez9VdWJnSkzXpoSP42dbH59P1OKdv2luKUcBlIgg6g0PxsmbOmnNTWesnSPfQfGOL8khYMsCZAkgbSF6moHDglaZUBBCpl6hT18NQRHlRXBbFvv3LarDMYIAmPugDvGbNpVP7J8ba1Nu9JRmLAsT3ZkswncdT65q94e7JYRtEGQQ0idI85q1pSiVob4mM2aT6ZuDbRyMp6bQTp509NN3bmoE+v1UEizw22qwsjuhTruFIIJHU6RPh7KeTCqPpF/+onNIO/lTitImuyaU9YtBVCjYf70Nxs/2a/+af8AZaic1C8X/wCXvfmn/ZNMVUL4Kzrd9laSDWZ/BYTmveELp1nXr760HD4nMbgaBkfJv6omdNZG1ay/as4+hU01ctqSrEAss5SRqJ3g9NqULyzow9466D30JYx2bMHQ2yupzFSMuvezKSOhoIljSSaGPErUSLiEdSGETppvM6jp1rpxdvbOOpMa6CQdvMEeypI7j3F0sLDnKrK0NvLCIUe8n2VlHHu0V6/Cs3dHQdfOtbx+Gw9+2WuBXtDUkzAjcgjXTxFV3F9n7Fu8yrbt5SqMitvJLh4Zp2VJjrW8bJ3WMt1UOwXBmv4lGg8u0wd2jSV1VJ6kkDTwmthqrcKxqW7xs2yqrAKhQQGfXMpWIBygEHqDU5h+MWXJAbvAFiMregu7Du6r5irK8u1JodSxQNriKG4UnopU6nNnLg9NgVAnz6Uo8StBmUt3lnMIYkRMnbbQ67SIoI+ar3b4TgL/AOSD7mU1Ivxa0AJY6mB3SdRIjQaei30T4VF9umJwN7KMwK6mYhd82u/TTzrU9i+mE4jrQqLMiYMaUViaBIM6V7Y4Ugk+JrtNm23ga9SB2GNbB8Ex+Ru/lj9kVj+FbWtd+Cf+5u/lj9kV5v8Ao9Ovx+2gCgb+NYXuWMoAVWJIZiczMsDL6Po7md6PoK9hbnNZ0KjMioZmRlZmJAAgyGI8q8jsLa4uneGpIGo3EyPWIM+qmvjiCO+upI36iJ08pHvpnE8OV+YJID66dLhUoXHnlI08p60tMOwZX0zBWDZRGZmya6nT0BvO48KEJt3Q3okHQHQ9GnKfUYNAYbinMCEFUlbbMGP3wE5VMjXT27U9w/CC1mCzBbNB+5B1CjwAkwPOhrHB1WFzMRylt3ARo6pOU/isCTt7qkOuMshSCSfAEx5tHojpNR97GIk+k0R6KliQ0kEBR3hAOvlRWNw6syO8d0wO7JloGjDVZ9xpFvh+UW1W4w5UhdFPyZgZWEa6Ad7fShBjxy2jZSW10WEYhjmCQhA70MQD4U9f4uvK5lsFtdiNV72Rs43EEEeymb3BreUCXhGzIAQxSXW4QukwWUbzoKQODW+933E5s8MBIdzdhtNgxJB333piStnEq7OFk5Gyk6QWBIIEGRBHUCnqjsDftlrhVpMKSxK95CM6kMNSozddtqOzTStgeNejb/O2/wBoD99QnHdbtpWgIw1JAkFSYM9N6m+Lnur+cT9taC4+oNh/ISPXIoSr8awhVheXvBBGsFSvmPAguKmOx4m8xDMQLcTMgrIKT5hSB7DXeFXASyoCwIiSB6Ij0hO/2VLcFwa2A4AIBOn5O8ewkj2CrYkTB3pg+kx69PZXRiQTGu07dKTdugRrpOvifVU0fw/og+OvlS6TavBgY8f30tk1pTh9vvpjiQ+Ru/m3/ZNEEzTWPHyVz8hv2TTBWbfBY3yl0fir/FV/vYAsXDMArPKgCG1SGEnxgHTwrOvgueLtz8hf31oIszfzhh3YkdRmUCNRGsDbUe2tZftWZ6Jw+FzMrZlOV9Sq5RNsZGTKSSSWGafxacv4MMGGffmTpJAuzEQYgeY1ihr3BcxMlYZ2J03VmLqfy1YkA+Br2G4Yqo9ssoL28shIgMEtqSAdpU6edBcfhdsMXN06PJ9HR2YQvlJga+VMfEbTW+ZzXHd5kApOUE3ssRr3m19UUTYwQYXWS4O+wMhdA9u49zaddTB9VIwnA1Qt3yQ9sIwjoqC3mXXumBrv026wcWzZ5V+3nYZmOeWRWOZVdsg0UCG8N5mnsbhbTHmPcPcUzDDZBcVjEan5Rh64obGcHUjK9xpuNAbKurlGWIGg7oNFvw6S5N1+9B0C92CToSOuZpny8KUhsHwu2rq7nK62xc0KiLQDRn074USNIyrlBoG1we1aLc25GfMBkJEoxFwgkINIK6GdyJ1q0X8ArIqMxKquUTlmcuTPMaGCdvHah34bbuGDcdirSSCmjLBAMDeMungPPVALDXcNayvzNgwRi8yBLMoncS0nziirXJdnJ3IduYDA5bZSVzA6jvqfDrTGI7P2W1JLBX5gGYCGaM05YGUgAxptPWmrFm1YUkXMyrbKlSy6rlRNNtYtAeuaYhGI+LhswXMXYFirbksgUt4mLkjymnO1lv8AsV9R96P1D/SkWsBYVbaqXIcwsMGkrNyc3X0fqojtFrhr35tv1GmJ894qo285G1SWLqNvrXtjhTZuHxr1N5a9SymcJbBjWD+Nt7/trXfgqSLN2fn9IIiB1FY5hXPsrYfgmHyN09c4HnGUfVXm+f06/H7XfGAm2wUEkiIBg66EgyIgGd+lNYonl25DE5kDKGgnxEggfXRgprGoTbuAakowA8SVIAryuwF8JcIYEmRby22DZdSmUh4Mnvd6fsp27h3DHJAGUBcx00glARqAY3ObemrTNummblgnKTHybdPIgb03bxV1uUTKAm2XhPn2mZgZB05gVZ6UaTt/hhPohV7pKqWJCXC6OMsDYZSZ8/CiOI4RnMqQO46+kVMsUIggGPQPQ77Uxh8VdIR3DIHIDKEl7LQ0k93UZgo1BjefAjgqsLNsNIZRlbMMplSRMee/hrQTKHOgtzLoVYlkKo4VgdCECsNIlR02ps8G1iVyqytbEarGXNbPQppIHiR4UOLNzlPymvAG23yVwEG28d0WrhAO+gEkQdIojEX2z2clu9lBBJg+gc6kMCZkHJ6XjI6mpHrPDYz6r3kdfR+e7uCddYzxXsPwvK5aRqHBhYJ5jKwMz0yn30P8plZct2TdfMQTORi5RkOYSo7mgOnvolw4ugwzKq+JE6NMQ2VmJy6Eabg0hHNwJoHyoBAUAqhHoBANmmDkWR66lsKgRVUAAAQANvrJPvNEGmylRD8UEqvjmQ+50mojtbiMmEukDU6e/r9VG8YvFRbgAzcRT6iy7VH9tWZcJcy/dSp0nQqxMeG29CReGtCyrMoJZOewLE+hYcW8mm7HMpnyNWrB2rrDvlZBIgAxp5/6VXlWbbk9bOKP071n7atmBac56c1x9Fsn8NNghjA4W6GfmFMp0WJJ89SNKNezIidPAgGna9lFGmibdsCnCKSB5UqlOgeum8SJRx+K36jSzXiJB9R/VSKyX4MyfjBiIyCZ9sR7avuIwt3mOyCQyhfTy7qQTE9DBqifBkv9obytj9cVfLpureuMgYqUtxAkGDcDwfnAEEL1rWd/JnH0VhMLcW7NxpSfk+/3gYB7wnv7usa+gtNtw+7qxypD3GB5h9FoIB8iZmdulF4628qyZiwtsNh6Wa0RIOgJytXcbauGzCglw6kZjvluBpJn0Y19VBBnhzy8gQxOQhiWQsbpDARpvbn205cwDFbJTlPlQKxecriUYwQD3TB+renOHi8Wm5nClPRYqSHkSGy6MfSg+EUFatYgWlGVpHLWA4ChEykmJ1OjKRoDvrTAfx3DWuBVtug5YVcxBZ1ZQdo8VYAgkGKeez3WQFA2cOy6lAWM5IiQp3FR+Gwd7OxZXCswY5bxHei0rkw2oIDR4R0pKYS/mDayVAY54LROpGYwfUY108KkKXhjLn7yd6d09GXdmjXqrRrsRNIPC84nmCQJVlXVWZbWVtTrDWgw8QYpOCS61ggk/KKolzJUEKrkg6mQGaJ69KRYwF4Lb1U5CJytHMtKXUJ+LKFDudVipCrfCQLNyzm0aQGjvBZLAGdCVJMVEns8iugN9C65ozAZ2a4mRpAPkGGmmtG4XCXVZM5D5HBBa4SSp5ozQRoRnQeeWk2uFul5rzm0TnDG4UhhbykPHeMHYeoVqA1iOHMtuzb5pDLmVSqEFpg5oVh3hEk7GW01qQ4xd+Quz8xtemxofCcLfmW7lwglVIaCTmaCBd1HdYgxHgNzpSu0OHJw90bjKftoTA8TUdc3qRxZqPOpr34uFCwa9XWtma7WgksMIrYfgmHyF385/CtY7Y3rZfgnX+zOfG4f2VrzfP6dMPa9TXRSZroavI6uk1wmklq8KiVXYrlJZqk6WpsmvM1cLedCKHu8KXNNq3nXZqRVdmkTShSgHF8NmVCPubiN7mWadu2wfSAI8xpsRt6iRXMdd9FepYQPVqfqBpzmKSROoIB8i2w9s0Ew5t3RqJkZdiDlJBI9UqKLw8DQAjUn2sSx+smgFuhfSuMZ0HdO5MCCBvOlEYbFqSBnkkGNCNuu3mKkOW5Xc9MrdUiQ0iAZ6QSQDO1LVxtO37v9xUjs16aRnHj/AEdq4t5fnf1rSiw1LtiTHjTOceNOWnEiOhqirJ/g1MYl/wAj+JavvEMWwuC2oaDbLEhW9IMuUBh4gNIrPuwV5UxjBjEgqPXnGn1GtTt3hI1pz/ZnH0YvE5LbBWOXK5AmSJVSIjU5WfQ+VIF+9mAIMF4JyeisAzG7Akx9fSpQT4Gm71yNTpSkAuKvhgTbuQbYLFUWTchvkyDsBJM+QE603gnxZy51uH0cwIRdQFnXcSS0mDt0qTfiFv5w/wBaXhbqwWLakxqY28AennREGxIvlmChgsnKwKZRGUqcp7xB7wYbyFjTWhsImJzW84fKQC5LJmVgSdQN1IgGPKpY4pB92v0h9tM3OJ2hvcT6a/bWtJG3MPieY7ElkDg21DBSUkEjpHoxvrmM17D2cQGUa5QwnvL6AK6HqYGYR50Rd45h13vIP+pY9UzrTX/EuFkfLpr+OunmddKtUG7+GxEkpmBDNDcwQyFnZdCdIlND4GiRaum0FYEscwbv5T+Kx1M+YBjXbpSW7TYMf/ItfSFIPanB/hFv306qO/F7pmSV1072YR3PPxU6eDEb61INqNfb4efsqHftbg/wi37/APSg73a7DMci3l1+6LAKo2kk0aqYpxAakeBP1Gou9pUnxNxneDIzNBGxEmCKjWE6e6K9+Ppwpgu3lXqX8XavUgTaerh2b7WXsKhW1yyCZOdSfDaGHgKpcRRFi5FYyxmXtqXTQW+ETGf5Q/7f2tTR+ELGfPT9GKpZxE143ax4sf41yq3t2+xh/wARfYi/ZXF7d4sEkXBJ3ORem3TzNU/mVw3KvFj/AAcquLdvsb9+/wDBP5aZbtxjD/jt9Ff5aqXMpPMp8eP8XKrfhe1uJa4guYl1QsA7AA5VJEtEawNaVxbtTeW64s4q61sGFYkSR490AfVVRVqIxeFe02W4jI3gwKnXXY0ePHZ5VMHtRiiZ+MXZ8cx29lIPaLEHfEXv0jfbUDnpQnz91a4Qcql343fO967+kf7aSeLXfvtz6bfbQAw775H+ifsrnLb5rfRP2UccTurH2ZxjtirALuRzVmWJ6jeTWynDq0yJnffpp+qsP7MSuKsEggC4syDESK21MQs+mv0h9teb5p+TeHp3l5jBt6TM5uoMz4zNKTDBYhBAOhnbQifXBj209auL0YewinQw8R7x9tctNhsKsb28s796fH37mjFAPT+tPsHuoXEMg3dB62A/iFCNxOwpHy9kHp8ov81HcKVK+VcVPIf1/uaCtcYsHTnWp/OL9tP28baJAW7bJOwDqSfUAda1oH8o8KXaGo9dNPiFUZmZVA3JIAHrJpscTsDU3rQG/wDeJt76tLbBOJvlu3ANIdh/5Gg/jbDqfeae4xeBvXSDILsQfEFiQfdUU717ccenDY845vnN7zSWxZ6k+81H568z1rjBsYcRXhfoE3K5zaeMWx5xFJ59BZ6TzKtDabuXP7Op/wA1h/4Wzt++ghiKD5piNYGoHQE76ewV7NVpDfjFc+MUFmNcDGrSGm/TT3qHL0kk+FOk7cemVuFTIJBGxBg++uknzpDDypBPONepYtn5p91cqST4bbm4gMakb13HKQ7L0BNPKgEEU9j0Bcnxg/UKxvtpFBK9lo7lClWrILAeJp2EflNcK0byxXuWKdoGima8y60ciCu3UEmjaBIKn+0/GTibg9NgoCqXILHQToogSdhUWLYqW4Th1+NW9NFfMB0lAXHslR7Kzlre/wCGAcZwtkxBtFlZ1IzmIXMFDMpj5plT5g0a2NdFkbdANh7DTfDhnuFnJLEFiTuWOpJ9pNGcWtjlt6x9dc8r3JSI4NxO3yS2JbEXGDEIFvFQEAGkeumruOsM4i3dVRJabzsxAB0mdNYqLKQq+r9c09g7IOaZ2/fRcZ3VtKpdwxE5CTMQbtz3nXan1wVlbjpkBgiId4AKoYEGdyah8NZGcVMcJ1e6x+eBHSI/0rnl01B/DeH2y0PbEEgDvXARJAJHe1q02+zWFEg2gT45nP8AHUMEADkDbUb9NatjNBPrrhbXTGILGdn8PJi2k5AQCDGhIb7r8ZfdVR7RWElRasm2RIchGVW2giSSeuum9Xu5iDzwNNEf+A/rAom2Jif6mmZ2U3HbKsDwx7kwDCmG02PnVv4FcXDqCMGLlxActxVPMJMjqPAxp0qY4aMl/FoPRzW3j8Zkg/sipS058acs7WZiTxKwLtt7TnR1ynyJ2OvgYPsrFsbbKMysBKkqfWDBra7zaDz/ANv3VlvbuyFxbwIzKrH8ojX9VdPgvelmq1xqYNFlabKCvY4hYrkUUUFcyCnYCkVyKKyCvZBVtBYpJFFhBXsgq2gkGu0SUFeCCpBorwmicgr2QVIMZrmY0TkFcyClBWmvZj40TyxXlQVI0Hbxr1FZBXqNp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46038" y="-990600"/>
            <a:ext cx="4267200" cy="2076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46" name="AutoShape 6" descr="data:image/jpeg;base64,/9j/4AAQSkZJRgABAQAAAQABAAD/2wCEAAkGBxQTEhQUExQWFRUXGB4YFBgXGBwYFxgUFx0XFxgXGBcYHCggGBwlHBgXITEhJSkrLi4uGB8zODMsNygtLisBCgoKDg0OGBAQGywcHBwsLCwsLCwsLCwsLCwsLCwsLCwsLCwsLCwsLCwsLCwsLCwsLCwsLCwsLCwsLCwsLCwsLP/AABEIAJwBQgMBIgACEQEDEQH/xAAcAAABBQEBAQAAAAAAAAAAAAAEAgMFBgcBAAj/xABMEAACAQIEAwQEBw0GBQUBAAABAhEAAwQSITEFE0EGIlFhMnGBkQcUI1KSodFCU1RicnOTsbLBwtLwJDNDY+HxFjSCg6IXJUSj4hX/xAAYAQEBAQEBAAAAAAAAAAAAAAABAAIDBP/EACIRAQEAAgICAgMBAQAAAAAAAAABAhESIRMxA0EiMlFhBP/aAAwDAQACEQMRAD8Ayy486dabyaU6RXTWGjaiKeSkqPLSn1EUWogrOvWnEXxpbEV1H20rOyt3A+zFgYUYvGXHS0z5La2hLE6yx0MDQ6R0qK7VcOtWcQyWLnMtwpVgQdGAMErpIq7dkePYW7hBg8XCgeizGFMkkEMPRYE/1tQ2L+D6MULfMPJNtrpuZRmVUgMsTBMka7a155nq9t666Z0bdK6bVf8AAdjsNiLdm9Zu3Vtu/LcOFLq2sbECCY9WYUTiOxOFUMebfhL62GGVCSzlQCPLviT69K15YuNZnk1roSK0puwVi091sReK2EdUQkqhbMqsSzEEaTEAax0qncdwdq3edLFzm2xGRx1kAxOxgyJpnyS+lcdImIpamtCt9lcDysIzNiP7VAQ9zRmAIzCNBPhO9Lt9h7FjmPirnyYuBLcsUDKQGzMVBObUgAaStZ8sXCs9zVwsav2K7N4O3ZvYxS2IsKypaQOUlyVDTcAmBmj31I2OxODbEIvypS7Z51sZx3QpTMpaMx9NSD5GryQcaonZ/glzF3OXba2p3JdsunkNSx8gKF4rgmsXrlpiGNtipI2MdRNaHwTgNm1e4ficOXy3mYFbhBZTy3O4A+awNOLwPDZ8Xi8XlK/GHRA4YopDRmYIQWJOnhR5OzxZdnrjGpvtoMIL4OCI5ZUFgM2UPJnLn1iIp/sXg7Fw3OZZuYi6CnKtJmylSTzGdliIG0mPXXS5am2dd6Vwmk5jWgYzgOFt8WTDmzms3QuVc7DIzBjIIMkd3YnrUhh+C4C/i7uFXCshsszXHFxu8oIARVnuqcw8xl31rPkh4svz1ZOD9medhL+J5yAWlJ5YBLyOjbBZG2/Sn+2Fzh720OFGW6DDhUZEKa6lXJhgY231mpXsE4GAx5Zc6gSyyRmAUyMw1HrFWWV1uGTtQiabetIxnZPDXhgbthTZGIdVuLmZgFyM5yljM9wj2iisNh8Ndxt/hzYSyltARbdQRdBUKQxfckzPu3q8i4souLNMtbrWMI2GscOW9cwlq7y73KbQAvkLKLjEgyesba012duYXEW+IXviVkcteYimToVc5Z2USn3Meka1Pl69Diyd7Rpo2zWndrOHYe5w2xi7dhLFxmysLc5SO+IjrqoM71noWuuOe4zZowqMB5Hb2bxSDarWe2OLK4bBWrdqz8vZgzbHdZhb/u/matTOKwWFwuNtYFsLbuIyor3Hzc0vckZgwPdAPQVjy/4eLJXt00wirR214QuFxd2yhJVYKzvDqHAPiRMTVce3NdZdzbFMg11t66BXgaQ9XDSsutecaUohNa87FTA3riikvaM9akX8abwNepEP516pJW4oimgtEMykR1rg8OtY20XYmKRmM9aczV1jQTYBp1Tt/XU0PcczRNk+dVS5cOfBPhbfPt37bWyQ120gK3AxJAZtp6a7RUyvwgo2Lztbb4vyjayAgvBIJY9NYiJ2onh2Au4zg1u0hXMLsDMQoyWyYHmfrqr4fshfLXVfLZW0QLj3D3Qx2AKglpBB06GvJ+N3t07npM8P7T4XDJasWjda2t7nXHKKGMejbC5vHLJ8ttaLu9sMIwuAi/D31vzkTQobbZfT1Hc+uqX2j4BdwdwJdynMuZGUyrDb3ijuz/ZG7iba3OYltHc27ZeZe4ASQAB+Kd/Cm4Y63tbvpaMf23wd/m27tu8bVwhvuQyuABpB/FBnxJ0ql8UuW7twnDWWS2qjTV2IEk3HI6nfwEUBxDBtYuvauRmRirQdJHUHwq9fB7eZ8HxCyWVUFvRmgBTcW6GZmAmO6PVTcZhNxb5dJrEqtjh+CuXrT3DhwrlVdVysRpnmSRJAga1A4bt2lxb9vGWealx84CEDLoAF1jbKCGBmZoYdgMSbmTmWsuTOrZyQy/irEmNPISNaAs9j7rW7Fw3LSi+2W3mbxDMMxAgE5YjUyRWJjj907v0lcP2vw3Iu4V8My4dyCgtuC6kZdWLbsSoafGp7stxn4xieaALOHs4c2LedxJZihBJ0kkJ02iq7c+Dm8DlW/YZgYK5ipAiWYiJEfqipji+GfE8Nwdq3cS+zXwiuq5FIVboEggRAGpjWJqvH6U2BXtfas3baPhyEwsrYS3dDgPqrOzkd/QwI8TSB27sTfR8Mz4a8c5QuMwuH0zMRBIBgagim8X8HdxFU85PSCNmVkALHKCu+YEkDpvQ+L7AuvPVcRae5ZTO9sBg2XLm3OnQxv7K1OA/JWuOY61dccmwLNtRCrmzMepZ3PpH9QqQ7K9pviiXkNoXUvABhnKEZcwEMomO8ar6rVzwXYtIsDE4jk3MSJsILZfoIztIC+kvjvXXLjJqszZ3E9ubb3rWIbBqbtsQG5zDaYgBYgSd5oIdsymMOLt2VQssXELFg87sTAIOi7DpRtnsFriRdxCWzYGZoRmlCJV+ndIB0EnQ1F9ouywsWLWJtXxes3DAOUowbX7knbQjx0rEmHo9mOPceW+MtvDWrClszZBLO2urNA01OgjepjstcxVnDXnTDJdwzgtdNzRSqgqwBzSeuwO1RnYPhNrE4tbV4tBBIVdMxAmGbdRE7Vbez9qz8V4klu4yWZgPcWSgI73dXcAyPPSjOyTUU77VLiPay+72mTLZSyQbFu2IRCNJ11bTTXoTRmL7dszNdTD2reIZcjX1kvlgDRToDAGuu1FP2AujErZW6hVrZucyCALchT3ep7wjXr0oTtV2MGFsreW8HGYKyMFVwTMEZXYEaVqcLqLsy/bCcIcL8WtZCPSly3M++76tOtJ7P9rRhbL2hhrdzmAi6zOwLqZAUgbABiNPGo7szwlcTfWy1zlZ9FOUvJ3ywCI0B1OlWLGdibWblWcWly8b3K5RXKw1MkwSe6AWJiNNKbwnQ79hMf20W5hvivxO0tsCE77nI2sOPOSTqap+Wr7x3sCLNh7qYhXa36SHKuYDQlIc+4gHSucT7GWMOhW/evLe5efOLWbD5oMW8w70yInTcUzLGehq0Ha7bTYt2r2Fs32tCLVxye7pA7oGpEDqJgU5iO3aXDbu3sGl3E2wAl7mMskagugENBJMTUlwPhnDzw57963cbKyrdYRzA0ppa1gL3gJ3OtZvi4zGJyyYneOk+cU4zHL6V3HOMY979x7t1szuZY/Vp4CABFRobXWiWWRTdy2NI8Nf66V2nTBDJXAo/rrTi11hSjYE0l9KdCwaS9QMq1eZzMU5I6DWmypk6TI6/1vSnMjV6k5G869UhTMf9qWhNNTrT9lJrJLBp0NXltGnBboaMR5U4h1FLFullTRtNE4DeS5wy3ZS/aS7bxAuOHflwmacwJ3010qzP2kt4tL6YTELZvBgbbP3M6gLr3hsdV2kaGKxiDXoNee/FK3yT/avEXGdBexIxFxVIbLqlvXRVcABzGpjrprVm7GfFLdixea9Z5ou/Ki85HKWWA5NsGM57hzEGQTWdgVwA1q4bmhL2s3whWbYxVy6l+3d5rZsqHMVXKurt6MkzoD0mjPg+4pYRMZZvXBb59sKjNOWQLgMkbemKpty2f9tq4ENPCXHVW+9tVwXavCjF4ZOb8nZwzWTdIIVrh5Y0kSFi36R01psXcKuHwtn45ZzWr5uAiSrAMxgmO5odzpO01mAQ12DWPFDzaUvG8Nb4rduteRrN61lzpLBScgysQNPQPlqKfwHGMFhLOHtfGhd5V5nBS2zSrZ11jaA8z1y6DWsuM0kzV4oua/cQtYNcSt1MaGDXVuKoDFUAYO+dgD0BAAEyR4VMf/3sH8axd44q3lv2VtoMtwkELlJbuePhWUQa8VNPi/1cnbgCsQrZgDAYSAQNmAOo9taNjuNYTF28HcfECxcw0cxGRyWHcJyZQcxlNPyqzgJSgprWWMrMumnjtThbzY5nvi0L6cm0DbckIoYC42UEalzpuIqI4pxTCtwu3hlxAa7bIeOXcAYy0qCVgRm3OmlUbKa5lNE+ORq5LB2J4pbw2Mt3bpIRcwJAJiVIBganU1ZU4pw63h8Zat4i4fjGYrmsv3TrABA1E9TFZ6FNJINWWEomWmsXO2uBFy2/MdgbXIuKLTCEMMXBIEwREDxnpVF7QW+Hqn9ku4i45YRnUKip1GqgselQAU142zTjhIrltNdi8bZs4pL1+4UW2cwyoXLNBGXu+jvv5VLXuP2LXE1xdh2uozl7gNsoVzyrKoO8AyDVPFuvBDWrjLdja2do34cxu3rFy89y4xZbeTIiuxzMSzLJG/dHjvVnw/bnDWQSl+9eQLCWLlvvBtNDfO6+uTWXcs142zWeE+zyXPs5x7CfE8ThcUz2xdcuptoWAnLoAAYgqN6g8Pa4dnxAuXL7ILf9mYLlZ7sGcygHKsxE9JmoY26Ryq1MZ9M2g2Wk5aMNmu8iunKABy65kqSXD11sIT0Puq5RaRxptqkXwZHQ+6hrlimWDQN6RzdSPKn3t0LcQzPlWgRzD416k5D82vVJIWkn11oXwd9krWLFxrpbKhAAUwZImZjaqHh96174Iv7m/wDlj9muHzWzHp0wnaS/9OMH/m/T/wDzXv8A05wf+Z+k/wBKlnx9xbxzf3az3AO9GVjLHNDaLIiN6Vc4pNq9kb5S2jHXLmlSwkoDoJU67V5eVddRED4OsH4XD/3D9lOr8H2DnVGj842/jvRp7RIWtKslmYgg5QTlUlhE6ToQdtCOlHvjibJuII1AWde6bgQnbQxJijlVqIcfB9gfvb/pH+2ujsBgfvTfpH+2pGxxMopzS/eu66khUu5BIVSQoBEnpB0pnA8ZYqVy8y4AzjKfTRSQMsCJkgR9dW6dQCeweC+9H9I/81et9hMGP8KfW7/zVKXuLgIrgKVKcxySVypOXNBWTDbgwd6aTi78vmcoAQTGY5gQy22BGXo5afIUbv8AVqGLPYjBjewpOvV9p0HpeECnR2NwX4Onvb+anr3EGW86HMVEsAsAjLbtPlHiTLmOsU+/FQHdWGXIQTmBEoxyKyts3eifAHWDVuroGOyOC/B7fuP2149kMH+D2/cftp7FcWZRoEOrKTqAHti5IInqUEeRO+lMYPi5a8dyr5IUalATdU5lmfSUSRtK6dau10i+K9kcKGtDlAB7qqQvd7uW4xAI1EkCdelOr2FwJ/wm/Sv9tTXGl72H/Pr+zcoi7cVAWZgqjckwB6ydqt1aivXOw3D1Gtsj13XH8VOJ2FwBA+RJ/wC65/ipjEWxcBK3Udc2X0gSR46ezXyqT7OW1sobbXELFzlCtMiAQFHv2HjVyq1Ao7B4H7yf0lz+aujsJgfvJ/SXP5qsF60WAgxrrr0gg/uoLPcUxzLYiJBM5RA9pM+J6+qjdOojx2GwH4P/APZc/nrq9h8B+Dj6dz+apPPIQtcSQCHhoU3O4Y9Q/UR4123cuEenbPQwf3jzBp5VcYjv+CsD+Dr9O5/NQvGeyGCTDX2TDqGW25UyxIIUkES1WHDFyAcykeWsj1+NN8c/5bEfmn/ZNMyosii/BtwbDXrLtdtpccORDAGFhSDB9tWu52fwObJybGb5sLm1/F3qqfBYdLvrH6qsV3D3luqDqRJV1UtILuwzgiARIG/SacvdE9C/+F8J+D2voiujs5hDqLFqPHKIj109gb93OqshCy090hYnukllM+xhudNKh8Y99LXKVGAKkQLZIPdVcrQpiSxAMrBAmg9JP/hzC/eLX0B9lKw3B8KB3LNowYJyq2u5E+3al2eaearhtjyzAAibgG3WMp18aZAurnCKVzXCwaFIA5SDVZBPfG2nompCxw2x0tW/oL7tq4eH2fvSfRH2VFWRiVZzlgO+ZspUxK2VLLmGp0YwR0PlL/aC+beHdzcIIBII7uvQCKtocvDrP3tPoj7KdsYS0gIVUWTMQJJJ399Zp2X7ZYh8RbtXbso7BZIQESdJYrr4e2r3astcW21xVLySW0lRJKQQNvRMVq7gllSb218B7qQttfAVGm3fLKcxAAWVkASC+aQJmRk6+NItYfEgAlpMjTMIKjl9IgHS4faKEl3wysIKgjwNUT4TOCouFNxECwygx1BMD6zVptYS/wB4M24UqQx9MQXzDSVMAQNtYiajvhKH/t971p+2tdMfbOXpgmJEHSo++TNSmJWo7EKZ0r2RxD5z4mvVzkt516kJiwPOtb+CNvk7w/GB+qsksVrfwSzy72mmbfrMDSPfrXm/6P1dPj9rxe4ejMWaSSIOsaZSp28mNIHDLYDiGIcFWBZjo5LNl17sk9PKjRXa8juhcNwZVut3MtuZAzkq5IADFTqrg59RuG90lawFtVKqgClsxGsZgQQd/EA0QxrimpIjjLYe0UDhbZull5kCVgNcZpPnr6zWL8SxPyr5LjuuY5WJIZlnQnzO9a32+4I+Kw4FoZrltswWRLKRBAnSdj7Kx+5gLgfIUfPtlynNPqia7fFpzz207sD2hGJXl38jXkEW2YDM9sgSNtxAnx0q7i0JnbcnQaz46TvrWY9kOzN6zcF26pQgd0EiddNY/VWjYbEaQffXLLXK6bx9DAo8BvMx1HX10kop+5HuHXf314Guk1NE5R4D3ez9VdWJnSkzXpoSP42dbH59P1OKdv2luKUcBlIgg6g0PxsmbOmnNTWesnSPfQfGOL8khYMsCZAkgbSF6moHDglaZUBBCpl6hT18NQRHlRXBbFvv3LarDMYIAmPugDvGbNpVP7J8ba1Nu9JRmLAsT3ZkswncdT65q94e7JYRtEGQQ0idI85q1pSiVob4mM2aT6ZuDbRyMp6bQTp509NN3bmoE+v1UEizw22qwsjuhTruFIIJHU6RPh7KeTCqPpF/+onNIO/lTitImuyaU9YtBVCjYf70Nxs/2a/+af8AZaic1C8X/wCXvfmn/ZNMVUL4Kzrd9laSDWZ/BYTmveELp1nXr760HD4nMbgaBkfJv6omdNZG1ay/as4+hU01ctqSrEAss5SRqJ3g9NqULyzow9466D30JYx2bMHQ2yupzFSMuvezKSOhoIljSSaGPErUSLiEdSGETppvM6jp1rpxdvbOOpMa6CQdvMEeypI7j3F0sLDnKrK0NvLCIUe8n2VlHHu0V6/Cs3dHQdfOtbx+Gw9+2WuBXtDUkzAjcgjXTxFV3F9n7Fu8yrbt5SqMitvJLh4Zp2VJjrW8bJ3WMt1UOwXBmv4lGg8u0wd2jSV1VJ6kkDTwmthqrcKxqW7xs2yqrAKhQQGfXMpWIBygEHqDU5h+MWXJAbvAFiMregu7Du6r5irK8u1JodSxQNriKG4UnopU6nNnLg9NgVAnz6Uo8StBmUt3lnMIYkRMnbbQ67SIoI+ar3b4TgL/AOSD7mU1Ivxa0AJY6mB3SdRIjQaei30T4VF9umJwN7KMwK6mYhd82u/TTzrU9i+mE4jrQqLMiYMaUViaBIM6V7Y4Ugk+JrtNm23ga9SB2GNbB8Ex+Ru/lj9kVj+FbWtd+Cf+5u/lj9kV5v8Ao9Ovx+2gCgb+NYXuWMoAVWJIZiczMsDL6Po7md6PoK9hbnNZ0KjMioZmRlZmJAAgyGI8q8jsLa4uneGpIGo3EyPWIM+qmvjiCO+upI36iJ08pHvpnE8OV+YJID66dLhUoXHnlI08p60tMOwZX0zBWDZRGZmya6nT0BvO48KEJt3Q3okHQHQ9GnKfUYNAYbinMCEFUlbbMGP3wE5VMjXT27U9w/CC1mCzBbNB+5B1CjwAkwPOhrHB1WFzMRylt3ARo6pOU/isCTt7qkOuMshSCSfAEx5tHojpNR97GIk+k0R6KliQ0kEBR3hAOvlRWNw6syO8d0wO7JloGjDVZ9xpFvh+UW1W4w5UhdFPyZgZWEa6Ad7fShBjxy2jZSW10WEYhjmCQhA70MQD4U9f4uvK5lsFtdiNV72Rs43EEEeymb3BreUCXhGzIAQxSXW4QukwWUbzoKQODW+933E5s8MBIdzdhtNgxJB333piStnEq7OFk5Gyk6QWBIIEGRBHUCnqjsDftlrhVpMKSxK95CM6kMNSozddtqOzTStgeNejb/O2/wBoD99QnHdbtpWgIw1JAkFSYM9N6m+Lnur+cT9taC4+oNh/ISPXIoSr8awhVheXvBBGsFSvmPAguKmOx4m8xDMQLcTMgrIKT5hSB7DXeFXASyoCwIiSB6Ij0hO/2VLcFwa2A4AIBOn5O8ewkj2CrYkTB3pg+kx69PZXRiQTGu07dKTdugRrpOvifVU0fw/og+OvlS6TavBgY8f30tk1pTh9vvpjiQ+Ru/m3/ZNEEzTWPHyVz8hv2TTBWbfBY3yl0fir/FV/vYAsXDMArPKgCG1SGEnxgHTwrOvgueLtz8hf31oIszfzhh3YkdRmUCNRGsDbUe2tZftWZ6Jw+FzMrZlOV9Sq5RNsZGTKSSSWGafxacv4MMGGffmTpJAuzEQYgeY1ihr3BcxMlYZ2J03VmLqfy1YkA+Br2G4Yqo9ssoL28shIgMEtqSAdpU6edBcfhdsMXN06PJ9HR2YQvlJga+VMfEbTW+ZzXHd5kApOUE3ssRr3m19UUTYwQYXWS4O+wMhdA9u49zaddTB9VIwnA1Qt3yQ9sIwjoqC3mXXumBrv026wcWzZ5V+3nYZmOeWRWOZVdsg0UCG8N5mnsbhbTHmPcPcUzDDZBcVjEan5Rh64obGcHUjK9xpuNAbKurlGWIGg7oNFvw6S5N1+9B0C92CToSOuZpny8KUhsHwu2rq7nK62xc0KiLQDRn074USNIyrlBoG1we1aLc25GfMBkJEoxFwgkINIK6GdyJ1q0X8ArIqMxKquUTlmcuTPMaGCdvHah34bbuGDcdirSSCmjLBAMDeMungPPVALDXcNayvzNgwRi8yBLMoncS0nziirXJdnJ3IduYDA5bZSVzA6jvqfDrTGI7P2W1JLBX5gGYCGaM05YGUgAxptPWmrFm1YUkXMyrbKlSy6rlRNNtYtAeuaYhGI+LhswXMXYFirbksgUt4mLkjymnO1lv8AsV9R96P1D/SkWsBYVbaqXIcwsMGkrNyc3X0fqojtFrhr35tv1GmJ894qo285G1SWLqNvrXtjhTZuHxr1N5a9SymcJbBjWD+Nt7/trXfgqSLN2fn9IIiB1FY5hXPsrYfgmHyN09c4HnGUfVXm+f06/H7XfGAm2wUEkiIBg66EgyIgGd+lNYonl25DE5kDKGgnxEggfXRgprGoTbuAakowA8SVIAryuwF8JcIYEmRby22DZdSmUh4Mnvd6fsp27h3DHJAGUBcx00glARqAY3ObemrTNummblgnKTHybdPIgb03bxV1uUTKAm2XhPn2mZgZB05gVZ6UaTt/hhPohV7pKqWJCXC6OMsDYZSZ8/CiOI4RnMqQO46+kVMsUIggGPQPQ77Uxh8VdIR3DIHIDKEl7LQ0k93UZgo1BjefAjgqsLNsNIZRlbMMplSRMee/hrQTKHOgtzLoVYlkKo4VgdCECsNIlR02ps8G1iVyqytbEarGXNbPQppIHiR4UOLNzlPymvAG23yVwEG28d0WrhAO+gEkQdIojEX2z2clu9lBBJg+gc6kMCZkHJ6XjI6mpHrPDYz6r3kdfR+e7uCddYzxXsPwvK5aRqHBhYJ5jKwMz0yn30P8plZct2TdfMQTORi5RkOYSo7mgOnvolw4ugwzKq+JE6NMQ2VmJy6Eabg0hHNwJoHyoBAUAqhHoBANmmDkWR66lsKgRVUAAAQANvrJPvNEGmylRD8UEqvjmQ+50mojtbiMmEukDU6e/r9VG8YvFRbgAzcRT6iy7VH9tWZcJcy/dSp0nQqxMeG29CReGtCyrMoJZOewLE+hYcW8mm7HMpnyNWrB2rrDvlZBIgAxp5/6VXlWbbk9bOKP071n7atmBac56c1x9Fsn8NNghjA4W6GfmFMp0WJJ89SNKNezIidPAgGna9lFGmibdsCnCKSB5UqlOgeum8SJRx+K36jSzXiJB9R/VSKyX4MyfjBiIyCZ9sR7avuIwt3mOyCQyhfTy7qQTE9DBqifBkv9obytj9cVfLpureuMgYqUtxAkGDcDwfnAEEL1rWd/JnH0VhMLcW7NxpSfk+/3gYB7wnv7usa+gtNtw+7qxypD3GB5h9FoIB8iZmdulF4628qyZiwtsNh6Wa0RIOgJytXcbauGzCglw6kZjvluBpJn0Y19VBBnhzy8gQxOQhiWQsbpDARpvbn205cwDFbJTlPlQKxecriUYwQD3TB+renOHi8Wm5nClPRYqSHkSGy6MfSg+EUFatYgWlGVpHLWA4ChEykmJ1OjKRoDvrTAfx3DWuBVtug5YVcxBZ1ZQdo8VYAgkGKeez3WQFA2cOy6lAWM5IiQp3FR+Gwd7OxZXCswY5bxHei0rkw2oIDR4R0pKYS/mDayVAY54LROpGYwfUY108KkKXhjLn7yd6d09GXdmjXqrRrsRNIPC84nmCQJVlXVWZbWVtTrDWgw8QYpOCS61ggk/KKolzJUEKrkg6mQGaJ69KRYwF4Lb1U5CJytHMtKXUJ+LKFDudVipCrfCQLNyzm0aQGjvBZLAGdCVJMVEns8iugN9C65ozAZ2a4mRpAPkGGmmtG4XCXVZM5D5HBBa4SSp5ozQRoRnQeeWk2uFul5rzm0TnDG4UhhbykPHeMHYeoVqA1iOHMtuzb5pDLmVSqEFpg5oVh3hEk7GW01qQ4xd+Quz8xtemxofCcLfmW7lwglVIaCTmaCBd1HdYgxHgNzpSu0OHJw90bjKftoTA8TUdc3qRxZqPOpr34uFCwa9XWtma7WgksMIrYfgmHyF385/CtY7Y3rZfgnX+zOfG4f2VrzfP6dMPa9TXRSZroavI6uk1wmklq8KiVXYrlJZqk6WpsmvM1cLedCKHu8KXNNq3nXZqRVdmkTShSgHF8NmVCPubiN7mWadu2wfSAI8xpsRt6iRXMdd9FepYQPVqfqBpzmKSROoIB8i2w9s0Ew5t3RqJkZdiDlJBI9UqKLw8DQAjUn2sSx+smgFuhfSuMZ0HdO5MCCBvOlEYbFqSBnkkGNCNuu3mKkOW5Xc9MrdUiQ0iAZ6QSQDO1LVxtO37v9xUjs16aRnHj/AEdq4t5fnf1rSiw1LtiTHjTOceNOWnEiOhqirJ/g1MYl/wAj+JavvEMWwuC2oaDbLEhW9IMuUBh4gNIrPuwV5UxjBjEgqPXnGn1GtTt3hI1pz/ZnH0YvE5LbBWOXK5AmSJVSIjU5WfQ+VIF+9mAIMF4JyeisAzG7Akx9fSpQT4Gm71yNTpSkAuKvhgTbuQbYLFUWTchvkyDsBJM+QE603gnxZy51uH0cwIRdQFnXcSS0mDt0qTfiFv5w/wBaXhbqwWLakxqY28AennREGxIvlmChgsnKwKZRGUqcp7xB7wYbyFjTWhsImJzW84fKQC5LJmVgSdQN1IgGPKpY4pB92v0h9tM3OJ2hvcT6a/bWtJG3MPieY7ElkDg21DBSUkEjpHoxvrmM17D2cQGUa5QwnvL6AK6HqYGYR50Rd45h13vIP+pY9UzrTX/EuFkfLpr+OunmddKtUG7+GxEkpmBDNDcwQyFnZdCdIlND4GiRaum0FYEscwbv5T+Kx1M+YBjXbpSW7TYMf/ItfSFIPanB/hFv306qO/F7pmSV1072YR3PPxU6eDEb61INqNfb4efsqHftbg/wi37/APSg73a7DMci3l1+6LAKo2kk0aqYpxAakeBP1Gou9pUnxNxneDIzNBGxEmCKjWE6e6K9+Ppwpgu3lXqX8XavUgTaerh2b7WXsKhW1yyCZOdSfDaGHgKpcRRFi5FYyxmXtqXTQW+ETGf5Q/7f2tTR+ELGfPT9GKpZxE143ax4sf41yq3t2+xh/wARfYi/ZXF7d4sEkXBJ3ORem3TzNU/mVw3KvFj/AAcquLdvsb9+/wDBP5aZbtxjD/jt9Ff5aqXMpPMp8eP8XKrfhe1uJa4guYl1QsA7AA5VJEtEawNaVxbtTeW64s4q61sGFYkSR490AfVVRVqIxeFe02W4jI3gwKnXXY0ePHZ5VMHtRiiZ+MXZ8cx29lIPaLEHfEXv0jfbUDnpQnz91a4Qcql343fO967+kf7aSeLXfvtz6bfbQAw775H+ifsrnLb5rfRP2UccTurH2ZxjtirALuRzVmWJ6jeTWynDq0yJnffpp+qsP7MSuKsEggC4syDESK21MQs+mv0h9teb5p+TeHp3l5jBt6TM5uoMz4zNKTDBYhBAOhnbQifXBj209auL0YewinQw8R7x9tctNhsKsb28s796fH37mjFAPT+tPsHuoXEMg3dB62A/iFCNxOwpHy9kHp8ov81HcKVK+VcVPIf1/uaCtcYsHTnWp/OL9tP28baJAW7bJOwDqSfUAda1oH8o8KXaGo9dNPiFUZmZVA3JIAHrJpscTsDU3rQG/wDeJt76tLbBOJvlu3ANIdh/5Gg/jbDqfeae4xeBvXSDILsQfEFiQfdUU717ccenDY845vnN7zSWxZ6k+81H568z1rjBsYcRXhfoE3K5zaeMWx5xFJ59BZ6TzKtDabuXP7Op/wA1h/4Wzt++ghiKD5piNYGoHQE76ewV7NVpDfjFc+MUFmNcDGrSGm/TT3qHL0kk+FOk7cemVuFTIJBGxBg++uknzpDDypBPONepYtn5p91cqST4bbm4gMakb13HKQ7L0BNPKgEEU9j0Bcnxg/UKxvtpFBK9lo7lClWrILAeJp2EflNcK0byxXuWKdoGima8y60ciCu3UEmjaBIKn+0/GTibg9NgoCqXILHQToogSdhUWLYqW4Th1+NW9NFfMB0lAXHslR7Kzlre/wCGAcZwtkxBtFlZ1IzmIXMFDMpj5plT5g0a2NdFkbdANh7DTfDhnuFnJLEFiTuWOpJ9pNGcWtjlt6x9dc8r3JSI4NxO3yS2JbEXGDEIFvFQEAGkeumruOsM4i3dVRJabzsxAB0mdNYqLKQq+r9c09g7IOaZ2/fRcZ3VtKpdwxE5CTMQbtz3nXan1wVlbjpkBgiId4AKoYEGdyah8NZGcVMcJ1e6x+eBHSI/0rnl01B/DeH2y0PbEEgDvXARJAJHe1q02+zWFEg2gT45nP8AHUMEADkDbUb9NatjNBPrrhbXTGILGdn8PJi2k5AQCDGhIb7r8ZfdVR7RWElRasm2RIchGVW2giSSeuum9Xu5iDzwNNEf+A/rAom2Jif6mmZ2U3HbKsDwx7kwDCmG02PnVv4FcXDqCMGLlxActxVPMJMjqPAxp0qY4aMl/FoPRzW3j8Zkg/sipS058acs7WZiTxKwLtt7TnR1ynyJ2OvgYPsrFsbbKMysBKkqfWDBra7zaDz/ANv3VlvbuyFxbwIzKrH8ojX9VdPgvelmq1xqYNFlabKCvY4hYrkUUUFcyCnYCkVyKKyCvZBVtBYpJFFhBXsgq2gkGu0SUFeCCpBorwmicgr2QVIMZrmY0TkFcyClBWmvZj40TyxXlQVI0Hbxr1FZBXqNp//Z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46038" y="-990600"/>
            <a:ext cx="4267200" cy="2076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7048" name="Picture 8" descr="https://encrypted-tbn0.gstatic.com/images?q=tbn:ANd9GcTRNK6fR-KbRqUh9cq8IKaWTekdiSS4I2fzHNejoHE4-41Sy_co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2667000"/>
            <a:ext cx="4157744" cy="236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Order 1066</a:t>
            </a:r>
            <a:endParaRPr 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4419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86000"/>
            <a:ext cx="4202723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Reserve Act</a:t>
            </a:r>
            <a:endParaRPr lang="en-US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14600"/>
            <a:ext cx="3183714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362200"/>
            <a:ext cx="4343400" cy="325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531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Flying Tigers</a:t>
            </a:r>
            <a:endParaRPr lang="en-US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67000"/>
            <a:ext cx="4267200" cy="2161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38400"/>
            <a:ext cx="4267200" cy="2820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Wilson’s Fourteen Points</a:t>
            </a:r>
            <a:endParaRPr lang="en-US" dirty="0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9" y="2715443"/>
            <a:ext cx="3598739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946" name="AutoShape 2" descr="data:image/jpeg;base64,/9j/4AAQSkZJRgABAQAAAQABAAD/2wCEAAkGBxQSEhUUEhQUFBUVFBUUFRUXFRQUFxQVFBQXFhQUFBQYHCggGBwlHBQUITEhJSkrLi4uFx8zODMsNygtLisBCgoKBQUFDgUFDisZExkrKysrKysrKysrKysrKysrKysrKysrKysrKysrKysrKysrKysrKysrKysrKysrKysrK//AABEIAMIBBAMBIgACEQEDEQH/xAAcAAAABwEBAAAAAAAAAAAAAAAAAQIDBAUGBwj/xAA+EAABAwIDBQYEBAQEBwAAAAABAAIRAwQFITESIkFRcQYTMmGBkUKhscEHFCPRUmLh8ENygpIVFyQzU7Lx/8QAFAEBAAAAAAAAAAAAAAAAAAAAAP/EABQRAQAAAAAAAAAAAAAAAAAAAAD/2gAMAwEAAhEDEQA/AOYFGxEUqmgdRQnA3JEQgRCj1NVLAUasEDaCCCAI26okbdUGqw1u4OicjVN4Z4PRPtOqDMYh4yoqm4qN8qGgAQQQQBBBGgJHSGYUihbbWpgeqvrDBqczBdyJkg+gQOWg3QrFtNWOH4S1wH/z6qwf2fGzLXEHk4GPcaIOe9oBn6qjcFpO0lPZMHn6HoVn3kIH6I3VFKnUTuqGXoBSGas7gbgVfb6qyuzDR0QU5SqYzREpdE5oF1UyQnKzkjaQOMbkgnKWiJAyUqlqklLo6oJjRkiLU9TGSBagjQo1cKaRmodzqgYQKCCAI2okYQa3DBuBO7Oqbws7g6J+EGXxTxlQlOxXxlQkARIIIAn2sgDmfkEwArV1OC0f3AyH0QJt6LjED5fdaXB7R7TmT0nRN4bQET81fWUZBBoMKp6Tx5qwxqzPdy0kHWBoo2FjNo81q6tDaZBHBBg2dlRcA7Q3XDMfwu/iaeBXLcfwd1tWfSfq0kTzHA+0e69HUaHdt2RyE/b5rl34u9nam3+bbGxssY9uchwkbXKI2fZBz9lLc9FXuYrIk7HoqsuKB+0ZmrK/G76Kusc3KyxMQ1BSQl0m5pEpygc0B1Qm4SqxzSJQSqQyQR0DkggjFOUdU2UulqgtKWiMhR6T0+XQga2c1Cu9VNbVChXZkoI6CCCAIwiRtQa7CW7qmQmMIbuDopR4oMji3/cKgkKxxofqFV5CAoQhCEcIF2xAe2dNpv1V3VYNppVDCs+8c7ZIIAAEzkJ4yUGntWw0xpCnYU+XZmFm7bFD4IBJyBDgQZBhWt5RDGseXEy3NoiG65kzyjzQdAwp4LgZEjz4LWsJIy1XI+zVSl3ojvA6NrIEyOOWp9F03DbuYG0HZAh2kjpzQSqd1LodO0MiPnP0Wa7ah13ZOpUtgF1TZJqEsG6eBjUnLlzWourIVJceDffZkjP1WdvLilVtqmw9pzhx4NzIc7PgNlxQcYubcta5rsi2QRyIyIKpXsWhxq523Vag0e97h0c4kfVZwuQSsObvKzxUbqrsM8SsMWOSCjLU7btTUp+2OqBFZuaahOVnZpuUE6gzJBOW7d1BBAKOmURRBBLpPCk1BIyVeGFWVo3JBVVCZSFKvaUFRQgJBGUSAI2okbdUGzwjwDopR4qPhHgHRSpQZXGh+oq5XeL2rnPkKtNi7kgjlEU+bN3JINs7kgaVjbvHdaSQXDpPFQTQKcoMMOHQ/ugdw9h7wROo+uX1XXKnZ5lSgGeBxY2DlBgaH5Lk2F1AKjQdBn6rs7b4PpsDQ4nuwA4QQ0xkT7IKPCsPNB0OGY0M5ei2WEuiXE5nh9+qz1nd94S1+Tm6+fn6q/w2lDvJBeC4LR7aCfkuddtaIs7SuRk66e1oAiG7TpeB/EdlryTl4vNdGuaUt2ZIkTIyIjPIrkf4vXTzXoMcZa1m0MoBc47xjnAb7oMXdn9M9FSq7uvAqlwCB2wfBUvEa0hN4dQDinr+gGoKgp+3SHAKRbsyQRq2qQE7VGaFOmgs7QbqCet2ZIIKQoNQKIIJrX5DJTLRuSgtarWzZuoI1/RkKmIhaivTELPXjIKBlJSmoigJG1EjCDY4S7cHRSZzUTBzuDopFR8FAqoVHq1Wjko99egKjursuQXFa+YOSra+IAzAVYSgAgffdTwSrSrv9QQoqU0wZ5GUEx7ANeK33ZjFWMZsgy2d2M4HmNdZWGIB3uBC2PZS5yAERHLlp1QadtanVeC3Ko3qNocjOua0OF1C70CpGguiRmCrWydskzyn7oL4VC7Licvf+krnXbtjLivVpn/DcA13JzWAOPSZBC3VW5/K0KlzWyLWksYdZOTQfMkgR5rkzLsuJc4yXEucebnGXH3JQZ/EKZYC12RHz8wqaoQtNil00taHNDgdrqIOUEaKmfhgfnSdP8rsj6HQ/JA7grc0/jGiGD27muhwIPI5JOPoKYqZb+FV6mUfCgZqDNHT1TT9SjpaoL630QSrbwhBBnyiCWUGNzQP0HSYWgtqcAKkt7eCtJaU90IIVzKpr+nxWkuqSp76nkgpAnBSlIeM0/SqwEDJpog1KfUSJQazCXQwdE3f3EKLY3EMUa8qygi16slRnJUpBQEAnRTyTlvRlSa9DZagrSggUSB+3r7OR0+i0mBYi2m5pkDgVlFZ4K5n6m2ARsFwngWjh7oOr4diHegbO8TwGa2GD2AZv1ILtQNQ39yub/hxjjXh1MtDXtzBmS9vIk55fcea1HavtILagSDvuBDB5x4ugQZ/8TO0vf1m2zDuUjtVCONTg30n36LJVKuWSqaFUlxc4yXEyTrOsqSaqBrEXZNHIH6/0VdTrEHJSsQfvf6R+6r0Glw/EZADs0rFbE1WzTInXZJiehVFb1IU6jfEfYIKirSLSQ4FpGoIgqXRG6tNSsG3LQKmRjdcNW9DxHkVSXFi6kXU3atMTz5EeiCofqUKWoSnszKOg3eQaC2G6EE5bN3QggzRSqOqSUGHNBetpRBPJWtpcCOioPzW6kU7soLy/ugqO5uEzXrk8VFc5Ah5SUZSUAQQQQSaNYgInvKFtE5p6uBAQRYQazNKlBrs0Ggw6xAElVOLXu26G+AafzeakX2JfpbDTmfF05KnQBBBBAEoaeqSnKdIkGAYGZgTA5oJOF3j6NQVKfibmOXQ+X7qyx3GKly7aqDZJgATIDRrHqqujc7JIIkaDyhKqVdt5PDQdAgU50IvzJ6eibqlNtQLqOJzJk6fJMpTykBA40qdhtPaKhRkrzCmhlPaPLLzJOQQaHD6ZAy1+iZ7R2xLBU4thrjzB09j9U1gFzLXE67SvDbh9JzXfF8uSDmj3Zpdp4ku9pbLnNOocQfQpNkN5BoqWgRJyi3IZIIMm4KZg9qKlQNIkQSfRRagU3ArgU6oJ0OR6FArFbPu3ZaHRVxJXdO0PZWnXw0CiAXsb3jHcXGJIJ8/2XDniEDJlJTjkgoCQhHKBcgIBHsobSEoFMyTjnymdpKDkBFIJS3VOSQSgJBBBAEEEEAUq2rOY0kAQTskkTqJA+RPomGjI9E9av3XtPxNkf5mbw+W0PVA045z5D3iE7TyCaLYgeUn10+Ue6cQE4pLijJREICRDVGnLdkuCBRbJaDkNSrQXI1PgaMhzKrbwjbMeUIW7Rq7QcOaDQdmmnNzsg4ytZbVNqBwWNw6q6p5MB9/JazDHbo/vRBke2trsXBcNKg2vUZO+3uqjDvEtf21od5RFQf4byD0dA+oCyVg3NBqKWgQUcEoIM04JIRuSSg7b+E/aHvaJoPO8zSeIWC/EzAvy125zRFOrL28gT4m++fqqjsnjBtrhlQaSA7odVc/iB2iF5Vy8DN1g88tpx9fogxhSSlkJXcGJ4IGoREJ19KOIVja4OXBpc4DazDRm4j7IKmEULqtt2GtqtASDTdsz3gcZHmQTBCyT8CbSsn1Xt2nvqBlEgHJrX71TLSdlwE8jqgy+ylQl7CKECHBIUlzVGQBBBGGygJGg4QiQOs0PRNgpweE+iaQOl8knn/cJUpDEHlAZRpCeaMkBbKXQEFEXwjYD/VA3cHeTlClta6Jl3iKca/NBfWJ2iGt0EStCbnZAa3N0QB14qkw4bAy1KsqdQMBe7UDVBcOsg+2qUtSWH/dEz7rmlvcbB0XUuz0mmHH4ztei5rj9p3VxVZyeY6HeH1QWtvidMtzMeRQWaARoJQpznBjmhVtwP4v9pH1XSMA7EBpD7gOc4aNMbIIOUAHTqtVUw8R4B7BBwujSDnAAwSYCu7rAnuIMjQTw+y6RcYfGYpt/wBoUK5r1BoxBgn9n3zugafE4ao/+AVXyHbLA1s5u1E6N5lamvcv+KmPYKBXxaMi0/JBnKWEDakndB8J1IA8vNT8Oon85DxMNyHCDHD1KP8AM7T89Cl0HEXgJ+JgjllGU+iDc9o7hzG0renM1QA7ZzIboYHuSTwBTlnUcHBhAbSgNDG/CGgBjdsjOAJmBJJPFJu6X6lOuwbVRjA0td4S3e3Y4mST5bI5oXV1UfvP3B6AwOGiBvtfgdJ9Cq4gEspuqMf8QNODsl2rmkGM5gwuRQuidor59Sk6lQY55cA17xJDabTtbDT8RcYJIyyAz1XO6riDBBB5HI+yAyor2pZeUU5ICDE95BE2kSJAOWuWnKSp1jQAILvRBAuaRaRPESmQrLGm5t6FV9PUIHKohoTICkXo0SLZsn0QJeISZTlcJtAtoTzjwHum6YS2oAKcJ6kUTBKBbGqCIDmUug2XBNKdYw2SUFxbPgieCXWqGu5tBnOXnkBwVQ2u5zoZqcui1WA2ApebjmTzQajD4BDRoBAWM7c23621lvtB9RkfstfayHtVJ21pbjXcnlp9RKDAPYQiUpw6fNBB6OqUyOCiVbot+Fac0Aot5a5btPvDylrfmUGYfdk/CFXXrHO0IHotc2yonx06rDyIJA/1MlvzQ/JWxMMe2eQe0n2OaDmN/ht0fDBHSPqqSrhtTa/Uy9Y+ZyXZK2CA/EfUKDc9nC7WHdMj80HPLDsqKme8PPI/MI6/Zk07mn3p3GN71z2xlTB2dmM4c5xDBPMngtna9kmB2e2J5tGXRzSlUOx5c2qH1ntFSoCACHkMpiKYc50ni50cC45oHMHwttUF20eQA4ZczqNVJr9lqbjtESeZzVnguEi3ZshxeTqYjQRpJU17gOP3QZmr2dA0KzfaLD6NFhdW7uIy29kSeQnM+ive2XbKlZN2QA+qRusmdnkX8umpXEcbxWpdVDUquLnH2A5AcAggXtfvHkhrWA6NaIAR2lMbTZ4kZIUWDj/fRPPcNtseSCxg0w8Bw2X5lsfQpqjTkgp17JOaTMCfZAO0NDca7+Yj3GX0VCFpb9s2xPHI/NZlA/dukjok2p3gk1tfkksMGUD90M0wpFfMymCED1FOubEFM0SrGmyQgZDQUxdyMlKFOFDujmgYYE4Xz0TcJTSgv8AtfiWko0+IWUwrFRTGy7nqtLhtYVRuOmNRyQXWHVC544xxUPta3/pnu5VGn3MK3saWw30Vf2pZFjUni5v/ALIOcGp5j2QTRQQeuUUIErH/AIg9qa1j3XdNYe8D5LmudGwW6BpH8XFBrnNCiXNBr8nNDhyIn5Fcfrfifd8HUx0pj75pr/mbd86J6sP2KDrAw6m3wAs/yPdTHs0gJRds6vJH8+yY9YB9yuK3/b+9qgjvQwH/AMbWtPo6NoehWZfULiXEySZJOZJ5knVB3297SW9LxV6OuY7zeA8mN2iT5KjvfxNtmGKTKlX+aAxvptGfkuPhyMZkDXy4nog6Vcfig/4aAA/mqkj2DQoGI/iZWFNwFNjKhjYLZJbzJBkT/fJYavcd3yL+A1Df3PnoOHMV+3JJOp4nggcurh1Rxc8lziSSSeepJUcqTUoENBPE6ceruXRMtYgOlTlTX2ey5pMgkxBUN9TZ01T9PEHPcNvMyM0EjEa+xpmSqt148iJVniFsakRqOarrixewSRkgYfXcdST6pNMZoEI2jI+yBJQRwjhAtuiJ7UdNG4IE0wrC0fzUFgzTofBQWDwq68iU9Vq5ZHNQnEnVAlPWzA4gH3RUqW1opFvbmRlI4wRPsgc/I+YhWOAPFB5eXaiITlKjRI3iR5OkfVSLc0Q4NAbJ04oNFR7QUyANegTXajEW1LF0Zb7Bn1lCjQHkPRVvbGsG02Ux8Tts9AIHzQY1wQRkI0HrSnx6rlv401Dt24kxsPynLVv7BBBByx6jvCNBA2QmnFGggLaPNWmG+Bx46TxzInNEggrHH7p+11H98UEEE3EPv9lFaggggv1Ttp4x1QQQXo1RXQ3HdCiQQZ5KOiCCAkEEECmoygggNmqOrqgggQ1G8IIIJ+BD9Q/5So9XJ2XNBBBZ4a8kZknrmrFlMBwIAnoEEEFnQdms92pP63+kIIIKdEggg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46038" y="-884238"/>
            <a:ext cx="2476500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948" name="Picture 4" descr="http://www.historyplace.com/worldhistory/firstworldwar/us-wilson-des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2286000"/>
            <a:ext cx="4623822" cy="3448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Depression</a:t>
            </a:r>
            <a:endParaRPr lang="en-US" dirty="0"/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3886200" cy="2910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981200"/>
            <a:ext cx="3820026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Great Migration</a:t>
            </a:r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5600"/>
            <a:ext cx="3928174" cy="200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667000"/>
            <a:ext cx="4133967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Interstate Commerce Act</a:t>
            </a:r>
            <a:endParaRPr lang="en-US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1612"/>
            <a:ext cx="3962400" cy="30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911370"/>
            <a:ext cx="4237285" cy="266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Japanese Internment</a:t>
            </a:r>
            <a:endParaRPr lang="en-US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362200"/>
            <a:ext cx="4143375" cy="2908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4343400" cy="3362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Nativism</a:t>
            </a:r>
            <a:endParaRPr lang="en-US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14600"/>
            <a:ext cx="4217761" cy="246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4186621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Navajo Code Talkers</a:t>
            </a:r>
            <a:endParaRPr lang="en-US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19400"/>
            <a:ext cx="3609392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895600"/>
            <a:ext cx="4058955" cy="2438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Deal</a:t>
            </a:r>
            <a:endParaRPr lang="en-U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90800"/>
            <a:ext cx="3886200" cy="3104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743200"/>
            <a:ext cx="4419600" cy="3180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Normandy Invasion</a:t>
            </a:r>
            <a:endParaRPr lang="en-US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743200"/>
            <a:ext cx="3580342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14600"/>
            <a:ext cx="4597078" cy="31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Pearl Harbor</a:t>
            </a:r>
            <a:endParaRPr lang="en-US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19400"/>
            <a:ext cx="3895725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3200"/>
            <a:ext cx="4182651" cy="2883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Populism</a:t>
            </a:r>
            <a:endParaRPr lang="en-US" dirty="0"/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38400"/>
            <a:ext cx="4343400" cy="3089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19400"/>
            <a:ext cx="3928534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Progressive Era</a:t>
            </a:r>
            <a:endParaRPr lang="en-US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01463"/>
            <a:ext cx="3817761" cy="278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590800"/>
            <a:ext cx="4419600" cy="3106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Prohibition</a:t>
            </a:r>
            <a:endParaRPr lang="en-US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09800"/>
            <a:ext cx="4343400" cy="3506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0"/>
            <a:ext cx="4241390" cy="299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Scare</a:t>
            </a:r>
            <a:endParaRPr lang="en-US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590800"/>
            <a:ext cx="3441291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43200"/>
            <a:ext cx="4290536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 to Normalcy</a:t>
            </a:r>
            <a:endParaRPr lang="en-US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67000"/>
            <a:ext cx="3276600" cy="3053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743200"/>
            <a:ext cx="460175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Darwinism</a:t>
            </a:r>
            <a:endParaRPr lang="en-US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308" y="2133601"/>
            <a:ext cx="3910692" cy="353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362200"/>
            <a:ext cx="4929228" cy="306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Gospel</a:t>
            </a:r>
            <a:endParaRPr lang="en-US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13050"/>
            <a:ext cx="3802527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38400"/>
            <a:ext cx="4044192" cy="297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Spanish American War</a:t>
            </a:r>
            <a:endParaRPr lang="en-US" dirty="0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743200"/>
            <a:ext cx="3913001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62199"/>
            <a:ext cx="5029200" cy="3828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Tuskegee Airmen</a:t>
            </a:r>
            <a:endParaRPr lang="en-US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38399"/>
            <a:ext cx="3581400" cy="2987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19400"/>
            <a:ext cx="4419355" cy="244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Treaty of Versailles</a:t>
            </a:r>
            <a:endParaRPr lang="en-US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362200"/>
            <a:ext cx="4168966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2" name="Picture 4" descr="http://cdn.history.com/sites/2/2014/01/treaty-of-versailles-AB.jpe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3423133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I</a:t>
            </a:r>
            <a:endParaRPr lang="en-US" dirty="0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90800"/>
            <a:ext cx="3546817" cy="278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38400"/>
            <a:ext cx="4419600" cy="3407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II</a:t>
            </a:r>
            <a:endParaRPr lang="en-US" dirty="0"/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342"/>
          <a:stretch/>
        </p:blipFill>
        <p:spPr bwMode="auto">
          <a:xfrm>
            <a:off x="4903808" y="2689068"/>
            <a:ext cx="3924300" cy="249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4282698" cy="3281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9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Victory Gardens</a:t>
            </a:r>
            <a:endParaRPr lang="en-US" dirty="0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799" y="2362200"/>
            <a:ext cx="27654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4724400" cy="293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5679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Capitalism</a:t>
            </a:r>
            <a:endParaRPr lang="en-US" dirty="0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62200"/>
            <a:ext cx="3552825" cy="2656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90800"/>
            <a:ext cx="3221407" cy="2227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5679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</a:t>
            </a:r>
            <a:endParaRPr lang="en-US" dirty="0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67000"/>
            <a:ext cx="3886200" cy="272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743200"/>
            <a:ext cx="3124200" cy="2163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5679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Globalization</a:t>
            </a:r>
            <a:endParaRPr lang="en-US" dirty="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464"/>
          <a:stretch/>
        </p:blipFill>
        <p:spPr bwMode="auto">
          <a:xfrm>
            <a:off x="4572000" y="2514600"/>
            <a:ext cx="3626734" cy="251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8000"/>
            <a:ext cx="3390053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9135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Inflation</a:t>
            </a:r>
            <a:endParaRPr lang="en-US" dirty="0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98737"/>
            <a:ext cx="3886200" cy="2995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00400"/>
            <a:ext cx="2990258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Protective Tariff</a:t>
            </a:r>
            <a:endParaRPr lang="en-US" dirty="0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19400"/>
            <a:ext cx="3863034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19400"/>
            <a:ext cx="3657600" cy="2474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Americanization</a:t>
            </a:r>
            <a:endParaRPr lang="en-US" dirty="0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3810000" cy="2598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667000"/>
            <a:ext cx="3352800" cy="25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Commerce</a:t>
            </a:r>
            <a:endParaRPr lang="en-US" dirty="0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38400"/>
            <a:ext cx="3505200" cy="292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95600"/>
            <a:ext cx="3657600" cy="2459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Ethnic Ghetto</a:t>
            </a:r>
            <a:endParaRPr lang="en-US" dirty="0"/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814" y="2727324"/>
            <a:ext cx="389408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819400"/>
            <a:ext cx="3717217" cy="23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Gilded</a:t>
            </a:r>
            <a:endParaRPr lang="en-US" dirty="0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1170" y="2743200"/>
            <a:ext cx="3583681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3276600"/>
            <a:ext cx="4533745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Industrialization</a:t>
            </a:r>
            <a:endParaRPr lang="en-US" dirty="0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79687"/>
            <a:ext cx="4191000" cy="3037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048000"/>
            <a:ext cx="3048000" cy="2242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 Union</a:t>
            </a:r>
            <a:endParaRPr lang="en-US" dirty="0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3972261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84153"/>
            <a:ext cx="3505200" cy="2285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Laissez-Faire</a:t>
            </a:r>
            <a:endParaRPr lang="en-US" dirty="0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667000"/>
            <a:ext cx="3867391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0"/>
            <a:ext cx="3124200" cy="2039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Monopoly</a:t>
            </a:r>
            <a:endParaRPr lang="en-US" dirty="0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438400"/>
            <a:ext cx="4724400" cy="327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24200"/>
            <a:ext cx="3436033" cy="2100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Robber Baron</a:t>
            </a:r>
            <a:endParaRPr lang="en-US" dirty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586" y="2212802"/>
            <a:ext cx="4040214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749450"/>
            <a:ext cx="3462337" cy="2203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Strike</a:t>
            </a:r>
            <a:endParaRPr lang="en-US" dirty="0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38400"/>
            <a:ext cx="4533203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76600"/>
            <a:ext cx="328140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Suffrage</a:t>
            </a:r>
            <a:endParaRPr lang="en-US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607840"/>
            <a:ext cx="3595883" cy="249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971800"/>
            <a:ext cx="4228280" cy="179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Tenement</a:t>
            </a:r>
            <a:endParaRPr lang="en-US" dirty="0"/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905000"/>
            <a:ext cx="5094381" cy="4028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71800"/>
            <a:ext cx="3063191" cy="197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Trust</a:t>
            </a:r>
            <a:endParaRPr lang="en-US" dirty="0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5715000" cy="443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738164"/>
            <a:ext cx="4094407" cy="2519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Urbanization</a:t>
            </a:r>
            <a:endParaRPr lang="en-US" dirty="0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13025"/>
            <a:ext cx="4038600" cy="28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76600"/>
            <a:ext cx="3581400" cy="2022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Alliance</a:t>
            </a:r>
            <a:endParaRPr lang="en-US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362200"/>
            <a:ext cx="4110037" cy="2923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645" y="2743200"/>
            <a:ext cx="3422555" cy="2024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Armistice</a:t>
            </a:r>
            <a:endParaRPr lang="en-US" dirty="0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86000"/>
            <a:ext cx="3619202" cy="3290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76600"/>
            <a:ext cx="3889872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31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Communism</a:t>
            </a:r>
            <a:endParaRPr lang="en-US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90800"/>
            <a:ext cx="3276600" cy="25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819400"/>
            <a:ext cx="3185908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0291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Conscription</a:t>
            </a:r>
            <a:endParaRPr lang="en-US" dirty="0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3429000" cy="316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3705726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Diplomacy</a:t>
            </a:r>
            <a:endParaRPr lang="en-US" dirty="0"/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362200"/>
            <a:ext cx="3505200" cy="2857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819400"/>
            <a:ext cx="3505200" cy="2111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Imperialism</a:t>
            </a:r>
            <a:endParaRPr lang="en-US" dirty="0"/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781"/>
          <a:stretch/>
        </p:blipFill>
        <p:spPr bwMode="auto">
          <a:xfrm>
            <a:off x="4419600" y="2743200"/>
            <a:ext cx="3493625" cy="242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914231"/>
            <a:ext cx="3207544" cy="2238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Isolationism</a:t>
            </a:r>
            <a:endParaRPr lang="en-US" dirty="0"/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048000"/>
            <a:ext cx="3276600" cy="231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514600"/>
            <a:ext cx="34671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Militarism</a:t>
            </a:r>
            <a:endParaRPr lang="en-US" dirty="0"/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19400"/>
            <a:ext cx="4267200" cy="2467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944630"/>
            <a:ext cx="3537447" cy="1855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Mobilize</a:t>
            </a:r>
            <a:endParaRPr lang="en-US" dirty="0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90800"/>
            <a:ext cx="3805491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495961"/>
            <a:ext cx="3696462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Nationalism</a:t>
            </a:r>
            <a:endParaRPr lang="en-US" dirty="0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4419600" cy="2821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426669"/>
            <a:ext cx="3435993" cy="1145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Socialism</a:t>
            </a:r>
            <a:endParaRPr lang="en-US" dirty="0"/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438400"/>
            <a:ext cx="4224057" cy="2955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971800"/>
            <a:ext cx="3454561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Totalitarianism</a:t>
            </a:r>
            <a:endParaRPr lang="en-US" dirty="0"/>
          </a:p>
        </p:txBody>
      </p:sp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971800"/>
            <a:ext cx="3733800" cy="219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0" name="Picture 2" descr="https://prettylittleresearchers.files.wordpress.com/2012/06/total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905000"/>
            <a:ext cx="3124200" cy="4165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Affirmative Action</a:t>
            </a:r>
            <a:endParaRPr lang="en-US" dirty="0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95600"/>
            <a:ext cx="4114800" cy="2760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65966"/>
            <a:ext cx="3505200" cy="2100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Rights</a:t>
            </a:r>
            <a:endParaRPr lang="en-US" dirty="0"/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19400"/>
            <a:ext cx="4491165" cy="2828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328763"/>
            <a:ext cx="3319093" cy="162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Containment</a:t>
            </a:r>
            <a:endParaRPr lang="en-US" dirty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271616" y="2586384"/>
            <a:ext cx="3672580" cy="276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113516"/>
            <a:ext cx="3429000" cy="1865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 Culture</a:t>
            </a:r>
            <a:endParaRPr lang="en-US" dirty="0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362200"/>
            <a:ext cx="4391585" cy="330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15633"/>
            <a:ext cx="3080638" cy="204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Migrant</a:t>
            </a:r>
            <a:endParaRPr lang="en-US" dirty="0"/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14600"/>
            <a:ext cx="4191000" cy="3120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048000"/>
            <a:ext cx="2971800" cy="1675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Segregation</a:t>
            </a:r>
            <a:endParaRPr lang="en-US" dirty="0"/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38400"/>
            <a:ext cx="4644342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971800"/>
            <a:ext cx="31548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Suburbs</a:t>
            </a:r>
            <a:endParaRPr lang="en-US" dirty="0"/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9189" y="2514600"/>
            <a:ext cx="5047611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308627"/>
            <a:ext cx="3241385" cy="1187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Anti-Semitism</a:t>
            </a:r>
            <a:endParaRPr lang="en-US" dirty="0"/>
          </a:p>
        </p:txBody>
      </p:sp>
      <p:pic>
        <p:nvPicPr>
          <p:cNvPr id="11673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209800"/>
            <a:ext cx="3589111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918618"/>
            <a:ext cx="3542194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Appeasement</a:t>
            </a:r>
            <a:endParaRPr lang="en-US" dirty="0"/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90800"/>
            <a:ext cx="4572000" cy="318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895600"/>
            <a:ext cx="3276600" cy="2412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Blitzkrieg</a:t>
            </a:r>
            <a:endParaRPr lang="en-US" dirty="0"/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19400"/>
            <a:ext cx="4038600" cy="256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7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48000"/>
            <a:ext cx="3352800" cy="2325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Fascism</a:t>
            </a:r>
            <a:endParaRPr lang="en-US" dirty="0"/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19400"/>
            <a:ext cx="419362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98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71800"/>
            <a:ext cx="4409334" cy="29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Genocide</a:t>
            </a:r>
            <a:endParaRPr lang="en-US" dirty="0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4279" y="2326511"/>
            <a:ext cx="4615319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64822"/>
            <a:ext cx="3150449" cy="218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Neutrality</a:t>
            </a:r>
            <a:endParaRPr lang="en-US" dirty="0"/>
          </a:p>
        </p:txBody>
      </p:sp>
      <p:pic>
        <p:nvPicPr>
          <p:cNvPr id="12185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95600"/>
            <a:ext cx="3581400" cy="2343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 descr="http://www.charleslindbergh.com/images2/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2514600"/>
            <a:ext cx="3187577" cy="30194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Nazism</a:t>
            </a:r>
            <a:endParaRPr lang="en-US" dirty="0"/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743200"/>
            <a:ext cx="3276600" cy="224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743200"/>
            <a:ext cx="3297559" cy="2386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2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329</TotalTime>
  <Words>259</Words>
  <Application>Microsoft Office PowerPoint</Application>
  <PresentationFormat>On-screen Show (4:3)</PresentationFormat>
  <Paragraphs>123</Paragraphs>
  <Slides>120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21" baseType="lpstr">
      <vt:lpstr>Flow</vt:lpstr>
      <vt:lpstr>US History STAAR Review</vt:lpstr>
      <vt:lpstr>Truman Doctrine</vt:lpstr>
      <vt:lpstr>Marshall Plan</vt:lpstr>
      <vt:lpstr>North Atlantic Treaty Org. (NATO)</vt:lpstr>
      <vt:lpstr>Berlin Airlift</vt:lpstr>
      <vt:lpstr>Cuban Missile Crisis</vt:lpstr>
      <vt:lpstr>McCarthyism</vt:lpstr>
      <vt:lpstr>House Un American Activities Committee (HUAC)</vt:lpstr>
      <vt:lpstr>Venona Papers</vt:lpstr>
      <vt:lpstr>Korean War</vt:lpstr>
      <vt:lpstr>Domino Theory</vt:lpstr>
      <vt:lpstr>Vietnam War</vt:lpstr>
      <vt:lpstr>Tet Offensive</vt:lpstr>
      <vt:lpstr>Vietnamization</vt:lpstr>
      <vt:lpstr>Fall of Saigon</vt:lpstr>
      <vt:lpstr>26th Amendment</vt:lpstr>
      <vt:lpstr>Civil Rights Act of 1957</vt:lpstr>
      <vt:lpstr>Civil Rights Act of 1964</vt:lpstr>
      <vt:lpstr>Voting Rights Act of 1965</vt:lpstr>
      <vt:lpstr>Reaganomics</vt:lpstr>
      <vt:lpstr>Peace Through Strength</vt:lpstr>
      <vt:lpstr>Camp David Accords</vt:lpstr>
      <vt:lpstr>Contract With America</vt:lpstr>
      <vt:lpstr>Moral Majority</vt:lpstr>
      <vt:lpstr>Heritage Foundation</vt:lpstr>
      <vt:lpstr>National Rifle Association</vt:lpstr>
      <vt:lpstr>The Cold War</vt:lpstr>
      <vt:lpstr>Persian Gulf War</vt:lpstr>
      <vt:lpstr>Balkans Crisis</vt:lpstr>
      <vt:lpstr>9-11-2001</vt:lpstr>
      <vt:lpstr>War on Terror</vt:lpstr>
      <vt:lpstr>Great Society</vt:lpstr>
      <vt:lpstr>Arms Race</vt:lpstr>
      <vt:lpstr>Watergate Scandal</vt:lpstr>
      <vt:lpstr>Gulf of Tonkin Resolution</vt:lpstr>
      <vt:lpstr>War Powers Act of 1973</vt:lpstr>
      <vt:lpstr>Iran Contra Affair</vt:lpstr>
      <vt:lpstr>16th Amendment</vt:lpstr>
      <vt:lpstr>17th Amendment</vt:lpstr>
      <vt:lpstr>18th Amendment</vt:lpstr>
      <vt:lpstr>19th Amendment</vt:lpstr>
      <vt:lpstr>American Expeditionary Forces (AEF)</vt:lpstr>
      <vt:lpstr>American Expansionism</vt:lpstr>
      <vt:lpstr>Axis Powers</vt:lpstr>
      <vt:lpstr>Bataan Death March</vt:lpstr>
      <vt:lpstr>Battle of the Argonne Forrest</vt:lpstr>
      <vt:lpstr>Battle of Midway</vt:lpstr>
      <vt:lpstr>Chinese Exclusion Act</vt:lpstr>
      <vt:lpstr>Eugenics</vt:lpstr>
      <vt:lpstr>Executive Order 1066</vt:lpstr>
      <vt:lpstr>Federal Reserve Act</vt:lpstr>
      <vt:lpstr>Flying Tigers</vt:lpstr>
      <vt:lpstr>Wilson’s Fourteen Points</vt:lpstr>
      <vt:lpstr>Great Depression</vt:lpstr>
      <vt:lpstr>The Great Migration</vt:lpstr>
      <vt:lpstr>Interstate Commerce Act</vt:lpstr>
      <vt:lpstr>Japanese Internment</vt:lpstr>
      <vt:lpstr>Nativism</vt:lpstr>
      <vt:lpstr>Navajo Code Talkers</vt:lpstr>
      <vt:lpstr>New Deal</vt:lpstr>
      <vt:lpstr>Normandy Invasion</vt:lpstr>
      <vt:lpstr>Pearl Harbor</vt:lpstr>
      <vt:lpstr>Populism</vt:lpstr>
      <vt:lpstr>Progressive Era</vt:lpstr>
      <vt:lpstr>Prohibition</vt:lpstr>
      <vt:lpstr>Red Scare</vt:lpstr>
      <vt:lpstr>Return to Normalcy</vt:lpstr>
      <vt:lpstr>Social Darwinism</vt:lpstr>
      <vt:lpstr>Social Gospel</vt:lpstr>
      <vt:lpstr>Spanish American War</vt:lpstr>
      <vt:lpstr>Tuskegee Airmen</vt:lpstr>
      <vt:lpstr>Treaty of Versailles</vt:lpstr>
      <vt:lpstr>World War I</vt:lpstr>
      <vt:lpstr>World War II</vt:lpstr>
      <vt:lpstr>Victory Gardens</vt:lpstr>
      <vt:lpstr>Capitalism</vt:lpstr>
      <vt:lpstr>Entrepreneur</vt:lpstr>
      <vt:lpstr>Globalization</vt:lpstr>
      <vt:lpstr>Inflation</vt:lpstr>
      <vt:lpstr>Protective Tariff</vt:lpstr>
      <vt:lpstr>Americanization</vt:lpstr>
      <vt:lpstr>Commerce</vt:lpstr>
      <vt:lpstr>Ethnic Ghetto</vt:lpstr>
      <vt:lpstr>Gilded</vt:lpstr>
      <vt:lpstr>Industrialization</vt:lpstr>
      <vt:lpstr>Labor Union</vt:lpstr>
      <vt:lpstr>Laissez-Faire</vt:lpstr>
      <vt:lpstr>Monopoly</vt:lpstr>
      <vt:lpstr>Robber Baron</vt:lpstr>
      <vt:lpstr>Strike</vt:lpstr>
      <vt:lpstr>Suffrage</vt:lpstr>
      <vt:lpstr>Tenement</vt:lpstr>
      <vt:lpstr>Trust</vt:lpstr>
      <vt:lpstr>Urbanization</vt:lpstr>
      <vt:lpstr>Alliance</vt:lpstr>
      <vt:lpstr>Armistice</vt:lpstr>
      <vt:lpstr>Communism</vt:lpstr>
      <vt:lpstr>Conscription</vt:lpstr>
      <vt:lpstr>Diplomacy</vt:lpstr>
      <vt:lpstr>Imperialism</vt:lpstr>
      <vt:lpstr>Isolationism</vt:lpstr>
      <vt:lpstr>Militarism</vt:lpstr>
      <vt:lpstr>Mobilize</vt:lpstr>
      <vt:lpstr>Nationalism</vt:lpstr>
      <vt:lpstr>Socialism</vt:lpstr>
      <vt:lpstr>Totalitarianism</vt:lpstr>
      <vt:lpstr>Affirmative Action</vt:lpstr>
      <vt:lpstr>Civil Rights</vt:lpstr>
      <vt:lpstr>Containment</vt:lpstr>
      <vt:lpstr>Counter Culture</vt:lpstr>
      <vt:lpstr>Migrant</vt:lpstr>
      <vt:lpstr>Segregation</vt:lpstr>
      <vt:lpstr>Suburbs</vt:lpstr>
      <vt:lpstr>Anti-Semitism</vt:lpstr>
      <vt:lpstr>Appeasement</vt:lpstr>
      <vt:lpstr>Blitzkrieg</vt:lpstr>
      <vt:lpstr>Fascism</vt:lpstr>
      <vt:lpstr>Genocide</vt:lpstr>
      <vt:lpstr>Neutrality</vt:lpstr>
      <vt:lpstr>Nazism</vt:lpstr>
    </vt:vector>
  </TitlesOfParts>
  <Company>GISD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 History STAAR Review</dc:title>
  <dc:creator>Nancy Hester</dc:creator>
  <cp:lastModifiedBy>Nancy Hester</cp:lastModifiedBy>
  <cp:revision>18</cp:revision>
  <dcterms:created xsi:type="dcterms:W3CDTF">2015-04-28T18:45:51Z</dcterms:created>
  <dcterms:modified xsi:type="dcterms:W3CDTF">2015-04-29T01:22:01Z</dcterms:modified>
</cp:coreProperties>
</file>