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8" r:id="rId6"/>
    <p:sldId id="259" r:id="rId7"/>
    <p:sldId id="260" r:id="rId8"/>
    <p:sldId id="273" r:id="rId9"/>
    <p:sldId id="272" r:id="rId10"/>
    <p:sldId id="262" r:id="rId11"/>
    <p:sldId id="263" r:id="rId12"/>
    <p:sldId id="265" r:id="rId13"/>
    <p:sldId id="266" r:id="rId14"/>
    <p:sldId id="261" r:id="rId15"/>
    <p:sldId id="276" r:id="rId16"/>
    <p:sldId id="277" r:id="rId17"/>
    <p:sldId id="279" r:id="rId18"/>
    <p:sldId id="280" r:id="rId19"/>
    <p:sldId id="270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58" d="100"/>
          <a:sy n="58" d="100"/>
        </p:scale>
        <p:origin x="1524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40C0-2828-438C-BAC3-479D85CA96A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EF18-B200-454B-97C5-412B13BD9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40C0-2828-438C-BAC3-479D85CA96A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EF18-B200-454B-97C5-412B13BD934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40C0-2828-438C-BAC3-479D85CA96A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EF18-B200-454B-97C5-412B13BD9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40C0-2828-438C-BAC3-479D85CA96A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EF18-B200-454B-97C5-412B13BD934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40C0-2828-438C-BAC3-479D85CA96A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EF18-B200-454B-97C5-412B13BD9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40C0-2828-438C-BAC3-479D85CA96A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EF18-B200-454B-97C5-412B13BD9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40C0-2828-438C-BAC3-479D85CA96A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EF18-B200-454B-97C5-412B13BD9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40C0-2828-438C-BAC3-479D85CA96A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EF18-B200-454B-97C5-412B13BD934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40C0-2828-438C-BAC3-479D85CA96A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EF18-B200-454B-97C5-412B13BD934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40C0-2828-438C-BAC3-479D85CA96A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EF18-B200-454B-97C5-412B13BD9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140C0-2828-438C-BAC3-479D85CA96A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EF18-B200-454B-97C5-412B13BD934B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92140C0-2828-438C-BAC3-479D85CA96A2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8A1EF18-B200-454B-97C5-412B13BD934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pstudent.collegeboard.org/creditandplacement/search-creditpolicies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apcentral.collegeboard.org/about-ap/news-changes/ap-2019/support-students-new-online-tools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student.collegeboard.org/exploreap/for-parents%20apstudent.collegeboard.org" TargetMode="External"/><Relationship Id="rId2" Type="http://schemas.openxmlformats.org/officeDocument/2006/relationships/hyperlink" Target="https://apstudent.collegeboard.org/exploreap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ollegeboard.org/apcreditpolicy" TargetMode="External"/><Relationship Id="rId4" Type="http://schemas.openxmlformats.org/officeDocument/2006/relationships/hyperlink" Target="http://www.collegeboard.org/quickstart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b.collegeboard.org/ap-potential/app/expectancy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dohertyt@fultonschools.org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Welcome to IB and AP               Information Night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Kindra Smith, Principal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Tim Doherty, College Board Coordinator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Diane Kopkas, IB Coordinator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Riverwood International Charter High School</a:t>
            </a:r>
          </a:p>
        </p:txBody>
      </p:sp>
    </p:spTree>
    <p:extLst>
      <p:ext uri="{BB962C8B-B14F-4D97-AF65-F5344CB8AC3E}">
        <p14:creationId xmlns:p14="http://schemas.microsoft.com/office/powerpoint/2010/main" val="2030471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362200"/>
            <a:ext cx="7408333" cy="34506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1.  What does AP mean?</a:t>
            </a:r>
          </a:p>
          <a:p>
            <a:r>
              <a:rPr lang="en-US" dirty="0"/>
              <a:t>2.  Who can take AP classes?</a:t>
            </a:r>
          </a:p>
          <a:p>
            <a:r>
              <a:rPr lang="en-US" dirty="0"/>
              <a:t>3.  Are there limits in how many AP courses a student may take?</a:t>
            </a:r>
          </a:p>
          <a:p>
            <a:r>
              <a:rPr lang="en-US" dirty="0"/>
              <a:t>4.  What are the advantages and disadvantages of taking AP classes?</a:t>
            </a:r>
          </a:p>
          <a:p>
            <a:r>
              <a:rPr lang="en-US" dirty="0"/>
              <a:t>5.  How stressful is an AP class?</a:t>
            </a:r>
          </a:p>
          <a:p>
            <a:r>
              <a:rPr lang="en-US" dirty="0"/>
              <a:t>6.  Where can I obtain more information about specific AP courses?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Essential Questions Parents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Want to Know:</a:t>
            </a:r>
          </a:p>
        </p:txBody>
      </p:sp>
    </p:spTree>
    <p:extLst>
      <p:ext uri="{BB962C8B-B14F-4D97-AF65-F5344CB8AC3E}">
        <p14:creationId xmlns:p14="http://schemas.microsoft.com/office/powerpoint/2010/main" val="3152590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is AP?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3581400"/>
            <a:ext cx="3822192" cy="3447288"/>
          </a:xfrm>
        </p:spPr>
        <p:txBody>
          <a:bodyPr>
            <a:normAutofit/>
          </a:bodyPr>
          <a:lstStyle/>
          <a:p>
            <a:pPr algn="ctr"/>
            <a:r>
              <a:rPr lang="en-US" sz="9600" b="1" dirty="0"/>
              <a:t>AP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410456" y="2679192"/>
            <a:ext cx="4504944" cy="34472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“AP” stands for Advanced Placement.  AP courses are challenging, with content that better prepares students for the rigors of college.  Every AP class has an end-of-course AP test; if a student passes the exam with a score of 3 or higher (on a 5 point scale) he/she can earn college credit for the course.  </a:t>
            </a:r>
          </a:p>
        </p:txBody>
      </p:sp>
    </p:spTree>
    <p:extLst>
      <p:ext uri="{BB962C8B-B14F-4D97-AF65-F5344CB8AC3E}">
        <p14:creationId xmlns:p14="http://schemas.microsoft.com/office/powerpoint/2010/main" val="1218895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are the benefits?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" y="2679192"/>
            <a:ext cx="3822192" cy="3447288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Why take an AP Course?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98392" y="2679192"/>
            <a:ext cx="4867656" cy="3950208"/>
          </a:xfrm>
        </p:spPr>
        <p:txBody>
          <a:bodyPr>
            <a:normAutofit/>
          </a:bodyPr>
          <a:lstStyle/>
          <a:p>
            <a:r>
              <a:rPr lang="en-US" dirty="0"/>
              <a:t>Students learn rigorous college-level content and skills</a:t>
            </a:r>
          </a:p>
          <a:p>
            <a:r>
              <a:rPr lang="en-US" dirty="0"/>
              <a:t>Taking AP is valued in the college admissions process </a:t>
            </a:r>
          </a:p>
          <a:p>
            <a:r>
              <a:rPr lang="en-US" dirty="0"/>
              <a:t>AP courses are interesting and rewarding academic experiences</a:t>
            </a:r>
          </a:p>
          <a:p>
            <a:r>
              <a:rPr lang="en-US" dirty="0"/>
              <a:t>Opportunity to earn valuable credit and placement in college – Flexibility and Cost Savings</a:t>
            </a:r>
          </a:p>
        </p:txBody>
      </p:sp>
    </p:spTree>
    <p:extLst>
      <p:ext uri="{BB962C8B-B14F-4D97-AF65-F5344CB8AC3E}">
        <p14:creationId xmlns:p14="http://schemas.microsoft.com/office/powerpoint/2010/main" val="2136794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8305800" cy="990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Credit and Placement Opportunities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8077200" cy="4419600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262626"/>
                </a:solidFill>
                <a:latin typeface="Calibri"/>
              </a:rPr>
              <a:t>Each college and university has its own policies regarding AP® credit and placement. The College Board offers information about AP credit at thousands of college and universities at  </a:t>
            </a:r>
            <a:r>
              <a:rPr lang="en-US" sz="2400" dirty="0">
                <a:solidFill>
                  <a:srgbClr val="262626"/>
                </a:solidFill>
                <a:latin typeface="Calibri"/>
                <a:hlinkClick r:id="rId2"/>
              </a:rPr>
              <a:t>https://apstudent.collegeboard.org/creditandplacement/search-creditpolicies</a:t>
            </a:r>
            <a:endParaRPr lang="en-US" sz="2400" dirty="0">
              <a:solidFill>
                <a:srgbClr val="262626"/>
              </a:solidFill>
              <a:latin typeface="Calibri"/>
            </a:endParaRPr>
          </a:p>
          <a:p>
            <a:pPr algn="l"/>
            <a:endParaRPr lang="en-US" dirty="0">
              <a:solidFill>
                <a:srgbClr val="262626"/>
              </a:solidFill>
              <a:latin typeface="Calibri"/>
            </a:endParaRPr>
          </a:p>
          <a:p>
            <a:pPr algn="l"/>
            <a:r>
              <a:rPr lang="en-US" dirty="0">
                <a:solidFill>
                  <a:srgbClr val="262626"/>
                </a:solidFill>
                <a:latin typeface="Calibri"/>
              </a:rPr>
              <a:t> </a:t>
            </a:r>
            <a:r>
              <a:rPr lang="en-US" sz="2400" dirty="0">
                <a:solidFill>
                  <a:srgbClr val="262626"/>
                </a:solidFill>
                <a:latin typeface="Calibri"/>
              </a:rPr>
              <a:t>• Search by school name or alphabetically</a:t>
            </a:r>
          </a:p>
          <a:p>
            <a:pPr algn="l"/>
            <a:r>
              <a:rPr lang="en-US" sz="2400" dirty="0">
                <a:solidFill>
                  <a:srgbClr val="262626"/>
                </a:solidFill>
                <a:latin typeface="Calibri"/>
              </a:rPr>
              <a:t> • Data for each school includes a direct link to that school’s Web page detailing AP credit and placement policies</a:t>
            </a:r>
          </a:p>
          <a:p>
            <a:pPr algn="l"/>
            <a:r>
              <a:rPr lang="en-US" sz="2400" dirty="0">
                <a:solidFill>
                  <a:srgbClr val="262626"/>
                </a:solidFill>
                <a:latin typeface="Calibri"/>
              </a:rPr>
              <a:t> • A statement from the college or university about its AP policy</a:t>
            </a:r>
          </a:p>
          <a:p>
            <a:pPr algn="l"/>
            <a:r>
              <a:rPr lang="en-US" dirty="0">
                <a:solidFill>
                  <a:srgbClr val="262626"/>
                </a:solidFill>
                <a:latin typeface="Calibri"/>
              </a:rPr>
              <a:t>				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972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Georgia Universities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First Year Statistics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43A8DC4-0704-4F66-B3AF-79DBE6C6C4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3631468"/>
              </p:ext>
            </p:extLst>
          </p:nvPr>
        </p:nvGraphicFramePr>
        <p:xfrm>
          <a:off x="457200" y="2667000"/>
          <a:ext cx="8229601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569330082"/>
                    </a:ext>
                  </a:extLst>
                </a:gridCol>
                <a:gridCol w="1809943">
                  <a:extLst>
                    <a:ext uri="{9D8B030D-6E8A-4147-A177-3AD203B41FA5}">
                      <a16:colId xmlns:a16="http://schemas.microsoft.com/office/drawing/2014/main" val="1788104078"/>
                    </a:ext>
                  </a:extLst>
                </a:gridCol>
                <a:gridCol w="2104929">
                  <a:extLst>
                    <a:ext uri="{9D8B030D-6E8A-4147-A177-3AD203B41FA5}">
                      <a16:colId xmlns:a16="http://schemas.microsoft.com/office/drawing/2014/main" val="2187900308"/>
                    </a:ext>
                  </a:extLst>
                </a:gridCol>
                <a:gridCol w="2104929">
                  <a:extLst>
                    <a:ext uri="{9D8B030D-6E8A-4147-A177-3AD203B41FA5}">
                      <a16:colId xmlns:a16="http://schemas.microsoft.com/office/drawing/2014/main" val="1763706881"/>
                    </a:ext>
                  </a:extLst>
                </a:gridCol>
              </a:tblGrid>
              <a:tr h="36230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    University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           GPA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           SAT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AP/IB/DE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28424"/>
                  </a:ext>
                </a:extLst>
              </a:tr>
              <a:tr h="362307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4.00 – 4.27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1330 - 1460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7 - 11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897597"/>
                  </a:ext>
                </a:extLst>
              </a:tr>
              <a:tr h="362307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Georgia 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1400 -1530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8 -12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921833"/>
                  </a:ext>
                </a:extLst>
              </a:tr>
              <a:tr h="362307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Georgia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970 -1170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31994"/>
                  </a:ext>
                </a:extLst>
              </a:tr>
              <a:tr h="362307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Georgia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1150 - 1290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06090"/>
                  </a:ext>
                </a:extLst>
              </a:tr>
              <a:tr h="362307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Georgia Southern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1150 - 1290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38807"/>
                  </a:ext>
                </a:extLst>
              </a:tr>
              <a:tr h="362307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Kennesaw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1080 - 1240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994457"/>
                  </a:ext>
                </a:extLst>
              </a:tr>
              <a:tr h="362307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North 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1030 - 1080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284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254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AP Courses Currently Offered at RICS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17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1143000"/>
            <a:ext cx="3810000" cy="488148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1800" b="1" dirty="0"/>
          </a:p>
          <a:p>
            <a:endParaRPr lang="en-US" sz="1800" b="1" i="1" dirty="0"/>
          </a:p>
          <a:p>
            <a:pPr marL="0" indent="0">
              <a:buNone/>
            </a:pPr>
            <a:r>
              <a:rPr lang="en-US" sz="1800" b="1" dirty="0"/>
              <a:t>Math   </a:t>
            </a:r>
            <a:r>
              <a:rPr lang="en-US" sz="1800" dirty="0"/>
              <a:t>10</a:t>
            </a:r>
            <a:r>
              <a:rPr lang="en-US" sz="1800" baseline="30000" dirty="0"/>
              <a:t>th</a:t>
            </a:r>
            <a:r>
              <a:rPr lang="en-US" sz="1800" dirty="0"/>
              <a:t> – 12</a:t>
            </a:r>
            <a:r>
              <a:rPr lang="en-US" sz="1800" baseline="30000" dirty="0"/>
              <a:t>th </a:t>
            </a:r>
            <a:endParaRPr lang="en-US" sz="1800" b="1" dirty="0"/>
          </a:p>
          <a:p>
            <a:r>
              <a:rPr lang="en-US" sz="1800" dirty="0"/>
              <a:t>Calculus AB</a:t>
            </a:r>
          </a:p>
          <a:p>
            <a:r>
              <a:rPr lang="en-US" sz="1800" dirty="0"/>
              <a:t>Statistics  </a:t>
            </a:r>
          </a:p>
          <a:p>
            <a:r>
              <a:rPr lang="en-US" sz="1800" dirty="0"/>
              <a:t> Computer Science A</a:t>
            </a:r>
          </a:p>
          <a:p>
            <a:r>
              <a:rPr lang="en-US" sz="1800" dirty="0"/>
              <a:t> Computer Science Principles</a:t>
            </a:r>
          </a:p>
          <a:p>
            <a:pPr marL="0" indent="0">
              <a:buNone/>
            </a:pPr>
            <a:r>
              <a:rPr lang="en-US" sz="1800" b="1" dirty="0"/>
              <a:t>On-line  </a:t>
            </a:r>
            <a:r>
              <a:rPr lang="en-US" sz="1800" dirty="0"/>
              <a:t>11</a:t>
            </a:r>
            <a:r>
              <a:rPr lang="en-US" sz="1800" baseline="30000" dirty="0"/>
              <a:t>th</a:t>
            </a:r>
            <a:r>
              <a:rPr lang="en-US" sz="1800" dirty="0"/>
              <a:t> – 12</a:t>
            </a:r>
            <a:r>
              <a:rPr lang="en-US" sz="1800" baseline="30000" dirty="0"/>
              <a:t>th    </a:t>
            </a:r>
          </a:p>
          <a:p>
            <a:r>
              <a:rPr lang="en-US" sz="1800" dirty="0"/>
              <a:t>Human Geography  9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  <a:p>
            <a:r>
              <a:rPr lang="en-US" sz="1800" dirty="0"/>
              <a:t>Art History </a:t>
            </a:r>
          </a:p>
          <a:p>
            <a:r>
              <a:rPr lang="en-US" sz="1800" dirty="0"/>
              <a:t>European History</a:t>
            </a:r>
          </a:p>
          <a:p>
            <a:r>
              <a:rPr lang="en-US" sz="1800" dirty="0"/>
              <a:t>Macro and Micro Economics</a:t>
            </a:r>
          </a:p>
          <a:p>
            <a:r>
              <a:rPr lang="en-US" sz="1800" dirty="0"/>
              <a:t>Physics 1 and 2</a:t>
            </a:r>
          </a:p>
          <a:p>
            <a:r>
              <a:rPr lang="en-US" sz="1800" dirty="0"/>
              <a:t>Psychology</a:t>
            </a:r>
          </a:p>
          <a:p>
            <a:r>
              <a:rPr lang="en-US" sz="1800" dirty="0"/>
              <a:t>Computer Science Principles</a:t>
            </a:r>
          </a:p>
          <a:p>
            <a:pPr marL="0" indent="0">
              <a:buNone/>
            </a:pPr>
            <a:r>
              <a:rPr lang="en-US" sz="1800" b="1" dirty="0"/>
              <a:t>      CAP approval required</a:t>
            </a:r>
          </a:p>
          <a:p>
            <a:endParaRPr lang="en-US" sz="1800" b="1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343400" y="1981200"/>
            <a:ext cx="4876800" cy="5190744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endParaRPr lang="en-US" sz="4400" b="1" dirty="0"/>
          </a:p>
          <a:p>
            <a:endParaRPr lang="en-US" b="1" dirty="0"/>
          </a:p>
          <a:p>
            <a:pPr marL="0" indent="0">
              <a:buNone/>
            </a:pPr>
            <a:r>
              <a:rPr lang="en-US" sz="4500" b="1" dirty="0"/>
              <a:t>Visual Arts  </a:t>
            </a:r>
            <a:r>
              <a:rPr lang="en-US" sz="4500" dirty="0"/>
              <a:t>10</a:t>
            </a:r>
            <a:r>
              <a:rPr lang="en-US" sz="4500" baseline="30000" dirty="0"/>
              <a:t>th</a:t>
            </a:r>
            <a:r>
              <a:rPr lang="en-US" sz="4500" dirty="0"/>
              <a:t>– 12</a:t>
            </a:r>
            <a:r>
              <a:rPr lang="en-US" sz="4500" baseline="30000" dirty="0"/>
              <a:t>th</a:t>
            </a:r>
            <a:endParaRPr lang="en-US" sz="4500" b="1" dirty="0"/>
          </a:p>
          <a:p>
            <a:r>
              <a:rPr lang="en-US" sz="4500" dirty="0"/>
              <a:t>Studio Art Drawing  </a:t>
            </a:r>
          </a:p>
          <a:p>
            <a:r>
              <a:rPr lang="en-US" sz="4500" dirty="0"/>
              <a:t>Studio Art 2D and 3D</a:t>
            </a:r>
          </a:p>
          <a:p>
            <a:pPr marL="0" indent="0">
              <a:buNone/>
            </a:pPr>
            <a:endParaRPr lang="en-US" sz="4500" dirty="0"/>
          </a:p>
          <a:p>
            <a:pPr marL="0" indent="0">
              <a:buNone/>
            </a:pPr>
            <a:r>
              <a:rPr lang="en-US" sz="4500" b="1" dirty="0"/>
              <a:t>Social Studies</a:t>
            </a:r>
          </a:p>
          <a:p>
            <a:r>
              <a:rPr lang="en-US" sz="4500" dirty="0"/>
              <a:t>Government and Politics 9</a:t>
            </a:r>
            <a:r>
              <a:rPr lang="en-US" sz="4500" baseline="30000" dirty="0"/>
              <a:t>th</a:t>
            </a:r>
            <a:r>
              <a:rPr lang="en-US" sz="4500" dirty="0"/>
              <a:t> </a:t>
            </a:r>
          </a:p>
          <a:p>
            <a:r>
              <a:rPr lang="en-US" sz="4500" dirty="0"/>
              <a:t>United States History  10</a:t>
            </a:r>
            <a:r>
              <a:rPr lang="en-US" sz="4500" baseline="30000" dirty="0"/>
              <a:t>th</a:t>
            </a:r>
            <a:r>
              <a:rPr lang="en-US" sz="4500" dirty="0"/>
              <a:t> </a:t>
            </a:r>
          </a:p>
          <a:p>
            <a:r>
              <a:rPr lang="en-US" sz="4500" dirty="0"/>
              <a:t>World History  10</a:t>
            </a:r>
            <a:r>
              <a:rPr lang="en-US" sz="4500" baseline="30000" dirty="0"/>
              <a:t>th</a:t>
            </a:r>
            <a:r>
              <a:rPr lang="en-US" sz="4500" dirty="0"/>
              <a:t> </a:t>
            </a:r>
          </a:p>
          <a:p>
            <a:r>
              <a:rPr lang="en-US" sz="4500" dirty="0"/>
              <a:t>AP Geography  10</a:t>
            </a:r>
            <a:r>
              <a:rPr lang="en-US" sz="4500" baseline="30000" dirty="0"/>
              <a:t>th</a:t>
            </a:r>
            <a:r>
              <a:rPr lang="en-US" sz="4500" dirty="0"/>
              <a:t> - 12</a:t>
            </a:r>
            <a:r>
              <a:rPr lang="en-US" sz="4500" baseline="30000" dirty="0"/>
              <a:t>th</a:t>
            </a:r>
            <a:r>
              <a:rPr lang="en-US" sz="4500" dirty="0"/>
              <a:t> </a:t>
            </a:r>
          </a:p>
          <a:p>
            <a:r>
              <a:rPr lang="en-US" sz="4500" dirty="0"/>
              <a:t>Psychology  11</a:t>
            </a:r>
            <a:r>
              <a:rPr lang="en-US" sz="4500" baseline="30000" dirty="0"/>
              <a:t>th</a:t>
            </a:r>
            <a:r>
              <a:rPr lang="en-US" sz="4500" dirty="0"/>
              <a:t> – 12</a:t>
            </a:r>
            <a:r>
              <a:rPr lang="en-US" sz="4500" baseline="30000" dirty="0"/>
              <a:t>th</a:t>
            </a:r>
            <a:r>
              <a:rPr lang="en-US" sz="4500" dirty="0"/>
              <a:t> </a:t>
            </a:r>
            <a:endParaRPr lang="en-US" sz="4500" b="1" dirty="0"/>
          </a:p>
          <a:p>
            <a:r>
              <a:rPr lang="en-US" sz="4500" dirty="0"/>
              <a:t>Macro and Micro Economics  12</a:t>
            </a:r>
            <a:r>
              <a:rPr lang="en-US" sz="4500" baseline="30000" dirty="0"/>
              <a:t>th</a:t>
            </a:r>
            <a:r>
              <a:rPr lang="en-US" sz="4500" dirty="0"/>
              <a:t> </a:t>
            </a:r>
          </a:p>
          <a:p>
            <a:endParaRPr lang="en-US" sz="4500" b="1" dirty="0"/>
          </a:p>
          <a:p>
            <a:pPr marL="0" indent="0">
              <a:buNone/>
            </a:pPr>
            <a:r>
              <a:rPr lang="en-US" sz="4500" b="1" dirty="0"/>
              <a:t>Language</a:t>
            </a:r>
          </a:p>
          <a:p>
            <a:r>
              <a:rPr lang="en-US" sz="4500" dirty="0"/>
              <a:t>Spanish Language and Literature  10</a:t>
            </a:r>
            <a:r>
              <a:rPr lang="en-US" sz="4500" baseline="30000" dirty="0"/>
              <a:t>th</a:t>
            </a:r>
            <a:r>
              <a:rPr lang="en-US" sz="4500" dirty="0"/>
              <a:t>– 12</a:t>
            </a:r>
            <a:r>
              <a:rPr lang="en-US" sz="4500" baseline="30000" dirty="0"/>
              <a:t>th</a:t>
            </a:r>
            <a:endParaRPr lang="en-US" sz="4500" b="1" dirty="0"/>
          </a:p>
          <a:p>
            <a:r>
              <a:rPr lang="en-US" sz="4500" dirty="0"/>
              <a:t>English Language and Composition  11</a:t>
            </a:r>
            <a:r>
              <a:rPr lang="en-US" sz="4500" baseline="30000" dirty="0"/>
              <a:t>th</a:t>
            </a:r>
            <a:r>
              <a:rPr lang="en-US" sz="4500" dirty="0"/>
              <a:t> </a:t>
            </a:r>
          </a:p>
          <a:p>
            <a:r>
              <a:rPr lang="en-US" sz="4500" dirty="0"/>
              <a:t>English Literature and Composition  12</a:t>
            </a:r>
            <a:r>
              <a:rPr lang="en-US" sz="4500" baseline="30000" dirty="0"/>
              <a:t>th</a:t>
            </a:r>
            <a:r>
              <a:rPr lang="en-US" sz="45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3474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391400" cy="9906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Advanced Placement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8077200" cy="4419600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262626"/>
                </a:solidFill>
                <a:latin typeface="Calibri-Bold"/>
              </a:rPr>
              <a:t>How many AP courses am I allowed to take?</a:t>
            </a:r>
          </a:p>
          <a:p>
            <a:pPr algn="l"/>
            <a:r>
              <a:rPr lang="en-US" sz="2400" b="1" dirty="0">
                <a:solidFill>
                  <a:srgbClr val="262626"/>
                </a:solidFill>
                <a:latin typeface="Calibri-Bold"/>
              </a:rPr>
              <a:t>             We RECOMMEND no more than 3 AP/IB/Honors</a:t>
            </a:r>
          </a:p>
          <a:p>
            <a:pPr algn="l"/>
            <a:r>
              <a:rPr lang="en-US" sz="2400" b="1" dirty="0">
                <a:solidFill>
                  <a:srgbClr val="262626"/>
                </a:solidFill>
                <a:latin typeface="Calibri-Bold"/>
              </a:rPr>
              <a:t>             Accelerated courses in a single year.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62626"/>
                </a:solidFill>
                <a:latin typeface="Calibri"/>
              </a:rPr>
              <a:t>Time constraints: you can often plan on 3 hours of homework per class.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62626"/>
                </a:solidFill>
                <a:latin typeface="Calibri"/>
              </a:rPr>
              <a:t>High stress level in keeping up.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62626"/>
                </a:solidFill>
                <a:latin typeface="Calibri"/>
              </a:rPr>
              <a:t>Colleges look at much more than just the number of AP courses on your transcript. Having a variety of extracurricular activities can project a well-rounded, multi-talented individual with good time management skills.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3043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Emotionally Equipped to Handle the Stress?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25146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DON’T PUSH STUDENTS FARTHER THAN THEIR LIMIT. THEY OFTEN HEAR: </a:t>
            </a:r>
          </a:p>
          <a:p>
            <a:r>
              <a:rPr lang="en-US" b="1" dirty="0">
                <a:solidFill>
                  <a:schemeClr val="tx1"/>
                </a:solidFill>
              </a:rPr>
              <a:t>“THIS IS HOW IT IS IN COLLEGE.” </a:t>
            </a:r>
          </a:p>
          <a:p>
            <a:r>
              <a:rPr lang="en-US" dirty="0">
                <a:solidFill>
                  <a:schemeClr val="tx1"/>
                </a:solidFill>
              </a:rPr>
              <a:t>ONE STUDENT’S REPLY:</a:t>
            </a: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“GUESS WHAT…I’M NOT IN COLLEGE; I’M 15 AND IN HIGH SCHOOL FOR A REASON.”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012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828800"/>
            <a:ext cx="4346447" cy="3916680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Advantages</a:t>
            </a:r>
          </a:p>
          <a:p>
            <a:r>
              <a:rPr lang="en-US" dirty="0"/>
              <a:t>Challenging and engaging coursework.</a:t>
            </a:r>
          </a:p>
          <a:p>
            <a:r>
              <a:rPr lang="en-US" dirty="0"/>
              <a:t> Increases the competitiveness of your college application.</a:t>
            </a:r>
          </a:p>
          <a:p>
            <a:r>
              <a:rPr lang="en-US" dirty="0"/>
              <a:t> A greater sense of pride in your academic accomplishments.</a:t>
            </a:r>
          </a:p>
          <a:p>
            <a:r>
              <a:rPr lang="en-US" dirty="0"/>
              <a:t>Increased College readiness; you may earn college credits while in high school.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5152" y="1905000"/>
            <a:ext cx="4041648" cy="3447288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Challenges</a:t>
            </a:r>
          </a:p>
          <a:p>
            <a:r>
              <a:rPr lang="en-US" dirty="0"/>
              <a:t>Increased work load and academic responsibility. </a:t>
            </a:r>
          </a:p>
          <a:p>
            <a:r>
              <a:rPr lang="en-US" dirty="0"/>
              <a:t>Increase in school--‐related stress and anxiety.</a:t>
            </a:r>
          </a:p>
          <a:p>
            <a:r>
              <a:rPr lang="en-US" dirty="0"/>
              <a:t>Sense  of inadequacy  </a:t>
            </a:r>
            <a:r>
              <a:rPr lang="en-US" b="1" dirty="0"/>
              <a:t>failure</a:t>
            </a:r>
            <a:r>
              <a:rPr lang="en-US" dirty="0"/>
              <a:t>; you cannot drop once enrolled. </a:t>
            </a:r>
          </a:p>
          <a:p>
            <a:r>
              <a:rPr lang="en-US" dirty="0"/>
              <a:t>Heavy demands on your time and energy.</a:t>
            </a:r>
          </a:p>
        </p:txBody>
      </p:sp>
    </p:spTree>
    <p:extLst>
      <p:ext uri="{BB962C8B-B14F-4D97-AF65-F5344CB8AC3E}">
        <p14:creationId xmlns:p14="http://schemas.microsoft.com/office/powerpoint/2010/main" val="1110895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Advanced 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3029712"/>
            <a:ext cx="3822192" cy="344728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Who should I take an AP course?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495800" y="2590800"/>
            <a:ext cx="4419600" cy="4114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Students looking to apply to               4-year colleges and universities….especially “elite” schools. </a:t>
            </a:r>
          </a:p>
          <a:p>
            <a:r>
              <a:rPr lang="en-US" dirty="0"/>
              <a:t>A </a:t>
            </a:r>
            <a:r>
              <a:rPr lang="en-US" b="1" dirty="0"/>
              <a:t>healthy progression </a:t>
            </a:r>
            <a:r>
              <a:rPr lang="en-US" dirty="0"/>
              <a:t>for AP generally follows a sequential process of adding </a:t>
            </a:r>
            <a:r>
              <a:rPr lang="en-US" b="1" dirty="0"/>
              <a:t>1 AP course per </a:t>
            </a:r>
            <a:r>
              <a:rPr lang="en-US" dirty="0"/>
              <a:t>year. Students should normally avoid </a:t>
            </a:r>
            <a:r>
              <a:rPr lang="en-US" b="1" dirty="0"/>
              <a:t>adding 2 or more additional AP courses </a:t>
            </a:r>
            <a:r>
              <a:rPr lang="en-US" dirty="0"/>
              <a:t>from their current load. </a:t>
            </a:r>
          </a:p>
          <a:p>
            <a:r>
              <a:rPr lang="en-US" sz="3400" b="1" dirty="0"/>
              <a:t>But …….choose wisely… once enrolled you are in it for the entire year!</a:t>
            </a:r>
          </a:p>
          <a:p>
            <a:pPr marL="0" indent="0">
              <a:buNone/>
            </a:pP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2963584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81000"/>
            <a:ext cx="4572000" cy="125272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5 year report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5BA29E-51C1-42F4-B10B-3C49C6A0B0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00" t="23320" r="25833" b="24803"/>
          <a:stretch/>
        </p:blipFill>
        <p:spPr>
          <a:xfrm>
            <a:off x="152400" y="2438400"/>
            <a:ext cx="8839200" cy="408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977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is new from College Board?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2679192"/>
            <a:ext cx="4114800" cy="34472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5400" b="1" dirty="0"/>
              <a:t>AP                 2019-2020</a:t>
            </a:r>
          </a:p>
          <a:p>
            <a:pPr marL="0" indent="0" algn="ctr">
              <a:buNone/>
            </a:pPr>
            <a:r>
              <a:rPr lang="en-US" sz="5400" b="1" dirty="0"/>
              <a:t>Personalized Learning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98392" y="3352800"/>
            <a:ext cx="4867656" cy="1252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https://apcentral.collegeboard.org/about-ap/news-changes/ap-2019/support-students-new-online-tools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44840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AP: Resources Worth Exploring for Students and Families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524000"/>
            <a:ext cx="7543800" cy="40386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</a:rPr>
              <a:t>AP information: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https://apstudent.collegeboard.org/exploreap</a:t>
            </a:r>
            <a:endParaRPr lang="en-US" sz="2400" dirty="0">
              <a:solidFill>
                <a:schemeClr val="tx1"/>
              </a:solidFill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https://apstudent.collegeboard.org/exploreap/for-parents apstudent.collegeboard.org</a:t>
            </a:r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Personalized feedback, practice and college planning based on your PSAT/NMSQT® results: My College </a:t>
            </a:r>
            <a:r>
              <a:rPr lang="en-US" sz="2400" dirty="0" err="1">
                <a:solidFill>
                  <a:schemeClr val="tx1"/>
                </a:solidFill>
              </a:rPr>
              <a:t>QuickStart</a:t>
            </a:r>
            <a:r>
              <a:rPr lang="en-US" sz="2400" dirty="0">
                <a:solidFill>
                  <a:schemeClr val="tx1"/>
                </a:solidFill>
              </a:rPr>
              <a:t>™ </a:t>
            </a:r>
            <a:r>
              <a:rPr lang="en-US" sz="24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www.collegeboard.org/quickstart</a:t>
            </a:r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AP credit policy information from colleges and universities: </a:t>
            </a:r>
            <a:r>
              <a:rPr lang="en-US" sz="2400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www.collegeboard.org/apcreditpolicy</a:t>
            </a:r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659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AP Potential Expectancy Tables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2C0515-435D-461A-ACB0-1D795EF29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734" y="2438400"/>
            <a:ext cx="8822266" cy="3450696"/>
          </a:xfrm>
        </p:spPr>
        <p:txBody>
          <a:bodyPr/>
          <a:lstStyle/>
          <a:p>
            <a:r>
              <a:rPr lang="en-US" dirty="0"/>
              <a:t>AP Potential Report</a:t>
            </a:r>
          </a:p>
          <a:p>
            <a:r>
              <a:rPr lang="en-US" dirty="0"/>
              <a:t>AP Potential Expectancy  </a:t>
            </a:r>
          </a:p>
          <a:p>
            <a:r>
              <a:rPr lang="en-US" dirty="0">
                <a:hlinkClick r:id="rId2"/>
              </a:rPr>
              <a:t>https://cb.collegeboard.org/ap-potential/app/expectancy.html</a:t>
            </a:r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850D2C9-DE90-46E1-A75C-BA4623258E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568394"/>
              </p:ext>
            </p:extLst>
          </p:nvPr>
        </p:nvGraphicFramePr>
        <p:xfrm>
          <a:off x="321734" y="3886200"/>
          <a:ext cx="8669868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066">
                  <a:extLst>
                    <a:ext uri="{9D8B030D-6E8A-4147-A177-3AD203B41FA5}">
                      <a16:colId xmlns:a16="http://schemas.microsoft.com/office/drawing/2014/main" val="25407072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440658854"/>
                    </a:ext>
                  </a:extLst>
                </a:gridCol>
                <a:gridCol w="2023535">
                  <a:extLst>
                    <a:ext uri="{9D8B030D-6E8A-4147-A177-3AD203B41FA5}">
                      <a16:colId xmlns:a16="http://schemas.microsoft.com/office/drawing/2014/main" val="2436305845"/>
                    </a:ext>
                  </a:extLst>
                </a:gridCol>
                <a:gridCol w="2167467">
                  <a:extLst>
                    <a:ext uri="{9D8B030D-6E8A-4147-A177-3AD203B41FA5}">
                      <a16:colId xmlns:a16="http://schemas.microsoft.com/office/drawing/2014/main" val="3497658050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r>
                        <a:rPr lang="en-US" dirty="0"/>
                        <a:t>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Level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Level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% 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1069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/>
                        <a:t>English Lang 11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959931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/>
                        <a:t>AP Govt 9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881079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/>
                        <a:t>Psychology 11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&amp; 12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16898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/>
                        <a:t>Statistics 10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and 12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842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287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819400"/>
            <a:ext cx="3451225" cy="345122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Any Questions???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733C1C-07ED-40CA-8FA8-B113907DAAF3}"/>
              </a:ext>
            </a:extLst>
          </p:cNvPr>
          <p:cNvSpPr txBox="1"/>
          <p:nvPr/>
        </p:nvSpPr>
        <p:spPr>
          <a:xfrm>
            <a:off x="4343400" y="3048000"/>
            <a:ext cx="411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Mr. Tim Doherty</a:t>
            </a:r>
          </a:p>
          <a:p>
            <a:r>
              <a:rPr lang="en-US" sz="2400" dirty="0">
                <a:hlinkClick r:id="rId3"/>
              </a:rPr>
              <a:t>dohertyt@fultonschools.org</a:t>
            </a:r>
            <a:endParaRPr lang="en-US" sz="2400" dirty="0"/>
          </a:p>
          <a:p>
            <a:r>
              <a:rPr lang="en-US" sz="2400" dirty="0"/>
              <a:t>(470) 254-1908</a:t>
            </a:r>
          </a:p>
          <a:p>
            <a:r>
              <a:rPr lang="en-US" sz="2400" dirty="0"/>
              <a:t>Assistant Principal</a:t>
            </a:r>
          </a:p>
          <a:p>
            <a:r>
              <a:rPr lang="en-US" sz="2400" dirty="0"/>
              <a:t>AP Coordinator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980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E13F518EB3F748A61F554BC2E7091B" ma:contentTypeVersion="5" ma:contentTypeDescription="Create a new document." ma:contentTypeScope="" ma:versionID="055a58cd1cef3bb5b940441644cf3f58">
  <xsd:schema xmlns:xsd="http://www.w3.org/2001/XMLSchema" xmlns:xs="http://www.w3.org/2001/XMLSchema" xmlns:p="http://schemas.microsoft.com/office/2006/metadata/properties" xmlns:ns3="5ead1bc1-a440-4cbe-abc0-31445cff26ad" xmlns:ns4="1a866c73-d3a1-4944-8444-7c686047c779" targetNamespace="http://schemas.microsoft.com/office/2006/metadata/properties" ma:root="true" ma:fieldsID="2f39306c5e93679f1ff2fb4b84cc424b" ns3:_="" ns4:_="">
    <xsd:import namespace="5ead1bc1-a440-4cbe-abc0-31445cff26ad"/>
    <xsd:import namespace="1a866c73-d3a1-4944-8444-7c686047c77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ad1bc1-a440-4cbe-abc0-31445cff26a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866c73-d3a1-4944-8444-7c686047c7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875F933-7FA1-47F8-B369-8E73B08760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ad1bc1-a440-4cbe-abc0-31445cff26ad"/>
    <ds:schemaRef ds:uri="1a866c73-d3a1-4944-8444-7c686047c7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116886-7391-480F-8273-95C6D49153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CF7B3E-FE48-46C4-A563-67F03647A93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7273</TotalTime>
  <Words>972</Words>
  <Application>Microsoft Office PowerPoint</Application>
  <PresentationFormat>On-screen Show (4:3)</PresentationFormat>
  <Paragraphs>163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Calibri-Bold</vt:lpstr>
      <vt:lpstr>Candara</vt:lpstr>
      <vt:lpstr>Symbol</vt:lpstr>
      <vt:lpstr>Waveform</vt:lpstr>
      <vt:lpstr>Welcome to IB and AP               Information Night Kindra Smith, Principal Tim Doherty, College Board Coordinator Diane Kopkas, IB Coordinator</vt:lpstr>
      <vt:lpstr>Essential Questions Parents  Want to Know:</vt:lpstr>
      <vt:lpstr>What is AP?</vt:lpstr>
      <vt:lpstr>What are the benefits?</vt:lpstr>
      <vt:lpstr>Credit and Placement Opportunities</vt:lpstr>
      <vt:lpstr>Georgia Universities First Year Statistics</vt:lpstr>
      <vt:lpstr>AP Courses Currently Offered at RICS 17 Courses</vt:lpstr>
      <vt:lpstr>Advanced Placement</vt:lpstr>
      <vt:lpstr>Emotionally Equipped to Handle the Stress?</vt:lpstr>
      <vt:lpstr>RECAP</vt:lpstr>
      <vt:lpstr>Advanced Placement</vt:lpstr>
      <vt:lpstr>The 5 year report</vt:lpstr>
      <vt:lpstr>What is new from College Board?</vt:lpstr>
      <vt:lpstr>AP: Resources Worth Exploring for Students and Families</vt:lpstr>
      <vt:lpstr>AP Potential Expectancy Tables </vt:lpstr>
      <vt:lpstr>Any Questions???</vt:lpstr>
    </vt:vector>
  </TitlesOfParts>
  <Company>FCSS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Doherty, Timothy A</cp:lastModifiedBy>
  <cp:revision>47</cp:revision>
  <cp:lastPrinted>2019-01-15T18:03:07Z</cp:lastPrinted>
  <dcterms:created xsi:type="dcterms:W3CDTF">2015-01-08T19:31:17Z</dcterms:created>
  <dcterms:modified xsi:type="dcterms:W3CDTF">2020-01-14T21:38:28Z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iteId">
    <vt:lpwstr>0cdcb198-8169-4b70-ba9f-da7e3ba700c2</vt:lpwstr>
  </property>
  <property fmtid="{D5CDD505-2E9C-101B-9397-08002B2CF9AE}" pid="4" name="MSIP_Label_0ee3c538-ec52-435f-ae58-017644bd9513_Owner">
    <vt:lpwstr>DohertyT@fultonschools.org</vt:lpwstr>
  </property>
  <property fmtid="{D5CDD505-2E9C-101B-9397-08002B2CF9AE}" pid="5" name="MSIP_Label_0ee3c538-ec52-435f-ae58-017644bd9513_SetDate">
    <vt:lpwstr>2020-01-14T21:37:01.9868813Z</vt:lpwstr>
  </property>
  <property fmtid="{D5CDD505-2E9C-101B-9397-08002B2CF9AE}" pid="6" name="MSIP_Label_0ee3c538-ec52-435f-ae58-017644bd9513_Name">
    <vt:lpwstr>General</vt:lpwstr>
  </property>
  <property fmtid="{D5CDD505-2E9C-101B-9397-08002B2CF9AE}" pid="7" name="MSIP_Label_0ee3c538-ec52-435f-ae58-017644bd9513_Application">
    <vt:lpwstr>Microsoft Azure Information Protection</vt:lpwstr>
  </property>
  <property fmtid="{D5CDD505-2E9C-101B-9397-08002B2CF9AE}" pid="8" name="MSIP_Label_0ee3c538-ec52-435f-ae58-017644bd9513_Extended_MSFT_Method">
    <vt:lpwstr>Automatic</vt:lpwstr>
  </property>
  <property fmtid="{D5CDD505-2E9C-101B-9397-08002B2CF9AE}" pid="9" name="Sensitivity">
    <vt:lpwstr>General</vt:lpwstr>
  </property>
  <property fmtid="{D5CDD505-2E9C-101B-9397-08002B2CF9AE}" pid="10" name="ContentTypeId">
    <vt:lpwstr>0x0101001DE13F518EB3F748A61F554BC2E7091B</vt:lpwstr>
  </property>
</Properties>
</file>