
<file path=[Content_Types].xml><?xml version="1.0" encoding="utf-8"?>
<Types xmlns="http://schemas.openxmlformats.org/package/2006/content-types">
  <Default Extension="png" ContentType="image/png"/>
  <Default Extension="svg" ContentType="image/svg+xml"/>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ms-powerpoint.slideshow.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1.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3.xml" ContentType="application/vnd.openxmlformats-officedocument.drawingml.chart+xml"/>
  <Override PartName="/ppt/drawings/drawing1.xml" ContentType="application/vnd.openxmlformats-officedocument.drawingml.chartshape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3.xml" ContentType="application/vnd.ms-office.chartstyle+xml"/>
  <Override PartName="/ppt/charts/colors3.xml" ContentType="application/vnd.ms-office.chartcolorstyle+xml"/>
  <Override PartName="/ppt/charts/chart7.xml" ContentType="application/vnd.openxmlformats-officedocument.drawingml.chart+xml"/>
  <Override PartName="/ppt/charts/style4.xml" ContentType="application/vnd.ms-office.chartstyle+xml"/>
  <Override PartName="/ppt/charts/colors4.xml" ContentType="application/vnd.ms-office.chartcolorstyle+xml"/>
  <Override PartName="/ppt/charts/chart8.xml" ContentType="application/vnd.openxmlformats-officedocument.drawingml.chart+xml"/>
  <Override PartName="/ppt/charts/style5.xml" ContentType="application/vnd.ms-office.chartstyle+xml"/>
  <Override PartName="/ppt/charts/colors5.xml" ContentType="application/vnd.ms-office.chartcolorstyle+xml"/>
  <Override PartName="/ppt/charts/chart9.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2" r:id="rId1"/>
    <p:sldMasterId id="2147483654" r:id="rId2"/>
    <p:sldMasterId id="2147483682" r:id="rId3"/>
  </p:sldMasterIdLst>
  <p:notesMasterIdLst>
    <p:notesMasterId r:id="rId103"/>
  </p:notesMasterIdLst>
  <p:handoutMasterIdLst>
    <p:handoutMasterId r:id="rId104"/>
  </p:handoutMasterIdLst>
  <p:sldIdLst>
    <p:sldId id="297" r:id="rId4"/>
    <p:sldId id="499" r:id="rId5"/>
    <p:sldId id="582" r:id="rId6"/>
    <p:sldId id="583" r:id="rId7"/>
    <p:sldId id="500" r:id="rId8"/>
    <p:sldId id="507" r:id="rId9"/>
    <p:sldId id="471" r:id="rId10"/>
    <p:sldId id="558" r:id="rId11"/>
    <p:sldId id="509" r:id="rId12"/>
    <p:sldId id="491" r:id="rId13"/>
    <p:sldId id="510" r:id="rId14"/>
    <p:sldId id="511" r:id="rId15"/>
    <p:sldId id="512" r:id="rId16"/>
    <p:sldId id="508" r:id="rId17"/>
    <p:sldId id="513" r:id="rId18"/>
    <p:sldId id="514" r:id="rId19"/>
    <p:sldId id="516" r:id="rId20"/>
    <p:sldId id="517" r:id="rId21"/>
    <p:sldId id="518" r:id="rId22"/>
    <p:sldId id="584" r:id="rId23"/>
    <p:sldId id="574" r:id="rId24"/>
    <p:sldId id="585" r:id="rId25"/>
    <p:sldId id="519" r:id="rId26"/>
    <p:sldId id="520" r:id="rId27"/>
    <p:sldId id="588" r:id="rId28"/>
    <p:sldId id="589" r:id="rId29"/>
    <p:sldId id="590" r:id="rId30"/>
    <p:sldId id="522" r:id="rId31"/>
    <p:sldId id="523" r:id="rId32"/>
    <p:sldId id="524" r:id="rId33"/>
    <p:sldId id="525" r:id="rId34"/>
    <p:sldId id="526" r:id="rId35"/>
    <p:sldId id="528" r:id="rId36"/>
    <p:sldId id="529" r:id="rId37"/>
    <p:sldId id="530" r:id="rId38"/>
    <p:sldId id="531" r:id="rId39"/>
    <p:sldId id="532" r:id="rId40"/>
    <p:sldId id="533" r:id="rId41"/>
    <p:sldId id="534" r:id="rId42"/>
    <p:sldId id="527" r:id="rId43"/>
    <p:sldId id="586" r:id="rId44"/>
    <p:sldId id="575" r:id="rId45"/>
    <p:sldId id="587" r:id="rId46"/>
    <p:sldId id="448" r:id="rId47"/>
    <p:sldId id="480" r:id="rId48"/>
    <p:sldId id="475" r:id="rId49"/>
    <p:sldId id="477" r:id="rId50"/>
    <p:sldId id="483" r:id="rId51"/>
    <p:sldId id="482" r:id="rId52"/>
    <p:sldId id="476" r:id="rId53"/>
    <p:sldId id="576" r:id="rId54"/>
    <p:sldId id="438" r:id="rId55"/>
    <p:sldId id="437" r:id="rId56"/>
    <p:sldId id="481" r:id="rId57"/>
    <p:sldId id="478" r:id="rId58"/>
    <p:sldId id="535" r:id="rId59"/>
    <p:sldId id="562" r:id="rId60"/>
    <p:sldId id="560" r:id="rId61"/>
    <p:sldId id="561" r:id="rId62"/>
    <p:sldId id="563" r:id="rId63"/>
    <p:sldId id="538" r:id="rId64"/>
    <p:sldId id="536" r:id="rId65"/>
    <p:sldId id="539" r:id="rId66"/>
    <p:sldId id="564" r:id="rId67"/>
    <p:sldId id="566" r:id="rId68"/>
    <p:sldId id="443" r:id="rId69"/>
    <p:sldId id="444" r:id="rId70"/>
    <p:sldId id="431" r:id="rId71"/>
    <p:sldId id="445" r:id="rId72"/>
    <p:sldId id="591" r:id="rId73"/>
    <p:sldId id="577" r:id="rId74"/>
    <p:sldId id="592" r:id="rId75"/>
    <p:sldId id="548" r:id="rId76"/>
    <p:sldId id="540" r:id="rId77"/>
    <p:sldId id="492" r:id="rId78"/>
    <p:sldId id="573" r:id="rId79"/>
    <p:sldId id="541" r:id="rId80"/>
    <p:sldId id="542" r:id="rId81"/>
    <p:sldId id="570" r:id="rId82"/>
    <p:sldId id="578" r:id="rId83"/>
    <p:sldId id="496" r:id="rId84"/>
    <p:sldId id="497" r:id="rId85"/>
    <p:sldId id="549" r:id="rId86"/>
    <p:sldId id="550" r:id="rId87"/>
    <p:sldId id="551" r:id="rId88"/>
    <p:sldId id="552" r:id="rId89"/>
    <p:sldId id="498" r:id="rId90"/>
    <p:sldId id="553" r:id="rId91"/>
    <p:sldId id="504" r:id="rId92"/>
    <p:sldId id="554" r:id="rId93"/>
    <p:sldId id="555" r:id="rId94"/>
    <p:sldId id="556" r:id="rId95"/>
    <p:sldId id="557" r:id="rId96"/>
    <p:sldId id="595" r:id="rId97"/>
    <p:sldId id="580" r:id="rId98"/>
    <p:sldId id="593" r:id="rId99"/>
    <p:sldId id="581" r:id="rId100"/>
    <p:sldId id="594" r:id="rId101"/>
    <p:sldId id="449" r:id="rId102"/>
  </p:sldIdLst>
  <p:sldSz cx="9144000" cy="6858000" type="screen4x3"/>
  <p:notesSz cx="7019925" cy="9305925"/>
  <p:defaultTextStyle>
    <a:defPPr>
      <a:defRPr lang="en-US"/>
    </a:defPPr>
    <a:lvl1pPr algn="l" rtl="0" fontAlgn="base">
      <a:spcBef>
        <a:spcPct val="0"/>
      </a:spcBef>
      <a:spcAft>
        <a:spcPct val="0"/>
      </a:spcAft>
      <a:defRPr kern="1200">
        <a:solidFill>
          <a:srgbClr val="FF0000"/>
        </a:solidFill>
        <a:latin typeface="Calibri" pitchFamily="34" charset="0"/>
        <a:ea typeface="+mn-ea"/>
        <a:cs typeface="Arial" charset="0"/>
      </a:defRPr>
    </a:lvl1pPr>
    <a:lvl2pPr marL="457200" algn="l" rtl="0" fontAlgn="base">
      <a:spcBef>
        <a:spcPct val="0"/>
      </a:spcBef>
      <a:spcAft>
        <a:spcPct val="0"/>
      </a:spcAft>
      <a:defRPr kern="1200">
        <a:solidFill>
          <a:srgbClr val="FF0000"/>
        </a:solidFill>
        <a:latin typeface="Calibri" pitchFamily="34" charset="0"/>
        <a:ea typeface="+mn-ea"/>
        <a:cs typeface="Arial" charset="0"/>
      </a:defRPr>
    </a:lvl2pPr>
    <a:lvl3pPr marL="914400" algn="l" rtl="0" fontAlgn="base">
      <a:spcBef>
        <a:spcPct val="0"/>
      </a:spcBef>
      <a:spcAft>
        <a:spcPct val="0"/>
      </a:spcAft>
      <a:defRPr kern="1200">
        <a:solidFill>
          <a:srgbClr val="FF0000"/>
        </a:solidFill>
        <a:latin typeface="Calibri" pitchFamily="34" charset="0"/>
        <a:ea typeface="+mn-ea"/>
        <a:cs typeface="Arial" charset="0"/>
      </a:defRPr>
    </a:lvl3pPr>
    <a:lvl4pPr marL="1371600" algn="l" rtl="0" fontAlgn="base">
      <a:spcBef>
        <a:spcPct val="0"/>
      </a:spcBef>
      <a:spcAft>
        <a:spcPct val="0"/>
      </a:spcAft>
      <a:defRPr kern="1200">
        <a:solidFill>
          <a:srgbClr val="FF0000"/>
        </a:solidFill>
        <a:latin typeface="Calibri" pitchFamily="34" charset="0"/>
        <a:ea typeface="+mn-ea"/>
        <a:cs typeface="Arial" charset="0"/>
      </a:defRPr>
    </a:lvl4pPr>
    <a:lvl5pPr marL="1828800" algn="l" rtl="0" fontAlgn="base">
      <a:spcBef>
        <a:spcPct val="0"/>
      </a:spcBef>
      <a:spcAft>
        <a:spcPct val="0"/>
      </a:spcAft>
      <a:defRPr kern="1200">
        <a:solidFill>
          <a:srgbClr val="FF0000"/>
        </a:solidFill>
        <a:latin typeface="Calibri" pitchFamily="34" charset="0"/>
        <a:ea typeface="+mn-ea"/>
        <a:cs typeface="Arial" charset="0"/>
      </a:defRPr>
    </a:lvl5pPr>
    <a:lvl6pPr marL="2286000" algn="l" defTabSz="914400" rtl="0" eaLnBrk="1" latinLnBrk="0" hangingPunct="1">
      <a:defRPr kern="1200">
        <a:solidFill>
          <a:srgbClr val="FF0000"/>
        </a:solidFill>
        <a:latin typeface="Calibri" pitchFamily="34" charset="0"/>
        <a:ea typeface="+mn-ea"/>
        <a:cs typeface="Arial" charset="0"/>
      </a:defRPr>
    </a:lvl6pPr>
    <a:lvl7pPr marL="2743200" algn="l" defTabSz="914400" rtl="0" eaLnBrk="1" latinLnBrk="0" hangingPunct="1">
      <a:defRPr kern="1200">
        <a:solidFill>
          <a:srgbClr val="FF0000"/>
        </a:solidFill>
        <a:latin typeface="Calibri" pitchFamily="34" charset="0"/>
        <a:ea typeface="+mn-ea"/>
        <a:cs typeface="Arial" charset="0"/>
      </a:defRPr>
    </a:lvl7pPr>
    <a:lvl8pPr marL="3200400" algn="l" defTabSz="914400" rtl="0" eaLnBrk="1" latinLnBrk="0" hangingPunct="1">
      <a:defRPr kern="1200">
        <a:solidFill>
          <a:srgbClr val="FF0000"/>
        </a:solidFill>
        <a:latin typeface="Calibri" pitchFamily="34" charset="0"/>
        <a:ea typeface="+mn-ea"/>
        <a:cs typeface="Arial" charset="0"/>
      </a:defRPr>
    </a:lvl8pPr>
    <a:lvl9pPr marL="3657600" algn="l" defTabSz="914400" rtl="0" eaLnBrk="1" latinLnBrk="0" hangingPunct="1">
      <a:defRPr kern="1200">
        <a:solidFill>
          <a:srgbClr val="FF0000"/>
        </a:solidFill>
        <a:latin typeface="Calibri" pitchFamily="34" charset="0"/>
        <a:ea typeface="+mn-ea"/>
        <a:cs typeface="Arial" charset="0"/>
      </a:defRPr>
    </a:lvl9pPr>
  </p:defaultTextStyle>
  <p:extLst>
    <p:ext uri="{EFAFB233-063F-42B5-8137-9DF3F51BA10A}">
      <p15:sldGuideLst xmlns:p15="http://schemas.microsoft.com/office/powerpoint/2012/main">
        <p15:guide id="1" orient="horz" pos="2160" userDrawn="1">
          <p15:clr>
            <a:srgbClr val="A4A3A4"/>
          </p15:clr>
        </p15:guide>
        <p15:guide id="2" pos="528">
          <p15:clr>
            <a:srgbClr val="A4A3A4"/>
          </p15:clr>
        </p15:guide>
        <p15:guide id="3" pos="5376">
          <p15:clr>
            <a:srgbClr val="A4A3A4"/>
          </p15:clr>
        </p15:guide>
        <p15:guide id="4" pos="4608" userDrawn="1">
          <p15:clr>
            <a:srgbClr val="A4A3A4"/>
          </p15:clr>
        </p15:guide>
        <p15:guide id="5" orient="horz" pos="3072" userDrawn="1">
          <p15:clr>
            <a:srgbClr val="A4A3A4"/>
          </p15:clr>
        </p15:guide>
      </p15:sldGuideLst>
    </p:ext>
    <p:ext uri="{2D200454-40CA-4A62-9FC3-DE9A4176ACB9}">
      <p15:notesGuideLst xmlns:p15="http://schemas.microsoft.com/office/powerpoint/2012/main">
        <p15:guide id="1" orient="horz" pos="2931" userDrawn="1">
          <p15:clr>
            <a:srgbClr val="A4A3A4"/>
          </p15:clr>
        </p15:guide>
        <p15:guide id="2" pos="221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66"/>
    <a:srgbClr val="FF33CC"/>
    <a:srgbClr val="0070C0"/>
    <a:srgbClr val="FF9900"/>
    <a:srgbClr val="3AA52B"/>
    <a:srgbClr val="993366"/>
    <a:srgbClr val="6B6BCF"/>
    <a:srgbClr val="FF99FF"/>
    <a:srgbClr val="FFFF66"/>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117" autoAdjust="0"/>
    <p:restoredTop sz="99112" autoAdjust="0"/>
  </p:normalViewPr>
  <p:slideViewPr>
    <p:cSldViewPr showGuides="1">
      <p:cViewPr varScale="1">
        <p:scale>
          <a:sx n="111" d="100"/>
          <a:sy n="111" d="100"/>
        </p:scale>
        <p:origin x="1218" y="102"/>
      </p:cViewPr>
      <p:guideLst>
        <p:guide orient="horz" pos="2160"/>
        <p:guide pos="528"/>
        <p:guide pos="5376"/>
        <p:guide pos="4608"/>
        <p:guide orient="horz" pos="3072"/>
      </p:guideLst>
    </p:cSldViewPr>
  </p:slideViewPr>
  <p:notesTextViewPr>
    <p:cViewPr>
      <p:scale>
        <a:sx n="3" d="2"/>
        <a:sy n="3" d="2"/>
      </p:scale>
      <p:origin x="0" y="0"/>
    </p:cViewPr>
  </p:notesTextViewPr>
  <p:sorterViewPr>
    <p:cViewPr varScale="1">
      <p:scale>
        <a:sx n="1" d="1"/>
        <a:sy n="1" d="1"/>
      </p:scale>
      <p:origin x="0" y="-1188"/>
    </p:cViewPr>
  </p:sorterViewPr>
  <p:notesViewPr>
    <p:cSldViewPr showGuides="1">
      <p:cViewPr varScale="1">
        <p:scale>
          <a:sx n="52" d="100"/>
          <a:sy n="52" d="100"/>
        </p:scale>
        <p:origin x="-1830" y="-102"/>
      </p:cViewPr>
      <p:guideLst>
        <p:guide orient="horz" pos="2931"/>
        <p:guide pos="2212"/>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6" Type="http://schemas.openxmlformats.org/officeDocument/2006/relationships/slide" Target="slides/slide13.xml"/><Relationship Id="rId107" Type="http://schemas.openxmlformats.org/officeDocument/2006/relationships/theme" Target="theme/theme1.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102" Type="http://schemas.openxmlformats.org/officeDocument/2006/relationships/slide" Target="slides/slide99.xml"/><Relationship Id="rId5" Type="http://schemas.openxmlformats.org/officeDocument/2006/relationships/slide" Target="slides/slide2.xml"/><Relationship Id="rId90" Type="http://schemas.openxmlformats.org/officeDocument/2006/relationships/slide" Target="slides/slide87.xml"/><Relationship Id="rId95" Type="http://schemas.openxmlformats.org/officeDocument/2006/relationships/slide" Target="slides/slide92.xml"/><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80" Type="http://schemas.openxmlformats.org/officeDocument/2006/relationships/slide" Target="slides/slide77.xml"/><Relationship Id="rId85" Type="http://schemas.openxmlformats.org/officeDocument/2006/relationships/slide" Target="slides/slide82.xml"/><Relationship Id="rId12" Type="http://schemas.openxmlformats.org/officeDocument/2006/relationships/slide" Target="slides/slide9.xml"/><Relationship Id="rId17" Type="http://schemas.openxmlformats.org/officeDocument/2006/relationships/slide" Target="slides/slide14.xml"/><Relationship Id="rId33" Type="http://schemas.openxmlformats.org/officeDocument/2006/relationships/slide" Target="slides/slide30.xml"/><Relationship Id="rId38" Type="http://schemas.openxmlformats.org/officeDocument/2006/relationships/slide" Target="slides/slide35.xml"/><Relationship Id="rId59" Type="http://schemas.openxmlformats.org/officeDocument/2006/relationships/slide" Target="slides/slide56.xml"/><Relationship Id="rId103" Type="http://schemas.openxmlformats.org/officeDocument/2006/relationships/notesMaster" Target="notesMasters/notesMaster1.xml"/><Relationship Id="rId108"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slide" Target="slides/slide93.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6" Type="http://schemas.openxmlformats.org/officeDocument/2006/relationships/viewProps" Target="viewProp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handoutMaster" Target="handoutMasters/handoutMaster1.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93" Type="http://schemas.openxmlformats.org/officeDocument/2006/relationships/slide" Target="slides/slide90.xml"/><Relationship Id="rId98" Type="http://schemas.openxmlformats.org/officeDocument/2006/relationships/slide" Target="slides/slide95.xml"/><Relationship Id="rId3" Type="http://schemas.openxmlformats.org/officeDocument/2006/relationships/slideMaster" Target="slideMasters/slideMaster3.xml"/><Relationship Id="rId25" Type="http://schemas.openxmlformats.org/officeDocument/2006/relationships/slide" Target="slides/slide22.xml"/><Relationship Id="rId46" Type="http://schemas.openxmlformats.org/officeDocument/2006/relationships/slide" Target="slides/slide43.xml"/><Relationship Id="rId67" Type="http://schemas.openxmlformats.org/officeDocument/2006/relationships/slide" Target="slides/slide64.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3.xml"/><Relationship Id="rId1" Type="http://schemas.microsoft.com/office/2011/relationships/chartStyle" Target="style3.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4.xml"/><Relationship Id="rId1" Type="http://schemas.microsoft.com/office/2011/relationships/chartStyle" Target="style4.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5.xml"/><Relationship Id="rId1" Type="http://schemas.microsoft.com/office/2011/relationships/chartStyle" Target="style5.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5488845144356952E-2"/>
          <c:y val="3.2552930883639537E-2"/>
          <c:w val="0.92665401199850017"/>
          <c:h val="0.868632327209099"/>
        </c:manualLayout>
      </c:layout>
      <c:areaChart>
        <c:grouping val="standard"/>
        <c:varyColors val="0"/>
        <c:ser>
          <c:idx val="1"/>
          <c:order val="1"/>
          <c:tx>
            <c:strRef>
              <c:f>Sheet1!$C$1</c:f>
              <c:strCache>
                <c:ptCount val="1"/>
                <c:pt idx="0">
                  <c:v>CPI</c:v>
                </c:pt>
              </c:strCache>
            </c:strRef>
          </c:tx>
          <c:spPr>
            <a:solidFill>
              <a:srgbClr val="0070C0"/>
            </a:solidFill>
            <a:ln>
              <a:noFill/>
            </a:ln>
            <a:effectLst/>
          </c:spPr>
          <c:dLbls>
            <c:dLbl>
              <c:idx val="0"/>
              <c:delete val="1"/>
              <c:extLst>
                <c:ext xmlns:c15="http://schemas.microsoft.com/office/drawing/2012/chart" uri="{CE6537A1-D6FC-4f65-9D91-7224C49458BB}"/>
                <c:ext xmlns:c16="http://schemas.microsoft.com/office/drawing/2014/chart" uri="{C3380CC4-5D6E-409C-BE32-E72D297353CC}">
                  <c16:uniqueId val="{0000000E-207B-4A16-A982-38F74726E3C2}"/>
                </c:ext>
              </c:extLst>
            </c:dLbl>
            <c:dLbl>
              <c:idx val="1"/>
              <c:delete val="1"/>
              <c:extLst>
                <c:ext xmlns:c15="http://schemas.microsoft.com/office/drawing/2012/chart" uri="{CE6537A1-D6FC-4f65-9D91-7224C49458BB}"/>
                <c:ext xmlns:c16="http://schemas.microsoft.com/office/drawing/2014/chart" uri="{C3380CC4-5D6E-409C-BE32-E72D297353CC}">
                  <c16:uniqueId val="{0000000D-207B-4A16-A982-38F74726E3C2}"/>
                </c:ext>
              </c:extLst>
            </c:dLbl>
            <c:dLbl>
              <c:idx val="2"/>
              <c:delete val="1"/>
              <c:extLst>
                <c:ext xmlns:c15="http://schemas.microsoft.com/office/drawing/2012/chart" uri="{CE6537A1-D6FC-4f65-9D91-7224C49458BB}"/>
                <c:ext xmlns:c16="http://schemas.microsoft.com/office/drawing/2014/chart" uri="{C3380CC4-5D6E-409C-BE32-E72D297353CC}">
                  <c16:uniqueId val="{0000000C-207B-4A16-A982-38F74726E3C2}"/>
                </c:ext>
              </c:extLst>
            </c:dLbl>
            <c:dLbl>
              <c:idx val="3"/>
              <c:delete val="1"/>
              <c:extLst>
                <c:ext xmlns:c15="http://schemas.microsoft.com/office/drawing/2012/chart" uri="{CE6537A1-D6FC-4f65-9D91-7224C49458BB}"/>
                <c:ext xmlns:c16="http://schemas.microsoft.com/office/drawing/2014/chart" uri="{C3380CC4-5D6E-409C-BE32-E72D297353CC}">
                  <c16:uniqueId val="{0000000B-207B-4A16-A982-38F74726E3C2}"/>
                </c:ext>
              </c:extLst>
            </c:dLbl>
            <c:dLbl>
              <c:idx val="4"/>
              <c:delete val="1"/>
              <c:extLst>
                <c:ext xmlns:c15="http://schemas.microsoft.com/office/drawing/2012/chart" uri="{CE6537A1-D6FC-4f65-9D91-7224C49458BB}"/>
                <c:ext xmlns:c16="http://schemas.microsoft.com/office/drawing/2014/chart" uri="{C3380CC4-5D6E-409C-BE32-E72D297353CC}">
                  <c16:uniqueId val="{0000000A-207B-4A16-A982-38F74726E3C2}"/>
                </c:ext>
              </c:extLst>
            </c:dLbl>
            <c:dLbl>
              <c:idx val="5"/>
              <c:delete val="1"/>
              <c:extLst>
                <c:ext xmlns:c15="http://schemas.microsoft.com/office/drawing/2012/chart" uri="{CE6537A1-D6FC-4f65-9D91-7224C49458BB}"/>
                <c:ext xmlns:c16="http://schemas.microsoft.com/office/drawing/2014/chart" uri="{C3380CC4-5D6E-409C-BE32-E72D297353CC}">
                  <c16:uniqueId val="{00000009-207B-4A16-A982-38F74726E3C2}"/>
                </c:ext>
              </c:extLst>
            </c:dLbl>
            <c:dLbl>
              <c:idx val="6"/>
              <c:delete val="1"/>
              <c:extLst>
                <c:ext xmlns:c15="http://schemas.microsoft.com/office/drawing/2012/chart" uri="{CE6537A1-D6FC-4f65-9D91-7224C49458BB}"/>
                <c:ext xmlns:c16="http://schemas.microsoft.com/office/drawing/2014/chart" uri="{C3380CC4-5D6E-409C-BE32-E72D297353CC}">
                  <c16:uniqueId val="{00000008-207B-4A16-A982-38F74726E3C2}"/>
                </c:ext>
              </c:extLst>
            </c:dLbl>
            <c:dLbl>
              <c:idx val="7"/>
              <c:delete val="1"/>
              <c:extLst>
                <c:ext xmlns:c15="http://schemas.microsoft.com/office/drawing/2012/chart" uri="{CE6537A1-D6FC-4f65-9D91-7224C49458BB}"/>
                <c:ext xmlns:c16="http://schemas.microsoft.com/office/drawing/2014/chart" uri="{C3380CC4-5D6E-409C-BE32-E72D297353CC}">
                  <c16:uniqueId val="{00000007-207B-4A16-A982-38F74726E3C2}"/>
                </c:ext>
              </c:extLst>
            </c:dLbl>
            <c:dLbl>
              <c:idx val="8"/>
              <c:delete val="1"/>
              <c:extLst>
                <c:ext xmlns:c15="http://schemas.microsoft.com/office/drawing/2012/chart" uri="{CE6537A1-D6FC-4f65-9D91-7224C49458BB}"/>
                <c:ext xmlns:c16="http://schemas.microsoft.com/office/drawing/2014/chart" uri="{C3380CC4-5D6E-409C-BE32-E72D297353CC}">
                  <c16:uniqueId val="{00000006-207B-4A16-A982-38F74726E3C2}"/>
                </c:ext>
              </c:extLst>
            </c:dLbl>
            <c:dLbl>
              <c:idx val="9"/>
              <c:delete val="1"/>
              <c:extLst>
                <c:ext xmlns:c15="http://schemas.microsoft.com/office/drawing/2012/chart" uri="{CE6537A1-D6FC-4f65-9D91-7224C49458BB}"/>
                <c:ext xmlns:c16="http://schemas.microsoft.com/office/drawing/2014/chart" uri="{C3380CC4-5D6E-409C-BE32-E72D297353CC}">
                  <c16:uniqueId val="{00000005-207B-4A16-A982-38F74726E3C2}"/>
                </c:ext>
              </c:extLst>
            </c:dLbl>
            <c:dLbl>
              <c:idx val="10"/>
              <c:delete val="1"/>
              <c:extLst>
                <c:ext xmlns:c15="http://schemas.microsoft.com/office/drawing/2012/chart" uri="{CE6537A1-D6FC-4f65-9D91-7224C49458BB}"/>
                <c:ext xmlns:c16="http://schemas.microsoft.com/office/drawing/2014/chart" uri="{C3380CC4-5D6E-409C-BE32-E72D297353CC}">
                  <c16:uniqueId val="{00000004-207B-4A16-A982-38F74726E3C2}"/>
                </c:ext>
              </c:extLst>
            </c:dLbl>
            <c:dLbl>
              <c:idx val="11"/>
              <c:delete val="1"/>
              <c:extLst>
                <c:ext xmlns:c15="http://schemas.microsoft.com/office/drawing/2012/chart" uri="{CE6537A1-D6FC-4f65-9D91-7224C49458BB}"/>
                <c:ext xmlns:c16="http://schemas.microsoft.com/office/drawing/2014/chart" uri="{C3380CC4-5D6E-409C-BE32-E72D297353CC}">
                  <c16:uniqueId val="{0000000F-207B-4A16-A982-38F74726E3C2}"/>
                </c:ext>
              </c:extLst>
            </c:dLbl>
            <c:dLbl>
              <c:idx val="12"/>
              <c:layout>
                <c:manualLayout>
                  <c:x val="1.6369047619047727E-2"/>
                  <c:y val="-0.46721311475409838"/>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124D-4EFF-B034-4E34C5B46B00}"/>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dk1">
                          <a:shade val="95000"/>
                          <a:satMod val="105000"/>
                        </a:schemeClr>
                      </a:solidFill>
                      <a:prstDash val="solid"/>
                      <a:round/>
                    </a:ln>
                    <a:effectLst/>
                  </c:spPr>
                </c15:leaderLines>
              </c:ext>
            </c:extLst>
          </c:dLbls>
          <c:cat>
            <c:strRef>
              <c:f>Sheet1!$A$21:$A$33</c:f>
              <c:strCache>
                <c:ptCount val="13"/>
                <c:pt idx="0">
                  <c:v>2012-13</c:v>
                </c:pt>
                <c:pt idx="1">
                  <c:v>2013-14</c:v>
                </c:pt>
                <c:pt idx="2">
                  <c:v>2014-15</c:v>
                </c:pt>
                <c:pt idx="3">
                  <c:v>2015-16</c:v>
                </c:pt>
                <c:pt idx="4">
                  <c:v>2016-17</c:v>
                </c:pt>
                <c:pt idx="5">
                  <c:v>2017-18</c:v>
                </c:pt>
                <c:pt idx="6">
                  <c:v>2018-19</c:v>
                </c:pt>
                <c:pt idx="7">
                  <c:v>2019-20</c:v>
                </c:pt>
                <c:pt idx="8">
                  <c:v>2020-21</c:v>
                </c:pt>
                <c:pt idx="9">
                  <c:v>2021-22</c:v>
                </c:pt>
                <c:pt idx="10">
                  <c:v>2022-23</c:v>
                </c:pt>
                <c:pt idx="11">
                  <c:v>2023-24</c:v>
                </c:pt>
                <c:pt idx="12">
                  <c:v>2024-25
est.</c:v>
                </c:pt>
              </c:strCache>
            </c:strRef>
          </c:cat>
          <c:val>
            <c:numRef>
              <c:f>Sheet1!$C$21:$C$33</c:f>
              <c:numCache>
                <c:formatCode>0.00%</c:formatCode>
                <c:ptCount val="13"/>
                <c:pt idx="0">
                  <c:v>3.1600000000000003E-2</c:v>
                </c:pt>
                <c:pt idx="1">
                  <c:v>2.07E-2</c:v>
                </c:pt>
                <c:pt idx="2">
                  <c:v>1.46E-2</c:v>
                </c:pt>
                <c:pt idx="3">
                  <c:v>1.6199999999999999E-2</c:v>
                </c:pt>
                <c:pt idx="4">
                  <c:v>1.1999999999999999E-3</c:v>
                </c:pt>
                <c:pt idx="5">
                  <c:v>1.26E-2</c:v>
                </c:pt>
                <c:pt idx="6">
                  <c:v>2.1299999999999999E-2</c:v>
                </c:pt>
                <c:pt idx="7">
                  <c:v>2.4400000000000002E-2</c:v>
                </c:pt>
                <c:pt idx="8">
                  <c:v>1.8100000000000002E-2</c:v>
                </c:pt>
                <c:pt idx="9">
                  <c:v>1.23E-2</c:v>
                </c:pt>
                <c:pt idx="10">
                  <c:v>4.7E-2</c:v>
                </c:pt>
                <c:pt idx="11" formatCode="0%">
                  <c:v>0.08</c:v>
                </c:pt>
                <c:pt idx="12">
                  <c:v>4.1200000000000001E-2</c:v>
                </c:pt>
              </c:numCache>
            </c:numRef>
          </c:val>
          <c:extLst>
            <c:ext xmlns:c16="http://schemas.microsoft.com/office/drawing/2014/chart" uri="{C3380CC4-5D6E-409C-BE32-E72D297353CC}">
              <c16:uniqueId val="{00000003-207B-4A16-A982-38F74726E3C2}"/>
            </c:ext>
          </c:extLst>
        </c:ser>
        <c:dLbls>
          <c:showLegendKey val="0"/>
          <c:showVal val="0"/>
          <c:showCatName val="0"/>
          <c:showSerName val="0"/>
          <c:showPercent val="0"/>
          <c:showBubbleSize val="0"/>
        </c:dLbls>
        <c:axId val="690973568"/>
        <c:axId val="690976832"/>
      </c:areaChart>
      <c:lineChart>
        <c:grouping val="stacked"/>
        <c:varyColors val="0"/>
        <c:ser>
          <c:idx val="0"/>
          <c:order val="0"/>
          <c:tx>
            <c:strRef>
              <c:f>Sheet1!$B$1</c:f>
              <c:strCache>
                <c:ptCount val="1"/>
                <c:pt idx="0">
                  <c:v>YOY % inc</c:v>
                </c:pt>
              </c:strCache>
            </c:strRef>
          </c:tx>
          <c:spPr>
            <a:ln w="28575" cap="rnd">
              <a:solidFill>
                <a:srgbClr val="C00000"/>
              </a:solidFill>
              <a:round/>
            </a:ln>
            <a:effectLst/>
          </c:spPr>
          <c:marker>
            <c:symbol val="circle"/>
            <c:size val="6"/>
            <c:spPr>
              <a:solidFill>
                <a:srgbClr val="C00000"/>
              </a:solidFill>
              <a:ln w="9525">
                <a:solidFill>
                  <a:schemeClr val="accent1"/>
                </a:solidFill>
              </a:ln>
              <a:effectLst/>
            </c:spPr>
          </c:marker>
          <c:dLbls>
            <c:dLbl>
              <c:idx val="12"/>
              <c:layout>
                <c:manualLayout>
                  <c:x val="-8.9285714285714288E-2"/>
                  <c:y val="8.4699453551912565E-2"/>
                </c:manualLayout>
              </c:layout>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124D-4EFF-B034-4E34C5B46B00}"/>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accent3">
                          <a:shade val="95000"/>
                          <a:satMod val="105000"/>
                        </a:schemeClr>
                      </a:solidFill>
                      <a:prstDash val="solid"/>
                      <a:round/>
                    </a:ln>
                    <a:effectLst/>
                  </c:spPr>
                </c15:leaderLines>
              </c:ext>
            </c:extLst>
          </c:dLbls>
          <c:cat>
            <c:strRef>
              <c:f>Sheet1!$A$21:$A$33</c:f>
              <c:strCache>
                <c:ptCount val="13"/>
                <c:pt idx="0">
                  <c:v>2012-13</c:v>
                </c:pt>
                <c:pt idx="1">
                  <c:v>2013-14</c:v>
                </c:pt>
                <c:pt idx="2">
                  <c:v>2014-15</c:v>
                </c:pt>
                <c:pt idx="3">
                  <c:v>2015-16</c:v>
                </c:pt>
                <c:pt idx="4">
                  <c:v>2016-17</c:v>
                </c:pt>
                <c:pt idx="5">
                  <c:v>2017-18</c:v>
                </c:pt>
                <c:pt idx="6">
                  <c:v>2018-19</c:v>
                </c:pt>
                <c:pt idx="7">
                  <c:v>2019-20</c:v>
                </c:pt>
                <c:pt idx="8">
                  <c:v>2020-21</c:v>
                </c:pt>
                <c:pt idx="9">
                  <c:v>2021-22</c:v>
                </c:pt>
                <c:pt idx="10">
                  <c:v>2022-23</c:v>
                </c:pt>
                <c:pt idx="11">
                  <c:v>2023-24</c:v>
                </c:pt>
                <c:pt idx="12">
                  <c:v>2024-25
est.</c:v>
                </c:pt>
              </c:strCache>
            </c:strRef>
          </c:cat>
          <c:val>
            <c:numRef>
              <c:f>Sheet1!$B$21:$B$33</c:f>
              <c:numCache>
                <c:formatCode>0.00%</c:formatCode>
                <c:ptCount val="13"/>
                <c:pt idx="0">
                  <c:v>2.75E-2</c:v>
                </c:pt>
                <c:pt idx="1">
                  <c:v>2.86E-2</c:v>
                </c:pt>
                <c:pt idx="2">
                  <c:v>2.6100000000000002E-2</c:v>
                </c:pt>
                <c:pt idx="3">
                  <c:v>1.9E-2</c:v>
                </c:pt>
                <c:pt idx="4">
                  <c:v>1.11E-2</c:v>
                </c:pt>
                <c:pt idx="5">
                  <c:v>2.8000000000000001E-2</c:v>
                </c:pt>
                <c:pt idx="6">
                  <c:v>2.24E-2</c:v>
                </c:pt>
                <c:pt idx="7">
                  <c:v>2.46E-2</c:v>
                </c:pt>
                <c:pt idx="8">
                  <c:v>1.83E-2</c:v>
                </c:pt>
                <c:pt idx="9">
                  <c:v>2.8500000000000001E-2</c:v>
                </c:pt>
                <c:pt idx="10">
                  <c:v>2.9399999999999999E-2</c:v>
                </c:pt>
                <c:pt idx="11">
                  <c:v>3.4300000000000004E-2</c:v>
                </c:pt>
                <c:pt idx="12">
                  <c:v>2.98E-2</c:v>
                </c:pt>
              </c:numCache>
            </c:numRef>
          </c:val>
          <c:smooth val="0"/>
          <c:extLst>
            <c:ext xmlns:c16="http://schemas.microsoft.com/office/drawing/2014/chart" uri="{C3380CC4-5D6E-409C-BE32-E72D297353CC}">
              <c16:uniqueId val="{00000000-1F2E-473C-8399-0AD1F0E7BB04}"/>
            </c:ext>
          </c:extLst>
        </c:ser>
        <c:dLbls>
          <c:showLegendKey val="0"/>
          <c:showVal val="0"/>
          <c:showCatName val="0"/>
          <c:showSerName val="0"/>
          <c:showPercent val="0"/>
          <c:showBubbleSize val="0"/>
        </c:dLbls>
        <c:marker val="1"/>
        <c:smooth val="0"/>
        <c:axId val="690973568"/>
        <c:axId val="690976832"/>
      </c:lineChart>
      <c:catAx>
        <c:axId val="6909735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0" spcFirstLastPara="1" vertOverflow="ellipsis"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90976832"/>
        <c:crosses val="autoZero"/>
        <c:auto val="1"/>
        <c:lblAlgn val="ctr"/>
        <c:lblOffset val="100"/>
        <c:noMultiLvlLbl val="0"/>
      </c:catAx>
      <c:valAx>
        <c:axId val="690976832"/>
        <c:scaling>
          <c:orientation val="minMax"/>
          <c:max val="0.1"/>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690973568"/>
        <c:crosses val="autoZero"/>
        <c:crossBetween val="between"/>
        <c:majorUnit val="1.0000000000000002E-2"/>
      </c:valAx>
      <c:spPr>
        <a:noFill/>
        <a:ln>
          <a:noFill/>
        </a:ln>
        <a:effectLst/>
      </c:spPr>
    </c:plotArea>
    <c:legend>
      <c:legendPos val="b"/>
      <c:layout>
        <c:manualLayout>
          <c:xMode val="edge"/>
          <c:yMode val="edge"/>
          <c:x val="7.1813718597675297E-2"/>
          <c:y val="0.13482239720035"/>
          <c:w val="0.24030113423322086"/>
          <c:h val="5.684426946631671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5488845144356952E-2"/>
          <c:y val="3.2552930883639537E-2"/>
          <c:w val="0.92665401199850017"/>
          <c:h val="0.83529899387576556"/>
        </c:manualLayout>
      </c:layout>
      <c:areaChart>
        <c:grouping val="standard"/>
        <c:varyColors val="0"/>
        <c:ser>
          <c:idx val="1"/>
          <c:order val="1"/>
          <c:tx>
            <c:strRef>
              <c:f>Sheet1!$C$1</c:f>
              <c:strCache>
                <c:ptCount val="1"/>
                <c:pt idx="0">
                  <c:v>CPI</c:v>
                </c:pt>
              </c:strCache>
            </c:strRef>
          </c:tx>
          <c:spPr>
            <a:solidFill>
              <a:srgbClr val="0070C0"/>
            </a:solidFill>
            <a:ln>
              <a:noFill/>
            </a:ln>
            <a:effectLst/>
          </c:spPr>
          <c:dLbls>
            <c:dLbl>
              <c:idx val="0"/>
              <c:delete val="1"/>
              <c:extLst>
                <c:ext xmlns:c15="http://schemas.microsoft.com/office/drawing/2012/chart" uri="{CE6537A1-D6FC-4f65-9D91-7224C49458BB}"/>
                <c:ext xmlns:c16="http://schemas.microsoft.com/office/drawing/2014/chart" uri="{C3380CC4-5D6E-409C-BE32-E72D297353CC}">
                  <c16:uniqueId val="{0000000E-207B-4A16-A982-38F74726E3C2}"/>
                </c:ext>
              </c:extLst>
            </c:dLbl>
            <c:dLbl>
              <c:idx val="1"/>
              <c:delete val="1"/>
              <c:extLst>
                <c:ext xmlns:c15="http://schemas.microsoft.com/office/drawing/2012/chart" uri="{CE6537A1-D6FC-4f65-9D91-7224C49458BB}"/>
                <c:ext xmlns:c16="http://schemas.microsoft.com/office/drawing/2014/chart" uri="{C3380CC4-5D6E-409C-BE32-E72D297353CC}">
                  <c16:uniqueId val="{0000000D-207B-4A16-A982-38F74726E3C2}"/>
                </c:ext>
              </c:extLst>
            </c:dLbl>
            <c:dLbl>
              <c:idx val="2"/>
              <c:delete val="1"/>
              <c:extLst>
                <c:ext xmlns:c15="http://schemas.microsoft.com/office/drawing/2012/chart" uri="{CE6537A1-D6FC-4f65-9D91-7224C49458BB}"/>
                <c:ext xmlns:c16="http://schemas.microsoft.com/office/drawing/2014/chart" uri="{C3380CC4-5D6E-409C-BE32-E72D297353CC}">
                  <c16:uniqueId val="{0000000C-207B-4A16-A982-38F74726E3C2}"/>
                </c:ext>
              </c:extLst>
            </c:dLbl>
            <c:dLbl>
              <c:idx val="3"/>
              <c:delete val="1"/>
              <c:extLst>
                <c:ext xmlns:c15="http://schemas.microsoft.com/office/drawing/2012/chart" uri="{CE6537A1-D6FC-4f65-9D91-7224C49458BB}"/>
                <c:ext xmlns:c16="http://schemas.microsoft.com/office/drawing/2014/chart" uri="{C3380CC4-5D6E-409C-BE32-E72D297353CC}">
                  <c16:uniqueId val="{0000000B-207B-4A16-A982-38F74726E3C2}"/>
                </c:ext>
              </c:extLst>
            </c:dLbl>
            <c:dLbl>
              <c:idx val="4"/>
              <c:delete val="1"/>
              <c:extLst>
                <c:ext xmlns:c15="http://schemas.microsoft.com/office/drawing/2012/chart" uri="{CE6537A1-D6FC-4f65-9D91-7224C49458BB}"/>
                <c:ext xmlns:c16="http://schemas.microsoft.com/office/drawing/2014/chart" uri="{C3380CC4-5D6E-409C-BE32-E72D297353CC}">
                  <c16:uniqueId val="{0000000A-207B-4A16-A982-38F74726E3C2}"/>
                </c:ext>
              </c:extLst>
            </c:dLbl>
            <c:dLbl>
              <c:idx val="5"/>
              <c:delete val="1"/>
              <c:extLst>
                <c:ext xmlns:c15="http://schemas.microsoft.com/office/drawing/2012/chart" uri="{CE6537A1-D6FC-4f65-9D91-7224C49458BB}"/>
                <c:ext xmlns:c16="http://schemas.microsoft.com/office/drawing/2014/chart" uri="{C3380CC4-5D6E-409C-BE32-E72D297353CC}">
                  <c16:uniqueId val="{00000009-207B-4A16-A982-38F74726E3C2}"/>
                </c:ext>
              </c:extLst>
            </c:dLbl>
            <c:dLbl>
              <c:idx val="6"/>
              <c:delete val="1"/>
              <c:extLst>
                <c:ext xmlns:c15="http://schemas.microsoft.com/office/drawing/2012/chart" uri="{CE6537A1-D6FC-4f65-9D91-7224C49458BB}"/>
                <c:ext xmlns:c16="http://schemas.microsoft.com/office/drawing/2014/chart" uri="{C3380CC4-5D6E-409C-BE32-E72D297353CC}">
                  <c16:uniqueId val="{00000008-207B-4A16-A982-38F74726E3C2}"/>
                </c:ext>
              </c:extLst>
            </c:dLbl>
            <c:dLbl>
              <c:idx val="7"/>
              <c:delete val="1"/>
              <c:extLst>
                <c:ext xmlns:c15="http://schemas.microsoft.com/office/drawing/2012/chart" uri="{CE6537A1-D6FC-4f65-9D91-7224C49458BB}"/>
                <c:ext xmlns:c16="http://schemas.microsoft.com/office/drawing/2014/chart" uri="{C3380CC4-5D6E-409C-BE32-E72D297353CC}">
                  <c16:uniqueId val="{00000007-207B-4A16-A982-38F74726E3C2}"/>
                </c:ext>
              </c:extLst>
            </c:dLbl>
            <c:dLbl>
              <c:idx val="8"/>
              <c:delete val="1"/>
              <c:extLst>
                <c:ext xmlns:c15="http://schemas.microsoft.com/office/drawing/2012/chart" uri="{CE6537A1-D6FC-4f65-9D91-7224C49458BB}"/>
                <c:ext xmlns:c16="http://schemas.microsoft.com/office/drawing/2014/chart" uri="{C3380CC4-5D6E-409C-BE32-E72D297353CC}">
                  <c16:uniqueId val="{00000006-207B-4A16-A982-38F74726E3C2}"/>
                </c:ext>
              </c:extLst>
            </c:dLbl>
            <c:dLbl>
              <c:idx val="9"/>
              <c:delete val="1"/>
              <c:extLst>
                <c:ext xmlns:c15="http://schemas.microsoft.com/office/drawing/2012/chart" uri="{CE6537A1-D6FC-4f65-9D91-7224C49458BB}"/>
                <c:ext xmlns:c16="http://schemas.microsoft.com/office/drawing/2014/chart" uri="{C3380CC4-5D6E-409C-BE32-E72D297353CC}">
                  <c16:uniqueId val="{00000005-207B-4A16-A982-38F74726E3C2}"/>
                </c:ext>
              </c:extLst>
            </c:dLbl>
            <c:dLbl>
              <c:idx val="10"/>
              <c:delete val="1"/>
              <c:extLst>
                <c:ext xmlns:c15="http://schemas.microsoft.com/office/drawing/2012/chart" uri="{CE6537A1-D6FC-4f65-9D91-7224C49458BB}"/>
                <c:ext xmlns:c16="http://schemas.microsoft.com/office/drawing/2014/chart" uri="{C3380CC4-5D6E-409C-BE32-E72D297353CC}">
                  <c16:uniqueId val="{00000004-207B-4A16-A982-38F74726E3C2}"/>
                </c:ext>
              </c:extLst>
            </c:dLbl>
            <c:dLbl>
              <c:idx val="11"/>
              <c:delete val="1"/>
              <c:extLst>
                <c:ext xmlns:c15="http://schemas.microsoft.com/office/drawing/2012/chart" uri="{CE6537A1-D6FC-4f65-9D91-7224C49458BB}"/>
                <c:ext xmlns:c16="http://schemas.microsoft.com/office/drawing/2014/chart" uri="{C3380CC4-5D6E-409C-BE32-E72D297353CC}">
                  <c16:uniqueId val="{0000000F-207B-4A16-A982-38F74726E3C2}"/>
                </c:ext>
              </c:extLst>
            </c:dLbl>
            <c:dLbl>
              <c:idx val="12"/>
              <c:layout>
                <c:manualLayout>
                  <c:x val="1.531703303522206E-2"/>
                  <c:y val="-0.3694444444444445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981A-4AFA-8B31-6019BD206D00}"/>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rgbClr val="000000">
                          <a:shade val="95000"/>
                          <a:satMod val="105000"/>
                        </a:srgbClr>
                      </a:solidFill>
                      <a:prstDash val="solid"/>
                      <a:round/>
                    </a:ln>
                    <a:effectLst/>
                  </c:spPr>
                </c15:leaderLines>
              </c:ext>
            </c:extLst>
          </c:dLbls>
          <c:cat>
            <c:strRef>
              <c:f>Sheet1!$A$4:$A$16</c:f>
              <c:strCache>
                <c:ptCount val="13"/>
                <c:pt idx="0">
                  <c:v>2012-13</c:v>
                </c:pt>
                <c:pt idx="1">
                  <c:v>2013-14</c:v>
                </c:pt>
                <c:pt idx="2">
                  <c:v>2014-15</c:v>
                </c:pt>
                <c:pt idx="3">
                  <c:v>2015-16</c:v>
                </c:pt>
                <c:pt idx="4">
                  <c:v>2016-17</c:v>
                </c:pt>
                <c:pt idx="5">
                  <c:v>2017-18</c:v>
                </c:pt>
                <c:pt idx="6">
                  <c:v>2018-19</c:v>
                </c:pt>
                <c:pt idx="7">
                  <c:v>2019-20</c:v>
                </c:pt>
                <c:pt idx="8">
                  <c:v>2020-21</c:v>
                </c:pt>
                <c:pt idx="9">
                  <c:v>2021-22</c:v>
                </c:pt>
                <c:pt idx="10">
                  <c:v>2022-23</c:v>
                </c:pt>
                <c:pt idx="11">
                  <c:v>2023-24</c:v>
                </c:pt>
                <c:pt idx="12">
                  <c:v>2024-25
est.</c:v>
                </c:pt>
              </c:strCache>
            </c:strRef>
          </c:cat>
          <c:val>
            <c:numRef>
              <c:f>Sheet1!$C$4:$C$16</c:f>
              <c:numCache>
                <c:formatCode>0.00%</c:formatCode>
                <c:ptCount val="13"/>
                <c:pt idx="0">
                  <c:v>3.1600000000000003E-2</c:v>
                </c:pt>
                <c:pt idx="1">
                  <c:v>2.07E-2</c:v>
                </c:pt>
                <c:pt idx="2">
                  <c:v>1.46E-2</c:v>
                </c:pt>
                <c:pt idx="3">
                  <c:v>1.6199999999999999E-2</c:v>
                </c:pt>
                <c:pt idx="4">
                  <c:v>1.1999999999999999E-3</c:v>
                </c:pt>
                <c:pt idx="5">
                  <c:v>1.26E-2</c:v>
                </c:pt>
                <c:pt idx="6">
                  <c:v>2.1299999999999999E-2</c:v>
                </c:pt>
                <c:pt idx="7">
                  <c:v>2.4400000000000002E-2</c:v>
                </c:pt>
                <c:pt idx="8">
                  <c:v>1.8100000000000002E-2</c:v>
                </c:pt>
                <c:pt idx="9">
                  <c:v>1.23E-2</c:v>
                </c:pt>
                <c:pt idx="10">
                  <c:v>4.7E-2</c:v>
                </c:pt>
                <c:pt idx="11">
                  <c:v>0.08</c:v>
                </c:pt>
                <c:pt idx="12">
                  <c:v>4.1200000000000001E-2</c:v>
                </c:pt>
              </c:numCache>
            </c:numRef>
          </c:val>
          <c:extLst>
            <c:ext xmlns:c16="http://schemas.microsoft.com/office/drawing/2014/chart" uri="{C3380CC4-5D6E-409C-BE32-E72D297353CC}">
              <c16:uniqueId val="{00000003-207B-4A16-A982-38F74726E3C2}"/>
            </c:ext>
          </c:extLst>
        </c:ser>
        <c:dLbls>
          <c:showLegendKey val="0"/>
          <c:showVal val="0"/>
          <c:showCatName val="0"/>
          <c:showSerName val="0"/>
          <c:showPercent val="0"/>
          <c:showBubbleSize val="0"/>
        </c:dLbls>
        <c:axId val="690973568"/>
        <c:axId val="690976832"/>
      </c:areaChart>
      <c:lineChart>
        <c:grouping val="stacked"/>
        <c:varyColors val="0"/>
        <c:ser>
          <c:idx val="0"/>
          <c:order val="0"/>
          <c:tx>
            <c:strRef>
              <c:f>Sheet1!$B$1</c:f>
              <c:strCache>
                <c:ptCount val="1"/>
                <c:pt idx="0">
                  <c:v>YOY % inc</c:v>
                </c:pt>
              </c:strCache>
            </c:strRef>
          </c:tx>
          <c:spPr>
            <a:ln w="28575" cap="rnd">
              <a:solidFill>
                <a:srgbClr val="C00000"/>
              </a:solidFill>
              <a:round/>
            </a:ln>
            <a:effectLst/>
          </c:spPr>
          <c:marker>
            <c:symbol val="circle"/>
            <c:size val="6"/>
            <c:spPr>
              <a:solidFill>
                <a:srgbClr val="C00000"/>
              </a:solidFill>
              <a:ln w="9525">
                <a:solidFill>
                  <a:schemeClr val="accent1"/>
                </a:solidFill>
              </a:ln>
              <a:effectLst/>
            </c:spPr>
          </c:marker>
          <c:dLbls>
            <c:dLbl>
              <c:idx val="12"/>
              <c:layout>
                <c:manualLayout>
                  <c:x val="-8.2711978390199239E-2"/>
                  <c:y val="-3.3333333333333333E-2"/>
                </c:manualLayout>
              </c:layout>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981A-4AFA-8B31-6019BD206D00}"/>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rgbClr val="FFFFFF"/>
                      </a:solidFill>
                      <a:round/>
                    </a:ln>
                    <a:effectLst/>
                  </c:spPr>
                </c15:leaderLines>
              </c:ext>
            </c:extLst>
          </c:dLbls>
          <c:cat>
            <c:strRef>
              <c:f>Sheet1!$A$4:$A$16</c:f>
              <c:strCache>
                <c:ptCount val="13"/>
                <c:pt idx="0">
                  <c:v>2012-13</c:v>
                </c:pt>
                <c:pt idx="1">
                  <c:v>2013-14</c:v>
                </c:pt>
                <c:pt idx="2">
                  <c:v>2014-15</c:v>
                </c:pt>
                <c:pt idx="3">
                  <c:v>2015-16</c:v>
                </c:pt>
                <c:pt idx="4">
                  <c:v>2016-17</c:v>
                </c:pt>
                <c:pt idx="5">
                  <c:v>2017-18</c:v>
                </c:pt>
                <c:pt idx="6">
                  <c:v>2018-19</c:v>
                </c:pt>
                <c:pt idx="7">
                  <c:v>2019-20</c:v>
                </c:pt>
                <c:pt idx="8">
                  <c:v>2020-21</c:v>
                </c:pt>
                <c:pt idx="9">
                  <c:v>2021-22</c:v>
                </c:pt>
                <c:pt idx="10">
                  <c:v>2022-23</c:v>
                </c:pt>
                <c:pt idx="11">
                  <c:v>2023-24</c:v>
                </c:pt>
                <c:pt idx="12">
                  <c:v>2024-25
est.</c:v>
                </c:pt>
              </c:strCache>
            </c:strRef>
          </c:cat>
          <c:val>
            <c:numRef>
              <c:f>Sheet1!$B$4:$B$16</c:f>
              <c:numCache>
                <c:formatCode>0.00%</c:formatCode>
                <c:ptCount val="13"/>
                <c:pt idx="0">
                  <c:v>2.3342550373534391E-2</c:v>
                </c:pt>
                <c:pt idx="1">
                  <c:v>2.968828954172224E-2</c:v>
                </c:pt>
                <c:pt idx="2">
                  <c:v>1.6947020529626742E-2</c:v>
                </c:pt>
                <c:pt idx="3">
                  <c:v>2.3414284446087601E-2</c:v>
                </c:pt>
                <c:pt idx="4">
                  <c:v>1.8009774225062692E-3</c:v>
                </c:pt>
                <c:pt idx="5">
                  <c:v>1.9326966684596138E-2</c:v>
                </c:pt>
                <c:pt idx="6">
                  <c:v>2.4805433976826975E-2</c:v>
                </c:pt>
                <c:pt idx="7">
                  <c:v>2.4832190956390776E-2</c:v>
                </c:pt>
                <c:pt idx="8">
                  <c:v>1.9905383073872372E-2</c:v>
                </c:pt>
                <c:pt idx="9">
                  <c:v>1.5561763811783265E-2</c:v>
                </c:pt>
                <c:pt idx="10">
                  <c:v>1.9753452215322084E-2</c:v>
                </c:pt>
                <c:pt idx="11">
                  <c:v>1.46E-2</c:v>
                </c:pt>
                <c:pt idx="12">
                  <c:v>2.5399999999999999E-2</c:v>
                </c:pt>
              </c:numCache>
            </c:numRef>
          </c:val>
          <c:smooth val="0"/>
          <c:extLst>
            <c:ext xmlns:c16="http://schemas.microsoft.com/office/drawing/2014/chart" uri="{C3380CC4-5D6E-409C-BE32-E72D297353CC}">
              <c16:uniqueId val="{00000000-1F2E-473C-8399-0AD1F0E7BB04}"/>
            </c:ext>
          </c:extLst>
        </c:ser>
        <c:dLbls>
          <c:showLegendKey val="0"/>
          <c:showVal val="0"/>
          <c:showCatName val="0"/>
          <c:showSerName val="0"/>
          <c:showPercent val="0"/>
          <c:showBubbleSize val="0"/>
        </c:dLbls>
        <c:marker val="1"/>
        <c:smooth val="0"/>
        <c:axId val="690973568"/>
        <c:axId val="690976832"/>
      </c:lineChart>
      <c:catAx>
        <c:axId val="6909735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0" spcFirstLastPara="1" vertOverflow="ellipsis"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90976832"/>
        <c:crosses val="autoZero"/>
        <c:auto val="1"/>
        <c:lblAlgn val="ctr"/>
        <c:lblOffset val="100"/>
        <c:noMultiLvlLbl val="0"/>
      </c:catAx>
      <c:valAx>
        <c:axId val="690976832"/>
        <c:scaling>
          <c:orientation val="minMax"/>
          <c:max val="0.1"/>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690973568"/>
        <c:crosses val="autoZero"/>
        <c:crossBetween val="between"/>
        <c:majorUnit val="1.0000000000000002E-2"/>
      </c:valAx>
      <c:spPr>
        <a:noFill/>
        <a:ln>
          <a:noFill/>
        </a:ln>
        <a:effectLst/>
      </c:spPr>
    </c:plotArea>
    <c:legend>
      <c:legendPos val="b"/>
      <c:layout>
        <c:manualLayout>
          <c:xMode val="edge"/>
          <c:yMode val="edge"/>
          <c:x val="7.1813718597675297E-2"/>
          <c:y val="0.13482239720035"/>
          <c:w val="0.24030113423322086"/>
          <c:h val="5.684426946631671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0684199947979474"/>
          <c:y val="1.5062429522031592E-2"/>
          <c:w val="0.59233382989288497"/>
          <c:h val="0.98493757047796837"/>
        </c:manualLayout>
      </c:layout>
      <c:pieChart>
        <c:varyColors val="1"/>
        <c:ser>
          <c:idx val="0"/>
          <c:order val="0"/>
          <c:tx>
            <c:strRef>
              <c:f>Feuil1!$B$1</c:f>
              <c:strCache>
                <c:ptCount val="1"/>
                <c:pt idx="0">
                  <c:v>data</c:v>
                </c:pt>
              </c:strCache>
            </c:strRef>
          </c:tx>
          <c:spPr>
            <a:ln w="38100">
              <a:solidFill>
                <a:schemeClr val="bg1"/>
              </a:solidFill>
            </a:ln>
          </c:spPr>
          <c:dPt>
            <c:idx val="0"/>
            <c:bubble3D val="0"/>
            <c:spPr>
              <a:solidFill>
                <a:srgbClr val="7030A0"/>
              </a:solidFill>
              <a:ln w="38100">
                <a:solidFill>
                  <a:schemeClr val="bg1"/>
                </a:solidFill>
              </a:ln>
            </c:spPr>
            <c:extLst>
              <c:ext xmlns:c16="http://schemas.microsoft.com/office/drawing/2014/chart" uri="{C3380CC4-5D6E-409C-BE32-E72D297353CC}">
                <c16:uniqueId val="{00000001-D932-418C-AC3B-8999A34B44B4}"/>
              </c:ext>
            </c:extLst>
          </c:dPt>
          <c:dPt>
            <c:idx val="1"/>
            <c:bubble3D val="0"/>
            <c:spPr>
              <a:solidFill>
                <a:srgbClr val="3399FF"/>
              </a:solidFill>
              <a:ln w="38100">
                <a:solidFill>
                  <a:schemeClr val="bg1"/>
                </a:solidFill>
              </a:ln>
            </c:spPr>
            <c:extLst>
              <c:ext xmlns:c16="http://schemas.microsoft.com/office/drawing/2014/chart" uri="{C3380CC4-5D6E-409C-BE32-E72D297353CC}">
                <c16:uniqueId val="{00000003-D932-418C-AC3B-8999A34B44B4}"/>
              </c:ext>
            </c:extLst>
          </c:dPt>
          <c:dPt>
            <c:idx val="2"/>
            <c:bubble3D val="0"/>
            <c:spPr>
              <a:solidFill>
                <a:srgbClr val="FFC000"/>
              </a:solidFill>
              <a:ln w="38100">
                <a:solidFill>
                  <a:schemeClr val="bg1"/>
                </a:solidFill>
              </a:ln>
            </c:spPr>
            <c:extLst>
              <c:ext xmlns:c16="http://schemas.microsoft.com/office/drawing/2014/chart" uri="{C3380CC4-5D6E-409C-BE32-E72D297353CC}">
                <c16:uniqueId val="{00000005-D932-418C-AC3B-8999A34B44B4}"/>
              </c:ext>
            </c:extLst>
          </c:dPt>
          <c:dPt>
            <c:idx val="3"/>
            <c:bubble3D val="0"/>
            <c:spPr>
              <a:solidFill>
                <a:srgbClr val="C00000"/>
              </a:solidFill>
              <a:ln w="38100">
                <a:solidFill>
                  <a:schemeClr val="bg1"/>
                </a:solidFill>
              </a:ln>
            </c:spPr>
            <c:extLst>
              <c:ext xmlns:c16="http://schemas.microsoft.com/office/drawing/2014/chart" uri="{C3380CC4-5D6E-409C-BE32-E72D297353CC}">
                <c16:uniqueId val="{00000007-D932-418C-AC3B-8999A34B44B4}"/>
              </c:ext>
            </c:extLst>
          </c:dPt>
          <c:dPt>
            <c:idx val="4"/>
            <c:bubble3D val="0"/>
            <c:spPr>
              <a:solidFill>
                <a:srgbClr val="009999"/>
              </a:solidFill>
              <a:ln w="38100">
                <a:solidFill>
                  <a:schemeClr val="bg1"/>
                </a:solidFill>
              </a:ln>
            </c:spPr>
            <c:extLst>
              <c:ext xmlns:c16="http://schemas.microsoft.com/office/drawing/2014/chart" uri="{C3380CC4-5D6E-409C-BE32-E72D297353CC}">
                <c16:uniqueId val="{00000009-D932-418C-AC3B-8999A34B44B4}"/>
              </c:ext>
            </c:extLst>
          </c:dPt>
          <c:dLbls>
            <c:dLbl>
              <c:idx val="0"/>
              <c:layout>
                <c:manualLayout>
                  <c:x val="-0.15073301648104798"/>
                  <c:y val="-0.36872244773424634"/>
                </c:manualLayout>
              </c:layout>
              <c:numFmt formatCode="0.0%" sourceLinked="0"/>
              <c:spPr/>
              <c:txPr>
                <a:bodyPr/>
                <a:lstStyle/>
                <a:p>
                  <a:pPr>
                    <a:defRPr sz="1800" b="0">
                      <a:solidFill>
                        <a:schemeClr val="bg1"/>
                      </a:solidFill>
                      <a:effectLst/>
                      <a:latin typeface="+mn-lt"/>
                    </a:defRPr>
                  </a:pPr>
                  <a:endParaRPr lang="en-US"/>
                </a:p>
              </c:txPr>
              <c:dLblPos val="bestFi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D932-418C-AC3B-8999A34B44B4}"/>
                </c:ext>
              </c:extLst>
            </c:dLbl>
            <c:dLbl>
              <c:idx val="1"/>
              <c:layout>
                <c:manualLayout>
                  <c:x val="0.15143813104443027"/>
                  <c:y val="0.17691031663775464"/>
                </c:manualLayout>
              </c:layout>
              <c:tx>
                <c:rich>
                  <a:bodyPr/>
                  <a:lstStyle/>
                  <a:p>
                    <a:pPr>
                      <a:defRPr sz="1800" b="0">
                        <a:solidFill>
                          <a:schemeClr val="bg1"/>
                        </a:solidFill>
                        <a:effectLst>
                          <a:outerShdw blurRad="38100" dist="38100" dir="2700000" algn="tl">
                            <a:srgbClr val="000000">
                              <a:alpha val="43137"/>
                            </a:srgbClr>
                          </a:outerShdw>
                        </a:effectLst>
                        <a:latin typeface="+mn-lt"/>
                      </a:defRPr>
                    </a:pPr>
                    <a:fld id="{E40964D3-9393-482B-BAEB-9EC7EC71316B}" type="PERCENTAGE">
                      <a:rPr lang="en-US">
                        <a:solidFill>
                          <a:srgbClr val="3399FF"/>
                        </a:solidFill>
                        <a:effectLst/>
                      </a:rPr>
                      <a:pPr>
                        <a:defRPr sz="1800" b="0">
                          <a:solidFill>
                            <a:schemeClr val="bg1"/>
                          </a:solidFill>
                          <a:effectLst>
                            <a:outerShdw blurRad="38100" dist="38100" dir="2700000" algn="tl">
                              <a:srgbClr val="000000">
                                <a:alpha val="43137"/>
                              </a:srgbClr>
                            </a:outerShdw>
                          </a:effectLst>
                          <a:latin typeface="+mn-lt"/>
                        </a:defRPr>
                      </a:pPr>
                      <a:t>[PERCENTAGE]</a:t>
                    </a:fld>
                    <a:endParaRPr lang="en-US"/>
                  </a:p>
                </c:rich>
              </c:tx>
              <c:numFmt formatCode="0.0%" sourceLinked="0"/>
              <c:spPr/>
              <c:dLblPos val="bestFit"/>
              <c:showLegendKey val="0"/>
              <c:showVal val="0"/>
              <c:showCatName val="0"/>
              <c:showSerName val="0"/>
              <c:showPercent val="1"/>
              <c:showBubbleSize val="0"/>
              <c:extLst>
                <c:ext xmlns:c15="http://schemas.microsoft.com/office/drawing/2012/chart" uri="{CE6537A1-D6FC-4f65-9D91-7224C49458BB}">
                  <c15:layout>
                    <c:manualLayout>
                      <c:w val="6.4549549549549556E-2"/>
                      <c:h val="7.2342243373694826E-2"/>
                    </c:manualLayout>
                  </c15:layout>
                  <c15:dlblFieldTable/>
                  <c15:showDataLabelsRange val="0"/>
                </c:ext>
                <c:ext xmlns:c16="http://schemas.microsoft.com/office/drawing/2014/chart" uri="{C3380CC4-5D6E-409C-BE32-E72D297353CC}">
                  <c16:uniqueId val="{00000003-D932-418C-AC3B-8999A34B44B4}"/>
                </c:ext>
              </c:extLst>
            </c:dLbl>
            <c:dLbl>
              <c:idx val="2"/>
              <c:layout>
                <c:manualLayout>
                  <c:x val="0.25600612423447067"/>
                  <c:y val="0.26287741591005243"/>
                </c:manualLayout>
              </c:layout>
              <c:tx>
                <c:rich>
                  <a:bodyPr/>
                  <a:lstStyle/>
                  <a:p>
                    <a:pPr>
                      <a:defRPr sz="1800" b="1">
                        <a:solidFill>
                          <a:schemeClr val="bg1"/>
                        </a:solidFill>
                        <a:effectLst/>
                        <a:latin typeface="+mn-lt"/>
                      </a:defRPr>
                    </a:pPr>
                    <a:fld id="{1ABF1931-A060-40B7-A5D0-3846AFBD2D98}" type="PERCENTAGE">
                      <a:rPr lang="en-US" b="0" dirty="0">
                        <a:solidFill>
                          <a:srgbClr val="FFC000"/>
                        </a:solidFill>
                        <a:effectLst/>
                        <a:latin typeface="+mn-lt"/>
                      </a:rPr>
                      <a:pPr>
                        <a:defRPr sz="1800" b="1">
                          <a:solidFill>
                            <a:schemeClr val="bg1"/>
                          </a:solidFill>
                          <a:effectLst/>
                          <a:latin typeface="+mn-lt"/>
                        </a:defRPr>
                      </a:pPr>
                      <a:t>[PERCENTAGE]</a:t>
                    </a:fld>
                    <a:endParaRPr lang="en-US"/>
                  </a:p>
                </c:rich>
              </c:tx>
              <c:numFmt formatCode="0.0%" sourceLinked="0"/>
              <c:spPr/>
              <c:dLblPos val="bestFit"/>
              <c:showLegendKey val="0"/>
              <c:showVal val="0"/>
              <c:showCatName val="0"/>
              <c:showSerName val="0"/>
              <c:showPercent val="1"/>
              <c:showBubbleSize val="0"/>
              <c:extLst>
                <c:ext xmlns:c15="http://schemas.microsoft.com/office/drawing/2012/chart" uri="{CE6537A1-D6FC-4f65-9D91-7224C49458BB}">
                  <c15:layout>
                    <c:manualLayout>
                      <c:w val="9.7658012343051714E-2"/>
                      <c:h val="0.12714500728960407"/>
                    </c:manualLayout>
                  </c15:layout>
                  <c15:dlblFieldTable/>
                  <c15:showDataLabelsRange val="0"/>
                </c:ext>
                <c:ext xmlns:c16="http://schemas.microsoft.com/office/drawing/2014/chart" uri="{C3380CC4-5D6E-409C-BE32-E72D297353CC}">
                  <c16:uniqueId val="{00000005-D932-418C-AC3B-8999A34B44B4}"/>
                </c:ext>
              </c:extLst>
            </c:dLbl>
            <c:dLbl>
              <c:idx val="3"/>
              <c:layout>
                <c:manualLayout>
                  <c:x val="0.12532725639024853"/>
                  <c:y val="0.22468769511683021"/>
                </c:manualLayout>
              </c:layout>
              <c:tx>
                <c:rich>
                  <a:bodyPr/>
                  <a:lstStyle/>
                  <a:p>
                    <a:pPr>
                      <a:defRPr sz="1800" b="0">
                        <a:solidFill>
                          <a:schemeClr val="bg1"/>
                        </a:solidFill>
                        <a:effectLst>
                          <a:outerShdw blurRad="38100" dist="38100" dir="2700000" algn="tl">
                            <a:srgbClr val="000000">
                              <a:alpha val="43137"/>
                            </a:srgbClr>
                          </a:outerShdw>
                        </a:effectLst>
                        <a:latin typeface="+mn-lt"/>
                      </a:defRPr>
                    </a:pPr>
                    <a:fld id="{9C05BD5A-0E04-4674-98C9-581ED5A35136}" type="PERCENTAGE">
                      <a:rPr lang="en-US">
                        <a:solidFill>
                          <a:schemeClr val="bg1"/>
                        </a:solidFill>
                        <a:effectLst/>
                      </a:rPr>
                      <a:pPr>
                        <a:defRPr sz="1800" b="0">
                          <a:solidFill>
                            <a:schemeClr val="bg1"/>
                          </a:solidFill>
                          <a:effectLst>
                            <a:outerShdw blurRad="38100" dist="38100" dir="2700000" algn="tl">
                              <a:srgbClr val="000000">
                                <a:alpha val="43137"/>
                              </a:srgbClr>
                            </a:outerShdw>
                          </a:effectLst>
                          <a:latin typeface="+mn-lt"/>
                        </a:defRPr>
                      </a:pPr>
                      <a:t>[PERCENTAGE]</a:t>
                    </a:fld>
                    <a:endParaRPr lang="en-US"/>
                  </a:p>
                </c:rich>
              </c:tx>
              <c:numFmt formatCode="0.0%" sourceLinked="0"/>
              <c:spPr/>
              <c:dLblPos val="bestFit"/>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D932-418C-AC3B-8999A34B44B4}"/>
                </c:ext>
              </c:extLst>
            </c:dLbl>
            <c:dLbl>
              <c:idx val="4"/>
              <c:layout>
                <c:manualLayout>
                  <c:x val="0.13213213213213201"/>
                  <c:y val="0.2072270487562064"/>
                </c:manualLayout>
              </c:layout>
              <c:numFmt formatCode="0.0%" sourceLinked="0"/>
              <c:spPr>
                <a:noFill/>
                <a:ln>
                  <a:noFill/>
                </a:ln>
                <a:effectLst/>
              </c:spPr>
              <c:txPr>
                <a:bodyPr/>
                <a:lstStyle/>
                <a:p>
                  <a:pPr>
                    <a:defRPr sz="1800" b="0">
                      <a:solidFill>
                        <a:schemeClr val="accent1">
                          <a:lumMod val="75000"/>
                        </a:schemeClr>
                      </a:solidFill>
                      <a:latin typeface="+mn-lt"/>
                    </a:defRPr>
                  </a:pPr>
                  <a:endParaRPr lang="en-US"/>
                </a:p>
              </c:txPr>
              <c:dLblPos val="bestFit"/>
              <c:showLegendKey val="0"/>
              <c:showVal val="0"/>
              <c:showCatName val="0"/>
              <c:showSerName val="0"/>
              <c:showPercent val="1"/>
              <c:showBubbleSize val="0"/>
              <c:extLst>
                <c:ext xmlns:c15="http://schemas.microsoft.com/office/drawing/2012/chart" uri="{CE6537A1-D6FC-4f65-9D91-7224C49458BB}">
                  <c15:layout>
                    <c:manualLayout>
                      <c:w val="7.7142063323165685E-2"/>
                      <c:h val="9.9681207605093761E-2"/>
                    </c:manualLayout>
                  </c15:layout>
                </c:ext>
                <c:ext xmlns:c16="http://schemas.microsoft.com/office/drawing/2014/chart" uri="{C3380CC4-5D6E-409C-BE32-E72D297353CC}">
                  <c16:uniqueId val="{00000009-D932-418C-AC3B-8999A34B44B4}"/>
                </c:ext>
              </c:extLst>
            </c:dLbl>
            <c:numFmt formatCode="0.0%" sourceLinked="0"/>
            <c:spPr>
              <a:noFill/>
              <a:ln>
                <a:noFill/>
              </a:ln>
              <a:effectLst/>
            </c:spPr>
            <c:txPr>
              <a:bodyPr/>
              <a:lstStyle/>
              <a:p>
                <a:pPr>
                  <a:defRPr sz="1800" b="0">
                    <a:solidFill>
                      <a:schemeClr val="bg1"/>
                    </a:solidFill>
                    <a:latin typeface="+mn-lt"/>
                  </a:defRPr>
                </a:pPr>
                <a:endParaRPr lang="en-US"/>
              </a:p>
            </c:txPr>
            <c:dLblPos val="bestFit"/>
            <c:showLegendKey val="0"/>
            <c:showVal val="0"/>
            <c:showCatName val="0"/>
            <c:showSerName val="0"/>
            <c:showPercent val="1"/>
            <c:showBubbleSize val="0"/>
            <c:showLeaderLines val="0"/>
            <c:extLst>
              <c:ext xmlns:c15="http://schemas.microsoft.com/office/drawing/2012/chart" uri="{CE6537A1-D6FC-4f65-9D91-7224C49458BB}"/>
            </c:extLst>
          </c:dLbls>
          <c:cat>
            <c:strRef>
              <c:f>Feuil1!$A$2:$A$6</c:f>
              <c:strCache>
                <c:ptCount val="5"/>
                <c:pt idx="0">
                  <c:v>Tax Levy</c:v>
                </c:pt>
                <c:pt idx="1">
                  <c:v>PILOTs</c:v>
                </c:pt>
                <c:pt idx="2">
                  <c:v>Miscellaneous</c:v>
                </c:pt>
                <c:pt idx="3">
                  <c:v>State Aid</c:v>
                </c:pt>
                <c:pt idx="4">
                  <c:v>Reserves &amp; Fund Balance</c:v>
                </c:pt>
              </c:strCache>
            </c:strRef>
          </c:cat>
          <c:val>
            <c:numRef>
              <c:f>Feuil1!$B$2:$B$6</c:f>
              <c:numCache>
                <c:formatCode>"$"#,##0</c:formatCode>
                <c:ptCount val="5"/>
                <c:pt idx="0">
                  <c:v>230235146</c:v>
                </c:pt>
                <c:pt idx="1">
                  <c:v>6650000</c:v>
                </c:pt>
                <c:pt idx="2">
                  <c:v>6410775</c:v>
                </c:pt>
                <c:pt idx="3">
                  <c:v>42053426</c:v>
                </c:pt>
                <c:pt idx="4">
                  <c:v>13075000</c:v>
                </c:pt>
              </c:numCache>
            </c:numRef>
          </c:val>
          <c:extLst>
            <c:ext xmlns:c16="http://schemas.microsoft.com/office/drawing/2014/chart" uri="{C3380CC4-5D6E-409C-BE32-E72D297353CC}">
              <c16:uniqueId val="{0000000A-D932-418C-AC3B-8999A34B44B4}"/>
            </c:ext>
          </c:extLst>
        </c:ser>
        <c:dLbls>
          <c:showLegendKey val="0"/>
          <c:showVal val="0"/>
          <c:showCatName val="0"/>
          <c:showSerName val="0"/>
          <c:showPercent val="0"/>
          <c:showBubbleSize val="0"/>
          <c:showLeaderLines val="0"/>
        </c:dLbls>
        <c:firstSliceAng val="0"/>
      </c:pieChart>
    </c:plotArea>
    <c:legend>
      <c:legendPos val="l"/>
      <c:legendEntry>
        <c:idx val="0"/>
        <c:txPr>
          <a:bodyPr/>
          <a:lstStyle/>
          <a:p>
            <a:pPr>
              <a:defRPr sz="1600">
                <a:latin typeface="Avenir LT Std 45 Book" panose="020B0502020203020204" pitchFamily="34" charset="0"/>
              </a:defRPr>
            </a:pPr>
            <a:endParaRPr lang="en-US"/>
          </a:p>
        </c:txPr>
      </c:legendEntry>
      <c:legendEntry>
        <c:idx val="1"/>
        <c:txPr>
          <a:bodyPr/>
          <a:lstStyle/>
          <a:p>
            <a:pPr>
              <a:defRPr sz="1600">
                <a:latin typeface="Avenir LT Std 45 Book" panose="020B0502020203020204" pitchFamily="34" charset="0"/>
              </a:defRPr>
            </a:pPr>
            <a:endParaRPr lang="en-US"/>
          </a:p>
        </c:txPr>
      </c:legendEntry>
      <c:legendEntry>
        <c:idx val="2"/>
        <c:txPr>
          <a:bodyPr/>
          <a:lstStyle/>
          <a:p>
            <a:pPr>
              <a:defRPr sz="1600">
                <a:latin typeface="Avenir LT Std 45 Book" panose="020B0502020203020204" pitchFamily="34" charset="0"/>
              </a:defRPr>
            </a:pPr>
            <a:endParaRPr lang="en-US"/>
          </a:p>
        </c:txPr>
      </c:legendEntry>
      <c:legendEntry>
        <c:idx val="3"/>
        <c:txPr>
          <a:bodyPr/>
          <a:lstStyle/>
          <a:p>
            <a:pPr>
              <a:defRPr sz="1600">
                <a:latin typeface="Avenir LT Std 45 Book" panose="020B0502020203020204" pitchFamily="34" charset="0"/>
              </a:defRPr>
            </a:pPr>
            <a:endParaRPr lang="en-US"/>
          </a:p>
        </c:txPr>
      </c:legendEntry>
      <c:legendEntry>
        <c:idx val="4"/>
        <c:txPr>
          <a:bodyPr/>
          <a:lstStyle/>
          <a:p>
            <a:pPr>
              <a:defRPr sz="1600">
                <a:latin typeface="Avenir LT Std 45 Book" panose="020B0502020203020204" pitchFamily="34" charset="0"/>
              </a:defRPr>
            </a:pPr>
            <a:endParaRPr lang="en-US"/>
          </a:p>
        </c:txPr>
      </c:legendEntry>
      <c:layout>
        <c:manualLayout>
          <c:xMode val="edge"/>
          <c:yMode val="edge"/>
          <c:x val="6.3422122910311879E-2"/>
          <c:y val="0.19596079655635013"/>
          <c:w val="0.26041770116573265"/>
          <c:h val="0.59809157063838692"/>
        </c:manualLayout>
      </c:layout>
      <c:overlay val="0"/>
      <c:txPr>
        <a:bodyPr/>
        <a:lstStyle/>
        <a:p>
          <a:pPr>
            <a:defRPr sz="1600">
              <a:latin typeface="Avenir LT Std 45 Book" panose="020B0502020203020204" pitchFamily="34" charset="0"/>
            </a:defRPr>
          </a:pPr>
          <a:endParaRPr lang="en-US"/>
        </a:p>
      </c:txPr>
    </c:legend>
    <c:plotVisOnly val="1"/>
    <c:dispBlanksAs val="gap"/>
    <c:showDLblsOverMax val="0"/>
  </c:chart>
  <c:txPr>
    <a:bodyPr/>
    <a:lstStyle/>
    <a:p>
      <a:pPr>
        <a:defRPr sz="1800"/>
      </a:pPr>
      <a:endParaRPr lang="en-US"/>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2619082336930114E-2"/>
          <c:y val="3.7624890638670166E-2"/>
          <c:w val="0.87212440458831519"/>
          <c:h val="0.86279308836395452"/>
        </c:manualLayout>
      </c:layout>
      <c:barChart>
        <c:barDir val="col"/>
        <c:grouping val="clustered"/>
        <c:varyColors val="0"/>
        <c:ser>
          <c:idx val="0"/>
          <c:order val="0"/>
          <c:tx>
            <c:strRef>
              <c:f>Sheet1!$B$1</c:f>
              <c:strCache>
                <c:ptCount val="1"/>
                <c:pt idx="0">
                  <c:v>PTL $</c:v>
                </c:pt>
              </c:strCache>
            </c:strRef>
          </c:tx>
          <c:spPr>
            <a:solidFill>
              <a:srgbClr val="0070C0"/>
            </a:solidFill>
          </c:spPr>
          <c:invertIfNegative val="0"/>
          <c:dPt>
            <c:idx val="9"/>
            <c:invertIfNegative val="0"/>
            <c:bubble3D val="0"/>
            <c:extLst>
              <c:ext xmlns:c16="http://schemas.microsoft.com/office/drawing/2014/chart" uri="{C3380CC4-5D6E-409C-BE32-E72D297353CC}">
                <c16:uniqueId val="{00000000-3F5B-4EB2-8069-32131F1D76E8}"/>
              </c:ext>
            </c:extLst>
          </c:dPt>
          <c:dPt>
            <c:idx val="10"/>
            <c:invertIfNegative val="0"/>
            <c:bubble3D val="0"/>
            <c:extLst>
              <c:ext xmlns:c16="http://schemas.microsoft.com/office/drawing/2014/chart" uri="{C3380CC4-5D6E-409C-BE32-E72D297353CC}">
                <c16:uniqueId val="{00000003-99EE-48D7-973C-80E3E94EB59D}"/>
              </c:ext>
            </c:extLst>
          </c:dPt>
          <c:dPt>
            <c:idx val="11"/>
            <c:invertIfNegative val="0"/>
            <c:bubble3D val="0"/>
            <c:extLst>
              <c:ext xmlns:c16="http://schemas.microsoft.com/office/drawing/2014/chart" uri="{C3380CC4-5D6E-409C-BE32-E72D297353CC}">
                <c16:uniqueId val="{00000003-C260-4F1B-A8FE-D35F81B70655}"/>
              </c:ext>
            </c:extLst>
          </c:dPt>
          <c:dPt>
            <c:idx val="12"/>
            <c:invertIfNegative val="0"/>
            <c:bubble3D val="0"/>
            <c:spPr>
              <a:solidFill>
                <a:srgbClr val="00B050"/>
              </a:solidFill>
            </c:spPr>
            <c:extLst>
              <c:ext xmlns:c16="http://schemas.microsoft.com/office/drawing/2014/chart" uri="{C3380CC4-5D6E-409C-BE32-E72D297353CC}">
                <c16:uniqueId val="{00000004-0AB3-4E99-A1E7-F283DBAB76D3}"/>
              </c:ext>
            </c:extLst>
          </c:dPt>
          <c:cat>
            <c:strRef>
              <c:f>Sheet1!$A$2:$A$14</c:f>
              <c:strCache>
                <c:ptCount val="13"/>
                <c:pt idx="0">
                  <c:v>2012-13</c:v>
                </c:pt>
                <c:pt idx="1">
                  <c:v>2013-14</c:v>
                </c:pt>
                <c:pt idx="2">
                  <c:v>2014-15</c:v>
                </c:pt>
                <c:pt idx="3">
                  <c:v>2015-16</c:v>
                </c:pt>
                <c:pt idx="4">
                  <c:v>2016-17</c:v>
                </c:pt>
                <c:pt idx="5">
                  <c:v>2017-18</c:v>
                </c:pt>
                <c:pt idx="6">
                  <c:v>2018-19</c:v>
                </c:pt>
                <c:pt idx="7">
                  <c:v>2019-20</c:v>
                </c:pt>
                <c:pt idx="8">
                  <c:v>2020-21</c:v>
                </c:pt>
                <c:pt idx="9">
                  <c:v>2021-22</c:v>
                </c:pt>
                <c:pt idx="10">
                  <c:v>2022-23</c:v>
                </c:pt>
                <c:pt idx="11">
                  <c:v>2023-24</c:v>
                </c:pt>
                <c:pt idx="12">
                  <c:v>2024-25</c:v>
                </c:pt>
              </c:strCache>
            </c:strRef>
          </c:cat>
          <c:val>
            <c:numRef>
              <c:f>Sheet1!$B$2:$B$14</c:f>
              <c:numCache>
                <c:formatCode>_(* #,##0_);_(* \(#,##0\);_(* "-"??_);_(@_)</c:formatCode>
                <c:ptCount val="13"/>
                <c:pt idx="0">
                  <c:v>182306191</c:v>
                </c:pt>
                <c:pt idx="1">
                  <c:v>187717454</c:v>
                </c:pt>
                <c:pt idx="2">
                  <c:v>190898714</c:v>
                </c:pt>
                <c:pt idx="3">
                  <c:v>195369595</c:v>
                </c:pt>
                <c:pt idx="4">
                  <c:v>195722436</c:v>
                </c:pt>
                <c:pt idx="5">
                  <c:v>199504372</c:v>
                </c:pt>
                <c:pt idx="6">
                  <c:v>204436137</c:v>
                </c:pt>
                <c:pt idx="7">
                  <c:v>209530379</c:v>
                </c:pt>
                <c:pt idx="8">
                  <c:v>213700033</c:v>
                </c:pt>
                <c:pt idx="9">
                  <c:v>217026755</c:v>
                </c:pt>
                <c:pt idx="10">
                  <c:v>221314421</c:v>
                </c:pt>
                <c:pt idx="11">
                  <c:v>224541381</c:v>
                </c:pt>
                <c:pt idx="12">
                  <c:v>230235146</c:v>
                </c:pt>
              </c:numCache>
            </c:numRef>
          </c:val>
          <c:extLst>
            <c:ext xmlns:c16="http://schemas.microsoft.com/office/drawing/2014/chart" uri="{C3380CC4-5D6E-409C-BE32-E72D297353CC}">
              <c16:uniqueId val="{00000000-B2C3-4CD3-920C-7EC4C94D47B0}"/>
            </c:ext>
          </c:extLst>
        </c:ser>
        <c:dLbls>
          <c:showLegendKey val="0"/>
          <c:showVal val="0"/>
          <c:showCatName val="0"/>
          <c:showSerName val="0"/>
          <c:showPercent val="0"/>
          <c:showBubbleSize val="0"/>
        </c:dLbls>
        <c:gapWidth val="150"/>
        <c:axId val="-1027597248"/>
        <c:axId val="-1027599424"/>
      </c:barChart>
      <c:catAx>
        <c:axId val="-1027597248"/>
        <c:scaling>
          <c:orientation val="minMax"/>
        </c:scaling>
        <c:delete val="0"/>
        <c:axPos val="b"/>
        <c:numFmt formatCode="General" sourceLinked="0"/>
        <c:majorTickMark val="out"/>
        <c:minorTickMark val="none"/>
        <c:tickLblPos val="nextTo"/>
        <c:txPr>
          <a:bodyPr rot="0" vert="horz"/>
          <a:lstStyle/>
          <a:p>
            <a:pPr>
              <a:defRPr sz="900"/>
            </a:pPr>
            <a:endParaRPr lang="en-US"/>
          </a:p>
        </c:txPr>
        <c:crossAx val="-1027599424"/>
        <c:crosses val="autoZero"/>
        <c:auto val="1"/>
        <c:lblAlgn val="ctr"/>
        <c:lblOffset val="100"/>
        <c:noMultiLvlLbl val="0"/>
      </c:catAx>
      <c:valAx>
        <c:axId val="-1027599424"/>
        <c:scaling>
          <c:orientation val="minMax"/>
          <c:max val="260000000"/>
          <c:min val="0"/>
        </c:scaling>
        <c:delete val="0"/>
        <c:axPos val="l"/>
        <c:majorGridlines/>
        <c:numFmt formatCode="_(* #,##0_);_(* \(#,##0\);_(* &quot;-&quot;??_);_(@_)" sourceLinked="1"/>
        <c:majorTickMark val="out"/>
        <c:minorTickMark val="none"/>
        <c:tickLblPos val="nextTo"/>
        <c:txPr>
          <a:bodyPr/>
          <a:lstStyle/>
          <a:p>
            <a:pPr>
              <a:defRPr sz="1200"/>
            </a:pPr>
            <a:endParaRPr lang="en-US"/>
          </a:p>
        </c:txPr>
        <c:crossAx val="-1027597248"/>
        <c:crosses val="autoZero"/>
        <c:crossBetween val="between"/>
        <c:majorUnit val="20000000"/>
        <c:dispUnits>
          <c:builtInUnit val="millions"/>
          <c:dispUnitsLbl/>
        </c:dispUnits>
      </c:valAx>
    </c:plotArea>
    <c:plotVisOnly val="1"/>
    <c:dispBlanksAs val="gap"/>
    <c:showDLblsOverMax val="0"/>
  </c:chart>
  <c:txPr>
    <a:bodyPr/>
    <a:lstStyle/>
    <a:p>
      <a:pPr>
        <a:defRPr sz="1400">
          <a:latin typeface="Avenir LT Std 45 Book" panose="020B0502020203020204" pitchFamily="34" charset="0"/>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PTLC %</c:v>
                </c:pt>
              </c:strCache>
            </c:strRef>
          </c:tx>
          <c:spPr>
            <a:solidFill>
              <a:srgbClr val="993366"/>
            </a:solidFill>
            <a:ln w="28575">
              <a:noFill/>
            </a:ln>
          </c:spPr>
          <c:invertIfNegative val="0"/>
          <c:dPt>
            <c:idx val="9"/>
            <c:invertIfNegative val="0"/>
            <c:bubble3D val="0"/>
            <c:extLst>
              <c:ext xmlns:c16="http://schemas.microsoft.com/office/drawing/2014/chart" uri="{C3380CC4-5D6E-409C-BE32-E72D297353CC}">
                <c16:uniqueId val="{00000000-0E2B-4B3A-98EF-0CA3F70B416B}"/>
              </c:ext>
            </c:extLst>
          </c:dPt>
          <c:dPt>
            <c:idx val="10"/>
            <c:invertIfNegative val="0"/>
            <c:bubble3D val="0"/>
            <c:extLst>
              <c:ext xmlns:c16="http://schemas.microsoft.com/office/drawing/2014/chart" uri="{C3380CC4-5D6E-409C-BE32-E72D297353CC}">
                <c16:uniqueId val="{00000002-9C19-4733-8A5D-E01146881D19}"/>
              </c:ext>
            </c:extLst>
          </c:dPt>
          <c:dPt>
            <c:idx val="11"/>
            <c:invertIfNegative val="0"/>
            <c:bubble3D val="0"/>
            <c:extLst>
              <c:ext xmlns:c16="http://schemas.microsoft.com/office/drawing/2014/chart" uri="{C3380CC4-5D6E-409C-BE32-E72D297353CC}">
                <c16:uniqueId val="{00000003-D52C-4F9A-8049-1A192901D8FA}"/>
              </c:ext>
            </c:extLst>
          </c:dPt>
          <c:dPt>
            <c:idx val="12"/>
            <c:invertIfNegative val="0"/>
            <c:bubble3D val="0"/>
            <c:spPr>
              <a:solidFill>
                <a:srgbClr val="00B050"/>
              </a:solidFill>
              <a:ln w="28575">
                <a:noFill/>
              </a:ln>
            </c:spPr>
            <c:extLst>
              <c:ext xmlns:c16="http://schemas.microsoft.com/office/drawing/2014/chart" uri="{C3380CC4-5D6E-409C-BE32-E72D297353CC}">
                <c16:uniqueId val="{00000004-1314-44DB-AB44-E3A9916D78EA}"/>
              </c:ext>
            </c:extLst>
          </c:dPt>
          <c:cat>
            <c:strRef>
              <c:f>Sheet1!$A$2:$A$14</c:f>
              <c:strCache>
                <c:ptCount val="13"/>
                <c:pt idx="0">
                  <c:v>2012-13</c:v>
                </c:pt>
                <c:pt idx="1">
                  <c:v>2013-14</c:v>
                </c:pt>
                <c:pt idx="2">
                  <c:v>2014-15</c:v>
                </c:pt>
                <c:pt idx="3">
                  <c:v>2015-16</c:v>
                </c:pt>
                <c:pt idx="4">
                  <c:v>2016-17</c:v>
                </c:pt>
                <c:pt idx="5">
                  <c:v>2017-18</c:v>
                </c:pt>
                <c:pt idx="6">
                  <c:v>2018-19</c:v>
                </c:pt>
                <c:pt idx="7">
                  <c:v>2019-20</c:v>
                </c:pt>
                <c:pt idx="8">
                  <c:v>2020-21</c:v>
                </c:pt>
                <c:pt idx="9">
                  <c:v>2021-22</c:v>
                </c:pt>
                <c:pt idx="10">
                  <c:v>2022-23</c:v>
                </c:pt>
                <c:pt idx="11">
                  <c:v>2023-24</c:v>
                </c:pt>
                <c:pt idx="12">
                  <c:v>2024-25</c:v>
                </c:pt>
              </c:strCache>
            </c:strRef>
          </c:cat>
          <c:val>
            <c:numRef>
              <c:f>Sheet1!$B$2:$B$14</c:f>
              <c:numCache>
                <c:formatCode>0.00%</c:formatCode>
                <c:ptCount val="13"/>
                <c:pt idx="0">
                  <c:v>2.3300000000000001E-2</c:v>
                </c:pt>
                <c:pt idx="1">
                  <c:v>2.9700000000000001E-2</c:v>
                </c:pt>
                <c:pt idx="2">
                  <c:v>1.6899999999999998E-2</c:v>
                </c:pt>
                <c:pt idx="3">
                  <c:v>2.3400000000000001E-2</c:v>
                </c:pt>
                <c:pt idx="4">
                  <c:v>1.8E-3</c:v>
                </c:pt>
                <c:pt idx="5">
                  <c:v>1.9300000000000001E-2</c:v>
                </c:pt>
                <c:pt idx="6">
                  <c:v>2.47E-2</c:v>
                </c:pt>
                <c:pt idx="7">
                  <c:v>2.4899999999999999E-2</c:v>
                </c:pt>
                <c:pt idx="8">
                  <c:v>1.9900000000000001E-2</c:v>
                </c:pt>
                <c:pt idx="9">
                  <c:v>1.5600000000000001E-2</c:v>
                </c:pt>
                <c:pt idx="10">
                  <c:v>1.9799999999999998E-2</c:v>
                </c:pt>
                <c:pt idx="11">
                  <c:v>1.46E-2</c:v>
                </c:pt>
                <c:pt idx="12">
                  <c:v>2.5399999999999999E-2</c:v>
                </c:pt>
              </c:numCache>
            </c:numRef>
          </c:val>
          <c:extLst>
            <c:ext xmlns:c16="http://schemas.microsoft.com/office/drawing/2014/chart" uri="{C3380CC4-5D6E-409C-BE32-E72D297353CC}">
              <c16:uniqueId val="{00000000-73B1-4360-9D4E-35798CEE105C}"/>
            </c:ext>
          </c:extLst>
        </c:ser>
        <c:dLbls>
          <c:showLegendKey val="0"/>
          <c:showVal val="0"/>
          <c:showCatName val="0"/>
          <c:showSerName val="0"/>
          <c:showPercent val="0"/>
          <c:showBubbleSize val="0"/>
        </c:dLbls>
        <c:gapWidth val="150"/>
        <c:axId val="-1027601600"/>
        <c:axId val="-1027596160"/>
      </c:barChart>
      <c:catAx>
        <c:axId val="-1027601600"/>
        <c:scaling>
          <c:orientation val="minMax"/>
        </c:scaling>
        <c:delete val="0"/>
        <c:axPos val="b"/>
        <c:numFmt formatCode="General" sourceLinked="1"/>
        <c:majorTickMark val="out"/>
        <c:minorTickMark val="none"/>
        <c:tickLblPos val="nextTo"/>
        <c:txPr>
          <a:bodyPr/>
          <a:lstStyle/>
          <a:p>
            <a:pPr>
              <a:defRPr sz="900"/>
            </a:pPr>
            <a:endParaRPr lang="en-US"/>
          </a:p>
        </c:txPr>
        <c:crossAx val="-1027596160"/>
        <c:crosses val="autoZero"/>
        <c:auto val="1"/>
        <c:lblAlgn val="ctr"/>
        <c:lblOffset val="100"/>
        <c:noMultiLvlLbl val="1"/>
      </c:catAx>
      <c:valAx>
        <c:axId val="-1027596160"/>
        <c:scaling>
          <c:orientation val="minMax"/>
          <c:max val="4.0000000000000008E-2"/>
          <c:min val="0"/>
        </c:scaling>
        <c:delete val="0"/>
        <c:axPos val="l"/>
        <c:majorGridlines/>
        <c:numFmt formatCode="0.00%" sourceLinked="1"/>
        <c:majorTickMark val="out"/>
        <c:minorTickMark val="none"/>
        <c:tickLblPos val="nextTo"/>
        <c:txPr>
          <a:bodyPr/>
          <a:lstStyle/>
          <a:p>
            <a:pPr>
              <a:defRPr sz="1100"/>
            </a:pPr>
            <a:endParaRPr lang="en-US"/>
          </a:p>
        </c:txPr>
        <c:crossAx val="-1027601600"/>
        <c:crosses val="autoZero"/>
        <c:crossBetween val="between"/>
      </c:valAx>
      <c:spPr>
        <a:noFill/>
        <a:ln>
          <a:noFill/>
        </a:ln>
      </c:spPr>
    </c:plotArea>
    <c:plotVisOnly val="1"/>
    <c:dispBlanksAs val="gap"/>
    <c:showDLblsOverMax val="0"/>
  </c:chart>
  <c:txPr>
    <a:bodyPr/>
    <a:lstStyle/>
    <a:p>
      <a:pPr>
        <a:defRPr sz="1400">
          <a:latin typeface="Avenir LT Std 45 Book" panose="020B0502020203020204" pitchFamily="34" charset="0"/>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2023-24 budgeted</c:v>
                </c:pt>
              </c:strCache>
            </c:strRef>
          </c:tx>
          <c:spPr>
            <a:solidFill>
              <a:srgbClr val="00B050"/>
            </a:solidFill>
            <a:ln>
              <a:noFill/>
            </a:ln>
            <a:effectLst/>
          </c:spPr>
          <c:invertIfNegative val="0"/>
          <c:cat>
            <c:strRef>
              <c:f>Sheet1!$A$2:$A$8</c:f>
              <c:strCache>
                <c:ptCount val="7"/>
                <c:pt idx="0">
                  <c:v>Foundation</c:v>
                </c:pt>
                <c:pt idx="1">
                  <c:v>High Tax</c:v>
                </c:pt>
                <c:pt idx="2">
                  <c:v>BOCES</c:v>
                </c:pt>
                <c:pt idx="3">
                  <c:v>Special Ed</c:v>
                </c:pt>
                <c:pt idx="4">
                  <c:v>Categorical</c:v>
                </c:pt>
                <c:pt idx="5">
                  <c:v>Transportation</c:v>
                </c:pt>
                <c:pt idx="6">
                  <c:v>Building</c:v>
                </c:pt>
              </c:strCache>
            </c:strRef>
          </c:cat>
          <c:val>
            <c:numRef>
              <c:f>Sheet1!$B$2:$B$8</c:f>
              <c:numCache>
                <c:formatCode>#,##0</c:formatCode>
                <c:ptCount val="7"/>
                <c:pt idx="0">
                  <c:v>28668718</c:v>
                </c:pt>
                <c:pt idx="1">
                  <c:v>1355779</c:v>
                </c:pt>
                <c:pt idx="2">
                  <c:v>1903001</c:v>
                </c:pt>
                <c:pt idx="3">
                  <c:v>1716884</c:v>
                </c:pt>
                <c:pt idx="4">
                  <c:v>648639</c:v>
                </c:pt>
                <c:pt idx="5">
                  <c:v>4984349</c:v>
                </c:pt>
                <c:pt idx="6">
                  <c:v>2229473</c:v>
                </c:pt>
              </c:numCache>
            </c:numRef>
          </c:val>
          <c:extLst>
            <c:ext xmlns:c16="http://schemas.microsoft.com/office/drawing/2014/chart" uri="{C3380CC4-5D6E-409C-BE32-E72D297353CC}">
              <c16:uniqueId val="{00000000-9236-4B12-A7FF-7F1D652C8BC7}"/>
            </c:ext>
          </c:extLst>
        </c:ser>
        <c:ser>
          <c:idx val="1"/>
          <c:order val="1"/>
          <c:tx>
            <c:strRef>
              <c:f>Sheet1!$C$1</c:f>
              <c:strCache>
                <c:ptCount val="1"/>
                <c:pt idx="0">
                  <c:v>2023-24 updated</c:v>
                </c:pt>
              </c:strCache>
            </c:strRef>
          </c:tx>
          <c:spPr>
            <a:solidFill>
              <a:srgbClr val="F17C3F"/>
            </a:solidFill>
            <a:ln>
              <a:noFill/>
            </a:ln>
            <a:effectLst/>
          </c:spPr>
          <c:invertIfNegative val="0"/>
          <c:cat>
            <c:strRef>
              <c:f>Sheet1!$A$2:$A$8</c:f>
              <c:strCache>
                <c:ptCount val="7"/>
                <c:pt idx="0">
                  <c:v>Foundation</c:v>
                </c:pt>
                <c:pt idx="1">
                  <c:v>High Tax</c:v>
                </c:pt>
                <c:pt idx="2">
                  <c:v>BOCES</c:v>
                </c:pt>
                <c:pt idx="3">
                  <c:v>Special Ed</c:v>
                </c:pt>
                <c:pt idx="4">
                  <c:v>Categorical</c:v>
                </c:pt>
                <c:pt idx="5">
                  <c:v>Transportation</c:v>
                </c:pt>
                <c:pt idx="6">
                  <c:v>Building</c:v>
                </c:pt>
              </c:strCache>
            </c:strRef>
          </c:cat>
          <c:val>
            <c:numRef>
              <c:f>Sheet1!$C$2:$C$8</c:f>
              <c:numCache>
                <c:formatCode>#,##0</c:formatCode>
                <c:ptCount val="7"/>
                <c:pt idx="0">
                  <c:v>28999853</c:v>
                </c:pt>
                <c:pt idx="1">
                  <c:v>1355779</c:v>
                </c:pt>
                <c:pt idx="2">
                  <c:v>1835296</c:v>
                </c:pt>
                <c:pt idx="3">
                  <c:v>1174638</c:v>
                </c:pt>
                <c:pt idx="4">
                  <c:v>648774</c:v>
                </c:pt>
                <c:pt idx="5">
                  <c:v>4438220</c:v>
                </c:pt>
                <c:pt idx="6">
                  <c:v>2142465</c:v>
                </c:pt>
              </c:numCache>
            </c:numRef>
          </c:val>
          <c:extLst>
            <c:ext xmlns:c16="http://schemas.microsoft.com/office/drawing/2014/chart" uri="{C3380CC4-5D6E-409C-BE32-E72D297353CC}">
              <c16:uniqueId val="{00000001-9236-4B12-A7FF-7F1D652C8BC7}"/>
            </c:ext>
          </c:extLst>
        </c:ser>
        <c:ser>
          <c:idx val="2"/>
          <c:order val="2"/>
          <c:tx>
            <c:strRef>
              <c:f>Sheet1!$D$1</c:f>
              <c:strCache>
                <c:ptCount val="1"/>
                <c:pt idx="0">
                  <c:v>2024-25 estimated</c:v>
                </c:pt>
              </c:strCache>
            </c:strRef>
          </c:tx>
          <c:spPr>
            <a:solidFill>
              <a:srgbClr val="0070C0"/>
            </a:solidFill>
            <a:ln>
              <a:noFill/>
            </a:ln>
            <a:effectLst/>
          </c:spPr>
          <c:invertIfNegative val="0"/>
          <c:cat>
            <c:strRef>
              <c:f>Sheet1!$A$2:$A$8</c:f>
              <c:strCache>
                <c:ptCount val="7"/>
                <c:pt idx="0">
                  <c:v>Foundation</c:v>
                </c:pt>
                <c:pt idx="1">
                  <c:v>High Tax</c:v>
                </c:pt>
                <c:pt idx="2">
                  <c:v>BOCES</c:v>
                </c:pt>
                <c:pt idx="3">
                  <c:v>Special Ed</c:v>
                </c:pt>
                <c:pt idx="4">
                  <c:v>Categorical</c:v>
                </c:pt>
                <c:pt idx="5">
                  <c:v>Transportation</c:v>
                </c:pt>
                <c:pt idx="6">
                  <c:v>Building</c:v>
                </c:pt>
              </c:strCache>
            </c:strRef>
          </c:cat>
          <c:val>
            <c:numRef>
              <c:f>Sheet1!$D$2:$D$8</c:f>
              <c:numCache>
                <c:formatCode>#,##0</c:formatCode>
                <c:ptCount val="7"/>
                <c:pt idx="0">
                  <c:v>29398104</c:v>
                </c:pt>
                <c:pt idx="1">
                  <c:v>1355779</c:v>
                </c:pt>
                <c:pt idx="2">
                  <c:v>2289920</c:v>
                </c:pt>
                <c:pt idx="3">
                  <c:v>2097528</c:v>
                </c:pt>
                <c:pt idx="4">
                  <c:v>641101</c:v>
                </c:pt>
                <c:pt idx="5">
                  <c:v>4354841</c:v>
                </c:pt>
                <c:pt idx="6">
                  <c:v>1916153</c:v>
                </c:pt>
              </c:numCache>
            </c:numRef>
          </c:val>
          <c:extLst>
            <c:ext xmlns:c16="http://schemas.microsoft.com/office/drawing/2014/chart" uri="{C3380CC4-5D6E-409C-BE32-E72D297353CC}">
              <c16:uniqueId val="{00000003-9236-4B12-A7FF-7F1D652C8BC7}"/>
            </c:ext>
          </c:extLst>
        </c:ser>
        <c:dLbls>
          <c:showLegendKey val="0"/>
          <c:showVal val="0"/>
          <c:showCatName val="0"/>
          <c:showSerName val="0"/>
          <c:showPercent val="0"/>
          <c:showBubbleSize val="0"/>
        </c:dLbls>
        <c:gapWidth val="219"/>
        <c:overlap val="-27"/>
        <c:axId val="1880823999"/>
        <c:axId val="1880827327"/>
      </c:barChart>
      <c:catAx>
        <c:axId val="188082399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880827327"/>
        <c:crosses val="autoZero"/>
        <c:auto val="1"/>
        <c:lblAlgn val="ctr"/>
        <c:lblOffset val="100"/>
        <c:noMultiLvlLbl val="0"/>
      </c:catAx>
      <c:valAx>
        <c:axId val="1880827327"/>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88082399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Avenir LT Std 45 Book" panose="020B0502020203020204" pitchFamily="34" charset="0"/>
                <a:ea typeface="+mn-ea"/>
                <a:cs typeface="+mn-cs"/>
              </a:defRPr>
            </a:pPr>
            <a:r>
              <a:rPr lang="en-US" dirty="0"/>
              <a:t>State Aid as % of Total Budget</a:t>
            </a:r>
          </a:p>
        </c:rich>
      </c:tx>
      <c:layout>
        <c:manualLayout>
          <c:xMode val="edge"/>
          <c:yMode val="edge"/>
          <c:x val="9.9768534622698385E-2"/>
          <c:y val="0.13050927160814016"/>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Avenir LT Std 45 Book" panose="020B0502020203020204" pitchFamily="34" charset="0"/>
              <a:ea typeface="+mn-ea"/>
              <a:cs typeface="+mn-cs"/>
            </a:defRPr>
          </a:pPr>
          <a:endParaRPr lang="en-US"/>
        </a:p>
      </c:txPr>
    </c:title>
    <c:autoTitleDeleted val="0"/>
    <c:plotArea>
      <c:layout>
        <c:manualLayout>
          <c:layoutTarget val="inner"/>
          <c:xMode val="edge"/>
          <c:yMode val="edge"/>
          <c:x val="6.336068388647681E-2"/>
          <c:y val="3.396849466719716E-2"/>
          <c:w val="0.91950535972723035"/>
          <c:h val="0.86938331311609396"/>
        </c:manualLayout>
      </c:layout>
      <c:lineChart>
        <c:grouping val="standard"/>
        <c:varyColors val="0"/>
        <c:ser>
          <c:idx val="0"/>
          <c:order val="0"/>
          <c:tx>
            <c:strRef>
              <c:f>Sheet1!$B$1</c:f>
              <c:strCache>
                <c:ptCount val="1"/>
                <c:pt idx="0">
                  <c:v>aid as % of budget</c:v>
                </c:pt>
              </c:strCache>
            </c:strRef>
          </c:tx>
          <c:spPr>
            <a:ln w="44450" cap="rnd">
              <a:solidFill>
                <a:srgbClr val="0070C0"/>
              </a:solidFill>
              <a:round/>
            </a:ln>
            <a:effectLst/>
          </c:spPr>
          <c:marker>
            <c:symbol val="circle"/>
            <c:size val="7"/>
            <c:spPr>
              <a:solidFill>
                <a:srgbClr val="0070C0"/>
              </a:solidFill>
              <a:ln w="19050">
                <a:solidFill>
                  <a:schemeClr val="bg1"/>
                </a:solidFill>
              </a:ln>
              <a:effectLst/>
            </c:spPr>
          </c:marker>
          <c:dLbls>
            <c:dLbl>
              <c:idx val="0"/>
              <c:layout>
                <c:manualLayout>
                  <c:x val="1.4060799619265157E-17"/>
                  <c:y val="-5.274724057633408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C-C0F8-4630-959B-5A98A9041E47}"/>
                </c:ext>
              </c:extLst>
            </c:dLbl>
            <c:dLbl>
              <c:idx val="1"/>
              <c:delete val="1"/>
              <c:extLst>
                <c:ext xmlns:c15="http://schemas.microsoft.com/office/drawing/2012/chart" uri="{CE6537A1-D6FC-4f65-9D91-7224C49458BB}"/>
                <c:ext xmlns:c16="http://schemas.microsoft.com/office/drawing/2014/chart" uri="{C3380CC4-5D6E-409C-BE32-E72D297353CC}">
                  <c16:uniqueId val="{0000000B-C0F8-4630-959B-5A98A9041E47}"/>
                </c:ext>
              </c:extLst>
            </c:dLbl>
            <c:dLbl>
              <c:idx val="2"/>
              <c:delete val="1"/>
              <c:extLst>
                <c:ext xmlns:c15="http://schemas.microsoft.com/office/drawing/2012/chart" uri="{CE6537A1-D6FC-4f65-9D91-7224C49458BB}"/>
                <c:ext xmlns:c16="http://schemas.microsoft.com/office/drawing/2014/chart" uri="{C3380CC4-5D6E-409C-BE32-E72D297353CC}">
                  <c16:uniqueId val="{00000009-C0F8-4630-959B-5A98A9041E47}"/>
                </c:ext>
              </c:extLst>
            </c:dLbl>
            <c:dLbl>
              <c:idx val="3"/>
              <c:delete val="1"/>
              <c:extLst>
                <c:ext xmlns:c15="http://schemas.microsoft.com/office/drawing/2012/chart" uri="{CE6537A1-D6FC-4f65-9D91-7224C49458BB}"/>
                <c:ext xmlns:c16="http://schemas.microsoft.com/office/drawing/2014/chart" uri="{C3380CC4-5D6E-409C-BE32-E72D297353CC}">
                  <c16:uniqueId val="{0000000A-C0F8-4630-959B-5A98A9041E47}"/>
                </c:ext>
              </c:extLst>
            </c:dLbl>
            <c:dLbl>
              <c:idx val="4"/>
              <c:delete val="1"/>
              <c:extLst>
                <c:ext xmlns:c15="http://schemas.microsoft.com/office/drawing/2012/chart" uri="{CE6537A1-D6FC-4f65-9D91-7224C49458BB}"/>
                <c:ext xmlns:c16="http://schemas.microsoft.com/office/drawing/2014/chart" uri="{C3380CC4-5D6E-409C-BE32-E72D297353CC}">
                  <c16:uniqueId val="{00000008-C0F8-4630-959B-5A98A9041E47}"/>
                </c:ext>
              </c:extLst>
            </c:dLbl>
            <c:dLbl>
              <c:idx val="5"/>
              <c:delete val="1"/>
              <c:extLst>
                <c:ext xmlns:c15="http://schemas.microsoft.com/office/drawing/2012/chart" uri="{CE6537A1-D6FC-4f65-9D91-7224C49458BB}"/>
                <c:ext xmlns:c16="http://schemas.microsoft.com/office/drawing/2014/chart" uri="{C3380CC4-5D6E-409C-BE32-E72D297353CC}">
                  <c16:uniqueId val="{00000007-C0F8-4630-959B-5A98A9041E47}"/>
                </c:ext>
              </c:extLst>
            </c:dLbl>
            <c:dLbl>
              <c:idx val="6"/>
              <c:delete val="1"/>
              <c:extLst>
                <c:ext xmlns:c15="http://schemas.microsoft.com/office/drawing/2012/chart" uri="{CE6537A1-D6FC-4f65-9D91-7224C49458BB}"/>
                <c:ext xmlns:c16="http://schemas.microsoft.com/office/drawing/2014/chart" uri="{C3380CC4-5D6E-409C-BE32-E72D297353CC}">
                  <c16:uniqueId val="{00000006-C0F8-4630-959B-5A98A9041E47}"/>
                </c:ext>
              </c:extLst>
            </c:dLbl>
            <c:dLbl>
              <c:idx val="7"/>
              <c:delete val="1"/>
              <c:extLst>
                <c:ext xmlns:c15="http://schemas.microsoft.com/office/drawing/2012/chart" uri="{CE6537A1-D6FC-4f65-9D91-7224C49458BB}"/>
                <c:ext xmlns:c16="http://schemas.microsoft.com/office/drawing/2014/chart" uri="{C3380CC4-5D6E-409C-BE32-E72D297353CC}">
                  <c16:uniqueId val="{00000005-C0F8-4630-959B-5A98A9041E47}"/>
                </c:ext>
              </c:extLst>
            </c:dLbl>
            <c:dLbl>
              <c:idx val="8"/>
              <c:delete val="1"/>
              <c:extLst>
                <c:ext xmlns:c15="http://schemas.microsoft.com/office/drawing/2012/chart" uri="{CE6537A1-D6FC-4f65-9D91-7224C49458BB}"/>
                <c:ext xmlns:c16="http://schemas.microsoft.com/office/drawing/2014/chart" uri="{C3380CC4-5D6E-409C-BE32-E72D297353CC}">
                  <c16:uniqueId val="{00000004-C0F8-4630-959B-5A98A9041E47}"/>
                </c:ext>
              </c:extLst>
            </c:dLbl>
            <c:dLbl>
              <c:idx val="9"/>
              <c:delete val="1"/>
              <c:extLst>
                <c:ext xmlns:c15="http://schemas.microsoft.com/office/drawing/2012/chart" uri="{CE6537A1-D6FC-4f65-9D91-7224C49458BB}"/>
                <c:ext xmlns:c16="http://schemas.microsoft.com/office/drawing/2014/chart" uri="{C3380CC4-5D6E-409C-BE32-E72D297353CC}">
                  <c16:uniqueId val="{00000003-C0F8-4630-959B-5A98A9041E47}"/>
                </c:ext>
              </c:extLst>
            </c:dLbl>
            <c:dLbl>
              <c:idx val="10"/>
              <c:delete val="1"/>
              <c:extLst>
                <c:ext xmlns:c15="http://schemas.microsoft.com/office/drawing/2012/chart" uri="{CE6537A1-D6FC-4f65-9D91-7224C49458BB}"/>
                <c:ext xmlns:c16="http://schemas.microsoft.com/office/drawing/2014/chart" uri="{C3380CC4-5D6E-409C-BE32-E72D297353CC}">
                  <c16:uniqueId val="{00000002-C0F8-4630-959B-5A98A9041E47}"/>
                </c:ext>
              </c:extLst>
            </c:dLbl>
            <c:dLbl>
              <c:idx val="11"/>
              <c:delete val="1"/>
              <c:extLst>
                <c:ext xmlns:c15="http://schemas.microsoft.com/office/drawing/2012/chart" uri="{CE6537A1-D6FC-4f65-9D91-7224C49458BB}"/>
                <c:ext xmlns:c16="http://schemas.microsoft.com/office/drawing/2014/chart" uri="{C3380CC4-5D6E-409C-BE32-E72D297353CC}">
                  <c16:uniqueId val="{00000001-C0F8-4630-959B-5A98A9041E47}"/>
                </c:ext>
              </c:extLst>
            </c:dLbl>
            <c:dLbl>
              <c:idx val="12"/>
              <c:layout>
                <c:manualLayout>
                  <c:x val="-1.8407077593803629E-2"/>
                  <c:y val="-0.10382513661202186"/>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CD4F-46C8-9522-A6AF9D96D062}"/>
                </c:ext>
              </c:extLst>
            </c:dLbl>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Avenir LT Std 45 Book" panose="020B0502020203020204" pitchFamily="34" charset="0"/>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Sheet1!$A$12:$A$24</c:f>
              <c:strCache>
                <c:ptCount val="13"/>
                <c:pt idx="0">
                  <c:v>2012-13</c:v>
                </c:pt>
                <c:pt idx="1">
                  <c:v>2013-14</c:v>
                </c:pt>
                <c:pt idx="2">
                  <c:v>2014-15</c:v>
                </c:pt>
                <c:pt idx="3">
                  <c:v>2015-16</c:v>
                </c:pt>
                <c:pt idx="4">
                  <c:v>2016-17</c:v>
                </c:pt>
                <c:pt idx="5">
                  <c:v>2017-18</c:v>
                </c:pt>
                <c:pt idx="6">
                  <c:v>2018-19</c:v>
                </c:pt>
                <c:pt idx="7">
                  <c:v>2019-20</c:v>
                </c:pt>
                <c:pt idx="8">
                  <c:v>2020-21</c:v>
                </c:pt>
                <c:pt idx="9">
                  <c:v>2021-22</c:v>
                </c:pt>
                <c:pt idx="10">
                  <c:v>2022-23</c:v>
                </c:pt>
                <c:pt idx="11">
                  <c:v>2023-24</c:v>
                </c:pt>
                <c:pt idx="12">
                  <c:v>2024-25</c:v>
                </c:pt>
              </c:strCache>
            </c:strRef>
          </c:cat>
          <c:val>
            <c:numRef>
              <c:f>Sheet1!$B$12:$B$24</c:f>
              <c:numCache>
                <c:formatCode>0.00%</c:formatCode>
                <c:ptCount val="13"/>
                <c:pt idx="0">
                  <c:v>0.1143</c:v>
                </c:pt>
                <c:pt idx="1">
                  <c:v>0.11459999999999999</c:v>
                </c:pt>
                <c:pt idx="2">
                  <c:v>0.1168</c:v>
                </c:pt>
                <c:pt idx="3">
                  <c:v>0.12263580359252084</c:v>
                </c:pt>
                <c:pt idx="4">
                  <c:v>0.13423892228129136</c:v>
                </c:pt>
                <c:pt idx="5">
                  <c:v>0.1314736671573454</c:v>
                </c:pt>
                <c:pt idx="6">
                  <c:v>0.12743191066522944</c:v>
                </c:pt>
                <c:pt idx="7">
                  <c:v>0.12255857484889426</c:v>
                </c:pt>
                <c:pt idx="8">
                  <c:v>0.11977198522761645</c:v>
                </c:pt>
                <c:pt idx="9">
                  <c:v>0.1278944580555825</c:v>
                </c:pt>
                <c:pt idx="10">
                  <c:v>0.128</c:v>
                </c:pt>
                <c:pt idx="11">
                  <c:v>0.14415215798728001</c:v>
                </c:pt>
                <c:pt idx="12">
                  <c:v>0.1409</c:v>
                </c:pt>
              </c:numCache>
            </c:numRef>
          </c:val>
          <c:smooth val="0"/>
          <c:extLst>
            <c:ext xmlns:c16="http://schemas.microsoft.com/office/drawing/2014/chart" uri="{C3380CC4-5D6E-409C-BE32-E72D297353CC}">
              <c16:uniqueId val="{00000000-16F5-45A1-8C5C-4BD19AA98C58}"/>
            </c:ext>
          </c:extLst>
        </c:ser>
        <c:dLbls>
          <c:showLegendKey val="0"/>
          <c:showVal val="0"/>
          <c:showCatName val="0"/>
          <c:showSerName val="0"/>
          <c:showPercent val="0"/>
          <c:showBubbleSize val="0"/>
        </c:dLbls>
        <c:marker val="1"/>
        <c:smooth val="0"/>
        <c:axId val="-1027595072"/>
        <c:axId val="-1027595616"/>
      </c:lineChart>
      <c:catAx>
        <c:axId val="-102759507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cross"/>
        <c:minorTickMark val="none"/>
        <c:tickLblPos val="low"/>
        <c:spPr>
          <a:noFill/>
          <a:ln w="9525" cap="flat" cmpd="sng" algn="ctr">
            <a:solidFill>
              <a:schemeClr val="tx1">
                <a:lumMod val="15000"/>
                <a:lumOff val="85000"/>
              </a:schemeClr>
            </a:solidFill>
            <a:round/>
          </a:ln>
          <a:effectLst/>
        </c:spPr>
        <c:txPr>
          <a:bodyPr rot="0" spcFirstLastPara="1" vertOverflow="ellipsis" wrap="square" anchor="ctr" anchorCtr="1"/>
          <a:lstStyle/>
          <a:p>
            <a:pPr>
              <a:defRPr sz="900" b="0" i="0" u="none" strike="noStrike" kern="1200" baseline="0">
                <a:solidFill>
                  <a:schemeClr val="tx1">
                    <a:lumMod val="65000"/>
                    <a:lumOff val="35000"/>
                  </a:schemeClr>
                </a:solidFill>
                <a:latin typeface="Avenir LT Std 45 Book" panose="020B0502020203020204" pitchFamily="34" charset="0"/>
                <a:ea typeface="+mn-ea"/>
                <a:cs typeface="+mn-cs"/>
              </a:defRPr>
            </a:pPr>
            <a:endParaRPr lang="en-US"/>
          </a:p>
        </c:txPr>
        <c:crossAx val="-1027595616"/>
        <c:crosses val="autoZero"/>
        <c:auto val="1"/>
        <c:lblAlgn val="ctr"/>
        <c:lblOffset val="100"/>
        <c:noMultiLvlLbl val="0"/>
      </c:catAx>
      <c:valAx>
        <c:axId val="-1027595616"/>
        <c:scaling>
          <c:orientation val="minMax"/>
          <c:max val="1"/>
          <c:min val="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Avenir LT Std 45 Book" panose="020B0502020203020204" pitchFamily="34" charset="0"/>
                <a:ea typeface="+mn-ea"/>
                <a:cs typeface="+mn-cs"/>
              </a:defRPr>
            </a:pPr>
            <a:endParaRPr lang="en-US"/>
          </a:p>
        </c:txPr>
        <c:crossAx val="-1027595072"/>
        <c:crosses val="autoZero"/>
        <c:crossBetween val="between"/>
      </c:valAx>
      <c:spPr>
        <a:noFill/>
        <a:ln w="25400">
          <a:noFill/>
        </a:ln>
        <a:effectLst/>
      </c:spPr>
    </c:plotArea>
    <c:plotVisOnly val="1"/>
    <c:dispBlanksAs val="zero"/>
    <c:showDLblsOverMax val="0"/>
  </c:chart>
  <c:spPr>
    <a:noFill/>
    <a:ln>
      <a:noFill/>
    </a:ln>
    <a:effectLst/>
  </c:spPr>
  <c:txPr>
    <a:bodyPr/>
    <a:lstStyle/>
    <a:p>
      <a:pPr>
        <a:defRPr>
          <a:latin typeface="Avenir LT Std 45 Book" panose="020B0502020203020204" pitchFamily="34" charset="0"/>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4148821350602208E-2"/>
          <c:y val="3.4443769511465092E-2"/>
          <c:w val="0.90358169597959137"/>
          <c:h val="0.83130211080782157"/>
        </c:manualLayout>
      </c:layout>
      <c:areaChart>
        <c:grouping val="stacked"/>
        <c:varyColors val="0"/>
        <c:ser>
          <c:idx val="0"/>
          <c:order val="0"/>
          <c:tx>
            <c:strRef>
              <c:f>Sheet1!$B$1</c:f>
              <c:strCache>
                <c:ptCount val="1"/>
                <c:pt idx="0">
                  <c:v>  projected $</c:v>
                </c:pt>
              </c:strCache>
            </c:strRef>
          </c:tx>
          <c:spPr>
            <a:solidFill>
              <a:srgbClr val="92D050"/>
            </a:solidFill>
            <a:ln>
              <a:noFill/>
            </a:ln>
            <a:effectLst>
              <a:softEdge rad="12700"/>
            </a:effectLst>
          </c:spPr>
          <c:cat>
            <c:strRef>
              <c:f>Sheet1!$A$2:$A$13</c:f>
              <c:strCache>
                <c:ptCount val="12"/>
                <c:pt idx="0">
                  <c:v>2013-14</c:v>
                </c:pt>
                <c:pt idx="1">
                  <c:v>2014-15</c:v>
                </c:pt>
                <c:pt idx="2">
                  <c:v>2015-16</c:v>
                </c:pt>
                <c:pt idx="3">
                  <c:v>2016-17</c:v>
                </c:pt>
                <c:pt idx="4">
                  <c:v>2017-18</c:v>
                </c:pt>
                <c:pt idx="5">
                  <c:v>2018-19</c:v>
                </c:pt>
                <c:pt idx="6">
                  <c:v>2019-20</c:v>
                </c:pt>
                <c:pt idx="7">
                  <c:v>2020-21</c:v>
                </c:pt>
                <c:pt idx="8">
                  <c:v>2021-22</c:v>
                </c:pt>
                <c:pt idx="9">
                  <c:v>2022-23</c:v>
                </c:pt>
                <c:pt idx="10">
                  <c:v>2023-24</c:v>
                </c:pt>
                <c:pt idx="11">
                  <c:v>2024-25</c:v>
                </c:pt>
              </c:strCache>
            </c:strRef>
          </c:cat>
          <c:val>
            <c:numRef>
              <c:f>Sheet1!$B$2:$B$13</c:f>
              <c:numCache>
                <c:formatCode>#,##0</c:formatCode>
                <c:ptCount val="12"/>
                <c:pt idx="0">
                  <c:v>3125831</c:v>
                </c:pt>
                <c:pt idx="1">
                  <c:v>3415888</c:v>
                </c:pt>
                <c:pt idx="2">
                  <c:v>3248342</c:v>
                </c:pt>
                <c:pt idx="3">
                  <c:v>3318666</c:v>
                </c:pt>
                <c:pt idx="4">
                  <c:v>3610515</c:v>
                </c:pt>
                <c:pt idx="5">
                  <c:v>4290232</c:v>
                </c:pt>
                <c:pt idx="6">
                  <c:v>4604569</c:v>
                </c:pt>
                <c:pt idx="7">
                  <c:v>4534033</c:v>
                </c:pt>
                <c:pt idx="8">
                  <c:v>5491880</c:v>
                </c:pt>
                <c:pt idx="9">
                  <c:v>6217125</c:v>
                </c:pt>
                <c:pt idx="10">
                  <c:v>6425000</c:v>
                </c:pt>
                <c:pt idx="11">
                  <c:v>6650000</c:v>
                </c:pt>
              </c:numCache>
            </c:numRef>
          </c:val>
          <c:extLst>
            <c:ext xmlns:c16="http://schemas.microsoft.com/office/drawing/2014/chart" uri="{C3380CC4-5D6E-409C-BE32-E72D297353CC}">
              <c16:uniqueId val="{00000000-7677-4795-A1BA-7C2A9949ECA0}"/>
            </c:ext>
          </c:extLst>
        </c:ser>
        <c:dLbls>
          <c:showLegendKey val="0"/>
          <c:showVal val="0"/>
          <c:showCatName val="0"/>
          <c:showSerName val="0"/>
          <c:showPercent val="0"/>
          <c:showBubbleSize val="0"/>
        </c:dLbls>
        <c:axId val="-1027599968"/>
        <c:axId val="-1027594528"/>
      </c:areaChart>
      <c:lineChart>
        <c:grouping val="standard"/>
        <c:varyColors val="0"/>
        <c:ser>
          <c:idx val="1"/>
          <c:order val="1"/>
          <c:tx>
            <c:strRef>
              <c:f>Sheet1!$C$1</c:f>
              <c:strCache>
                <c:ptCount val="1"/>
                <c:pt idx="0">
                  <c:v>  actual $</c:v>
                </c:pt>
              </c:strCache>
            </c:strRef>
          </c:tx>
          <c:spPr>
            <a:ln w="60325" cap="rnd">
              <a:solidFill>
                <a:srgbClr val="0070C0"/>
              </a:solidFill>
              <a:round/>
            </a:ln>
            <a:effectLst/>
          </c:spPr>
          <c:marker>
            <c:symbol val="circle"/>
            <c:size val="7"/>
            <c:spPr>
              <a:solidFill>
                <a:schemeClr val="bg1"/>
              </a:solidFill>
              <a:ln w="9525">
                <a:solidFill>
                  <a:schemeClr val="accent5">
                    <a:lumMod val="50000"/>
                  </a:schemeClr>
                </a:solidFill>
              </a:ln>
              <a:effectLst/>
            </c:spPr>
          </c:marker>
          <c:cat>
            <c:strRef>
              <c:f>Sheet1!$A$2:$A$13</c:f>
              <c:strCache>
                <c:ptCount val="12"/>
                <c:pt idx="0">
                  <c:v>2013-14</c:v>
                </c:pt>
                <c:pt idx="1">
                  <c:v>2014-15</c:v>
                </c:pt>
                <c:pt idx="2">
                  <c:v>2015-16</c:v>
                </c:pt>
                <c:pt idx="3">
                  <c:v>2016-17</c:v>
                </c:pt>
                <c:pt idx="4">
                  <c:v>2017-18</c:v>
                </c:pt>
                <c:pt idx="5">
                  <c:v>2018-19</c:v>
                </c:pt>
                <c:pt idx="6">
                  <c:v>2019-20</c:v>
                </c:pt>
                <c:pt idx="7">
                  <c:v>2020-21</c:v>
                </c:pt>
                <c:pt idx="8">
                  <c:v>2021-22</c:v>
                </c:pt>
                <c:pt idx="9">
                  <c:v>2022-23</c:v>
                </c:pt>
                <c:pt idx="10">
                  <c:v>2023-24</c:v>
                </c:pt>
                <c:pt idx="11">
                  <c:v>2024-25</c:v>
                </c:pt>
              </c:strCache>
            </c:strRef>
          </c:cat>
          <c:val>
            <c:numRef>
              <c:f>Sheet1!$C$2:$C$13</c:f>
              <c:numCache>
                <c:formatCode>#,##0</c:formatCode>
                <c:ptCount val="12"/>
                <c:pt idx="0">
                  <c:v>2956173</c:v>
                </c:pt>
                <c:pt idx="1">
                  <c:v>2607851</c:v>
                </c:pt>
                <c:pt idx="2">
                  <c:v>3288473</c:v>
                </c:pt>
                <c:pt idx="3">
                  <c:v>2523455</c:v>
                </c:pt>
                <c:pt idx="4">
                  <c:v>4558310</c:v>
                </c:pt>
                <c:pt idx="5">
                  <c:v>5877776</c:v>
                </c:pt>
                <c:pt idx="6">
                  <c:v>2791269</c:v>
                </c:pt>
                <c:pt idx="7">
                  <c:v>5156330</c:v>
                </c:pt>
                <c:pt idx="8">
                  <c:v>5610656</c:v>
                </c:pt>
                <c:pt idx="9">
                  <c:v>6519024</c:v>
                </c:pt>
              </c:numCache>
            </c:numRef>
          </c:val>
          <c:smooth val="1"/>
          <c:extLst>
            <c:ext xmlns:c16="http://schemas.microsoft.com/office/drawing/2014/chart" uri="{C3380CC4-5D6E-409C-BE32-E72D297353CC}">
              <c16:uniqueId val="{00000001-7677-4795-A1BA-7C2A9949ECA0}"/>
            </c:ext>
          </c:extLst>
        </c:ser>
        <c:dLbls>
          <c:showLegendKey val="0"/>
          <c:showVal val="0"/>
          <c:showCatName val="0"/>
          <c:showSerName val="0"/>
          <c:showPercent val="0"/>
          <c:showBubbleSize val="0"/>
        </c:dLbls>
        <c:marker val="1"/>
        <c:smooth val="0"/>
        <c:axId val="-1027599968"/>
        <c:axId val="-1027594528"/>
      </c:lineChart>
      <c:catAx>
        <c:axId val="-10275999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0" spcFirstLastPara="1" vertOverflow="ellipsis" wrap="square" anchor="ctr" anchorCtr="1"/>
          <a:lstStyle/>
          <a:p>
            <a:pPr>
              <a:defRPr sz="900" b="1" i="0" u="none" strike="noStrike" kern="1200" baseline="0">
                <a:solidFill>
                  <a:schemeClr val="tx1">
                    <a:lumMod val="65000"/>
                    <a:lumOff val="35000"/>
                  </a:schemeClr>
                </a:solidFill>
                <a:latin typeface="Avenir LT Std 45 Book" panose="020B0502020203020204" pitchFamily="34" charset="0"/>
                <a:ea typeface="+mn-ea"/>
                <a:cs typeface="+mn-cs"/>
              </a:defRPr>
            </a:pPr>
            <a:endParaRPr lang="en-US"/>
          </a:p>
        </c:txPr>
        <c:crossAx val="-1027594528"/>
        <c:crosses val="autoZero"/>
        <c:auto val="1"/>
        <c:lblAlgn val="ctr"/>
        <c:lblOffset val="100"/>
        <c:noMultiLvlLbl val="0"/>
      </c:catAx>
      <c:valAx>
        <c:axId val="-1027594528"/>
        <c:scaling>
          <c:orientation val="minMax"/>
          <c:max val="7000000"/>
          <c:min val="0"/>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Avenir LT Std 45 Book" panose="020B0502020203020204" pitchFamily="34" charset="0"/>
                <a:ea typeface="+mn-ea"/>
                <a:cs typeface="+mn-cs"/>
              </a:defRPr>
            </a:pPr>
            <a:endParaRPr lang="en-US"/>
          </a:p>
        </c:txPr>
        <c:crossAx val="-1027599968"/>
        <c:crosses val="autoZero"/>
        <c:crossBetween val="between"/>
        <c:minorUnit val="60000"/>
      </c:valAx>
      <c:spPr>
        <a:noFill/>
        <a:ln w="25400">
          <a:noFill/>
        </a:ln>
        <a:effectLst/>
      </c:spPr>
    </c:plotArea>
    <c:legend>
      <c:legendPos val="b"/>
      <c:layout>
        <c:manualLayout>
          <c:xMode val="edge"/>
          <c:yMode val="edge"/>
          <c:x val="0.11151396963230063"/>
          <c:y val="0.12455264294329919"/>
          <c:w val="0.36471557877695193"/>
          <c:h val="0.15543116623970979"/>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2619082336930114E-2"/>
          <c:y val="3.7624890638670166E-2"/>
          <c:w val="0.87212440458831519"/>
          <c:h val="0.8721622922134733"/>
        </c:manualLayout>
      </c:layout>
      <c:barChart>
        <c:barDir val="col"/>
        <c:grouping val="stacked"/>
        <c:varyColors val="0"/>
        <c:ser>
          <c:idx val="0"/>
          <c:order val="0"/>
          <c:tx>
            <c:strRef>
              <c:f>Sheet1!$B$1</c:f>
              <c:strCache>
                <c:ptCount val="1"/>
                <c:pt idx="0">
                  <c:v> Use of Reserves</c:v>
                </c:pt>
              </c:strCache>
            </c:strRef>
          </c:tx>
          <c:spPr>
            <a:solidFill>
              <a:srgbClr val="0070C0"/>
            </a:solidFill>
          </c:spPr>
          <c:invertIfNegative val="0"/>
          <c:cat>
            <c:strRef>
              <c:f>Sheet1!$A$2:$A$14</c:f>
              <c:strCache>
                <c:ptCount val="13"/>
                <c:pt idx="0">
                  <c:v>2012-13</c:v>
                </c:pt>
                <c:pt idx="1">
                  <c:v>2013-14</c:v>
                </c:pt>
                <c:pt idx="2">
                  <c:v>2014-15</c:v>
                </c:pt>
                <c:pt idx="3">
                  <c:v>2015-16</c:v>
                </c:pt>
                <c:pt idx="4">
                  <c:v>2016-17</c:v>
                </c:pt>
                <c:pt idx="5">
                  <c:v>2017-18</c:v>
                </c:pt>
                <c:pt idx="6">
                  <c:v>2018-19</c:v>
                </c:pt>
                <c:pt idx="7">
                  <c:v>2019-20</c:v>
                </c:pt>
                <c:pt idx="8">
                  <c:v>2020-21</c:v>
                </c:pt>
                <c:pt idx="9">
                  <c:v>2021-22</c:v>
                </c:pt>
                <c:pt idx="10">
                  <c:v>2022-23</c:v>
                </c:pt>
                <c:pt idx="11">
                  <c:v>2023-24</c:v>
                </c:pt>
                <c:pt idx="12">
                  <c:v>2024-25</c:v>
                </c:pt>
              </c:strCache>
            </c:strRef>
          </c:cat>
          <c:val>
            <c:numRef>
              <c:f>Sheet1!$B$2:$B$14</c:f>
              <c:numCache>
                <c:formatCode>_(* #,##0_);_(* \(#,##0\);_(* "-"??_);_(@_)</c:formatCode>
                <c:ptCount val="13"/>
                <c:pt idx="0">
                  <c:v>4250000</c:v>
                </c:pt>
                <c:pt idx="1">
                  <c:v>4250000</c:v>
                </c:pt>
                <c:pt idx="2">
                  <c:v>3413454</c:v>
                </c:pt>
                <c:pt idx="3">
                  <c:v>4220328</c:v>
                </c:pt>
                <c:pt idx="4">
                  <c:v>5519337</c:v>
                </c:pt>
                <c:pt idx="5">
                  <c:v>7729866</c:v>
                </c:pt>
                <c:pt idx="6">
                  <c:v>7000000</c:v>
                </c:pt>
                <c:pt idx="7">
                  <c:v>7000000</c:v>
                </c:pt>
                <c:pt idx="8">
                  <c:v>7000000</c:v>
                </c:pt>
                <c:pt idx="9">
                  <c:v>7000000</c:v>
                </c:pt>
                <c:pt idx="10">
                  <c:v>7800000</c:v>
                </c:pt>
                <c:pt idx="11">
                  <c:v>7800000</c:v>
                </c:pt>
                <c:pt idx="12">
                  <c:v>7800000</c:v>
                </c:pt>
              </c:numCache>
            </c:numRef>
          </c:val>
          <c:extLst>
            <c:ext xmlns:c16="http://schemas.microsoft.com/office/drawing/2014/chart" uri="{C3380CC4-5D6E-409C-BE32-E72D297353CC}">
              <c16:uniqueId val="{00000000-32CF-4FBD-89AE-3959870BF3C5}"/>
            </c:ext>
          </c:extLst>
        </c:ser>
        <c:ser>
          <c:idx val="1"/>
          <c:order val="1"/>
          <c:tx>
            <c:strRef>
              <c:f>Sheet1!$C$1</c:f>
              <c:strCache>
                <c:ptCount val="1"/>
                <c:pt idx="0">
                  <c:v> Appropriated Fund Balance</c:v>
                </c:pt>
              </c:strCache>
            </c:strRef>
          </c:tx>
          <c:spPr>
            <a:solidFill>
              <a:srgbClr val="3AA52B"/>
            </a:solidFill>
          </c:spPr>
          <c:invertIfNegative val="0"/>
          <c:cat>
            <c:strRef>
              <c:f>Sheet1!$A$2:$A$14</c:f>
              <c:strCache>
                <c:ptCount val="13"/>
                <c:pt idx="0">
                  <c:v>2012-13</c:v>
                </c:pt>
                <c:pt idx="1">
                  <c:v>2013-14</c:v>
                </c:pt>
                <c:pt idx="2">
                  <c:v>2014-15</c:v>
                </c:pt>
                <c:pt idx="3">
                  <c:v>2015-16</c:v>
                </c:pt>
                <c:pt idx="4">
                  <c:v>2016-17</c:v>
                </c:pt>
                <c:pt idx="5">
                  <c:v>2017-18</c:v>
                </c:pt>
                <c:pt idx="6">
                  <c:v>2018-19</c:v>
                </c:pt>
                <c:pt idx="7">
                  <c:v>2019-20</c:v>
                </c:pt>
                <c:pt idx="8">
                  <c:v>2020-21</c:v>
                </c:pt>
                <c:pt idx="9">
                  <c:v>2021-22</c:v>
                </c:pt>
                <c:pt idx="10">
                  <c:v>2022-23</c:v>
                </c:pt>
                <c:pt idx="11">
                  <c:v>2023-24</c:v>
                </c:pt>
                <c:pt idx="12">
                  <c:v>2024-25</c:v>
                </c:pt>
              </c:strCache>
            </c:strRef>
          </c:cat>
          <c:val>
            <c:numRef>
              <c:f>Sheet1!$C$2:$C$14</c:f>
              <c:numCache>
                <c:formatCode>#,##0</c:formatCode>
                <c:ptCount val="13"/>
                <c:pt idx="0">
                  <c:v>5250000</c:v>
                </c:pt>
                <c:pt idx="1">
                  <c:v>5250000</c:v>
                </c:pt>
                <c:pt idx="2">
                  <c:v>6467822</c:v>
                </c:pt>
                <c:pt idx="3">
                  <c:v>4606467</c:v>
                </c:pt>
                <c:pt idx="4">
                  <c:v>2500000</c:v>
                </c:pt>
                <c:pt idx="5">
                  <c:v>2500000</c:v>
                </c:pt>
                <c:pt idx="6">
                  <c:v>2500000</c:v>
                </c:pt>
                <c:pt idx="7">
                  <c:v>2500000</c:v>
                </c:pt>
                <c:pt idx="8">
                  <c:v>4789345</c:v>
                </c:pt>
                <c:pt idx="9">
                  <c:v>4275000</c:v>
                </c:pt>
                <c:pt idx="10">
                  <c:v>4275000</c:v>
                </c:pt>
                <c:pt idx="11">
                  <c:v>4275000</c:v>
                </c:pt>
                <c:pt idx="12">
                  <c:v>5275000</c:v>
                </c:pt>
              </c:numCache>
            </c:numRef>
          </c:val>
          <c:extLst>
            <c:ext xmlns:c16="http://schemas.microsoft.com/office/drawing/2014/chart" uri="{C3380CC4-5D6E-409C-BE32-E72D297353CC}">
              <c16:uniqueId val="{00000001-32CF-4FBD-89AE-3959870BF3C5}"/>
            </c:ext>
          </c:extLst>
        </c:ser>
        <c:dLbls>
          <c:showLegendKey val="0"/>
          <c:showVal val="0"/>
          <c:showCatName val="0"/>
          <c:showSerName val="0"/>
          <c:showPercent val="0"/>
          <c:showBubbleSize val="0"/>
        </c:dLbls>
        <c:gapWidth val="150"/>
        <c:overlap val="100"/>
        <c:serLines/>
        <c:axId val="-1027597792"/>
        <c:axId val="-1024240832"/>
      </c:barChart>
      <c:catAx>
        <c:axId val="-1027597792"/>
        <c:scaling>
          <c:orientation val="minMax"/>
        </c:scaling>
        <c:delete val="0"/>
        <c:axPos val="b"/>
        <c:numFmt formatCode="General" sourceLinked="0"/>
        <c:majorTickMark val="out"/>
        <c:minorTickMark val="none"/>
        <c:tickLblPos val="nextTo"/>
        <c:txPr>
          <a:bodyPr/>
          <a:lstStyle/>
          <a:p>
            <a:pPr>
              <a:defRPr sz="900"/>
            </a:pPr>
            <a:endParaRPr lang="en-US"/>
          </a:p>
        </c:txPr>
        <c:crossAx val="-1024240832"/>
        <c:crosses val="autoZero"/>
        <c:auto val="1"/>
        <c:lblAlgn val="ctr"/>
        <c:lblOffset val="100"/>
        <c:noMultiLvlLbl val="0"/>
      </c:catAx>
      <c:valAx>
        <c:axId val="-1024240832"/>
        <c:scaling>
          <c:orientation val="minMax"/>
        </c:scaling>
        <c:delete val="0"/>
        <c:axPos val="l"/>
        <c:majorGridlines/>
        <c:numFmt formatCode="_(* #,##0_);_(* \(#,##0\);_(* &quot;-&quot;??_);_(@_)" sourceLinked="1"/>
        <c:majorTickMark val="out"/>
        <c:minorTickMark val="none"/>
        <c:tickLblPos val="nextTo"/>
        <c:txPr>
          <a:bodyPr/>
          <a:lstStyle/>
          <a:p>
            <a:pPr>
              <a:defRPr sz="1200"/>
            </a:pPr>
            <a:endParaRPr lang="en-US"/>
          </a:p>
        </c:txPr>
        <c:crossAx val="-1027597792"/>
        <c:crosses val="autoZero"/>
        <c:crossBetween val="between"/>
        <c:dispUnits>
          <c:builtInUnit val="millions"/>
          <c:dispUnitsLbl/>
        </c:dispUnits>
      </c:valAx>
    </c:plotArea>
    <c:legend>
      <c:legendPos val="b"/>
      <c:layout>
        <c:manualLayout>
          <c:xMode val="edge"/>
          <c:yMode val="edge"/>
          <c:x val="0.10794991842235936"/>
          <c:y val="8.3558398950131244E-2"/>
          <c:w val="0.55853845971956206"/>
          <c:h val="6.2133514048448864E-2"/>
        </c:manualLayout>
      </c:layout>
      <c:overlay val="0"/>
    </c:legend>
    <c:plotVisOnly val="1"/>
    <c:dispBlanksAs val="gap"/>
    <c:showDLblsOverMax val="0"/>
  </c:chart>
  <c:txPr>
    <a:bodyPr/>
    <a:lstStyle/>
    <a:p>
      <a:pPr>
        <a:defRPr sz="1400">
          <a:latin typeface="Avenir LT Std 45 Book" panose="020B0502020203020204" pitchFamily="34" charset="0"/>
        </a:defRPr>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523016353725014"/>
          <c:y val="4.9562035677743671E-2"/>
          <c:w val="0.86034675953967288"/>
          <c:h val="0.88047533253258592"/>
        </c:manualLayout>
      </c:layout>
      <c:barChart>
        <c:barDir val="col"/>
        <c:grouping val="clustered"/>
        <c:varyColors val="0"/>
        <c:ser>
          <c:idx val="0"/>
          <c:order val="0"/>
          <c:tx>
            <c:strRef>
              <c:f>Sheet1!$B$1</c:f>
              <c:strCache>
                <c:ptCount val="1"/>
                <c:pt idx="0">
                  <c:v>Debt Svc Balance</c:v>
                </c:pt>
              </c:strCache>
            </c:strRef>
          </c:tx>
          <c:spPr>
            <a:solidFill>
              <a:srgbClr val="0070C0"/>
            </a:solidFill>
            <a:ln w="28575">
              <a:noFill/>
            </a:ln>
          </c:spPr>
          <c:invertIfNegative val="0"/>
          <c:cat>
            <c:strRef>
              <c:f>Sheet1!$A$4:$A$6</c:f>
              <c:strCache>
                <c:ptCount val="3"/>
                <c:pt idx="0">
                  <c:v>2024-25</c:v>
                </c:pt>
                <c:pt idx="1">
                  <c:v>2025-26</c:v>
                </c:pt>
                <c:pt idx="2">
                  <c:v>2026-27</c:v>
                </c:pt>
              </c:strCache>
            </c:strRef>
          </c:cat>
          <c:val>
            <c:numRef>
              <c:f>Sheet1!$B$4:$B$6</c:f>
              <c:numCache>
                <c:formatCode>#,##0</c:formatCode>
                <c:ptCount val="3"/>
                <c:pt idx="0">
                  <c:v>2575612.1</c:v>
                </c:pt>
                <c:pt idx="1">
                  <c:v>733612.1</c:v>
                </c:pt>
                <c:pt idx="2">
                  <c:v>366806.14</c:v>
                </c:pt>
              </c:numCache>
            </c:numRef>
          </c:val>
          <c:extLst>
            <c:ext xmlns:c16="http://schemas.microsoft.com/office/drawing/2014/chart" uri="{C3380CC4-5D6E-409C-BE32-E72D297353CC}">
              <c16:uniqueId val="{00000000-C2CE-4B93-AFF5-21D2722DFC8E}"/>
            </c:ext>
          </c:extLst>
        </c:ser>
        <c:dLbls>
          <c:showLegendKey val="0"/>
          <c:showVal val="0"/>
          <c:showCatName val="0"/>
          <c:showSerName val="0"/>
          <c:showPercent val="0"/>
          <c:showBubbleSize val="0"/>
        </c:dLbls>
        <c:gapWidth val="150"/>
        <c:axId val="689769488"/>
        <c:axId val="689783632"/>
      </c:barChart>
      <c:catAx>
        <c:axId val="689769488"/>
        <c:scaling>
          <c:orientation val="minMax"/>
        </c:scaling>
        <c:delete val="0"/>
        <c:axPos val="b"/>
        <c:numFmt formatCode="General" sourceLinked="1"/>
        <c:majorTickMark val="out"/>
        <c:minorTickMark val="none"/>
        <c:tickLblPos val="nextTo"/>
        <c:txPr>
          <a:bodyPr/>
          <a:lstStyle/>
          <a:p>
            <a:pPr>
              <a:defRPr sz="1200"/>
            </a:pPr>
            <a:endParaRPr lang="en-US"/>
          </a:p>
        </c:txPr>
        <c:crossAx val="689783632"/>
        <c:crosses val="autoZero"/>
        <c:auto val="1"/>
        <c:lblAlgn val="ctr"/>
        <c:lblOffset val="100"/>
        <c:noMultiLvlLbl val="1"/>
      </c:catAx>
      <c:valAx>
        <c:axId val="689783632"/>
        <c:scaling>
          <c:orientation val="minMax"/>
        </c:scaling>
        <c:delete val="0"/>
        <c:axPos val="l"/>
        <c:majorGridlines/>
        <c:numFmt formatCode="#,##0" sourceLinked="1"/>
        <c:majorTickMark val="out"/>
        <c:minorTickMark val="none"/>
        <c:tickLblPos val="nextTo"/>
        <c:txPr>
          <a:bodyPr/>
          <a:lstStyle/>
          <a:p>
            <a:pPr>
              <a:defRPr sz="1400"/>
            </a:pPr>
            <a:endParaRPr lang="en-US"/>
          </a:p>
        </c:txPr>
        <c:crossAx val="689769488"/>
        <c:crosses val="autoZero"/>
        <c:crossBetween val="between"/>
      </c:valAx>
      <c:spPr>
        <a:noFill/>
        <a:ln>
          <a:noFill/>
        </a:ln>
      </c:spPr>
    </c:plotArea>
    <c:plotVisOnly val="1"/>
    <c:dispBlanksAs val="gap"/>
    <c:showDLblsOverMax val="0"/>
  </c:chart>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0099434686048863E-2"/>
          <c:y val="4.9562035677743671E-2"/>
          <c:w val="0.89880829800121143"/>
          <c:h val="0.88047533253258592"/>
        </c:manualLayout>
      </c:layout>
      <c:barChart>
        <c:barDir val="col"/>
        <c:grouping val="clustered"/>
        <c:varyColors val="0"/>
        <c:ser>
          <c:idx val="0"/>
          <c:order val="0"/>
          <c:tx>
            <c:strRef>
              <c:f>Sheet1!$B$1</c:f>
              <c:strCache>
                <c:ptCount val="1"/>
                <c:pt idx="0">
                  <c:v>Debt Svc Balance</c:v>
                </c:pt>
              </c:strCache>
            </c:strRef>
          </c:tx>
          <c:spPr>
            <a:solidFill>
              <a:srgbClr val="00B050"/>
            </a:solidFill>
            <a:ln w="28575">
              <a:noFill/>
            </a:ln>
          </c:spPr>
          <c:invertIfNegative val="0"/>
          <c:cat>
            <c:strRef>
              <c:f>Sheet1!$A$5:$A$18</c:f>
              <c:strCache>
                <c:ptCount val="14"/>
                <c:pt idx="0">
                  <c:v>2024-25</c:v>
                </c:pt>
                <c:pt idx="1">
                  <c:v>2025-26</c:v>
                </c:pt>
                <c:pt idx="2">
                  <c:v>2026-27</c:v>
                </c:pt>
                <c:pt idx="3">
                  <c:v>2027-28</c:v>
                </c:pt>
                <c:pt idx="4">
                  <c:v>2028-29</c:v>
                </c:pt>
                <c:pt idx="5">
                  <c:v>2029-30</c:v>
                </c:pt>
                <c:pt idx="6">
                  <c:v>2030-31</c:v>
                </c:pt>
                <c:pt idx="7">
                  <c:v>2031-32</c:v>
                </c:pt>
                <c:pt idx="8">
                  <c:v>2032-33</c:v>
                </c:pt>
                <c:pt idx="9">
                  <c:v>2033-34</c:v>
                </c:pt>
                <c:pt idx="10">
                  <c:v>2034-35</c:v>
                </c:pt>
                <c:pt idx="11">
                  <c:v>2035-36</c:v>
                </c:pt>
                <c:pt idx="12">
                  <c:v>2036-37</c:v>
                </c:pt>
                <c:pt idx="13">
                  <c:v>2037-38</c:v>
                </c:pt>
              </c:strCache>
            </c:strRef>
          </c:cat>
          <c:val>
            <c:numRef>
              <c:f>Sheet1!$B$5:$B$18</c:f>
              <c:numCache>
                <c:formatCode>#,##0</c:formatCode>
                <c:ptCount val="14"/>
                <c:pt idx="0">
                  <c:v>993493.75</c:v>
                </c:pt>
                <c:pt idx="1">
                  <c:v>992993.75</c:v>
                </c:pt>
                <c:pt idx="2">
                  <c:v>990993.75</c:v>
                </c:pt>
                <c:pt idx="3">
                  <c:v>994193.75</c:v>
                </c:pt>
                <c:pt idx="4">
                  <c:v>991193.75</c:v>
                </c:pt>
                <c:pt idx="5">
                  <c:v>992193.75</c:v>
                </c:pt>
                <c:pt idx="6">
                  <c:v>994543.75</c:v>
                </c:pt>
                <c:pt idx="7">
                  <c:v>991143.75</c:v>
                </c:pt>
                <c:pt idx="8">
                  <c:v>992143.75</c:v>
                </c:pt>
                <c:pt idx="9">
                  <c:v>992393.75</c:v>
                </c:pt>
                <c:pt idx="10">
                  <c:v>991893.75</c:v>
                </c:pt>
                <c:pt idx="11">
                  <c:v>989550</c:v>
                </c:pt>
                <c:pt idx="12">
                  <c:v>991425</c:v>
                </c:pt>
                <c:pt idx="13">
                  <c:v>991200</c:v>
                </c:pt>
              </c:numCache>
            </c:numRef>
          </c:val>
          <c:extLst>
            <c:ext xmlns:c16="http://schemas.microsoft.com/office/drawing/2014/chart" uri="{C3380CC4-5D6E-409C-BE32-E72D297353CC}">
              <c16:uniqueId val="{00000000-C2CE-4B93-AFF5-21D2722DFC8E}"/>
            </c:ext>
          </c:extLst>
        </c:ser>
        <c:dLbls>
          <c:showLegendKey val="0"/>
          <c:showVal val="0"/>
          <c:showCatName val="0"/>
          <c:showSerName val="0"/>
          <c:showPercent val="0"/>
          <c:showBubbleSize val="0"/>
        </c:dLbls>
        <c:gapWidth val="150"/>
        <c:axId val="689781456"/>
        <c:axId val="689768400"/>
      </c:barChart>
      <c:catAx>
        <c:axId val="689781456"/>
        <c:scaling>
          <c:orientation val="minMax"/>
        </c:scaling>
        <c:delete val="0"/>
        <c:axPos val="b"/>
        <c:numFmt formatCode="General" sourceLinked="1"/>
        <c:majorTickMark val="in"/>
        <c:minorTickMark val="none"/>
        <c:tickLblPos val="nextTo"/>
        <c:spPr>
          <a:ln/>
        </c:spPr>
        <c:txPr>
          <a:bodyPr/>
          <a:lstStyle/>
          <a:p>
            <a:pPr>
              <a:defRPr sz="800"/>
            </a:pPr>
            <a:endParaRPr lang="en-US"/>
          </a:p>
        </c:txPr>
        <c:crossAx val="689768400"/>
        <c:crosses val="autoZero"/>
        <c:auto val="1"/>
        <c:lblAlgn val="ctr"/>
        <c:lblOffset val="100"/>
        <c:tickLblSkip val="2"/>
        <c:tickMarkSkip val="4"/>
        <c:noMultiLvlLbl val="1"/>
      </c:catAx>
      <c:valAx>
        <c:axId val="689768400"/>
        <c:scaling>
          <c:orientation val="minMax"/>
          <c:max val="1200000"/>
          <c:min val="0"/>
        </c:scaling>
        <c:delete val="0"/>
        <c:axPos val="l"/>
        <c:majorGridlines/>
        <c:numFmt formatCode="#,##0" sourceLinked="1"/>
        <c:majorTickMark val="out"/>
        <c:minorTickMark val="none"/>
        <c:tickLblPos val="nextTo"/>
        <c:txPr>
          <a:bodyPr/>
          <a:lstStyle/>
          <a:p>
            <a:pPr>
              <a:defRPr sz="1100"/>
            </a:pPr>
            <a:endParaRPr lang="en-US"/>
          </a:p>
        </c:txPr>
        <c:crossAx val="689781456"/>
        <c:crosses val="autoZero"/>
        <c:crossBetween val="between"/>
        <c:majorUnit val="150000"/>
      </c:valAx>
      <c:spPr>
        <a:noFill/>
        <a:ln>
          <a:noFill/>
        </a:ln>
      </c:spPr>
    </c:plotArea>
    <c:plotVisOnly val="1"/>
    <c:dispBlanksAs val="gap"/>
    <c:showDLblsOverMax val="0"/>
  </c:chart>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599939430648092"/>
          <c:y val="4.9562035677743671E-2"/>
          <c:w val="0.87957752877044215"/>
          <c:h val="0.88047533253258592"/>
        </c:manualLayout>
      </c:layout>
      <c:barChart>
        <c:barDir val="col"/>
        <c:grouping val="stacked"/>
        <c:varyColors val="0"/>
        <c:ser>
          <c:idx val="0"/>
          <c:order val="0"/>
          <c:tx>
            <c:strRef>
              <c:f>Sheet1!$B$1</c:f>
              <c:strCache>
                <c:ptCount val="1"/>
                <c:pt idx="0">
                  <c:v>District Debt</c:v>
                </c:pt>
              </c:strCache>
            </c:strRef>
          </c:tx>
          <c:spPr>
            <a:solidFill>
              <a:srgbClr val="0070C0"/>
            </a:solidFill>
            <a:ln w="28575">
              <a:noFill/>
            </a:ln>
          </c:spPr>
          <c:invertIfNegative val="0"/>
          <c:cat>
            <c:strRef>
              <c:f>Sheet1!$A$5:$A$18</c:f>
              <c:strCache>
                <c:ptCount val="14"/>
                <c:pt idx="0">
                  <c:v>2024-25</c:v>
                </c:pt>
                <c:pt idx="1">
                  <c:v>2025-26</c:v>
                </c:pt>
                <c:pt idx="2">
                  <c:v>2026-27</c:v>
                </c:pt>
                <c:pt idx="3">
                  <c:v>2027-28</c:v>
                </c:pt>
                <c:pt idx="4">
                  <c:v>2028-29</c:v>
                </c:pt>
                <c:pt idx="5">
                  <c:v>2029-30</c:v>
                </c:pt>
                <c:pt idx="6">
                  <c:v>2030-31</c:v>
                </c:pt>
                <c:pt idx="7">
                  <c:v>2031-32</c:v>
                </c:pt>
                <c:pt idx="8">
                  <c:v>2032-33</c:v>
                </c:pt>
                <c:pt idx="9">
                  <c:v>2033-34</c:v>
                </c:pt>
                <c:pt idx="10">
                  <c:v>2034-35</c:v>
                </c:pt>
                <c:pt idx="11">
                  <c:v>2035-36</c:v>
                </c:pt>
                <c:pt idx="12">
                  <c:v>2036-37</c:v>
                </c:pt>
                <c:pt idx="13">
                  <c:v>2037-38</c:v>
                </c:pt>
              </c:strCache>
            </c:strRef>
          </c:cat>
          <c:val>
            <c:numRef>
              <c:f>Sheet1!$B$5:$B$18</c:f>
              <c:numCache>
                <c:formatCode>#,##0</c:formatCode>
                <c:ptCount val="14"/>
                <c:pt idx="0">
                  <c:v>2575612.1</c:v>
                </c:pt>
                <c:pt idx="1">
                  <c:v>733612.1</c:v>
                </c:pt>
                <c:pt idx="2">
                  <c:v>366806.14</c:v>
                </c:pt>
              </c:numCache>
            </c:numRef>
          </c:val>
          <c:extLst>
            <c:ext xmlns:c16="http://schemas.microsoft.com/office/drawing/2014/chart" uri="{C3380CC4-5D6E-409C-BE32-E72D297353CC}">
              <c16:uniqueId val="{00000000-C2CE-4B93-AFF5-21D2722DFC8E}"/>
            </c:ext>
          </c:extLst>
        </c:ser>
        <c:ser>
          <c:idx val="1"/>
          <c:order val="1"/>
          <c:tx>
            <c:strRef>
              <c:f>Sheet1!$C$1</c:f>
              <c:strCache>
                <c:ptCount val="1"/>
                <c:pt idx="0">
                  <c:v>Library Debt</c:v>
                </c:pt>
              </c:strCache>
            </c:strRef>
          </c:tx>
          <c:spPr>
            <a:solidFill>
              <a:srgbClr val="00B050"/>
            </a:solidFill>
          </c:spPr>
          <c:invertIfNegative val="0"/>
          <c:cat>
            <c:strRef>
              <c:f>Sheet1!$A$5:$A$18</c:f>
              <c:strCache>
                <c:ptCount val="14"/>
                <c:pt idx="0">
                  <c:v>2024-25</c:v>
                </c:pt>
                <c:pt idx="1">
                  <c:v>2025-26</c:v>
                </c:pt>
                <c:pt idx="2">
                  <c:v>2026-27</c:v>
                </c:pt>
                <c:pt idx="3">
                  <c:v>2027-28</c:v>
                </c:pt>
                <c:pt idx="4">
                  <c:v>2028-29</c:v>
                </c:pt>
                <c:pt idx="5">
                  <c:v>2029-30</c:v>
                </c:pt>
                <c:pt idx="6">
                  <c:v>2030-31</c:v>
                </c:pt>
                <c:pt idx="7">
                  <c:v>2031-32</c:v>
                </c:pt>
                <c:pt idx="8">
                  <c:v>2032-33</c:v>
                </c:pt>
                <c:pt idx="9">
                  <c:v>2033-34</c:v>
                </c:pt>
                <c:pt idx="10">
                  <c:v>2034-35</c:v>
                </c:pt>
                <c:pt idx="11">
                  <c:v>2035-36</c:v>
                </c:pt>
                <c:pt idx="12">
                  <c:v>2036-37</c:v>
                </c:pt>
                <c:pt idx="13">
                  <c:v>2037-38</c:v>
                </c:pt>
              </c:strCache>
            </c:strRef>
          </c:cat>
          <c:val>
            <c:numRef>
              <c:f>Sheet1!$C$5:$C$18</c:f>
              <c:numCache>
                <c:formatCode>#,##0</c:formatCode>
                <c:ptCount val="14"/>
                <c:pt idx="0">
                  <c:v>993494</c:v>
                </c:pt>
                <c:pt idx="1">
                  <c:v>992994</c:v>
                </c:pt>
                <c:pt idx="2">
                  <c:v>990994</c:v>
                </c:pt>
                <c:pt idx="3">
                  <c:v>994194</c:v>
                </c:pt>
                <c:pt idx="4">
                  <c:v>991194</c:v>
                </c:pt>
                <c:pt idx="5">
                  <c:v>992194</c:v>
                </c:pt>
                <c:pt idx="6">
                  <c:v>994544</c:v>
                </c:pt>
                <c:pt idx="7">
                  <c:v>991144</c:v>
                </c:pt>
                <c:pt idx="8">
                  <c:v>992144</c:v>
                </c:pt>
                <c:pt idx="9">
                  <c:v>992394</c:v>
                </c:pt>
                <c:pt idx="10">
                  <c:v>991894</c:v>
                </c:pt>
                <c:pt idx="11">
                  <c:v>989550</c:v>
                </c:pt>
                <c:pt idx="12">
                  <c:v>991425</c:v>
                </c:pt>
                <c:pt idx="13">
                  <c:v>991200</c:v>
                </c:pt>
              </c:numCache>
            </c:numRef>
          </c:val>
          <c:extLst>
            <c:ext xmlns:c16="http://schemas.microsoft.com/office/drawing/2014/chart" uri="{C3380CC4-5D6E-409C-BE32-E72D297353CC}">
              <c16:uniqueId val="{00000000-384C-4578-BE2A-8AE1D2055163}"/>
            </c:ext>
          </c:extLst>
        </c:ser>
        <c:dLbls>
          <c:showLegendKey val="0"/>
          <c:showVal val="0"/>
          <c:showCatName val="0"/>
          <c:showSerName val="0"/>
          <c:showPercent val="0"/>
          <c:showBubbleSize val="0"/>
        </c:dLbls>
        <c:gapWidth val="150"/>
        <c:overlap val="100"/>
        <c:axId val="689770576"/>
        <c:axId val="689777648"/>
      </c:barChart>
      <c:catAx>
        <c:axId val="689770576"/>
        <c:scaling>
          <c:orientation val="minMax"/>
        </c:scaling>
        <c:delete val="0"/>
        <c:axPos val="b"/>
        <c:numFmt formatCode="General" sourceLinked="1"/>
        <c:majorTickMark val="out"/>
        <c:minorTickMark val="none"/>
        <c:tickLblPos val="nextTo"/>
        <c:txPr>
          <a:bodyPr rot="0" vert="horz"/>
          <a:lstStyle/>
          <a:p>
            <a:pPr>
              <a:defRPr sz="800"/>
            </a:pPr>
            <a:endParaRPr lang="en-US"/>
          </a:p>
        </c:txPr>
        <c:crossAx val="689777648"/>
        <c:crosses val="autoZero"/>
        <c:auto val="1"/>
        <c:lblAlgn val="ctr"/>
        <c:lblOffset val="100"/>
        <c:tickLblSkip val="2"/>
        <c:noMultiLvlLbl val="1"/>
      </c:catAx>
      <c:valAx>
        <c:axId val="689777648"/>
        <c:scaling>
          <c:orientation val="minMax"/>
        </c:scaling>
        <c:delete val="0"/>
        <c:axPos val="l"/>
        <c:majorGridlines/>
        <c:numFmt formatCode="#,##0" sourceLinked="1"/>
        <c:majorTickMark val="out"/>
        <c:minorTickMark val="none"/>
        <c:tickLblPos val="nextTo"/>
        <c:txPr>
          <a:bodyPr/>
          <a:lstStyle/>
          <a:p>
            <a:pPr>
              <a:defRPr sz="1200"/>
            </a:pPr>
            <a:endParaRPr lang="en-US"/>
          </a:p>
        </c:txPr>
        <c:crossAx val="689770576"/>
        <c:crosses val="autoZero"/>
        <c:crossBetween val="between"/>
      </c:valAx>
      <c:spPr>
        <a:noFill/>
        <a:ln>
          <a:noFill/>
        </a:ln>
      </c:spPr>
    </c:plotArea>
    <c:legend>
      <c:legendPos val="r"/>
      <c:layout>
        <c:manualLayout>
          <c:xMode val="edge"/>
          <c:yMode val="edge"/>
          <c:x val="0.48929058146577831"/>
          <c:y val="0.33401334208223971"/>
          <c:w val="0.40013249545729862"/>
          <c:h val="0.15419553805774278"/>
        </c:manualLayout>
      </c:layout>
      <c:overlay val="0"/>
      <c:txPr>
        <a:bodyPr/>
        <a:lstStyle/>
        <a:p>
          <a:pPr>
            <a:defRPr sz="1400">
              <a:latin typeface="Avenir LT Std 45 Book" panose="020B0502020203020204" pitchFamily="34" charset="0"/>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599939430648092"/>
          <c:y val="4.9562035677743671E-2"/>
          <c:w val="0.87957752877044215"/>
          <c:h val="0.88047533253258592"/>
        </c:manualLayout>
      </c:layout>
      <c:barChart>
        <c:barDir val="col"/>
        <c:grouping val="stacked"/>
        <c:varyColors val="0"/>
        <c:ser>
          <c:idx val="0"/>
          <c:order val="0"/>
          <c:tx>
            <c:strRef>
              <c:f>Sheet1!$B$1</c:f>
              <c:strCache>
                <c:ptCount val="1"/>
                <c:pt idx="0">
                  <c:v>District Debt</c:v>
                </c:pt>
              </c:strCache>
            </c:strRef>
          </c:tx>
          <c:spPr>
            <a:solidFill>
              <a:srgbClr val="0070C0"/>
            </a:solidFill>
            <a:ln w="28575">
              <a:noFill/>
            </a:ln>
          </c:spPr>
          <c:invertIfNegative val="0"/>
          <c:cat>
            <c:strRef>
              <c:f>Sheet1!$A$5:$A$18</c:f>
              <c:strCache>
                <c:ptCount val="14"/>
                <c:pt idx="0">
                  <c:v>2024-25</c:v>
                </c:pt>
                <c:pt idx="1">
                  <c:v>2025-26</c:v>
                </c:pt>
                <c:pt idx="2">
                  <c:v>2026-27</c:v>
                </c:pt>
                <c:pt idx="3">
                  <c:v>2027-28</c:v>
                </c:pt>
                <c:pt idx="4">
                  <c:v>2028-29</c:v>
                </c:pt>
                <c:pt idx="5">
                  <c:v>2029-30</c:v>
                </c:pt>
                <c:pt idx="6">
                  <c:v>2030-31</c:v>
                </c:pt>
                <c:pt idx="7">
                  <c:v>2031-32</c:v>
                </c:pt>
                <c:pt idx="8">
                  <c:v>2032-33</c:v>
                </c:pt>
                <c:pt idx="9">
                  <c:v>2033-34</c:v>
                </c:pt>
                <c:pt idx="10">
                  <c:v>2034-35</c:v>
                </c:pt>
                <c:pt idx="11">
                  <c:v>2035-36</c:v>
                </c:pt>
                <c:pt idx="12">
                  <c:v>2036-37</c:v>
                </c:pt>
                <c:pt idx="13">
                  <c:v>2037-38</c:v>
                </c:pt>
              </c:strCache>
            </c:strRef>
          </c:cat>
          <c:val>
            <c:numRef>
              <c:f>Sheet1!$B$5:$B$18</c:f>
              <c:numCache>
                <c:formatCode>#,##0</c:formatCode>
                <c:ptCount val="14"/>
                <c:pt idx="0">
                  <c:v>2575612.1</c:v>
                </c:pt>
                <c:pt idx="1">
                  <c:v>733612.1</c:v>
                </c:pt>
                <c:pt idx="2">
                  <c:v>366806.14</c:v>
                </c:pt>
              </c:numCache>
            </c:numRef>
          </c:val>
          <c:extLst>
            <c:ext xmlns:c16="http://schemas.microsoft.com/office/drawing/2014/chart" uri="{C3380CC4-5D6E-409C-BE32-E72D297353CC}">
              <c16:uniqueId val="{00000000-C2CE-4B93-AFF5-21D2722DFC8E}"/>
            </c:ext>
          </c:extLst>
        </c:ser>
        <c:ser>
          <c:idx val="1"/>
          <c:order val="1"/>
          <c:tx>
            <c:strRef>
              <c:f>Sheet1!$C$1</c:f>
              <c:strCache>
                <c:ptCount val="1"/>
                <c:pt idx="0">
                  <c:v>Library Debt</c:v>
                </c:pt>
              </c:strCache>
            </c:strRef>
          </c:tx>
          <c:spPr>
            <a:solidFill>
              <a:srgbClr val="00B050"/>
            </a:solidFill>
          </c:spPr>
          <c:invertIfNegative val="0"/>
          <c:cat>
            <c:strRef>
              <c:f>Sheet1!$A$5:$A$18</c:f>
              <c:strCache>
                <c:ptCount val="14"/>
                <c:pt idx="0">
                  <c:v>2024-25</c:v>
                </c:pt>
                <c:pt idx="1">
                  <c:v>2025-26</c:v>
                </c:pt>
                <c:pt idx="2">
                  <c:v>2026-27</c:v>
                </c:pt>
                <c:pt idx="3">
                  <c:v>2027-28</c:v>
                </c:pt>
                <c:pt idx="4">
                  <c:v>2028-29</c:v>
                </c:pt>
                <c:pt idx="5">
                  <c:v>2029-30</c:v>
                </c:pt>
                <c:pt idx="6">
                  <c:v>2030-31</c:v>
                </c:pt>
                <c:pt idx="7">
                  <c:v>2031-32</c:v>
                </c:pt>
                <c:pt idx="8">
                  <c:v>2032-33</c:v>
                </c:pt>
                <c:pt idx="9">
                  <c:v>2033-34</c:v>
                </c:pt>
                <c:pt idx="10">
                  <c:v>2034-35</c:v>
                </c:pt>
                <c:pt idx="11">
                  <c:v>2035-36</c:v>
                </c:pt>
                <c:pt idx="12">
                  <c:v>2036-37</c:v>
                </c:pt>
                <c:pt idx="13">
                  <c:v>2037-38</c:v>
                </c:pt>
              </c:strCache>
            </c:strRef>
          </c:cat>
          <c:val>
            <c:numRef>
              <c:f>Sheet1!$C$5:$C$18</c:f>
              <c:numCache>
                <c:formatCode>#,##0</c:formatCode>
                <c:ptCount val="14"/>
                <c:pt idx="0">
                  <c:v>993494</c:v>
                </c:pt>
                <c:pt idx="1">
                  <c:v>992994</c:v>
                </c:pt>
                <c:pt idx="2">
                  <c:v>990994</c:v>
                </c:pt>
                <c:pt idx="3">
                  <c:v>994194</c:v>
                </c:pt>
                <c:pt idx="4">
                  <c:v>991194</c:v>
                </c:pt>
                <c:pt idx="5">
                  <c:v>992194</c:v>
                </c:pt>
                <c:pt idx="6">
                  <c:v>994544</c:v>
                </c:pt>
                <c:pt idx="7">
                  <c:v>991144</c:v>
                </c:pt>
                <c:pt idx="8">
                  <c:v>992144</c:v>
                </c:pt>
                <c:pt idx="9">
                  <c:v>992394</c:v>
                </c:pt>
                <c:pt idx="10">
                  <c:v>991894</c:v>
                </c:pt>
                <c:pt idx="11">
                  <c:v>989550</c:v>
                </c:pt>
                <c:pt idx="12">
                  <c:v>991425</c:v>
                </c:pt>
                <c:pt idx="13">
                  <c:v>991200</c:v>
                </c:pt>
              </c:numCache>
            </c:numRef>
          </c:val>
          <c:extLst>
            <c:ext xmlns:c16="http://schemas.microsoft.com/office/drawing/2014/chart" uri="{C3380CC4-5D6E-409C-BE32-E72D297353CC}">
              <c16:uniqueId val="{00000000-384C-4578-BE2A-8AE1D2055163}"/>
            </c:ext>
          </c:extLst>
        </c:ser>
        <c:dLbls>
          <c:showLegendKey val="0"/>
          <c:showVal val="0"/>
          <c:showCatName val="0"/>
          <c:showSerName val="0"/>
          <c:showPercent val="0"/>
          <c:showBubbleSize val="0"/>
        </c:dLbls>
        <c:gapWidth val="150"/>
        <c:overlap val="100"/>
        <c:axId val="689770576"/>
        <c:axId val="689777648"/>
      </c:barChart>
      <c:catAx>
        <c:axId val="689770576"/>
        <c:scaling>
          <c:orientation val="minMax"/>
        </c:scaling>
        <c:delete val="0"/>
        <c:axPos val="b"/>
        <c:numFmt formatCode="General" sourceLinked="1"/>
        <c:majorTickMark val="out"/>
        <c:minorTickMark val="none"/>
        <c:tickLblPos val="nextTo"/>
        <c:txPr>
          <a:bodyPr rot="0" vert="horz"/>
          <a:lstStyle/>
          <a:p>
            <a:pPr>
              <a:defRPr sz="800"/>
            </a:pPr>
            <a:endParaRPr lang="en-US"/>
          </a:p>
        </c:txPr>
        <c:crossAx val="689777648"/>
        <c:crosses val="autoZero"/>
        <c:auto val="1"/>
        <c:lblAlgn val="ctr"/>
        <c:lblOffset val="100"/>
        <c:tickLblSkip val="2"/>
        <c:noMultiLvlLbl val="1"/>
      </c:catAx>
      <c:valAx>
        <c:axId val="689777648"/>
        <c:scaling>
          <c:orientation val="minMax"/>
        </c:scaling>
        <c:delete val="0"/>
        <c:axPos val="l"/>
        <c:majorGridlines/>
        <c:numFmt formatCode="#,##0" sourceLinked="1"/>
        <c:majorTickMark val="out"/>
        <c:minorTickMark val="none"/>
        <c:tickLblPos val="nextTo"/>
        <c:txPr>
          <a:bodyPr/>
          <a:lstStyle/>
          <a:p>
            <a:pPr>
              <a:defRPr sz="1200"/>
            </a:pPr>
            <a:endParaRPr lang="en-US"/>
          </a:p>
        </c:txPr>
        <c:crossAx val="689770576"/>
        <c:crosses val="autoZero"/>
        <c:crossBetween val="between"/>
      </c:valAx>
      <c:spPr>
        <a:noFill/>
        <a:ln>
          <a:noFill/>
        </a:ln>
      </c:spPr>
    </c:plotArea>
    <c:legend>
      <c:legendPos val="r"/>
      <c:layout>
        <c:manualLayout>
          <c:xMode val="edge"/>
          <c:yMode val="edge"/>
          <c:x val="0.48929058146577831"/>
          <c:y val="0.33401334208223971"/>
          <c:w val="0.40013249545729862"/>
          <c:h val="0.15419553805774278"/>
        </c:manualLayout>
      </c:layout>
      <c:overlay val="0"/>
      <c:txPr>
        <a:bodyPr/>
        <a:lstStyle/>
        <a:p>
          <a:pPr>
            <a:defRPr sz="1400">
              <a:latin typeface="Avenir LT Std 45 Book" panose="020B0502020203020204" pitchFamily="34" charset="0"/>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599939430648092"/>
          <c:y val="4.9562035677743671E-2"/>
          <c:w val="0.87957752877044215"/>
          <c:h val="0.88047533253258592"/>
        </c:manualLayout>
      </c:layout>
      <c:barChart>
        <c:barDir val="col"/>
        <c:grouping val="stacked"/>
        <c:varyColors val="0"/>
        <c:ser>
          <c:idx val="0"/>
          <c:order val="0"/>
          <c:tx>
            <c:strRef>
              <c:f>Sheet1!$B$1</c:f>
              <c:strCache>
                <c:ptCount val="1"/>
                <c:pt idx="0">
                  <c:v>District Debt</c:v>
                </c:pt>
              </c:strCache>
            </c:strRef>
          </c:tx>
          <c:spPr>
            <a:solidFill>
              <a:srgbClr val="0070C0"/>
            </a:solidFill>
            <a:ln w="28575">
              <a:noFill/>
            </a:ln>
          </c:spPr>
          <c:invertIfNegative val="0"/>
          <c:cat>
            <c:strRef>
              <c:f>Sheet1!$A$5:$A$18</c:f>
              <c:strCache>
                <c:ptCount val="14"/>
                <c:pt idx="0">
                  <c:v>2024-25</c:v>
                </c:pt>
                <c:pt idx="1">
                  <c:v>2025-26</c:v>
                </c:pt>
                <c:pt idx="2">
                  <c:v>2026-27</c:v>
                </c:pt>
                <c:pt idx="3">
                  <c:v>2027-28</c:v>
                </c:pt>
                <c:pt idx="4">
                  <c:v>2028-29</c:v>
                </c:pt>
                <c:pt idx="5">
                  <c:v>2029-30</c:v>
                </c:pt>
                <c:pt idx="6">
                  <c:v>2030-31</c:v>
                </c:pt>
                <c:pt idx="7">
                  <c:v>2031-32</c:v>
                </c:pt>
                <c:pt idx="8">
                  <c:v>2032-33</c:v>
                </c:pt>
                <c:pt idx="9">
                  <c:v>2033-34</c:v>
                </c:pt>
                <c:pt idx="10">
                  <c:v>2034-35</c:v>
                </c:pt>
                <c:pt idx="11">
                  <c:v>2035-36</c:v>
                </c:pt>
                <c:pt idx="12">
                  <c:v>2036-37</c:v>
                </c:pt>
                <c:pt idx="13">
                  <c:v>2037-38</c:v>
                </c:pt>
              </c:strCache>
            </c:strRef>
          </c:cat>
          <c:val>
            <c:numRef>
              <c:f>Sheet1!$B$5:$B$18</c:f>
              <c:numCache>
                <c:formatCode>#,##0</c:formatCode>
                <c:ptCount val="14"/>
                <c:pt idx="0">
                  <c:v>2575612.1</c:v>
                </c:pt>
                <c:pt idx="1">
                  <c:v>733612.1</c:v>
                </c:pt>
                <c:pt idx="2">
                  <c:v>366806.14</c:v>
                </c:pt>
              </c:numCache>
            </c:numRef>
          </c:val>
          <c:extLst>
            <c:ext xmlns:c16="http://schemas.microsoft.com/office/drawing/2014/chart" uri="{C3380CC4-5D6E-409C-BE32-E72D297353CC}">
              <c16:uniqueId val="{00000000-C2CE-4B93-AFF5-21D2722DFC8E}"/>
            </c:ext>
          </c:extLst>
        </c:ser>
        <c:ser>
          <c:idx val="1"/>
          <c:order val="1"/>
          <c:tx>
            <c:strRef>
              <c:f>Sheet1!$C$1</c:f>
              <c:strCache>
                <c:ptCount val="1"/>
                <c:pt idx="0">
                  <c:v>Library Debt</c:v>
                </c:pt>
              </c:strCache>
            </c:strRef>
          </c:tx>
          <c:spPr>
            <a:solidFill>
              <a:srgbClr val="00B050"/>
            </a:solidFill>
          </c:spPr>
          <c:invertIfNegative val="0"/>
          <c:cat>
            <c:strRef>
              <c:f>Sheet1!$A$5:$A$18</c:f>
              <c:strCache>
                <c:ptCount val="14"/>
                <c:pt idx="0">
                  <c:v>2024-25</c:v>
                </c:pt>
                <c:pt idx="1">
                  <c:v>2025-26</c:v>
                </c:pt>
                <c:pt idx="2">
                  <c:v>2026-27</c:v>
                </c:pt>
                <c:pt idx="3">
                  <c:v>2027-28</c:v>
                </c:pt>
                <c:pt idx="4">
                  <c:v>2028-29</c:v>
                </c:pt>
                <c:pt idx="5">
                  <c:v>2029-30</c:v>
                </c:pt>
                <c:pt idx="6">
                  <c:v>2030-31</c:v>
                </c:pt>
                <c:pt idx="7">
                  <c:v>2031-32</c:v>
                </c:pt>
                <c:pt idx="8">
                  <c:v>2032-33</c:v>
                </c:pt>
                <c:pt idx="9">
                  <c:v>2033-34</c:v>
                </c:pt>
                <c:pt idx="10">
                  <c:v>2034-35</c:v>
                </c:pt>
                <c:pt idx="11">
                  <c:v>2035-36</c:v>
                </c:pt>
                <c:pt idx="12">
                  <c:v>2036-37</c:v>
                </c:pt>
                <c:pt idx="13">
                  <c:v>2037-38</c:v>
                </c:pt>
              </c:strCache>
            </c:strRef>
          </c:cat>
          <c:val>
            <c:numRef>
              <c:f>Sheet1!$C$5:$C$18</c:f>
              <c:numCache>
                <c:formatCode>#,##0</c:formatCode>
                <c:ptCount val="14"/>
                <c:pt idx="0">
                  <c:v>993494</c:v>
                </c:pt>
                <c:pt idx="1">
                  <c:v>992994</c:v>
                </c:pt>
                <c:pt idx="2">
                  <c:v>990994</c:v>
                </c:pt>
                <c:pt idx="3">
                  <c:v>994194</c:v>
                </c:pt>
                <c:pt idx="4">
                  <c:v>991194</c:v>
                </c:pt>
                <c:pt idx="5">
                  <c:v>992194</c:v>
                </c:pt>
                <c:pt idx="6">
                  <c:v>994544</c:v>
                </c:pt>
                <c:pt idx="7">
                  <c:v>991144</c:v>
                </c:pt>
                <c:pt idx="8">
                  <c:v>992144</c:v>
                </c:pt>
                <c:pt idx="9">
                  <c:v>992394</c:v>
                </c:pt>
                <c:pt idx="10">
                  <c:v>991894</c:v>
                </c:pt>
                <c:pt idx="11">
                  <c:v>989550</c:v>
                </c:pt>
                <c:pt idx="12">
                  <c:v>991425</c:v>
                </c:pt>
                <c:pt idx="13">
                  <c:v>991200</c:v>
                </c:pt>
              </c:numCache>
            </c:numRef>
          </c:val>
          <c:extLst>
            <c:ext xmlns:c16="http://schemas.microsoft.com/office/drawing/2014/chart" uri="{C3380CC4-5D6E-409C-BE32-E72D297353CC}">
              <c16:uniqueId val="{00000000-384C-4578-BE2A-8AE1D2055163}"/>
            </c:ext>
          </c:extLst>
        </c:ser>
        <c:dLbls>
          <c:showLegendKey val="0"/>
          <c:showVal val="0"/>
          <c:showCatName val="0"/>
          <c:showSerName val="0"/>
          <c:showPercent val="0"/>
          <c:showBubbleSize val="0"/>
        </c:dLbls>
        <c:gapWidth val="150"/>
        <c:overlap val="100"/>
        <c:axId val="689770576"/>
        <c:axId val="689777648"/>
      </c:barChart>
      <c:catAx>
        <c:axId val="689770576"/>
        <c:scaling>
          <c:orientation val="minMax"/>
        </c:scaling>
        <c:delete val="0"/>
        <c:axPos val="b"/>
        <c:numFmt formatCode="General" sourceLinked="1"/>
        <c:majorTickMark val="out"/>
        <c:minorTickMark val="none"/>
        <c:tickLblPos val="nextTo"/>
        <c:txPr>
          <a:bodyPr rot="0" vert="horz"/>
          <a:lstStyle/>
          <a:p>
            <a:pPr>
              <a:defRPr sz="800"/>
            </a:pPr>
            <a:endParaRPr lang="en-US"/>
          </a:p>
        </c:txPr>
        <c:crossAx val="689777648"/>
        <c:crosses val="autoZero"/>
        <c:auto val="1"/>
        <c:lblAlgn val="ctr"/>
        <c:lblOffset val="100"/>
        <c:tickLblSkip val="2"/>
        <c:noMultiLvlLbl val="1"/>
      </c:catAx>
      <c:valAx>
        <c:axId val="689777648"/>
        <c:scaling>
          <c:orientation val="minMax"/>
        </c:scaling>
        <c:delete val="0"/>
        <c:axPos val="l"/>
        <c:majorGridlines/>
        <c:numFmt formatCode="#,##0" sourceLinked="1"/>
        <c:majorTickMark val="out"/>
        <c:minorTickMark val="none"/>
        <c:tickLblPos val="nextTo"/>
        <c:txPr>
          <a:bodyPr/>
          <a:lstStyle/>
          <a:p>
            <a:pPr>
              <a:defRPr sz="1200"/>
            </a:pPr>
            <a:endParaRPr lang="en-US"/>
          </a:p>
        </c:txPr>
        <c:crossAx val="689770576"/>
        <c:crosses val="autoZero"/>
        <c:crossBetween val="between"/>
      </c:valAx>
      <c:spPr>
        <a:noFill/>
        <a:ln>
          <a:noFill/>
        </a:ln>
      </c:spPr>
    </c:plotArea>
    <c:legend>
      <c:legendPos val="r"/>
      <c:layout>
        <c:manualLayout>
          <c:xMode val="edge"/>
          <c:yMode val="edge"/>
          <c:x val="0.48929058146577831"/>
          <c:y val="0.33401334208223971"/>
          <c:w val="0.40013249545729862"/>
          <c:h val="0.15419553805774278"/>
        </c:manualLayout>
      </c:layout>
      <c:overlay val="0"/>
      <c:txPr>
        <a:bodyPr/>
        <a:lstStyle/>
        <a:p>
          <a:pPr>
            <a:defRPr sz="1400">
              <a:latin typeface="Avenir LT Std 45 Book" panose="020B0502020203020204" pitchFamily="34" charset="0"/>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66DE79-EA42-4D47-9D09-FADB112B9920}" type="doc">
      <dgm:prSet loTypeId="urn:microsoft.com/office/officeart/2008/layout/VerticalCurvedList" loCatId="list" qsTypeId="urn:microsoft.com/office/officeart/2005/8/quickstyle/3d2" qsCatId="3D" csTypeId="urn:microsoft.com/office/officeart/2005/8/colors/accent1_2" csCatId="accent1" phldr="1"/>
      <dgm:spPr/>
      <dgm:t>
        <a:bodyPr/>
        <a:lstStyle/>
        <a:p>
          <a:endParaRPr lang="en-US"/>
        </a:p>
      </dgm:t>
    </dgm:pt>
    <dgm:pt modelId="{B74DF497-0697-4E48-9703-04E7C364FD11}">
      <dgm:prSet phldrT="[Text]"/>
      <dgm:spPr>
        <a:solidFill>
          <a:srgbClr val="C00000"/>
        </a:solidFill>
      </dgm:spPr>
      <dgm:t>
        <a:bodyPr/>
        <a:lstStyle/>
        <a:p>
          <a:r>
            <a:rPr lang="en-US" b="1" dirty="0">
              <a:latin typeface="Avenir LT Std 45 Book" panose="020B0502020203020204" pitchFamily="34" charset="0"/>
            </a:rPr>
            <a:t>General Support</a:t>
          </a:r>
        </a:p>
      </dgm:t>
    </dgm:pt>
    <dgm:pt modelId="{CA7E37F2-5086-410C-8E6D-9A84CB98B397}" type="parTrans" cxnId="{FA136245-A998-4103-9245-C7EC81950A14}">
      <dgm:prSet/>
      <dgm:spPr/>
      <dgm:t>
        <a:bodyPr/>
        <a:lstStyle/>
        <a:p>
          <a:endParaRPr lang="en-US"/>
        </a:p>
      </dgm:t>
    </dgm:pt>
    <dgm:pt modelId="{D864894D-FE10-454D-8C79-D07D90190FDE}" type="sibTrans" cxnId="{FA136245-A998-4103-9245-C7EC81950A14}">
      <dgm:prSet/>
      <dgm:spPr>
        <a:ln>
          <a:solidFill>
            <a:schemeClr val="tx1"/>
          </a:solidFill>
        </a:ln>
      </dgm:spPr>
      <dgm:t>
        <a:bodyPr/>
        <a:lstStyle/>
        <a:p>
          <a:endParaRPr lang="en-US"/>
        </a:p>
      </dgm:t>
    </dgm:pt>
    <dgm:pt modelId="{22CF216C-D7EB-4C3C-B262-30BE09CB7FD3}">
      <dgm:prSet phldrT="[Text]"/>
      <dgm:spPr>
        <a:solidFill>
          <a:srgbClr val="0070C0"/>
        </a:solidFill>
      </dgm:spPr>
      <dgm:t>
        <a:bodyPr/>
        <a:lstStyle/>
        <a:p>
          <a:r>
            <a:rPr lang="en-US" b="1" dirty="0">
              <a:latin typeface="Avenir LT Std 45 Book" panose="020B0502020203020204" pitchFamily="34" charset="0"/>
            </a:rPr>
            <a:t>Community </a:t>
          </a:r>
          <a:r>
            <a:rPr lang="en-US" b="1" dirty="0" err="1">
              <a:latin typeface="Avenir LT Std 45 Book" panose="020B0502020203020204" pitchFamily="34" charset="0"/>
            </a:rPr>
            <a:t>Svcs</a:t>
          </a:r>
          <a:endParaRPr lang="en-US" b="1" dirty="0">
            <a:latin typeface="Avenir LT Std 45 Book" panose="020B0502020203020204" pitchFamily="34" charset="0"/>
          </a:endParaRPr>
        </a:p>
      </dgm:t>
    </dgm:pt>
    <dgm:pt modelId="{4758843F-A59B-49ED-8D42-AE46F97EE26C}" type="parTrans" cxnId="{6368746A-A26C-4357-8A29-CC1F9062C6F4}">
      <dgm:prSet/>
      <dgm:spPr/>
      <dgm:t>
        <a:bodyPr/>
        <a:lstStyle/>
        <a:p>
          <a:endParaRPr lang="en-US"/>
        </a:p>
      </dgm:t>
    </dgm:pt>
    <dgm:pt modelId="{C9CB126A-D66C-4D90-B7EB-E7543258C4A0}" type="sibTrans" cxnId="{6368746A-A26C-4357-8A29-CC1F9062C6F4}">
      <dgm:prSet/>
      <dgm:spPr/>
      <dgm:t>
        <a:bodyPr/>
        <a:lstStyle/>
        <a:p>
          <a:endParaRPr lang="en-US"/>
        </a:p>
      </dgm:t>
    </dgm:pt>
    <dgm:pt modelId="{01C7690E-D367-457C-9879-EDB23027F133}">
      <dgm:prSet phldrT="[Text]"/>
      <dgm:spPr>
        <a:solidFill>
          <a:srgbClr val="FF6600"/>
        </a:solidFill>
      </dgm:spPr>
      <dgm:t>
        <a:bodyPr/>
        <a:lstStyle/>
        <a:p>
          <a:r>
            <a:rPr lang="en-US" b="1" dirty="0">
              <a:latin typeface="Avenir LT Std 45 Book" panose="020B0502020203020204" pitchFamily="34" charset="0"/>
            </a:rPr>
            <a:t>Instruction</a:t>
          </a:r>
        </a:p>
      </dgm:t>
    </dgm:pt>
    <dgm:pt modelId="{FE05C406-A56B-4109-972D-A9DDF5856F9F}" type="parTrans" cxnId="{EF92D944-D0F8-4344-8806-F5D39AC133C1}">
      <dgm:prSet/>
      <dgm:spPr/>
      <dgm:t>
        <a:bodyPr/>
        <a:lstStyle/>
        <a:p>
          <a:endParaRPr lang="en-US"/>
        </a:p>
      </dgm:t>
    </dgm:pt>
    <dgm:pt modelId="{AC22E260-FF1A-4D65-89F8-F9CAD58197C8}" type="sibTrans" cxnId="{EF92D944-D0F8-4344-8806-F5D39AC133C1}">
      <dgm:prSet/>
      <dgm:spPr/>
      <dgm:t>
        <a:bodyPr/>
        <a:lstStyle/>
        <a:p>
          <a:endParaRPr lang="en-US"/>
        </a:p>
      </dgm:t>
    </dgm:pt>
    <dgm:pt modelId="{43982B43-B98B-404E-B104-CF44208EAA34}">
      <dgm:prSet phldrT="[Text]"/>
      <dgm:spPr>
        <a:solidFill>
          <a:srgbClr val="FF3399"/>
        </a:solidFill>
      </dgm:spPr>
      <dgm:t>
        <a:bodyPr/>
        <a:lstStyle/>
        <a:p>
          <a:r>
            <a:rPr lang="en-US" b="1" dirty="0">
              <a:latin typeface="Avenir LT Std 45 Book" panose="020B0502020203020204" pitchFamily="34" charset="0"/>
            </a:rPr>
            <a:t>Undistributed</a:t>
          </a:r>
        </a:p>
      </dgm:t>
    </dgm:pt>
    <dgm:pt modelId="{D5678DA9-8485-48C1-8522-D0D5FC0A3289}" type="parTrans" cxnId="{0CA1E4D5-1993-4572-A5EA-E6754F248CE0}">
      <dgm:prSet/>
      <dgm:spPr/>
      <dgm:t>
        <a:bodyPr/>
        <a:lstStyle/>
        <a:p>
          <a:endParaRPr lang="en-US"/>
        </a:p>
      </dgm:t>
    </dgm:pt>
    <dgm:pt modelId="{8C090E71-7F2F-46A3-A690-2BB762049330}" type="sibTrans" cxnId="{0CA1E4D5-1993-4572-A5EA-E6754F248CE0}">
      <dgm:prSet/>
      <dgm:spPr/>
      <dgm:t>
        <a:bodyPr/>
        <a:lstStyle/>
        <a:p>
          <a:endParaRPr lang="en-US"/>
        </a:p>
      </dgm:t>
    </dgm:pt>
    <dgm:pt modelId="{84AA6DA2-1031-435B-BC1F-64F33DCDEBDE}">
      <dgm:prSet phldrT="[Text]"/>
      <dgm:spPr>
        <a:solidFill>
          <a:srgbClr val="009900"/>
        </a:solidFill>
      </dgm:spPr>
      <dgm:t>
        <a:bodyPr/>
        <a:lstStyle/>
        <a:p>
          <a:r>
            <a:rPr lang="en-US" b="1" dirty="0">
              <a:latin typeface="Avenir LT Std 45 Book" panose="020B0502020203020204" pitchFamily="34" charset="0"/>
            </a:rPr>
            <a:t>Transportation</a:t>
          </a:r>
        </a:p>
      </dgm:t>
    </dgm:pt>
    <dgm:pt modelId="{3ECC0D37-15A4-4565-97E0-D0BC0DBB6617}" type="parTrans" cxnId="{BCED9495-E40D-47EF-979F-93D7D5F8B9D4}">
      <dgm:prSet/>
      <dgm:spPr/>
      <dgm:t>
        <a:bodyPr/>
        <a:lstStyle/>
        <a:p>
          <a:endParaRPr lang="en-US"/>
        </a:p>
      </dgm:t>
    </dgm:pt>
    <dgm:pt modelId="{CDE916F1-30EE-4291-85EA-8D5C1680A6E0}" type="sibTrans" cxnId="{BCED9495-E40D-47EF-979F-93D7D5F8B9D4}">
      <dgm:prSet/>
      <dgm:spPr/>
      <dgm:t>
        <a:bodyPr/>
        <a:lstStyle/>
        <a:p>
          <a:endParaRPr lang="en-US"/>
        </a:p>
      </dgm:t>
    </dgm:pt>
    <dgm:pt modelId="{0D4BBECC-9AC8-4840-AB43-0EDFF0ED20D2}" type="pres">
      <dgm:prSet presAssocID="{DA66DE79-EA42-4D47-9D09-FADB112B9920}" presName="Name0" presStyleCnt="0">
        <dgm:presLayoutVars>
          <dgm:chMax val="7"/>
          <dgm:chPref val="7"/>
          <dgm:dir/>
        </dgm:presLayoutVars>
      </dgm:prSet>
      <dgm:spPr/>
    </dgm:pt>
    <dgm:pt modelId="{3F430C48-5810-4E64-8A61-634920F21D10}" type="pres">
      <dgm:prSet presAssocID="{DA66DE79-EA42-4D47-9D09-FADB112B9920}" presName="Name1" presStyleCnt="0"/>
      <dgm:spPr/>
    </dgm:pt>
    <dgm:pt modelId="{84DB231F-EF3F-40BE-A489-34D3DDC82C2A}" type="pres">
      <dgm:prSet presAssocID="{DA66DE79-EA42-4D47-9D09-FADB112B9920}" presName="cycle" presStyleCnt="0"/>
      <dgm:spPr/>
    </dgm:pt>
    <dgm:pt modelId="{31126D34-4F97-4969-A4BD-060E8B3AF183}" type="pres">
      <dgm:prSet presAssocID="{DA66DE79-EA42-4D47-9D09-FADB112B9920}" presName="srcNode" presStyleLbl="node1" presStyleIdx="0" presStyleCnt="5"/>
      <dgm:spPr/>
    </dgm:pt>
    <dgm:pt modelId="{38AD150E-AA88-4A8E-B74E-BDA8E0ACEC12}" type="pres">
      <dgm:prSet presAssocID="{DA66DE79-EA42-4D47-9D09-FADB112B9920}" presName="conn" presStyleLbl="parChTrans1D2" presStyleIdx="0" presStyleCnt="1"/>
      <dgm:spPr/>
    </dgm:pt>
    <dgm:pt modelId="{C9B4A7C4-B627-4FF7-8E54-304B0EF9C6CE}" type="pres">
      <dgm:prSet presAssocID="{DA66DE79-EA42-4D47-9D09-FADB112B9920}" presName="extraNode" presStyleLbl="node1" presStyleIdx="0" presStyleCnt="5"/>
      <dgm:spPr/>
    </dgm:pt>
    <dgm:pt modelId="{6B62ECF5-9F48-4C0D-A97B-148D5CEB7ACE}" type="pres">
      <dgm:prSet presAssocID="{DA66DE79-EA42-4D47-9D09-FADB112B9920}" presName="dstNode" presStyleLbl="node1" presStyleIdx="0" presStyleCnt="5"/>
      <dgm:spPr/>
    </dgm:pt>
    <dgm:pt modelId="{42371BBD-EC4D-4A01-8DFF-190339900CEF}" type="pres">
      <dgm:prSet presAssocID="{B74DF497-0697-4E48-9703-04E7C364FD11}" presName="text_1" presStyleLbl="node1" presStyleIdx="0" presStyleCnt="5">
        <dgm:presLayoutVars>
          <dgm:bulletEnabled val="1"/>
        </dgm:presLayoutVars>
      </dgm:prSet>
      <dgm:spPr/>
    </dgm:pt>
    <dgm:pt modelId="{CEFF2FF2-0BF5-46B0-BF13-3A7A35CB7F16}" type="pres">
      <dgm:prSet presAssocID="{B74DF497-0697-4E48-9703-04E7C364FD11}" presName="accent_1" presStyleCnt="0"/>
      <dgm:spPr/>
    </dgm:pt>
    <dgm:pt modelId="{5B192319-6404-45CC-AD32-EBA530165D1C}" type="pres">
      <dgm:prSet presAssocID="{B74DF497-0697-4E48-9703-04E7C364FD11}" presName="accentRepeatNode" presStyleLbl="solidFgAcc1" presStyleIdx="0" presStyleCnt="5"/>
      <dgm:spPr>
        <a:ln>
          <a:solidFill>
            <a:schemeClr val="tx2"/>
          </a:solidFill>
        </a:ln>
      </dgm:spPr>
    </dgm:pt>
    <dgm:pt modelId="{C5C29235-14A0-42A2-941D-B79B21D5F081}" type="pres">
      <dgm:prSet presAssocID="{01C7690E-D367-457C-9879-EDB23027F133}" presName="text_2" presStyleLbl="node1" presStyleIdx="1" presStyleCnt="5">
        <dgm:presLayoutVars>
          <dgm:bulletEnabled val="1"/>
        </dgm:presLayoutVars>
      </dgm:prSet>
      <dgm:spPr/>
    </dgm:pt>
    <dgm:pt modelId="{C38C28D6-7659-4867-80DA-F3691BB62FEF}" type="pres">
      <dgm:prSet presAssocID="{01C7690E-D367-457C-9879-EDB23027F133}" presName="accent_2" presStyleCnt="0"/>
      <dgm:spPr/>
    </dgm:pt>
    <dgm:pt modelId="{C015C9A5-071E-485F-9DEF-C05FEBFB21E1}" type="pres">
      <dgm:prSet presAssocID="{01C7690E-D367-457C-9879-EDB23027F133}" presName="accentRepeatNode" presStyleLbl="solidFgAcc1" presStyleIdx="1" presStyleCnt="5"/>
      <dgm:spPr>
        <a:ln>
          <a:solidFill>
            <a:schemeClr val="tx1"/>
          </a:solidFill>
        </a:ln>
      </dgm:spPr>
    </dgm:pt>
    <dgm:pt modelId="{CF86CF3C-A2F0-4281-96F0-ACB5AB4FAFCB}" type="pres">
      <dgm:prSet presAssocID="{84AA6DA2-1031-435B-BC1F-64F33DCDEBDE}" presName="text_3" presStyleLbl="node1" presStyleIdx="2" presStyleCnt="5">
        <dgm:presLayoutVars>
          <dgm:bulletEnabled val="1"/>
        </dgm:presLayoutVars>
      </dgm:prSet>
      <dgm:spPr/>
    </dgm:pt>
    <dgm:pt modelId="{EFB3DCC6-2664-4DA9-A1BE-90BEB8E43252}" type="pres">
      <dgm:prSet presAssocID="{84AA6DA2-1031-435B-BC1F-64F33DCDEBDE}" presName="accent_3" presStyleCnt="0"/>
      <dgm:spPr/>
    </dgm:pt>
    <dgm:pt modelId="{AC997D3F-E01C-40CE-A9F4-28123A5DD2C1}" type="pres">
      <dgm:prSet presAssocID="{84AA6DA2-1031-435B-BC1F-64F33DCDEBDE}" presName="accentRepeatNode" presStyleLbl="solidFgAcc1" presStyleIdx="2" presStyleCnt="5"/>
      <dgm:spPr/>
    </dgm:pt>
    <dgm:pt modelId="{2539D830-D0B5-4388-96C6-EC609226DBF5}" type="pres">
      <dgm:prSet presAssocID="{22CF216C-D7EB-4C3C-B262-30BE09CB7FD3}" presName="text_4" presStyleLbl="node1" presStyleIdx="3" presStyleCnt="5">
        <dgm:presLayoutVars>
          <dgm:bulletEnabled val="1"/>
        </dgm:presLayoutVars>
      </dgm:prSet>
      <dgm:spPr/>
    </dgm:pt>
    <dgm:pt modelId="{2BC5452B-99AF-41FC-9342-BB950705D8A5}" type="pres">
      <dgm:prSet presAssocID="{22CF216C-D7EB-4C3C-B262-30BE09CB7FD3}" presName="accent_4" presStyleCnt="0"/>
      <dgm:spPr/>
    </dgm:pt>
    <dgm:pt modelId="{3CB57BFA-4379-4946-804F-B1B3377E6505}" type="pres">
      <dgm:prSet presAssocID="{22CF216C-D7EB-4C3C-B262-30BE09CB7FD3}" presName="accentRepeatNode" presStyleLbl="solidFgAcc1" presStyleIdx="3" presStyleCnt="5"/>
      <dgm:spPr>
        <a:ln>
          <a:solidFill>
            <a:schemeClr val="tx1"/>
          </a:solidFill>
        </a:ln>
      </dgm:spPr>
    </dgm:pt>
    <dgm:pt modelId="{3EB7323E-ADD5-445F-9627-3612C85742F0}" type="pres">
      <dgm:prSet presAssocID="{43982B43-B98B-404E-B104-CF44208EAA34}" presName="text_5" presStyleLbl="node1" presStyleIdx="4" presStyleCnt="5">
        <dgm:presLayoutVars>
          <dgm:bulletEnabled val="1"/>
        </dgm:presLayoutVars>
      </dgm:prSet>
      <dgm:spPr/>
    </dgm:pt>
    <dgm:pt modelId="{15BB7579-0B07-4FC0-A80C-0D1EA971DBE5}" type="pres">
      <dgm:prSet presAssocID="{43982B43-B98B-404E-B104-CF44208EAA34}" presName="accent_5" presStyleCnt="0"/>
      <dgm:spPr/>
    </dgm:pt>
    <dgm:pt modelId="{BFFF8F83-5EDD-4BD2-8AAA-255088A83F24}" type="pres">
      <dgm:prSet presAssocID="{43982B43-B98B-404E-B104-CF44208EAA34}" presName="accentRepeatNode" presStyleLbl="solidFgAcc1" presStyleIdx="4" presStyleCnt="5"/>
      <dgm:spPr>
        <a:ln>
          <a:solidFill>
            <a:schemeClr val="tx1"/>
          </a:solidFill>
        </a:ln>
      </dgm:spPr>
    </dgm:pt>
  </dgm:ptLst>
  <dgm:cxnLst>
    <dgm:cxn modelId="{B4A27F2A-129D-4B24-BEA4-6FD5B2E13816}" type="presOf" srcId="{43982B43-B98B-404E-B104-CF44208EAA34}" destId="{3EB7323E-ADD5-445F-9627-3612C85742F0}" srcOrd="0" destOrd="0" presId="urn:microsoft.com/office/officeart/2008/layout/VerticalCurvedList"/>
    <dgm:cxn modelId="{C3F69564-4944-42A4-A3F2-DEDB0B62732F}" type="presOf" srcId="{D864894D-FE10-454D-8C79-D07D90190FDE}" destId="{38AD150E-AA88-4A8E-B74E-BDA8E0ACEC12}" srcOrd="0" destOrd="0" presId="urn:microsoft.com/office/officeart/2008/layout/VerticalCurvedList"/>
    <dgm:cxn modelId="{EF92D944-D0F8-4344-8806-F5D39AC133C1}" srcId="{DA66DE79-EA42-4D47-9D09-FADB112B9920}" destId="{01C7690E-D367-457C-9879-EDB23027F133}" srcOrd="1" destOrd="0" parTransId="{FE05C406-A56B-4109-972D-A9DDF5856F9F}" sibTransId="{AC22E260-FF1A-4D65-89F8-F9CAD58197C8}"/>
    <dgm:cxn modelId="{FA136245-A998-4103-9245-C7EC81950A14}" srcId="{DA66DE79-EA42-4D47-9D09-FADB112B9920}" destId="{B74DF497-0697-4E48-9703-04E7C364FD11}" srcOrd="0" destOrd="0" parTransId="{CA7E37F2-5086-410C-8E6D-9A84CB98B397}" sibTransId="{D864894D-FE10-454D-8C79-D07D90190FDE}"/>
    <dgm:cxn modelId="{6368746A-A26C-4357-8A29-CC1F9062C6F4}" srcId="{DA66DE79-EA42-4D47-9D09-FADB112B9920}" destId="{22CF216C-D7EB-4C3C-B262-30BE09CB7FD3}" srcOrd="3" destOrd="0" parTransId="{4758843F-A59B-49ED-8D42-AE46F97EE26C}" sibTransId="{C9CB126A-D66C-4D90-B7EB-E7543258C4A0}"/>
    <dgm:cxn modelId="{59F08491-73A6-40F0-BE69-E451BAB59814}" type="presOf" srcId="{01C7690E-D367-457C-9879-EDB23027F133}" destId="{C5C29235-14A0-42A2-941D-B79B21D5F081}" srcOrd="0" destOrd="0" presId="urn:microsoft.com/office/officeart/2008/layout/VerticalCurvedList"/>
    <dgm:cxn modelId="{BCED9495-E40D-47EF-979F-93D7D5F8B9D4}" srcId="{DA66DE79-EA42-4D47-9D09-FADB112B9920}" destId="{84AA6DA2-1031-435B-BC1F-64F33DCDEBDE}" srcOrd="2" destOrd="0" parTransId="{3ECC0D37-15A4-4565-97E0-D0BC0DBB6617}" sibTransId="{CDE916F1-30EE-4291-85EA-8D5C1680A6E0}"/>
    <dgm:cxn modelId="{E8CE31CC-67F9-4FA9-A21D-8608FC6C72D1}" type="presOf" srcId="{22CF216C-D7EB-4C3C-B262-30BE09CB7FD3}" destId="{2539D830-D0B5-4388-96C6-EC609226DBF5}" srcOrd="0" destOrd="0" presId="urn:microsoft.com/office/officeart/2008/layout/VerticalCurvedList"/>
    <dgm:cxn modelId="{0B07DFCE-5684-42FA-84BB-A988CCD735D6}" type="presOf" srcId="{B74DF497-0697-4E48-9703-04E7C364FD11}" destId="{42371BBD-EC4D-4A01-8DFF-190339900CEF}" srcOrd="0" destOrd="0" presId="urn:microsoft.com/office/officeart/2008/layout/VerticalCurvedList"/>
    <dgm:cxn modelId="{0CA1E4D5-1993-4572-A5EA-E6754F248CE0}" srcId="{DA66DE79-EA42-4D47-9D09-FADB112B9920}" destId="{43982B43-B98B-404E-B104-CF44208EAA34}" srcOrd="4" destOrd="0" parTransId="{D5678DA9-8485-48C1-8522-D0D5FC0A3289}" sibTransId="{8C090E71-7F2F-46A3-A690-2BB762049330}"/>
    <dgm:cxn modelId="{F4888EE2-D3D4-47D2-8C6E-66230C61F16B}" type="presOf" srcId="{84AA6DA2-1031-435B-BC1F-64F33DCDEBDE}" destId="{CF86CF3C-A2F0-4281-96F0-ACB5AB4FAFCB}" srcOrd="0" destOrd="0" presId="urn:microsoft.com/office/officeart/2008/layout/VerticalCurvedList"/>
    <dgm:cxn modelId="{AAF3CFE3-4146-4327-ADF5-2ACB8C061E58}" type="presOf" srcId="{DA66DE79-EA42-4D47-9D09-FADB112B9920}" destId="{0D4BBECC-9AC8-4840-AB43-0EDFF0ED20D2}" srcOrd="0" destOrd="0" presId="urn:microsoft.com/office/officeart/2008/layout/VerticalCurvedList"/>
    <dgm:cxn modelId="{653378C0-B6FF-4B4C-B473-B1C77FC22C55}" type="presParOf" srcId="{0D4BBECC-9AC8-4840-AB43-0EDFF0ED20D2}" destId="{3F430C48-5810-4E64-8A61-634920F21D10}" srcOrd="0" destOrd="0" presId="urn:microsoft.com/office/officeart/2008/layout/VerticalCurvedList"/>
    <dgm:cxn modelId="{B7DA10B2-3B62-4CB4-A4B8-A147112F8F0E}" type="presParOf" srcId="{3F430C48-5810-4E64-8A61-634920F21D10}" destId="{84DB231F-EF3F-40BE-A489-34D3DDC82C2A}" srcOrd="0" destOrd="0" presId="urn:microsoft.com/office/officeart/2008/layout/VerticalCurvedList"/>
    <dgm:cxn modelId="{4BEE1306-1B10-4AB4-9C6C-29B01FC9BDBD}" type="presParOf" srcId="{84DB231F-EF3F-40BE-A489-34D3DDC82C2A}" destId="{31126D34-4F97-4969-A4BD-060E8B3AF183}" srcOrd="0" destOrd="0" presId="urn:microsoft.com/office/officeart/2008/layout/VerticalCurvedList"/>
    <dgm:cxn modelId="{C0C70497-7DAC-4820-B22A-A354C5BD3738}" type="presParOf" srcId="{84DB231F-EF3F-40BE-A489-34D3DDC82C2A}" destId="{38AD150E-AA88-4A8E-B74E-BDA8E0ACEC12}" srcOrd="1" destOrd="0" presId="urn:microsoft.com/office/officeart/2008/layout/VerticalCurvedList"/>
    <dgm:cxn modelId="{D7629B3E-F76D-47B7-8F65-E894064881D8}" type="presParOf" srcId="{84DB231F-EF3F-40BE-A489-34D3DDC82C2A}" destId="{C9B4A7C4-B627-4FF7-8E54-304B0EF9C6CE}" srcOrd="2" destOrd="0" presId="urn:microsoft.com/office/officeart/2008/layout/VerticalCurvedList"/>
    <dgm:cxn modelId="{7E9CA701-1312-4A9E-9949-C75ADA843ACE}" type="presParOf" srcId="{84DB231F-EF3F-40BE-A489-34D3DDC82C2A}" destId="{6B62ECF5-9F48-4C0D-A97B-148D5CEB7ACE}" srcOrd="3" destOrd="0" presId="urn:microsoft.com/office/officeart/2008/layout/VerticalCurvedList"/>
    <dgm:cxn modelId="{22D7F396-96DA-4971-9711-C5668BC9470A}" type="presParOf" srcId="{3F430C48-5810-4E64-8A61-634920F21D10}" destId="{42371BBD-EC4D-4A01-8DFF-190339900CEF}" srcOrd="1" destOrd="0" presId="urn:microsoft.com/office/officeart/2008/layout/VerticalCurvedList"/>
    <dgm:cxn modelId="{4BACAD5F-660E-43C9-B973-7E9943E37BF7}" type="presParOf" srcId="{3F430C48-5810-4E64-8A61-634920F21D10}" destId="{CEFF2FF2-0BF5-46B0-BF13-3A7A35CB7F16}" srcOrd="2" destOrd="0" presId="urn:microsoft.com/office/officeart/2008/layout/VerticalCurvedList"/>
    <dgm:cxn modelId="{71DB3D42-C085-4FD2-8DF2-EEF5C26DD84B}" type="presParOf" srcId="{CEFF2FF2-0BF5-46B0-BF13-3A7A35CB7F16}" destId="{5B192319-6404-45CC-AD32-EBA530165D1C}" srcOrd="0" destOrd="0" presId="urn:microsoft.com/office/officeart/2008/layout/VerticalCurvedList"/>
    <dgm:cxn modelId="{C2C93A0A-B09D-4E4A-9A2F-54C9BD53B016}" type="presParOf" srcId="{3F430C48-5810-4E64-8A61-634920F21D10}" destId="{C5C29235-14A0-42A2-941D-B79B21D5F081}" srcOrd="3" destOrd="0" presId="urn:microsoft.com/office/officeart/2008/layout/VerticalCurvedList"/>
    <dgm:cxn modelId="{3887B04E-C3A2-4FF4-AF4C-D9014AD91DFA}" type="presParOf" srcId="{3F430C48-5810-4E64-8A61-634920F21D10}" destId="{C38C28D6-7659-4867-80DA-F3691BB62FEF}" srcOrd="4" destOrd="0" presId="urn:microsoft.com/office/officeart/2008/layout/VerticalCurvedList"/>
    <dgm:cxn modelId="{F0BE4862-9178-4E94-ABFD-20054D2DE7B1}" type="presParOf" srcId="{C38C28D6-7659-4867-80DA-F3691BB62FEF}" destId="{C015C9A5-071E-485F-9DEF-C05FEBFB21E1}" srcOrd="0" destOrd="0" presId="urn:microsoft.com/office/officeart/2008/layout/VerticalCurvedList"/>
    <dgm:cxn modelId="{90B65C92-93DA-40A6-AE56-FF75C18E0E78}" type="presParOf" srcId="{3F430C48-5810-4E64-8A61-634920F21D10}" destId="{CF86CF3C-A2F0-4281-96F0-ACB5AB4FAFCB}" srcOrd="5" destOrd="0" presId="urn:microsoft.com/office/officeart/2008/layout/VerticalCurvedList"/>
    <dgm:cxn modelId="{98C25E1B-6697-410B-80CB-D25FA4FD4BEB}" type="presParOf" srcId="{3F430C48-5810-4E64-8A61-634920F21D10}" destId="{EFB3DCC6-2664-4DA9-A1BE-90BEB8E43252}" srcOrd="6" destOrd="0" presId="urn:microsoft.com/office/officeart/2008/layout/VerticalCurvedList"/>
    <dgm:cxn modelId="{BE587BE4-3B47-4F73-B9AB-5C2B5A0865D1}" type="presParOf" srcId="{EFB3DCC6-2664-4DA9-A1BE-90BEB8E43252}" destId="{AC997D3F-E01C-40CE-A9F4-28123A5DD2C1}" srcOrd="0" destOrd="0" presId="urn:microsoft.com/office/officeart/2008/layout/VerticalCurvedList"/>
    <dgm:cxn modelId="{3225E723-D6CD-4A06-9496-341F19AFDC21}" type="presParOf" srcId="{3F430C48-5810-4E64-8A61-634920F21D10}" destId="{2539D830-D0B5-4388-96C6-EC609226DBF5}" srcOrd="7" destOrd="0" presId="urn:microsoft.com/office/officeart/2008/layout/VerticalCurvedList"/>
    <dgm:cxn modelId="{EF13B42E-8AC4-437A-9B6E-0B4E6593916B}" type="presParOf" srcId="{3F430C48-5810-4E64-8A61-634920F21D10}" destId="{2BC5452B-99AF-41FC-9342-BB950705D8A5}" srcOrd="8" destOrd="0" presId="urn:microsoft.com/office/officeart/2008/layout/VerticalCurvedList"/>
    <dgm:cxn modelId="{0C39C3BA-4A9C-448E-8B76-5F1578E47AA4}" type="presParOf" srcId="{2BC5452B-99AF-41FC-9342-BB950705D8A5}" destId="{3CB57BFA-4379-4946-804F-B1B3377E6505}" srcOrd="0" destOrd="0" presId="urn:microsoft.com/office/officeart/2008/layout/VerticalCurvedList"/>
    <dgm:cxn modelId="{20269403-1752-4BFF-BA0D-45AB7593131E}" type="presParOf" srcId="{3F430C48-5810-4E64-8A61-634920F21D10}" destId="{3EB7323E-ADD5-445F-9627-3612C85742F0}" srcOrd="9" destOrd="0" presId="urn:microsoft.com/office/officeart/2008/layout/VerticalCurvedList"/>
    <dgm:cxn modelId="{EC8C6494-FF60-4857-91B4-67D8C473E302}" type="presParOf" srcId="{3F430C48-5810-4E64-8A61-634920F21D10}" destId="{15BB7579-0B07-4FC0-A80C-0D1EA971DBE5}" srcOrd="10" destOrd="0" presId="urn:microsoft.com/office/officeart/2008/layout/VerticalCurvedList"/>
    <dgm:cxn modelId="{DD7F11EB-59DA-43AD-B631-5D542AAF6984}" type="presParOf" srcId="{15BB7579-0B07-4FC0-A80C-0D1EA971DBE5}" destId="{BFFF8F83-5EDD-4BD2-8AAA-255088A83F24}"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488A1798-65DA-46BF-A204-A775AF07947C}" type="doc">
      <dgm:prSet loTypeId="urn:microsoft.com/office/officeart/2011/layout/CircleProcess" loCatId="process" qsTypeId="urn:microsoft.com/office/officeart/2005/8/quickstyle/simple1" qsCatId="simple" csTypeId="urn:microsoft.com/office/officeart/2005/8/colors/colorful5" csCatId="colorful" phldr="1"/>
      <dgm:spPr/>
      <dgm:t>
        <a:bodyPr/>
        <a:lstStyle/>
        <a:p>
          <a:endParaRPr lang="en-US"/>
        </a:p>
      </dgm:t>
    </dgm:pt>
    <dgm:pt modelId="{615BD5ED-7E3D-480E-81E3-1A1D9FED5C1C}">
      <dgm:prSet phldrT="[Text]" custT="1"/>
      <dgm:spPr/>
      <dgm:t>
        <a:bodyPr/>
        <a:lstStyle/>
        <a:p>
          <a:r>
            <a:rPr lang="en-US" sz="1200" dirty="0"/>
            <a:t>2020-21:</a:t>
          </a:r>
          <a:br>
            <a:rPr lang="en-US" sz="1200" dirty="0"/>
          </a:br>
          <a:r>
            <a:rPr lang="en-US" sz="1200" dirty="0"/>
            <a:t> 1.0028</a:t>
          </a:r>
        </a:p>
      </dgm:t>
    </dgm:pt>
    <dgm:pt modelId="{77764F6C-680A-417F-86AB-33B4FEED028A}" type="parTrans" cxnId="{356B63F0-9FA0-4C9E-97C8-F003BB885DBC}">
      <dgm:prSet/>
      <dgm:spPr/>
      <dgm:t>
        <a:bodyPr/>
        <a:lstStyle/>
        <a:p>
          <a:endParaRPr lang="en-US"/>
        </a:p>
      </dgm:t>
    </dgm:pt>
    <dgm:pt modelId="{4C4AE890-4D46-4671-B107-974E1D8B1514}" type="sibTrans" cxnId="{356B63F0-9FA0-4C9E-97C8-F003BB885DBC}">
      <dgm:prSet/>
      <dgm:spPr/>
      <dgm:t>
        <a:bodyPr/>
        <a:lstStyle/>
        <a:p>
          <a:endParaRPr lang="en-US"/>
        </a:p>
      </dgm:t>
    </dgm:pt>
    <dgm:pt modelId="{3DB63ECC-789F-468C-B293-01E5CD759C7E}">
      <dgm:prSet phldrT="[Text]" custT="1"/>
      <dgm:spPr/>
      <dgm:t>
        <a:bodyPr/>
        <a:lstStyle/>
        <a:p>
          <a:r>
            <a:rPr lang="en-US" sz="1200" dirty="0"/>
            <a:t>2021-22:  1.0028</a:t>
          </a:r>
        </a:p>
      </dgm:t>
    </dgm:pt>
    <dgm:pt modelId="{A20AF54B-016C-4880-8DB4-37D9F0EC9F59}" type="parTrans" cxnId="{92FB98EF-6404-444A-841B-38CEBBC85CFC}">
      <dgm:prSet/>
      <dgm:spPr/>
      <dgm:t>
        <a:bodyPr/>
        <a:lstStyle/>
        <a:p>
          <a:endParaRPr lang="en-US"/>
        </a:p>
      </dgm:t>
    </dgm:pt>
    <dgm:pt modelId="{6711C10A-8EAC-4EF0-8060-F81638D32A4E}" type="sibTrans" cxnId="{92FB98EF-6404-444A-841B-38CEBBC85CFC}">
      <dgm:prSet/>
      <dgm:spPr/>
      <dgm:t>
        <a:bodyPr/>
        <a:lstStyle/>
        <a:p>
          <a:endParaRPr lang="en-US"/>
        </a:p>
      </dgm:t>
    </dgm:pt>
    <dgm:pt modelId="{061D3DDC-4511-481F-976F-501FB494BC0E}">
      <dgm:prSet phldrT="[Text]" custT="1"/>
      <dgm:spPr/>
      <dgm:t>
        <a:bodyPr/>
        <a:lstStyle/>
        <a:p>
          <a:r>
            <a:rPr lang="en-US" sz="1200" dirty="0"/>
            <a:t>2022-23:  1.0009</a:t>
          </a:r>
        </a:p>
      </dgm:t>
    </dgm:pt>
    <dgm:pt modelId="{06CD3400-3128-45F3-BB3B-27A0C20D2892}" type="parTrans" cxnId="{D657E4E3-167E-4BAF-9098-1C9F5C0043B8}">
      <dgm:prSet/>
      <dgm:spPr/>
      <dgm:t>
        <a:bodyPr/>
        <a:lstStyle/>
        <a:p>
          <a:endParaRPr lang="en-US"/>
        </a:p>
      </dgm:t>
    </dgm:pt>
    <dgm:pt modelId="{DE6573E6-5B77-4F4B-AC8C-87DFFEEFC41A}" type="sibTrans" cxnId="{D657E4E3-167E-4BAF-9098-1C9F5C0043B8}">
      <dgm:prSet/>
      <dgm:spPr/>
      <dgm:t>
        <a:bodyPr/>
        <a:lstStyle/>
        <a:p>
          <a:endParaRPr lang="en-US"/>
        </a:p>
      </dgm:t>
    </dgm:pt>
    <dgm:pt modelId="{A84AB138-C31C-45F5-A95F-FDFB7C540647}">
      <dgm:prSet phldrT="[Text]" custT="1"/>
      <dgm:spPr>
        <a:ln>
          <a:solidFill>
            <a:schemeClr val="accent5">
              <a:lumMod val="50000"/>
            </a:schemeClr>
          </a:solidFill>
        </a:ln>
      </dgm:spPr>
      <dgm:t>
        <a:bodyPr/>
        <a:lstStyle/>
        <a:p>
          <a:r>
            <a:rPr lang="en-US" sz="1200" dirty="0"/>
            <a:t>2023-24:</a:t>
          </a:r>
          <a:br>
            <a:rPr lang="en-US" sz="1200" dirty="0"/>
          </a:br>
          <a:r>
            <a:rPr lang="en-US" sz="1200" dirty="0"/>
            <a:t>1.0000</a:t>
          </a:r>
        </a:p>
      </dgm:t>
    </dgm:pt>
    <dgm:pt modelId="{CE476BE0-48BD-4902-A56F-92E1F6F8C5A3}" type="parTrans" cxnId="{6E1BDF8E-037F-486A-94D9-A9DD0609914C}">
      <dgm:prSet/>
      <dgm:spPr/>
      <dgm:t>
        <a:bodyPr/>
        <a:lstStyle/>
        <a:p>
          <a:endParaRPr lang="en-US"/>
        </a:p>
      </dgm:t>
    </dgm:pt>
    <dgm:pt modelId="{CCD149C1-C21F-4A09-8D06-713CA95FF0D1}" type="sibTrans" cxnId="{6E1BDF8E-037F-486A-94D9-A9DD0609914C}">
      <dgm:prSet/>
      <dgm:spPr/>
      <dgm:t>
        <a:bodyPr/>
        <a:lstStyle/>
        <a:p>
          <a:endParaRPr lang="en-US"/>
        </a:p>
      </dgm:t>
    </dgm:pt>
    <dgm:pt modelId="{126629E2-9E6E-4176-851A-B5851A488795}">
      <dgm:prSet phldrT="[Text]" custT="1"/>
      <dgm:spPr>
        <a:ln w="76200">
          <a:solidFill>
            <a:srgbClr val="92D050"/>
          </a:solidFill>
        </a:ln>
      </dgm:spPr>
      <dgm:t>
        <a:bodyPr/>
        <a:lstStyle/>
        <a:p>
          <a:r>
            <a:rPr lang="en-US" sz="1200" dirty="0"/>
            <a:t>2024-25:</a:t>
          </a:r>
          <a:br>
            <a:rPr lang="en-US" sz="1200" dirty="0"/>
          </a:br>
          <a:r>
            <a:rPr lang="en-US" sz="1200" dirty="0"/>
            <a:t>1.0093</a:t>
          </a:r>
        </a:p>
      </dgm:t>
    </dgm:pt>
    <dgm:pt modelId="{18A92FD1-BBE9-4A97-B8B9-961DB2842819}" type="parTrans" cxnId="{C66557C8-FF9D-4CEC-B8ED-191AA34C8DC4}">
      <dgm:prSet/>
      <dgm:spPr/>
      <dgm:t>
        <a:bodyPr/>
        <a:lstStyle/>
        <a:p>
          <a:endParaRPr lang="en-US"/>
        </a:p>
      </dgm:t>
    </dgm:pt>
    <dgm:pt modelId="{3BA12257-C804-47EB-89B7-E7CE663DE888}" type="sibTrans" cxnId="{C66557C8-FF9D-4CEC-B8ED-191AA34C8DC4}">
      <dgm:prSet/>
      <dgm:spPr/>
      <dgm:t>
        <a:bodyPr/>
        <a:lstStyle/>
        <a:p>
          <a:endParaRPr lang="en-US"/>
        </a:p>
      </dgm:t>
    </dgm:pt>
    <dgm:pt modelId="{0EAD31BD-B2A6-487B-848F-CB4450C62E39}" type="pres">
      <dgm:prSet presAssocID="{488A1798-65DA-46BF-A204-A775AF07947C}" presName="Name0" presStyleCnt="0">
        <dgm:presLayoutVars>
          <dgm:chMax val="11"/>
          <dgm:chPref val="11"/>
          <dgm:dir/>
          <dgm:resizeHandles/>
        </dgm:presLayoutVars>
      </dgm:prSet>
      <dgm:spPr/>
    </dgm:pt>
    <dgm:pt modelId="{BA712ACA-016D-402F-A6F8-091246B1AC07}" type="pres">
      <dgm:prSet presAssocID="{126629E2-9E6E-4176-851A-B5851A488795}" presName="Accent5" presStyleCnt="0"/>
      <dgm:spPr/>
    </dgm:pt>
    <dgm:pt modelId="{56FAF814-D020-4066-9F41-6E519718965D}" type="pres">
      <dgm:prSet presAssocID="{126629E2-9E6E-4176-851A-B5851A488795}" presName="Accent" presStyleLbl="node1" presStyleIdx="0" presStyleCnt="5"/>
      <dgm:spPr/>
    </dgm:pt>
    <dgm:pt modelId="{DCA806ED-6DA5-4C9B-AE6C-457597AEA87D}" type="pres">
      <dgm:prSet presAssocID="{126629E2-9E6E-4176-851A-B5851A488795}" presName="ParentBackground5" presStyleCnt="0"/>
      <dgm:spPr/>
    </dgm:pt>
    <dgm:pt modelId="{7267DC59-B370-4166-8AEA-48FC8F1D8A33}" type="pres">
      <dgm:prSet presAssocID="{126629E2-9E6E-4176-851A-B5851A488795}" presName="ParentBackground" presStyleLbl="fgAcc1" presStyleIdx="0" presStyleCnt="5"/>
      <dgm:spPr/>
    </dgm:pt>
    <dgm:pt modelId="{777CD7DD-BE9B-46C9-A52B-B8A50E532AB0}" type="pres">
      <dgm:prSet presAssocID="{126629E2-9E6E-4176-851A-B5851A488795}" presName="Parent5" presStyleLbl="revTx" presStyleIdx="0" presStyleCnt="0">
        <dgm:presLayoutVars>
          <dgm:chMax val="1"/>
          <dgm:chPref val="1"/>
          <dgm:bulletEnabled val="1"/>
        </dgm:presLayoutVars>
      </dgm:prSet>
      <dgm:spPr/>
    </dgm:pt>
    <dgm:pt modelId="{867E2014-107B-4E9C-8AA9-AE6E4E3F9A49}" type="pres">
      <dgm:prSet presAssocID="{A84AB138-C31C-45F5-A95F-FDFB7C540647}" presName="Accent4" presStyleCnt="0"/>
      <dgm:spPr/>
    </dgm:pt>
    <dgm:pt modelId="{4CDA879E-D704-441A-914C-0A3DEC0720E0}" type="pres">
      <dgm:prSet presAssocID="{A84AB138-C31C-45F5-A95F-FDFB7C540647}" presName="Accent" presStyleLbl="node1" presStyleIdx="1" presStyleCnt="5"/>
      <dgm:spPr>
        <a:solidFill>
          <a:schemeClr val="accent5">
            <a:lumMod val="50000"/>
          </a:schemeClr>
        </a:solidFill>
      </dgm:spPr>
    </dgm:pt>
    <dgm:pt modelId="{0CC2FFA4-0055-4975-8D41-077D1EFC3F09}" type="pres">
      <dgm:prSet presAssocID="{A84AB138-C31C-45F5-A95F-FDFB7C540647}" presName="ParentBackground4" presStyleCnt="0"/>
      <dgm:spPr/>
    </dgm:pt>
    <dgm:pt modelId="{71E42F31-7DFE-4831-9500-E029E810F8E2}" type="pres">
      <dgm:prSet presAssocID="{A84AB138-C31C-45F5-A95F-FDFB7C540647}" presName="ParentBackground" presStyleLbl="fgAcc1" presStyleIdx="1" presStyleCnt="5"/>
      <dgm:spPr/>
    </dgm:pt>
    <dgm:pt modelId="{2D897AB1-AD70-4D1D-B22E-0677BC9E4A59}" type="pres">
      <dgm:prSet presAssocID="{A84AB138-C31C-45F5-A95F-FDFB7C540647}" presName="Parent4" presStyleLbl="revTx" presStyleIdx="0" presStyleCnt="0">
        <dgm:presLayoutVars>
          <dgm:chMax val="1"/>
          <dgm:chPref val="1"/>
          <dgm:bulletEnabled val="1"/>
        </dgm:presLayoutVars>
      </dgm:prSet>
      <dgm:spPr/>
    </dgm:pt>
    <dgm:pt modelId="{69104282-69F3-4C54-A276-4EEB62FC890A}" type="pres">
      <dgm:prSet presAssocID="{061D3DDC-4511-481F-976F-501FB494BC0E}" presName="Accent3" presStyleCnt="0"/>
      <dgm:spPr/>
    </dgm:pt>
    <dgm:pt modelId="{2A7662F6-5BA3-4F6D-A172-45C3C485C3FE}" type="pres">
      <dgm:prSet presAssocID="{061D3DDC-4511-481F-976F-501FB494BC0E}" presName="Accent" presStyleLbl="node1" presStyleIdx="2" presStyleCnt="5"/>
      <dgm:spPr/>
    </dgm:pt>
    <dgm:pt modelId="{3C7FEF56-56C7-4594-A93F-290E4A45A3DF}" type="pres">
      <dgm:prSet presAssocID="{061D3DDC-4511-481F-976F-501FB494BC0E}" presName="ParentBackground3" presStyleCnt="0"/>
      <dgm:spPr/>
    </dgm:pt>
    <dgm:pt modelId="{42E1BCA6-DA2B-46EC-B99B-8B687049A341}" type="pres">
      <dgm:prSet presAssocID="{061D3DDC-4511-481F-976F-501FB494BC0E}" presName="ParentBackground" presStyleLbl="fgAcc1" presStyleIdx="2" presStyleCnt="5"/>
      <dgm:spPr/>
    </dgm:pt>
    <dgm:pt modelId="{3E7EE747-6870-4CA1-A87F-78ABF8281FE3}" type="pres">
      <dgm:prSet presAssocID="{061D3DDC-4511-481F-976F-501FB494BC0E}" presName="Parent3" presStyleLbl="revTx" presStyleIdx="0" presStyleCnt="0">
        <dgm:presLayoutVars>
          <dgm:chMax val="1"/>
          <dgm:chPref val="1"/>
          <dgm:bulletEnabled val="1"/>
        </dgm:presLayoutVars>
      </dgm:prSet>
      <dgm:spPr/>
    </dgm:pt>
    <dgm:pt modelId="{CF5870D9-B69B-4FBD-9ED5-8C2024FB18B9}" type="pres">
      <dgm:prSet presAssocID="{3DB63ECC-789F-468C-B293-01E5CD759C7E}" presName="Accent2" presStyleCnt="0"/>
      <dgm:spPr/>
    </dgm:pt>
    <dgm:pt modelId="{03B10BA9-32F5-43A3-8E35-1C419C1D8336}" type="pres">
      <dgm:prSet presAssocID="{3DB63ECC-789F-468C-B293-01E5CD759C7E}" presName="Accent" presStyleLbl="node1" presStyleIdx="3" presStyleCnt="5"/>
      <dgm:spPr/>
    </dgm:pt>
    <dgm:pt modelId="{FA80FAA1-0D31-409A-8945-238D00F525BE}" type="pres">
      <dgm:prSet presAssocID="{3DB63ECC-789F-468C-B293-01E5CD759C7E}" presName="ParentBackground2" presStyleCnt="0"/>
      <dgm:spPr/>
    </dgm:pt>
    <dgm:pt modelId="{B17503B4-07CE-4F9C-B712-8EA251D30A48}" type="pres">
      <dgm:prSet presAssocID="{3DB63ECC-789F-468C-B293-01E5CD759C7E}" presName="ParentBackground" presStyleLbl="fgAcc1" presStyleIdx="3" presStyleCnt="5"/>
      <dgm:spPr/>
    </dgm:pt>
    <dgm:pt modelId="{16C406C4-CA45-423E-B033-FA33DB823EB3}" type="pres">
      <dgm:prSet presAssocID="{3DB63ECC-789F-468C-B293-01E5CD759C7E}" presName="Parent2" presStyleLbl="revTx" presStyleIdx="0" presStyleCnt="0">
        <dgm:presLayoutVars>
          <dgm:chMax val="1"/>
          <dgm:chPref val="1"/>
          <dgm:bulletEnabled val="1"/>
        </dgm:presLayoutVars>
      </dgm:prSet>
      <dgm:spPr/>
    </dgm:pt>
    <dgm:pt modelId="{D14FD318-F0C9-43D0-BCF0-28BA034CF888}" type="pres">
      <dgm:prSet presAssocID="{615BD5ED-7E3D-480E-81E3-1A1D9FED5C1C}" presName="Accent1" presStyleCnt="0"/>
      <dgm:spPr/>
    </dgm:pt>
    <dgm:pt modelId="{4AF231A4-4E9B-4E91-A541-F362371B8C49}" type="pres">
      <dgm:prSet presAssocID="{615BD5ED-7E3D-480E-81E3-1A1D9FED5C1C}" presName="Accent" presStyleLbl="node1" presStyleIdx="4" presStyleCnt="5"/>
      <dgm:spPr/>
    </dgm:pt>
    <dgm:pt modelId="{E7D9A92F-16E3-4A09-B551-B34A900A8C2F}" type="pres">
      <dgm:prSet presAssocID="{615BD5ED-7E3D-480E-81E3-1A1D9FED5C1C}" presName="ParentBackground1" presStyleCnt="0"/>
      <dgm:spPr/>
    </dgm:pt>
    <dgm:pt modelId="{4737A13C-B4D3-421C-82B6-E38B5F1825BF}" type="pres">
      <dgm:prSet presAssocID="{615BD5ED-7E3D-480E-81E3-1A1D9FED5C1C}" presName="ParentBackground" presStyleLbl="fgAcc1" presStyleIdx="4" presStyleCnt="5"/>
      <dgm:spPr/>
    </dgm:pt>
    <dgm:pt modelId="{92B3B331-6E0F-48C7-8A4D-DF61F6B47C98}" type="pres">
      <dgm:prSet presAssocID="{615BD5ED-7E3D-480E-81E3-1A1D9FED5C1C}" presName="Parent1" presStyleLbl="revTx" presStyleIdx="0" presStyleCnt="0">
        <dgm:presLayoutVars>
          <dgm:chMax val="1"/>
          <dgm:chPref val="1"/>
          <dgm:bulletEnabled val="1"/>
        </dgm:presLayoutVars>
      </dgm:prSet>
      <dgm:spPr/>
    </dgm:pt>
  </dgm:ptLst>
  <dgm:cxnLst>
    <dgm:cxn modelId="{9F23FD08-6C88-472B-A5EC-BCBE40F4B9EB}" type="presOf" srcId="{061D3DDC-4511-481F-976F-501FB494BC0E}" destId="{42E1BCA6-DA2B-46EC-B99B-8B687049A341}" srcOrd="0" destOrd="0" presId="urn:microsoft.com/office/officeart/2011/layout/CircleProcess"/>
    <dgm:cxn modelId="{BA4ACF3F-7EEA-47D8-9C11-9B2C53716E55}" type="presOf" srcId="{126629E2-9E6E-4176-851A-B5851A488795}" destId="{777CD7DD-BE9B-46C9-A52B-B8A50E532AB0}" srcOrd="1" destOrd="0" presId="urn:microsoft.com/office/officeart/2011/layout/CircleProcess"/>
    <dgm:cxn modelId="{47086659-8F86-4668-BABE-B32F274188D4}" type="presOf" srcId="{061D3DDC-4511-481F-976F-501FB494BC0E}" destId="{3E7EE747-6870-4CA1-A87F-78ABF8281FE3}" srcOrd="1" destOrd="0" presId="urn:microsoft.com/office/officeart/2011/layout/CircleProcess"/>
    <dgm:cxn modelId="{79D6127B-0D55-4FDE-B596-25AFED5AAFA3}" type="presOf" srcId="{3DB63ECC-789F-468C-B293-01E5CD759C7E}" destId="{16C406C4-CA45-423E-B033-FA33DB823EB3}" srcOrd="1" destOrd="0" presId="urn:microsoft.com/office/officeart/2011/layout/CircleProcess"/>
    <dgm:cxn modelId="{6E1BDF8E-037F-486A-94D9-A9DD0609914C}" srcId="{488A1798-65DA-46BF-A204-A775AF07947C}" destId="{A84AB138-C31C-45F5-A95F-FDFB7C540647}" srcOrd="3" destOrd="0" parTransId="{CE476BE0-48BD-4902-A56F-92E1F6F8C5A3}" sibTransId="{CCD149C1-C21F-4A09-8D06-713CA95FF0D1}"/>
    <dgm:cxn modelId="{1184FB9A-1949-4987-84A8-14D4C0463411}" type="presOf" srcId="{615BD5ED-7E3D-480E-81E3-1A1D9FED5C1C}" destId="{92B3B331-6E0F-48C7-8A4D-DF61F6B47C98}" srcOrd="1" destOrd="0" presId="urn:microsoft.com/office/officeart/2011/layout/CircleProcess"/>
    <dgm:cxn modelId="{22B81F9F-9BBD-478D-BEA2-062CE5982EDA}" type="presOf" srcId="{A84AB138-C31C-45F5-A95F-FDFB7C540647}" destId="{2D897AB1-AD70-4D1D-B22E-0677BC9E4A59}" srcOrd="1" destOrd="0" presId="urn:microsoft.com/office/officeart/2011/layout/CircleProcess"/>
    <dgm:cxn modelId="{C66557C8-FF9D-4CEC-B8ED-191AA34C8DC4}" srcId="{488A1798-65DA-46BF-A204-A775AF07947C}" destId="{126629E2-9E6E-4176-851A-B5851A488795}" srcOrd="4" destOrd="0" parTransId="{18A92FD1-BBE9-4A97-B8B9-961DB2842819}" sibTransId="{3BA12257-C804-47EB-89B7-E7CE663DE888}"/>
    <dgm:cxn modelId="{06F20DD4-C515-430B-8FF1-9D26C1D5069F}" type="presOf" srcId="{615BD5ED-7E3D-480E-81E3-1A1D9FED5C1C}" destId="{4737A13C-B4D3-421C-82B6-E38B5F1825BF}" srcOrd="0" destOrd="0" presId="urn:microsoft.com/office/officeart/2011/layout/CircleProcess"/>
    <dgm:cxn modelId="{D657E4E3-167E-4BAF-9098-1C9F5C0043B8}" srcId="{488A1798-65DA-46BF-A204-A775AF07947C}" destId="{061D3DDC-4511-481F-976F-501FB494BC0E}" srcOrd="2" destOrd="0" parTransId="{06CD3400-3128-45F3-BB3B-27A0C20D2892}" sibTransId="{DE6573E6-5B77-4F4B-AC8C-87DFFEEFC41A}"/>
    <dgm:cxn modelId="{275483EE-DEEC-41FF-8080-5A50D7608947}" type="presOf" srcId="{A84AB138-C31C-45F5-A95F-FDFB7C540647}" destId="{71E42F31-7DFE-4831-9500-E029E810F8E2}" srcOrd="0" destOrd="0" presId="urn:microsoft.com/office/officeart/2011/layout/CircleProcess"/>
    <dgm:cxn modelId="{92FB98EF-6404-444A-841B-38CEBBC85CFC}" srcId="{488A1798-65DA-46BF-A204-A775AF07947C}" destId="{3DB63ECC-789F-468C-B293-01E5CD759C7E}" srcOrd="1" destOrd="0" parTransId="{A20AF54B-016C-4880-8DB4-37D9F0EC9F59}" sibTransId="{6711C10A-8EAC-4EF0-8060-F81638D32A4E}"/>
    <dgm:cxn modelId="{356B63F0-9FA0-4C9E-97C8-F003BB885DBC}" srcId="{488A1798-65DA-46BF-A204-A775AF07947C}" destId="{615BD5ED-7E3D-480E-81E3-1A1D9FED5C1C}" srcOrd="0" destOrd="0" parTransId="{77764F6C-680A-417F-86AB-33B4FEED028A}" sibTransId="{4C4AE890-4D46-4671-B107-974E1D8B1514}"/>
    <dgm:cxn modelId="{23581EF1-F578-4D8C-A15B-F76FC3F056F9}" type="presOf" srcId="{488A1798-65DA-46BF-A204-A775AF07947C}" destId="{0EAD31BD-B2A6-487B-848F-CB4450C62E39}" srcOrd="0" destOrd="0" presId="urn:microsoft.com/office/officeart/2011/layout/CircleProcess"/>
    <dgm:cxn modelId="{D2B6A9FC-C96D-4A31-9B29-127481EB2A4F}" type="presOf" srcId="{3DB63ECC-789F-468C-B293-01E5CD759C7E}" destId="{B17503B4-07CE-4F9C-B712-8EA251D30A48}" srcOrd="0" destOrd="0" presId="urn:microsoft.com/office/officeart/2011/layout/CircleProcess"/>
    <dgm:cxn modelId="{206EFDFC-8FDA-41DC-8E1F-A63F64337929}" type="presOf" srcId="{126629E2-9E6E-4176-851A-B5851A488795}" destId="{7267DC59-B370-4166-8AEA-48FC8F1D8A33}" srcOrd="0" destOrd="0" presId="urn:microsoft.com/office/officeart/2011/layout/CircleProcess"/>
    <dgm:cxn modelId="{824F8499-51B9-4E48-892A-5B1FEC623785}" type="presParOf" srcId="{0EAD31BD-B2A6-487B-848F-CB4450C62E39}" destId="{BA712ACA-016D-402F-A6F8-091246B1AC07}" srcOrd="0" destOrd="0" presId="urn:microsoft.com/office/officeart/2011/layout/CircleProcess"/>
    <dgm:cxn modelId="{5F6A9A93-9083-4FD0-B5A2-21E96D2D06CC}" type="presParOf" srcId="{BA712ACA-016D-402F-A6F8-091246B1AC07}" destId="{56FAF814-D020-4066-9F41-6E519718965D}" srcOrd="0" destOrd="0" presId="urn:microsoft.com/office/officeart/2011/layout/CircleProcess"/>
    <dgm:cxn modelId="{63505E38-C8F1-44FC-B747-5F63081E5E83}" type="presParOf" srcId="{0EAD31BD-B2A6-487B-848F-CB4450C62E39}" destId="{DCA806ED-6DA5-4C9B-AE6C-457597AEA87D}" srcOrd="1" destOrd="0" presId="urn:microsoft.com/office/officeart/2011/layout/CircleProcess"/>
    <dgm:cxn modelId="{CAFB84A4-7AA2-4FAB-AC4D-39EE12779D23}" type="presParOf" srcId="{DCA806ED-6DA5-4C9B-AE6C-457597AEA87D}" destId="{7267DC59-B370-4166-8AEA-48FC8F1D8A33}" srcOrd="0" destOrd="0" presId="urn:microsoft.com/office/officeart/2011/layout/CircleProcess"/>
    <dgm:cxn modelId="{C173735F-1AAE-4F5A-85A1-2302B8EA5B4C}" type="presParOf" srcId="{0EAD31BD-B2A6-487B-848F-CB4450C62E39}" destId="{777CD7DD-BE9B-46C9-A52B-B8A50E532AB0}" srcOrd="2" destOrd="0" presId="urn:microsoft.com/office/officeart/2011/layout/CircleProcess"/>
    <dgm:cxn modelId="{D739F3BA-9467-4D96-95B6-60B074E8A3C1}" type="presParOf" srcId="{0EAD31BD-B2A6-487B-848F-CB4450C62E39}" destId="{867E2014-107B-4E9C-8AA9-AE6E4E3F9A49}" srcOrd="3" destOrd="0" presId="urn:microsoft.com/office/officeart/2011/layout/CircleProcess"/>
    <dgm:cxn modelId="{2379E723-859D-4BCD-A0FD-915E657316EF}" type="presParOf" srcId="{867E2014-107B-4E9C-8AA9-AE6E4E3F9A49}" destId="{4CDA879E-D704-441A-914C-0A3DEC0720E0}" srcOrd="0" destOrd="0" presId="urn:microsoft.com/office/officeart/2011/layout/CircleProcess"/>
    <dgm:cxn modelId="{10CC4088-A673-4C76-9A57-54B461B6CDA7}" type="presParOf" srcId="{0EAD31BD-B2A6-487B-848F-CB4450C62E39}" destId="{0CC2FFA4-0055-4975-8D41-077D1EFC3F09}" srcOrd="4" destOrd="0" presId="urn:microsoft.com/office/officeart/2011/layout/CircleProcess"/>
    <dgm:cxn modelId="{56C2A8A2-352D-4CDA-BCAF-B627143443EF}" type="presParOf" srcId="{0CC2FFA4-0055-4975-8D41-077D1EFC3F09}" destId="{71E42F31-7DFE-4831-9500-E029E810F8E2}" srcOrd="0" destOrd="0" presId="urn:microsoft.com/office/officeart/2011/layout/CircleProcess"/>
    <dgm:cxn modelId="{DB8A1205-E4D6-4633-B0F5-8AD9DD8FB3B2}" type="presParOf" srcId="{0EAD31BD-B2A6-487B-848F-CB4450C62E39}" destId="{2D897AB1-AD70-4D1D-B22E-0677BC9E4A59}" srcOrd="5" destOrd="0" presId="urn:microsoft.com/office/officeart/2011/layout/CircleProcess"/>
    <dgm:cxn modelId="{6DEF53EF-CE49-4D46-87D0-446B531E0C6F}" type="presParOf" srcId="{0EAD31BD-B2A6-487B-848F-CB4450C62E39}" destId="{69104282-69F3-4C54-A276-4EEB62FC890A}" srcOrd="6" destOrd="0" presId="urn:microsoft.com/office/officeart/2011/layout/CircleProcess"/>
    <dgm:cxn modelId="{ED62C457-DDC3-4231-932F-43BF57495E10}" type="presParOf" srcId="{69104282-69F3-4C54-A276-4EEB62FC890A}" destId="{2A7662F6-5BA3-4F6D-A172-45C3C485C3FE}" srcOrd="0" destOrd="0" presId="urn:microsoft.com/office/officeart/2011/layout/CircleProcess"/>
    <dgm:cxn modelId="{C53FAEC0-22B8-4A4C-941D-0245C8808A70}" type="presParOf" srcId="{0EAD31BD-B2A6-487B-848F-CB4450C62E39}" destId="{3C7FEF56-56C7-4594-A93F-290E4A45A3DF}" srcOrd="7" destOrd="0" presId="urn:microsoft.com/office/officeart/2011/layout/CircleProcess"/>
    <dgm:cxn modelId="{BAACE5D9-C635-453E-B1D7-98890542E170}" type="presParOf" srcId="{3C7FEF56-56C7-4594-A93F-290E4A45A3DF}" destId="{42E1BCA6-DA2B-46EC-B99B-8B687049A341}" srcOrd="0" destOrd="0" presId="urn:microsoft.com/office/officeart/2011/layout/CircleProcess"/>
    <dgm:cxn modelId="{B3720AAF-F63E-4545-86D9-F069FAAAEC27}" type="presParOf" srcId="{0EAD31BD-B2A6-487B-848F-CB4450C62E39}" destId="{3E7EE747-6870-4CA1-A87F-78ABF8281FE3}" srcOrd="8" destOrd="0" presId="urn:microsoft.com/office/officeart/2011/layout/CircleProcess"/>
    <dgm:cxn modelId="{39296543-045A-4EDF-8A8A-8AC74E18F477}" type="presParOf" srcId="{0EAD31BD-B2A6-487B-848F-CB4450C62E39}" destId="{CF5870D9-B69B-4FBD-9ED5-8C2024FB18B9}" srcOrd="9" destOrd="0" presId="urn:microsoft.com/office/officeart/2011/layout/CircleProcess"/>
    <dgm:cxn modelId="{238E6805-3405-47B0-9768-EE8C4172BE56}" type="presParOf" srcId="{CF5870D9-B69B-4FBD-9ED5-8C2024FB18B9}" destId="{03B10BA9-32F5-43A3-8E35-1C419C1D8336}" srcOrd="0" destOrd="0" presId="urn:microsoft.com/office/officeart/2011/layout/CircleProcess"/>
    <dgm:cxn modelId="{59C75DDF-5E0B-4B49-926C-8A661038F406}" type="presParOf" srcId="{0EAD31BD-B2A6-487B-848F-CB4450C62E39}" destId="{FA80FAA1-0D31-409A-8945-238D00F525BE}" srcOrd="10" destOrd="0" presId="urn:microsoft.com/office/officeart/2011/layout/CircleProcess"/>
    <dgm:cxn modelId="{CC344B01-83D0-46DF-BCF9-ACE7C3BC9FE6}" type="presParOf" srcId="{FA80FAA1-0D31-409A-8945-238D00F525BE}" destId="{B17503B4-07CE-4F9C-B712-8EA251D30A48}" srcOrd="0" destOrd="0" presId="urn:microsoft.com/office/officeart/2011/layout/CircleProcess"/>
    <dgm:cxn modelId="{7C76B8FB-4625-46D1-AB05-57FEE085549B}" type="presParOf" srcId="{0EAD31BD-B2A6-487B-848F-CB4450C62E39}" destId="{16C406C4-CA45-423E-B033-FA33DB823EB3}" srcOrd="11" destOrd="0" presId="urn:microsoft.com/office/officeart/2011/layout/CircleProcess"/>
    <dgm:cxn modelId="{C970CD41-43DA-4CEB-AF0E-9266F2250817}" type="presParOf" srcId="{0EAD31BD-B2A6-487B-848F-CB4450C62E39}" destId="{D14FD318-F0C9-43D0-BCF0-28BA034CF888}" srcOrd="12" destOrd="0" presId="urn:microsoft.com/office/officeart/2011/layout/CircleProcess"/>
    <dgm:cxn modelId="{F22F28F2-E195-42E6-90D7-56E7A3D723DC}" type="presParOf" srcId="{D14FD318-F0C9-43D0-BCF0-28BA034CF888}" destId="{4AF231A4-4E9B-4E91-A541-F362371B8C49}" srcOrd="0" destOrd="0" presId="urn:microsoft.com/office/officeart/2011/layout/CircleProcess"/>
    <dgm:cxn modelId="{D22EC8CA-EF6B-4FB4-8DEB-96D37F6BF094}" type="presParOf" srcId="{0EAD31BD-B2A6-487B-848F-CB4450C62E39}" destId="{E7D9A92F-16E3-4A09-B551-B34A900A8C2F}" srcOrd="13" destOrd="0" presId="urn:microsoft.com/office/officeart/2011/layout/CircleProcess"/>
    <dgm:cxn modelId="{59583735-CA8C-4164-A581-78DD94F054D1}" type="presParOf" srcId="{E7D9A92F-16E3-4A09-B551-B34A900A8C2F}" destId="{4737A13C-B4D3-421C-82B6-E38B5F1825BF}" srcOrd="0" destOrd="0" presId="urn:microsoft.com/office/officeart/2011/layout/CircleProcess"/>
    <dgm:cxn modelId="{1B9AC838-6929-4E93-9858-275254642BF6}" type="presParOf" srcId="{0EAD31BD-B2A6-487B-848F-CB4450C62E39}" destId="{92B3B331-6E0F-48C7-8A4D-DF61F6B47C98}" srcOrd="14"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488A1798-65DA-46BF-A204-A775AF07947C}" type="doc">
      <dgm:prSet loTypeId="urn:microsoft.com/office/officeart/2011/layout/CircleProcess" loCatId="process" qsTypeId="urn:microsoft.com/office/officeart/2005/8/quickstyle/simple1" qsCatId="simple" csTypeId="urn:microsoft.com/office/officeart/2005/8/colors/colorful5" csCatId="colorful" phldr="1"/>
      <dgm:spPr/>
      <dgm:t>
        <a:bodyPr/>
        <a:lstStyle/>
        <a:p>
          <a:endParaRPr lang="en-US"/>
        </a:p>
      </dgm:t>
    </dgm:pt>
    <dgm:pt modelId="{615BD5ED-7E3D-480E-81E3-1A1D9FED5C1C}">
      <dgm:prSet phldrT="[Text]" custT="1"/>
      <dgm:spPr/>
      <dgm:t>
        <a:bodyPr/>
        <a:lstStyle/>
        <a:p>
          <a:r>
            <a:rPr lang="en-US" sz="1200" dirty="0"/>
            <a:t>2020-21:</a:t>
          </a:r>
          <a:br>
            <a:rPr lang="en-US" sz="1200" dirty="0"/>
          </a:br>
          <a:r>
            <a:rPr lang="en-US" sz="1200" dirty="0"/>
            <a:t>1.81%</a:t>
          </a:r>
        </a:p>
      </dgm:t>
    </dgm:pt>
    <dgm:pt modelId="{77764F6C-680A-417F-86AB-33B4FEED028A}" type="parTrans" cxnId="{356B63F0-9FA0-4C9E-97C8-F003BB885DBC}">
      <dgm:prSet/>
      <dgm:spPr/>
      <dgm:t>
        <a:bodyPr/>
        <a:lstStyle/>
        <a:p>
          <a:endParaRPr lang="en-US"/>
        </a:p>
      </dgm:t>
    </dgm:pt>
    <dgm:pt modelId="{4C4AE890-4D46-4671-B107-974E1D8B1514}" type="sibTrans" cxnId="{356B63F0-9FA0-4C9E-97C8-F003BB885DBC}">
      <dgm:prSet/>
      <dgm:spPr/>
      <dgm:t>
        <a:bodyPr/>
        <a:lstStyle/>
        <a:p>
          <a:endParaRPr lang="en-US"/>
        </a:p>
      </dgm:t>
    </dgm:pt>
    <dgm:pt modelId="{3DB63ECC-789F-468C-B293-01E5CD759C7E}">
      <dgm:prSet phldrT="[Text]" custT="1"/>
      <dgm:spPr/>
      <dgm:t>
        <a:bodyPr/>
        <a:lstStyle/>
        <a:p>
          <a:r>
            <a:rPr lang="en-US" sz="1200" dirty="0"/>
            <a:t>2021-22: 1.23%</a:t>
          </a:r>
        </a:p>
      </dgm:t>
    </dgm:pt>
    <dgm:pt modelId="{A20AF54B-016C-4880-8DB4-37D9F0EC9F59}" type="parTrans" cxnId="{92FB98EF-6404-444A-841B-38CEBBC85CFC}">
      <dgm:prSet/>
      <dgm:spPr/>
      <dgm:t>
        <a:bodyPr/>
        <a:lstStyle/>
        <a:p>
          <a:endParaRPr lang="en-US"/>
        </a:p>
      </dgm:t>
    </dgm:pt>
    <dgm:pt modelId="{6711C10A-8EAC-4EF0-8060-F81638D32A4E}" type="sibTrans" cxnId="{92FB98EF-6404-444A-841B-38CEBBC85CFC}">
      <dgm:prSet/>
      <dgm:spPr/>
      <dgm:t>
        <a:bodyPr/>
        <a:lstStyle/>
        <a:p>
          <a:endParaRPr lang="en-US"/>
        </a:p>
      </dgm:t>
    </dgm:pt>
    <dgm:pt modelId="{061D3DDC-4511-481F-976F-501FB494BC0E}">
      <dgm:prSet phldrT="[Text]" custT="1"/>
      <dgm:spPr/>
      <dgm:t>
        <a:bodyPr/>
        <a:lstStyle/>
        <a:p>
          <a:r>
            <a:rPr lang="en-US" sz="1200" dirty="0"/>
            <a:t>2022-23:  2.00%</a:t>
          </a:r>
        </a:p>
      </dgm:t>
    </dgm:pt>
    <dgm:pt modelId="{06CD3400-3128-45F3-BB3B-27A0C20D2892}" type="parTrans" cxnId="{D657E4E3-167E-4BAF-9098-1C9F5C0043B8}">
      <dgm:prSet/>
      <dgm:spPr/>
      <dgm:t>
        <a:bodyPr/>
        <a:lstStyle/>
        <a:p>
          <a:endParaRPr lang="en-US"/>
        </a:p>
      </dgm:t>
    </dgm:pt>
    <dgm:pt modelId="{DE6573E6-5B77-4F4B-AC8C-87DFFEEFC41A}" type="sibTrans" cxnId="{D657E4E3-167E-4BAF-9098-1C9F5C0043B8}">
      <dgm:prSet/>
      <dgm:spPr/>
      <dgm:t>
        <a:bodyPr/>
        <a:lstStyle/>
        <a:p>
          <a:endParaRPr lang="en-US"/>
        </a:p>
      </dgm:t>
    </dgm:pt>
    <dgm:pt modelId="{A84AB138-C31C-45F5-A95F-FDFB7C540647}">
      <dgm:prSet phldrT="[Text]" custT="1"/>
      <dgm:spPr>
        <a:ln>
          <a:solidFill>
            <a:schemeClr val="accent5">
              <a:lumMod val="50000"/>
            </a:schemeClr>
          </a:solidFill>
        </a:ln>
      </dgm:spPr>
      <dgm:t>
        <a:bodyPr/>
        <a:lstStyle/>
        <a:p>
          <a:r>
            <a:rPr lang="en-US" sz="1200" dirty="0"/>
            <a:t>2023-24:  2.00%</a:t>
          </a:r>
        </a:p>
      </dgm:t>
    </dgm:pt>
    <dgm:pt modelId="{CE476BE0-48BD-4902-A56F-92E1F6F8C5A3}" type="parTrans" cxnId="{6E1BDF8E-037F-486A-94D9-A9DD0609914C}">
      <dgm:prSet/>
      <dgm:spPr/>
      <dgm:t>
        <a:bodyPr/>
        <a:lstStyle/>
        <a:p>
          <a:endParaRPr lang="en-US"/>
        </a:p>
      </dgm:t>
    </dgm:pt>
    <dgm:pt modelId="{CCD149C1-C21F-4A09-8D06-713CA95FF0D1}" type="sibTrans" cxnId="{6E1BDF8E-037F-486A-94D9-A9DD0609914C}">
      <dgm:prSet/>
      <dgm:spPr/>
      <dgm:t>
        <a:bodyPr/>
        <a:lstStyle/>
        <a:p>
          <a:endParaRPr lang="en-US"/>
        </a:p>
      </dgm:t>
    </dgm:pt>
    <dgm:pt modelId="{C652B028-5431-45C7-9B8C-A9CAB55859BB}">
      <dgm:prSet phldrT="[Text]" custT="1"/>
      <dgm:spPr>
        <a:ln w="76200">
          <a:solidFill>
            <a:srgbClr val="92D050"/>
          </a:solidFill>
        </a:ln>
      </dgm:spPr>
      <dgm:t>
        <a:bodyPr/>
        <a:lstStyle/>
        <a:p>
          <a:r>
            <a:rPr lang="en-US" sz="1200" dirty="0"/>
            <a:t>2024-25:</a:t>
          </a:r>
          <a:br>
            <a:rPr lang="en-US" sz="1200" dirty="0"/>
          </a:br>
          <a:r>
            <a:rPr lang="en-US" sz="1200" dirty="0"/>
            <a:t>2.00%</a:t>
          </a:r>
        </a:p>
      </dgm:t>
    </dgm:pt>
    <dgm:pt modelId="{E6525EE1-0C60-4E39-8CD4-01B004A6C7DB}" type="parTrans" cxnId="{87E3D6E0-79A7-4807-8ED0-E0A9BC989951}">
      <dgm:prSet/>
      <dgm:spPr/>
      <dgm:t>
        <a:bodyPr/>
        <a:lstStyle/>
        <a:p>
          <a:endParaRPr lang="en-US"/>
        </a:p>
      </dgm:t>
    </dgm:pt>
    <dgm:pt modelId="{DFC0693B-4E73-4EE8-B66F-F5E555EDC16E}" type="sibTrans" cxnId="{87E3D6E0-79A7-4807-8ED0-E0A9BC989951}">
      <dgm:prSet/>
      <dgm:spPr/>
      <dgm:t>
        <a:bodyPr/>
        <a:lstStyle/>
        <a:p>
          <a:endParaRPr lang="en-US"/>
        </a:p>
      </dgm:t>
    </dgm:pt>
    <dgm:pt modelId="{0EAD31BD-B2A6-487B-848F-CB4450C62E39}" type="pres">
      <dgm:prSet presAssocID="{488A1798-65DA-46BF-A204-A775AF07947C}" presName="Name0" presStyleCnt="0">
        <dgm:presLayoutVars>
          <dgm:chMax val="11"/>
          <dgm:chPref val="11"/>
          <dgm:dir/>
          <dgm:resizeHandles/>
        </dgm:presLayoutVars>
      </dgm:prSet>
      <dgm:spPr/>
    </dgm:pt>
    <dgm:pt modelId="{C0E728A3-288F-45F5-973D-5894F9793135}" type="pres">
      <dgm:prSet presAssocID="{C652B028-5431-45C7-9B8C-A9CAB55859BB}" presName="Accent5" presStyleCnt="0"/>
      <dgm:spPr/>
    </dgm:pt>
    <dgm:pt modelId="{883B45FE-FDEC-40ED-AAB2-26F274D08A6A}" type="pres">
      <dgm:prSet presAssocID="{C652B028-5431-45C7-9B8C-A9CAB55859BB}" presName="Accent" presStyleLbl="node1" presStyleIdx="0" presStyleCnt="5"/>
      <dgm:spPr/>
    </dgm:pt>
    <dgm:pt modelId="{702AA823-1E79-4A51-92B5-BE5F10A3AA63}" type="pres">
      <dgm:prSet presAssocID="{C652B028-5431-45C7-9B8C-A9CAB55859BB}" presName="ParentBackground5" presStyleCnt="0"/>
      <dgm:spPr/>
    </dgm:pt>
    <dgm:pt modelId="{7506D1C2-EFDF-4CDF-B40F-7815454ADA1E}" type="pres">
      <dgm:prSet presAssocID="{C652B028-5431-45C7-9B8C-A9CAB55859BB}" presName="ParentBackground" presStyleLbl="fgAcc1" presStyleIdx="0" presStyleCnt="5"/>
      <dgm:spPr/>
    </dgm:pt>
    <dgm:pt modelId="{B64D9FB6-581D-4648-A2A8-9DC530855CE9}" type="pres">
      <dgm:prSet presAssocID="{C652B028-5431-45C7-9B8C-A9CAB55859BB}" presName="Parent5" presStyleLbl="revTx" presStyleIdx="0" presStyleCnt="0">
        <dgm:presLayoutVars>
          <dgm:chMax val="1"/>
          <dgm:chPref val="1"/>
          <dgm:bulletEnabled val="1"/>
        </dgm:presLayoutVars>
      </dgm:prSet>
      <dgm:spPr/>
    </dgm:pt>
    <dgm:pt modelId="{867E2014-107B-4E9C-8AA9-AE6E4E3F9A49}" type="pres">
      <dgm:prSet presAssocID="{A84AB138-C31C-45F5-A95F-FDFB7C540647}" presName="Accent4" presStyleCnt="0"/>
      <dgm:spPr/>
    </dgm:pt>
    <dgm:pt modelId="{4CDA879E-D704-441A-914C-0A3DEC0720E0}" type="pres">
      <dgm:prSet presAssocID="{A84AB138-C31C-45F5-A95F-FDFB7C540647}" presName="Accent" presStyleLbl="node1" presStyleIdx="1" presStyleCnt="5"/>
      <dgm:spPr>
        <a:solidFill>
          <a:schemeClr val="accent5">
            <a:lumMod val="50000"/>
          </a:schemeClr>
        </a:solidFill>
      </dgm:spPr>
    </dgm:pt>
    <dgm:pt modelId="{0CC2FFA4-0055-4975-8D41-077D1EFC3F09}" type="pres">
      <dgm:prSet presAssocID="{A84AB138-C31C-45F5-A95F-FDFB7C540647}" presName="ParentBackground4" presStyleCnt="0"/>
      <dgm:spPr/>
    </dgm:pt>
    <dgm:pt modelId="{71E42F31-7DFE-4831-9500-E029E810F8E2}" type="pres">
      <dgm:prSet presAssocID="{A84AB138-C31C-45F5-A95F-FDFB7C540647}" presName="ParentBackground" presStyleLbl="fgAcc1" presStyleIdx="1" presStyleCnt="5"/>
      <dgm:spPr/>
    </dgm:pt>
    <dgm:pt modelId="{2D897AB1-AD70-4D1D-B22E-0677BC9E4A59}" type="pres">
      <dgm:prSet presAssocID="{A84AB138-C31C-45F5-A95F-FDFB7C540647}" presName="Parent4" presStyleLbl="revTx" presStyleIdx="0" presStyleCnt="0">
        <dgm:presLayoutVars>
          <dgm:chMax val="1"/>
          <dgm:chPref val="1"/>
          <dgm:bulletEnabled val="1"/>
        </dgm:presLayoutVars>
      </dgm:prSet>
      <dgm:spPr/>
    </dgm:pt>
    <dgm:pt modelId="{69104282-69F3-4C54-A276-4EEB62FC890A}" type="pres">
      <dgm:prSet presAssocID="{061D3DDC-4511-481F-976F-501FB494BC0E}" presName="Accent3" presStyleCnt="0"/>
      <dgm:spPr/>
    </dgm:pt>
    <dgm:pt modelId="{2A7662F6-5BA3-4F6D-A172-45C3C485C3FE}" type="pres">
      <dgm:prSet presAssocID="{061D3DDC-4511-481F-976F-501FB494BC0E}" presName="Accent" presStyleLbl="node1" presStyleIdx="2" presStyleCnt="5"/>
      <dgm:spPr/>
    </dgm:pt>
    <dgm:pt modelId="{3C7FEF56-56C7-4594-A93F-290E4A45A3DF}" type="pres">
      <dgm:prSet presAssocID="{061D3DDC-4511-481F-976F-501FB494BC0E}" presName="ParentBackground3" presStyleCnt="0"/>
      <dgm:spPr/>
    </dgm:pt>
    <dgm:pt modelId="{42E1BCA6-DA2B-46EC-B99B-8B687049A341}" type="pres">
      <dgm:prSet presAssocID="{061D3DDC-4511-481F-976F-501FB494BC0E}" presName="ParentBackground" presStyleLbl="fgAcc1" presStyleIdx="2" presStyleCnt="5"/>
      <dgm:spPr/>
    </dgm:pt>
    <dgm:pt modelId="{3E7EE747-6870-4CA1-A87F-78ABF8281FE3}" type="pres">
      <dgm:prSet presAssocID="{061D3DDC-4511-481F-976F-501FB494BC0E}" presName="Parent3" presStyleLbl="revTx" presStyleIdx="0" presStyleCnt="0">
        <dgm:presLayoutVars>
          <dgm:chMax val="1"/>
          <dgm:chPref val="1"/>
          <dgm:bulletEnabled val="1"/>
        </dgm:presLayoutVars>
      </dgm:prSet>
      <dgm:spPr/>
    </dgm:pt>
    <dgm:pt modelId="{CF5870D9-B69B-4FBD-9ED5-8C2024FB18B9}" type="pres">
      <dgm:prSet presAssocID="{3DB63ECC-789F-468C-B293-01E5CD759C7E}" presName="Accent2" presStyleCnt="0"/>
      <dgm:spPr/>
    </dgm:pt>
    <dgm:pt modelId="{03B10BA9-32F5-43A3-8E35-1C419C1D8336}" type="pres">
      <dgm:prSet presAssocID="{3DB63ECC-789F-468C-B293-01E5CD759C7E}" presName="Accent" presStyleLbl="node1" presStyleIdx="3" presStyleCnt="5"/>
      <dgm:spPr/>
    </dgm:pt>
    <dgm:pt modelId="{FA80FAA1-0D31-409A-8945-238D00F525BE}" type="pres">
      <dgm:prSet presAssocID="{3DB63ECC-789F-468C-B293-01E5CD759C7E}" presName="ParentBackground2" presStyleCnt="0"/>
      <dgm:spPr/>
    </dgm:pt>
    <dgm:pt modelId="{B17503B4-07CE-4F9C-B712-8EA251D30A48}" type="pres">
      <dgm:prSet presAssocID="{3DB63ECC-789F-468C-B293-01E5CD759C7E}" presName="ParentBackground" presStyleLbl="fgAcc1" presStyleIdx="3" presStyleCnt="5"/>
      <dgm:spPr/>
    </dgm:pt>
    <dgm:pt modelId="{16C406C4-CA45-423E-B033-FA33DB823EB3}" type="pres">
      <dgm:prSet presAssocID="{3DB63ECC-789F-468C-B293-01E5CD759C7E}" presName="Parent2" presStyleLbl="revTx" presStyleIdx="0" presStyleCnt="0">
        <dgm:presLayoutVars>
          <dgm:chMax val="1"/>
          <dgm:chPref val="1"/>
          <dgm:bulletEnabled val="1"/>
        </dgm:presLayoutVars>
      </dgm:prSet>
      <dgm:spPr/>
    </dgm:pt>
    <dgm:pt modelId="{D14FD318-F0C9-43D0-BCF0-28BA034CF888}" type="pres">
      <dgm:prSet presAssocID="{615BD5ED-7E3D-480E-81E3-1A1D9FED5C1C}" presName="Accent1" presStyleCnt="0"/>
      <dgm:spPr/>
    </dgm:pt>
    <dgm:pt modelId="{4AF231A4-4E9B-4E91-A541-F362371B8C49}" type="pres">
      <dgm:prSet presAssocID="{615BD5ED-7E3D-480E-81E3-1A1D9FED5C1C}" presName="Accent" presStyleLbl="node1" presStyleIdx="4" presStyleCnt="5"/>
      <dgm:spPr/>
    </dgm:pt>
    <dgm:pt modelId="{E7D9A92F-16E3-4A09-B551-B34A900A8C2F}" type="pres">
      <dgm:prSet presAssocID="{615BD5ED-7E3D-480E-81E3-1A1D9FED5C1C}" presName="ParentBackground1" presStyleCnt="0"/>
      <dgm:spPr/>
    </dgm:pt>
    <dgm:pt modelId="{4737A13C-B4D3-421C-82B6-E38B5F1825BF}" type="pres">
      <dgm:prSet presAssocID="{615BD5ED-7E3D-480E-81E3-1A1D9FED5C1C}" presName="ParentBackground" presStyleLbl="fgAcc1" presStyleIdx="4" presStyleCnt="5"/>
      <dgm:spPr/>
    </dgm:pt>
    <dgm:pt modelId="{92B3B331-6E0F-48C7-8A4D-DF61F6B47C98}" type="pres">
      <dgm:prSet presAssocID="{615BD5ED-7E3D-480E-81E3-1A1D9FED5C1C}" presName="Parent1" presStyleLbl="revTx" presStyleIdx="0" presStyleCnt="0">
        <dgm:presLayoutVars>
          <dgm:chMax val="1"/>
          <dgm:chPref val="1"/>
          <dgm:bulletEnabled val="1"/>
        </dgm:presLayoutVars>
      </dgm:prSet>
      <dgm:spPr/>
    </dgm:pt>
  </dgm:ptLst>
  <dgm:cxnLst>
    <dgm:cxn modelId="{9F23FD08-6C88-472B-A5EC-BCBE40F4B9EB}" type="presOf" srcId="{061D3DDC-4511-481F-976F-501FB494BC0E}" destId="{42E1BCA6-DA2B-46EC-B99B-8B687049A341}" srcOrd="0" destOrd="0" presId="urn:microsoft.com/office/officeart/2011/layout/CircleProcess"/>
    <dgm:cxn modelId="{47086659-8F86-4668-BABE-B32F274188D4}" type="presOf" srcId="{061D3DDC-4511-481F-976F-501FB494BC0E}" destId="{3E7EE747-6870-4CA1-A87F-78ABF8281FE3}" srcOrd="1" destOrd="0" presId="urn:microsoft.com/office/officeart/2011/layout/CircleProcess"/>
    <dgm:cxn modelId="{79D6127B-0D55-4FDE-B596-25AFED5AAFA3}" type="presOf" srcId="{3DB63ECC-789F-468C-B293-01E5CD759C7E}" destId="{16C406C4-CA45-423E-B033-FA33DB823EB3}" srcOrd="1" destOrd="0" presId="urn:microsoft.com/office/officeart/2011/layout/CircleProcess"/>
    <dgm:cxn modelId="{6E1BDF8E-037F-486A-94D9-A9DD0609914C}" srcId="{488A1798-65DA-46BF-A204-A775AF07947C}" destId="{A84AB138-C31C-45F5-A95F-FDFB7C540647}" srcOrd="3" destOrd="0" parTransId="{CE476BE0-48BD-4902-A56F-92E1F6F8C5A3}" sibTransId="{CCD149C1-C21F-4A09-8D06-713CA95FF0D1}"/>
    <dgm:cxn modelId="{1184FB9A-1949-4987-84A8-14D4C0463411}" type="presOf" srcId="{615BD5ED-7E3D-480E-81E3-1A1D9FED5C1C}" destId="{92B3B331-6E0F-48C7-8A4D-DF61F6B47C98}" srcOrd="1" destOrd="0" presId="urn:microsoft.com/office/officeart/2011/layout/CircleProcess"/>
    <dgm:cxn modelId="{22B81F9F-9BBD-478D-BEA2-062CE5982EDA}" type="presOf" srcId="{A84AB138-C31C-45F5-A95F-FDFB7C540647}" destId="{2D897AB1-AD70-4D1D-B22E-0677BC9E4A59}" srcOrd="1" destOrd="0" presId="urn:microsoft.com/office/officeart/2011/layout/CircleProcess"/>
    <dgm:cxn modelId="{205E16B8-C806-487E-9217-FE032A46C6FB}" type="presOf" srcId="{C652B028-5431-45C7-9B8C-A9CAB55859BB}" destId="{7506D1C2-EFDF-4CDF-B40F-7815454ADA1E}" srcOrd="0" destOrd="0" presId="urn:microsoft.com/office/officeart/2011/layout/CircleProcess"/>
    <dgm:cxn modelId="{0532F4CE-96EB-470F-AC77-8F4196C61BAA}" type="presOf" srcId="{C652B028-5431-45C7-9B8C-A9CAB55859BB}" destId="{B64D9FB6-581D-4648-A2A8-9DC530855CE9}" srcOrd="1" destOrd="0" presId="urn:microsoft.com/office/officeart/2011/layout/CircleProcess"/>
    <dgm:cxn modelId="{06F20DD4-C515-430B-8FF1-9D26C1D5069F}" type="presOf" srcId="{615BD5ED-7E3D-480E-81E3-1A1D9FED5C1C}" destId="{4737A13C-B4D3-421C-82B6-E38B5F1825BF}" srcOrd="0" destOrd="0" presId="urn:microsoft.com/office/officeart/2011/layout/CircleProcess"/>
    <dgm:cxn modelId="{87E3D6E0-79A7-4807-8ED0-E0A9BC989951}" srcId="{488A1798-65DA-46BF-A204-A775AF07947C}" destId="{C652B028-5431-45C7-9B8C-A9CAB55859BB}" srcOrd="4" destOrd="0" parTransId="{E6525EE1-0C60-4E39-8CD4-01B004A6C7DB}" sibTransId="{DFC0693B-4E73-4EE8-B66F-F5E555EDC16E}"/>
    <dgm:cxn modelId="{D657E4E3-167E-4BAF-9098-1C9F5C0043B8}" srcId="{488A1798-65DA-46BF-A204-A775AF07947C}" destId="{061D3DDC-4511-481F-976F-501FB494BC0E}" srcOrd="2" destOrd="0" parTransId="{06CD3400-3128-45F3-BB3B-27A0C20D2892}" sibTransId="{DE6573E6-5B77-4F4B-AC8C-87DFFEEFC41A}"/>
    <dgm:cxn modelId="{275483EE-DEEC-41FF-8080-5A50D7608947}" type="presOf" srcId="{A84AB138-C31C-45F5-A95F-FDFB7C540647}" destId="{71E42F31-7DFE-4831-9500-E029E810F8E2}" srcOrd="0" destOrd="0" presId="urn:microsoft.com/office/officeart/2011/layout/CircleProcess"/>
    <dgm:cxn modelId="{92FB98EF-6404-444A-841B-38CEBBC85CFC}" srcId="{488A1798-65DA-46BF-A204-A775AF07947C}" destId="{3DB63ECC-789F-468C-B293-01E5CD759C7E}" srcOrd="1" destOrd="0" parTransId="{A20AF54B-016C-4880-8DB4-37D9F0EC9F59}" sibTransId="{6711C10A-8EAC-4EF0-8060-F81638D32A4E}"/>
    <dgm:cxn modelId="{356B63F0-9FA0-4C9E-97C8-F003BB885DBC}" srcId="{488A1798-65DA-46BF-A204-A775AF07947C}" destId="{615BD5ED-7E3D-480E-81E3-1A1D9FED5C1C}" srcOrd="0" destOrd="0" parTransId="{77764F6C-680A-417F-86AB-33B4FEED028A}" sibTransId="{4C4AE890-4D46-4671-B107-974E1D8B1514}"/>
    <dgm:cxn modelId="{23581EF1-F578-4D8C-A15B-F76FC3F056F9}" type="presOf" srcId="{488A1798-65DA-46BF-A204-A775AF07947C}" destId="{0EAD31BD-B2A6-487B-848F-CB4450C62E39}" srcOrd="0" destOrd="0" presId="urn:microsoft.com/office/officeart/2011/layout/CircleProcess"/>
    <dgm:cxn modelId="{D2B6A9FC-C96D-4A31-9B29-127481EB2A4F}" type="presOf" srcId="{3DB63ECC-789F-468C-B293-01E5CD759C7E}" destId="{B17503B4-07CE-4F9C-B712-8EA251D30A48}" srcOrd="0" destOrd="0" presId="urn:microsoft.com/office/officeart/2011/layout/CircleProcess"/>
    <dgm:cxn modelId="{B7528C5A-C860-4B07-9459-6F558FF4E176}" type="presParOf" srcId="{0EAD31BD-B2A6-487B-848F-CB4450C62E39}" destId="{C0E728A3-288F-45F5-973D-5894F9793135}" srcOrd="0" destOrd="0" presId="urn:microsoft.com/office/officeart/2011/layout/CircleProcess"/>
    <dgm:cxn modelId="{80B21022-3814-4D39-817F-BA1431C543D1}" type="presParOf" srcId="{C0E728A3-288F-45F5-973D-5894F9793135}" destId="{883B45FE-FDEC-40ED-AAB2-26F274D08A6A}" srcOrd="0" destOrd="0" presId="urn:microsoft.com/office/officeart/2011/layout/CircleProcess"/>
    <dgm:cxn modelId="{E97ADACE-5665-453D-B584-278E7612CDD8}" type="presParOf" srcId="{0EAD31BD-B2A6-487B-848F-CB4450C62E39}" destId="{702AA823-1E79-4A51-92B5-BE5F10A3AA63}" srcOrd="1" destOrd="0" presId="urn:microsoft.com/office/officeart/2011/layout/CircleProcess"/>
    <dgm:cxn modelId="{253AB05D-5163-4985-8539-EBB4E5B1EECC}" type="presParOf" srcId="{702AA823-1E79-4A51-92B5-BE5F10A3AA63}" destId="{7506D1C2-EFDF-4CDF-B40F-7815454ADA1E}" srcOrd="0" destOrd="0" presId="urn:microsoft.com/office/officeart/2011/layout/CircleProcess"/>
    <dgm:cxn modelId="{C7E7D5B8-06AF-479C-984B-D71F7A4B69DE}" type="presParOf" srcId="{0EAD31BD-B2A6-487B-848F-CB4450C62E39}" destId="{B64D9FB6-581D-4648-A2A8-9DC530855CE9}" srcOrd="2" destOrd="0" presId="urn:microsoft.com/office/officeart/2011/layout/CircleProcess"/>
    <dgm:cxn modelId="{D739F3BA-9467-4D96-95B6-60B074E8A3C1}" type="presParOf" srcId="{0EAD31BD-B2A6-487B-848F-CB4450C62E39}" destId="{867E2014-107B-4E9C-8AA9-AE6E4E3F9A49}" srcOrd="3" destOrd="0" presId="urn:microsoft.com/office/officeart/2011/layout/CircleProcess"/>
    <dgm:cxn modelId="{2379E723-859D-4BCD-A0FD-915E657316EF}" type="presParOf" srcId="{867E2014-107B-4E9C-8AA9-AE6E4E3F9A49}" destId="{4CDA879E-D704-441A-914C-0A3DEC0720E0}" srcOrd="0" destOrd="0" presId="urn:microsoft.com/office/officeart/2011/layout/CircleProcess"/>
    <dgm:cxn modelId="{10CC4088-A673-4C76-9A57-54B461B6CDA7}" type="presParOf" srcId="{0EAD31BD-B2A6-487B-848F-CB4450C62E39}" destId="{0CC2FFA4-0055-4975-8D41-077D1EFC3F09}" srcOrd="4" destOrd="0" presId="urn:microsoft.com/office/officeart/2011/layout/CircleProcess"/>
    <dgm:cxn modelId="{56C2A8A2-352D-4CDA-BCAF-B627143443EF}" type="presParOf" srcId="{0CC2FFA4-0055-4975-8D41-077D1EFC3F09}" destId="{71E42F31-7DFE-4831-9500-E029E810F8E2}" srcOrd="0" destOrd="0" presId="urn:microsoft.com/office/officeart/2011/layout/CircleProcess"/>
    <dgm:cxn modelId="{DB8A1205-E4D6-4633-B0F5-8AD9DD8FB3B2}" type="presParOf" srcId="{0EAD31BD-B2A6-487B-848F-CB4450C62E39}" destId="{2D897AB1-AD70-4D1D-B22E-0677BC9E4A59}" srcOrd="5" destOrd="0" presId="urn:microsoft.com/office/officeart/2011/layout/CircleProcess"/>
    <dgm:cxn modelId="{6DEF53EF-CE49-4D46-87D0-446B531E0C6F}" type="presParOf" srcId="{0EAD31BD-B2A6-487B-848F-CB4450C62E39}" destId="{69104282-69F3-4C54-A276-4EEB62FC890A}" srcOrd="6" destOrd="0" presId="urn:microsoft.com/office/officeart/2011/layout/CircleProcess"/>
    <dgm:cxn modelId="{ED62C457-DDC3-4231-932F-43BF57495E10}" type="presParOf" srcId="{69104282-69F3-4C54-A276-4EEB62FC890A}" destId="{2A7662F6-5BA3-4F6D-A172-45C3C485C3FE}" srcOrd="0" destOrd="0" presId="urn:microsoft.com/office/officeart/2011/layout/CircleProcess"/>
    <dgm:cxn modelId="{C53FAEC0-22B8-4A4C-941D-0245C8808A70}" type="presParOf" srcId="{0EAD31BD-B2A6-487B-848F-CB4450C62E39}" destId="{3C7FEF56-56C7-4594-A93F-290E4A45A3DF}" srcOrd="7" destOrd="0" presId="urn:microsoft.com/office/officeart/2011/layout/CircleProcess"/>
    <dgm:cxn modelId="{BAACE5D9-C635-453E-B1D7-98890542E170}" type="presParOf" srcId="{3C7FEF56-56C7-4594-A93F-290E4A45A3DF}" destId="{42E1BCA6-DA2B-46EC-B99B-8B687049A341}" srcOrd="0" destOrd="0" presId="urn:microsoft.com/office/officeart/2011/layout/CircleProcess"/>
    <dgm:cxn modelId="{B3720AAF-F63E-4545-86D9-F069FAAAEC27}" type="presParOf" srcId="{0EAD31BD-B2A6-487B-848F-CB4450C62E39}" destId="{3E7EE747-6870-4CA1-A87F-78ABF8281FE3}" srcOrd="8" destOrd="0" presId="urn:microsoft.com/office/officeart/2011/layout/CircleProcess"/>
    <dgm:cxn modelId="{39296543-045A-4EDF-8A8A-8AC74E18F477}" type="presParOf" srcId="{0EAD31BD-B2A6-487B-848F-CB4450C62E39}" destId="{CF5870D9-B69B-4FBD-9ED5-8C2024FB18B9}" srcOrd="9" destOrd="0" presId="urn:microsoft.com/office/officeart/2011/layout/CircleProcess"/>
    <dgm:cxn modelId="{238E6805-3405-47B0-9768-EE8C4172BE56}" type="presParOf" srcId="{CF5870D9-B69B-4FBD-9ED5-8C2024FB18B9}" destId="{03B10BA9-32F5-43A3-8E35-1C419C1D8336}" srcOrd="0" destOrd="0" presId="urn:microsoft.com/office/officeart/2011/layout/CircleProcess"/>
    <dgm:cxn modelId="{59C75DDF-5E0B-4B49-926C-8A661038F406}" type="presParOf" srcId="{0EAD31BD-B2A6-487B-848F-CB4450C62E39}" destId="{FA80FAA1-0D31-409A-8945-238D00F525BE}" srcOrd="10" destOrd="0" presId="urn:microsoft.com/office/officeart/2011/layout/CircleProcess"/>
    <dgm:cxn modelId="{CC344B01-83D0-46DF-BCF9-ACE7C3BC9FE6}" type="presParOf" srcId="{FA80FAA1-0D31-409A-8945-238D00F525BE}" destId="{B17503B4-07CE-4F9C-B712-8EA251D30A48}" srcOrd="0" destOrd="0" presId="urn:microsoft.com/office/officeart/2011/layout/CircleProcess"/>
    <dgm:cxn modelId="{7C76B8FB-4625-46D1-AB05-57FEE085549B}" type="presParOf" srcId="{0EAD31BD-B2A6-487B-848F-CB4450C62E39}" destId="{16C406C4-CA45-423E-B033-FA33DB823EB3}" srcOrd="11" destOrd="0" presId="urn:microsoft.com/office/officeart/2011/layout/CircleProcess"/>
    <dgm:cxn modelId="{C970CD41-43DA-4CEB-AF0E-9266F2250817}" type="presParOf" srcId="{0EAD31BD-B2A6-487B-848F-CB4450C62E39}" destId="{D14FD318-F0C9-43D0-BCF0-28BA034CF888}" srcOrd="12" destOrd="0" presId="urn:microsoft.com/office/officeart/2011/layout/CircleProcess"/>
    <dgm:cxn modelId="{F22F28F2-E195-42E6-90D7-56E7A3D723DC}" type="presParOf" srcId="{D14FD318-F0C9-43D0-BCF0-28BA034CF888}" destId="{4AF231A4-4E9B-4E91-A541-F362371B8C49}" srcOrd="0" destOrd="0" presId="urn:microsoft.com/office/officeart/2011/layout/CircleProcess"/>
    <dgm:cxn modelId="{D22EC8CA-EF6B-4FB4-8DEB-96D37F6BF094}" type="presParOf" srcId="{0EAD31BD-B2A6-487B-848F-CB4450C62E39}" destId="{E7D9A92F-16E3-4A09-B551-B34A900A8C2F}" srcOrd="13" destOrd="0" presId="urn:microsoft.com/office/officeart/2011/layout/CircleProcess"/>
    <dgm:cxn modelId="{59583735-CA8C-4164-A581-78DD94F054D1}" type="presParOf" srcId="{E7D9A92F-16E3-4A09-B551-B34A900A8C2F}" destId="{4737A13C-B4D3-421C-82B6-E38B5F1825BF}" srcOrd="0" destOrd="0" presId="urn:microsoft.com/office/officeart/2011/layout/CircleProcess"/>
    <dgm:cxn modelId="{1B9AC838-6929-4E93-9858-275254642BF6}" type="presParOf" srcId="{0EAD31BD-B2A6-487B-848F-CB4450C62E39}" destId="{92B3B331-6E0F-48C7-8A4D-DF61F6B47C98}" srcOrd="14"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4.xml><?xml version="1.0" encoding="utf-8"?>
<dgm:dataModel xmlns:dgm="http://schemas.openxmlformats.org/drawingml/2006/diagram" xmlns:a="http://schemas.openxmlformats.org/drawingml/2006/main">
  <dgm:ptLst>
    <dgm:pt modelId="{7807718E-07F8-41EB-8B2B-6B3BF580C564}" type="doc">
      <dgm:prSet loTypeId="urn:microsoft.com/office/officeart/2005/8/layout/balance1" loCatId="relationship" qsTypeId="urn:microsoft.com/office/officeart/2005/8/quickstyle/simple1" qsCatId="simple" csTypeId="urn:microsoft.com/office/officeart/2005/8/colors/accent1_2" csCatId="accent1" phldr="1"/>
      <dgm:spPr/>
      <dgm:t>
        <a:bodyPr/>
        <a:lstStyle/>
        <a:p>
          <a:endParaRPr lang="en-US"/>
        </a:p>
      </dgm:t>
    </dgm:pt>
    <dgm:pt modelId="{88F86494-8EF2-48A7-B495-0FEFA920EF2B}">
      <dgm:prSet phldrT="[Text]"/>
      <dgm:spPr>
        <a:solidFill>
          <a:srgbClr val="FF33CC">
            <a:alpha val="90000"/>
          </a:srgbClr>
        </a:solidFill>
        <a:ln>
          <a:solidFill>
            <a:schemeClr val="bg1">
              <a:alpha val="90000"/>
            </a:schemeClr>
          </a:solidFill>
        </a:ln>
      </dgm:spPr>
      <dgm:t>
        <a:bodyPr/>
        <a:lstStyle/>
        <a:p>
          <a:r>
            <a:rPr lang="en-US" dirty="0"/>
            <a:t>TRS</a:t>
          </a:r>
        </a:p>
      </dgm:t>
    </dgm:pt>
    <dgm:pt modelId="{D8945098-3420-4A36-9DE2-7667AF19775D}" type="parTrans" cxnId="{407BEDAD-87BD-4CB6-A92E-E6DA52EAB4A9}">
      <dgm:prSet/>
      <dgm:spPr/>
      <dgm:t>
        <a:bodyPr/>
        <a:lstStyle/>
        <a:p>
          <a:endParaRPr lang="en-US"/>
        </a:p>
      </dgm:t>
    </dgm:pt>
    <dgm:pt modelId="{066AC5B3-2CD9-47CE-BD02-58BFF440CC65}" type="sibTrans" cxnId="{407BEDAD-87BD-4CB6-A92E-E6DA52EAB4A9}">
      <dgm:prSet/>
      <dgm:spPr/>
      <dgm:t>
        <a:bodyPr/>
        <a:lstStyle/>
        <a:p>
          <a:endParaRPr lang="en-US"/>
        </a:p>
      </dgm:t>
    </dgm:pt>
    <dgm:pt modelId="{7E2B763E-D431-4432-AF79-6D34E9E9A778}">
      <dgm:prSet phldrT="[Text]" custT="1"/>
      <dgm:spPr>
        <a:solidFill>
          <a:srgbClr val="FF33CC">
            <a:alpha val="50196"/>
          </a:srgbClr>
        </a:solidFill>
      </dgm:spPr>
      <dgm:t>
        <a:bodyPr/>
        <a:lstStyle/>
        <a:p>
          <a:r>
            <a:rPr lang="en-US" sz="1000" dirty="0">
              <a:solidFill>
                <a:sysClr val="windowText" lastClr="000000"/>
              </a:solidFill>
            </a:rPr>
            <a:t>&lt; 2 percentage points difference</a:t>
          </a:r>
        </a:p>
      </dgm:t>
    </dgm:pt>
    <dgm:pt modelId="{AB54FC0C-154C-4DBB-B5F8-7A0915E61673}" type="parTrans" cxnId="{99704C6A-F111-4C9D-87A6-FCABF0E7EC86}">
      <dgm:prSet/>
      <dgm:spPr/>
      <dgm:t>
        <a:bodyPr/>
        <a:lstStyle/>
        <a:p>
          <a:endParaRPr lang="en-US"/>
        </a:p>
      </dgm:t>
    </dgm:pt>
    <dgm:pt modelId="{29CAECC7-BB92-4B23-87D2-B6FB81AB1B07}" type="sibTrans" cxnId="{99704C6A-F111-4C9D-87A6-FCABF0E7EC86}">
      <dgm:prSet/>
      <dgm:spPr/>
      <dgm:t>
        <a:bodyPr/>
        <a:lstStyle/>
        <a:p>
          <a:endParaRPr lang="en-US"/>
        </a:p>
      </dgm:t>
    </dgm:pt>
    <dgm:pt modelId="{2B5549C1-80A1-4AF7-A82E-068EB2144BFC}">
      <dgm:prSet phldrT="[Text]" custT="1"/>
      <dgm:spPr>
        <a:solidFill>
          <a:srgbClr val="FF33CC">
            <a:alpha val="50196"/>
          </a:srgbClr>
        </a:solidFill>
      </dgm:spPr>
      <dgm:t>
        <a:bodyPr/>
        <a:lstStyle/>
        <a:p>
          <a:r>
            <a:rPr lang="en-US" sz="1000" dirty="0">
              <a:solidFill>
                <a:sysClr val="windowText" lastClr="000000"/>
              </a:solidFill>
            </a:rPr>
            <a:t>2023-24 rate:</a:t>
          </a:r>
          <a:br>
            <a:rPr lang="en-US" sz="1000" dirty="0">
              <a:solidFill>
                <a:sysClr val="windowText" lastClr="000000"/>
              </a:solidFill>
            </a:rPr>
          </a:br>
          <a:r>
            <a:rPr lang="en-US" sz="1000" dirty="0">
              <a:solidFill>
                <a:sysClr val="windowText" lastClr="000000"/>
              </a:solidFill>
            </a:rPr>
            <a:t>9.76%</a:t>
          </a:r>
        </a:p>
      </dgm:t>
    </dgm:pt>
    <dgm:pt modelId="{89AFD129-A7E7-491A-BC68-3C0C5798F202}" type="parTrans" cxnId="{56B3FFA2-BE3F-4606-B9CB-4C3D2CA0734E}">
      <dgm:prSet/>
      <dgm:spPr/>
      <dgm:t>
        <a:bodyPr/>
        <a:lstStyle/>
        <a:p>
          <a:endParaRPr lang="en-US"/>
        </a:p>
      </dgm:t>
    </dgm:pt>
    <dgm:pt modelId="{A1F2BA0F-44AB-4DA3-96BB-97C75AB2D790}" type="sibTrans" cxnId="{56B3FFA2-BE3F-4606-B9CB-4C3D2CA0734E}">
      <dgm:prSet/>
      <dgm:spPr/>
      <dgm:t>
        <a:bodyPr/>
        <a:lstStyle/>
        <a:p>
          <a:endParaRPr lang="en-US"/>
        </a:p>
      </dgm:t>
    </dgm:pt>
    <dgm:pt modelId="{3E8E8463-F1C1-43D5-9E41-40774FA27CB8}">
      <dgm:prSet phldrT="[Text]"/>
      <dgm:spPr>
        <a:solidFill>
          <a:schemeClr val="accent6">
            <a:lumMod val="60000"/>
            <a:lumOff val="40000"/>
            <a:alpha val="90000"/>
          </a:schemeClr>
        </a:solidFill>
        <a:ln>
          <a:solidFill>
            <a:schemeClr val="bg1">
              <a:alpha val="90000"/>
            </a:schemeClr>
          </a:solidFill>
        </a:ln>
      </dgm:spPr>
      <dgm:t>
        <a:bodyPr/>
        <a:lstStyle/>
        <a:p>
          <a:r>
            <a:rPr lang="en-US" dirty="0"/>
            <a:t>ERS</a:t>
          </a:r>
        </a:p>
      </dgm:t>
    </dgm:pt>
    <dgm:pt modelId="{1419D763-7C9F-4EC3-9A32-4FABF25313B9}" type="parTrans" cxnId="{E66D2F77-24BF-41C2-8B42-48BA33F1A385}">
      <dgm:prSet/>
      <dgm:spPr/>
      <dgm:t>
        <a:bodyPr/>
        <a:lstStyle/>
        <a:p>
          <a:endParaRPr lang="en-US"/>
        </a:p>
      </dgm:t>
    </dgm:pt>
    <dgm:pt modelId="{0383A623-B64C-4DD3-877C-A739CC875C07}" type="sibTrans" cxnId="{E66D2F77-24BF-41C2-8B42-48BA33F1A385}">
      <dgm:prSet/>
      <dgm:spPr/>
      <dgm:t>
        <a:bodyPr/>
        <a:lstStyle/>
        <a:p>
          <a:endParaRPr lang="en-US"/>
        </a:p>
      </dgm:t>
    </dgm:pt>
    <dgm:pt modelId="{B8552800-E2B4-4201-AAC9-F82AEB7BBEF8}">
      <dgm:prSet phldrT="[Text]" custT="1"/>
      <dgm:spPr>
        <a:solidFill>
          <a:srgbClr val="C00000"/>
        </a:solidFill>
      </dgm:spPr>
      <dgm:t>
        <a:bodyPr/>
        <a:lstStyle/>
        <a:p>
          <a:r>
            <a:rPr lang="en-US" sz="900" dirty="0"/>
            <a:t>15.2 - 13.1 = 2.1</a:t>
          </a:r>
          <a:br>
            <a:rPr lang="en-US" sz="900" dirty="0"/>
          </a:br>
          <a:r>
            <a:rPr lang="en-US" sz="900" dirty="0"/>
            <a:t>2.1 – 2.0 = </a:t>
          </a:r>
          <a:br>
            <a:rPr lang="en-US" sz="900" dirty="0"/>
          </a:br>
          <a:r>
            <a:rPr lang="en-US" sz="900" dirty="0"/>
            <a:t>0.10% exemption</a:t>
          </a:r>
        </a:p>
      </dgm:t>
    </dgm:pt>
    <dgm:pt modelId="{87101F16-9D53-4C01-B719-330F0B44D1CD}" type="parTrans" cxnId="{B15CE625-5707-4EE4-9CD2-AD31A0871212}">
      <dgm:prSet/>
      <dgm:spPr/>
      <dgm:t>
        <a:bodyPr/>
        <a:lstStyle/>
        <a:p>
          <a:endParaRPr lang="en-US"/>
        </a:p>
      </dgm:t>
    </dgm:pt>
    <dgm:pt modelId="{C7DE9947-E421-42BF-937E-528F69C653E9}" type="sibTrans" cxnId="{B15CE625-5707-4EE4-9CD2-AD31A0871212}">
      <dgm:prSet/>
      <dgm:spPr/>
      <dgm:t>
        <a:bodyPr/>
        <a:lstStyle/>
        <a:p>
          <a:endParaRPr lang="en-US"/>
        </a:p>
      </dgm:t>
    </dgm:pt>
    <dgm:pt modelId="{0738E39B-223C-4E45-8FCD-1D3C7470DFAD}">
      <dgm:prSet phldrT="[Text]" custT="1"/>
      <dgm:spPr>
        <a:solidFill>
          <a:srgbClr val="6B6BCF">
            <a:alpha val="60000"/>
          </a:srgbClr>
        </a:solidFill>
      </dgm:spPr>
      <dgm:t>
        <a:bodyPr/>
        <a:lstStyle/>
        <a:p>
          <a:r>
            <a:rPr lang="en-US" sz="1000" dirty="0">
              <a:solidFill>
                <a:sysClr val="windowText" lastClr="000000"/>
              </a:solidFill>
            </a:rPr>
            <a:t>&gt; 2 percentage points difference</a:t>
          </a:r>
        </a:p>
      </dgm:t>
    </dgm:pt>
    <dgm:pt modelId="{115D45E5-97A6-4BA6-9559-1F64C3EA21E9}" type="parTrans" cxnId="{1C2C4F84-1BE8-4802-8AC8-F86D29CAD1C0}">
      <dgm:prSet/>
      <dgm:spPr/>
      <dgm:t>
        <a:bodyPr/>
        <a:lstStyle/>
        <a:p>
          <a:endParaRPr lang="en-US"/>
        </a:p>
      </dgm:t>
    </dgm:pt>
    <dgm:pt modelId="{A8C02E77-7344-46AF-8909-10A8575FF08C}" type="sibTrans" cxnId="{1C2C4F84-1BE8-4802-8AC8-F86D29CAD1C0}">
      <dgm:prSet/>
      <dgm:spPr/>
      <dgm:t>
        <a:bodyPr/>
        <a:lstStyle/>
        <a:p>
          <a:endParaRPr lang="en-US"/>
        </a:p>
      </dgm:t>
    </dgm:pt>
    <dgm:pt modelId="{29C3471A-1EC3-4813-B0E6-5EAD9D0245F5}">
      <dgm:prSet phldrT="[Text]" custT="1"/>
      <dgm:spPr>
        <a:solidFill>
          <a:srgbClr val="6B6BCF">
            <a:alpha val="60000"/>
          </a:srgbClr>
        </a:solidFill>
      </dgm:spPr>
      <dgm:t>
        <a:bodyPr/>
        <a:lstStyle/>
        <a:p>
          <a:r>
            <a:rPr lang="en-US" sz="1000" dirty="0">
              <a:solidFill>
                <a:sysClr val="windowText" lastClr="000000"/>
              </a:solidFill>
            </a:rPr>
            <a:t>2023-24 rate:</a:t>
          </a:r>
          <a:br>
            <a:rPr lang="en-US" sz="1000" dirty="0">
              <a:solidFill>
                <a:sysClr val="windowText" lastClr="000000"/>
              </a:solidFill>
            </a:rPr>
          </a:br>
          <a:r>
            <a:rPr lang="en-US" sz="1000" dirty="0">
              <a:solidFill>
                <a:sysClr val="windowText" lastClr="000000"/>
              </a:solidFill>
            </a:rPr>
            <a:t>13.1%</a:t>
          </a:r>
        </a:p>
      </dgm:t>
    </dgm:pt>
    <dgm:pt modelId="{165D6D5E-3EAD-47D0-9B10-D4BFBCB35DEA}" type="parTrans" cxnId="{4D7E947D-E2C5-4190-84A6-FE30FE60E051}">
      <dgm:prSet/>
      <dgm:spPr/>
      <dgm:t>
        <a:bodyPr/>
        <a:lstStyle/>
        <a:p>
          <a:endParaRPr lang="en-US"/>
        </a:p>
      </dgm:t>
    </dgm:pt>
    <dgm:pt modelId="{11B83F28-8F9E-4BFF-8E83-03EB29C3387B}" type="sibTrans" cxnId="{4D7E947D-E2C5-4190-84A6-FE30FE60E051}">
      <dgm:prSet/>
      <dgm:spPr/>
      <dgm:t>
        <a:bodyPr/>
        <a:lstStyle/>
        <a:p>
          <a:endParaRPr lang="en-US"/>
        </a:p>
      </dgm:t>
    </dgm:pt>
    <dgm:pt modelId="{F622B3F3-AD80-4BAB-AF5D-4EA6B4806E0B}">
      <dgm:prSet phldrT="[Text]" custT="1"/>
      <dgm:spPr>
        <a:solidFill>
          <a:srgbClr val="6B6BCF">
            <a:alpha val="60000"/>
          </a:srgbClr>
        </a:solidFill>
      </dgm:spPr>
      <dgm:t>
        <a:bodyPr/>
        <a:lstStyle/>
        <a:p>
          <a:r>
            <a:rPr lang="en-US" sz="1000" dirty="0">
              <a:solidFill>
                <a:sysClr val="windowText" lastClr="000000"/>
              </a:solidFill>
            </a:rPr>
            <a:t>2024-25 rate:</a:t>
          </a:r>
          <a:br>
            <a:rPr lang="en-US" sz="1000" dirty="0">
              <a:solidFill>
                <a:sysClr val="windowText" lastClr="000000"/>
              </a:solidFill>
            </a:rPr>
          </a:br>
          <a:r>
            <a:rPr lang="en-US" sz="1000" dirty="0">
              <a:solidFill>
                <a:sysClr val="windowText" lastClr="000000"/>
              </a:solidFill>
            </a:rPr>
            <a:t>15.2%</a:t>
          </a:r>
        </a:p>
      </dgm:t>
    </dgm:pt>
    <dgm:pt modelId="{9647F02F-FFCD-4A6B-B76D-E17EF1E6792D}" type="parTrans" cxnId="{26D17271-3AAE-41D9-9725-34F63C37C819}">
      <dgm:prSet/>
      <dgm:spPr/>
      <dgm:t>
        <a:bodyPr/>
        <a:lstStyle/>
        <a:p>
          <a:endParaRPr lang="en-US"/>
        </a:p>
      </dgm:t>
    </dgm:pt>
    <dgm:pt modelId="{E95F280A-77E6-4752-82CA-F8094707CEB8}" type="sibTrans" cxnId="{26D17271-3AAE-41D9-9725-34F63C37C819}">
      <dgm:prSet/>
      <dgm:spPr/>
      <dgm:t>
        <a:bodyPr/>
        <a:lstStyle/>
        <a:p>
          <a:endParaRPr lang="en-US"/>
        </a:p>
      </dgm:t>
    </dgm:pt>
    <dgm:pt modelId="{118E0903-85F2-4969-A6F9-09506DED746C}">
      <dgm:prSet phldrT="[Text]" custT="1"/>
      <dgm:spPr>
        <a:solidFill>
          <a:srgbClr val="FF33CC">
            <a:alpha val="50196"/>
          </a:srgbClr>
        </a:solidFill>
      </dgm:spPr>
      <dgm:t>
        <a:bodyPr/>
        <a:lstStyle/>
        <a:p>
          <a:r>
            <a:rPr lang="en-US" sz="1000" dirty="0">
              <a:solidFill>
                <a:sysClr val="windowText" lastClr="000000"/>
              </a:solidFill>
            </a:rPr>
            <a:t>2024-25 rate:</a:t>
          </a:r>
          <a:br>
            <a:rPr lang="en-US" sz="1000" dirty="0">
              <a:solidFill>
                <a:sysClr val="windowText" lastClr="000000"/>
              </a:solidFill>
            </a:rPr>
          </a:br>
          <a:r>
            <a:rPr lang="en-US" sz="1000" dirty="0">
              <a:solidFill>
                <a:sysClr val="windowText" lastClr="000000"/>
              </a:solidFill>
            </a:rPr>
            <a:t>10.25%</a:t>
          </a:r>
        </a:p>
      </dgm:t>
    </dgm:pt>
    <dgm:pt modelId="{436955CF-6B21-4FB7-88C3-B8D0E5ED9F3A}" type="parTrans" cxnId="{01EE8DB0-F1D6-41DF-9742-0B2E2386BCBF}">
      <dgm:prSet/>
      <dgm:spPr/>
      <dgm:t>
        <a:bodyPr/>
        <a:lstStyle/>
        <a:p>
          <a:endParaRPr lang="en-US"/>
        </a:p>
      </dgm:t>
    </dgm:pt>
    <dgm:pt modelId="{C4060A96-6F29-40F8-A9D9-32E811108604}" type="sibTrans" cxnId="{01EE8DB0-F1D6-41DF-9742-0B2E2386BCBF}">
      <dgm:prSet/>
      <dgm:spPr/>
      <dgm:t>
        <a:bodyPr/>
        <a:lstStyle/>
        <a:p>
          <a:endParaRPr lang="en-US"/>
        </a:p>
      </dgm:t>
    </dgm:pt>
    <dgm:pt modelId="{BCFD5C47-B27E-4363-92BB-F64E6D24C80D}" type="pres">
      <dgm:prSet presAssocID="{7807718E-07F8-41EB-8B2B-6B3BF580C564}" presName="outerComposite" presStyleCnt="0">
        <dgm:presLayoutVars>
          <dgm:chMax val="2"/>
          <dgm:animLvl val="lvl"/>
          <dgm:resizeHandles val="exact"/>
        </dgm:presLayoutVars>
      </dgm:prSet>
      <dgm:spPr/>
    </dgm:pt>
    <dgm:pt modelId="{135583FC-99EC-420C-9579-ABC77F11BAD3}" type="pres">
      <dgm:prSet presAssocID="{7807718E-07F8-41EB-8B2B-6B3BF580C564}" presName="dummyMaxCanvas" presStyleCnt="0"/>
      <dgm:spPr/>
    </dgm:pt>
    <dgm:pt modelId="{00566075-F928-421D-9125-8E5CDB2A452C}" type="pres">
      <dgm:prSet presAssocID="{7807718E-07F8-41EB-8B2B-6B3BF580C564}" presName="parentComposite" presStyleCnt="0"/>
      <dgm:spPr/>
    </dgm:pt>
    <dgm:pt modelId="{030C6FDC-E2AC-4B0B-AEFD-F53F4647D3DD}" type="pres">
      <dgm:prSet presAssocID="{7807718E-07F8-41EB-8B2B-6B3BF580C564}" presName="parent1" presStyleLbl="alignAccFollowNode1" presStyleIdx="0" presStyleCnt="4">
        <dgm:presLayoutVars>
          <dgm:chMax val="4"/>
        </dgm:presLayoutVars>
      </dgm:prSet>
      <dgm:spPr/>
    </dgm:pt>
    <dgm:pt modelId="{DBF1C71C-19CB-422A-826F-588A6527C615}" type="pres">
      <dgm:prSet presAssocID="{7807718E-07F8-41EB-8B2B-6B3BF580C564}" presName="parent2" presStyleLbl="alignAccFollowNode1" presStyleIdx="1" presStyleCnt="4">
        <dgm:presLayoutVars>
          <dgm:chMax val="4"/>
        </dgm:presLayoutVars>
      </dgm:prSet>
      <dgm:spPr/>
    </dgm:pt>
    <dgm:pt modelId="{E004BBCC-9A78-4DE5-A2D8-6EF3B9B5DAD7}" type="pres">
      <dgm:prSet presAssocID="{7807718E-07F8-41EB-8B2B-6B3BF580C564}" presName="childrenComposite" presStyleCnt="0"/>
      <dgm:spPr/>
    </dgm:pt>
    <dgm:pt modelId="{A51993F9-AF70-4D3F-9BC9-39FE50C5FE38}" type="pres">
      <dgm:prSet presAssocID="{7807718E-07F8-41EB-8B2B-6B3BF580C564}" presName="dummyMaxCanvas_ChildArea" presStyleCnt="0"/>
      <dgm:spPr/>
    </dgm:pt>
    <dgm:pt modelId="{94864EFC-938E-4DF4-83F9-BB45FA32AEDB}" type="pres">
      <dgm:prSet presAssocID="{7807718E-07F8-41EB-8B2B-6B3BF580C564}" presName="fulcrum" presStyleLbl="alignAccFollowNode1" presStyleIdx="2" presStyleCnt="4"/>
      <dgm:spPr>
        <a:solidFill>
          <a:schemeClr val="tx1">
            <a:alpha val="90000"/>
          </a:schemeClr>
        </a:solidFill>
        <a:ln>
          <a:solidFill>
            <a:schemeClr val="bg1">
              <a:alpha val="90000"/>
            </a:schemeClr>
          </a:solidFill>
        </a:ln>
      </dgm:spPr>
    </dgm:pt>
    <dgm:pt modelId="{C272E548-1F2C-493C-8D37-4ECAD7AF9608}" type="pres">
      <dgm:prSet presAssocID="{7807718E-07F8-41EB-8B2B-6B3BF580C564}" presName="balance_34" presStyleLbl="alignAccFollowNode1" presStyleIdx="3" presStyleCnt="4">
        <dgm:presLayoutVars>
          <dgm:bulletEnabled val="1"/>
        </dgm:presLayoutVars>
      </dgm:prSet>
      <dgm:spPr>
        <a:solidFill>
          <a:schemeClr val="tx1">
            <a:alpha val="90000"/>
          </a:schemeClr>
        </a:solidFill>
        <a:ln>
          <a:solidFill>
            <a:schemeClr val="bg1">
              <a:alpha val="90000"/>
            </a:schemeClr>
          </a:solidFill>
        </a:ln>
      </dgm:spPr>
    </dgm:pt>
    <dgm:pt modelId="{EE8CC869-5FEC-4EDD-8E3D-40EAC124A2CD}" type="pres">
      <dgm:prSet presAssocID="{7807718E-07F8-41EB-8B2B-6B3BF580C564}" presName="right_34_1" presStyleLbl="node1" presStyleIdx="0" presStyleCnt="7">
        <dgm:presLayoutVars>
          <dgm:bulletEnabled val="1"/>
        </dgm:presLayoutVars>
      </dgm:prSet>
      <dgm:spPr/>
    </dgm:pt>
    <dgm:pt modelId="{E83F1B33-066A-4283-97FD-F16ED56C40F6}" type="pres">
      <dgm:prSet presAssocID="{7807718E-07F8-41EB-8B2B-6B3BF580C564}" presName="right_34_2" presStyleLbl="node1" presStyleIdx="1" presStyleCnt="7">
        <dgm:presLayoutVars>
          <dgm:bulletEnabled val="1"/>
        </dgm:presLayoutVars>
      </dgm:prSet>
      <dgm:spPr/>
    </dgm:pt>
    <dgm:pt modelId="{4707DF9A-BD24-4196-8137-7F52FBEF8CC7}" type="pres">
      <dgm:prSet presAssocID="{7807718E-07F8-41EB-8B2B-6B3BF580C564}" presName="right_34_3" presStyleLbl="node1" presStyleIdx="2" presStyleCnt="7">
        <dgm:presLayoutVars>
          <dgm:bulletEnabled val="1"/>
        </dgm:presLayoutVars>
      </dgm:prSet>
      <dgm:spPr/>
    </dgm:pt>
    <dgm:pt modelId="{2A7B523B-4D17-4044-BF6F-5A60A76C5D4A}" type="pres">
      <dgm:prSet presAssocID="{7807718E-07F8-41EB-8B2B-6B3BF580C564}" presName="right_34_4" presStyleLbl="node1" presStyleIdx="3" presStyleCnt="7">
        <dgm:presLayoutVars>
          <dgm:bulletEnabled val="1"/>
        </dgm:presLayoutVars>
      </dgm:prSet>
      <dgm:spPr/>
    </dgm:pt>
    <dgm:pt modelId="{F3949480-8178-42BB-9007-262DDCF49544}" type="pres">
      <dgm:prSet presAssocID="{7807718E-07F8-41EB-8B2B-6B3BF580C564}" presName="left_34_1" presStyleLbl="node1" presStyleIdx="4" presStyleCnt="7">
        <dgm:presLayoutVars>
          <dgm:bulletEnabled val="1"/>
        </dgm:presLayoutVars>
      </dgm:prSet>
      <dgm:spPr/>
    </dgm:pt>
    <dgm:pt modelId="{E2F27D6B-682B-4EFD-897B-C050FB785199}" type="pres">
      <dgm:prSet presAssocID="{7807718E-07F8-41EB-8B2B-6B3BF580C564}" presName="left_34_2" presStyleLbl="node1" presStyleIdx="5" presStyleCnt="7">
        <dgm:presLayoutVars>
          <dgm:bulletEnabled val="1"/>
        </dgm:presLayoutVars>
      </dgm:prSet>
      <dgm:spPr/>
    </dgm:pt>
    <dgm:pt modelId="{F0352F69-3320-4734-96C6-47EDB6AB9F63}" type="pres">
      <dgm:prSet presAssocID="{7807718E-07F8-41EB-8B2B-6B3BF580C564}" presName="left_34_3" presStyleLbl="node1" presStyleIdx="6" presStyleCnt="7">
        <dgm:presLayoutVars>
          <dgm:bulletEnabled val="1"/>
        </dgm:presLayoutVars>
      </dgm:prSet>
      <dgm:spPr/>
    </dgm:pt>
  </dgm:ptLst>
  <dgm:cxnLst>
    <dgm:cxn modelId="{4B63F803-FC59-4FBE-9A10-EFBDED0C4D95}" type="presOf" srcId="{B8552800-E2B4-4201-AAC9-F82AEB7BBEF8}" destId="{EE8CC869-5FEC-4EDD-8E3D-40EAC124A2CD}" srcOrd="0" destOrd="0" presId="urn:microsoft.com/office/officeart/2005/8/layout/balance1"/>
    <dgm:cxn modelId="{72BBCE0E-0D45-4A00-8325-CE5FEF160A8A}" type="presOf" srcId="{118E0903-85F2-4969-A6F9-09506DED746C}" destId="{F0352F69-3320-4734-96C6-47EDB6AB9F63}" srcOrd="0" destOrd="0" presId="urn:microsoft.com/office/officeart/2005/8/layout/balance1"/>
    <dgm:cxn modelId="{B15CE625-5707-4EE4-9CD2-AD31A0871212}" srcId="{3E8E8463-F1C1-43D5-9E41-40774FA27CB8}" destId="{B8552800-E2B4-4201-AAC9-F82AEB7BBEF8}" srcOrd="0" destOrd="0" parTransId="{87101F16-9D53-4C01-B719-330F0B44D1CD}" sibTransId="{C7DE9947-E421-42BF-937E-528F69C653E9}"/>
    <dgm:cxn modelId="{C3C2692A-67C9-4362-BCE7-0EA80487F1E0}" type="presOf" srcId="{29C3471A-1EC3-4813-B0E6-5EAD9D0245F5}" destId="{4707DF9A-BD24-4196-8137-7F52FBEF8CC7}" srcOrd="0" destOrd="0" presId="urn:microsoft.com/office/officeart/2005/8/layout/balance1"/>
    <dgm:cxn modelId="{99704C6A-F111-4C9D-87A6-FCABF0E7EC86}" srcId="{88F86494-8EF2-48A7-B495-0FEFA920EF2B}" destId="{7E2B763E-D431-4432-AF79-6D34E9E9A778}" srcOrd="0" destOrd="0" parTransId="{AB54FC0C-154C-4DBB-B5F8-7A0915E61673}" sibTransId="{29CAECC7-BB92-4B23-87D2-B6FB81AB1B07}"/>
    <dgm:cxn modelId="{26D17271-3AAE-41D9-9725-34F63C37C819}" srcId="{3E8E8463-F1C1-43D5-9E41-40774FA27CB8}" destId="{F622B3F3-AD80-4BAB-AF5D-4EA6B4806E0B}" srcOrd="3" destOrd="0" parTransId="{9647F02F-FFCD-4A6B-B76D-E17EF1E6792D}" sibTransId="{E95F280A-77E6-4752-82CA-F8094707CEB8}"/>
    <dgm:cxn modelId="{E66D2F77-24BF-41C2-8B42-48BA33F1A385}" srcId="{7807718E-07F8-41EB-8B2B-6B3BF580C564}" destId="{3E8E8463-F1C1-43D5-9E41-40774FA27CB8}" srcOrd="1" destOrd="0" parTransId="{1419D763-7C9F-4EC3-9A32-4FABF25313B9}" sibTransId="{0383A623-B64C-4DD3-877C-A739CC875C07}"/>
    <dgm:cxn modelId="{4D7E947D-E2C5-4190-84A6-FE30FE60E051}" srcId="{3E8E8463-F1C1-43D5-9E41-40774FA27CB8}" destId="{29C3471A-1EC3-4813-B0E6-5EAD9D0245F5}" srcOrd="2" destOrd="0" parTransId="{165D6D5E-3EAD-47D0-9B10-D4BFBCB35DEA}" sibTransId="{11B83F28-8F9E-4BFF-8E83-03EB29C3387B}"/>
    <dgm:cxn modelId="{6E176784-C998-4ADA-A5EC-F6672E26717F}" type="presOf" srcId="{F622B3F3-AD80-4BAB-AF5D-4EA6B4806E0B}" destId="{2A7B523B-4D17-4044-BF6F-5A60A76C5D4A}" srcOrd="0" destOrd="0" presId="urn:microsoft.com/office/officeart/2005/8/layout/balance1"/>
    <dgm:cxn modelId="{1C2C4F84-1BE8-4802-8AC8-F86D29CAD1C0}" srcId="{3E8E8463-F1C1-43D5-9E41-40774FA27CB8}" destId="{0738E39B-223C-4E45-8FCD-1D3C7470DFAD}" srcOrd="1" destOrd="0" parTransId="{115D45E5-97A6-4BA6-9559-1F64C3EA21E9}" sibTransId="{A8C02E77-7344-46AF-8909-10A8575FF08C}"/>
    <dgm:cxn modelId="{274C7A99-2B02-46CB-9689-697CB326C5EE}" type="presOf" srcId="{7E2B763E-D431-4432-AF79-6D34E9E9A778}" destId="{F3949480-8178-42BB-9007-262DDCF49544}" srcOrd="0" destOrd="0" presId="urn:microsoft.com/office/officeart/2005/8/layout/balance1"/>
    <dgm:cxn modelId="{F8C9769F-31EC-4791-BEB3-15ECC785A8B5}" type="presOf" srcId="{2B5549C1-80A1-4AF7-A82E-068EB2144BFC}" destId="{E2F27D6B-682B-4EFD-897B-C050FB785199}" srcOrd="0" destOrd="0" presId="urn:microsoft.com/office/officeart/2005/8/layout/balance1"/>
    <dgm:cxn modelId="{56B3FFA2-BE3F-4606-B9CB-4C3D2CA0734E}" srcId="{88F86494-8EF2-48A7-B495-0FEFA920EF2B}" destId="{2B5549C1-80A1-4AF7-A82E-068EB2144BFC}" srcOrd="1" destOrd="0" parTransId="{89AFD129-A7E7-491A-BC68-3C0C5798F202}" sibTransId="{A1F2BA0F-44AB-4DA3-96BB-97C75AB2D790}"/>
    <dgm:cxn modelId="{407BEDAD-87BD-4CB6-A92E-E6DA52EAB4A9}" srcId="{7807718E-07F8-41EB-8B2B-6B3BF580C564}" destId="{88F86494-8EF2-48A7-B495-0FEFA920EF2B}" srcOrd="0" destOrd="0" parTransId="{D8945098-3420-4A36-9DE2-7667AF19775D}" sibTransId="{066AC5B3-2CD9-47CE-BD02-58BFF440CC65}"/>
    <dgm:cxn modelId="{01EE8DB0-F1D6-41DF-9742-0B2E2386BCBF}" srcId="{88F86494-8EF2-48A7-B495-0FEFA920EF2B}" destId="{118E0903-85F2-4969-A6F9-09506DED746C}" srcOrd="2" destOrd="0" parTransId="{436955CF-6B21-4FB7-88C3-B8D0E5ED9F3A}" sibTransId="{C4060A96-6F29-40F8-A9D9-32E811108604}"/>
    <dgm:cxn modelId="{A572B5BE-BBAB-4FED-8ABE-F64BD6B4D128}" type="presOf" srcId="{7807718E-07F8-41EB-8B2B-6B3BF580C564}" destId="{BCFD5C47-B27E-4363-92BB-F64E6D24C80D}" srcOrd="0" destOrd="0" presId="urn:microsoft.com/office/officeart/2005/8/layout/balance1"/>
    <dgm:cxn modelId="{9A266FD6-8732-429D-B933-F3A33F042D1B}" type="presOf" srcId="{88F86494-8EF2-48A7-B495-0FEFA920EF2B}" destId="{030C6FDC-E2AC-4B0B-AEFD-F53F4647D3DD}" srcOrd="0" destOrd="0" presId="urn:microsoft.com/office/officeart/2005/8/layout/balance1"/>
    <dgm:cxn modelId="{49C3A0DA-7FD9-4B90-B2CA-B220DAFEC118}" type="presOf" srcId="{3E8E8463-F1C1-43D5-9E41-40774FA27CB8}" destId="{DBF1C71C-19CB-422A-826F-588A6527C615}" srcOrd="0" destOrd="0" presId="urn:microsoft.com/office/officeart/2005/8/layout/balance1"/>
    <dgm:cxn modelId="{86956AF1-6A87-4498-87DC-AD18D7198661}" type="presOf" srcId="{0738E39B-223C-4E45-8FCD-1D3C7470DFAD}" destId="{E83F1B33-066A-4283-97FD-F16ED56C40F6}" srcOrd="0" destOrd="0" presId="urn:microsoft.com/office/officeart/2005/8/layout/balance1"/>
    <dgm:cxn modelId="{6D3678E4-1A19-4EBA-830D-4A518FB71BC0}" type="presParOf" srcId="{BCFD5C47-B27E-4363-92BB-F64E6D24C80D}" destId="{135583FC-99EC-420C-9579-ABC77F11BAD3}" srcOrd="0" destOrd="0" presId="urn:microsoft.com/office/officeart/2005/8/layout/balance1"/>
    <dgm:cxn modelId="{88CEE0B5-462F-416B-AAC9-D74DDBE41C00}" type="presParOf" srcId="{BCFD5C47-B27E-4363-92BB-F64E6D24C80D}" destId="{00566075-F928-421D-9125-8E5CDB2A452C}" srcOrd="1" destOrd="0" presId="urn:microsoft.com/office/officeart/2005/8/layout/balance1"/>
    <dgm:cxn modelId="{762F8EA6-6A15-4B44-B454-B226BF87476E}" type="presParOf" srcId="{00566075-F928-421D-9125-8E5CDB2A452C}" destId="{030C6FDC-E2AC-4B0B-AEFD-F53F4647D3DD}" srcOrd="0" destOrd="0" presId="urn:microsoft.com/office/officeart/2005/8/layout/balance1"/>
    <dgm:cxn modelId="{EDE3BA70-AA08-4F3B-B33B-E18DE44DD8DF}" type="presParOf" srcId="{00566075-F928-421D-9125-8E5CDB2A452C}" destId="{DBF1C71C-19CB-422A-826F-588A6527C615}" srcOrd="1" destOrd="0" presId="urn:microsoft.com/office/officeart/2005/8/layout/balance1"/>
    <dgm:cxn modelId="{42F939FF-C669-4B5F-A7AB-AA69E168EF5A}" type="presParOf" srcId="{BCFD5C47-B27E-4363-92BB-F64E6D24C80D}" destId="{E004BBCC-9A78-4DE5-A2D8-6EF3B9B5DAD7}" srcOrd="2" destOrd="0" presId="urn:microsoft.com/office/officeart/2005/8/layout/balance1"/>
    <dgm:cxn modelId="{BB4FD921-696F-4B97-8C7B-8EEB24C43736}" type="presParOf" srcId="{E004BBCC-9A78-4DE5-A2D8-6EF3B9B5DAD7}" destId="{A51993F9-AF70-4D3F-9BC9-39FE50C5FE38}" srcOrd="0" destOrd="0" presId="urn:microsoft.com/office/officeart/2005/8/layout/balance1"/>
    <dgm:cxn modelId="{DFBEEABE-06B1-41D2-9A93-81FEDF419E51}" type="presParOf" srcId="{E004BBCC-9A78-4DE5-A2D8-6EF3B9B5DAD7}" destId="{94864EFC-938E-4DF4-83F9-BB45FA32AEDB}" srcOrd="1" destOrd="0" presId="urn:microsoft.com/office/officeart/2005/8/layout/balance1"/>
    <dgm:cxn modelId="{5CC291CB-7D5D-4A91-BF9A-F786248681C1}" type="presParOf" srcId="{E004BBCC-9A78-4DE5-A2D8-6EF3B9B5DAD7}" destId="{C272E548-1F2C-493C-8D37-4ECAD7AF9608}" srcOrd="2" destOrd="0" presId="urn:microsoft.com/office/officeart/2005/8/layout/balance1"/>
    <dgm:cxn modelId="{42380416-0E90-42F7-A997-0F9A978A43DD}" type="presParOf" srcId="{E004BBCC-9A78-4DE5-A2D8-6EF3B9B5DAD7}" destId="{EE8CC869-5FEC-4EDD-8E3D-40EAC124A2CD}" srcOrd="3" destOrd="0" presId="urn:microsoft.com/office/officeart/2005/8/layout/balance1"/>
    <dgm:cxn modelId="{F58337B7-6786-413E-A76A-76F963A2F864}" type="presParOf" srcId="{E004BBCC-9A78-4DE5-A2D8-6EF3B9B5DAD7}" destId="{E83F1B33-066A-4283-97FD-F16ED56C40F6}" srcOrd="4" destOrd="0" presId="urn:microsoft.com/office/officeart/2005/8/layout/balance1"/>
    <dgm:cxn modelId="{54ECE04D-5761-4E55-B216-35293C21FAB9}" type="presParOf" srcId="{E004BBCC-9A78-4DE5-A2D8-6EF3B9B5DAD7}" destId="{4707DF9A-BD24-4196-8137-7F52FBEF8CC7}" srcOrd="5" destOrd="0" presId="urn:microsoft.com/office/officeart/2005/8/layout/balance1"/>
    <dgm:cxn modelId="{C610233E-426A-4873-A937-3E75ADE8269E}" type="presParOf" srcId="{E004BBCC-9A78-4DE5-A2D8-6EF3B9B5DAD7}" destId="{2A7B523B-4D17-4044-BF6F-5A60A76C5D4A}" srcOrd="6" destOrd="0" presId="urn:microsoft.com/office/officeart/2005/8/layout/balance1"/>
    <dgm:cxn modelId="{8CB18736-2DFA-43CC-AB67-2499DE702FBC}" type="presParOf" srcId="{E004BBCC-9A78-4DE5-A2D8-6EF3B9B5DAD7}" destId="{F3949480-8178-42BB-9007-262DDCF49544}" srcOrd="7" destOrd="0" presId="urn:microsoft.com/office/officeart/2005/8/layout/balance1"/>
    <dgm:cxn modelId="{67DF18C8-12E2-4248-8B28-182E4FB26D96}" type="presParOf" srcId="{E004BBCC-9A78-4DE5-A2D8-6EF3B9B5DAD7}" destId="{E2F27D6B-682B-4EFD-897B-C050FB785199}" srcOrd="8" destOrd="0" presId="urn:microsoft.com/office/officeart/2005/8/layout/balance1"/>
    <dgm:cxn modelId="{7274335E-BEF6-4107-9202-CB6E81D3619E}" type="presParOf" srcId="{E004BBCC-9A78-4DE5-A2D8-6EF3B9B5DAD7}" destId="{F0352F69-3320-4734-96C6-47EDB6AB9F63}" srcOrd="9" destOrd="0" presId="urn:microsoft.com/office/officeart/2005/8/layout/balanc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AD150E-AA88-4A8E-B74E-BDA8E0ACEC12}">
      <dsp:nvSpPr>
        <dsp:cNvPr id="0" name=""/>
        <dsp:cNvSpPr/>
      </dsp:nvSpPr>
      <dsp:spPr>
        <a:xfrm>
          <a:off x="-5169077" y="-791784"/>
          <a:ext cx="6155568" cy="6155568"/>
        </a:xfrm>
        <a:prstGeom prst="blockArc">
          <a:avLst>
            <a:gd name="adj1" fmla="val 18900000"/>
            <a:gd name="adj2" fmla="val 2700000"/>
            <a:gd name="adj3" fmla="val 351"/>
          </a:avLst>
        </a:prstGeom>
        <a:noFill/>
        <a:ln w="25400" cap="flat" cmpd="sng" algn="ctr">
          <a:solidFill>
            <a:schemeClr val="tx1"/>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42371BBD-EC4D-4A01-8DFF-190339900CEF}">
      <dsp:nvSpPr>
        <dsp:cNvPr id="0" name=""/>
        <dsp:cNvSpPr/>
      </dsp:nvSpPr>
      <dsp:spPr>
        <a:xfrm>
          <a:off x="431480" y="285658"/>
          <a:ext cx="4036387" cy="571682"/>
        </a:xfrm>
        <a:prstGeom prst="rect">
          <a:avLst/>
        </a:prstGeom>
        <a:solidFill>
          <a:srgbClr val="C000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3660" rIns="73660" bIns="73660" numCol="1" spcCol="1270" anchor="ctr" anchorCtr="0">
          <a:noAutofit/>
        </a:bodyPr>
        <a:lstStyle/>
        <a:p>
          <a:pPr marL="0" lvl="0" indent="0" algn="l" defTabSz="1289050">
            <a:lnSpc>
              <a:spcPct val="90000"/>
            </a:lnSpc>
            <a:spcBef>
              <a:spcPct val="0"/>
            </a:spcBef>
            <a:spcAft>
              <a:spcPct val="35000"/>
            </a:spcAft>
            <a:buNone/>
          </a:pPr>
          <a:r>
            <a:rPr lang="en-US" sz="2900" b="1" kern="1200" dirty="0">
              <a:latin typeface="Avenir LT Std 45 Book" panose="020B0502020203020204" pitchFamily="34" charset="0"/>
            </a:rPr>
            <a:t>General Support</a:t>
          </a:r>
        </a:p>
      </dsp:txBody>
      <dsp:txXfrm>
        <a:off x="431480" y="285658"/>
        <a:ext cx="4036387" cy="571682"/>
      </dsp:txXfrm>
    </dsp:sp>
    <dsp:sp modelId="{5B192319-6404-45CC-AD32-EBA530165D1C}">
      <dsp:nvSpPr>
        <dsp:cNvPr id="0" name=""/>
        <dsp:cNvSpPr/>
      </dsp:nvSpPr>
      <dsp:spPr>
        <a:xfrm>
          <a:off x="74178" y="214198"/>
          <a:ext cx="714603" cy="714603"/>
        </a:xfrm>
        <a:prstGeom prst="ellipse">
          <a:avLst/>
        </a:prstGeom>
        <a:solidFill>
          <a:schemeClr val="lt1">
            <a:hueOff val="0"/>
            <a:satOff val="0"/>
            <a:lumOff val="0"/>
            <a:alphaOff val="0"/>
          </a:schemeClr>
        </a:solidFill>
        <a:ln w="9525" cap="flat" cmpd="sng" algn="ctr">
          <a:solidFill>
            <a:schemeClr val="tx2"/>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C5C29235-14A0-42A2-941D-B79B21D5F081}">
      <dsp:nvSpPr>
        <dsp:cNvPr id="0" name=""/>
        <dsp:cNvSpPr/>
      </dsp:nvSpPr>
      <dsp:spPr>
        <a:xfrm>
          <a:off x="841131" y="1142908"/>
          <a:ext cx="3626736" cy="571682"/>
        </a:xfrm>
        <a:prstGeom prst="rect">
          <a:avLst/>
        </a:prstGeom>
        <a:solidFill>
          <a:srgbClr val="FF66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3660" rIns="73660" bIns="73660" numCol="1" spcCol="1270" anchor="ctr" anchorCtr="0">
          <a:noAutofit/>
        </a:bodyPr>
        <a:lstStyle/>
        <a:p>
          <a:pPr marL="0" lvl="0" indent="0" algn="l" defTabSz="1289050">
            <a:lnSpc>
              <a:spcPct val="90000"/>
            </a:lnSpc>
            <a:spcBef>
              <a:spcPct val="0"/>
            </a:spcBef>
            <a:spcAft>
              <a:spcPct val="35000"/>
            </a:spcAft>
            <a:buNone/>
          </a:pPr>
          <a:r>
            <a:rPr lang="en-US" sz="2900" b="1" kern="1200" dirty="0">
              <a:latin typeface="Avenir LT Std 45 Book" panose="020B0502020203020204" pitchFamily="34" charset="0"/>
            </a:rPr>
            <a:t>Instruction</a:t>
          </a:r>
        </a:p>
      </dsp:txBody>
      <dsp:txXfrm>
        <a:off x="841131" y="1142908"/>
        <a:ext cx="3626736" cy="571682"/>
      </dsp:txXfrm>
    </dsp:sp>
    <dsp:sp modelId="{C015C9A5-071E-485F-9DEF-C05FEBFB21E1}">
      <dsp:nvSpPr>
        <dsp:cNvPr id="0" name=""/>
        <dsp:cNvSpPr/>
      </dsp:nvSpPr>
      <dsp:spPr>
        <a:xfrm>
          <a:off x="483829" y="1071448"/>
          <a:ext cx="714603" cy="714603"/>
        </a:xfrm>
        <a:prstGeom prst="ellipse">
          <a:avLst/>
        </a:prstGeom>
        <a:solidFill>
          <a:schemeClr val="lt1">
            <a:hueOff val="0"/>
            <a:satOff val="0"/>
            <a:lumOff val="0"/>
            <a:alphaOff val="0"/>
          </a:schemeClr>
        </a:solidFill>
        <a:ln w="9525" cap="flat" cmpd="sng" algn="ctr">
          <a:solidFill>
            <a:schemeClr val="tx1"/>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CF86CF3C-A2F0-4281-96F0-ACB5AB4FAFCB}">
      <dsp:nvSpPr>
        <dsp:cNvPr id="0" name=""/>
        <dsp:cNvSpPr/>
      </dsp:nvSpPr>
      <dsp:spPr>
        <a:xfrm>
          <a:off x="966861" y="2000158"/>
          <a:ext cx="3501006" cy="571682"/>
        </a:xfrm>
        <a:prstGeom prst="rect">
          <a:avLst/>
        </a:prstGeom>
        <a:solidFill>
          <a:srgbClr val="0099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3660" rIns="73660" bIns="73660" numCol="1" spcCol="1270" anchor="ctr" anchorCtr="0">
          <a:noAutofit/>
        </a:bodyPr>
        <a:lstStyle/>
        <a:p>
          <a:pPr marL="0" lvl="0" indent="0" algn="l" defTabSz="1289050">
            <a:lnSpc>
              <a:spcPct val="90000"/>
            </a:lnSpc>
            <a:spcBef>
              <a:spcPct val="0"/>
            </a:spcBef>
            <a:spcAft>
              <a:spcPct val="35000"/>
            </a:spcAft>
            <a:buNone/>
          </a:pPr>
          <a:r>
            <a:rPr lang="en-US" sz="2900" b="1" kern="1200" dirty="0">
              <a:latin typeface="Avenir LT Std 45 Book" panose="020B0502020203020204" pitchFamily="34" charset="0"/>
            </a:rPr>
            <a:t>Transportation</a:t>
          </a:r>
        </a:p>
      </dsp:txBody>
      <dsp:txXfrm>
        <a:off x="966861" y="2000158"/>
        <a:ext cx="3501006" cy="571682"/>
      </dsp:txXfrm>
    </dsp:sp>
    <dsp:sp modelId="{AC997D3F-E01C-40CE-A9F4-28123A5DD2C1}">
      <dsp:nvSpPr>
        <dsp:cNvPr id="0" name=""/>
        <dsp:cNvSpPr/>
      </dsp:nvSpPr>
      <dsp:spPr>
        <a:xfrm>
          <a:off x="609559" y="1928698"/>
          <a:ext cx="714603" cy="714603"/>
        </a:xfrm>
        <a:prstGeom prst="ellipse">
          <a:avLst/>
        </a:prstGeom>
        <a:solidFill>
          <a:schemeClr val="lt1">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2539D830-D0B5-4388-96C6-EC609226DBF5}">
      <dsp:nvSpPr>
        <dsp:cNvPr id="0" name=""/>
        <dsp:cNvSpPr/>
      </dsp:nvSpPr>
      <dsp:spPr>
        <a:xfrm>
          <a:off x="841131" y="2857408"/>
          <a:ext cx="3626736" cy="571682"/>
        </a:xfrm>
        <a:prstGeom prst="rect">
          <a:avLst/>
        </a:prstGeom>
        <a:solidFill>
          <a:srgbClr val="0070C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3660" rIns="73660" bIns="73660" numCol="1" spcCol="1270" anchor="ctr" anchorCtr="0">
          <a:noAutofit/>
        </a:bodyPr>
        <a:lstStyle/>
        <a:p>
          <a:pPr marL="0" lvl="0" indent="0" algn="l" defTabSz="1289050">
            <a:lnSpc>
              <a:spcPct val="90000"/>
            </a:lnSpc>
            <a:spcBef>
              <a:spcPct val="0"/>
            </a:spcBef>
            <a:spcAft>
              <a:spcPct val="35000"/>
            </a:spcAft>
            <a:buNone/>
          </a:pPr>
          <a:r>
            <a:rPr lang="en-US" sz="2900" b="1" kern="1200" dirty="0">
              <a:latin typeface="Avenir LT Std 45 Book" panose="020B0502020203020204" pitchFamily="34" charset="0"/>
            </a:rPr>
            <a:t>Community </a:t>
          </a:r>
          <a:r>
            <a:rPr lang="en-US" sz="2900" b="1" kern="1200" dirty="0" err="1">
              <a:latin typeface="Avenir LT Std 45 Book" panose="020B0502020203020204" pitchFamily="34" charset="0"/>
            </a:rPr>
            <a:t>Svcs</a:t>
          </a:r>
          <a:endParaRPr lang="en-US" sz="2900" b="1" kern="1200" dirty="0">
            <a:latin typeface="Avenir LT Std 45 Book" panose="020B0502020203020204" pitchFamily="34" charset="0"/>
          </a:endParaRPr>
        </a:p>
      </dsp:txBody>
      <dsp:txXfrm>
        <a:off x="841131" y="2857408"/>
        <a:ext cx="3626736" cy="571682"/>
      </dsp:txXfrm>
    </dsp:sp>
    <dsp:sp modelId="{3CB57BFA-4379-4946-804F-B1B3377E6505}">
      <dsp:nvSpPr>
        <dsp:cNvPr id="0" name=""/>
        <dsp:cNvSpPr/>
      </dsp:nvSpPr>
      <dsp:spPr>
        <a:xfrm>
          <a:off x="483829" y="2785948"/>
          <a:ext cx="714603" cy="714603"/>
        </a:xfrm>
        <a:prstGeom prst="ellipse">
          <a:avLst/>
        </a:prstGeom>
        <a:solidFill>
          <a:schemeClr val="lt1">
            <a:hueOff val="0"/>
            <a:satOff val="0"/>
            <a:lumOff val="0"/>
            <a:alphaOff val="0"/>
          </a:schemeClr>
        </a:solidFill>
        <a:ln w="9525" cap="flat" cmpd="sng" algn="ctr">
          <a:solidFill>
            <a:schemeClr val="tx1"/>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3EB7323E-ADD5-445F-9627-3612C85742F0}">
      <dsp:nvSpPr>
        <dsp:cNvPr id="0" name=""/>
        <dsp:cNvSpPr/>
      </dsp:nvSpPr>
      <dsp:spPr>
        <a:xfrm>
          <a:off x="431480" y="3714658"/>
          <a:ext cx="4036387" cy="571682"/>
        </a:xfrm>
        <a:prstGeom prst="rect">
          <a:avLst/>
        </a:prstGeom>
        <a:solidFill>
          <a:srgbClr val="FF3399"/>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3773" tIns="73660" rIns="73660" bIns="73660" numCol="1" spcCol="1270" anchor="ctr" anchorCtr="0">
          <a:noAutofit/>
        </a:bodyPr>
        <a:lstStyle/>
        <a:p>
          <a:pPr marL="0" lvl="0" indent="0" algn="l" defTabSz="1289050">
            <a:lnSpc>
              <a:spcPct val="90000"/>
            </a:lnSpc>
            <a:spcBef>
              <a:spcPct val="0"/>
            </a:spcBef>
            <a:spcAft>
              <a:spcPct val="35000"/>
            </a:spcAft>
            <a:buNone/>
          </a:pPr>
          <a:r>
            <a:rPr lang="en-US" sz="2900" b="1" kern="1200" dirty="0">
              <a:latin typeface="Avenir LT Std 45 Book" panose="020B0502020203020204" pitchFamily="34" charset="0"/>
            </a:rPr>
            <a:t>Undistributed</a:t>
          </a:r>
        </a:p>
      </dsp:txBody>
      <dsp:txXfrm>
        <a:off x="431480" y="3714658"/>
        <a:ext cx="4036387" cy="571682"/>
      </dsp:txXfrm>
    </dsp:sp>
    <dsp:sp modelId="{BFFF8F83-5EDD-4BD2-8AAA-255088A83F24}">
      <dsp:nvSpPr>
        <dsp:cNvPr id="0" name=""/>
        <dsp:cNvSpPr/>
      </dsp:nvSpPr>
      <dsp:spPr>
        <a:xfrm>
          <a:off x="74178" y="3643198"/>
          <a:ext cx="714603" cy="714603"/>
        </a:xfrm>
        <a:prstGeom prst="ellipse">
          <a:avLst/>
        </a:prstGeom>
        <a:solidFill>
          <a:schemeClr val="lt1">
            <a:hueOff val="0"/>
            <a:satOff val="0"/>
            <a:lumOff val="0"/>
            <a:alphaOff val="0"/>
          </a:schemeClr>
        </a:solidFill>
        <a:ln w="9525" cap="flat" cmpd="sng" algn="ctr">
          <a:solidFill>
            <a:schemeClr val="tx1"/>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FAF814-D020-4066-9F41-6E519718965D}">
      <dsp:nvSpPr>
        <dsp:cNvPr id="0" name=""/>
        <dsp:cNvSpPr/>
      </dsp:nvSpPr>
      <dsp:spPr>
        <a:xfrm>
          <a:off x="4353019" y="355159"/>
          <a:ext cx="940828" cy="940982"/>
        </a:xfrm>
        <a:prstGeom prst="ellipse">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267DC59-B370-4166-8AEA-48FC8F1D8A33}">
      <dsp:nvSpPr>
        <dsp:cNvPr id="0" name=""/>
        <dsp:cNvSpPr/>
      </dsp:nvSpPr>
      <dsp:spPr>
        <a:xfrm>
          <a:off x="4384063" y="386530"/>
          <a:ext cx="878240" cy="878239"/>
        </a:xfrm>
        <a:prstGeom prst="ellipse">
          <a:avLst/>
        </a:prstGeom>
        <a:solidFill>
          <a:schemeClr val="lt1">
            <a:alpha val="90000"/>
            <a:hueOff val="0"/>
            <a:satOff val="0"/>
            <a:lumOff val="0"/>
            <a:alphaOff val="0"/>
          </a:schemeClr>
        </a:solidFill>
        <a:ln w="76200" cap="flat" cmpd="sng" algn="ctr">
          <a:solidFill>
            <a:srgbClr val="92D050"/>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2024-25:</a:t>
          </a:r>
          <a:br>
            <a:rPr lang="en-US" sz="1200" kern="1200" dirty="0"/>
          </a:br>
          <a:r>
            <a:rPr lang="en-US" sz="1200" kern="1200" dirty="0"/>
            <a:t>1.0093</a:t>
          </a:r>
        </a:p>
      </dsp:txBody>
      <dsp:txXfrm>
        <a:off x="4509740" y="512017"/>
        <a:ext cx="627385" cy="627266"/>
      </dsp:txXfrm>
    </dsp:sp>
    <dsp:sp modelId="{4CDA879E-D704-441A-914C-0A3DEC0720E0}">
      <dsp:nvSpPr>
        <dsp:cNvPr id="0" name=""/>
        <dsp:cNvSpPr/>
      </dsp:nvSpPr>
      <dsp:spPr>
        <a:xfrm rot="2700000">
          <a:off x="3380199" y="355208"/>
          <a:ext cx="940719" cy="940719"/>
        </a:xfrm>
        <a:prstGeom prst="teardrop">
          <a:avLst>
            <a:gd name="adj" fmla="val 100000"/>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1E42F31-7DFE-4831-9500-E029E810F8E2}">
      <dsp:nvSpPr>
        <dsp:cNvPr id="0" name=""/>
        <dsp:cNvSpPr/>
      </dsp:nvSpPr>
      <dsp:spPr>
        <a:xfrm>
          <a:off x="3412190" y="386530"/>
          <a:ext cx="878240" cy="878239"/>
        </a:xfrm>
        <a:prstGeom prst="ellipse">
          <a:avLst/>
        </a:prstGeom>
        <a:solidFill>
          <a:schemeClr val="lt1">
            <a:alpha val="90000"/>
            <a:hueOff val="0"/>
            <a:satOff val="0"/>
            <a:lumOff val="0"/>
            <a:alphaOff val="0"/>
          </a:schemeClr>
        </a:solidFill>
        <a:ln w="25400" cap="flat" cmpd="sng" algn="ctr">
          <a:solidFill>
            <a:schemeClr val="accent5">
              <a:lumMod val="5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2023-24:</a:t>
          </a:r>
          <a:br>
            <a:rPr lang="en-US" sz="1200" kern="1200" dirty="0"/>
          </a:br>
          <a:r>
            <a:rPr lang="en-US" sz="1200" kern="1200" dirty="0"/>
            <a:t>1.0000</a:t>
          </a:r>
        </a:p>
      </dsp:txBody>
      <dsp:txXfrm>
        <a:off x="3537367" y="512017"/>
        <a:ext cx="627385" cy="627266"/>
      </dsp:txXfrm>
    </dsp:sp>
    <dsp:sp modelId="{2A7662F6-5BA3-4F6D-A172-45C3C485C3FE}">
      <dsp:nvSpPr>
        <dsp:cNvPr id="0" name=""/>
        <dsp:cNvSpPr/>
      </dsp:nvSpPr>
      <dsp:spPr>
        <a:xfrm rot="2700000">
          <a:off x="2408327" y="355208"/>
          <a:ext cx="940719" cy="940719"/>
        </a:xfrm>
        <a:prstGeom prst="teardrop">
          <a:avLst>
            <a:gd name="adj" fmla="val 100000"/>
          </a:avLst>
        </a:prstGeom>
        <a:solidFill>
          <a:schemeClr val="accent5">
            <a:hueOff val="1628513"/>
            <a:satOff val="5598"/>
            <a:lumOff val="-2686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2E1BCA6-DA2B-46EC-B99B-8B687049A341}">
      <dsp:nvSpPr>
        <dsp:cNvPr id="0" name=""/>
        <dsp:cNvSpPr/>
      </dsp:nvSpPr>
      <dsp:spPr>
        <a:xfrm>
          <a:off x="2439817" y="386530"/>
          <a:ext cx="878240" cy="878239"/>
        </a:xfrm>
        <a:prstGeom prst="ellipse">
          <a:avLst/>
        </a:prstGeom>
        <a:solidFill>
          <a:schemeClr val="lt1">
            <a:alpha val="90000"/>
            <a:hueOff val="0"/>
            <a:satOff val="0"/>
            <a:lumOff val="0"/>
            <a:alphaOff val="0"/>
          </a:schemeClr>
        </a:solidFill>
        <a:ln w="25400" cap="flat" cmpd="sng" algn="ctr">
          <a:solidFill>
            <a:schemeClr val="accent5">
              <a:hueOff val="1628513"/>
              <a:satOff val="5598"/>
              <a:lumOff val="-2686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2022-23:  1.0009</a:t>
          </a:r>
        </a:p>
      </dsp:txBody>
      <dsp:txXfrm>
        <a:off x="2564994" y="512017"/>
        <a:ext cx="627385" cy="627266"/>
      </dsp:txXfrm>
    </dsp:sp>
    <dsp:sp modelId="{03B10BA9-32F5-43A3-8E35-1C419C1D8336}">
      <dsp:nvSpPr>
        <dsp:cNvPr id="0" name=""/>
        <dsp:cNvSpPr/>
      </dsp:nvSpPr>
      <dsp:spPr>
        <a:xfrm rot="2700000">
          <a:off x="1435954" y="355208"/>
          <a:ext cx="940719" cy="940719"/>
        </a:xfrm>
        <a:prstGeom prst="teardrop">
          <a:avLst>
            <a:gd name="adj" fmla="val 100000"/>
          </a:avLst>
        </a:prstGeom>
        <a:solidFill>
          <a:schemeClr val="accent5">
            <a:hueOff val="2442770"/>
            <a:satOff val="8397"/>
            <a:lumOff val="-4029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7503B4-07CE-4F9C-B712-8EA251D30A48}">
      <dsp:nvSpPr>
        <dsp:cNvPr id="0" name=""/>
        <dsp:cNvSpPr/>
      </dsp:nvSpPr>
      <dsp:spPr>
        <a:xfrm>
          <a:off x="1467444" y="386530"/>
          <a:ext cx="878240" cy="878239"/>
        </a:xfrm>
        <a:prstGeom prst="ellipse">
          <a:avLst/>
        </a:prstGeom>
        <a:solidFill>
          <a:schemeClr val="lt1">
            <a:alpha val="90000"/>
            <a:hueOff val="0"/>
            <a:satOff val="0"/>
            <a:lumOff val="0"/>
            <a:alphaOff val="0"/>
          </a:schemeClr>
        </a:solidFill>
        <a:ln w="25400" cap="flat" cmpd="sng" algn="ctr">
          <a:solidFill>
            <a:schemeClr val="accent5">
              <a:hueOff val="2442770"/>
              <a:satOff val="8397"/>
              <a:lumOff val="-4029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2021-22:  1.0028</a:t>
          </a:r>
        </a:p>
      </dsp:txBody>
      <dsp:txXfrm>
        <a:off x="1593122" y="512017"/>
        <a:ext cx="627385" cy="627266"/>
      </dsp:txXfrm>
    </dsp:sp>
    <dsp:sp modelId="{4AF231A4-4E9B-4E91-A541-F362371B8C49}">
      <dsp:nvSpPr>
        <dsp:cNvPr id="0" name=""/>
        <dsp:cNvSpPr/>
      </dsp:nvSpPr>
      <dsp:spPr>
        <a:xfrm rot="2700000">
          <a:off x="463581" y="355208"/>
          <a:ext cx="940719" cy="940719"/>
        </a:xfrm>
        <a:prstGeom prst="teardrop">
          <a:avLst>
            <a:gd name="adj" fmla="val 100000"/>
          </a:avLst>
        </a:prstGeom>
        <a:solidFill>
          <a:schemeClr val="accent5">
            <a:hueOff val="3257026"/>
            <a:satOff val="11196"/>
            <a:lumOff val="-5372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737A13C-B4D3-421C-82B6-E38B5F1825BF}">
      <dsp:nvSpPr>
        <dsp:cNvPr id="0" name=""/>
        <dsp:cNvSpPr/>
      </dsp:nvSpPr>
      <dsp:spPr>
        <a:xfrm>
          <a:off x="495071" y="386530"/>
          <a:ext cx="878240" cy="878239"/>
        </a:xfrm>
        <a:prstGeom prst="ellipse">
          <a:avLst/>
        </a:prstGeom>
        <a:solidFill>
          <a:schemeClr val="lt1">
            <a:alpha val="90000"/>
            <a:hueOff val="0"/>
            <a:satOff val="0"/>
            <a:lumOff val="0"/>
            <a:alphaOff val="0"/>
          </a:schemeClr>
        </a:solidFill>
        <a:ln w="25400" cap="flat" cmpd="sng" algn="ctr">
          <a:solidFill>
            <a:schemeClr val="accent5">
              <a:hueOff val="3257026"/>
              <a:satOff val="11196"/>
              <a:lumOff val="-5372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2020-21:</a:t>
          </a:r>
          <a:br>
            <a:rPr lang="en-US" sz="1200" kern="1200" dirty="0"/>
          </a:br>
          <a:r>
            <a:rPr lang="en-US" sz="1200" kern="1200" dirty="0"/>
            <a:t> 1.0028</a:t>
          </a:r>
        </a:p>
      </dsp:txBody>
      <dsp:txXfrm>
        <a:off x="620749" y="512017"/>
        <a:ext cx="627385" cy="6272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3B45FE-FDEC-40ED-AAB2-26F274D08A6A}">
      <dsp:nvSpPr>
        <dsp:cNvPr id="0" name=""/>
        <dsp:cNvSpPr/>
      </dsp:nvSpPr>
      <dsp:spPr>
        <a:xfrm>
          <a:off x="4353019" y="355159"/>
          <a:ext cx="940828" cy="940982"/>
        </a:xfrm>
        <a:prstGeom prst="ellipse">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06D1C2-EFDF-4CDF-B40F-7815454ADA1E}">
      <dsp:nvSpPr>
        <dsp:cNvPr id="0" name=""/>
        <dsp:cNvSpPr/>
      </dsp:nvSpPr>
      <dsp:spPr>
        <a:xfrm>
          <a:off x="4384063" y="386530"/>
          <a:ext cx="878240" cy="878239"/>
        </a:xfrm>
        <a:prstGeom prst="ellipse">
          <a:avLst/>
        </a:prstGeom>
        <a:solidFill>
          <a:schemeClr val="lt1">
            <a:alpha val="90000"/>
            <a:hueOff val="0"/>
            <a:satOff val="0"/>
            <a:lumOff val="0"/>
            <a:alphaOff val="0"/>
          </a:schemeClr>
        </a:solidFill>
        <a:ln w="76200" cap="flat" cmpd="sng" algn="ctr">
          <a:solidFill>
            <a:srgbClr val="92D050"/>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2024-25:</a:t>
          </a:r>
          <a:br>
            <a:rPr lang="en-US" sz="1200" kern="1200" dirty="0"/>
          </a:br>
          <a:r>
            <a:rPr lang="en-US" sz="1200" kern="1200" dirty="0"/>
            <a:t>2.00%</a:t>
          </a:r>
        </a:p>
      </dsp:txBody>
      <dsp:txXfrm>
        <a:off x="4509740" y="512017"/>
        <a:ext cx="627385" cy="627266"/>
      </dsp:txXfrm>
    </dsp:sp>
    <dsp:sp modelId="{4CDA879E-D704-441A-914C-0A3DEC0720E0}">
      <dsp:nvSpPr>
        <dsp:cNvPr id="0" name=""/>
        <dsp:cNvSpPr/>
      </dsp:nvSpPr>
      <dsp:spPr>
        <a:xfrm rot="2700000">
          <a:off x="3380199" y="355208"/>
          <a:ext cx="940719" cy="940719"/>
        </a:xfrm>
        <a:prstGeom prst="teardrop">
          <a:avLst>
            <a:gd name="adj" fmla="val 100000"/>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1E42F31-7DFE-4831-9500-E029E810F8E2}">
      <dsp:nvSpPr>
        <dsp:cNvPr id="0" name=""/>
        <dsp:cNvSpPr/>
      </dsp:nvSpPr>
      <dsp:spPr>
        <a:xfrm>
          <a:off x="3412190" y="386530"/>
          <a:ext cx="878240" cy="878239"/>
        </a:xfrm>
        <a:prstGeom prst="ellipse">
          <a:avLst/>
        </a:prstGeom>
        <a:solidFill>
          <a:schemeClr val="lt1">
            <a:alpha val="90000"/>
            <a:hueOff val="0"/>
            <a:satOff val="0"/>
            <a:lumOff val="0"/>
            <a:alphaOff val="0"/>
          </a:schemeClr>
        </a:solidFill>
        <a:ln w="25400" cap="flat" cmpd="sng" algn="ctr">
          <a:solidFill>
            <a:schemeClr val="accent5">
              <a:lumMod val="5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2023-24:  2.00%</a:t>
          </a:r>
        </a:p>
      </dsp:txBody>
      <dsp:txXfrm>
        <a:off x="3537367" y="512017"/>
        <a:ext cx="627385" cy="627266"/>
      </dsp:txXfrm>
    </dsp:sp>
    <dsp:sp modelId="{2A7662F6-5BA3-4F6D-A172-45C3C485C3FE}">
      <dsp:nvSpPr>
        <dsp:cNvPr id="0" name=""/>
        <dsp:cNvSpPr/>
      </dsp:nvSpPr>
      <dsp:spPr>
        <a:xfrm rot="2700000">
          <a:off x="2408327" y="355208"/>
          <a:ext cx="940719" cy="940719"/>
        </a:xfrm>
        <a:prstGeom prst="teardrop">
          <a:avLst>
            <a:gd name="adj" fmla="val 100000"/>
          </a:avLst>
        </a:prstGeom>
        <a:solidFill>
          <a:schemeClr val="accent5">
            <a:hueOff val="1628513"/>
            <a:satOff val="5598"/>
            <a:lumOff val="-2686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2E1BCA6-DA2B-46EC-B99B-8B687049A341}">
      <dsp:nvSpPr>
        <dsp:cNvPr id="0" name=""/>
        <dsp:cNvSpPr/>
      </dsp:nvSpPr>
      <dsp:spPr>
        <a:xfrm>
          <a:off x="2439817" y="386530"/>
          <a:ext cx="878240" cy="878239"/>
        </a:xfrm>
        <a:prstGeom prst="ellipse">
          <a:avLst/>
        </a:prstGeom>
        <a:solidFill>
          <a:schemeClr val="lt1">
            <a:alpha val="90000"/>
            <a:hueOff val="0"/>
            <a:satOff val="0"/>
            <a:lumOff val="0"/>
            <a:alphaOff val="0"/>
          </a:schemeClr>
        </a:solidFill>
        <a:ln w="25400" cap="flat" cmpd="sng" algn="ctr">
          <a:solidFill>
            <a:schemeClr val="accent5">
              <a:hueOff val="1628513"/>
              <a:satOff val="5598"/>
              <a:lumOff val="-2686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2022-23:  2.00%</a:t>
          </a:r>
        </a:p>
      </dsp:txBody>
      <dsp:txXfrm>
        <a:off x="2564994" y="512017"/>
        <a:ext cx="627385" cy="627266"/>
      </dsp:txXfrm>
    </dsp:sp>
    <dsp:sp modelId="{03B10BA9-32F5-43A3-8E35-1C419C1D8336}">
      <dsp:nvSpPr>
        <dsp:cNvPr id="0" name=""/>
        <dsp:cNvSpPr/>
      </dsp:nvSpPr>
      <dsp:spPr>
        <a:xfrm rot="2700000">
          <a:off x="1435954" y="355208"/>
          <a:ext cx="940719" cy="940719"/>
        </a:xfrm>
        <a:prstGeom prst="teardrop">
          <a:avLst>
            <a:gd name="adj" fmla="val 100000"/>
          </a:avLst>
        </a:prstGeom>
        <a:solidFill>
          <a:schemeClr val="accent5">
            <a:hueOff val="2442770"/>
            <a:satOff val="8397"/>
            <a:lumOff val="-4029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7503B4-07CE-4F9C-B712-8EA251D30A48}">
      <dsp:nvSpPr>
        <dsp:cNvPr id="0" name=""/>
        <dsp:cNvSpPr/>
      </dsp:nvSpPr>
      <dsp:spPr>
        <a:xfrm>
          <a:off x="1467444" y="386530"/>
          <a:ext cx="878240" cy="878239"/>
        </a:xfrm>
        <a:prstGeom prst="ellipse">
          <a:avLst/>
        </a:prstGeom>
        <a:solidFill>
          <a:schemeClr val="lt1">
            <a:alpha val="90000"/>
            <a:hueOff val="0"/>
            <a:satOff val="0"/>
            <a:lumOff val="0"/>
            <a:alphaOff val="0"/>
          </a:schemeClr>
        </a:solidFill>
        <a:ln w="25400" cap="flat" cmpd="sng" algn="ctr">
          <a:solidFill>
            <a:schemeClr val="accent5">
              <a:hueOff val="2442770"/>
              <a:satOff val="8397"/>
              <a:lumOff val="-4029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2021-22: 1.23%</a:t>
          </a:r>
        </a:p>
      </dsp:txBody>
      <dsp:txXfrm>
        <a:off x="1593122" y="512017"/>
        <a:ext cx="627385" cy="627266"/>
      </dsp:txXfrm>
    </dsp:sp>
    <dsp:sp modelId="{4AF231A4-4E9B-4E91-A541-F362371B8C49}">
      <dsp:nvSpPr>
        <dsp:cNvPr id="0" name=""/>
        <dsp:cNvSpPr/>
      </dsp:nvSpPr>
      <dsp:spPr>
        <a:xfrm rot="2700000">
          <a:off x="463581" y="355208"/>
          <a:ext cx="940719" cy="940719"/>
        </a:xfrm>
        <a:prstGeom prst="teardrop">
          <a:avLst>
            <a:gd name="adj" fmla="val 100000"/>
          </a:avLst>
        </a:prstGeom>
        <a:solidFill>
          <a:schemeClr val="accent5">
            <a:hueOff val="3257026"/>
            <a:satOff val="11196"/>
            <a:lumOff val="-5372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737A13C-B4D3-421C-82B6-E38B5F1825BF}">
      <dsp:nvSpPr>
        <dsp:cNvPr id="0" name=""/>
        <dsp:cNvSpPr/>
      </dsp:nvSpPr>
      <dsp:spPr>
        <a:xfrm>
          <a:off x="495071" y="386530"/>
          <a:ext cx="878240" cy="878239"/>
        </a:xfrm>
        <a:prstGeom prst="ellipse">
          <a:avLst/>
        </a:prstGeom>
        <a:solidFill>
          <a:schemeClr val="lt1">
            <a:alpha val="90000"/>
            <a:hueOff val="0"/>
            <a:satOff val="0"/>
            <a:lumOff val="0"/>
            <a:alphaOff val="0"/>
          </a:schemeClr>
        </a:solidFill>
        <a:ln w="25400" cap="flat" cmpd="sng" algn="ctr">
          <a:solidFill>
            <a:schemeClr val="accent5">
              <a:hueOff val="3257026"/>
              <a:satOff val="11196"/>
              <a:lumOff val="-5372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t>2020-21:</a:t>
          </a:r>
          <a:br>
            <a:rPr lang="en-US" sz="1200" kern="1200" dirty="0"/>
          </a:br>
          <a:r>
            <a:rPr lang="en-US" sz="1200" kern="1200" dirty="0"/>
            <a:t>1.81%</a:t>
          </a:r>
        </a:p>
      </dsp:txBody>
      <dsp:txXfrm>
        <a:off x="620749" y="512017"/>
        <a:ext cx="627385" cy="62726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0C6FDC-E2AC-4B0B-AEFD-F53F4647D3DD}">
      <dsp:nvSpPr>
        <dsp:cNvPr id="0" name=""/>
        <dsp:cNvSpPr/>
      </dsp:nvSpPr>
      <dsp:spPr>
        <a:xfrm>
          <a:off x="1196340" y="0"/>
          <a:ext cx="1234440" cy="685800"/>
        </a:xfrm>
        <a:prstGeom prst="roundRect">
          <a:avLst>
            <a:gd name="adj" fmla="val 10000"/>
          </a:avLst>
        </a:prstGeom>
        <a:solidFill>
          <a:srgbClr val="FF33CC">
            <a:alpha val="90000"/>
          </a:srgbClr>
        </a:solidFill>
        <a:ln w="25400" cap="flat" cmpd="sng" algn="ctr">
          <a:solidFill>
            <a:schemeClr val="bg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dirty="0"/>
            <a:t>TRS</a:t>
          </a:r>
        </a:p>
      </dsp:txBody>
      <dsp:txXfrm>
        <a:off x="1216426" y="20086"/>
        <a:ext cx="1194268" cy="645628"/>
      </dsp:txXfrm>
    </dsp:sp>
    <dsp:sp modelId="{DBF1C71C-19CB-422A-826F-588A6527C615}">
      <dsp:nvSpPr>
        <dsp:cNvPr id="0" name=""/>
        <dsp:cNvSpPr/>
      </dsp:nvSpPr>
      <dsp:spPr>
        <a:xfrm>
          <a:off x="2979420" y="0"/>
          <a:ext cx="1234440" cy="685800"/>
        </a:xfrm>
        <a:prstGeom prst="roundRect">
          <a:avLst>
            <a:gd name="adj" fmla="val 10000"/>
          </a:avLst>
        </a:prstGeom>
        <a:solidFill>
          <a:schemeClr val="accent6">
            <a:lumMod val="60000"/>
            <a:lumOff val="40000"/>
            <a:alpha val="90000"/>
          </a:schemeClr>
        </a:solidFill>
        <a:ln w="25400" cap="flat" cmpd="sng" algn="ctr">
          <a:solidFill>
            <a:schemeClr val="bg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dirty="0"/>
            <a:t>ERS</a:t>
          </a:r>
        </a:p>
      </dsp:txBody>
      <dsp:txXfrm>
        <a:off x="2999506" y="20086"/>
        <a:ext cx="1194268" cy="645628"/>
      </dsp:txXfrm>
    </dsp:sp>
    <dsp:sp modelId="{94864EFC-938E-4DF4-83F9-BB45FA32AEDB}">
      <dsp:nvSpPr>
        <dsp:cNvPr id="0" name=""/>
        <dsp:cNvSpPr/>
      </dsp:nvSpPr>
      <dsp:spPr>
        <a:xfrm>
          <a:off x="2447925" y="2914650"/>
          <a:ext cx="514350" cy="514350"/>
        </a:xfrm>
        <a:prstGeom prst="triangle">
          <a:avLst/>
        </a:prstGeom>
        <a:solidFill>
          <a:schemeClr val="tx1">
            <a:alpha val="90000"/>
          </a:schemeClr>
        </a:solidFill>
        <a:ln w="25400" cap="flat" cmpd="sng" algn="ctr">
          <a:solidFill>
            <a:schemeClr val="bg1">
              <a:alpha val="90000"/>
            </a:schemeClr>
          </a:solidFill>
          <a:prstDash val="solid"/>
        </a:ln>
        <a:effectLst/>
      </dsp:spPr>
      <dsp:style>
        <a:lnRef idx="2">
          <a:scrgbClr r="0" g="0" b="0"/>
        </a:lnRef>
        <a:fillRef idx="1">
          <a:scrgbClr r="0" g="0" b="0"/>
        </a:fillRef>
        <a:effectRef idx="0">
          <a:scrgbClr r="0" g="0" b="0"/>
        </a:effectRef>
        <a:fontRef idx="minor"/>
      </dsp:style>
    </dsp:sp>
    <dsp:sp modelId="{C272E548-1F2C-493C-8D37-4ECAD7AF9608}">
      <dsp:nvSpPr>
        <dsp:cNvPr id="0" name=""/>
        <dsp:cNvSpPr/>
      </dsp:nvSpPr>
      <dsp:spPr>
        <a:xfrm rot="240000">
          <a:off x="1161578" y="2694245"/>
          <a:ext cx="3087042" cy="215867"/>
        </a:xfrm>
        <a:prstGeom prst="rect">
          <a:avLst/>
        </a:prstGeom>
        <a:solidFill>
          <a:schemeClr val="tx1">
            <a:alpha val="90000"/>
          </a:schemeClr>
        </a:solidFill>
        <a:ln w="25400" cap="flat" cmpd="sng" algn="ctr">
          <a:solidFill>
            <a:schemeClr val="bg1">
              <a:alpha val="90000"/>
            </a:schemeClr>
          </a:solidFill>
          <a:prstDash val="solid"/>
        </a:ln>
        <a:effectLst/>
      </dsp:spPr>
      <dsp:style>
        <a:lnRef idx="2">
          <a:scrgbClr r="0" g="0" b="0"/>
        </a:lnRef>
        <a:fillRef idx="1">
          <a:scrgbClr r="0" g="0" b="0"/>
        </a:fillRef>
        <a:effectRef idx="0">
          <a:scrgbClr r="0" g="0" b="0"/>
        </a:effectRef>
        <a:fontRef idx="minor"/>
      </dsp:style>
    </dsp:sp>
    <dsp:sp modelId="{EE8CC869-5FEC-4EDD-8E3D-40EAC124A2CD}">
      <dsp:nvSpPr>
        <dsp:cNvPr id="0" name=""/>
        <dsp:cNvSpPr/>
      </dsp:nvSpPr>
      <dsp:spPr>
        <a:xfrm rot="240000">
          <a:off x="3018401" y="2305352"/>
          <a:ext cx="1225057" cy="423066"/>
        </a:xfrm>
        <a:prstGeom prst="roundRect">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dirty="0"/>
            <a:t>15.2 - 13.1 = 2.1</a:t>
          </a:r>
          <a:br>
            <a:rPr lang="en-US" sz="900" kern="1200" dirty="0"/>
          </a:br>
          <a:r>
            <a:rPr lang="en-US" sz="900" kern="1200" dirty="0"/>
            <a:t>2.1 – 2.0 = </a:t>
          </a:r>
          <a:br>
            <a:rPr lang="en-US" sz="900" kern="1200" dirty="0"/>
          </a:br>
          <a:r>
            <a:rPr lang="en-US" sz="900" kern="1200" dirty="0"/>
            <a:t>0.10% exemption</a:t>
          </a:r>
        </a:p>
      </dsp:txBody>
      <dsp:txXfrm>
        <a:off x="3039053" y="2326004"/>
        <a:ext cx="1183753" cy="381762"/>
      </dsp:txXfrm>
    </dsp:sp>
    <dsp:sp modelId="{E83F1B33-066A-4283-97FD-F16ED56C40F6}">
      <dsp:nvSpPr>
        <dsp:cNvPr id="0" name=""/>
        <dsp:cNvSpPr/>
      </dsp:nvSpPr>
      <dsp:spPr>
        <a:xfrm rot="240000">
          <a:off x="3052691" y="1852724"/>
          <a:ext cx="1225057" cy="423066"/>
        </a:xfrm>
        <a:prstGeom prst="roundRect">
          <a:avLst/>
        </a:prstGeom>
        <a:solidFill>
          <a:srgbClr val="6B6BCF">
            <a:alpha val="6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ysClr val="windowText" lastClr="000000"/>
              </a:solidFill>
            </a:rPr>
            <a:t>&gt; 2 percentage points difference</a:t>
          </a:r>
        </a:p>
      </dsp:txBody>
      <dsp:txXfrm>
        <a:off x="3073343" y="1873376"/>
        <a:ext cx="1183753" cy="381762"/>
      </dsp:txXfrm>
    </dsp:sp>
    <dsp:sp modelId="{4707DF9A-BD24-4196-8137-7F52FBEF8CC7}">
      <dsp:nvSpPr>
        <dsp:cNvPr id="0" name=""/>
        <dsp:cNvSpPr/>
      </dsp:nvSpPr>
      <dsp:spPr>
        <a:xfrm rot="240000">
          <a:off x="3086981" y="1400096"/>
          <a:ext cx="1225057" cy="423066"/>
        </a:xfrm>
        <a:prstGeom prst="roundRect">
          <a:avLst/>
        </a:prstGeom>
        <a:solidFill>
          <a:srgbClr val="6B6BCF">
            <a:alpha val="6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ysClr val="windowText" lastClr="000000"/>
              </a:solidFill>
            </a:rPr>
            <a:t>2023-24 rate:</a:t>
          </a:r>
          <a:br>
            <a:rPr lang="en-US" sz="1000" kern="1200" dirty="0">
              <a:solidFill>
                <a:sysClr val="windowText" lastClr="000000"/>
              </a:solidFill>
            </a:rPr>
          </a:br>
          <a:r>
            <a:rPr lang="en-US" sz="1000" kern="1200" dirty="0">
              <a:solidFill>
                <a:sysClr val="windowText" lastClr="000000"/>
              </a:solidFill>
            </a:rPr>
            <a:t>13.1%</a:t>
          </a:r>
        </a:p>
      </dsp:txBody>
      <dsp:txXfrm>
        <a:off x="3107633" y="1420748"/>
        <a:ext cx="1183753" cy="381762"/>
      </dsp:txXfrm>
    </dsp:sp>
    <dsp:sp modelId="{2A7B523B-4D17-4044-BF6F-5A60A76C5D4A}">
      <dsp:nvSpPr>
        <dsp:cNvPr id="0" name=""/>
        <dsp:cNvSpPr/>
      </dsp:nvSpPr>
      <dsp:spPr>
        <a:xfrm rot="240000">
          <a:off x="3121271" y="947468"/>
          <a:ext cx="1225057" cy="423066"/>
        </a:xfrm>
        <a:prstGeom prst="roundRect">
          <a:avLst/>
        </a:prstGeom>
        <a:solidFill>
          <a:srgbClr val="6B6BCF">
            <a:alpha val="6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ysClr val="windowText" lastClr="000000"/>
              </a:solidFill>
            </a:rPr>
            <a:t>2024-25 rate:</a:t>
          </a:r>
          <a:br>
            <a:rPr lang="en-US" sz="1000" kern="1200" dirty="0">
              <a:solidFill>
                <a:sysClr val="windowText" lastClr="000000"/>
              </a:solidFill>
            </a:rPr>
          </a:br>
          <a:r>
            <a:rPr lang="en-US" sz="1000" kern="1200" dirty="0">
              <a:solidFill>
                <a:sysClr val="windowText" lastClr="000000"/>
              </a:solidFill>
            </a:rPr>
            <a:t>15.2%</a:t>
          </a:r>
        </a:p>
      </dsp:txBody>
      <dsp:txXfrm>
        <a:off x="3141923" y="968120"/>
        <a:ext cx="1183753" cy="381762"/>
      </dsp:txXfrm>
    </dsp:sp>
    <dsp:sp modelId="{F3949480-8178-42BB-9007-262DDCF49544}">
      <dsp:nvSpPr>
        <dsp:cNvPr id="0" name=""/>
        <dsp:cNvSpPr/>
      </dsp:nvSpPr>
      <dsp:spPr>
        <a:xfrm rot="240000">
          <a:off x="1235321" y="2181908"/>
          <a:ext cx="1225057" cy="423066"/>
        </a:xfrm>
        <a:prstGeom prst="roundRect">
          <a:avLst/>
        </a:prstGeom>
        <a:solidFill>
          <a:srgbClr val="FF33CC">
            <a:alpha val="50196"/>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ysClr val="windowText" lastClr="000000"/>
              </a:solidFill>
            </a:rPr>
            <a:t>&lt; 2 percentage points difference</a:t>
          </a:r>
        </a:p>
      </dsp:txBody>
      <dsp:txXfrm>
        <a:off x="1255973" y="2202560"/>
        <a:ext cx="1183753" cy="381762"/>
      </dsp:txXfrm>
    </dsp:sp>
    <dsp:sp modelId="{E2F27D6B-682B-4EFD-897B-C050FB785199}">
      <dsp:nvSpPr>
        <dsp:cNvPr id="0" name=""/>
        <dsp:cNvSpPr/>
      </dsp:nvSpPr>
      <dsp:spPr>
        <a:xfrm rot="240000">
          <a:off x="1269611" y="1729280"/>
          <a:ext cx="1225057" cy="423066"/>
        </a:xfrm>
        <a:prstGeom prst="roundRect">
          <a:avLst/>
        </a:prstGeom>
        <a:solidFill>
          <a:srgbClr val="FF33CC">
            <a:alpha val="50196"/>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ysClr val="windowText" lastClr="000000"/>
              </a:solidFill>
            </a:rPr>
            <a:t>2023-24 rate:</a:t>
          </a:r>
          <a:br>
            <a:rPr lang="en-US" sz="1000" kern="1200" dirty="0">
              <a:solidFill>
                <a:sysClr val="windowText" lastClr="000000"/>
              </a:solidFill>
            </a:rPr>
          </a:br>
          <a:r>
            <a:rPr lang="en-US" sz="1000" kern="1200" dirty="0">
              <a:solidFill>
                <a:sysClr val="windowText" lastClr="000000"/>
              </a:solidFill>
            </a:rPr>
            <a:t>9.76%</a:t>
          </a:r>
        </a:p>
      </dsp:txBody>
      <dsp:txXfrm>
        <a:off x="1290263" y="1749932"/>
        <a:ext cx="1183753" cy="381762"/>
      </dsp:txXfrm>
    </dsp:sp>
    <dsp:sp modelId="{F0352F69-3320-4734-96C6-47EDB6AB9F63}">
      <dsp:nvSpPr>
        <dsp:cNvPr id="0" name=""/>
        <dsp:cNvSpPr/>
      </dsp:nvSpPr>
      <dsp:spPr>
        <a:xfrm rot="240000">
          <a:off x="1303901" y="1276652"/>
          <a:ext cx="1225057" cy="423066"/>
        </a:xfrm>
        <a:prstGeom prst="roundRect">
          <a:avLst/>
        </a:prstGeom>
        <a:solidFill>
          <a:srgbClr val="FF33CC">
            <a:alpha val="50196"/>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ysClr val="windowText" lastClr="000000"/>
              </a:solidFill>
            </a:rPr>
            <a:t>2024-25 rate:</a:t>
          </a:r>
          <a:br>
            <a:rPr lang="en-US" sz="1000" kern="1200" dirty="0">
              <a:solidFill>
                <a:sysClr val="windowText" lastClr="000000"/>
              </a:solidFill>
            </a:rPr>
          </a:br>
          <a:r>
            <a:rPr lang="en-US" sz="1000" kern="1200" dirty="0">
              <a:solidFill>
                <a:sysClr val="windowText" lastClr="000000"/>
              </a:solidFill>
            </a:rPr>
            <a:t>10.25%</a:t>
          </a:r>
        </a:p>
      </dsp:txBody>
      <dsp:txXfrm>
        <a:off x="1324553" y="1297304"/>
        <a:ext cx="1183753" cy="381762"/>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0.44144</cdr:x>
      <cdr:y>0.40447</cdr:y>
    </cdr:from>
    <cdr:to>
      <cdr:x>0.48649</cdr:x>
      <cdr:y>0.53929</cdr:y>
    </cdr:to>
    <cdr:cxnSp macro="">
      <cdr:nvCxnSpPr>
        <cdr:cNvPr id="3" name="Straight Connector 2">
          <a:extLst xmlns:a="http://schemas.openxmlformats.org/drawingml/2006/main">
            <a:ext uri="{FF2B5EF4-FFF2-40B4-BE49-F238E27FC236}">
              <a16:creationId xmlns:a16="http://schemas.microsoft.com/office/drawing/2014/main" id="{CB2EEACE-8B1B-484A-83A9-53141FC84ECF}"/>
            </a:ext>
          </a:extLst>
        </cdr:cNvPr>
        <cdr:cNvCxnSpPr/>
      </cdr:nvCxnSpPr>
      <cdr:spPr bwMode="auto">
        <a:xfrm xmlns:a="http://schemas.openxmlformats.org/drawingml/2006/main" flipH="1" flipV="1">
          <a:off x="3733800" y="2057400"/>
          <a:ext cx="381052" cy="685790"/>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FFC000"/>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0.40541</cdr:x>
      <cdr:y>0.43443</cdr:y>
    </cdr:from>
    <cdr:to>
      <cdr:x>0.40541</cdr:x>
      <cdr:y>0.53929</cdr:y>
    </cdr:to>
    <cdr:cxnSp macro="">
      <cdr:nvCxnSpPr>
        <cdr:cNvPr id="6" name="Straight Connector 5">
          <a:extLst xmlns:a="http://schemas.openxmlformats.org/drawingml/2006/main">
            <a:ext uri="{FF2B5EF4-FFF2-40B4-BE49-F238E27FC236}">
              <a16:creationId xmlns:a16="http://schemas.microsoft.com/office/drawing/2014/main" id="{C7D39E7A-A390-4F3F-8B5E-677E3CBE67E1}"/>
            </a:ext>
          </a:extLst>
        </cdr:cNvPr>
        <cdr:cNvCxnSpPr/>
      </cdr:nvCxnSpPr>
      <cdr:spPr bwMode="auto">
        <a:xfrm xmlns:a="http://schemas.openxmlformats.org/drawingml/2006/main" flipV="1">
          <a:off x="3429000" y="2209800"/>
          <a:ext cx="0" cy="533391"/>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3399FF"/>
          </a:solidFill>
          <a:prstDash val="solid"/>
          <a:round/>
          <a:headEnd type="none" w="med" len="med"/>
          <a:tailEnd type="none" w="med" len="med"/>
        </a:ln>
        <a:effectLst xmlns:a="http://schemas.openxmlformats.org/drawingml/2006/main"/>
      </cdr:spPr>
    </cdr:cxnSp>
  </cdr:relSizeAnchor>
  <cdr:relSizeAnchor xmlns:cdr="http://schemas.openxmlformats.org/drawingml/2006/chartDrawing">
    <cdr:from>
      <cdr:x>0.58559</cdr:x>
      <cdr:y>0.25466</cdr:y>
    </cdr:from>
    <cdr:to>
      <cdr:x>0.63964</cdr:x>
      <cdr:y>0.25466</cdr:y>
    </cdr:to>
    <cdr:cxnSp macro="">
      <cdr:nvCxnSpPr>
        <cdr:cNvPr id="5" name="Straight Connector 4">
          <a:extLst xmlns:a="http://schemas.openxmlformats.org/drawingml/2006/main">
            <a:ext uri="{FF2B5EF4-FFF2-40B4-BE49-F238E27FC236}">
              <a16:creationId xmlns:a16="http://schemas.microsoft.com/office/drawing/2014/main" id="{25788CA2-B385-44CF-896C-AB3508A297CD}"/>
            </a:ext>
          </a:extLst>
        </cdr:cNvPr>
        <cdr:cNvCxnSpPr/>
      </cdr:nvCxnSpPr>
      <cdr:spPr bwMode="auto">
        <a:xfrm xmlns:a="http://schemas.openxmlformats.org/drawingml/2006/main" flipH="1" flipV="1">
          <a:off x="4953000" y="1295378"/>
          <a:ext cx="457204" cy="1"/>
        </a:xfrm>
        <a:prstGeom xmlns:a="http://schemas.openxmlformats.org/drawingml/2006/main" prst="line">
          <a:avLst/>
        </a:prstGeom>
        <a:solidFill xmlns:a="http://schemas.openxmlformats.org/drawingml/2006/main">
          <a:schemeClr val="accent1"/>
        </a:solidFill>
        <a:ln xmlns:a="http://schemas.openxmlformats.org/drawingml/2006/main" w="38100" cap="flat" cmpd="sng" algn="ctr">
          <a:solidFill>
            <a:srgbClr val="009999"/>
          </a:solidFill>
          <a:prstDash val="solid"/>
          <a:round/>
          <a:headEnd type="none" w="med" len="med"/>
          <a:tailEnd type="none" w="med" len="med"/>
        </a:ln>
        <a:effectLst xmlns:a="http://schemas.openxmlformats.org/drawingml/2006/main"/>
      </cdr:spPr>
    </cdr:cxn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754" name="Rectangle 2"/>
          <p:cNvSpPr>
            <a:spLocks noGrp="1" noChangeArrowheads="1"/>
          </p:cNvSpPr>
          <p:nvPr>
            <p:ph type="hdr" sz="quarter"/>
          </p:nvPr>
        </p:nvSpPr>
        <p:spPr bwMode="auto">
          <a:xfrm>
            <a:off x="3" y="2"/>
            <a:ext cx="3042603" cy="464024"/>
          </a:xfrm>
          <a:prstGeom prst="rect">
            <a:avLst/>
          </a:prstGeom>
          <a:noFill/>
          <a:ln w="9525">
            <a:noFill/>
            <a:miter lim="800000"/>
            <a:headEnd/>
            <a:tailEnd/>
          </a:ln>
        </p:spPr>
        <p:txBody>
          <a:bodyPr vert="horz" wrap="square" lIns="93518" tIns="46756" rIns="93518" bIns="46756" numCol="1" anchor="t" anchorCtr="0" compatLnSpc="1">
            <a:prstTxWarp prst="textNoShape">
              <a:avLst/>
            </a:prstTxWarp>
          </a:bodyPr>
          <a:lstStyle>
            <a:lvl1pPr defTabSz="933962">
              <a:defRPr sz="1200">
                <a:solidFill>
                  <a:schemeClr val="tx1"/>
                </a:solidFill>
                <a:latin typeface="Arial" charset="0"/>
                <a:cs typeface="+mn-cs"/>
              </a:defRPr>
            </a:lvl1pPr>
          </a:lstStyle>
          <a:p>
            <a:pPr>
              <a:defRPr/>
            </a:pPr>
            <a:endParaRPr lang="en-US" dirty="0"/>
          </a:p>
        </p:txBody>
      </p:sp>
      <p:sp>
        <p:nvSpPr>
          <p:cNvPr id="74755" name="Rectangle 3"/>
          <p:cNvSpPr>
            <a:spLocks noGrp="1" noChangeArrowheads="1"/>
          </p:cNvSpPr>
          <p:nvPr>
            <p:ph type="dt" sz="quarter" idx="1"/>
          </p:nvPr>
        </p:nvSpPr>
        <p:spPr bwMode="auto">
          <a:xfrm>
            <a:off x="3975735" y="2"/>
            <a:ext cx="3042603" cy="464024"/>
          </a:xfrm>
          <a:prstGeom prst="rect">
            <a:avLst/>
          </a:prstGeom>
          <a:noFill/>
          <a:ln w="9525">
            <a:noFill/>
            <a:miter lim="800000"/>
            <a:headEnd/>
            <a:tailEnd/>
          </a:ln>
        </p:spPr>
        <p:txBody>
          <a:bodyPr vert="horz" wrap="square" lIns="93518" tIns="46756" rIns="93518" bIns="46756" numCol="1" anchor="t" anchorCtr="0" compatLnSpc="1">
            <a:prstTxWarp prst="textNoShape">
              <a:avLst/>
            </a:prstTxWarp>
          </a:bodyPr>
          <a:lstStyle>
            <a:lvl1pPr algn="r" defTabSz="933962">
              <a:defRPr sz="1200">
                <a:solidFill>
                  <a:schemeClr val="tx1"/>
                </a:solidFill>
                <a:latin typeface="Arial" charset="0"/>
                <a:cs typeface="+mn-cs"/>
              </a:defRPr>
            </a:lvl1pPr>
          </a:lstStyle>
          <a:p>
            <a:pPr>
              <a:defRPr/>
            </a:pPr>
            <a:endParaRPr lang="en-US" dirty="0"/>
          </a:p>
        </p:txBody>
      </p:sp>
      <p:sp>
        <p:nvSpPr>
          <p:cNvPr id="74756" name="Rectangle 4"/>
          <p:cNvSpPr>
            <a:spLocks noGrp="1" noChangeArrowheads="1"/>
          </p:cNvSpPr>
          <p:nvPr>
            <p:ph type="ftr" sz="quarter" idx="2"/>
          </p:nvPr>
        </p:nvSpPr>
        <p:spPr bwMode="auto">
          <a:xfrm>
            <a:off x="3" y="8838725"/>
            <a:ext cx="3042603" cy="465615"/>
          </a:xfrm>
          <a:prstGeom prst="rect">
            <a:avLst/>
          </a:prstGeom>
          <a:noFill/>
          <a:ln w="9525">
            <a:noFill/>
            <a:miter lim="800000"/>
            <a:headEnd/>
            <a:tailEnd/>
          </a:ln>
        </p:spPr>
        <p:txBody>
          <a:bodyPr vert="horz" wrap="square" lIns="93518" tIns="46756" rIns="93518" bIns="46756" numCol="1" anchor="b" anchorCtr="0" compatLnSpc="1">
            <a:prstTxWarp prst="textNoShape">
              <a:avLst/>
            </a:prstTxWarp>
          </a:bodyPr>
          <a:lstStyle>
            <a:lvl1pPr defTabSz="933962">
              <a:defRPr sz="1200">
                <a:solidFill>
                  <a:schemeClr val="tx1"/>
                </a:solidFill>
                <a:latin typeface="Arial" charset="0"/>
                <a:cs typeface="+mn-cs"/>
              </a:defRPr>
            </a:lvl1pPr>
          </a:lstStyle>
          <a:p>
            <a:pPr>
              <a:defRPr/>
            </a:pPr>
            <a:endParaRPr lang="en-US" dirty="0"/>
          </a:p>
        </p:txBody>
      </p:sp>
      <p:sp>
        <p:nvSpPr>
          <p:cNvPr id="74757" name="Rectangle 5"/>
          <p:cNvSpPr>
            <a:spLocks noGrp="1" noChangeArrowheads="1"/>
          </p:cNvSpPr>
          <p:nvPr>
            <p:ph type="sldNum" sz="quarter" idx="3"/>
          </p:nvPr>
        </p:nvSpPr>
        <p:spPr bwMode="auto">
          <a:xfrm>
            <a:off x="3975735" y="8838725"/>
            <a:ext cx="3042603" cy="465615"/>
          </a:xfrm>
          <a:prstGeom prst="rect">
            <a:avLst/>
          </a:prstGeom>
          <a:noFill/>
          <a:ln w="9525">
            <a:noFill/>
            <a:miter lim="800000"/>
            <a:headEnd/>
            <a:tailEnd/>
          </a:ln>
        </p:spPr>
        <p:txBody>
          <a:bodyPr vert="horz" wrap="square" lIns="93518" tIns="46756" rIns="93518" bIns="46756" numCol="1" anchor="b" anchorCtr="0" compatLnSpc="1">
            <a:prstTxWarp prst="textNoShape">
              <a:avLst/>
            </a:prstTxWarp>
          </a:bodyPr>
          <a:lstStyle>
            <a:lvl1pPr algn="r" defTabSz="933962">
              <a:defRPr sz="1200">
                <a:solidFill>
                  <a:schemeClr val="tx1"/>
                </a:solidFill>
                <a:latin typeface="Arial" charset="0"/>
                <a:cs typeface="+mn-cs"/>
              </a:defRPr>
            </a:lvl1pPr>
          </a:lstStyle>
          <a:p>
            <a:pPr>
              <a:defRPr/>
            </a:pPr>
            <a:fld id="{54F0F672-6971-416E-94F3-B1AF82F5B4B8}" type="slidenum">
              <a:rPr lang="en-US"/>
              <a:pPr>
                <a:defRPr/>
              </a:pPr>
              <a:t>‹#›</a:t>
            </a:fld>
            <a:endParaRPr lang="en-US" dirty="0"/>
          </a:p>
        </p:txBody>
      </p:sp>
    </p:spTree>
    <p:extLst>
      <p:ext uri="{BB962C8B-B14F-4D97-AF65-F5344CB8AC3E}">
        <p14:creationId xmlns:p14="http://schemas.microsoft.com/office/powerpoint/2010/main" val="423167416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3" y="2"/>
            <a:ext cx="3042603" cy="464024"/>
          </a:xfrm>
          <a:prstGeom prst="rect">
            <a:avLst/>
          </a:prstGeom>
          <a:noFill/>
          <a:ln w="9525">
            <a:noFill/>
            <a:miter lim="800000"/>
            <a:headEnd/>
            <a:tailEnd/>
          </a:ln>
        </p:spPr>
        <p:txBody>
          <a:bodyPr vert="horz" wrap="square" lIns="93518" tIns="46756" rIns="93518" bIns="46756" numCol="1" anchor="t" anchorCtr="0" compatLnSpc="1">
            <a:prstTxWarp prst="textNoShape">
              <a:avLst/>
            </a:prstTxWarp>
          </a:bodyPr>
          <a:lstStyle>
            <a:lvl1pPr defTabSz="933962">
              <a:defRPr sz="1200">
                <a:solidFill>
                  <a:schemeClr val="tx1"/>
                </a:solidFill>
                <a:latin typeface="Arial" charset="0"/>
                <a:cs typeface="+mn-cs"/>
              </a:defRPr>
            </a:lvl1pPr>
          </a:lstStyle>
          <a:p>
            <a:pPr>
              <a:defRPr/>
            </a:pPr>
            <a:endParaRPr lang="en-US" dirty="0"/>
          </a:p>
        </p:txBody>
      </p:sp>
      <p:sp>
        <p:nvSpPr>
          <p:cNvPr id="7171" name="Rectangle 3"/>
          <p:cNvSpPr>
            <a:spLocks noGrp="1" noChangeArrowheads="1"/>
          </p:cNvSpPr>
          <p:nvPr>
            <p:ph type="dt" idx="1"/>
          </p:nvPr>
        </p:nvSpPr>
        <p:spPr bwMode="auto">
          <a:xfrm>
            <a:off x="3975735" y="2"/>
            <a:ext cx="3042603" cy="464024"/>
          </a:xfrm>
          <a:prstGeom prst="rect">
            <a:avLst/>
          </a:prstGeom>
          <a:noFill/>
          <a:ln w="9525">
            <a:noFill/>
            <a:miter lim="800000"/>
            <a:headEnd/>
            <a:tailEnd/>
          </a:ln>
        </p:spPr>
        <p:txBody>
          <a:bodyPr vert="horz" wrap="square" lIns="93518" tIns="46756" rIns="93518" bIns="46756" numCol="1" anchor="t" anchorCtr="0" compatLnSpc="1">
            <a:prstTxWarp prst="textNoShape">
              <a:avLst/>
            </a:prstTxWarp>
          </a:bodyPr>
          <a:lstStyle>
            <a:lvl1pPr algn="r" defTabSz="933962">
              <a:defRPr sz="1200">
                <a:solidFill>
                  <a:schemeClr val="tx1"/>
                </a:solidFill>
                <a:latin typeface="Arial" charset="0"/>
                <a:cs typeface="+mn-cs"/>
              </a:defRPr>
            </a:lvl1pPr>
          </a:lstStyle>
          <a:p>
            <a:pPr>
              <a:defRPr/>
            </a:pPr>
            <a:endParaRPr lang="en-US" dirty="0"/>
          </a:p>
        </p:txBody>
      </p:sp>
      <p:sp>
        <p:nvSpPr>
          <p:cNvPr id="21508" name="Rectangle 4"/>
          <p:cNvSpPr>
            <a:spLocks noGrp="1" noRot="1" noChangeAspect="1" noChangeArrowheads="1" noTextEdit="1"/>
          </p:cNvSpPr>
          <p:nvPr>
            <p:ph type="sldImg" idx="2"/>
          </p:nvPr>
        </p:nvSpPr>
        <p:spPr bwMode="auto">
          <a:xfrm>
            <a:off x="1184275" y="700088"/>
            <a:ext cx="4651375" cy="34893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3" name="Rectangle 5"/>
          <p:cNvSpPr>
            <a:spLocks noGrp="1" noChangeArrowheads="1"/>
          </p:cNvSpPr>
          <p:nvPr>
            <p:ph type="body" sz="quarter" idx="3"/>
          </p:nvPr>
        </p:nvSpPr>
        <p:spPr bwMode="auto">
          <a:xfrm>
            <a:off x="702631" y="4420953"/>
            <a:ext cx="5614668" cy="4185759"/>
          </a:xfrm>
          <a:prstGeom prst="rect">
            <a:avLst/>
          </a:prstGeom>
          <a:noFill/>
          <a:ln w="9525">
            <a:noFill/>
            <a:miter lim="800000"/>
            <a:headEnd/>
            <a:tailEnd/>
          </a:ln>
        </p:spPr>
        <p:txBody>
          <a:bodyPr vert="horz" wrap="square" lIns="93518" tIns="46756" rIns="93518" bIns="46756"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174" name="Rectangle 6"/>
          <p:cNvSpPr>
            <a:spLocks noGrp="1" noChangeArrowheads="1"/>
          </p:cNvSpPr>
          <p:nvPr>
            <p:ph type="ftr" sz="quarter" idx="4"/>
          </p:nvPr>
        </p:nvSpPr>
        <p:spPr bwMode="auto">
          <a:xfrm>
            <a:off x="3" y="8838725"/>
            <a:ext cx="3042603" cy="465615"/>
          </a:xfrm>
          <a:prstGeom prst="rect">
            <a:avLst/>
          </a:prstGeom>
          <a:noFill/>
          <a:ln w="9525">
            <a:noFill/>
            <a:miter lim="800000"/>
            <a:headEnd/>
            <a:tailEnd/>
          </a:ln>
        </p:spPr>
        <p:txBody>
          <a:bodyPr vert="horz" wrap="square" lIns="93518" tIns="46756" rIns="93518" bIns="46756" numCol="1" anchor="b" anchorCtr="0" compatLnSpc="1">
            <a:prstTxWarp prst="textNoShape">
              <a:avLst/>
            </a:prstTxWarp>
          </a:bodyPr>
          <a:lstStyle>
            <a:lvl1pPr defTabSz="933962">
              <a:defRPr sz="1200">
                <a:solidFill>
                  <a:schemeClr val="tx1"/>
                </a:solidFill>
                <a:latin typeface="Arial" charset="0"/>
                <a:cs typeface="+mn-cs"/>
              </a:defRPr>
            </a:lvl1pPr>
          </a:lstStyle>
          <a:p>
            <a:pPr>
              <a:defRPr/>
            </a:pPr>
            <a:endParaRPr lang="en-US" dirty="0"/>
          </a:p>
        </p:txBody>
      </p:sp>
      <p:sp>
        <p:nvSpPr>
          <p:cNvPr id="7175" name="Rectangle 7"/>
          <p:cNvSpPr>
            <a:spLocks noGrp="1" noChangeArrowheads="1"/>
          </p:cNvSpPr>
          <p:nvPr>
            <p:ph type="sldNum" sz="quarter" idx="5"/>
          </p:nvPr>
        </p:nvSpPr>
        <p:spPr bwMode="auto">
          <a:xfrm>
            <a:off x="3975735" y="8838725"/>
            <a:ext cx="3042603" cy="465615"/>
          </a:xfrm>
          <a:prstGeom prst="rect">
            <a:avLst/>
          </a:prstGeom>
          <a:noFill/>
          <a:ln w="9525">
            <a:noFill/>
            <a:miter lim="800000"/>
            <a:headEnd/>
            <a:tailEnd/>
          </a:ln>
        </p:spPr>
        <p:txBody>
          <a:bodyPr vert="horz" wrap="square" lIns="93518" tIns="46756" rIns="93518" bIns="46756" numCol="1" anchor="b" anchorCtr="0" compatLnSpc="1">
            <a:prstTxWarp prst="textNoShape">
              <a:avLst/>
            </a:prstTxWarp>
          </a:bodyPr>
          <a:lstStyle>
            <a:lvl1pPr algn="r" defTabSz="933962">
              <a:defRPr sz="1200">
                <a:solidFill>
                  <a:schemeClr val="tx1"/>
                </a:solidFill>
                <a:latin typeface="Arial" charset="0"/>
                <a:cs typeface="+mn-cs"/>
              </a:defRPr>
            </a:lvl1pPr>
          </a:lstStyle>
          <a:p>
            <a:pPr>
              <a:defRPr/>
            </a:pPr>
            <a:fld id="{837B8AA9-9A9F-40E8-916F-00265F4BB470}" type="slidenum">
              <a:rPr lang="en-US"/>
              <a:pPr>
                <a:defRPr/>
              </a:pPr>
              <a:t>‹#›</a:t>
            </a:fld>
            <a:endParaRPr lang="en-US" dirty="0"/>
          </a:p>
        </p:txBody>
      </p:sp>
    </p:spTree>
    <p:extLst>
      <p:ext uri="{BB962C8B-B14F-4D97-AF65-F5344CB8AC3E}">
        <p14:creationId xmlns:p14="http://schemas.microsoft.com/office/powerpoint/2010/main" val="28337194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3962" eaLnBrk="0" hangingPunct="0">
              <a:defRPr>
                <a:solidFill>
                  <a:srgbClr val="FF0000"/>
                </a:solidFill>
                <a:latin typeface="Calibri" pitchFamily="34" charset="0"/>
              </a:defRPr>
            </a:lvl1pPr>
            <a:lvl2pPr marL="743358" indent="-285907" defTabSz="933962" eaLnBrk="0" hangingPunct="0">
              <a:defRPr>
                <a:solidFill>
                  <a:srgbClr val="FF0000"/>
                </a:solidFill>
                <a:latin typeface="Calibri" pitchFamily="34" charset="0"/>
              </a:defRPr>
            </a:lvl2pPr>
            <a:lvl3pPr marL="1143628" indent="-228725" defTabSz="933962" eaLnBrk="0" hangingPunct="0">
              <a:defRPr>
                <a:solidFill>
                  <a:srgbClr val="FF0000"/>
                </a:solidFill>
                <a:latin typeface="Calibri" pitchFamily="34" charset="0"/>
              </a:defRPr>
            </a:lvl3pPr>
            <a:lvl4pPr marL="1601078" indent="-228725" defTabSz="933962" eaLnBrk="0" hangingPunct="0">
              <a:defRPr>
                <a:solidFill>
                  <a:srgbClr val="FF0000"/>
                </a:solidFill>
                <a:latin typeface="Calibri" pitchFamily="34" charset="0"/>
              </a:defRPr>
            </a:lvl4pPr>
            <a:lvl5pPr marL="2058530" indent="-228725" defTabSz="933962" eaLnBrk="0" hangingPunct="0">
              <a:defRPr>
                <a:solidFill>
                  <a:srgbClr val="FF0000"/>
                </a:solidFill>
                <a:latin typeface="Calibri" pitchFamily="34" charset="0"/>
              </a:defRPr>
            </a:lvl5pPr>
            <a:lvl6pPr marL="2515980" indent="-228725" defTabSz="933962" eaLnBrk="0" fontAlgn="base" hangingPunct="0">
              <a:spcBef>
                <a:spcPct val="0"/>
              </a:spcBef>
              <a:spcAft>
                <a:spcPct val="0"/>
              </a:spcAft>
              <a:defRPr>
                <a:solidFill>
                  <a:srgbClr val="FF0000"/>
                </a:solidFill>
                <a:latin typeface="Calibri" pitchFamily="34" charset="0"/>
              </a:defRPr>
            </a:lvl6pPr>
            <a:lvl7pPr marL="2973431" indent="-228725" defTabSz="933962" eaLnBrk="0" fontAlgn="base" hangingPunct="0">
              <a:spcBef>
                <a:spcPct val="0"/>
              </a:spcBef>
              <a:spcAft>
                <a:spcPct val="0"/>
              </a:spcAft>
              <a:defRPr>
                <a:solidFill>
                  <a:srgbClr val="FF0000"/>
                </a:solidFill>
                <a:latin typeface="Calibri" pitchFamily="34" charset="0"/>
              </a:defRPr>
            </a:lvl7pPr>
            <a:lvl8pPr marL="3430883" indent="-228725" defTabSz="933962" eaLnBrk="0" fontAlgn="base" hangingPunct="0">
              <a:spcBef>
                <a:spcPct val="0"/>
              </a:spcBef>
              <a:spcAft>
                <a:spcPct val="0"/>
              </a:spcAft>
              <a:defRPr>
                <a:solidFill>
                  <a:srgbClr val="FF0000"/>
                </a:solidFill>
                <a:latin typeface="Calibri" pitchFamily="34" charset="0"/>
              </a:defRPr>
            </a:lvl8pPr>
            <a:lvl9pPr marL="3888334" indent="-228725" defTabSz="933962" eaLnBrk="0" fontAlgn="base" hangingPunct="0">
              <a:spcBef>
                <a:spcPct val="0"/>
              </a:spcBef>
              <a:spcAft>
                <a:spcPct val="0"/>
              </a:spcAft>
              <a:defRPr>
                <a:solidFill>
                  <a:srgbClr val="FF0000"/>
                </a:solidFill>
                <a:latin typeface="Calibri" pitchFamily="34" charset="0"/>
              </a:defRPr>
            </a:lvl9pPr>
          </a:lstStyle>
          <a:p>
            <a:pPr eaLnBrk="1" hangingPunct="1">
              <a:defRPr/>
            </a:pPr>
            <a:fld id="{88F004C7-DBA7-484E-AB75-0DE52A747748}" type="slidenum">
              <a:rPr lang="en-US" smtClean="0">
                <a:solidFill>
                  <a:schemeClr val="tx1"/>
                </a:solidFill>
                <a:latin typeface="Arial" charset="0"/>
              </a:rPr>
              <a:pPr eaLnBrk="1" hangingPunct="1">
                <a:defRPr/>
              </a:pPr>
              <a:t>1</a:t>
            </a:fld>
            <a:endParaRPr lang="en-US" dirty="0">
              <a:solidFill>
                <a:schemeClr val="tx1"/>
              </a:solidFill>
              <a:latin typeface="Arial" charset="0"/>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34639015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354" rtl="0" eaLnBrk="1" fontAlgn="auto" latinLnBrk="0" hangingPunct="1">
              <a:lnSpc>
                <a:spcPct val="100000"/>
              </a:lnSpc>
              <a:spcBef>
                <a:spcPts val="0"/>
              </a:spcBef>
              <a:spcAft>
                <a:spcPts val="0"/>
              </a:spcAft>
              <a:buClrTx/>
              <a:buSzTx/>
              <a:buFontTx/>
              <a:buNone/>
              <a:tabLst/>
              <a:defRPr/>
            </a:pPr>
            <a:fld id="{2CA3AB2B-189A-4C92-A457-C6A3833631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54"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873721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354" rtl="0" eaLnBrk="1" fontAlgn="auto" latinLnBrk="0" hangingPunct="1">
              <a:lnSpc>
                <a:spcPct val="100000"/>
              </a:lnSpc>
              <a:spcBef>
                <a:spcPts val="0"/>
              </a:spcBef>
              <a:spcAft>
                <a:spcPts val="0"/>
              </a:spcAft>
              <a:buClrTx/>
              <a:buSzTx/>
              <a:buFontTx/>
              <a:buNone/>
              <a:tabLst/>
              <a:defRPr/>
            </a:pPr>
            <a:fld id="{2CA3AB2B-189A-4C92-A457-C6A3833631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54"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610196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354" rtl="0" eaLnBrk="1" fontAlgn="auto" latinLnBrk="0" hangingPunct="1">
              <a:lnSpc>
                <a:spcPct val="100000"/>
              </a:lnSpc>
              <a:spcBef>
                <a:spcPts val="0"/>
              </a:spcBef>
              <a:spcAft>
                <a:spcPts val="0"/>
              </a:spcAft>
              <a:buClrTx/>
              <a:buSzTx/>
              <a:buFontTx/>
              <a:buNone/>
              <a:tabLst/>
              <a:defRPr/>
            </a:pPr>
            <a:fld id="{2CA3AB2B-189A-4C92-A457-C6A3833631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54"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691104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354" rtl="0" eaLnBrk="1" fontAlgn="auto" latinLnBrk="0" hangingPunct="1">
              <a:lnSpc>
                <a:spcPct val="100000"/>
              </a:lnSpc>
              <a:spcBef>
                <a:spcPts val="0"/>
              </a:spcBef>
              <a:spcAft>
                <a:spcPts val="0"/>
              </a:spcAft>
              <a:buClrTx/>
              <a:buSzTx/>
              <a:buFontTx/>
              <a:buNone/>
              <a:tabLst/>
              <a:defRPr/>
            </a:pPr>
            <a:fld id="{2CA3AB2B-189A-4C92-A457-C6A3833631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54"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284995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354" rtl="0" eaLnBrk="1" fontAlgn="auto" latinLnBrk="0" hangingPunct="1">
              <a:lnSpc>
                <a:spcPct val="100000"/>
              </a:lnSpc>
              <a:spcBef>
                <a:spcPts val="0"/>
              </a:spcBef>
              <a:spcAft>
                <a:spcPts val="0"/>
              </a:spcAft>
              <a:buClrTx/>
              <a:buSzTx/>
              <a:buFontTx/>
              <a:buNone/>
              <a:tabLst/>
              <a:defRPr/>
            </a:pPr>
            <a:fld id="{2CA3AB2B-189A-4C92-A457-C6A3833631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54"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551671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354" rtl="0" eaLnBrk="1" fontAlgn="auto" latinLnBrk="0" hangingPunct="1">
              <a:lnSpc>
                <a:spcPct val="100000"/>
              </a:lnSpc>
              <a:spcBef>
                <a:spcPts val="0"/>
              </a:spcBef>
              <a:spcAft>
                <a:spcPts val="0"/>
              </a:spcAft>
              <a:buClrTx/>
              <a:buSzTx/>
              <a:buFontTx/>
              <a:buNone/>
              <a:tabLst/>
              <a:defRPr/>
            </a:pPr>
            <a:fld id="{2CA3AB2B-189A-4C92-A457-C6A3833631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54"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05110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354" rtl="0" eaLnBrk="1" fontAlgn="auto" latinLnBrk="0" hangingPunct="1">
              <a:lnSpc>
                <a:spcPct val="100000"/>
              </a:lnSpc>
              <a:spcBef>
                <a:spcPts val="0"/>
              </a:spcBef>
              <a:spcAft>
                <a:spcPts val="0"/>
              </a:spcAft>
              <a:buClrTx/>
              <a:buSzTx/>
              <a:buFontTx/>
              <a:buNone/>
              <a:tabLst/>
              <a:defRPr/>
            </a:pPr>
            <a:fld id="{2CA3AB2B-189A-4C92-A457-C6A3833631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54"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16415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354" rtl="0" eaLnBrk="1" fontAlgn="auto" latinLnBrk="0" hangingPunct="1">
              <a:lnSpc>
                <a:spcPct val="100000"/>
              </a:lnSpc>
              <a:spcBef>
                <a:spcPts val="0"/>
              </a:spcBef>
              <a:spcAft>
                <a:spcPts val="0"/>
              </a:spcAft>
              <a:buClrTx/>
              <a:buSzTx/>
              <a:buFontTx/>
              <a:buNone/>
              <a:tabLst/>
              <a:defRPr/>
            </a:pPr>
            <a:fld id="{2CA3AB2B-189A-4C92-A457-C6A3833631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54"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052963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354" rtl="0" eaLnBrk="1" fontAlgn="auto" latinLnBrk="0" hangingPunct="1">
              <a:lnSpc>
                <a:spcPct val="100000"/>
              </a:lnSpc>
              <a:spcBef>
                <a:spcPts val="0"/>
              </a:spcBef>
              <a:spcAft>
                <a:spcPts val="0"/>
              </a:spcAft>
              <a:buClrTx/>
              <a:buSzTx/>
              <a:buFontTx/>
              <a:buNone/>
              <a:tabLst/>
              <a:defRPr/>
            </a:pPr>
            <a:fld id="{2CA3AB2B-189A-4C92-A457-C6A3833631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54"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689258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354" rtl="0" eaLnBrk="1" fontAlgn="auto" latinLnBrk="0" hangingPunct="1">
              <a:lnSpc>
                <a:spcPct val="100000"/>
              </a:lnSpc>
              <a:spcBef>
                <a:spcPts val="0"/>
              </a:spcBef>
              <a:spcAft>
                <a:spcPts val="0"/>
              </a:spcAft>
              <a:buClrTx/>
              <a:buSzTx/>
              <a:buFontTx/>
              <a:buNone/>
              <a:tabLst/>
              <a:defRPr/>
            </a:pPr>
            <a:fld id="{2CA3AB2B-189A-4C92-A457-C6A3833631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54"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576497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354" rtl="0" eaLnBrk="1" fontAlgn="auto" latinLnBrk="0" hangingPunct="1">
              <a:lnSpc>
                <a:spcPct val="100000"/>
              </a:lnSpc>
              <a:spcBef>
                <a:spcPts val="0"/>
              </a:spcBef>
              <a:spcAft>
                <a:spcPts val="0"/>
              </a:spcAft>
              <a:buClrTx/>
              <a:buSzTx/>
              <a:buFontTx/>
              <a:buNone/>
              <a:tabLst/>
              <a:defRPr/>
            </a:pPr>
            <a:fld id="{2CA3AB2B-189A-4C92-A457-C6A3833631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54"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190617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354" rtl="0" eaLnBrk="1" fontAlgn="auto" latinLnBrk="0" hangingPunct="1">
              <a:lnSpc>
                <a:spcPct val="100000"/>
              </a:lnSpc>
              <a:spcBef>
                <a:spcPts val="0"/>
              </a:spcBef>
              <a:spcAft>
                <a:spcPts val="0"/>
              </a:spcAft>
              <a:buClrTx/>
              <a:buSzTx/>
              <a:buFontTx/>
              <a:buNone/>
              <a:tabLst/>
              <a:defRPr/>
            </a:pPr>
            <a:fld id="{2CA3AB2B-189A-4C92-A457-C6A3833631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54"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919440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354" rtl="0" eaLnBrk="1" fontAlgn="auto" latinLnBrk="0" hangingPunct="1">
              <a:lnSpc>
                <a:spcPct val="100000"/>
              </a:lnSpc>
              <a:spcBef>
                <a:spcPts val="0"/>
              </a:spcBef>
              <a:spcAft>
                <a:spcPts val="0"/>
              </a:spcAft>
              <a:buClrTx/>
              <a:buSzTx/>
              <a:buFontTx/>
              <a:buNone/>
              <a:tabLst/>
              <a:defRPr/>
            </a:pPr>
            <a:fld id="{2CA3AB2B-189A-4C92-A457-C6A3833631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54"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284602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pPr>
              <a:defRPr/>
            </a:pPr>
            <a:fld id="{1419DE2A-179F-4E85-80F4-CC1ACF9B799C}" type="slidenum">
              <a:rPr lang="en-US" smtClean="0"/>
              <a:pPr>
                <a:defRPr/>
              </a:pPr>
              <a:t>69</a:t>
            </a:fld>
            <a:endParaRPr lang="en-US" dirty="0"/>
          </a:p>
        </p:txBody>
      </p:sp>
      <p:sp>
        <p:nvSpPr>
          <p:cNvPr id="13" name="Rectangle 2"/>
          <p:cNvSpPr>
            <a:spLocks noGrp="1" noChangeArrowheads="1"/>
          </p:cNvSpPr>
          <p:nvPr>
            <p:ph type="body" sz="quarter" idx="11"/>
          </p:nvPr>
        </p:nvSpPr>
        <p:spPr bwMode="auto">
          <a:xfrm>
            <a:off x="379343" y="4453879"/>
            <a:ext cx="6138307" cy="3788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740" tIns="45370" rIns="90740" bIns="45370" numCol="1" anchor="ctr" anchorCtr="0" compatLnSpc="1">
            <a:prstTxWarp prst="textNoShape">
              <a:avLst/>
            </a:prstTxWarp>
            <a:spAutoFit/>
          </a:bodyPr>
          <a:lstStyle/>
          <a:p>
            <a:pPr defTabSz="907406" eaLnBrk="1" hangingPunct="1">
              <a:spcBef>
                <a:spcPct val="0"/>
              </a:spcBef>
            </a:pPr>
            <a:r>
              <a:rPr lang="en-US" sz="800" dirty="0">
                <a:solidFill>
                  <a:srgbClr val="000000"/>
                </a:solidFill>
                <a:latin typeface="Arial" pitchFamily="34" charset="0"/>
                <a:ea typeface="Times New Roman" pitchFamily="18" charset="0"/>
                <a:cs typeface="Arial" pitchFamily="34" charset="0"/>
              </a:rPr>
              <a:t>An equalization rate is New York State's measure of a municipality's level of assessment.</a:t>
            </a:r>
            <a:endParaRPr lang="en-US" sz="600" dirty="0">
              <a:latin typeface="Arial" pitchFamily="34" charset="0"/>
              <a:cs typeface="Arial" pitchFamily="34" charset="0"/>
            </a:endParaRPr>
          </a:p>
          <a:p>
            <a:pPr defTabSz="907406">
              <a:spcBef>
                <a:spcPct val="0"/>
              </a:spcBef>
            </a:pPr>
            <a:r>
              <a:rPr lang="en-US" sz="800" b="1" dirty="0">
                <a:solidFill>
                  <a:srgbClr val="000000"/>
                </a:solidFill>
                <a:latin typeface="Arial" pitchFamily="34" charset="0"/>
                <a:ea typeface="Times New Roman" pitchFamily="18" charset="0"/>
                <a:cs typeface="Arial" pitchFamily="34" charset="0"/>
              </a:rPr>
              <a:t>Equalization rates are percentages</a:t>
            </a:r>
            <a:br>
              <a:rPr lang="en-US" sz="800" b="1" dirty="0">
                <a:solidFill>
                  <a:srgbClr val="000000"/>
                </a:solidFill>
                <a:latin typeface="Arial" pitchFamily="34" charset="0"/>
                <a:ea typeface="Times New Roman" pitchFamily="18" charset="0"/>
                <a:cs typeface="Arial" pitchFamily="34" charset="0"/>
              </a:rPr>
            </a:br>
            <a:endParaRPr lang="en-US" sz="600" dirty="0">
              <a:latin typeface="Arial" pitchFamily="34" charset="0"/>
              <a:cs typeface="Arial" pitchFamily="34" charset="0"/>
            </a:endParaRPr>
          </a:p>
          <a:p>
            <a:pPr defTabSz="907406">
              <a:spcBef>
                <a:spcPct val="0"/>
              </a:spcBef>
            </a:pPr>
            <a:r>
              <a:rPr lang="en-US" sz="800" dirty="0">
                <a:solidFill>
                  <a:srgbClr val="000000"/>
                </a:solidFill>
                <a:latin typeface="Arial" pitchFamily="34" charset="0"/>
                <a:ea typeface="Times New Roman" pitchFamily="18" charset="0"/>
                <a:cs typeface="Arial" pitchFamily="34" charset="0"/>
              </a:rPr>
              <a:t>For example:</a:t>
            </a:r>
            <a:endParaRPr lang="en-US" sz="600" dirty="0">
              <a:latin typeface="Arial" pitchFamily="34" charset="0"/>
              <a:cs typeface="Arial" pitchFamily="34" charset="0"/>
            </a:endParaRPr>
          </a:p>
          <a:p>
            <a:pPr defTabSz="907406">
              <a:spcBef>
                <a:spcPct val="0"/>
              </a:spcBef>
              <a:buFontTx/>
              <a:buChar char="•"/>
            </a:pPr>
            <a:r>
              <a:rPr lang="en-US" sz="800" dirty="0">
                <a:solidFill>
                  <a:srgbClr val="000000"/>
                </a:solidFill>
                <a:latin typeface="Arial" pitchFamily="34" charset="0"/>
                <a:ea typeface="Times New Roman" pitchFamily="18" charset="0"/>
                <a:cs typeface="Arial" pitchFamily="34" charset="0"/>
              </a:rPr>
              <a:t>Equalization rate = 100 </a:t>
            </a:r>
            <a:endParaRPr lang="en-US" sz="600" dirty="0">
              <a:latin typeface="Arial" pitchFamily="34" charset="0"/>
              <a:cs typeface="Arial" pitchFamily="34"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Town is assessing property at 100% of market value</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Most likely a reassessment was conducted in recent years</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Your property's assessment should be roughly its market value (the price for which you could sell your property)</a:t>
            </a:r>
            <a:endParaRPr lang="en-US" sz="600" dirty="0">
              <a:latin typeface="Arial" pitchFamily="34" charset="0"/>
              <a:cs typeface="Arial" pitchFamily="34" charset="0"/>
            </a:endParaRPr>
          </a:p>
          <a:p>
            <a:pPr defTabSz="907406">
              <a:spcBef>
                <a:spcPct val="0"/>
              </a:spcBef>
              <a:buFontTx/>
              <a:buChar char="•"/>
            </a:pPr>
            <a:r>
              <a:rPr lang="en-US" sz="800" dirty="0">
                <a:solidFill>
                  <a:srgbClr val="000000"/>
                </a:solidFill>
                <a:latin typeface="Arial" pitchFamily="34" charset="0"/>
                <a:ea typeface="Times New Roman" pitchFamily="18" charset="0"/>
                <a:cs typeface="Arial" pitchFamily="34" charset="0"/>
              </a:rPr>
              <a:t>Equalization rate &lt; 100 </a:t>
            </a:r>
            <a:endParaRPr lang="en-US" sz="600" dirty="0">
              <a:latin typeface="Arial" pitchFamily="34" charset="0"/>
              <a:cs typeface="Arial" pitchFamily="34"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Overall property in the town is assessed less than market value</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The lower the equalization rate, the longer it has probably been since the last reassessment</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Equalization rate of 43 means overall property in the town is assessed at 43% of market value</a:t>
            </a:r>
            <a:endParaRPr lang="en-US" sz="600" dirty="0">
              <a:latin typeface="Arial" pitchFamily="34" charset="0"/>
              <a:cs typeface="Arial" pitchFamily="34" charset="0"/>
            </a:endParaRPr>
          </a:p>
          <a:p>
            <a:pPr defTabSz="907406">
              <a:spcBef>
                <a:spcPct val="0"/>
              </a:spcBef>
              <a:buFontTx/>
              <a:buChar char="•"/>
            </a:pPr>
            <a:r>
              <a:rPr lang="en-US" sz="800" dirty="0">
                <a:solidFill>
                  <a:srgbClr val="000000"/>
                </a:solidFill>
                <a:latin typeface="Arial" pitchFamily="34" charset="0"/>
                <a:ea typeface="Times New Roman" pitchFamily="18" charset="0"/>
                <a:cs typeface="Arial" pitchFamily="34" charset="0"/>
              </a:rPr>
              <a:t>Equalization rate &gt; 100 </a:t>
            </a:r>
            <a:endParaRPr lang="en-US" sz="600" dirty="0">
              <a:latin typeface="Arial" pitchFamily="34" charset="0"/>
              <a:cs typeface="Arial" pitchFamily="34"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Overall property in the town is assessed higher than market value</a:t>
            </a: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marL="453703" lvl="1" defTabSz="907406">
              <a:spcBef>
                <a:spcPct val="0"/>
              </a:spcBef>
              <a:buSzPct val="100000"/>
              <a:buFont typeface="Symbol" pitchFamily="18" charset="2"/>
              <a:buChar char=""/>
            </a:pPr>
            <a:r>
              <a:rPr lang="en-US" sz="800" dirty="0">
                <a:solidFill>
                  <a:srgbClr val="000000"/>
                </a:solidFill>
                <a:latin typeface="Arial" pitchFamily="34" charset="0"/>
                <a:ea typeface="Times New Roman" pitchFamily="18" charset="0"/>
                <a:cs typeface="Arial" pitchFamily="34" charset="0"/>
              </a:rPr>
              <a:t>Property values may have decreased since the last reassessment, but assessments were not adjusted downward</a:t>
            </a:r>
            <a:br>
              <a:rPr lang="en-US" sz="800" dirty="0">
                <a:solidFill>
                  <a:srgbClr val="000000"/>
                </a:solidFill>
                <a:latin typeface="Arial" pitchFamily="34" charset="0"/>
                <a:ea typeface="Times New Roman" pitchFamily="18" charset="0"/>
                <a:cs typeface="Arial" pitchFamily="34" charset="0"/>
              </a:rPr>
            </a:br>
            <a:endParaRPr lang="en-US" sz="600" dirty="0">
              <a:latin typeface="Arial" pitchFamily="34" charset="0"/>
              <a:cs typeface="Arial" pitchFamily="34" charset="0"/>
            </a:endParaRPr>
          </a:p>
          <a:p>
            <a:pPr defTabSz="907406">
              <a:spcBef>
                <a:spcPct val="0"/>
              </a:spcBef>
            </a:pPr>
            <a:endParaRPr lang="en-US" sz="600" dirty="0">
              <a:latin typeface="Arial" pitchFamily="34" charset="0"/>
              <a:cs typeface="Arial" pitchFamily="34" charset="0"/>
            </a:endParaRPr>
          </a:p>
          <a:p>
            <a:pPr defTabSz="907406">
              <a:spcBef>
                <a:spcPct val="0"/>
              </a:spcBef>
            </a:pPr>
            <a:r>
              <a:rPr lang="en-US" sz="800" b="1" dirty="0">
                <a:solidFill>
                  <a:srgbClr val="000000"/>
                </a:solidFill>
                <a:latin typeface="Arial" pitchFamily="34" charset="0"/>
                <a:ea typeface="Times New Roman" pitchFamily="18" charset="0"/>
                <a:cs typeface="Arial" pitchFamily="34" charset="0"/>
              </a:rPr>
              <a:t>Why equalization rates are necessary in New York State:</a:t>
            </a:r>
            <a:br>
              <a:rPr lang="en-US" sz="800" b="1" dirty="0">
                <a:solidFill>
                  <a:srgbClr val="000000"/>
                </a:solidFill>
                <a:latin typeface="Arial" pitchFamily="34" charset="0"/>
                <a:ea typeface="Times New Roman" pitchFamily="18" charset="0"/>
                <a:cs typeface="Arial" pitchFamily="34" charset="0"/>
              </a:rPr>
            </a:br>
            <a:endParaRPr lang="en-US" sz="600" dirty="0">
              <a:latin typeface="Arial" pitchFamily="34" charset="0"/>
              <a:cs typeface="Arial" pitchFamily="34" charset="0"/>
            </a:endParaRPr>
          </a:p>
          <a:p>
            <a:pPr defTabSz="907406">
              <a:spcBef>
                <a:spcPct val="0"/>
              </a:spcBef>
              <a:buFontTx/>
              <a:buChar char="•"/>
            </a:pPr>
            <a:r>
              <a:rPr lang="en-US" sz="800" dirty="0">
                <a:solidFill>
                  <a:srgbClr val="000000"/>
                </a:solidFill>
                <a:latin typeface="Arial" pitchFamily="34" charset="0"/>
                <a:ea typeface="Times New Roman" pitchFamily="18" charset="0"/>
                <a:cs typeface="Arial" pitchFamily="34" charset="0"/>
              </a:rPr>
              <a:t>Each municipality determines its own level of assessment (this is in contrast to most states that require one level of assessment statewide)</a:t>
            </a:r>
            <a:br>
              <a:rPr lang="en-US" sz="800" dirty="0">
                <a:solidFill>
                  <a:srgbClr val="000000"/>
                </a:solidFill>
                <a:latin typeface="Arial" pitchFamily="34" charset="0"/>
                <a:ea typeface="Times New Roman" pitchFamily="18" charset="0"/>
                <a:cs typeface="Arial" pitchFamily="34" charset="0"/>
              </a:rPr>
            </a:br>
            <a:endParaRPr kumimoji="0" lang="en-US"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p>
            <a:pPr defTabSz="907406">
              <a:spcBef>
                <a:spcPct val="0"/>
              </a:spcBef>
              <a:buFontTx/>
              <a:buChar char="•"/>
            </a:pPr>
            <a:r>
              <a:rPr lang="en-US" sz="800" dirty="0">
                <a:solidFill>
                  <a:srgbClr val="000000"/>
                </a:solidFill>
                <a:latin typeface="Arial" pitchFamily="34" charset="0"/>
                <a:ea typeface="Times New Roman" pitchFamily="18" charset="0"/>
                <a:cs typeface="Arial" pitchFamily="34" charset="0"/>
              </a:rPr>
              <a:t>Hundreds of taxing jurisdictions - including most school districts and counties - do not share the same taxing boundaries as the cities and towns that are responsible for assessing properties.  In order to distribute school district or county taxes among multiple municipalities, the level of assessment of each municipality must be </a:t>
            </a:r>
            <a:r>
              <a:rPr lang="en-US" sz="800" i="1" dirty="0">
                <a:solidFill>
                  <a:srgbClr val="000000"/>
                </a:solidFill>
                <a:latin typeface="Arial" pitchFamily="34" charset="0"/>
                <a:ea typeface="Times New Roman" pitchFamily="18" charset="0"/>
                <a:cs typeface="Arial" pitchFamily="34" charset="0"/>
              </a:rPr>
              <a:t>equalized</a:t>
            </a:r>
            <a:r>
              <a:rPr lang="en-US" sz="800" dirty="0">
                <a:solidFill>
                  <a:srgbClr val="000000"/>
                </a:solidFill>
                <a:latin typeface="Arial" pitchFamily="34" charset="0"/>
                <a:ea typeface="Times New Roman" pitchFamily="18" charset="0"/>
                <a:cs typeface="Arial" pitchFamily="34" charset="0"/>
              </a:rPr>
              <a:t> to full market value.</a:t>
            </a:r>
            <a:br>
              <a:rPr lang="en-US" sz="800" dirty="0">
                <a:solidFill>
                  <a:srgbClr val="000000"/>
                </a:solidFill>
                <a:latin typeface="Arial" pitchFamily="34" charset="0"/>
                <a:ea typeface="Times New Roman" pitchFamily="18" charset="0"/>
                <a:cs typeface="Arial" pitchFamily="34" charset="0"/>
              </a:rPr>
            </a:br>
            <a:endParaRPr lang="en-US" sz="600" dirty="0">
              <a:latin typeface="Arial" pitchFamily="34" charset="0"/>
              <a:cs typeface="Arial" pitchFamily="34" charset="0"/>
            </a:endParaRPr>
          </a:p>
          <a:p>
            <a:pPr defTabSz="907406">
              <a:spcBef>
                <a:spcPct val="0"/>
              </a:spcBef>
            </a:pPr>
            <a:r>
              <a:rPr lang="en-US" sz="800" dirty="0">
                <a:solidFill>
                  <a:srgbClr val="000000"/>
                </a:solidFill>
                <a:latin typeface="Arial" pitchFamily="34" charset="0"/>
                <a:ea typeface="Times New Roman" pitchFamily="18" charset="0"/>
                <a:cs typeface="Arial" pitchFamily="34" charset="0"/>
              </a:rPr>
              <a:t>Once the full market value of each municipality is determined, the school district or county can determine how much in taxes should be collected from each municipality.</a:t>
            </a:r>
            <a:endParaRPr lang="en-US" sz="600" dirty="0">
              <a:latin typeface="Arial" pitchFamily="34" charset="0"/>
              <a:cs typeface="Arial" pitchFamily="34" charset="0"/>
            </a:endParaRPr>
          </a:p>
          <a:p>
            <a:pPr defTabSz="907406">
              <a:spcBef>
                <a:spcPct val="0"/>
              </a:spcBef>
            </a:pPr>
            <a:endParaRPr lang="en-US" sz="1800" dirty="0">
              <a:latin typeface="Arial" pitchFamily="34" charset="0"/>
              <a:cs typeface="Arial" pitchFamily="34" charset="0"/>
            </a:endParaRPr>
          </a:p>
        </p:txBody>
      </p:sp>
    </p:spTree>
    <p:extLst>
      <p:ext uri="{BB962C8B-B14F-4D97-AF65-F5344CB8AC3E}">
        <p14:creationId xmlns:p14="http://schemas.microsoft.com/office/powerpoint/2010/main" val="12102786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354" rtl="0" eaLnBrk="1" fontAlgn="auto" latinLnBrk="0" hangingPunct="1">
              <a:lnSpc>
                <a:spcPct val="100000"/>
              </a:lnSpc>
              <a:spcBef>
                <a:spcPts val="0"/>
              </a:spcBef>
              <a:spcAft>
                <a:spcPts val="0"/>
              </a:spcAft>
              <a:buClrTx/>
              <a:buSzTx/>
              <a:buFontTx/>
              <a:buNone/>
              <a:tabLst/>
              <a:defRPr/>
            </a:pPr>
            <a:fld id="{2CA3AB2B-189A-4C92-A457-C6A3833631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54" rtl="0" eaLnBrk="1" fontAlgn="auto" latinLnBrk="0" hangingPunct="1">
                <a:lnSpc>
                  <a:spcPct val="100000"/>
                </a:lnSpc>
                <a:spcBef>
                  <a:spcPts val="0"/>
                </a:spcBef>
                <a:spcAft>
                  <a:spcPts val="0"/>
                </a:spcAft>
                <a:buClrTx/>
                <a:buSzTx/>
                <a:buFontTx/>
                <a:buNone/>
                <a:tabLst/>
                <a:defRPr/>
              </a:pPr>
              <a:t>70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96602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354" rtl="0" eaLnBrk="1" fontAlgn="auto" latinLnBrk="0" hangingPunct="1">
              <a:lnSpc>
                <a:spcPct val="100000"/>
              </a:lnSpc>
              <a:spcBef>
                <a:spcPts val="0"/>
              </a:spcBef>
              <a:spcAft>
                <a:spcPts val="0"/>
              </a:spcAft>
              <a:buClrTx/>
              <a:buSzTx/>
              <a:buFontTx/>
              <a:buNone/>
              <a:tabLst/>
              <a:defRPr/>
            </a:pPr>
            <a:fld id="{2CA3AB2B-189A-4C92-A457-C6A3833631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54" rtl="0" eaLnBrk="1" fontAlgn="auto" latinLnBrk="0" hangingPunct="1">
                <a:lnSpc>
                  <a:spcPct val="100000"/>
                </a:lnSpc>
                <a:spcBef>
                  <a:spcPts val="0"/>
                </a:spcBef>
                <a:spcAft>
                  <a:spcPts val="0"/>
                </a:spcAft>
                <a:buClrTx/>
                <a:buSzTx/>
                <a:buFontTx/>
                <a:buNone/>
                <a:tabLst/>
                <a:defRPr/>
              </a:pPr>
              <a:t>71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200290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354" rtl="0" eaLnBrk="1" fontAlgn="auto" latinLnBrk="0" hangingPunct="1">
              <a:lnSpc>
                <a:spcPct val="100000"/>
              </a:lnSpc>
              <a:spcBef>
                <a:spcPts val="0"/>
              </a:spcBef>
              <a:spcAft>
                <a:spcPts val="0"/>
              </a:spcAft>
              <a:buClrTx/>
              <a:buSzTx/>
              <a:buFontTx/>
              <a:buNone/>
              <a:tabLst/>
              <a:defRPr/>
            </a:pPr>
            <a:fld id="{2CA3AB2B-189A-4C92-A457-C6A3833631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54" rtl="0" eaLnBrk="1" fontAlgn="auto" latinLnBrk="0" hangingPunct="1">
                <a:lnSpc>
                  <a:spcPct val="100000"/>
                </a:lnSpc>
                <a:spcBef>
                  <a:spcPts val="0"/>
                </a:spcBef>
                <a:spcAft>
                  <a:spcPts val="0"/>
                </a:spcAft>
                <a:buClrTx/>
                <a:buSzTx/>
                <a:buFontTx/>
                <a:buNone/>
                <a:tabLst/>
                <a:defRPr/>
              </a:pPr>
              <a:t>72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224427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a:solidFill>
                  <a:prstClr val="black"/>
                </a:solidFill>
              </a:rPr>
              <a:t>© Copyright Showeet.com – Free PowerPoint Templates</a:t>
            </a:r>
            <a:endParaRPr lang="en-US" sz="1200" dirty="0">
              <a:solidFill>
                <a:prstClr val="black"/>
              </a:solidFill>
            </a:endParaRPr>
          </a:p>
        </p:txBody>
      </p:sp>
      <p:sp>
        <p:nvSpPr>
          <p:cNvPr id="4" name="Slide Number Placeholder 3"/>
          <p:cNvSpPr>
            <a:spLocks noGrp="1"/>
          </p:cNvSpPr>
          <p:nvPr>
            <p:ph type="sldNum" sz="quarter" idx="10"/>
          </p:nvPr>
        </p:nvSpPr>
        <p:spPr/>
        <p:txBody>
          <a:bodyPr/>
          <a:lstStyle/>
          <a:p>
            <a:fld id="{1492863F-2181-40AA-9D10-26C0A01C7A52}" type="slidenum">
              <a:rPr lang="en-US" smtClean="0"/>
              <a:t>75</a:t>
            </a:fld>
            <a:endParaRPr lang="en-US"/>
          </a:p>
        </p:txBody>
      </p:sp>
    </p:spTree>
    <p:extLst>
      <p:ext uri="{BB962C8B-B14F-4D97-AF65-F5344CB8AC3E}">
        <p14:creationId xmlns:p14="http://schemas.microsoft.com/office/powerpoint/2010/main" val="32090017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a:solidFill>
                  <a:prstClr val="black"/>
                </a:solidFill>
              </a:rPr>
              <a:t>© Copyright Showeet.com – Free PowerPoint Templates</a:t>
            </a:r>
            <a:endParaRPr lang="en-US" sz="1200" dirty="0">
              <a:solidFill>
                <a:prstClr val="black"/>
              </a:solidFill>
            </a:endParaRPr>
          </a:p>
        </p:txBody>
      </p:sp>
      <p:sp>
        <p:nvSpPr>
          <p:cNvPr id="4" name="Slide Number Placeholder 3"/>
          <p:cNvSpPr>
            <a:spLocks noGrp="1"/>
          </p:cNvSpPr>
          <p:nvPr>
            <p:ph type="sldNum" sz="quarter" idx="10"/>
          </p:nvPr>
        </p:nvSpPr>
        <p:spPr/>
        <p:txBody>
          <a:bodyPr/>
          <a:lstStyle/>
          <a:p>
            <a:fld id="{1492863F-2181-40AA-9D10-26C0A01C7A52}" type="slidenum">
              <a:rPr lang="en-US" smtClean="0"/>
              <a:t>76</a:t>
            </a:fld>
            <a:endParaRPr lang="en-US"/>
          </a:p>
        </p:txBody>
      </p:sp>
    </p:spTree>
    <p:extLst>
      <p:ext uri="{BB962C8B-B14F-4D97-AF65-F5344CB8AC3E}">
        <p14:creationId xmlns:p14="http://schemas.microsoft.com/office/powerpoint/2010/main" val="573242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a:solidFill>
                  <a:prstClr val="black"/>
                </a:solidFill>
              </a:rPr>
              <a:t>© Copyright Showeet.com – Free PowerPoint Templates</a:t>
            </a:r>
            <a:endParaRPr lang="en-US" sz="1200" dirty="0">
              <a:solidFill>
                <a:prstClr val="black"/>
              </a:solidFill>
            </a:endParaRPr>
          </a:p>
        </p:txBody>
      </p:sp>
      <p:sp>
        <p:nvSpPr>
          <p:cNvPr id="4" name="Slide Number Placeholder 3"/>
          <p:cNvSpPr>
            <a:spLocks noGrp="1"/>
          </p:cNvSpPr>
          <p:nvPr>
            <p:ph type="sldNum" sz="quarter" idx="10"/>
          </p:nvPr>
        </p:nvSpPr>
        <p:spPr/>
        <p:txBody>
          <a:bodyPr/>
          <a:lstStyle/>
          <a:p>
            <a:fld id="{1492863F-2181-40AA-9D10-26C0A01C7A52}" type="slidenum">
              <a:rPr lang="en-US" smtClean="0"/>
              <a:t>77</a:t>
            </a:fld>
            <a:endParaRPr lang="en-US"/>
          </a:p>
        </p:txBody>
      </p:sp>
    </p:spTree>
    <p:extLst>
      <p:ext uri="{BB962C8B-B14F-4D97-AF65-F5344CB8AC3E}">
        <p14:creationId xmlns:p14="http://schemas.microsoft.com/office/powerpoint/2010/main" val="20558737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a:solidFill>
                  <a:prstClr val="black"/>
                </a:solidFill>
              </a:rPr>
              <a:t>© Copyright Showeet.com – Free PowerPoint Templates</a:t>
            </a:r>
            <a:endParaRPr lang="en-US" sz="1200" dirty="0">
              <a:solidFill>
                <a:prstClr val="black"/>
              </a:solidFill>
            </a:endParaRPr>
          </a:p>
        </p:txBody>
      </p:sp>
      <p:sp>
        <p:nvSpPr>
          <p:cNvPr id="4" name="Slide Number Placeholder 3"/>
          <p:cNvSpPr>
            <a:spLocks noGrp="1"/>
          </p:cNvSpPr>
          <p:nvPr>
            <p:ph type="sldNum" sz="quarter" idx="10"/>
          </p:nvPr>
        </p:nvSpPr>
        <p:spPr/>
        <p:txBody>
          <a:bodyPr/>
          <a:lstStyle/>
          <a:p>
            <a:fld id="{1492863F-2181-40AA-9D10-26C0A01C7A52}" type="slidenum">
              <a:rPr lang="en-US" smtClean="0"/>
              <a:t>78</a:t>
            </a:fld>
            <a:endParaRPr lang="en-US"/>
          </a:p>
        </p:txBody>
      </p:sp>
    </p:spTree>
    <p:extLst>
      <p:ext uri="{BB962C8B-B14F-4D97-AF65-F5344CB8AC3E}">
        <p14:creationId xmlns:p14="http://schemas.microsoft.com/office/powerpoint/2010/main" val="33168215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a:solidFill>
                  <a:prstClr val="black"/>
                </a:solidFill>
              </a:rPr>
              <a:t>© Copyright Showeet.com – Free PowerPoint Templates</a:t>
            </a:r>
            <a:endParaRPr lang="en-US" sz="1200" dirty="0">
              <a:solidFill>
                <a:prstClr val="black"/>
              </a:solidFill>
            </a:endParaRPr>
          </a:p>
        </p:txBody>
      </p:sp>
      <p:sp>
        <p:nvSpPr>
          <p:cNvPr id="4" name="Slide Number Placeholder 3"/>
          <p:cNvSpPr>
            <a:spLocks noGrp="1"/>
          </p:cNvSpPr>
          <p:nvPr>
            <p:ph type="sldNum" sz="quarter" idx="10"/>
          </p:nvPr>
        </p:nvSpPr>
        <p:spPr/>
        <p:txBody>
          <a:bodyPr/>
          <a:lstStyle/>
          <a:p>
            <a:fld id="{1492863F-2181-40AA-9D10-26C0A01C7A52}" type="slidenum">
              <a:rPr lang="en-US" smtClean="0"/>
              <a:t>79</a:t>
            </a:fld>
            <a:endParaRPr lang="en-US"/>
          </a:p>
        </p:txBody>
      </p:sp>
    </p:spTree>
    <p:extLst>
      <p:ext uri="{BB962C8B-B14F-4D97-AF65-F5344CB8AC3E}">
        <p14:creationId xmlns:p14="http://schemas.microsoft.com/office/powerpoint/2010/main" val="12716604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24555598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37915954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1077801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405601783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2959022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35745966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411423230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23418724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351397246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98378252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354" rtl="0" eaLnBrk="1" fontAlgn="auto" latinLnBrk="0" hangingPunct="1">
              <a:lnSpc>
                <a:spcPct val="100000"/>
              </a:lnSpc>
              <a:spcBef>
                <a:spcPts val="0"/>
              </a:spcBef>
              <a:spcAft>
                <a:spcPts val="0"/>
              </a:spcAft>
              <a:buClrTx/>
              <a:buSzTx/>
              <a:buFontTx/>
              <a:buNone/>
              <a:tabLst/>
              <a:defRPr/>
            </a:pPr>
            <a:fld id="{2CA3AB2B-189A-4C92-A457-C6A3833631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54" rtl="0" eaLnBrk="1" fontAlgn="auto" latinLnBrk="0" hangingPunct="1">
                <a:lnSpc>
                  <a:spcPct val="100000"/>
                </a:lnSpc>
                <a:spcBef>
                  <a:spcPts val="0"/>
                </a:spcBef>
                <a:spcAft>
                  <a:spcPts val="0"/>
                </a:spcAft>
                <a:buClrTx/>
                <a:buSzTx/>
                <a:buFontTx/>
                <a:buNone/>
                <a:tabLst/>
                <a:defRPr/>
              </a:pPr>
              <a:t>96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704002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354" rtl="0" eaLnBrk="1" fontAlgn="auto" latinLnBrk="0" hangingPunct="1">
              <a:lnSpc>
                <a:spcPct val="100000"/>
              </a:lnSpc>
              <a:spcBef>
                <a:spcPts val="0"/>
              </a:spcBef>
              <a:spcAft>
                <a:spcPts val="0"/>
              </a:spcAft>
              <a:buClrTx/>
              <a:buSzTx/>
              <a:buFontTx/>
              <a:buNone/>
              <a:tabLst/>
              <a:defRPr/>
            </a:pPr>
            <a:fld id="{2CA3AB2B-189A-4C92-A457-C6A3833631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54" rtl="0" eaLnBrk="1" fontAlgn="auto" latinLnBrk="0" hangingPunct="1">
                <a:lnSpc>
                  <a:spcPct val="100000"/>
                </a:lnSpc>
                <a:spcBef>
                  <a:spcPts val="0"/>
                </a:spcBef>
                <a:spcAft>
                  <a:spcPts val="0"/>
                </a:spcAft>
                <a:buClrTx/>
                <a:buSzTx/>
                <a:buFontTx/>
                <a:buNone/>
                <a:tabLst/>
                <a:defRPr/>
              </a:pPr>
              <a:t>97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7565980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prstClr val="black"/>
                </a:solidFill>
              </a:rPr>
              <a:t>© Copyright Showeet.com – Creative &amp; Free PowerPoint and Google Slides Templates</a:t>
            </a:r>
            <a:endParaRPr lang="en-US" dirty="0"/>
          </a:p>
        </p:txBody>
      </p:sp>
      <p:sp>
        <p:nvSpPr>
          <p:cNvPr id="4" name="Slide Number Placeholder 3"/>
          <p:cNvSpPr>
            <a:spLocks noGrp="1"/>
          </p:cNvSpPr>
          <p:nvPr>
            <p:ph type="sldNum" sz="quarter" idx="5"/>
          </p:nvPr>
        </p:nvSpPr>
        <p:spPr/>
        <p:txBody>
          <a:bodyPr/>
          <a:lstStyle/>
          <a:p>
            <a:pPr marL="0" marR="0" lvl="0" indent="0" algn="r" defTabSz="914354" rtl="0" eaLnBrk="1" fontAlgn="auto" latinLnBrk="0" hangingPunct="1">
              <a:lnSpc>
                <a:spcPct val="100000"/>
              </a:lnSpc>
              <a:spcBef>
                <a:spcPts val="0"/>
              </a:spcBef>
              <a:spcAft>
                <a:spcPts val="0"/>
              </a:spcAft>
              <a:buClrTx/>
              <a:buSzTx/>
              <a:buFontTx/>
              <a:buNone/>
              <a:tabLst/>
              <a:defRPr/>
            </a:pPr>
            <a:fld id="{2CA3AB2B-189A-4C92-A457-C6A3833631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354" rtl="0" eaLnBrk="1" fontAlgn="auto" latinLnBrk="0" hangingPunct="1">
                <a:lnSpc>
                  <a:spcPct val="100000"/>
                </a:lnSpc>
                <a:spcBef>
                  <a:spcPts val="0"/>
                </a:spcBef>
                <a:spcAft>
                  <a:spcPts val="0"/>
                </a:spcAft>
                <a:buClrTx/>
                <a:buSzTx/>
                <a:buFontTx/>
                <a:buNone/>
                <a:tabLst/>
                <a:defRPr/>
              </a:pPr>
              <a:t>98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437060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showeet.com/" TargetMode="External"/><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showeet.com/" TargetMode="External"/><Relationship Id="rId1" Type="http://schemas.openxmlformats.org/officeDocument/2006/relationships/slideMaster" Target="../slideMasters/slideMaster3.xml"/><Relationship Id="rId5" Type="http://schemas.openxmlformats.org/officeDocument/2006/relationships/image" Target="../media/image3.pn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22316616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432198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Tree>
    <p:extLst>
      <p:ext uri="{BB962C8B-B14F-4D97-AF65-F5344CB8AC3E}">
        <p14:creationId xmlns:p14="http://schemas.microsoft.com/office/powerpoint/2010/main" val="30127780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12365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213424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2146401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9814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9"/>
          <p:cNvSpPr>
            <a:spLocks noGrp="1" noChangeArrowheads="1"/>
          </p:cNvSpPr>
          <p:nvPr>
            <p:ph type="sldNum" sz="quarter" idx="10"/>
          </p:nvPr>
        </p:nvSpPr>
        <p:spPr>
          <a:ln/>
        </p:spPr>
        <p:txBody>
          <a:bodyPr/>
          <a:lstStyle>
            <a:lvl1pPr>
              <a:defRPr/>
            </a:lvl1pPr>
          </a:lstStyle>
          <a:p>
            <a:pPr>
              <a:defRPr/>
            </a:pPr>
            <a:fld id="{69C8E09D-620D-4AE9-A9AF-AD0A64DB9954}" type="slidenum">
              <a:rPr lang="en-US"/>
              <a:pPr>
                <a:defRPr/>
              </a:pPr>
              <a:t>‹#›</a:t>
            </a:fld>
            <a:endParaRPr lang="en-US" dirty="0"/>
          </a:p>
        </p:txBody>
      </p:sp>
    </p:spTree>
    <p:extLst>
      <p:ext uri="{BB962C8B-B14F-4D97-AF65-F5344CB8AC3E}">
        <p14:creationId xmlns:p14="http://schemas.microsoft.com/office/powerpoint/2010/main" val="42758486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F167A526-2166-4C58-A6B2-042EB1F80EDB}" type="slidenum">
              <a:rPr lang="en-US"/>
              <a:pPr>
                <a:defRPr/>
              </a:pPr>
              <a:t>‹#›</a:t>
            </a:fld>
            <a:endParaRPr lang="en-US" dirty="0"/>
          </a:p>
        </p:txBody>
      </p:sp>
    </p:spTree>
    <p:extLst>
      <p:ext uri="{BB962C8B-B14F-4D97-AF65-F5344CB8AC3E}">
        <p14:creationId xmlns:p14="http://schemas.microsoft.com/office/powerpoint/2010/main" val="33954691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9"/>
          <p:cNvSpPr>
            <a:spLocks noGrp="1" noChangeArrowheads="1"/>
          </p:cNvSpPr>
          <p:nvPr>
            <p:ph type="sldNum" sz="quarter" idx="10"/>
          </p:nvPr>
        </p:nvSpPr>
        <p:spPr>
          <a:ln/>
        </p:spPr>
        <p:txBody>
          <a:bodyPr/>
          <a:lstStyle>
            <a:lvl1pPr>
              <a:defRPr/>
            </a:lvl1pPr>
          </a:lstStyle>
          <a:p>
            <a:pPr>
              <a:defRPr/>
            </a:pPr>
            <a:fld id="{5D873806-D109-49C0-816C-F654B3B3538B}" type="slidenum">
              <a:rPr lang="en-US"/>
              <a:pPr>
                <a:defRPr/>
              </a:pPr>
              <a:t>‹#›</a:t>
            </a:fld>
            <a:endParaRPr lang="en-US" dirty="0"/>
          </a:p>
        </p:txBody>
      </p:sp>
    </p:spTree>
    <p:extLst>
      <p:ext uri="{BB962C8B-B14F-4D97-AF65-F5344CB8AC3E}">
        <p14:creationId xmlns:p14="http://schemas.microsoft.com/office/powerpoint/2010/main" val="2430547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19200"/>
            <a:ext cx="40005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10100" y="1219200"/>
            <a:ext cx="40005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p:cNvSpPr>
            <a:spLocks noGrp="1" noChangeArrowheads="1"/>
          </p:cNvSpPr>
          <p:nvPr>
            <p:ph type="sldNum" sz="quarter" idx="10"/>
          </p:nvPr>
        </p:nvSpPr>
        <p:spPr>
          <a:ln/>
        </p:spPr>
        <p:txBody>
          <a:bodyPr/>
          <a:lstStyle>
            <a:lvl1pPr>
              <a:defRPr/>
            </a:lvl1pPr>
          </a:lstStyle>
          <a:p>
            <a:pPr>
              <a:defRPr/>
            </a:pPr>
            <a:fld id="{C761446B-642F-42D1-B388-72E1E4506606}" type="slidenum">
              <a:rPr lang="en-US"/>
              <a:pPr>
                <a:defRPr/>
              </a:pPr>
              <a:t>‹#›</a:t>
            </a:fld>
            <a:endParaRPr lang="en-US" dirty="0"/>
          </a:p>
        </p:txBody>
      </p:sp>
    </p:spTree>
    <p:extLst>
      <p:ext uri="{BB962C8B-B14F-4D97-AF65-F5344CB8AC3E}">
        <p14:creationId xmlns:p14="http://schemas.microsoft.com/office/powerpoint/2010/main" val="28885539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p:cNvSpPr>
            <a:spLocks noGrp="1" noChangeArrowheads="1"/>
          </p:cNvSpPr>
          <p:nvPr>
            <p:ph type="sldNum" sz="quarter" idx="10"/>
          </p:nvPr>
        </p:nvSpPr>
        <p:spPr>
          <a:ln/>
        </p:spPr>
        <p:txBody>
          <a:bodyPr/>
          <a:lstStyle>
            <a:lvl1pPr>
              <a:defRPr/>
            </a:lvl1pPr>
          </a:lstStyle>
          <a:p>
            <a:pPr>
              <a:defRPr/>
            </a:pPr>
            <a:fld id="{A1F9B09E-EB76-4556-9F77-3243ECBE2C2F}" type="slidenum">
              <a:rPr lang="en-US"/>
              <a:pPr>
                <a:defRPr/>
              </a:pPr>
              <a:t>‹#›</a:t>
            </a:fld>
            <a:endParaRPr lang="en-US" dirty="0"/>
          </a:p>
        </p:txBody>
      </p:sp>
    </p:spTree>
    <p:extLst>
      <p:ext uri="{BB962C8B-B14F-4D97-AF65-F5344CB8AC3E}">
        <p14:creationId xmlns:p14="http://schemas.microsoft.com/office/powerpoint/2010/main" val="33907212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9"/>
          <p:cNvSpPr>
            <a:spLocks noGrp="1" noChangeArrowheads="1"/>
          </p:cNvSpPr>
          <p:nvPr>
            <p:ph type="sldNum" sz="quarter" idx="10"/>
          </p:nvPr>
        </p:nvSpPr>
        <p:spPr>
          <a:ln/>
        </p:spPr>
        <p:txBody>
          <a:bodyPr/>
          <a:lstStyle>
            <a:lvl1pPr>
              <a:defRPr/>
            </a:lvl1pPr>
          </a:lstStyle>
          <a:p>
            <a:pPr>
              <a:defRPr/>
            </a:pPr>
            <a:fld id="{93A1BC9E-97AE-4D19-AC99-B3968AE9C67F}" type="slidenum">
              <a:rPr lang="en-US"/>
              <a:pPr>
                <a:defRPr/>
              </a:pPr>
              <a:t>‹#›</a:t>
            </a:fld>
            <a:endParaRPr lang="en-US" dirty="0"/>
          </a:p>
        </p:txBody>
      </p:sp>
    </p:spTree>
    <p:extLst>
      <p:ext uri="{BB962C8B-B14F-4D97-AF65-F5344CB8AC3E}">
        <p14:creationId xmlns:p14="http://schemas.microsoft.com/office/powerpoint/2010/main" val="38663957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sldNum" sz="quarter" idx="10"/>
          </p:nvPr>
        </p:nvSpPr>
        <p:spPr>
          <a:ln/>
        </p:spPr>
        <p:txBody>
          <a:bodyPr/>
          <a:lstStyle>
            <a:lvl1pPr>
              <a:defRPr/>
            </a:lvl1pPr>
          </a:lstStyle>
          <a:p>
            <a:pPr>
              <a:defRPr/>
            </a:pPr>
            <a:fld id="{535AD02C-541F-4A06-9539-A2A6EB11F7E1}" type="slidenum">
              <a:rPr lang="en-US"/>
              <a:pPr>
                <a:defRPr/>
              </a:pPr>
              <a:t>‹#›</a:t>
            </a:fld>
            <a:endParaRPr lang="en-US" dirty="0"/>
          </a:p>
        </p:txBody>
      </p:sp>
    </p:spTree>
    <p:extLst>
      <p:ext uri="{BB962C8B-B14F-4D97-AF65-F5344CB8AC3E}">
        <p14:creationId xmlns:p14="http://schemas.microsoft.com/office/powerpoint/2010/main" val="26000813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84BACD34-925C-40A7-8E4F-647F3FB69F64}" type="slidenum">
              <a:rPr lang="en-US"/>
              <a:pPr>
                <a:defRPr/>
              </a:pPr>
              <a:t>‹#›</a:t>
            </a:fld>
            <a:endParaRPr lang="en-US" dirty="0"/>
          </a:p>
        </p:txBody>
      </p:sp>
    </p:spTree>
    <p:extLst>
      <p:ext uri="{BB962C8B-B14F-4D97-AF65-F5344CB8AC3E}">
        <p14:creationId xmlns:p14="http://schemas.microsoft.com/office/powerpoint/2010/main" val="8643105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sldNum" sz="quarter" idx="10"/>
          </p:nvPr>
        </p:nvSpPr>
        <p:spPr>
          <a:ln/>
        </p:spPr>
        <p:txBody>
          <a:bodyPr/>
          <a:lstStyle>
            <a:lvl1pPr>
              <a:defRPr/>
            </a:lvl1pPr>
          </a:lstStyle>
          <a:p>
            <a:pPr>
              <a:defRPr/>
            </a:pPr>
            <a:fld id="{4DE1FE02-9C99-4FE9-BD4A-810E5B7DB8B2}" type="slidenum">
              <a:rPr lang="en-US"/>
              <a:pPr>
                <a:defRPr/>
              </a:pPr>
              <a:t>‹#›</a:t>
            </a:fld>
            <a:endParaRPr lang="en-US" dirty="0"/>
          </a:p>
        </p:txBody>
      </p:sp>
    </p:spTree>
    <p:extLst>
      <p:ext uri="{BB962C8B-B14F-4D97-AF65-F5344CB8AC3E}">
        <p14:creationId xmlns:p14="http://schemas.microsoft.com/office/powerpoint/2010/main" val="2858883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1DDBF2D6-FFE4-4604-A73F-5B2BD7EABC6C}" type="slidenum">
              <a:rPr lang="en-US"/>
              <a:pPr>
                <a:defRPr/>
              </a:pPr>
              <a:t>‹#›</a:t>
            </a:fld>
            <a:endParaRPr lang="en-US" dirty="0"/>
          </a:p>
        </p:txBody>
      </p:sp>
    </p:spTree>
    <p:extLst>
      <p:ext uri="{BB962C8B-B14F-4D97-AF65-F5344CB8AC3E}">
        <p14:creationId xmlns:p14="http://schemas.microsoft.com/office/powerpoint/2010/main" val="15469598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5165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516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p:cNvSpPr>
            <a:spLocks noGrp="1" noChangeArrowheads="1"/>
          </p:cNvSpPr>
          <p:nvPr>
            <p:ph type="sldNum" sz="quarter" idx="10"/>
          </p:nvPr>
        </p:nvSpPr>
        <p:spPr>
          <a:ln/>
        </p:spPr>
        <p:txBody>
          <a:bodyPr/>
          <a:lstStyle>
            <a:lvl1pPr>
              <a:defRPr/>
            </a:lvl1pPr>
          </a:lstStyle>
          <a:p>
            <a:pPr>
              <a:defRPr/>
            </a:pPr>
            <a:fld id="{3C042E8A-40B7-41EF-925D-F40DFD26B49A}" type="slidenum">
              <a:rPr lang="en-US"/>
              <a:pPr>
                <a:defRPr/>
              </a:pPr>
              <a:t>‹#›</a:t>
            </a:fld>
            <a:endParaRPr lang="en-US" dirty="0"/>
          </a:p>
        </p:txBody>
      </p:sp>
    </p:spTree>
    <p:extLst>
      <p:ext uri="{BB962C8B-B14F-4D97-AF65-F5344CB8AC3E}">
        <p14:creationId xmlns:p14="http://schemas.microsoft.com/office/powerpoint/2010/main" val="38793740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a:t>Click to edit Master title style</a:t>
            </a:r>
          </a:p>
        </p:txBody>
      </p:sp>
      <p:sp>
        <p:nvSpPr>
          <p:cNvPr id="3" name="SmartArt Placeholder 2"/>
          <p:cNvSpPr>
            <a:spLocks noGrp="1"/>
          </p:cNvSpPr>
          <p:nvPr>
            <p:ph type="dgm" idx="1"/>
          </p:nvPr>
        </p:nvSpPr>
        <p:spPr>
          <a:xfrm>
            <a:off x="457200" y="1219200"/>
            <a:ext cx="8153400" cy="4572000"/>
          </a:xfrm>
        </p:spPr>
        <p:txBody>
          <a:bodyPr/>
          <a:lstStyle/>
          <a:p>
            <a:pPr lvl="0"/>
            <a:endParaRPr lang="en-US" noProof="0" dirty="0"/>
          </a:p>
        </p:txBody>
      </p:sp>
      <p:sp>
        <p:nvSpPr>
          <p:cNvPr id="4" name="Rectangle 9"/>
          <p:cNvSpPr>
            <a:spLocks noGrp="1" noChangeArrowheads="1"/>
          </p:cNvSpPr>
          <p:nvPr>
            <p:ph type="sldNum" sz="quarter" idx="10"/>
          </p:nvPr>
        </p:nvSpPr>
        <p:spPr>
          <a:ln/>
        </p:spPr>
        <p:txBody>
          <a:bodyPr/>
          <a:lstStyle>
            <a:lvl1pPr>
              <a:defRPr/>
            </a:lvl1pPr>
          </a:lstStyle>
          <a:p>
            <a:pPr>
              <a:defRPr/>
            </a:pPr>
            <a:fld id="{B1B2B6C9-90BC-48C6-AD1D-050AD9410F34}" type="slidenum">
              <a:rPr lang="en-US"/>
              <a:pPr>
                <a:defRPr/>
              </a:pPr>
              <a:t>‹#›</a:t>
            </a:fld>
            <a:endParaRPr lang="en-US" dirty="0"/>
          </a:p>
        </p:txBody>
      </p:sp>
    </p:spTree>
    <p:extLst>
      <p:ext uri="{BB962C8B-B14F-4D97-AF65-F5344CB8AC3E}">
        <p14:creationId xmlns:p14="http://schemas.microsoft.com/office/powerpoint/2010/main" val="28335579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715962"/>
          </a:xfrm>
        </p:spPr>
        <p:txBody>
          <a:bodyPr/>
          <a:lstStyle/>
          <a:p>
            <a:r>
              <a:rPr lang="en-US"/>
              <a:t>Click to edit Master title style</a:t>
            </a:r>
          </a:p>
        </p:txBody>
      </p:sp>
      <p:sp>
        <p:nvSpPr>
          <p:cNvPr id="3" name="Content Placeholder 2"/>
          <p:cNvSpPr>
            <a:spLocks noGrp="1"/>
          </p:cNvSpPr>
          <p:nvPr>
            <p:ph sz="quarter" idx="1"/>
          </p:nvPr>
        </p:nvSpPr>
        <p:spPr>
          <a:xfrm>
            <a:off x="4572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10100" y="12192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572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10100" y="3581400"/>
            <a:ext cx="4000500" cy="2209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p:cNvSpPr>
            <a:spLocks noGrp="1" noChangeArrowheads="1"/>
          </p:cNvSpPr>
          <p:nvPr>
            <p:ph type="sldNum" sz="quarter" idx="10"/>
          </p:nvPr>
        </p:nvSpPr>
        <p:spPr>
          <a:ln/>
        </p:spPr>
        <p:txBody>
          <a:bodyPr/>
          <a:lstStyle>
            <a:lvl1pPr>
              <a:defRPr/>
            </a:lvl1pPr>
          </a:lstStyle>
          <a:p>
            <a:pPr>
              <a:defRPr/>
            </a:pPr>
            <a:fld id="{8DB349F4-C238-46AA-895C-A930C7219183}" type="slidenum">
              <a:rPr lang="en-US"/>
              <a:pPr>
                <a:defRPr/>
              </a:pPr>
              <a:t>‹#›</a:t>
            </a:fld>
            <a:endParaRPr lang="en-US" dirty="0"/>
          </a:p>
        </p:txBody>
      </p:sp>
    </p:spTree>
    <p:extLst>
      <p:ext uri="{BB962C8B-B14F-4D97-AF65-F5344CB8AC3E}">
        <p14:creationId xmlns:p14="http://schemas.microsoft.com/office/powerpoint/2010/main" val="19070055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Diapositive de titre">
    <p:spTree>
      <p:nvGrpSpPr>
        <p:cNvPr id="1" name=""/>
        <p:cNvGrpSpPr/>
        <p:nvPr/>
      </p:nvGrpSpPr>
      <p:grpSpPr>
        <a:xfrm>
          <a:off x="0" y="0"/>
          <a:ext cx="0" cy="0"/>
          <a:chOff x="0" y="0"/>
          <a:chExt cx="0" cy="0"/>
        </a:xfrm>
      </p:grpSpPr>
      <p:sp>
        <p:nvSpPr>
          <p:cNvPr id="3" name="Sous-titre 2"/>
          <p:cNvSpPr>
            <a:spLocks noGrp="1"/>
          </p:cNvSpPr>
          <p:nvPr>
            <p:ph type="subTitle" idx="1"/>
          </p:nvPr>
        </p:nvSpPr>
        <p:spPr>
          <a:xfrm>
            <a:off x="2915816" y="620688"/>
            <a:ext cx="5770984" cy="288032"/>
          </a:xfrm>
        </p:spPr>
        <p:txBody>
          <a:bodyPr anchor="ctr">
            <a:noAutofit/>
          </a:bodyPr>
          <a:lstStyle>
            <a:lvl1pPr marL="0" indent="0" algn="r">
              <a:buNone/>
              <a:defRPr sz="1600" cap="small" baseline="0">
                <a:solidFill>
                  <a:srgbClr val="1D263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dirty="0"/>
              <a:t>Modifiez le style des sous-titres du masque</a:t>
            </a:r>
            <a:endParaRPr lang="en-US" dirty="0"/>
          </a:p>
        </p:txBody>
      </p:sp>
      <p:sp>
        <p:nvSpPr>
          <p:cNvPr id="7" name="Espace réservé du titre 1"/>
          <p:cNvSpPr>
            <a:spLocks noGrp="1"/>
          </p:cNvSpPr>
          <p:nvPr>
            <p:ph type="title"/>
          </p:nvPr>
        </p:nvSpPr>
        <p:spPr>
          <a:xfrm>
            <a:off x="2915816" y="3076"/>
            <a:ext cx="5770984" cy="617612"/>
          </a:xfrm>
          <a:prstGeom prst="rect">
            <a:avLst/>
          </a:prstGeom>
        </p:spPr>
        <p:txBody>
          <a:bodyPr vert="horz" lIns="91440" tIns="45720" rIns="91440" bIns="45720" rtlCol="0" anchor="ctr">
            <a:normAutofit/>
          </a:bodyPr>
          <a:lstStyle/>
          <a:p>
            <a:r>
              <a:rPr lang="fr-FR" dirty="0"/>
              <a:t>Modifiez le style du titre</a:t>
            </a:r>
            <a:endParaRPr lang="en-US" dirty="0"/>
          </a:p>
        </p:txBody>
      </p:sp>
    </p:spTree>
    <p:extLst>
      <p:ext uri="{BB962C8B-B14F-4D97-AF65-F5344CB8AC3E}">
        <p14:creationId xmlns:p14="http://schemas.microsoft.com/office/powerpoint/2010/main" val="12854183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Title">
    <p:spTree>
      <p:nvGrpSpPr>
        <p:cNvPr id="1" name=""/>
        <p:cNvGrpSpPr/>
        <p:nvPr/>
      </p:nvGrpSpPr>
      <p:grpSpPr>
        <a:xfrm>
          <a:off x="0" y="0"/>
          <a:ext cx="0" cy="0"/>
          <a:chOff x="0" y="0"/>
          <a:chExt cx="0" cy="0"/>
        </a:xfrm>
      </p:grpSpPr>
      <p:sp>
        <p:nvSpPr>
          <p:cNvPr id="2" name="Title 1"/>
          <p:cNvSpPr>
            <a:spLocks noGrp="1"/>
          </p:cNvSpPr>
          <p:nvPr>
            <p:ph type="title"/>
          </p:nvPr>
        </p:nvSpPr>
        <p:spPr>
          <a:xfrm>
            <a:off x="628650" y="244372"/>
            <a:ext cx="7886700" cy="673100"/>
          </a:xfrm>
        </p:spPr>
        <p:txBody>
          <a:bodyPr/>
          <a:lstStyle>
            <a:lvl1pPr>
              <a:defRPr>
                <a:solidFill>
                  <a:schemeClr val="bg1"/>
                </a:solidFill>
              </a:defRPr>
            </a:lvl1pPr>
          </a:lstStyle>
          <a:p>
            <a:r>
              <a:rPr lang="en-US"/>
              <a:t>Click to edit Master title style</a:t>
            </a:r>
          </a:p>
        </p:txBody>
      </p:sp>
      <p:sp>
        <p:nvSpPr>
          <p:cNvPr id="16" name="Rectangle 9"/>
          <p:cNvSpPr>
            <a:spLocks noGrp="1" noChangeArrowheads="1"/>
          </p:cNvSpPr>
          <p:nvPr>
            <p:ph type="sldNum" sz="quarter" idx="10"/>
          </p:nvPr>
        </p:nvSpPr>
        <p:spPr>
          <a:xfrm>
            <a:off x="5257800" y="6153150"/>
            <a:ext cx="2133600" cy="476250"/>
          </a:xfrm>
          <a:ln/>
        </p:spPr>
        <p:txBody>
          <a:bodyPr/>
          <a:lstStyle>
            <a:lvl1pPr>
              <a:defRPr/>
            </a:lvl1pPr>
          </a:lstStyle>
          <a:p>
            <a:pPr>
              <a:defRPr/>
            </a:pPr>
            <a:fld id="{B1B2B6C9-90BC-48C6-AD1D-050AD9410F34}" type="slidenum">
              <a:rPr lang="en-US"/>
              <a:pPr>
                <a:defRPr/>
              </a:pPr>
              <a:t>‹#›</a:t>
            </a:fld>
            <a:endParaRPr lang="en-US" dirty="0"/>
          </a:p>
        </p:txBody>
      </p:sp>
    </p:spTree>
    <p:extLst>
      <p:ext uri="{BB962C8B-B14F-4D97-AF65-F5344CB8AC3E}">
        <p14:creationId xmlns:p14="http://schemas.microsoft.com/office/powerpoint/2010/main" val="59624538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 Left">
    <p:spTree>
      <p:nvGrpSpPr>
        <p:cNvPr id="1" name=""/>
        <p:cNvGrpSpPr/>
        <p:nvPr/>
      </p:nvGrpSpPr>
      <p:grpSpPr>
        <a:xfrm>
          <a:off x="0" y="0"/>
          <a:ext cx="0" cy="0"/>
          <a:chOff x="0" y="0"/>
          <a:chExt cx="0" cy="0"/>
        </a:xfrm>
      </p:grpSpPr>
      <p:sp>
        <p:nvSpPr>
          <p:cNvPr id="2" name="Title 1"/>
          <p:cNvSpPr>
            <a:spLocks noGrp="1"/>
          </p:cNvSpPr>
          <p:nvPr>
            <p:ph type="title"/>
          </p:nvPr>
        </p:nvSpPr>
        <p:spPr>
          <a:xfrm>
            <a:off x="467916" y="214104"/>
            <a:ext cx="7348373" cy="553998"/>
          </a:xfrm>
        </p:spPr>
        <p:txBody>
          <a:bodyPr/>
          <a:lstStyle>
            <a:lvl1pPr algn="l">
              <a:defRPr/>
            </a:lvl1pPr>
          </a:lstStyle>
          <a:p>
            <a:r>
              <a:rPr lang="en-US"/>
              <a:t>Click to edit Master title style</a:t>
            </a:r>
          </a:p>
        </p:txBody>
      </p:sp>
      <p:sp>
        <p:nvSpPr>
          <p:cNvPr id="3" name="Subtitle 2"/>
          <p:cNvSpPr>
            <a:spLocks noGrp="1"/>
          </p:cNvSpPr>
          <p:nvPr>
            <p:ph type="subTitle" idx="1"/>
          </p:nvPr>
        </p:nvSpPr>
        <p:spPr>
          <a:xfrm>
            <a:off x="467916" y="845046"/>
            <a:ext cx="7348373" cy="415498"/>
          </a:xfrm>
        </p:spPr>
        <p:txBody>
          <a:bodyPr wrap="square">
            <a:spAutoFit/>
          </a:bodyPr>
          <a:lstStyle>
            <a:lvl1pPr marL="0" indent="0" algn="l">
              <a:buNone/>
              <a:defRPr sz="2100">
                <a:solidFill>
                  <a:schemeClr val="accen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grpSp>
        <p:nvGrpSpPr>
          <p:cNvPr id="6" name="Group 5"/>
          <p:cNvGrpSpPr/>
          <p:nvPr userDrawn="1"/>
        </p:nvGrpSpPr>
        <p:grpSpPr>
          <a:xfrm>
            <a:off x="246127" y="6237312"/>
            <a:ext cx="329431" cy="439240"/>
            <a:chOff x="186858" y="6096003"/>
            <a:chExt cx="580550" cy="580549"/>
          </a:xfrm>
          <a:solidFill>
            <a:schemeClr val="bg1">
              <a:lumMod val="75000"/>
              <a:alpha val="25000"/>
            </a:schemeClr>
          </a:solidFill>
        </p:grpSpPr>
        <p:sp>
          <p:nvSpPr>
            <p:cNvPr id="7" name="Rectangle 6"/>
            <p:cNvSpPr/>
            <p:nvPr userDrawn="1"/>
          </p:nvSpPr>
          <p:spPr>
            <a:xfrm>
              <a:off x="186859" y="6096003"/>
              <a:ext cx="580549" cy="58054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latin typeface="Calibri Light" panose="020F0302020204030204" pitchFamily="34" charset="0"/>
              </a:endParaRPr>
            </a:p>
          </p:txBody>
        </p:sp>
        <p:sp>
          <p:nvSpPr>
            <p:cNvPr id="8" name="Rectangle 7"/>
            <p:cNvSpPr/>
            <p:nvPr userDrawn="1"/>
          </p:nvSpPr>
          <p:spPr>
            <a:xfrm>
              <a:off x="186858" y="6612049"/>
              <a:ext cx="580549" cy="645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pSp>
      <p:sp>
        <p:nvSpPr>
          <p:cNvPr id="10" name="Slide Number Placeholder 5"/>
          <p:cNvSpPr>
            <a:spLocks noGrp="1"/>
          </p:cNvSpPr>
          <p:nvPr>
            <p:ph type="sldNum" sz="quarter" idx="12"/>
          </p:nvPr>
        </p:nvSpPr>
        <p:spPr>
          <a:xfrm>
            <a:off x="246127" y="6237313"/>
            <a:ext cx="329431" cy="390437"/>
          </a:xfrm>
          <a:prstGeom prst="rect">
            <a:avLst/>
          </a:prstGeom>
        </p:spPr>
        <p:txBody>
          <a:bodyPr anchor="ctr"/>
          <a:lstStyle>
            <a:lvl1pPr algn="ctr">
              <a:defRPr sz="1050">
                <a:solidFill>
                  <a:srgbClr val="2F3A46"/>
                </a:solidFill>
              </a:defRPr>
            </a:lvl1pPr>
          </a:lstStyle>
          <a:p>
            <a:fld id="{F68327C5-B821-4FE9-A59A-A60D9EB59A9A}" type="slidenum">
              <a:rPr lang="en-US" smtClean="0"/>
              <a:pPr/>
              <a:t>‹#›</a:t>
            </a:fld>
            <a:endParaRPr lang="en-US" dirty="0"/>
          </a:p>
        </p:txBody>
      </p:sp>
      <p:pic>
        <p:nvPicPr>
          <p:cNvPr id="11" name="Picture 10"/>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322384" y="5774480"/>
            <a:ext cx="821616" cy="1083520"/>
          </a:xfrm>
          <a:prstGeom prst="rect">
            <a:avLst/>
          </a:prstGeom>
        </p:spPr>
      </p:pic>
      <p:pic>
        <p:nvPicPr>
          <p:cNvPr id="12" name="Picture 11"/>
          <p:cNvPicPr>
            <a:picLocks noChangeAspect="1"/>
          </p:cNvPicPr>
          <p:nvPr userDrawn="1"/>
        </p:nvPicPr>
        <p:blipFill>
          <a:blip r:embed="rId3"/>
          <a:stretch>
            <a:fillRect/>
          </a:stretch>
        </p:blipFill>
        <p:spPr>
          <a:xfrm>
            <a:off x="7866366" y="229539"/>
            <a:ext cx="1220830" cy="451143"/>
          </a:xfrm>
          <a:prstGeom prst="rect">
            <a:avLst/>
          </a:prstGeom>
        </p:spPr>
      </p:pic>
      <p:sp>
        <p:nvSpPr>
          <p:cNvPr id="13" name="Rectangle 12"/>
          <p:cNvSpPr/>
          <p:nvPr userDrawn="1"/>
        </p:nvSpPr>
        <p:spPr>
          <a:xfrm>
            <a:off x="7892075" y="95859"/>
            <a:ext cx="1195121" cy="720080"/>
          </a:xfrm>
          <a:prstGeom prst="rect">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42839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2" cstate="print">
            <a:extLst>
              <a:ext uri="{28A0092B-C50C-407E-A947-70E740481C1C}">
                <a14:useLocalDpi xmlns:a14="http://schemas.microsoft.com/office/drawing/2010/main" val="0"/>
              </a:ext>
            </a:extLst>
          </a:blip>
          <a:srcRect r="18500" b="19391"/>
          <a:stretch/>
        </p:blipFill>
        <p:spPr>
          <a:xfrm>
            <a:off x="8322384" y="5774480"/>
            <a:ext cx="821616" cy="1083520"/>
          </a:xfrm>
          <a:prstGeom prst="rect">
            <a:avLst/>
          </a:prstGeom>
        </p:spPr>
      </p:pic>
    </p:spTree>
    <p:extLst>
      <p:ext uri="{BB962C8B-B14F-4D97-AF65-F5344CB8AC3E}">
        <p14:creationId xmlns:p14="http://schemas.microsoft.com/office/powerpoint/2010/main" val="7441372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cSld name="1_Transition">
    <p:bg>
      <p:bgPr>
        <a:solidFill>
          <a:srgbClr val="222A35"/>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2032636"/>
            <a:ext cx="6858000" cy="1477328"/>
          </a:xfrm>
        </p:spPr>
        <p:txBody>
          <a:bodyPr anchor="b"/>
          <a:lstStyle>
            <a:lvl1pPr algn="ctr">
              <a:defRPr sz="4500">
                <a:solidFill>
                  <a:schemeClr val="bg1"/>
                </a:solidFill>
              </a:defRPr>
            </a:lvl1pPr>
          </a:lstStyle>
          <a:p>
            <a:r>
              <a:rPr lang="en-US" dirty="0"/>
              <a:t>Click to edit Master title style</a:t>
            </a:r>
          </a:p>
        </p:txBody>
      </p:sp>
      <p:sp>
        <p:nvSpPr>
          <p:cNvPr id="3" name="Subtitle 2"/>
          <p:cNvSpPr>
            <a:spLocks noGrp="1"/>
          </p:cNvSpPr>
          <p:nvPr>
            <p:ph type="subTitle" idx="1"/>
          </p:nvPr>
        </p:nvSpPr>
        <p:spPr>
          <a:xfrm>
            <a:off x="1143000" y="3602038"/>
            <a:ext cx="6858000" cy="1655762"/>
          </a:xfrm>
        </p:spPr>
        <p:txBody>
          <a:bodyPr>
            <a:normAutofit/>
          </a:bodyPr>
          <a:lstStyle>
            <a:lvl1pPr marL="0" indent="0" algn="ctr">
              <a:buNone/>
              <a:defRPr sz="2400">
                <a:solidFill>
                  <a:schemeClr val="accent1">
                    <a:lumMod val="60000"/>
                    <a:lumOff val="40000"/>
                  </a:schemeClr>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7" name="Rectangle 6"/>
          <p:cNvSpPr/>
          <p:nvPr userDrawn="1"/>
        </p:nvSpPr>
        <p:spPr>
          <a:xfrm>
            <a:off x="0" y="6021288"/>
            <a:ext cx="9144000" cy="836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hlinkClick r:id="rId2"/>
          </p:cNvPr>
          <p:cNvPicPr>
            <a:picLocks noChangeAspect="1"/>
          </p:cNvPicPr>
          <p:nvPr userDrawn="1"/>
        </p:nvPicPr>
        <p:blipFill>
          <a:blip r:embed="rId3"/>
          <a:stretch>
            <a:fillRect/>
          </a:stretch>
        </p:blipFill>
        <p:spPr>
          <a:xfrm>
            <a:off x="7650342" y="6214073"/>
            <a:ext cx="1220830" cy="451143"/>
          </a:xfrm>
          <a:prstGeom prst="rect">
            <a:avLst/>
          </a:prstGeom>
        </p:spPr>
      </p:pic>
      <p:pic>
        <p:nvPicPr>
          <p:cNvPr id="6" name="Picture 5"/>
          <p:cNvPicPr>
            <a:picLocks noChangeAspect="1"/>
          </p:cNvPicPr>
          <p:nvPr userDrawn="1"/>
        </p:nvPicPr>
        <p:blipFill rotWithShape="1">
          <a:blip r:embed="rId4" cstate="print">
            <a:extLst>
              <a:ext uri="{28A0092B-C50C-407E-A947-70E740481C1C}">
                <a14:useLocalDpi xmlns:a14="http://schemas.microsoft.com/office/drawing/2010/main" val="0"/>
              </a:ext>
            </a:extLst>
          </a:blip>
          <a:srcRect r="18500" b="19391"/>
          <a:stretch/>
        </p:blipFill>
        <p:spPr>
          <a:xfrm>
            <a:off x="8322384" y="4937768"/>
            <a:ext cx="821616" cy="1083520"/>
          </a:xfrm>
          <a:prstGeom prst="rect">
            <a:avLst/>
          </a:prstGeom>
        </p:spPr>
      </p:pic>
      <p:grpSp>
        <p:nvGrpSpPr>
          <p:cNvPr id="11" name="Group 10"/>
          <p:cNvGrpSpPr/>
          <p:nvPr userDrawn="1"/>
        </p:nvGrpSpPr>
        <p:grpSpPr>
          <a:xfrm>
            <a:off x="6528596" y="6336792"/>
            <a:ext cx="1149674" cy="253916"/>
            <a:chOff x="8616280" y="6285754"/>
            <a:chExt cx="1532898" cy="253916"/>
          </a:xfrm>
        </p:grpSpPr>
        <p:sp>
          <p:nvSpPr>
            <p:cNvPr id="12" name="TextBox 11"/>
            <p:cNvSpPr txBox="1"/>
            <p:nvPr userDrawn="1"/>
          </p:nvSpPr>
          <p:spPr>
            <a:xfrm>
              <a:off x="8616280" y="6285754"/>
              <a:ext cx="1532898" cy="253916"/>
            </a:xfrm>
            <a:prstGeom prst="rect">
              <a:avLst/>
            </a:prstGeom>
            <a:noFill/>
          </p:spPr>
          <p:txBody>
            <a:bodyPr wrap="none" rtlCol="0">
              <a:spAutoFit/>
            </a:bodyPr>
            <a:lstStyle/>
            <a:p>
              <a:r>
                <a:rPr lang="en-US" sz="1050">
                  <a:solidFill>
                    <a:schemeClr val="tx1"/>
                  </a:solidFill>
                </a:rPr>
                <a:t>Made with       by </a:t>
              </a:r>
            </a:p>
          </p:txBody>
        </p:sp>
        <p:sp>
          <p:nvSpPr>
            <p:cNvPr id="13" name="Freeform 290"/>
            <p:cNvSpPr/>
            <p:nvPr userDrawn="1"/>
          </p:nvSpPr>
          <p:spPr>
            <a:xfrm>
              <a:off x="9544347" y="6374509"/>
              <a:ext cx="152053" cy="130265"/>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013"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99058956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ver">
    <p:bg>
      <p:bgPr>
        <a:solidFill>
          <a:srgbClr val="222A35"/>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59532" y="-294365"/>
            <a:ext cx="8424936" cy="1477328"/>
          </a:xfrm>
        </p:spPr>
        <p:txBody>
          <a:bodyPr wrap="square" anchor="b">
            <a:spAutoFit/>
          </a:bodyPr>
          <a:lstStyle>
            <a:lvl1pPr algn="ctr">
              <a:defRPr sz="4500">
                <a:solidFill>
                  <a:schemeClr val="bg1"/>
                </a:solidFill>
              </a:defRPr>
            </a:lvl1pPr>
          </a:lstStyle>
          <a:p>
            <a:r>
              <a:rPr lang="en-US" dirty="0"/>
              <a:t>Click to edit Master title style</a:t>
            </a:r>
          </a:p>
        </p:txBody>
      </p:sp>
      <p:sp>
        <p:nvSpPr>
          <p:cNvPr id="7" name="Rectangle 6"/>
          <p:cNvSpPr/>
          <p:nvPr userDrawn="1"/>
        </p:nvSpPr>
        <p:spPr>
          <a:xfrm>
            <a:off x="0" y="6021288"/>
            <a:ext cx="9144000" cy="836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pic>
        <p:nvPicPr>
          <p:cNvPr id="8" name="Picture 7">
            <a:hlinkClick r:id="rId2"/>
          </p:cNvPr>
          <p:cNvPicPr>
            <a:picLocks noChangeAspect="1"/>
          </p:cNvPicPr>
          <p:nvPr userDrawn="1"/>
        </p:nvPicPr>
        <p:blipFill>
          <a:blip r:embed="rId3"/>
          <a:stretch>
            <a:fillRect/>
          </a:stretch>
        </p:blipFill>
        <p:spPr>
          <a:xfrm>
            <a:off x="7650342" y="6214076"/>
            <a:ext cx="1220830" cy="451143"/>
          </a:xfrm>
          <a:prstGeom prst="rect">
            <a:avLst/>
          </a:prstGeom>
        </p:spPr>
      </p:pic>
      <p:pic>
        <p:nvPicPr>
          <p:cNvPr id="4" name="Picture 3"/>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46746" y="1426467"/>
            <a:ext cx="4753855" cy="5238748"/>
          </a:xfrm>
          <a:prstGeom prst="rect">
            <a:avLst/>
          </a:prstGeom>
          <a:effectLst>
            <a:reflection blurRad="6350" stA="52000" endA="300" endPos="35000" dir="5400000" sy="-100000" algn="bl" rotWithShape="0"/>
          </a:effectLst>
        </p:spPr>
      </p:pic>
      <p:sp>
        <p:nvSpPr>
          <p:cNvPr id="9" name="Picture Placeholder 8"/>
          <p:cNvSpPr>
            <a:spLocks noGrp="1"/>
          </p:cNvSpPr>
          <p:nvPr>
            <p:ph type="pic" sz="quarter" idx="10"/>
          </p:nvPr>
        </p:nvSpPr>
        <p:spPr>
          <a:xfrm>
            <a:off x="1117458" y="1700812"/>
            <a:ext cx="4212431" cy="3168055"/>
          </a:xfrm>
        </p:spPr>
        <p:txBody>
          <a:bodyPr/>
          <a:lstStyle>
            <a:lvl1pPr>
              <a:defRPr>
                <a:solidFill>
                  <a:schemeClr val="bg1"/>
                </a:solidFill>
              </a:defRPr>
            </a:lvl1pPr>
          </a:lstStyle>
          <a:p>
            <a:endParaRPr lang="en-US"/>
          </a:p>
        </p:txBody>
      </p:sp>
      <p:pic>
        <p:nvPicPr>
          <p:cNvPr id="10" name="Picture 9"/>
          <p:cNvPicPr>
            <a:picLocks noChangeAspect="1"/>
          </p:cNvPicPr>
          <p:nvPr userDrawn="1"/>
        </p:nvPicPr>
        <p:blipFill rotWithShape="1">
          <a:blip r:embed="rId5" cstate="print">
            <a:extLst>
              <a:ext uri="{28A0092B-C50C-407E-A947-70E740481C1C}">
                <a14:useLocalDpi xmlns:a14="http://schemas.microsoft.com/office/drawing/2010/main" val="0"/>
              </a:ext>
            </a:extLst>
          </a:blip>
          <a:srcRect r="18500" b="19391"/>
          <a:stretch/>
        </p:blipFill>
        <p:spPr>
          <a:xfrm>
            <a:off x="8322384" y="4937768"/>
            <a:ext cx="821616" cy="1083520"/>
          </a:xfrm>
          <a:prstGeom prst="rect">
            <a:avLst/>
          </a:prstGeom>
        </p:spPr>
      </p:pic>
    </p:spTree>
    <p:extLst>
      <p:ext uri="{BB962C8B-B14F-4D97-AF65-F5344CB8AC3E}">
        <p14:creationId xmlns:p14="http://schemas.microsoft.com/office/powerpoint/2010/main" val="3514138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microsoft.com/office/2007/relationships/hdphoto" Target="../media/hdphoto1.wdp"/><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13" Type="http://schemas.openxmlformats.org/officeDocument/2006/relationships/slideLayout" Target="../slideLayouts/slideLayout20.xml"/><Relationship Id="rId18" Type="http://schemas.microsoft.com/office/2007/relationships/hdphoto" Target="../media/hdphoto1.wdp"/><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slideLayout" Target="../slideLayouts/slideLayout19.xml"/><Relationship Id="rId17" Type="http://schemas.openxmlformats.org/officeDocument/2006/relationships/image" Target="../media/image2.png"/><Relationship Id="rId2" Type="http://schemas.openxmlformats.org/officeDocument/2006/relationships/slideLayout" Target="../slideLayouts/slideLayout9.xml"/><Relationship Id="rId16" Type="http://schemas.openxmlformats.org/officeDocument/2006/relationships/theme" Target="../theme/theme2.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5" Type="http://schemas.openxmlformats.org/officeDocument/2006/relationships/slideLayout" Target="../slideLayouts/slideLayout22.xml"/><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 Id="rId14"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slideLayout" Target="../slideLayouts/slideLayout24.xml"/><Relationship Id="rId1" Type="http://schemas.openxmlformats.org/officeDocument/2006/relationships/slideLayout" Target="../slideLayouts/slideLayout23.xml"/><Relationship Id="rId5" Type="http://schemas.openxmlformats.org/officeDocument/2006/relationships/theme" Target="../theme/theme3.xml"/><Relationship Id="rId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1" name="Text Box 21"/>
          <p:cNvSpPr txBox="1">
            <a:spLocks noChangeArrowheads="1"/>
          </p:cNvSpPr>
          <p:nvPr userDrawn="1"/>
        </p:nvSpPr>
        <p:spPr bwMode="auto">
          <a:xfrm>
            <a:off x="0" y="3641725"/>
            <a:ext cx="9144000" cy="2616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rgbClr val="FF0000"/>
                </a:solidFill>
                <a:latin typeface="Calibri" pitchFamily="34" charset="0"/>
              </a:defRPr>
            </a:lvl1pPr>
            <a:lvl2pPr marL="742950" indent="-285750" eaLnBrk="0" hangingPunct="0">
              <a:defRPr>
                <a:solidFill>
                  <a:srgbClr val="FF0000"/>
                </a:solidFill>
                <a:latin typeface="Calibri" pitchFamily="34" charset="0"/>
              </a:defRPr>
            </a:lvl2pPr>
            <a:lvl3pPr marL="1143000" indent="-228600" eaLnBrk="0" hangingPunct="0">
              <a:defRPr>
                <a:solidFill>
                  <a:srgbClr val="FF0000"/>
                </a:solidFill>
                <a:latin typeface="Calibri" pitchFamily="34" charset="0"/>
              </a:defRPr>
            </a:lvl3pPr>
            <a:lvl4pPr marL="1600200" indent="-228600" eaLnBrk="0" hangingPunct="0">
              <a:defRPr>
                <a:solidFill>
                  <a:srgbClr val="FF0000"/>
                </a:solidFill>
                <a:latin typeface="Calibri" pitchFamily="34" charset="0"/>
              </a:defRPr>
            </a:lvl4pPr>
            <a:lvl5pPr marL="2057400" indent="-228600" eaLnBrk="0" hangingPunct="0">
              <a:defRPr>
                <a:solidFill>
                  <a:srgbClr val="FF0000"/>
                </a:solidFill>
                <a:latin typeface="Calibri" pitchFamily="34" charset="0"/>
              </a:defRPr>
            </a:lvl5pPr>
            <a:lvl6pPr marL="2514600" indent="-228600" eaLnBrk="0" fontAlgn="base" hangingPunct="0">
              <a:spcBef>
                <a:spcPct val="0"/>
              </a:spcBef>
              <a:spcAft>
                <a:spcPct val="0"/>
              </a:spcAft>
              <a:defRPr>
                <a:solidFill>
                  <a:srgbClr val="FF0000"/>
                </a:solidFill>
                <a:latin typeface="Calibri" pitchFamily="34" charset="0"/>
              </a:defRPr>
            </a:lvl6pPr>
            <a:lvl7pPr marL="2971800" indent="-228600" eaLnBrk="0" fontAlgn="base" hangingPunct="0">
              <a:spcBef>
                <a:spcPct val="0"/>
              </a:spcBef>
              <a:spcAft>
                <a:spcPct val="0"/>
              </a:spcAft>
              <a:defRPr>
                <a:solidFill>
                  <a:srgbClr val="FF0000"/>
                </a:solidFill>
                <a:latin typeface="Calibri" pitchFamily="34" charset="0"/>
              </a:defRPr>
            </a:lvl7pPr>
            <a:lvl8pPr marL="3429000" indent="-228600" eaLnBrk="0" fontAlgn="base" hangingPunct="0">
              <a:spcBef>
                <a:spcPct val="0"/>
              </a:spcBef>
              <a:spcAft>
                <a:spcPct val="0"/>
              </a:spcAft>
              <a:defRPr>
                <a:solidFill>
                  <a:srgbClr val="FF0000"/>
                </a:solidFill>
                <a:latin typeface="Calibri" pitchFamily="34" charset="0"/>
              </a:defRPr>
            </a:lvl8pPr>
            <a:lvl9pPr marL="3886200" indent="-228600" eaLnBrk="0" fontAlgn="base" hangingPunct="0">
              <a:spcBef>
                <a:spcPct val="0"/>
              </a:spcBef>
              <a:spcAft>
                <a:spcPct val="0"/>
              </a:spcAft>
              <a:defRPr>
                <a:solidFill>
                  <a:srgbClr val="FF0000"/>
                </a:solidFill>
                <a:latin typeface="Calibri" pitchFamily="34" charset="0"/>
              </a:defRPr>
            </a:lvl9pPr>
          </a:lstStyle>
          <a:p>
            <a:pPr algn="ctr" eaLnBrk="1" hangingPunct="1">
              <a:defRPr/>
            </a:pPr>
            <a:r>
              <a:rPr lang="en-US" sz="4000" b="1" baseline="0" dirty="0">
                <a:solidFill>
                  <a:schemeClr val="tx1"/>
                </a:solidFill>
                <a:latin typeface="Avenir LT Std 45 Book" panose="020B0502020203020204" pitchFamily="34" charset="0"/>
              </a:rPr>
              <a:t>2024-2025 Budget Development</a:t>
            </a:r>
          </a:p>
          <a:p>
            <a:pPr algn="ctr" eaLnBrk="1" hangingPunct="1">
              <a:defRPr/>
            </a:pPr>
            <a:r>
              <a:rPr lang="en-US" sz="2800" b="1" i="0" baseline="0" dirty="0">
                <a:solidFill>
                  <a:schemeClr val="tx1"/>
                </a:solidFill>
                <a:latin typeface="Avenir LT Std 45 Book" panose="020B0502020203020204" pitchFamily="34" charset="0"/>
              </a:rPr>
              <a:t>Board of Education Meeting</a:t>
            </a:r>
          </a:p>
          <a:p>
            <a:pPr algn="ctr" eaLnBrk="1" hangingPunct="1">
              <a:defRPr/>
            </a:pPr>
            <a:r>
              <a:rPr lang="en-US" sz="2800" b="1" i="0" baseline="0" dirty="0">
                <a:solidFill>
                  <a:schemeClr val="tx1"/>
                </a:solidFill>
                <a:latin typeface="Avenir LT Std 45 Book" panose="020B0502020203020204" pitchFamily="34" charset="0"/>
              </a:rPr>
              <a:t>March 4, 2024</a:t>
            </a:r>
          </a:p>
          <a:p>
            <a:pPr algn="ctr" eaLnBrk="1" hangingPunct="1">
              <a:defRPr/>
            </a:pPr>
            <a:br>
              <a:rPr lang="en-US" sz="4400" b="1" dirty="0">
                <a:solidFill>
                  <a:schemeClr val="tx1"/>
                </a:solidFill>
                <a:latin typeface="Avenir LT Std 45 Book" panose="020B0502020203020204" pitchFamily="34" charset="0"/>
              </a:rPr>
            </a:br>
            <a:endParaRPr lang="en-US" sz="2400" b="1" i="0" dirty="0">
              <a:solidFill>
                <a:schemeClr val="tx1"/>
              </a:solidFill>
              <a:latin typeface="Avenir LT Std 45 Book" panose="020B0502020203020204" pitchFamily="34" charset="0"/>
            </a:endParaRPr>
          </a:p>
        </p:txBody>
      </p:sp>
      <p:pic>
        <p:nvPicPr>
          <p:cNvPr id="5" name="Picture 4"/>
          <p:cNvPicPr>
            <a:picLocks noChangeAspect="1"/>
          </p:cNvPicPr>
          <p:nvPr userDrawn="1"/>
        </p:nvPicPr>
        <p:blipFill rotWithShape="1">
          <a:blip r:embed="rId9" cstate="print">
            <a:extLst>
              <a:ext uri="{BEBA8EAE-BF5A-486C-A8C5-ECC9F3942E4B}">
                <a14:imgProps xmlns:a14="http://schemas.microsoft.com/office/drawing/2010/main">
                  <a14:imgLayer r:embed="rId10">
                    <a14:imgEffect>
                      <a14:backgroundRemoval t="10000" b="90000" l="10000" r="90000">
                        <a14:foregroundMark x1="44697" y1="17853" x2="44697" y2="17853"/>
                        <a14:foregroundMark x1="43409" y1="17853" x2="43409" y2="17853"/>
                      </a14:backgroundRemoval>
                    </a14:imgEffect>
                  </a14:imgLayer>
                </a14:imgProps>
              </a:ext>
              <a:ext uri="{28A0092B-C50C-407E-A947-70E740481C1C}">
                <a14:useLocalDpi xmlns:a14="http://schemas.microsoft.com/office/drawing/2010/main" val="0"/>
              </a:ext>
            </a:extLst>
          </a:blip>
          <a:srcRect l="22222" t="12977" r="22223" b="11029"/>
          <a:stretch/>
        </p:blipFill>
        <p:spPr>
          <a:xfrm>
            <a:off x="3048000" y="533400"/>
            <a:ext cx="3048000" cy="2971800"/>
          </a:xfrm>
          <a:prstGeom prst="rect">
            <a:avLst/>
          </a:prstGeom>
        </p:spPr>
      </p:pic>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Lst>
  <p:hf hdr="0" ftr="0" dt="0"/>
  <p:txStyles>
    <p:titleStyle>
      <a:lvl1pPr algn="l" rtl="0" eaLnBrk="0" fontAlgn="base" hangingPunct="0">
        <a:spcBef>
          <a:spcPct val="0"/>
        </a:spcBef>
        <a:spcAft>
          <a:spcPct val="0"/>
        </a:spcAft>
        <a:defRPr sz="4400">
          <a:solidFill>
            <a:srgbClr val="006600"/>
          </a:solidFill>
          <a:latin typeface="+mj-lt"/>
          <a:ea typeface="+mj-ea"/>
          <a:cs typeface="+mj-cs"/>
        </a:defRPr>
      </a:lvl1pPr>
      <a:lvl2pPr algn="l" rtl="0" eaLnBrk="0" fontAlgn="base" hangingPunct="0">
        <a:spcBef>
          <a:spcPct val="0"/>
        </a:spcBef>
        <a:spcAft>
          <a:spcPct val="0"/>
        </a:spcAft>
        <a:defRPr sz="4400">
          <a:solidFill>
            <a:srgbClr val="006600"/>
          </a:solidFill>
          <a:latin typeface="Calibri" pitchFamily="34" charset="0"/>
        </a:defRPr>
      </a:lvl2pPr>
      <a:lvl3pPr algn="l" rtl="0" eaLnBrk="0" fontAlgn="base" hangingPunct="0">
        <a:spcBef>
          <a:spcPct val="0"/>
        </a:spcBef>
        <a:spcAft>
          <a:spcPct val="0"/>
        </a:spcAft>
        <a:defRPr sz="4400">
          <a:solidFill>
            <a:srgbClr val="006600"/>
          </a:solidFill>
          <a:latin typeface="Calibri" pitchFamily="34" charset="0"/>
        </a:defRPr>
      </a:lvl3pPr>
      <a:lvl4pPr algn="l" rtl="0" eaLnBrk="0" fontAlgn="base" hangingPunct="0">
        <a:spcBef>
          <a:spcPct val="0"/>
        </a:spcBef>
        <a:spcAft>
          <a:spcPct val="0"/>
        </a:spcAft>
        <a:defRPr sz="4400">
          <a:solidFill>
            <a:srgbClr val="006600"/>
          </a:solidFill>
          <a:latin typeface="Calibri" pitchFamily="34" charset="0"/>
        </a:defRPr>
      </a:lvl4pPr>
      <a:lvl5pPr algn="l" rtl="0" eaLnBrk="0" fontAlgn="base" hangingPunct="0">
        <a:spcBef>
          <a:spcPct val="0"/>
        </a:spcBef>
        <a:spcAft>
          <a:spcPct val="0"/>
        </a:spcAft>
        <a:defRPr sz="4400">
          <a:solidFill>
            <a:srgbClr val="006600"/>
          </a:solidFill>
          <a:latin typeface="Calibri" pitchFamily="34" charset="0"/>
        </a:defRPr>
      </a:lvl5pPr>
      <a:lvl6pPr marL="457200" algn="l" rtl="0" eaLnBrk="0" fontAlgn="base" hangingPunct="0">
        <a:spcBef>
          <a:spcPct val="0"/>
        </a:spcBef>
        <a:spcAft>
          <a:spcPct val="0"/>
        </a:spcAft>
        <a:defRPr sz="4400">
          <a:solidFill>
            <a:srgbClr val="006600"/>
          </a:solidFill>
          <a:latin typeface="Calibri" pitchFamily="34" charset="0"/>
        </a:defRPr>
      </a:lvl6pPr>
      <a:lvl7pPr marL="914400" algn="l" rtl="0" eaLnBrk="0" fontAlgn="base" hangingPunct="0">
        <a:spcBef>
          <a:spcPct val="0"/>
        </a:spcBef>
        <a:spcAft>
          <a:spcPct val="0"/>
        </a:spcAft>
        <a:defRPr sz="4400">
          <a:solidFill>
            <a:srgbClr val="006600"/>
          </a:solidFill>
          <a:latin typeface="Calibri" pitchFamily="34" charset="0"/>
        </a:defRPr>
      </a:lvl7pPr>
      <a:lvl8pPr marL="1371600" algn="l" rtl="0" eaLnBrk="0" fontAlgn="base" hangingPunct="0">
        <a:spcBef>
          <a:spcPct val="0"/>
        </a:spcBef>
        <a:spcAft>
          <a:spcPct val="0"/>
        </a:spcAft>
        <a:defRPr sz="4400">
          <a:solidFill>
            <a:srgbClr val="006600"/>
          </a:solidFill>
          <a:latin typeface="Calibri" pitchFamily="34" charset="0"/>
        </a:defRPr>
      </a:lvl8pPr>
      <a:lvl9pPr marL="1828800" algn="l" rtl="0" eaLnBrk="0" fontAlgn="base" hangingPunct="0">
        <a:spcBef>
          <a:spcPct val="0"/>
        </a:spcBef>
        <a:spcAft>
          <a:spcPct val="0"/>
        </a:spcAft>
        <a:defRPr sz="4400">
          <a:solidFill>
            <a:srgbClr val="006600"/>
          </a:solidFill>
          <a:latin typeface="Calibri" pitchFamily="34" charset="0"/>
        </a:defRPr>
      </a:lvl9pPr>
    </p:titleStyle>
    <p:bodyStyle>
      <a:lvl1pPr marL="342900" indent="-342900" algn="l" rtl="0" eaLnBrk="0" fontAlgn="base" hangingPunct="0">
        <a:spcBef>
          <a:spcPct val="20000"/>
        </a:spcBef>
        <a:spcAft>
          <a:spcPct val="0"/>
        </a:spcAft>
        <a:buClr>
          <a:srgbClr val="006600"/>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rgbClr val="006600"/>
        </a:buClr>
        <a:buFont typeface="Wingdings"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rgbClr val="006600"/>
        </a:buClr>
        <a:buFont typeface="Wingdings" pitchFamily="2" charset="2"/>
        <a:buChar char="Ø"/>
        <a:defRPr sz="2400">
          <a:solidFill>
            <a:schemeClr val="tx1"/>
          </a:solidFill>
          <a:latin typeface="+mn-lt"/>
        </a:defRPr>
      </a:lvl3pPr>
      <a:lvl4pPr marL="1600200" indent="-228600" algn="l" rtl="0" eaLnBrk="0" fontAlgn="base" hangingPunct="0">
        <a:spcBef>
          <a:spcPct val="20000"/>
        </a:spcBef>
        <a:spcAft>
          <a:spcPct val="0"/>
        </a:spcAft>
        <a:buClr>
          <a:srgbClr val="006600"/>
        </a:buClr>
        <a:buChar char="–"/>
        <a:defRPr sz="2000">
          <a:solidFill>
            <a:schemeClr val="tx1"/>
          </a:solidFill>
          <a:latin typeface="+mn-lt"/>
        </a:defRPr>
      </a:lvl4pPr>
      <a:lvl5pPr marL="2057400" indent="-228600" algn="l" rtl="0" eaLnBrk="0" fontAlgn="base" hangingPunct="0">
        <a:spcBef>
          <a:spcPct val="20000"/>
        </a:spcBef>
        <a:spcAft>
          <a:spcPct val="0"/>
        </a:spcAft>
        <a:buClr>
          <a:srgbClr val="006600"/>
        </a:buClr>
        <a:buChar char="»"/>
        <a:defRPr sz="2000">
          <a:solidFill>
            <a:schemeClr val="tx1"/>
          </a:solidFill>
          <a:latin typeface="+mn-lt"/>
        </a:defRPr>
      </a:lvl5pPr>
      <a:lvl6pPr marL="2514600" indent="-228600" algn="l" rtl="0" eaLnBrk="0" fontAlgn="base" hangingPunct="0">
        <a:spcBef>
          <a:spcPct val="20000"/>
        </a:spcBef>
        <a:spcAft>
          <a:spcPct val="0"/>
        </a:spcAft>
        <a:buClr>
          <a:srgbClr val="006600"/>
        </a:buClr>
        <a:buChar char="»"/>
        <a:defRPr sz="2000">
          <a:solidFill>
            <a:schemeClr val="tx1"/>
          </a:solidFill>
          <a:latin typeface="+mn-lt"/>
        </a:defRPr>
      </a:lvl6pPr>
      <a:lvl7pPr marL="2971800" indent="-228600" algn="l" rtl="0" eaLnBrk="0" fontAlgn="base" hangingPunct="0">
        <a:spcBef>
          <a:spcPct val="20000"/>
        </a:spcBef>
        <a:spcAft>
          <a:spcPct val="0"/>
        </a:spcAft>
        <a:buClr>
          <a:srgbClr val="006600"/>
        </a:buClr>
        <a:buChar char="»"/>
        <a:defRPr sz="2000">
          <a:solidFill>
            <a:schemeClr val="tx1"/>
          </a:solidFill>
          <a:latin typeface="+mn-lt"/>
        </a:defRPr>
      </a:lvl7pPr>
      <a:lvl8pPr marL="3429000" indent="-228600" algn="l" rtl="0" eaLnBrk="0" fontAlgn="base" hangingPunct="0">
        <a:spcBef>
          <a:spcPct val="20000"/>
        </a:spcBef>
        <a:spcAft>
          <a:spcPct val="0"/>
        </a:spcAft>
        <a:buClr>
          <a:srgbClr val="006600"/>
        </a:buClr>
        <a:buChar char="»"/>
        <a:defRPr sz="2000">
          <a:solidFill>
            <a:schemeClr val="tx1"/>
          </a:solidFill>
          <a:latin typeface="+mn-lt"/>
        </a:defRPr>
      </a:lvl8pPr>
      <a:lvl9pPr marL="3886200" indent="-228600" algn="l" rtl="0" eaLnBrk="0" fontAlgn="base" hangingPunct="0">
        <a:spcBef>
          <a:spcPct val="20000"/>
        </a:spcBef>
        <a:spcAft>
          <a:spcPct val="0"/>
        </a:spcAft>
        <a:buClr>
          <a:srgbClr val="006600"/>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3075" name="Rectangle 3"/>
          <p:cNvSpPr>
            <a:spLocks noGrp="1" noChangeArrowheads="1"/>
          </p:cNvSpPr>
          <p:nvPr>
            <p:ph type="body" idx="1"/>
          </p:nvPr>
        </p:nvSpPr>
        <p:spPr bwMode="auto">
          <a:xfrm>
            <a:off x="457200" y="1219200"/>
            <a:ext cx="8153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6" name="Line 8"/>
          <p:cNvSpPr>
            <a:spLocks noChangeShapeType="1"/>
          </p:cNvSpPr>
          <p:nvPr/>
        </p:nvSpPr>
        <p:spPr bwMode="auto">
          <a:xfrm>
            <a:off x="2057400" y="990600"/>
            <a:ext cx="6553200" cy="0"/>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7" name="Line 9"/>
          <p:cNvSpPr>
            <a:spLocks noChangeShapeType="1"/>
          </p:cNvSpPr>
          <p:nvPr/>
        </p:nvSpPr>
        <p:spPr bwMode="auto">
          <a:xfrm>
            <a:off x="457199" y="6151563"/>
            <a:ext cx="6975231" cy="0"/>
          </a:xfrm>
          <a:prstGeom prst="line">
            <a:avLst/>
          </a:prstGeom>
          <a:noFill/>
          <a:ln w="28575">
            <a:solidFill>
              <a:srgbClr val="0070C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78" name="Text Box 11"/>
          <p:cNvSpPr txBox="1">
            <a:spLocks noChangeArrowheads="1"/>
          </p:cNvSpPr>
          <p:nvPr/>
        </p:nvSpPr>
        <p:spPr bwMode="auto">
          <a:xfrm>
            <a:off x="381000" y="6172200"/>
            <a:ext cx="62103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rgbClr val="FF0000"/>
                </a:solidFill>
                <a:latin typeface="Calibri" pitchFamily="34" charset="0"/>
              </a:defRPr>
            </a:lvl1pPr>
            <a:lvl2pPr marL="742950" indent="-285750" eaLnBrk="0" hangingPunct="0">
              <a:defRPr>
                <a:solidFill>
                  <a:srgbClr val="FF0000"/>
                </a:solidFill>
                <a:latin typeface="Calibri" pitchFamily="34" charset="0"/>
              </a:defRPr>
            </a:lvl2pPr>
            <a:lvl3pPr marL="1143000" indent="-228600" eaLnBrk="0" hangingPunct="0">
              <a:defRPr>
                <a:solidFill>
                  <a:srgbClr val="FF0000"/>
                </a:solidFill>
                <a:latin typeface="Calibri" pitchFamily="34" charset="0"/>
              </a:defRPr>
            </a:lvl3pPr>
            <a:lvl4pPr marL="1600200" indent="-228600" eaLnBrk="0" hangingPunct="0">
              <a:defRPr>
                <a:solidFill>
                  <a:srgbClr val="FF0000"/>
                </a:solidFill>
                <a:latin typeface="Calibri" pitchFamily="34" charset="0"/>
              </a:defRPr>
            </a:lvl4pPr>
            <a:lvl5pPr marL="2057400" indent="-228600" eaLnBrk="0" hangingPunct="0">
              <a:defRPr>
                <a:solidFill>
                  <a:srgbClr val="FF0000"/>
                </a:solidFill>
                <a:latin typeface="Calibri" pitchFamily="34" charset="0"/>
              </a:defRPr>
            </a:lvl5pPr>
            <a:lvl6pPr marL="2514600" indent="-228600" eaLnBrk="0" fontAlgn="base" hangingPunct="0">
              <a:spcBef>
                <a:spcPct val="0"/>
              </a:spcBef>
              <a:spcAft>
                <a:spcPct val="0"/>
              </a:spcAft>
              <a:defRPr>
                <a:solidFill>
                  <a:srgbClr val="FF0000"/>
                </a:solidFill>
                <a:latin typeface="Calibri" pitchFamily="34" charset="0"/>
              </a:defRPr>
            </a:lvl6pPr>
            <a:lvl7pPr marL="2971800" indent="-228600" eaLnBrk="0" fontAlgn="base" hangingPunct="0">
              <a:spcBef>
                <a:spcPct val="0"/>
              </a:spcBef>
              <a:spcAft>
                <a:spcPct val="0"/>
              </a:spcAft>
              <a:defRPr>
                <a:solidFill>
                  <a:srgbClr val="FF0000"/>
                </a:solidFill>
                <a:latin typeface="Calibri" pitchFamily="34" charset="0"/>
              </a:defRPr>
            </a:lvl7pPr>
            <a:lvl8pPr marL="3429000" indent="-228600" eaLnBrk="0" fontAlgn="base" hangingPunct="0">
              <a:spcBef>
                <a:spcPct val="0"/>
              </a:spcBef>
              <a:spcAft>
                <a:spcPct val="0"/>
              </a:spcAft>
              <a:defRPr>
                <a:solidFill>
                  <a:srgbClr val="FF0000"/>
                </a:solidFill>
                <a:latin typeface="Calibri" pitchFamily="34" charset="0"/>
              </a:defRPr>
            </a:lvl8pPr>
            <a:lvl9pPr marL="3886200" indent="-228600" eaLnBrk="0" fontAlgn="base" hangingPunct="0">
              <a:spcBef>
                <a:spcPct val="0"/>
              </a:spcBef>
              <a:spcAft>
                <a:spcPct val="0"/>
              </a:spcAft>
              <a:defRPr>
                <a:solidFill>
                  <a:srgbClr val="FF0000"/>
                </a:solidFill>
                <a:latin typeface="Calibri" pitchFamily="34" charset="0"/>
              </a:defRPr>
            </a:lvl9pPr>
          </a:lstStyle>
          <a:p>
            <a:pPr eaLnBrk="1" hangingPunct="1">
              <a:spcBef>
                <a:spcPct val="50000"/>
              </a:spcBef>
              <a:defRPr/>
            </a:pPr>
            <a:r>
              <a:rPr lang="en-US" sz="1400" dirty="0">
                <a:solidFill>
                  <a:srgbClr val="0070C0"/>
                </a:solidFill>
                <a:latin typeface="Avenir LT Std 45 Book" panose="020B0502020203020204" pitchFamily="34" charset="0"/>
              </a:rPr>
              <a:t>2024-2025 Budget Presentation – March 4, 2024</a:t>
            </a:r>
            <a:endParaRPr lang="en-US" sz="1400" b="1" i="1" dirty="0">
              <a:solidFill>
                <a:srgbClr val="0070C0"/>
              </a:solidFill>
              <a:latin typeface="Avenir LT Std 45 Book" panose="020B0502020203020204" pitchFamily="34" charset="0"/>
            </a:endParaRPr>
          </a:p>
        </p:txBody>
      </p:sp>
      <p:sp>
        <p:nvSpPr>
          <p:cNvPr id="13321" name="Rectangle 9"/>
          <p:cNvSpPr>
            <a:spLocks noGrp="1" noChangeArrowheads="1"/>
          </p:cNvSpPr>
          <p:nvPr>
            <p:ph type="sldNum" sz="quarter" idx="4"/>
          </p:nvPr>
        </p:nvSpPr>
        <p:spPr bwMode="auto">
          <a:xfrm>
            <a:off x="5257800" y="6153150"/>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rgbClr val="008000"/>
                </a:solidFill>
                <a:latin typeface="Avenir LT Std 45 Book" panose="020B0502020203020204" pitchFamily="34" charset="0"/>
                <a:cs typeface="+mn-cs"/>
              </a:defRPr>
            </a:lvl1pPr>
          </a:lstStyle>
          <a:p>
            <a:pPr>
              <a:defRPr/>
            </a:pPr>
            <a:fld id="{1AD3DF9D-2CF0-436C-A7DB-45FD615243B2}" type="slidenum">
              <a:rPr lang="en-US" smtClean="0"/>
              <a:pPr>
                <a:defRPr/>
              </a:pPr>
              <a:t>‹#›</a:t>
            </a:fld>
            <a:endParaRPr lang="en-US" dirty="0"/>
          </a:p>
        </p:txBody>
      </p:sp>
      <p:pic>
        <p:nvPicPr>
          <p:cNvPr id="9" name="Picture 8"/>
          <p:cNvPicPr>
            <a:picLocks noChangeAspect="1"/>
          </p:cNvPicPr>
          <p:nvPr userDrawn="1"/>
        </p:nvPicPr>
        <p:blipFill rotWithShape="1">
          <a:blip r:embed="rId17" cstate="print">
            <a:extLst>
              <a:ext uri="{BEBA8EAE-BF5A-486C-A8C5-ECC9F3942E4B}">
                <a14:imgProps xmlns:a14="http://schemas.microsoft.com/office/drawing/2010/main">
                  <a14:imgLayer r:embed="rId18">
                    <a14:imgEffect>
                      <a14:backgroundRemoval t="10000" b="90000" l="10000" r="90000">
                        <a14:foregroundMark x1="44697" y1="17853" x2="44697" y2="17853"/>
                        <a14:foregroundMark x1="43409" y1="17853" x2="43409" y2="17853"/>
                      </a14:backgroundRemoval>
                    </a14:imgEffect>
                  </a14:imgLayer>
                </a14:imgProps>
              </a:ext>
              <a:ext uri="{28A0092B-C50C-407E-A947-70E740481C1C}">
                <a14:useLocalDpi xmlns:a14="http://schemas.microsoft.com/office/drawing/2010/main" val="0"/>
              </a:ext>
            </a:extLst>
          </a:blip>
          <a:srcRect l="22222" t="12977" r="22223" b="11029"/>
          <a:stretch/>
        </p:blipFill>
        <p:spPr>
          <a:xfrm>
            <a:off x="7470531" y="5562600"/>
            <a:ext cx="1216269" cy="1185862"/>
          </a:xfrm>
          <a:prstGeom prst="rect">
            <a:avLst/>
          </a:prstGeom>
        </p:spPr>
      </p:pic>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79" r:id="rId14"/>
    <p:sldLayoutId id="2147483680" r:id="rId15"/>
  </p:sldLayoutIdLst>
  <p:hf hdr="0" ftr="0" dt="0"/>
  <p:txStyles>
    <p:titleStyle>
      <a:lvl1pPr algn="l" rtl="0" eaLnBrk="0" fontAlgn="base" hangingPunct="0">
        <a:spcBef>
          <a:spcPct val="0"/>
        </a:spcBef>
        <a:spcAft>
          <a:spcPct val="0"/>
        </a:spcAft>
        <a:defRPr sz="4400">
          <a:solidFill>
            <a:srgbClr val="0070C0"/>
          </a:solidFill>
          <a:latin typeface="Avenir LT Std 45 Book" panose="020B0502020203020204" pitchFamily="34" charset="0"/>
          <a:ea typeface="+mj-ea"/>
          <a:cs typeface="+mj-cs"/>
        </a:defRPr>
      </a:lvl1pPr>
      <a:lvl2pPr algn="l" rtl="0" eaLnBrk="0" fontAlgn="base" hangingPunct="0">
        <a:spcBef>
          <a:spcPct val="0"/>
        </a:spcBef>
        <a:spcAft>
          <a:spcPct val="0"/>
        </a:spcAft>
        <a:defRPr sz="4400">
          <a:solidFill>
            <a:srgbClr val="006600"/>
          </a:solidFill>
          <a:latin typeface="Calibri" pitchFamily="34" charset="0"/>
        </a:defRPr>
      </a:lvl2pPr>
      <a:lvl3pPr algn="l" rtl="0" eaLnBrk="0" fontAlgn="base" hangingPunct="0">
        <a:spcBef>
          <a:spcPct val="0"/>
        </a:spcBef>
        <a:spcAft>
          <a:spcPct val="0"/>
        </a:spcAft>
        <a:defRPr sz="4400">
          <a:solidFill>
            <a:srgbClr val="006600"/>
          </a:solidFill>
          <a:latin typeface="Calibri" pitchFamily="34" charset="0"/>
        </a:defRPr>
      </a:lvl3pPr>
      <a:lvl4pPr algn="l" rtl="0" eaLnBrk="0" fontAlgn="base" hangingPunct="0">
        <a:spcBef>
          <a:spcPct val="0"/>
        </a:spcBef>
        <a:spcAft>
          <a:spcPct val="0"/>
        </a:spcAft>
        <a:defRPr sz="4400">
          <a:solidFill>
            <a:srgbClr val="006600"/>
          </a:solidFill>
          <a:latin typeface="Calibri" pitchFamily="34" charset="0"/>
        </a:defRPr>
      </a:lvl4pPr>
      <a:lvl5pPr algn="l" rtl="0" eaLnBrk="0" fontAlgn="base" hangingPunct="0">
        <a:spcBef>
          <a:spcPct val="0"/>
        </a:spcBef>
        <a:spcAft>
          <a:spcPct val="0"/>
        </a:spcAft>
        <a:defRPr sz="4400">
          <a:solidFill>
            <a:srgbClr val="006600"/>
          </a:solidFill>
          <a:latin typeface="Calibri" pitchFamily="34" charset="0"/>
        </a:defRPr>
      </a:lvl5pPr>
      <a:lvl6pPr marL="457200" algn="l" rtl="0" eaLnBrk="0" fontAlgn="base" hangingPunct="0">
        <a:spcBef>
          <a:spcPct val="0"/>
        </a:spcBef>
        <a:spcAft>
          <a:spcPct val="0"/>
        </a:spcAft>
        <a:defRPr sz="4400">
          <a:solidFill>
            <a:srgbClr val="006600"/>
          </a:solidFill>
          <a:latin typeface="Calibri" pitchFamily="34" charset="0"/>
        </a:defRPr>
      </a:lvl6pPr>
      <a:lvl7pPr marL="914400" algn="l" rtl="0" eaLnBrk="0" fontAlgn="base" hangingPunct="0">
        <a:spcBef>
          <a:spcPct val="0"/>
        </a:spcBef>
        <a:spcAft>
          <a:spcPct val="0"/>
        </a:spcAft>
        <a:defRPr sz="4400">
          <a:solidFill>
            <a:srgbClr val="006600"/>
          </a:solidFill>
          <a:latin typeface="Calibri" pitchFamily="34" charset="0"/>
        </a:defRPr>
      </a:lvl7pPr>
      <a:lvl8pPr marL="1371600" algn="l" rtl="0" eaLnBrk="0" fontAlgn="base" hangingPunct="0">
        <a:spcBef>
          <a:spcPct val="0"/>
        </a:spcBef>
        <a:spcAft>
          <a:spcPct val="0"/>
        </a:spcAft>
        <a:defRPr sz="4400">
          <a:solidFill>
            <a:srgbClr val="006600"/>
          </a:solidFill>
          <a:latin typeface="Calibri" pitchFamily="34" charset="0"/>
        </a:defRPr>
      </a:lvl8pPr>
      <a:lvl9pPr marL="1828800" algn="l" rtl="0" eaLnBrk="0" fontAlgn="base" hangingPunct="0">
        <a:spcBef>
          <a:spcPct val="0"/>
        </a:spcBef>
        <a:spcAft>
          <a:spcPct val="0"/>
        </a:spcAft>
        <a:defRPr sz="4400">
          <a:solidFill>
            <a:srgbClr val="006600"/>
          </a:solidFill>
          <a:latin typeface="Calibri" pitchFamily="34" charset="0"/>
        </a:defRPr>
      </a:lvl9pPr>
    </p:titleStyle>
    <p:bodyStyle>
      <a:lvl1pPr marL="342900" indent="-342900" algn="l" rtl="0" eaLnBrk="0" fontAlgn="base" hangingPunct="0">
        <a:spcBef>
          <a:spcPct val="20000"/>
        </a:spcBef>
        <a:spcAft>
          <a:spcPct val="0"/>
        </a:spcAft>
        <a:buClr>
          <a:srgbClr val="3AA52B"/>
        </a:buClr>
        <a:buChar char="•"/>
        <a:defRPr sz="3200">
          <a:solidFill>
            <a:schemeClr val="tx1"/>
          </a:solidFill>
          <a:latin typeface="Avenir LT Std 45 Book" panose="020B0502020203020204" pitchFamily="34" charset="0"/>
          <a:ea typeface="+mn-ea"/>
          <a:cs typeface="+mn-cs"/>
        </a:defRPr>
      </a:lvl1pPr>
      <a:lvl2pPr marL="742950" indent="-285750" algn="l" rtl="0" eaLnBrk="0" fontAlgn="base" hangingPunct="0">
        <a:spcBef>
          <a:spcPct val="20000"/>
        </a:spcBef>
        <a:spcAft>
          <a:spcPct val="0"/>
        </a:spcAft>
        <a:buClr>
          <a:srgbClr val="3AA52B"/>
        </a:buClr>
        <a:buFont typeface="Wingdings" pitchFamily="2" charset="2"/>
        <a:buChar char="§"/>
        <a:defRPr sz="2800">
          <a:solidFill>
            <a:schemeClr val="tx1"/>
          </a:solidFill>
          <a:latin typeface="Avenir LT Std 45 Book" panose="020B0502020203020204" pitchFamily="34" charset="0"/>
        </a:defRPr>
      </a:lvl2pPr>
      <a:lvl3pPr marL="1143000" indent="-228600" algn="l" rtl="0" eaLnBrk="0" fontAlgn="base" hangingPunct="0">
        <a:spcBef>
          <a:spcPct val="20000"/>
        </a:spcBef>
        <a:spcAft>
          <a:spcPct val="0"/>
        </a:spcAft>
        <a:buClr>
          <a:srgbClr val="3AA52B"/>
        </a:buClr>
        <a:buFont typeface="Wingdings" pitchFamily="2" charset="2"/>
        <a:buChar char="Ø"/>
        <a:defRPr sz="2400">
          <a:solidFill>
            <a:schemeClr val="tx1"/>
          </a:solidFill>
          <a:latin typeface="Avenir LT Std 45 Book" panose="020B0502020203020204" pitchFamily="34" charset="0"/>
        </a:defRPr>
      </a:lvl3pPr>
      <a:lvl4pPr marL="1600200" indent="-228600" algn="l" rtl="0" eaLnBrk="0" fontAlgn="base" hangingPunct="0">
        <a:spcBef>
          <a:spcPct val="20000"/>
        </a:spcBef>
        <a:spcAft>
          <a:spcPct val="0"/>
        </a:spcAft>
        <a:buClr>
          <a:srgbClr val="3AA52B"/>
        </a:buClr>
        <a:buChar char="–"/>
        <a:defRPr sz="2000">
          <a:solidFill>
            <a:schemeClr val="tx1"/>
          </a:solidFill>
          <a:latin typeface="Avenir LT Std 45 Book" panose="020B0502020203020204" pitchFamily="34" charset="0"/>
        </a:defRPr>
      </a:lvl4pPr>
      <a:lvl5pPr marL="2057400" indent="-228600" algn="l" rtl="0" eaLnBrk="0" fontAlgn="base" hangingPunct="0">
        <a:spcBef>
          <a:spcPct val="20000"/>
        </a:spcBef>
        <a:spcAft>
          <a:spcPct val="0"/>
        </a:spcAft>
        <a:buClr>
          <a:srgbClr val="3AA52B"/>
        </a:buClr>
        <a:buChar char="»"/>
        <a:defRPr sz="2000">
          <a:solidFill>
            <a:schemeClr val="tx1"/>
          </a:solidFill>
          <a:latin typeface="Avenir LT Std 45 Book" panose="020B0502020203020204" pitchFamily="34" charset="0"/>
        </a:defRPr>
      </a:lvl5pPr>
      <a:lvl6pPr marL="2514600" indent="-228600" algn="l" rtl="0" eaLnBrk="0" fontAlgn="base" hangingPunct="0">
        <a:spcBef>
          <a:spcPct val="20000"/>
        </a:spcBef>
        <a:spcAft>
          <a:spcPct val="0"/>
        </a:spcAft>
        <a:buClr>
          <a:srgbClr val="006600"/>
        </a:buClr>
        <a:buChar char="»"/>
        <a:defRPr sz="2000">
          <a:solidFill>
            <a:schemeClr val="tx1"/>
          </a:solidFill>
          <a:latin typeface="+mn-lt"/>
        </a:defRPr>
      </a:lvl6pPr>
      <a:lvl7pPr marL="2971800" indent="-228600" algn="l" rtl="0" eaLnBrk="0" fontAlgn="base" hangingPunct="0">
        <a:spcBef>
          <a:spcPct val="20000"/>
        </a:spcBef>
        <a:spcAft>
          <a:spcPct val="0"/>
        </a:spcAft>
        <a:buClr>
          <a:srgbClr val="006600"/>
        </a:buClr>
        <a:buChar char="»"/>
        <a:defRPr sz="2000">
          <a:solidFill>
            <a:schemeClr val="tx1"/>
          </a:solidFill>
          <a:latin typeface="+mn-lt"/>
        </a:defRPr>
      </a:lvl7pPr>
      <a:lvl8pPr marL="3429000" indent="-228600" algn="l" rtl="0" eaLnBrk="0" fontAlgn="base" hangingPunct="0">
        <a:spcBef>
          <a:spcPct val="20000"/>
        </a:spcBef>
        <a:spcAft>
          <a:spcPct val="0"/>
        </a:spcAft>
        <a:buClr>
          <a:srgbClr val="006600"/>
        </a:buClr>
        <a:buChar char="»"/>
        <a:defRPr sz="2000">
          <a:solidFill>
            <a:schemeClr val="tx1"/>
          </a:solidFill>
          <a:latin typeface="+mn-lt"/>
        </a:defRPr>
      </a:lvl8pPr>
      <a:lvl9pPr marL="3886200" indent="-228600" algn="l" rtl="0" eaLnBrk="0" fontAlgn="base" hangingPunct="0">
        <a:spcBef>
          <a:spcPct val="20000"/>
        </a:spcBef>
        <a:spcAft>
          <a:spcPct val="0"/>
        </a:spcAft>
        <a:buClr>
          <a:srgbClr val="006600"/>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14104"/>
            <a:ext cx="8229600" cy="553998"/>
          </a:xfrm>
          <a:prstGeom prst="rect">
            <a:avLst/>
          </a:prstGeom>
        </p:spPr>
        <p:txBody>
          <a:bodyPr vert="horz" lIns="91440" tIns="45720" rIns="91440" bIns="45720" rtlCol="0" anchor="ctr">
            <a:spAutoFit/>
          </a:bodyPr>
          <a:lstStyle/>
          <a:p>
            <a:pPr lvl="0"/>
            <a:r>
              <a:rPr lang="en-US"/>
              <a:t>Click to edit Master title style</a:t>
            </a:r>
            <a:endParaRPr lang="en-US" dirty="0"/>
          </a:p>
        </p:txBody>
      </p:sp>
      <p:sp>
        <p:nvSpPr>
          <p:cNvPr id="3" name="Espace réservé du texte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Rectangle 14"/>
          <p:cNvSpPr/>
          <p:nvPr/>
        </p:nvSpPr>
        <p:spPr>
          <a:xfrm rot="5400000">
            <a:off x="8678099" y="5823007"/>
            <a:ext cx="1430200" cy="230832"/>
          </a:xfrm>
          <a:prstGeom prst="rect">
            <a:avLst/>
          </a:prstGeom>
        </p:spPr>
        <p:txBody>
          <a:bodyPr wrap="none">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900" dirty="0">
                <a:solidFill>
                  <a:prstClr val="black"/>
                </a:solidFill>
              </a:rPr>
              <a:t>© Copyright Showeet.com</a:t>
            </a:r>
          </a:p>
        </p:txBody>
      </p:sp>
    </p:spTree>
    <p:extLst>
      <p:ext uri="{BB962C8B-B14F-4D97-AF65-F5344CB8AC3E}">
        <p14:creationId xmlns:p14="http://schemas.microsoft.com/office/powerpoint/2010/main" val="3402665022"/>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Lst>
  <p:hf hdr="0" ftr="0" dt="0"/>
  <p:txStyles>
    <p:titleStyle>
      <a:lvl1pPr algn="r" defTabSz="685766" rtl="0" eaLnBrk="1" latinLnBrk="0" hangingPunct="1">
        <a:spcBef>
          <a:spcPct val="0"/>
        </a:spcBef>
        <a:buNone/>
        <a:defRPr lang="en-US" sz="3000" b="1" kern="1200" cap="all" normalizeH="0" baseline="0" dirty="0">
          <a:solidFill>
            <a:srgbClr val="2F3A46"/>
          </a:solidFill>
          <a:latin typeface="Open Sans" panose="020B0606030504020204" pitchFamily="34" charset="0"/>
          <a:ea typeface="Open Sans" panose="020B0606030504020204" pitchFamily="34" charset="0"/>
          <a:cs typeface="Open Sans" panose="020B0606030504020204" pitchFamily="34" charset="0"/>
        </a:defRPr>
      </a:lvl1pPr>
    </p:titleStyle>
    <p:bodyStyle>
      <a:lvl1pPr marL="257162" indent="-257162" algn="l" defTabSz="685766" rtl="0" eaLnBrk="1" latinLnBrk="0" hangingPunct="1">
        <a:spcBef>
          <a:spcPct val="20000"/>
        </a:spcBef>
        <a:buFont typeface="Arial" pitchFamily="34" charset="0"/>
        <a:buChar char="•"/>
        <a:defRPr sz="2400" kern="1200">
          <a:solidFill>
            <a:schemeClr val="tx1">
              <a:lumMod val="75000"/>
            </a:schemeClr>
          </a:solidFill>
          <a:latin typeface="Open Sans" panose="020B0606030504020204" pitchFamily="34" charset="0"/>
          <a:ea typeface="Open Sans" panose="020B0606030504020204" pitchFamily="34" charset="0"/>
          <a:cs typeface="Open Sans" panose="020B0606030504020204" pitchFamily="34" charset="0"/>
        </a:defRPr>
      </a:lvl1pPr>
      <a:lvl2pPr marL="557185" indent="-214303" algn="l" defTabSz="685766" rtl="0" eaLnBrk="1" latinLnBrk="0" hangingPunct="1">
        <a:spcBef>
          <a:spcPct val="20000"/>
        </a:spcBef>
        <a:buFont typeface="Arial" pitchFamily="34" charset="0"/>
        <a:buChar char="–"/>
        <a:defRPr sz="2100" kern="1200">
          <a:solidFill>
            <a:schemeClr val="tx1">
              <a:lumMod val="75000"/>
            </a:schemeClr>
          </a:solidFill>
          <a:latin typeface="Open Sans" panose="020B0606030504020204" pitchFamily="34" charset="0"/>
          <a:ea typeface="Open Sans" panose="020B0606030504020204" pitchFamily="34" charset="0"/>
          <a:cs typeface="Open Sans" panose="020B0606030504020204" pitchFamily="34" charset="0"/>
        </a:defRPr>
      </a:lvl2pPr>
      <a:lvl3pPr marL="857207" indent="-171442" algn="l" defTabSz="685766" rtl="0" eaLnBrk="1" latinLnBrk="0" hangingPunct="1">
        <a:spcBef>
          <a:spcPct val="20000"/>
        </a:spcBef>
        <a:buFont typeface="Arial" pitchFamily="34" charset="0"/>
        <a:buChar char="•"/>
        <a:defRPr sz="1800" kern="1200">
          <a:solidFill>
            <a:schemeClr val="tx1">
              <a:lumMod val="75000"/>
            </a:schemeClr>
          </a:solidFill>
          <a:latin typeface="Open Sans" panose="020B0606030504020204" pitchFamily="34" charset="0"/>
          <a:ea typeface="Open Sans" panose="020B0606030504020204" pitchFamily="34" charset="0"/>
          <a:cs typeface="Open Sans" panose="020B0606030504020204" pitchFamily="34" charset="0"/>
        </a:defRPr>
      </a:lvl3pPr>
      <a:lvl4pPr marL="1200090" indent="-171442" algn="l" defTabSz="685766" rtl="0" eaLnBrk="1" latinLnBrk="0" hangingPunct="1">
        <a:spcBef>
          <a:spcPct val="20000"/>
        </a:spcBef>
        <a:buFont typeface="Arial" pitchFamily="34" charset="0"/>
        <a:buChar char="–"/>
        <a:defRPr sz="1500" kern="1200">
          <a:solidFill>
            <a:schemeClr val="tx1">
              <a:lumMod val="75000"/>
            </a:schemeClr>
          </a:solidFill>
          <a:latin typeface="Open Sans" panose="020B0606030504020204" pitchFamily="34" charset="0"/>
          <a:ea typeface="Open Sans" panose="020B0606030504020204" pitchFamily="34" charset="0"/>
          <a:cs typeface="Open Sans" panose="020B0606030504020204" pitchFamily="34" charset="0"/>
        </a:defRPr>
      </a:lvl4pPr>
      <a:lvl5pPr marL="1542974" indent="-171442" algn="l" defTabSz="685766" rtl="0" eaLnBrk="1" latinLnBrk="0" hangingPunct="1">
        <a:spcBef>
          <a:spcPct val="20000"/>
        </a:spcBef>
        <a:buFont typeface="Arial" pitchFamily="34" charset="0"/>
        <a:buChar char="»"/>
        <a:defRPr sz="1500" kern="1200">
          <a:solidFill>
            <a:schemeClr val="tx1">
              <a:lumMod val="75000"/>
            </a:schemeClr>
          </a:solidFill>
          <a:latin typeface="Open Sans" panose="020B0606030504020204" pitchFamily="34" charset="0"/>
          <a:ea typeface="Open Sans" panose="020B0606030504020204" pitchFamily="34" charset="0"/>
          <a:cs typeface="Open Sans" panose="020B0606030504020204" pitchFamily="34" charset="0"/>
        </a:defRPr>
      </a:lvl5pPr>
      <a:lvl6pPr marL="1885856"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739"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622"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505" indent="-171442" algn="l" defTabSz="685766"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fr-FR"/>
      </a:defPPr>
      <a:lvl1pPr marL="0" algn="l" defTabSz="685766" rtl="0" eaLnBrk="1" latinLnBrk="0" hangingPunct="1">
        <a:defRPr sz="1350" kern="1200">
          <a:solidFill>
            <a:schemeClr val="tx1"/>
          </a:solidFill>
          <a:latin typeface="+mn-lt"/>
          <a:ea typeface="+mn-ea"/>
          <a:cs typeface="+mn-cs"/>
        </a:defRPr>
      </a:lvl1pPr>
      <a:lvl2pPr marL="342884" algn="l" defTabSz="685766" rtl="0" eaLnBrk="1" latinLnBrk="0" hangingPunct="1">
        <a:defRPr sz="1350" kern="1200">
          <a:solidFill>
            <a:schemeClr val="tx1"/>
          </a:solidFill>
          <a:latin typeface="+mn-lt"/>
          <a:ea typeface="+mn-ea"/>
          <a:cs typeface="+mn-cs"/>
        </a:defRPr>
      </a:lvl2pPr>
      <a:lvl3pPr marL="685766" algn="l" defTabSz="685766" rtl="0" eaLnBrk="1" latinLnBrk="0" hangingPunct="1">
        <a:defRPr sz="1350" kern="1200">
          <a:solidFill>
            <a:schemeClr val="tx1"/>
          </a:solidFill>
          <a:latin typeface="+mn-lt"/>
          <a:ea typeface="+mn-ea"/>
          <a:cs typeface="+mn-cs"/>
        </a:defRPr>
      </a:lvl3pPr>
      <a:lvl4pPr marL="1028649" algn="l" defTabSz="685766" rtl="0" eaLnBrk="1" latinLnBrk="0" hangingPunct="1">
        <a:defRPr sz="1350" kern="1200">
          <a:solidFill>
            <a:schemeClr val="tx1"/>
          </a:solidFill>
          <a:latin typeface="+mn-lt"/>
          <a:ea typeface="+mn-ea"/>
          <a:cs typeface="+mn-cs"/>
        </a:defRPr>
      </a:lvl4pPr>
      <a:lvl5pPr marL="1371532" algn="l" defTabSz="685766" rtl="0" eaLnBrk="1" latinLnBrk="0" hangingPunct="1">
        <a:defRPr sz="1350" kern="1200">
          <a:solidFill>
            <a:schemeClr val="tx1"/>
          </a:solidFill>
          <a:latin typeface="+mn-lt"/>
          <a:ea typeface="+mn-ea"/>
          <a:cs typeface="+mn-cs"/>
        </a:defRPr>
      </a:lvl5pPr>
      <a:lvl6pPr marL="1714415" algn="l" defTabSz="685766" rtl="0" eaLnBrk="1" latinLnBrk="0" hangingPunct="1">
        <a:defRPr sz="1350" kern="1200">
          <a:solidFill>
            <a:schemeClr val="tx1"/>
          </a:solidFill>
          <a:latin typeface="+mn-lt"/>
          <a:ea typeface="+mn-ea"/>
          <a:cs typeface="+mn-cs"/>
        </a:defRPr>
      </a:lvl6pPr>
      <a:lvl7pPr marL="2057297" algn="l" defTabSz="685766" rtl="0" eaLnBrk="1" latinLnBrk="0" hangingPunct="1">
        <a:defRPr sz="1350" kern="1200">
          <a:solidFill>
            <a:schemeClr val="tx1"/>
          </a:solidFill>
          <a:latin typeface="+mn-lt"/>
          <a:ea typeface="+mn-ea"/>
          <a:cs typeface="+mn-cs"/>
        </a:defRPr>
      </a:lvl7pPr>
      <a:lvl8pPr marL="2400180" algn="l" defTabSz="685766" rtl="0" eaLnBrk="1" latinLnBrk="0" hangingPunct="1">
        <a:defRPr sz="1350" kern="1200">
          <a:solidFill>
            <a:schemeClr val="tx1"/>
          </a:solidFill>
          <a:latin typeface="+mn-lt"/>
          <a:ea typeface="+mn-ea"/>
          <a:cs typeface="+mn-cs"/>
        </a:defRPr>
      </a:lvl8pPr>
      <a:lvl9pPr marL="2743064" algn="l" defTabSz="685766"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svg"/><Relationship Id="rId18" Type="http://schemas.openxmlformats.org/officeDocument/2006/relationships/image" Target="../media/image24.png"/><Relationship Id="rId3" Type="http://schemas.openxmlformats.org/officeDocument/2006/relationships/image" Target="../media/image9.svg"/><Relationship Id="rId21" Type="http://schemas.openxmlformats.org/officeDocument/2006/relationships/image" Target="../media/image27.svg"/><Relationship Id="rId7" Type="http://schemas.openxmlformats.org/officeDocument/2006/relationships/image" Target="../media/image13.svg"/><Relationship Id="rId12" Type="http://schemas.openxmlformats.org/officeDocument/2006/relationships/image" Target="../media/image18.png"/><Relationship Id="rId17" Type="http://schemas.openxmlformats.org/officeDocument/2006/relationships/image" Target="../media/image23.svg"/><Relationship Id="rId25" Type="http://schemas.openxmlformats.org/officeDocument/2006/relationships/image" Target="../media/image31.svg"/><Relationship Id="rId2" Type="http://schemas.openxmlformats.org/officeDocument/2006/relationships/image" Target="../media/image8.png"/><Relationship Id="rId16" Type="http://schemas.openxmlformats.org/officeDocument/2006/relationships/image" Target="../media/image22.png"/><Relationship Id="rId20" Type="http://schemas.openxmlformats.org/officeDocument/2006/relationships/image" Target="../media/image26.png"/><Relationship Id="rId1" Type="http://schemas.openxmlformats.org/officeDocument/2006/relationships/slideLayout" Target="../slideLayouts/slideLayout11.xml"/><Relationship Id="rId6" Type="http://schemas.openxmlformats.org/officeDocument/2006/relationships/image" Target="../media/image12.png"/><Relationship Id="rId11" Type="http://schemas.openxmlformats.org/officeDocument/2006/relationships/image" Target="../media/image17.svg"/><Relationship Id="rId24" Type="http://schemas.openxmlformats.org/officeDocument/2006/relationships/image" Target="../media/image30.png"/><Relationship Id="rId5" Type="http://schemas.openxmlformats.org/officeDocument/2006/relationships/image" Target="../media/image11.svg"/><Relationship Id="rId15" Type="http://schemas.openxmlformats.org/officeDocument/2006/relationships/image" Target="../media/image21.svg"/><Relationship Id="rId23" Type="http://schemas.openxmlformats.org/officeDocument/2006/relationships/image" Target="../media/image29.svg"/><Relationship Id="rId10" Type="http://schemas.openxmlformats.org/officeDocument/2006/relationships/image" Target="../media/image16.png"/><Relationship Id="rId19" Type="http://schemas.openxmlformats.org/officeDocument/2006/relationships/image" Target="../media/image25.svg"/><Relationship Id="rId4" Type="http://schemas.openxmlformats.org/officeDocument/2006/relationships/image" Target="../media/image10.png"/><Relationship Id="rId9" Type="http://schemas.openxmlformats.org/officeDocument/2006/relationships/image" Target="../media/image15.svg"/><Relationship Id="rId14" Type="http://schemas.openxmlformats.org/officeDocument/2006/relationships/image" Target="../media/image20.png"/><Relationship Id="rId22"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11.xml"/><Relationship Id="rId5" Type="http://schemas.openxmlformats.org/officeDocument/2006/relationships/image" Target="../media/image33.svg"/><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1.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35.svg"/></Relationships>
</file>

<file path=ppt/slides/_rels/slide31.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1.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37.svg"/></Relationships>
</file>

<file path=ppt/slides/_rels/slide32.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svg"/><Relationship Id="rId3" Type="http://schemas.openxmlformats.org/officeDocument/2006/relationships/image" Target="../media/image11.svg"/><Relationship Id="rId7" Type="http://schemas.openxmlformats.org/officeDocument/2006/relationships/image" Target="../media/image15.svg"/><Relationship Id="rId12"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Layout" Target="../slideLayouts/slideLayout11.xml"/><Relationship Id="rId6" Type="http://schemas.openxmlformats.org/officeDocument/2006/relationships/image" Target="../media/image14.png"/><Relationship Id="rId11" Type="http://schemas.openxmlformats.org/officeDocument/2006/relationships/image" Target="../media/image19.svg"/><Relationship Id="rId5" Type="http://schemas.openxmlformats.org/officeDocument/2006/relationships/image" Target="../media/image13.svg"/><Relationship Id="rId15" Type="http://schemas.openxmlformats.org/officeDocument/2006/relationships/image" Target="../media/image39.sv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svg"/><Relationship Id="rId14" Type="http://schemas.openxmlformats.org/officeDocument/2006/relationships/image" Target="../media/image38.png"/></Relationships>
</file>

<file path=ppt/slides/_rels/slide33.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svg"/><Relationship Id="rId3" Type="http://schemas.openxmlformats.org/officeDocument/2006/relationships/image" Target="../media/image11.svg"/><Relationship Id="rId7" Type="http://schemas.openxmlformats.org/officeDocument/2006/relationships/image" Target="../media/image15.svg"/><Relationship Id="rId12" Type="http://schemas.openxmlformats.org/officeDocument/2006/relationships/image" Target="../media/image20.png"/><Relationship Id="rId17" Type="http://schemas.openxmlformats.org/officeDocument/2006/relationships/image" Target="../media/image41.svg"/><Relationship Id="rId2" Type="http://schemas.openxmlformats.org/officeDocument/2006/relationships/image" Target="../media/image10.png"/><Relationship Id="rId16" Type="http://schemas.openxmlformats.org/officeDocument/2006/relationships/image" Target="../media/image40.png"/><Relationship Id="rId1" Type="http://schemas.openxmlformats.org/officeDocument/2006/relationships/slideLayout" Target="../slideLayouts/slideLayout11.xml"/><Relationship Id="rId6" Type="http://schemas.openxmlformats.org/officeDocument/2006/relationships/image" Target="../media/image14.png"/><Relationship Id="rId11" Type="http://schemas.openxmlformats.org/officeDocument/2006/relationships/image" Target="../media/image19.svg"/><Relationship Id="rId5" Type="http://schemas.openxmlformats.org/officeDocument/2006/relationships/image" Target="../media/image13.svg"/><Relationship Id="rId15" Type="http://schemas.openxmlformats.org/officeDocument/2006/relationships/image" Target="../media/image9.sv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svg"/><Relationship Id="rId14" Type="http://schemas.openxmlformats.org/officeDocument/2006/relationships/image" Target="../media/image8.png"/></Relationships>
</file>

<file path=ppt/slides/_rels/slide34.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svg"/><Relationship Id="rId3" Type="http://schemas.openxmlformats.org/officeDocument/2006/relationships/image" Target="../media/image11.svg"/><Relationship Id="rId7" Type="http://schemas.openxmlformats.org/officeDocument/2006/relationships/image" Target="../media/image15.svg"/><Relationship Id="rId12" Type="http://schemas.openxmlformats.org/officeDocument/2006/relationships/image" Target="../media/image20.png"/><Relationship Id="rId17" Type="http://schemas.openxmlformats.org/officeDocument/2006/relationships/image" Target="../media/image43.svg"/><Relationship Id="rId2" Type="http://schemas.openxmlformats.org/officeDocument/2006/relationships/image" Target="../media/image10.png"/><Relationship Id="rId16" Type="http://schemas.openxmlformats.org/officeDocument/2006/relationships/image" Target="../media/image42.png"/><Relationship Id="rId1" Type="http://schemas.openxmlformats.org/officeDocument/2006/relationships/slideLayout" Target="../slideLayouts/slideLayout11.xml"/><Relationship Id="rId6" Type="http://schemas.openxmlformats.org/officeDocument/2006/relationships/image" Target="../media/image14.png"/><Relationship Id="rId11" Type="http://schemas.openxmlformats.org/officeDocument/2006/relationships/image" Target="../media/image19.svg"/><Relationship Id="rId5" Type="http://schemas.openxmlformats.org/officeDocument/2006/relationships/image" Target="../media/image13.svg"/><Relationship Id="rId15" Type="http://schemas.openxmlformats.org/officeDocument/2006/relationships/image" Target="../media/image9.sv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svg"/><Relationship Id="rId14" Type="http://schemas.openxmlformats.org/officeDocument/2006/relationships/image" Target="../media/image8.png"/></Relationships>
</file>

<file path=ppt/slides/_rels/slide35.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svg"/><Relationship Id="rId3" Type="http://schemas.openxmlformats.org/officeDocument/2006/relationships/image" Target="../media/image11.svg"/><Relationship Id="rId7" Type="http://schemas.openxmlformats.org/officeDocument/2006/relationships/image" Target="../media/image15.svg"/><Relationship Id="rId12" Type="http://schemas.openxmlformats.org/officeDocument/2006/relationships/image" Target="../media/image20.png"/><Relationship Id="rId17" Type="http://schemas.openxmlformats.org/officeDocument/2006/relationships/image" Target="../media/image45.svg"/><Relationship Id="rId2" Type="http://schemas.openxmlformats.org/officeDocument/2006/relationships/image" Target="../media/image10.png"/><Relationship Id="rId16" Type="http://schemas.openxmlformats.org/officeDocument/2006/relationships/image" Target="../media/image44.png"/><Relationship Id="rId1" Type="http://schemas.openxmlformats.org/officeDocument/2006/relationships/slideLayout" Target="../slideLayouts/slideLayout11.xml"/><Relationship Id="rId6" Type="http://schemas.openxmlformats.org/officeDocument/2006/relationships/image" Target="../media/image14.png"/><Relationship Id="rId11" Type="http://schemas.openxmlformats.org/officeDocument/2006/relationships/image" Target="../media/image19.svg"/><Relationship Id="rId5" Type="http://schemas.openxmlformats.org/officeDocument/2006/relationships/image" Target="../media/image13.svg"/><Relationship Id="rId15" Type="http://schemas.openxmlformats.org/officeDocument/2006/relationships/image" Target="../media/image9.sv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svg"/><Relationship Id="rId14" Type="http://schemas.openxmlformats.org/officeDocument/2006/relationships/image" Target="../media/image8.png"/></Relationships>
</file>

<file path=ppt/slides/_rels/slide36.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svg"/><Relationship Id="rId18" Type="http://schemas.openxmlformats.org/officeDocument/2006/relationships/image" Target="../media/image46.png"/><Relationship Id="rId3" Type="http://schemas.openxmlformats.org/officeDocument/2006/relationships/image" Target="../media/image11.svg"/><Relationship Id="rId7" Type="http://schemas.openxmlformats.org/officeDocument/2006/relationships/image" Target="../media/image15.svg"/><Relationship Id="rId12" Type="http://schemas.openxmlformats.org/officeDocument/2006/relationships/image" Target="../media/image20.png"/><Relationship Id="rId17" Type="http://schemas.openxmlformats.org/officeDocument/2006/relationships/image" Target="../media/image23.svg"/><Relationship Id="rId2" Type="http://schemas.openxmlformats.org/officeDocument/2006/relationships/image" Target="../media/image10.png"/><Relationship Id="rId16" Type="http://schemas.openxmlformats.org/officeDocument/2006/relationships/image" Target="../media/image22.png"/><Relationship Id="rId1" Type="http://schemas.openxmlformats.org/officeDocument/2006/relationships/slideLayout" Target="../slideLayouts/slideLayout11.xml"/><Relationship Id="rId6" Type="http://schemas.openxmlformats.org/officeDocument/2006/relationships/image" Target="../media/image14.png"/><Relationship Id="rId11" Type="http://schemas.openxmlformats.org/officeDocument/2006/relationships/image" Target="../media/image19.svg"/><Relationship Id="rId5" Type="http://schemas.openxmlformats.org/officeDocument/2006/relationships/image" Target="../media/image13.svg"/><Relationship Id="rId15" Type="http://schemas.openxmlformats.org/officeDocument/2006/relationships/image" Target="../media/image9.svg"/><Relationship Id="rId10" Type="http://schemas.openxmlformats.org/officeDocument/2006/relationships/image" Target="../media/image18.png"/><Relationship Id="rId19" Type="http://schemas.openxmlformats.org/officeDocument/2006/relationships/image" Target="../media/image47.svg"/><Relationship Id="rId4" Type="http://schemas.openxmlformats.org/officeDocument/2006/relationships/image" Target="../media/image12.png"/><Relationship Id="rId9" Type="http://schemas.openxmlformats.org/officeDocument/2006/relationships/image" Target="../media/image17.svg"/><Relationship Id="rId14" Type="http://schemas.openxmlformats.org/officeDocument/2006/relationships/image" Target="../media/image8.png"/></Relationships>
</file>

<file path=ppt/slides/_rels/slide37.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svg"/><Relationship Id="rId18" Type="http://schemas.openxmlformats.org/officeDocument/2006/relationships/image" Target="../media/image28.png"/><Relationship Id="rId3" Type="http://schemas.openxmlformats.org/officeDocument/2006/relationships/image" Target="../media/image11.svg"/><Relationship Id="rId21" Type="http://schemas.openxmlformats.org/officeDocument/2006/relationships/image" Target="../media/image49.svg"/><Relationship Id="rId7" Type="http://schemas.openxmlformats.org/officeDocument/2006/relationships/image" Target="../media/image15.svg"/><Relationship Id="rId12" Type="http://schemas.openxmlformats.org/officeDocument/2006/relationships/image" Target="../media/image20.png"/><Relationship Id="rId17" Type="http://schemas.openxmlformats.org/officeDocument/2006/relationships/image" Target="../media/image23.svg"/><Relationship Id="rId2" Type="http://schemas.openxmlformats.org/officeDocument/2006/relationships/image" Target="../media/image10.png"/><Relationship Id="rId16" Type="http://schemas.openxmlformats.org/officeDocument/2006/relationships/image" Target="../media/image22.png"/><Relationship Id="rId20" Type="http://schemas.openxmlformats.org/officeDocument/2006/relationships/image" Target="../media/image48.png"/><Relationship Id="rId1" Type="http://schemas.openxmlformats.org/officeDocument/2006/relationships/slideLayout" Target="../slideLayouts/slideLayout11.xml"/><Relationship Id="rId6" Type="http://schemas.openxmlformats.org/officeDocument/2006/relationships/image" Target="../media/image14.png"/><Relationship Id="rId11" Type="http://schemas.openxmlformats.org/officeDocument/2006/relationships/image" Target="../media/image19.svg"/><Relationship Id="rId5" Type="http://schemas.openxmlformats.org/officeDocument/2006/relationships/image" Target="../media/image13.svg"/><Relationship Id="rId15" Type="http://schemas.openxmlformats.org/officeDocument/2006/relationships/image" Target="../media/image9.svg"/><Relationship Id="rId10" Type="http://schemas.openxmlformats.org/officeDocument/2006/relationships/image" Target="../media/image18.png"/><Relationship Id="rId19" Type="http://schemas.openxmlformats.org/officeDocument/2006/relationships/image" Target="../media/image29.svg"/><Relationship Id="rId4" Type="http://schemas.openxmlformats.org/officeDocument/2006/relationships/image" Target="../media/image12.png"/><Relationship Id="rId9" Type="http://schemas.openxmlformats.org/officeDocument/2006/relationships/image" Target="../media/image17.svg"/><Relationship Id="rId14" Type="http://schemas.openxmlformats.org/officeDocument/2006/relationships/image" Target="../media/image8.png"/></Relationships>
</file>

<file path=ppt/slides/_rels/slide38.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svg"/><Relationship Id="rId18" Type="http://schemas.openxmlformats.org/officeDocument/2006/relationships/image" Target="../media/image28.png"/><Relationship Id="rId3" Type="http://schemas.openxmlformats.org/officeDocument/2006/relationships/image" Target="../media/image11.svg"/><Relationship Id="rId21" Type="http://schemas.openxmlformats.org/officeDocument/2006/relationships/image" Target="../media/image31.svg"/><Relationship Id="rId7" Type="http://schemas.openxmlformats.org/officeDocument/2006/relationships/image" Target="../media/image15.svg"/><Relationship Id="rId12" Type="http://schemas.openxmlformats.org/officeDocument/2006/relationships/image" Target="../media/image20.png"/><Relationship Id="rId17" Type="http://schemas.openxmlformats.org/officeDocument/2006/relationships/image" Target="../media/image23.svg"/><Relationship Id="rId2" Type="http://schemas.openxmlformats.org/officeDocument/2006/relationships/image" Target="../media/image10.png"/><Relationship Id="rId16" Type="http://schemas.openxmlformats.org/officeDocument/2006/relationships/image" Target="../media/image22.png"/><Relationship Id="rId20" Type="http://schemas.openxmlformats.org/officeDocument/2006/relationships/image" Target="../media/image30.png"/><Relationship Id="rId1" Type="http://schemas.openxmlformats.org/officeDocument/2006/relationships/slideLayout" Target="../slideLayouts/slideLayout11.xml"/><Relationship Id="rId6" Type="http://schemas.openxmlformats.org/officeDocument/2006/relationships/image" Target="../media/image14.png"/><Relationship Id="rId11" Type="http://schemas.openxmlformats.org/officeDocument/2006/relationships/image" Target="../media/image19.svg"/><Relationship Id="rId5" Type="http://schemas.openxmlformats.org/officeDocument/2006/relationships/image" Target="../media/image13.svg"/><Relationship Id="rId15" Type="http://schemas.openxmlformats.org/officeDocument/2006/relationships/image" Target="../media/image9.svg"/><Relationship Id="rId23" Type="http://schemas.openxmlformats.org/officeDocument/2006/relationships/image" Target="../media/image51.svg"/><Relationship Id="rId10" Type="http://schemas.openxmlformats.org/officeDocument/2006/relationships/image" Target="../media/image18.png"/><Relationship Id="rId19" Type="http://schemas.openxmlformats.org/officeDocument/2006/relationships/image" Target="../media/image29.svg"/><Relationship Id="rId4" Type="http://schemas.openxmlformats.org/officeDocument/2006/relationships/image" Target="../media/image12.png"/><Relationship Id="rId9" Type="http://schemas.openxmlformats.org/officeDocument/2006/relationships/image" Target="../media/image17.svg"/><Relationship Id="rId14" Type="http://schemas.openxmlformats.org/officeDocument/2006/relationships/image" Target="../media/image8.png"/><Relationship Id="rId22" Type="http://schemas.openxmlformats.org/officeDocument/2006/relationships/image" Target="../media/image50.png"/></Relationships>
</file>

<file path=ppt/slides/_rels/slide39.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svg"/><Relationship Id="rId18" Type="http://schemas.openxmlformats.org/officeDocument/2006/relationships/image" Target="../media/image28.png"/><Relationship Id="rId3" Type="http://schemas.openxmlformats.org/officeDocument/2006/relationships/image" Target="../media/image11.svg"/><Relationship Id="rId21" Type="http://schemas.openxmlformats.org/officeDocument/2006/relationships/image" Target="../media/image31.svg"/><Relationship Id="rId7" Type="http://schemas.openxmlformats.org/officeDocument/2006/relationships/image" Target="../media/image15.svg"/><Relationship Id="rId12" Type="http://schemas.openxmlformats.org/officeDocument/2006/relationships/image" Target="../media/image20.png"/><Relationship Id="rId17" Type="http://schemas.openxmlformats.org/officeDocument/2006/relationships/image" Target="../media/image23.svg"/><Relationship Id="rId25" Type="http://schemas.openxmlformats.org/officeDocument/2006/relationships/image" Target="../media/image53.svg"/><Relationship Id="rId2" Type="http://schemas.openxmlformats.org/officeDocument/2006/relationships/image" Target="../media/image10.png"/><Relationship Id="rId16" Type="http://schemas.openxmlformats.org/officeDocument/2006/relationships/image" Target="../media/image22.png"/><Relationship Id="rId20" Type="http://schemas.openxmlformats.org/officeDocument/2006/relationships/image" Target="../media/image30.png"/><Relationship Id="rId1" Type="http://schemas.openxmlformats.org/officeDocument/2006/relationships/slideLayout" Target="../slideLayouts/slideLayout11.xml"/><Relationship Id="rId6" Type="http://schemas.openxmlformats.org/officeDocument/2006/relationships/image" Target="../media/image14.png"/><Relationship Id="rId11" Type="http://schemas.openxmlformats.org/officeDocument/2006/relationships/image" Target="../media/image19.svg"/><Relationship Id="rId24" Type="http://schemas.openxmlformats.org/officeDocument/2006/relationships/image" Target="../media/image52.png"/><Relationship Id="rId5" Type="http://schemas.openxmlformats.org/officeDocument/2006/relationships/image" Target="../media/image13.svg"/><Relationship Id="rId15" Type="http://schemas.openxmlformats.org/officeDocument/2006/relationships/image" Target="../media/image9.svg"/><Relationship Id="rId23" Type="http://schemas.openxmlformats.org/officeDocument/2006/relationships/image" Target="../media/image27.svg"/><Relationship Id="rId10" Type="http://schemas.openxmlformats.org/officeDocument/2006/relationships/image" Target="../media/image18.png"/><Relationship Id="rId19" Type="http://schemas.openxmlformats.org/officeDocument/2006/relationships/image" Target="../media/image29.svg"/><Relationship Id="rId4" Type="http://schemas.openxmlformats.org/officeDocument/2006/relationships/image" Target="../media/image12.png"/><Relationship Id="rId9" Type="http://schemas.openxmlformats.org/officeDocument/2006/relationships/image" Target="../media/image17.svg"/><Relationship Id="rId14" Type="http://schemas.openxmlformats.org/officeDocument/2006/relationships/image" Target="../media/image8.png"/><Relationship Id="rId22" Type="http://schemas.openxmlformats.org/officeDocument/2006/relationships/image" Target="../media/image26.png"/></Relationships>
</file>

<file path=ppt/slides/_rels/slide40.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svg"/><Relationship Id="rId18" Type="http://schemas.openxmlformats.org/officeDocument/2006/relationships/image" Target="../media/image24.png"/><Relationship Id="rId26" Type="http://schemas.openxmlformats.org/officeDocument/2006/relationships/image" Target="../media/image54.png"/><Relationship Id="rId3" Type="http://schemas.openxmlformats.org/officeDocument/2006/relationships/image" Target="../media/image9.svg"/><Relationship Id="rId21" Type="http://schemas.openxmlformats.org/officeDocument/2006/relationships/image" Target="../media/image27.svg"/><Relationship Id="rId7" Type="http://schemas.openxmlformats.org/officeDocument/2006/relationships/image" Target="../media/image13.svg"/><Relationship Id="rId12" Type="http://schemas.openxmlformats.org/officeDocument/2006/relationships/image" Target="../media/image18.png"/><Relationship Id="rId17" Type="http://schemas.openxmlformats.org/officeDocument/2006/relationships/image" Target="../media/image23.svg"/><Relationship Id="rId25" Type="http://schemas.openxmlformats.org/officeDocument/2006/relationships/image" Target="../media/image31.svg"/><Relationship Id="rId2" Type="http://schemas.openxmlformats.org/officeDocument/2006/relationships/image" Target="../media/image8.png"/><Relationship Id="rId16" Type="http://schemas.openxmlformats.org/officeDocument/2006/relationships/image" Target="../media/image22.png"/><Relationship Id="rId20" Type="http://schemas.openxmlformats.org/officeDocument/2006/relationships/image" Target="../media/image26.png"/><Relationship Id="rId1" Type="http://schemas.openxmlformats.org/officeDocument/2006/relationships/slideLayout" Target="../slideLayouts/slideLayout11.xml"/><Relationship Id="rId6" Type="http://schemas.openxmlformats.org/officeDocument/2006/relationships/image" Target="../media/image12.png"/><Relationship Id="rId11" Type="http://schemas.openxmlformats.org/officeDocument/2006/relationships/image" Target="../media/image17.svg"/><Relationship Id="rId24" Type="http://schemas.openxmlformats.org/officeDocument/2006/relationships/image" Target="../media/image30.png"/><Relationship Id="rId5" Type="http://schemas.openxmlformats.org/officeDocument/2006/relationships/image" Target="../media/image11.svg"/><Relationship Id="rId15" Type="http://schemas.openxmlformats.org/officeDocument/2006/relationships/image" Target="../media/image21.svg"/><Relationship Id="rId23" Type="http://schemas.openxmlformats.org/officeDocument/2006/relationships/image" Target="../media/image29.svg"/><Relationship Id="rId10" Type="http://schemas.openxmlformats.org/officeDocument/2006/relationships/image" Target="../media/image16.png"/><Relationship Id="rId19" Type="http://schemas.openxmlformats.org/officeDocument/2006/relationships/image" Target="../media/image25.svg"/><Relationship Id="rId4" Type="http://schemas.openxmlformats.org/officeDocument/2006/relationships/image" Target="../media/image10.png"/><Relationship Id="rId9" Type="http://schemas.openxmlformats.org/officeDocument/2006/relationships/image" Target="../media/image15.svg"/><Relationship Id="rId14" Type="http://schemas.openxmlformats.org/officeDocument/2006/relationships/image" Target="../media/image20.png"/><Relationship Id="rId22" Type="http://schemas.openxmlformats.org/officeDocument/2006/relationships/image" Target="../media/image28.png"/><Relationship Id="rId27" Type="http://schemas.openxmlformats.org/officeDocument/2006/relationships/image" Target="../media/image55.sv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chart" Target="../charts/chart3.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6.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9.xml"/></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7.png"/><Relationship Id="rId1" Type="http://schemas.openxmlformats.org/officeDocument/2006/relationships/slideLayout" Target="../slideLayouts/slideLayout9.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8.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57.png"/><Relationship Id="rId1" Type="http://schemas.openxmlformats.org/officeDocument/2006/relationships/slideLayout" Target="../slideLayouts/slideLayout9.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 Id="rId9" Type="http://schemas.openxmlformats.org/officeDocument/2006/relationships/image" Target="../media/image59.svg"/></Relationships>
</file>

<file path=ppt/slides/_rels/slide49.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9.xml"/></Relationships>
</file>

<file path=ppt/slides/_rels/slide5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57.png"/><Relationship Id="rId1" Type="http://schemas.openxmlformats.org/officeDocument/2006/relationships/slideLayout" Target="../slideLayouts/slideLayout9.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52.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9.xml"/></Relationships>
</file>

<file path=ppt/slides/_rels/slide53.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9.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6.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9.xml"/></Relationships>
</file>

<file path=ppt/slides/_rels/slide5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9.xml"/><Relationship Id="rId4" Type="http://schemas.microsoft.com/office/2007/relationships/hdphoto" Target="../media/hdphoto2.wdp"/></Relationships>
</file>

<file path=ppt/slides/_rels/slide5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1.png"/><Relationship Id="rId1" Type="http://schemas.openxmlformats.org/officeDocument/2006/relationships/slideLayout" Target="../slideLayouts/slideLayout9.xml"/><Relationship Id="rId4" Type="http://schemas.openxmlformats.org/officeDocument/2006/relationships/image" Target="../media/image64.svg"/></Relationships>
</file>

<file path=ppt/slides/_rels/slide60.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9.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9.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4.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9.xml"/></Relationships>
</file>

<file path=ppt/slides/_rels/slide65.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9.xml"/></Relationships>
</file>

<file path=ppt/slides/_rels/slide66.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9.xml"/></Relationships>
</file>

<file path=ppt/slides/_rels/slide67.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9.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67.png"/><Relationship Id="rId1" Type="http://schemas.openxmlformats.org/officeDocument/2006/relationships/slideLayout" Target="../slideLayouts/slideLayout9.xml"/><Relationship Id="rId5" Type="http://schemas.openxmlformats.org/officeDocument/2006/relationships/image" Target="../media/image69.svg"/><Relationship Id="rId4" Type="http://schemas.openxmlformats.org/officeDocument/2006/relationships/image" Target="../media/image68.png"/></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91.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9.xml"/></Relationships>
</file>

<file path=ppt/slides/_rels/slide92.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9.xml"/></Relationships>
</file>

<file path=ppt/slides/_rels/slide93.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chart" Target="../charts/chart12.xml"/><Relationship Id="rId1" Type="http://schemas.openxmlformats.org/officeDocument/2006/relationships/slideLayout" Target="../slideLayouts/slideLayout9.xml"/></Relationships>
</file>

<file path=ppt/slides/_rels/slide94.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chart" Target="../charts/chart13.xml"/><Relationship Id="rId1" Type="http://schemas.openxmlformats.org/officeDocument/2006/relationships/slideLayout" Target="../slideLayouts/slideLayout9.xml"/></Relationships>
</file>

<file path=ppt/slides/_rels/slide9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chart" Target="../charts/chart14.xml"/><Relationship Id="rId1" Type="http://schemas.openxmlformats.org/officeDocument/2006/relationships/slideLayout" Target="../slideLayouts/slideLayout9.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9.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9.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9.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D837B68-1919-4F41-B2FE-DF5EE2DAA4A5}"/>
              </a:ext>
            </a:extLst>
          </p:cNvPr>
          <p:cNvSpPr>
            <a:spLocks noGrp="1"/>
          </p:cNvSpPr>
          <p:nvPr>
            <p:ph type="title"/>
          </p:nvPr>
        </p:nvSpPr>
        <p:spPr/>
        <p:txBody>
          <a:bodyPr/>
          <a:lstStyle/>
          <a:p>
            <a:r>
              <a:rPr lang="en-US" dirty="0"/>
              <a:t>Budget Discussion Topics</a:t>
            </a:r>
          </a:p>
        </p:txBody>
      </p:sp>
      <p:sp>
        <p:nvSpPr>
          <p:cNvPr id="4" name="Slide Number Placeholder 3">
            <a:extLst>
              <a:ext uri="{FF2B5EF4-FFF2-40B4-BE49-F238E27FC236}">
                <a16:creationId xmlns:a16="http://schemas.microsoft.com/office/drawing/2014/main" id="{71DF45C4-C8DF-C845-95C0-1878A6B6F29F}"/>
              </a:ext>
            </a:extLst>
          </p:cNvPr>
          <p:cNvSpPr>
            <a:spLocks noGrp="1"/>
          </p:cNvSpPr>
          <p:nvPr>
            <p:ph type="sldNum" sz="quarter" idx="10"/>
          </p:nvPr>
        </p:nvSpPr>
        <p:spPr/>
        <p:txBody>
          <a:bodyPr/>
          <a:lstStyle/>
          <a:p>
            <a:pPr defTabSz="685766" fontAlgn="auto">
              <a:spcBef>
                <a:spcPts val="0"/>
              </a:spcBef>
              <a:spcAft>
                <a:spcPts val="0"/>
              </a:spcAft>
              <a:defRPr/>
            </a:pPr>
            <a:fld id="{F68327C5-B821-4FE9-A59A-A60D9EB59A9A}" type="slidenum">
              <a:rPr lang="en-US">
                <a:latin typeface="Calibri"/>
                <a:cs typeface="+mn-cs"/>
              </a:rPr>
              <a:pPr defTabSz="685766" fontAlgn="auto">
                <a:spcBef>
                  <a:spcPts val="0"/>
                </a:spcBef>
                <a:spcAft>
                  <a:spcPts val="0"/>
                </a:spcAft>
                <a:defRPr/>
              </a:pPr>
              <a:t>2</a:t>
            </a:fld>
            <a:endParaRPr lang="en-US" dirty="0">
              <a:latin typeface="Calibri"/>
              <a:cs typeface="+mn-cs"/>
            </a:endParaRPr>
          </a:p>
        </p:txBody>
      </p:sp>
      <p:grpSp>
        <p:nvGrpSpPr>
          <p:cNvPr id="19" name="Group 18">
            <a:extLst>
              <a:ext uri="{FF2B5EF4-FFF2-40B4-BE49-F238E27FC236}">
                <a16:creationId xmlns:a16="http://schemas.microsoft.com/office/drawing/2014/main" id="{5BEA3DDD-6C11-4168-9E6B-21D1B617F9FB}"/>
              </a:ext>
            </a:extLst>
          </p:cNvPr>
          <p:cNvGrpSpPr/>
          <p:nvPr/>
        </p:nvGrpSpPr>
        <p:grpSpPr>
          <a:xfrm>
            <a:off x="488590" y="1600200"/>
            <a:ext cx="1111610" cy="3275599"/>
            <a:chOff x="488590" y="1600200"/>
            <a:chExt cx="1111610" cy="3275599"/>
          </a:xfrm>
        </p:grpSpPr>
        <p:sp>
          <p:nvSpPr>
            <p:cNvPr id="20" name="Freeform: Shape 19">
              <a:extLst>
                <a:ext uri="{FF2B5EF4-FFF2-40B4-BE49-F238E27FC236}">
                  <a16:creationId xmlns:a16="http://schemas.microsoft.com/office/drawing/2014/main" id="{9B658EE3-F13B-4E79-8C81-56DD735E9ADA}"/>
                </a:ext>
              </a:extLst>
            </p:cNvPr>
            <p:cNvSpPr/>
            <p:nvPr/>
          </p:nvSpPr>
          <p:spPr>
            <a:xfrm>
              <a:off x="546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C0392B">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1" name="Freeform: Shape 20">
              <a:extLst>
                <a:ext uri="{FF2B5EF4-FFF2-40B4-BE49-F238E27FC236}">
                  <a16:creationId xmlns:a16="http://schemas.microsoft.com/office/drawing/2014/main" id="{FE91AB86-3F87-469E-9B61-80F6459AB042}"/>
                </a:ext>
              </a:extLst>
            </p:cNvPr>
            <p:cNvSpPr/>
            <p:nvPr/>
          </p:nvSpPr>
          <p:spPr>
            <a:xfrm>
              <a:off x="488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3091455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3091455"/>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C0392B"/>
            </a:solidFill>
            <a:ln w="12700">
              <a:miter lim="400000"/>
            </a:ln>
          </p:spPr>
          <p:txBody>
            <a:bodyPr wrap="square" lIns="28575" tIns="162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schemeClr val="bg1"/>
                  </a:solidFill>
                  <a:latin typeface="Calibri"/>
                </a:rPr>
                <a:t>BUDGET OVERVIEW</a:t>
              </a:r>
              <a:endParaRPr kumimoji="0" lang="fr-CA" sz="1200" b="1" i="0" u="none" strike="noStrike" kern="0" cap="none" spc="0" normalizeH="0" baseline="0" noProof="0" dirty="0">
                <a:ln>
                  <a:noFill/>
                </a:ln>
                <a:solidFill>
                  <a:schemeClr val="bg1"/>
                </a:solidFill>
                <a:effectLst/>
                <a:uLnTx/>
                <a:uFillTx/>
                <a:latin typeface="Calibri"/>
              </a:endParaRPr>
            </a:p>
          </p:txBody>
        </p:sp>
      </p:grpSp>
      <p:grpSp>
        <p:nvGrpSpPr>
          <p:cNvPr id="22" name="Group 21">
            <a:extLst>
              <a:ext uri="{FF2B5EF4-FFF2-40B4-BE49-F238E27FC236}">
                <a16:creationId xmlns:a16="http://schemas.microsoft.com/office/drawing/2014/main" id="{3E57AAC4-D02D-43DC-85DE-AC100B633465}"/>
              </a:ext>
            </a:extLst>
          </p:cNvPr>
          <p:cNvGrpSpPr/>
          <p:nvPr/>
        </p:nvGrpSpPr>
        <p:grpSpPr>
          <a:xfrm>
            <a:off x="1860190" y="1600200"/>
            <a:ext cx="1111610" cy="3275599"/>
            <a:chOff x="1860190" y="1600200"/>
            <a:chExt cx="1111610" cy="3275599"/>
          </a:xfrm>
        </p:grpSpPr>
        <p:sp>
          <p:nvSpPr>
            <p:cNvPr id="25" name="Freeform: Shape 24">
              <a:extLst>
                <a:ext uri="{FF2B5EF4-FFF2-40B4-BE49-F238E27FC236}">
                  <a16:creationId xmlns:a16="http://schemas.microsoft.com/office/drawing/2014/main" id="{AC2392DD-4352-4095-9008-0719784EBB6F}"/>
                </a:ext>
              </a:extLst>
            </p:cNvPr>
            <p:cNvSpPr/>
            <p:nvPr/>
          </p:nvSpPr>
          <p:spPr>
            <a:xfrm>
              <a:off x="1917642"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solidFill>
              <a:srgbClr val="F39C12">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6" name="Freeform: Shape 25">
              <a:extLst>
                <a:ext uri="{FF2B5EF4-FFF2-40B4-BE49-F238E27FC236}">
                  <a16:creationId xmlns:a16="http://schemas.microsoft.com/office/drawing/2014/main" id="{31424588-E5E8-4442-84F3-58288E70C940}"/>
                </a:ext>
              </a:extLst>
            </p:cNvPr>
            <p:cNvSpPr/>
            <p:nvPr/>
          </p:nvSpPr>
          <p:spPr>
            <a:xfrm>
              <a:off x="18601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F39C12"/>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VOTE INFORMATION</a:t>
              </a:r>
              <a:endParaRPr kumimoji="0" sz="1200" b="1" i="0" u="none" strike="noStrike" kern="0" cap="none" spc="0" normalizeH="0" baseline="0" noProof="0" dirty="0">
                <a:ln>
                  <a:noFill/>
                </a:ln>
                <a:solidFill>
                  <a:schemeClr val="bg1"/>
                </a:solidFill>
                <a:effectLst/>
                <a:uLnTx/>
                <a:uFillTx/>
                <a:latin typeface="Calibri"/>
              </a:endParaRPr>
            </a:p>
          </p:txBody>
        </p:sp>
      </p:grpSp>
      <p:grpSp>
        <p:nvGrpSpPr>
          <p:cNvPr id="28" name="Group 27">
            <a:extLst>
              <a:ext uri="{FF2B5EF4-FFF2-40B4-BE49-F238E27FC236}">
                <a16:creationId xmlns:a16="http://schemas.microsoft.com/office/drawing/2014/main" id="{2855090D-4A25-4F0A-9F3A-A89BFC2D5388}"/>
              </a:ext>
            </a:extLst>
          </p:cNvPr>
          <p:cNvGrpSpPr/>
          <p:nvPr/>
        </p:nvGrpSpPr>
        <p:grpSpPr>
          <a:xfrm>
            <a:off x="3231790" y="1600200"/>
            <a:ext cx="1111610" cy="3275599"/>
            <a:chOff x="3231790" y="1600200"/>
            <a:chExt cx="1111610" cy="3275599"/>
          </a:xfrm>
        </p:grpSpPr>
        <p:sp>
          <p:nvSpPr>
            <p:cNvPr id="29" name="Freeform: Shape 28">
              <a:extLst>
                <a:ext uri="{FF2B5EF4-FFF2-40B4-BE49-F238E27FC236}">
                  <a16:creationId xmlns:a16="http://schemas.microsoft.com/office/drawing/2014/main" id="{57C20F4D-04C3-48DA-8ED2-A9FF7B34201E}"/>
                </a:ext>
              </a:extLst>
            </p:cNvPr>
            <p:cNvSpPr/>
            <p:nvPr/>
          </p:nvSpPr>
          <p:spPr>
            <a:xfrm>
              <a:off x="32892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9BBB5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0" name="Freeform: Shape 29">
              <a:extLst>
                <a:ext uri="{FF2B5EF4-FFF2-40B4-BE49-F238E27FC236}">
                  <a16:creationId xmlns:a16="http://schemas.microsoft.com/office/drawing/2014/main" id="{E0D72263-21D1-4DE5-BCA1-C64FED013C8F}"/>
                </a:ext>
              </a:extLst>
            </p:cNvPr>
            <p:cNvSpPr/>
            <p:nvPr/>
          </p:nvSpPr>
          <p:spPr>
            <a:xfrm>
              <a:off x="32317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9BBB59"/>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CAPITAL RESERVE</a:t>
              </a:r>
            </a:p>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endParaRPr kumimoji="0" sz="1200" b="1" i="0" u="none" strike="noStrike" kern="0" cap="none" spc="0" normalizeH="0" baseline="0" noProof="0" dirty="0">
                <a:ln>
                  <a:noFill/>
                </a:ln>
                <a:solidFill>
                  <a:srgbClr val="F2F2F2">
                    <a:lumMod val="10000"/>
                  </a:srgbClr>
                </a:solidFill>
                <a:effectLst/>
                <a:uLnTx/>
                <a:uFillTx/>
                <a:latin typeface="Calibri"/>
              </a:endParaRPr>
            </a:p>
          </p:txBody>
        </p:sp>
      </p:grpSp>
      <p:grpSp>
        <p:nvGrpSpPr>
          <p:cNvPr id="35" name="Group 34">
            <a:extLst>
              <a:ext uri="{FF2B5EF4-FFF2-40B4-BE49-F238E27FC236}">
                <a16:creationId xmlns:a16="http://schemas.microsoft.com/office/drawing/2014/main" id="{E31D23E6-4DE6-465E-A08B-AFFF7D9B88C2}"/>
              </a:ext>
            </a:extLst>
          </p:cNvPr>
          <p:cNvGrpSpPr/>
          <p:nvPr/>
        </p:nvGrpSpPr>
        <p:grpSpPr>
          <a:xfrm>
            <a:off x="4603390" y="1600200"/>
            <a:ext cx="1111610" cy="3275599"/>
            <a:chOff x="4603390" y="1600200"/>
            <a:chExt cx="1111610" cy="3275599"/>
          </a:xfrm>
        </p:grpSpPr>
        <p:sp>
          <p:nvSpPr>
            <p:cNvPr id="36" name="Freeform: Shape 35">
              <a:extLst>
                <a:ext uri="{FF2B5EF4-FFF2-40B4-BE49-F238E27FC236}">
                  <a16:creationId xmlns:a16="http://schemas.microsoft.com/office/drawing/2014/main" id="{EF0273CA-8829-4BCC-B4F3-F2D6D2A858BB}"/>
                </a:ext>
              </a:extLst>
            </p:cNvPr>
            <p:cNvSpPr/>
            <p:nvPr/>
          </p:nvSpPr>
          <p:spPr>
            <a:xfrm>
              <a:off x="4660843"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9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9"/>
                  </a:lnTo>
                  <a:lnTo>
                    <a:pt x="1404158" y="3469829"/>
                  </a:lnTo>
                  <a:cubicBezTo>
                    <a:pt x="1404158" y="3640534"/>
                    <a:pt x="1263027" y="3780216"/>
                    <a:pt x="1087378" y="3780216"/>
                  </a:cubicBezTo>
                  <a:lnTo>
                    <a:pt x="0" y="3780216"/>
                  </a:lnTo>
                  <a:lnTo>
                    <a:pt x="0" y="3508301"/>
                  </a:lnTo>
                  <a:lnTo>
                    <a:pt x="0" y="3006720"/>
                  </a:lnTo>
                  <a:close/>
                </a:path>
              </a:pathLst>
            </a:custGeom>
            <a:solidFill>
              <a:srgbClr val="16A085">
                <a:alpha val="15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7" name="Freeform: Shape 36">
              <a:extLst>
                <a:ext uri="{FF2B5EF4-FFF2-40B4-BE49-F238E27FC236}">
                  <a16:creationId xmlns:a16="http://schemas.microsoft.com/office/drawing/2014/main" id="{2D37290B-4298-44BE-9E2B-FB51E9EA8AF3}"/>
                </a:ext>
              </a:extLst>
            </p:cNvPr>
            <p:cNvSpPr/>
            <p:nvPr/>
          </p:nvSpPr>
          <p:spPr>
            <a:xfrm>
              <a:off x="46033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16A085"/>
            </a:solidFill>
            <a:ln w="12700">
              <a:miter lim="400000"/>
            </a:ln>
          </p:spPr>
          <p:txBody>
            <a:bodyPr wrap="square" lIns="28575" tIns="219456"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REVENUES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38" name="Group 37">
            <a:extLst>
              <a:ext uri="{FF2B5EF4-FFF2-40B4-BE49-F238E27FC236}">
                <a16:creationId xmlns:a16="http://schemas.microsoft.com/office/drawing/2014/main" id="{7FF5DBF3-CC88-4131-BA8E-6627B8BDA1E4}"/>
              </a:ext>
            </a:extLst>
          </p:cNvPr>
          <p:cNvGrpSpPr/>
          <p:nvPr/>
        </p:nvGrpSpPr>
        <p:grpSpPr>
          <a:xfrm>
            <a:off x="5974990" y="1600200"/>
            <a:ext cx="1111610" cy="3275599"/>
            <a:chOff x="5974990" y="1600200"/>
            <a:chExt cx="1111610" cy="3275599"/>
          </a:xfrm>
        </p:grpSpPr>
        <p:sp>
          <p:nvSpPr>
            <p:cNvPr id="39" name="Freeform: Shape 38">
              <a:extLst>
                <a:ext uri="{FF2B5EF4-FFF2-40B4-BE49-F238E27FC236}">
                  <a16:creationId xmlns:a16="http://schemas.microsoft.com/office/drawing/2014/main" id="{EED66340-09ED-4281-8387-CB0BAC7E491A}"/>
                </a:ext>
              </a:extLst>
            </p:cNvPr>
            <p:cNvSpPr/>
            <p:nvPr/>
          </p:nvSpPr>
          <p:spPr>
            <a:xfrm>
              <a:off x="60324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2980B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43" name="Freeform: Shape 42">
              <a:extLst>
                <a:ext uri="{FF2B5EF4-FFF2-40B4-BE49-F238E27FC236}">
                  <a16:creationId xmlns:a16="http://schemas.microsoft.com/office/drawing/2014/main" id="{501CB606-C6FD-403B-AC09-ADC653DACFD5}"/>
                </a:ext>
              </a:extLst>
            </p:cNvPr>
            <p:cNvSpPr/>
            <p:nvPr/>
          </p:nvSpPr>
          <p:spPr>
            <a:xfrm>
              <a:off x="59749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7"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2980B9"/>
            </a:solidFill>
            <a:ln w="12700">
              <a:miter lim="400000"/>
            </a:ln>
          </p:spPr>
          <p:txBody>
            <a:bodyPr wrap="square" lIns="28575" tIns="216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prstClr val="white"/>
                  </a:solidFill>
                  <a:latin typeface="Calibri"/>
                </a:rPr>
                <a:t>EXPENSES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44" name="Group 43">
            <a:extLst>
              <a:ext uri="{FF2B5EF4-FFF2-40B4-BE49-F238E27FC236}">
                <a16:creationId xmlns:a16="http://schemas.microsoft.com/office/drawing/2014/main" id="{9C1E862A-35ED-4683-B6D2-7CC51EA52D11}"/>
              </a:ext>
            </a:extLst>
          </p:cNvPr>
          <p:cNvGrpSpPr/>
          <p:nvPr/>
        </p:nvGrpSpPr>
        <p:grpSpPr>
          <a:xfrm>
            <a:off x="7346590" y="1600200"/>
            <a:ext cx="1111610" cy="3275599"/>
            <a:chOff x="7346590" y="1600200"/>
            <a:chExt cx="1111610" cy="3275599"/>
          </a:xfrm>
        </p:grpSpPr>
        <p:sp>
          <p:nvSpPr>
            <p:cNvPr id="45" name="Freeform: Shape 44">
              <a:extLst>
                <a:ext uri="{FF2B5EF4-FFF2-40B4-BE49-F238E27FC236}">
                  <a16:creationId xmlns:a16="http://schemas.microsoft.com/office/drawing/2014/main" id="{ED2552C0-89AE-4FA8-B15C-D78F253C04BE}"/>
                </a:ext>
              </a:extLst>
            </p:cNvPr>
            <p:cNvSpPr/>
            <p:nvPr/>
          </p:nvSpPr>
          <p:spPr>
            <a:xfrm>
              <a:off x="7404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4B2C50">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46" name="Freeform: Shape 45">
              <a:extLst>
                <a:ext uri="{FF2B5EF4-FFF2-40B4-BE49-F238E27FC236}">
                  <a16:creationId xmlns:a16="http://schemas.microsoft.com/office/drawing/2014/main" id="{BFD14379-4BEF-4EB9-BE81-5B8DB3190C40}"/>
                </a:ext>
              </a:extLst>
            </p:cNvPr>
            <p:cNvSpPr/>
            <p:nvPr/>
          </p:nvSpPr>
          <p:spPr>
            <a:xfrm>
              <a:off x="7346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4219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4219" y="899686"/>
                  </a:lnTo>
                  <a:cubicBezTo>
                    <a:pt x="223145"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4B2C50">
                <a:lumMod val="60000"/>
                <a:lumOff val="40000"/>
              </a:srgbClr>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WHAT’S </a:t>
              </a:r>
              <a:br>
                <a:rPr kumimoji="0" lang="fr-CA" sz="1200" b="1" i="0" u="none" strike="noStrike" kern="0" cap="none" spc="0" normalizeH="0" baseline="0" noProof="0" dirty="0">
                  <a:ln>
                    <a:noFill/>
                  </a:ln>
                  <a:solidFill>
                    <a:prstClr val="white"/>
                  </a:solidFill>
                  <a:effectLst/>
                  <a:uLnTx/>
                  <a:uFillTx/>
                  <a:latin typeface="Calibri"/>
                </a:rPr>
              </a:br>
              <a:r>
                <a:rPr kumimoji="0" lang="fr-CA" sz="1200" b="1" i="0" u="none" strike="noStrike" kern="0" cap="none" spc="0" normalizeH="0" baseline="0" noProof="0" dirty="0">
                  <a:ln>
                    <a:noFill/>
                  </a:ln>
                  <a:solidFill>
                    <a:prstClr val="white"/>
                  </a:solidFill>
                  <a:effectLst/>
                  <a:uLnTx/>
                  <a:uFillTx/>
                  <a:latin typeface="Calibri"/>
                </a:rPr>
                <a:t>NEXT</a:t>
              </a:r>
              <a:endParaRPr kumimoji="0" sz="1200" b="1" i="0" u="none" strike="noStrike" kern="0" cap="none" spc="0" normalizeH="0" baseline="0" noProof="0" dirty="0">
                <a:ln>
                  <a:noFill/>
                </a:ln>
                <a:solidFill>
                  <a:prstClr val="white"/>
                </a:solidFill>
                <a:effectLst/>
                <a:uLnTx/>
                <a:uFillTx/>
                <a:latin typeface="Calibri"/>
              </a:endParaRPr>
            </a:p>
          </p:txBody>
        </p:sp>
      </p:grpSp>
    </p:spTree>
    <p:extLst>
      <p:ext uri="{BB962C8B-B14F-4D97-AF65-F5344CB8AC3E}">
        <p14:creationId xmlns:p14="http://schemas.microsoft.com/office/powerpoint/2010/main" val="3829138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up)">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up)">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up)">
                                      <p:cBhvr>
                                        <p:cTn id="17" dur="500"/>
                                        <p:tgtEl>
                                          <p:spTgt spid="2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wipe(up)">
                                      <p:cBhvr>
                                        <p:cTn id="22" dur="500"/>
                                        <p:tgtEl>
                                          <p:spTgt spid="3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wipe(up)">
                                      <p:cBhvr>
                                        <p:cTn id="27" dur="500"/>
                                        <p:tgtEl>
                                          <p:spTgt spid="3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44"/>
                                        </p:tgtEl>
                                        <p:attrNameLst>
                                          <p:attrName>style.visibility</p:attrName>
                                        </p:attrNameLst>
                                      </p:cBhvr>
                                      <p:to>
                                        <p:strVal val="visible"/>
                                      </p:to>
                                    </p:set>
                                    <p:animEffect transition="in" filter="wipe(up)">
                                      <p:cBhvr>
                                        <p:cTn id="3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D837B68-1919-4F41-B2FE-DF5EE2DAA4A5}"/>
              </a:ext>
            </a:extLst>
          </p:cNvPr>
          <p:cNvSpPr>
            <a:spLocks noGrp="1"/>
          </p:cNvSpPr>
          <p:nvPr>
            <p:ph type="title"/>
          </p:nvPr>
        </p:nvSpPr>
        <p:spPr/>
        <p:txBody>
          <a:bodyPr/>
          <a:lstStyle/>
          <a:p>
            <a:r>
              <a:rPr lang="en-US" dirty="0"/>
              <a:t>Budget Discussion Topics</a:t>
            </a:r>
          </a:p>
        </p:txBody>
      </p:sp>
      <p:sp>
        <p:nvSpPr>
          <p:cNvPr id="4" name="Slide Number Placeholder 3">
            <a:extLst>
              <a:ext uri="{FF2B5EF4-FFF2-40B4-BE49-F238E27FC236}">
                <a16:creationId xmlns:a16="http://schemas.microsoft.com/office/drawing/2014/main" id="{71DF45C4-C8DF-C845-95C0-1878A6B6F29F}"/>
              </a:ext>
            </a:extLst>
          </p:cNvPr>
          <p:cNvSpPr>
            <a:spLocks noGrp="1"/>
          </p:cNvSpPr>
          <p:nvPr>
            <p:ph type="sldNum" sz="quarter" idx="10"/>
          </p:nvPr>
        </p:nvSpPr>
        <p:spPr/>
        <p:txBody>
          <a:bodyPr/>
          <a:lstStyle/>
          <a:p>
            <a:pPr defTabSz="685766" fontAlgn="auto">
              <a:spcBef>
                <a:spcPts val="0"/>
              </a:spcBef>
              <a:spcAft>
                <a:spcPts val="0"/>
              </a:spcAft>
              <a:defRPr/>
            </a:pPr>
            <a:fld id="{F68327C5-B821-4FE9-A59A-A60D9EB59A9A}" type="slidenum">
              <a:rPr lang="en-US">
                <a:latin typeface="Calibri"/>
                <a:cs typeface="+mn-cs"/>
              </a:rPr>
              <a:pPr defTabSz="685766" fontAlgn="auto">
                <a:spcBef>
                  <a:spcPts val="0"/>
                </a:spcBef>
                <a:spcAft>
                  <a:spcPts val="0"/>
                </a:spcAft>
                <a:defRPr/>
              </a:pPr>
              <a:t>3</a:t>
            </a:fld>
            <a:endParaRPr lang="en-US" dirty="0">
              <a:latin typeface="Calibri"/>
              <a:cs typeface="+mn-cs"/>
            </a:endParaRPr>
          </a:p>
        </p:txBody>
      </p:sp>
      <p:grpSp>
        <p:nvGrpSpPr>
          <p:cNvPr id="2" name="!!total">
            <a:extLst>
              <a:ext uri="{FF2B5EF4-FFF2-40B4-BE49-F238E27FC236}">
                <a16:creationId xmlns:a16="http://schemas.microsoft.com/office/drawing/2014/main" id="{6F72A7C3-5D6F-4C12-A28D-46FA272EB003}"/>
              </a:ext>
            </a:extLst>
          </p:cNvPr>
          <p:cNvGrpSpPr/>
          <p:nvPr/>
        </p:nvGrpSpPr>
        <p:grpSpPr>
          <a:xfrm>
            <a:off x="488590" y="1600200"/>
            <a:ext cx="7969610" cy="3275599"/>
            <a:chOff x="488590" y="1600200"/>
            <a:chExt cx="7969610" cy="3275599"/>
          </a:xfrm>
        </p:grpSpPr>
        <p:grpSp>
          <p:nvGrpSpPr>
            <p:cNvPr id="19" name="!!budgetoverview">
              <a:extLst>
                <a:ext uri="{FF2B5EF4-FFF2-40B4-BE49-F238E27FC236}">
                  <a16:creationId xmlns:a16="http://schemas.microsoft.com/office/drawing/2014/main" id="{5BEA3DDD-6C11-4168-9E6B-21D1B617F9FB}"/>
                </a:ext>
              </a:extLst>
            </p:cNvPr>
            <p:cNvGrpSpPr/>
            <p:nvPr/>
          </p:nvGrpSpPr>
          <p:grpSpPr>
            <a:xfrm>
              <a:off x="488590" y="1600200"/>
              <a:ext cx="1111610" cy="3275599"/>
              <a:chOff x="488590" y="1600200"/>
              <a:chExt cx="1111610" cy="3275599"/>
            </a:xfrm>
          </p:grpSpPr>
          <p:sp>
            <p:nvSpPr>
              <p:cNvPr id="20" name="Freeform: Shape 19">
                <a:extLst>
                  <a:ext uri="{FF2B5EF4-FFF2-40B4-BE49-F238E27FC236}">
                    <a16:creationId xmlns:a16="http://schemas.microsoft.com/office/drawing/2014/main" id="{9B658EE3-F13B-4E79-8C81-56DD735E9ADA}"/>
                  </a:ext>
                </a:extLst>
              </p:cNvPr>
              <p:cNvSpPr/>
              <p:nvPr/>
            </p:nvSpPr>
            <p:spPr>
              <a:xfrm>
                <a:off x="546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C0392B">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1" name="Freeform: Shape 20">
                <a:extLst>
                  <a:ext uri="{FF2B5EF4-FFF2-40B4-BE49-F238E27FC236}">
                    <a16:creationId xmlns:a16="http://schemas.microsoft.com/office/drawing/2014/main" id="{FE91AB86-3F87-469E-9B61-80F6459AB042}"/>
                  </a:ext>
                </a:extLst>
              </p:cNvPr>
              <p:cNvSpPr/>
              <p:nvPr/>
            </p:nvSpPr>
            <p:spPr>
              <a:xfrm>
                <a:off x="488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3091455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3091455"/>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C0392B"/>
              </a:solidFill>
              <a:ln w="12700">
                <a:miter lim="400000"/>
              </a:ln>
            </p:spPr>
            <p:txBody>
              <a:bodyPr wrap="square" lIns="28575" tIns="162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schemeClr val="bg1"/>
                    </a:solidFill>
                    <a:latin typeface="Calibri"/>
                  </a:rPr>
                  <a:t>BUDGET OVERVIEW</a:t>
                </a:r>
                <a:endParaRPr kumimoji="0" lang="fr-CA" sz="1200" b="1" i="0" u="none" strike="noStrike" kern="0" cap="none" spc="0" normalizeH="0" baseline="0" noProof="0" dirty="0">
                  <a:ln>
                    <a:noFill/>
                  </a:ln>
                  <a:solidFill>
                    <a:schemeClr val="bg1"/>
                  </a:solidFill>
                  <a:effectLst/>
                  <a:uLnTx/>
                  <a:uFillTx/>
                  <a:latin typeface="Calibri"/>
                </a:endParaRPr>
              </a:p>
            </p:txBody>
          </p:sp>
        </p:grpSp>
        <p:grpSp>
          <p:nvGrpSpPr>
            <p:cNvPr id="22" name="Group 21">
              <a:extLst>
                <a:ext uri="{FF2B5EF4-FFF2-40B4-BE49-F238E27FC236}">
                  <a16:creationId xmlns:a16="http://schemas.microsoft.com/office/drawing/2014/main" id="{3E57AAC4-D02D-43DC-85DE-AC100B633465}"/>
                </a:ext>
              </a:extLst>
            </p:cNvPr>
            <p:cNvGrpSpPr/>
            <p:nvPr/>
          </p:nvGrpSpPr>
          <p:grpSpPr>
            <a:xfrm>
              <a:off x="1860190" y="1600200"/>
              <a:ext cx="1111610" cy="3275599"/>
              <a:chOff x="1860190" y="1600200"/>
              <a:chExt cx="1111610" cy="3275599"/>
            </a:xfrm>
          </p:grpSpPr>
          <p:sp>
            <p:nvSpPr>
              <p:cNvPr id="25" name="Freeform: Shape 24">
                <a:extLst>
                  <a:ext uri="{FF2B5EF4-FFF2-40B4-BE49-F238E27FC236}">
                    <a16:creationId xmlns:a16="http://schemas.microsoft.com/office/drawing/2014/main" id="{AC2392DD-4352-4095-9008-0719784EBB6F}"/>
                  </a:ext>
                </a:extLst>
              </p:cNvPr>
              <p:cNvSpPr/>
              <p:nvPr/>
            </p:nvSpPr>
            <p:spPr>
              <a:xfrm>
                <a:off x="1917642"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solidFill>
                <a:srgbClr val="F39C12">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6" name="Freeform: Shape 25">
                <a:extLst>
                  <a:ext uri="{FF2B5EF4-FFF2-40B4-BE49-F238E27FC236}">
                    <a16:creationId xmlns:a16="http://schemas.microsoft.com/office/drawing/2014/main" id="{31424588-E5E8-4442-84F3-58288E70C940}"/>
                  </a:ext>
                </a:extLst>
              </p:cNvPr>
              <p:cNvSpPr/>
              <p:nvPr/>
            </p:nvSpPr>
            <p:spPr>
              <a:xfrm>
                <a:off x="18601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F39C12"/>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VOTE INFORMATION</a:t>
                </a:r>
                <a:endParaRPr kumimoji="0" sz="1200" b="1" i="0" u="none" strike="noStrike" kern="0" cap="none" spc="0" normalizeH="0" baseline="0" noProof="0" dirty="0">
                  <a:ln>
                    <a:noFill/>
                  </a:ln>
                  <a:solidFill>
                    <a:schemeClr val="bg1"/>
                  </a:solidFill>
                  <a:effectLst/>
                  <a:uLnTx/>
                  <a:uFillTx/>
                  <a:latin typeface="Calibri"/>
                </a:endParaRPr>
              </a:p>
            </p:txBody>
          </p:sp>
        </p:grpSp>
        <p:grpSp>
          <p:nvGrpSpPr>
            <p:cNvPr id="28" name="Group 27">
              <a:extLst>
                <a:ext uri="{FF2B5EF4-FFF2-40B4-BE49-F238E27FC236}">
                  <a16:creationId xmlns:a16="http://schemas.microsoft.com/office/drawing/2014/main" id="{2855090D-4A25-4F0A-9F3A-A89BFC2D5388}"/>
                </a:ext>
              </a:extLst>
            </p:cNvPr>
            <p:cNvGrpSpPr/>
            <p:nvPr/>
          </p:nvGrpSpPr>
          <p:grpSpPr>
            <a:xfrm>
              <a:off x="3231790" y="1600200"/>
              <a:ext cx="1111610" cy="3275599"/>
              <a:chOff x="3231790" y="1600200"/>
              <a:chExt cx="1111610" cy="3275599"/>
            </a:xfrm>
          </p:grpSpPr>
          <p:sp>
            <p:nvSpPr>
              <p:cNvPr id="29" name="Freeform: Shape 28">
                <a:extLst>
                  <a:ext uri="{FF2B5EF4-FFF2-40B4-BE49-F238E27FC236}">
                    <a16:creationId xmlns:a16="http://schemas.microsoft.com/office/drawing/2014/main" id="{57C20F4D-04C3-48DA-8ED2-A9FF7B34201E}"/>
                  </a:ext>
                </a:extLst>
              </p:cNvPr>
              <p:cNvSpPr/>
              <p:nvPr/>
            </p:nvSpPr>
            <p:spPr>
              <a:xfrm>
                <a:off x="32892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9BBB5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0" name="Freeform: Shape 29">
                <a:extLst>
                  <a:ext uri="{FF2B5EF4-FFF2-40B4-BE49-F238E27FC236}">
                    <a16:creationId xmlns:a16="http://schemas.microsoft.com/office/drawing/2014/main" id="{E0D72263-21D1-4DE5-BCA1-C64FED013C8F}"/>
                  </a:ext>
                </a:extLst>
              </p:cNvPr>
              <p:cNvSpPr/>
              <p:nvPr/>
            </p:nvSpPr>
            <p:spPr>
              <a:xfrm>
                <a:off x="32317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9BBB59"/>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CAPITAL RESERVE</a:t>
                </a:r>
              </a:p>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endParaRPr kumimoji="0" sz="1200" b="1" i="0" u="none" strike="noStrike" kern="0" cap="none" spc="0" normalizeH="0" baseline="0" noProof="0" dirty="0">
                  <a:ln>
                    <a:noFill/>
                  </a:ln>
                  <a:solidFill>
                    <a:srgbClr val="F2F2F2">
                      <a:lumMod val="10000"/>
                    </a:srgbClr>
                  </a:solidFill>
                  <a:effectLst/>
                  <a:uLnTx/>
                  <a:uFillTx/>
                  <a:latin typeface="Calibri"/>
                </a:endParaRPr>
              </a:p>
            </p:txBody>
          </p:sp>
        </p:grpSp>
        <p:grpSp>
          <p:nvGrpSpPr>
            <p:cNvPr id="35" name="Group 34">
              <a:extLst>
                <a:ext uri="{FF2B5EF4-FFF2-40B4-BE49-F238E27FC236}">
                  <a16:creationId xmlns:a16="http://schemas.microsoft.com/office/drawing/2014/main" id="{E31D23E6-4DE6-465E-A08B-AFFF7D9B88C2}"/>
                </a:ext>
              </a:extLst>
            </p:cNvPr>
            <p:cNvGrpSpPr/>
            <p:nvPr/>
          </p:nvGrpSpPr>
          <p:grpSpPr>
            <a:xfrm>
              <a:off x="4603390" y="1600200"/>
              <a:ext cx="1111610" cy="3275599"/>
              <a:chOff x="4603390" y="1600200"/>
              <a:chExt cx="1111610" cy="3275599"/>
            </a:xfrm>
          </p:grpSpPr>
          <p:sp>
            <p:nvSpPr>
              <p:cNvPr id="36" name="Freeform: Shape 35">
                <a:extLst>
                  <a:ext uri="{FF2B5EF4-FFF2-40B4-BE49-F238E27FC236}">
                    <a16:creationId xmlns:a16="http://schemas.microsoft.com/office/drawing/2014/main" id="{EF0273CA-8829-4BCC-B4F3-F2D6D2A858BB}"/>
                  </a:ext>
                </a:extLst>
              </p:cNvPr>
              <p:cNvSpPr/>
              <p:nvPr/>
            </p:nvSpPr>
            <p:spPr>
              <a:xfrm>
                <a:off x="4660843"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9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9"/>
                    </a:lnTo>
                    <a:lnTo>
                      <a:pt x="1404158" y="3469829"/>
                    </a:lnTo>
                    <a:cubicBezTo>
                      <a:pt x="1404158" y="3640534"/>
                      <a:pt x="1263027" y="3780216"/>
                      <a:pt x="1087378" y="3780216"/>
                    </a:cubicBezTo>
                    <a:lnTo>
                      <a:pt x="0" y="3780216"/>
                    </a:lnTo>
                    <a:lnTo>
                      <a:pt x="0" y="3508301"/>
                    </a:lnTo>
                    <a:lnTo>
                      <a:pt x="0" y="3006720"/>
                    </a:lnTo>
                    <a:close/>
                  </a:path>
                </a:pathLst>
              </a:custGeom>
              <a:solidFill>
                <a:srgbClr val="16A085">
                  <a:alpha val="15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7" name="Freeform: Shape 36">
                <a:extLst>
                  <a:ext uri="{FF2B5EF4-FFF2-40B4-BE49-F238E27FC236}">
                    <a16:creationId xmlns:a16="http://schemas.microsoft.com/office/drawing/2014/main" id="{2D37290B-4298-44BE-9E2B-FB51E9EA8AF3}"/>
                  </a:ext>
                </a:extLst>
              </p:cNvPr>
              <p:cNvSpPr/>
              <p:nvPr/>
            </p:nvSpPr>
            <p:spPr>
              <a:xfrm>
                <a:off x="46033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16A085"/>
              </a:solidFill>
              <a:ln w="12700">
                <a:miter lim="400000"/>
              </a:ln>
            </p:spPr>
            <p:txBody>
              <a:bodyPr wrap="square" lIns="28575" tIns="219456"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REVENUES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38" name="Group 37">
              <a:extLst>
                <a:ext uri="{FF2B5EF4-FFF2-40B4-BE49-F238E27FC236}">
                  <a16:creationId xmlns:a16="http://schemas.microsoft.com/office/drawing/2014/main" id="{7FF5DBF3-CC88-4131-BA8E-6627B8BDA1E4}"/>
                </a:ext>
              </a:extLst>
            </p:cNvPr>
            <p:cNvGrpSpPr/>
            <p:nvPr/>
          </p:nvGrpSpPr>
          <p:grpSpPr>
            <a:xfrm>
              <a:off x="5974990" y="1600200"/>
              <a:ext cx="1111610" cy="3275599"/>
              <a:chOff x="5974990" y="1600200"/>
              <a:chExt cx="1111610" cy="3275599"/>
            </a:xfrm>
          </p:grpSpPr>
          <p:sp>
            <p:nvSpPr>
              <p:cNvPr id="39" name="Freeform: Shape 38">
                <a:extLst>
                  <a:ext uri="{FF2B5EF4-FFF2-40B4-BE49-F238E27FC236}">
                    <a16:creationId xmlns:a16="http://schemas.microsoft.com/office/drawing/2014/main" id="{EED66340-09ED-4281-8387-CB0BAC7E491A}"/>
                  </a:ext>
                </a:extLst>
              </p:cNvPr>
              <p:cNvSpPr/>
              <p:nvPr/>
            </p:nvSpPr>
            <p:spPr>
              <a:xfrm>
                <a:off x="60324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2980B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43" name="Freeform: Shape 42">
                <a:extLst>
                  <a:ext uri="{FF2B5EF4-FFF2-40B4-BE49-F238E27FC236}">
                    <a16:creationId xmlns:a16="http://schemas.microsoft.com/office/drawing/2014/main" id="{501CB606-C6FD-403B-AC09-ADC653DACFD5}"/>
                  </a:ext>
                </a:extLst>
              </p:cNvPr>
              <p:cNvSpPr/>
              <p:nvPr/>
            </p:nvSpPr>
            <p:spPr>
              <a:xfrm>
                <a:off x="59749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7"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2980B9"/>
              </a:solidFill>
              <a:ln w="12700">
                <a:miter lim="400000"/>
              </a:ln>
            </p:spPr>
            <p:txBody>
              <a:bodyPr wrap="square" lIns="28575" tIns="216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prstClr val="white"/>
                    </a:solidFill>
                    <a:latin typeface="Calibri"/>
                  </a:rPr>
                  <a:t>EXPENSES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44" name="Group 43">
              <a:extLst>
                <a:ext uri="{FF2B5EF4-FFF2-40B4-BE49-F238E27FC236}">
                  <a16:creationId xmlns:a16="http://schemas.microsoft.com/office/drawing/2014/main" id="{9C1E862A-35ED-4683-B6D2-7CC51EA52D11}"/>
                </a:ext>
              </a:extLst>
            </p:cNvPr>
            <p:cNvGrpSpPr/>
            <p:nvPr/>
          </p:nvGrpSpPr>
          <p:grpSpPr>
            <a:xfrm>
              <a:off x="7346590" y="1600200"/>
              <a:ext cx="1111610" cy="3275599"/>
              <a:chOff x="7346590" y="1600200"/>
              <a:chExt cx="1111610" cy="3275599"/>
            </a:xfrm>
          </p:grpSpPr>
          <p:sp>
            <p:nvSpPr>
              <p:cNvPr id="45" name="Freeform: Shape 44">
                <a:extLst>
                  <a:ext uri="{FF2B5EF4-FFF2-40B4-BE49-F238E27FC236}">
                    <a16:creationId xmlns:a16="http://schemas.microsoft.com/office/drawing/2014/main" id="{ED2552C0-89AE-4FA8-B15C-D78F253C04BE}"/>
                  </a:ext>
                </a:extLst>
              </p:cNvPr>
              <p:cNvSpPr/>
              <p:nvPr/>
            </p:nvSpPr>
            <p:spPr>
              <a:xfrm>
                <a:off x="7404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4B2C50">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46" name="Freeform: Shape 45">
                <a:extLst>
                  <a:ext uri="{FF2B5EF4-FFF2-40B4-BE49-F238E27FC236}">
                    <a16:creationId xmlns:a16="http://schemas.microsoft.com/office/drawing/2014/main" id="{BFD14379-4BEF-4EB9-BE81-5B8DB3190C40}"/>
                  </a:ext>
                </a:extLst>
              </p:cNvPr>
              <p:cNvSpPr/>
              <p:nvPr/>
            </p:nvSpPr>
            <p:spPr>
              <a:xfrm>
                <a:off x="7346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4219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4219" y="899686"/>
                    </a:lnTo>
                    <a:cubicBezTo>
                      <a:pt x="223145"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4B2C50">
                  <a:lumMod val="60000"/>
                  <a:lumOff val="40000"/>
                </a:srgbClr>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WHAT’S </a:t>
                </a:r>
                <a:br>
                  <a:rPr kumimoji="0" lang="fr-CA" sz="1200" b="1" i="0" u="none" strike="noStrike" kern="0" cap="none" spc="0" normalizeH="0" baseline="0" noProof="0" dirty="0">
                    <a:ln>
                      <a:noFill/>
                    </a:ln>
                    <a:solidFill>
                      <a:prstClr val="white"/>
                    </a:solidFill>
                    <a:effectLst/>
                    <a:uLnTx/>
                    <a:uFillTx/>
                    <a:latin typeface="Calibri"/>
                  </a:rPr>
                </a:br>
                <a:r>
                  <a:rPr kumimoji="0" lang="fr-CA" sz="1200" b="1" i="0" u="none" strike="noStrike" kern="0" cap="none" spc="0" normalizeH="0" baseline="0" noProof="0" dirty="0">
                    <a:ln>
                      <a:noFill/>
                    </a:ln>
                    <a:solidFill>
                      <a:prstClr val="white"/>
                    </a:solidFill>
                    <a:effectLst/>
                    <a:uLnTx/>
                    <a:uFillTx/>
                    <a:latin typeface="Calibri"/>
                  </a:rPr>
                  <a:t>NEXT</a:t>
                </a:r>
                <a:endParaRPr kumimoji="0" sz="1200" b="1" i="0" u="none" strike="noStrike" kern="0" cap="none" spc="0" normalizeH="0" baseline="0" noProof="0" dirty="0">
                  <a:ln>
                    <a:noFill/>
                  </a:ln>
                  <a:solidFill>
                    <a:prstClr val="white"/>
                  </a:solidFill>
                  <a:effectLst/>
                  <a:uLnTx/>
                  <a:uFillTx/>
                  <a:latin typeface="Calibri"/>
                </a:endParaRPr>
              </a:p>
            </p:txBody>
          </p:sp>
        </p:grpSp>
      </p:grpSp>
    </p:spTree>
    <p:extLst>
      <p:ext uri="{BB962C8B-B14F-4D97-AF65-F5344CB8AC3E}">
        <p14:creationId xmlns:p14="http://schemas.microsoft.com/office/powerpoint/2010/main" val="129491341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D837B68-1919-4F41-B2FE-DF5EE2DAA4A5}"/>
              </a:ext>
            </a:extLst>
          </p:cNvPr>
          <p:cNvSpPr>
            <a:spLocks noGrp="1"/>
          </p:cNvSpPr>
          <p:nvPr>
            <p:ph type="title"/>
          </p:nvPr>
        </p:nvSpPr>
        <p:spPr/>
        <p:txBody>
          <a:bodyPr/>
          <a:lstStyle/>
          <a:p>
            <a:r>
              <a:rPr lang="en-US" dirty="0"/>
              <a:t>Budget Discussion Topics</a:t>
            </a:r>
          </a:p>
        </p:txBody>
      </p:sp>
      <p:sp>
        <p:nvSpPr>
          <p:cNvPr id="4" name="Slide Number Placeholder 3">
            <a:extLst>
              <a:ext uri="{FF2B5EF4-FFF2-40B4-BE49-F238E27FC236}">
                <a16:creationId xmlns:a16="http://schemas.microsoft.com/office/drawing/2014/main" id="{71DF45C4-C8DF-C845-95C0-1878A6B6F29F}"/>
              </a:ext>
            </a:extLst>
          </p:cNvPr>
          <p:cNvSpPr>
            <a:spLocks noGrp="1"/>
          </p:cNvSpPr>
          <p:nvPr>
            <p:ph type="sldNum" sz="quarter" idx="10"/>
          </p:nvPr>
        </p:nvSpPr>
        <p:spPr/>
        <p:txBody>
          <a:bodyPr/>
          <a:lstStyle/>
          <a:p>
            <a:pPr defTabSz="685766" fontAlgn="auto">
              <a:spcBef>
                <a:spcPts val="0"/>
              </a:spcBef>
              <a:spcAft>
                <a:spcPts val="0"/>
              </a:spcAft>
              <a:defRPr/>
            </a:pPr>
            <a:fld id="{F68327C5-B821-4FE9-A59A-A60D9EB59A9A}" type="slidenum">
              <a:rPr lang="en-US">
                <a:latin typeface="Calibri"/>
                <a:cs typeface="+mn-cs"/>
              </a:rPr>
              <a:pPr defTabSz="685766" fontAlgn="auto">
                <a:spcBef>
                  <a:spcPts val="0"/>
                </a:spcBef>
                <a:spcAft>
                  <a:spcPts val="0"/>
                </a:spcAft>
                <a:defRPr/>
              </a:pPr>
              <a:t>4</a:t>
            </a:fld>
            <a:endParaRPr lang="en-US" dirty="0">
              <a:latin typeface="Calibri"/>
              <a:cs typeface="+mn-cs"/>
            </a:endParaRPr>
          </a:p>
        </p:txBody>
      </p:sp>
      <p:sp>
        <p:nvSpPr>
          <p:cNvPr id="6" name="Freeform: Shape 5">
            <a:extLst>
              <a:ext uri="{FF2B5EF4-FFF2-40B4-BE49-F238E27FC236}">
                <a16:creationId xmlns:a16="http://schemas.microsoft.com/office/drawing/2014/main" id="{42011889-266F-49A8-953E-6F35FF7B1572}"/>
              </a:ext>
            </a:extLst>
          </p:cNvPr>
          <p:cNvSpPr/>
          <p:nvPr/>
        </p:nvSpPr>
        <p:spPr>
          <a:xfrm>
            <a:off x="546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C0392B">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Total Budget</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CA" sz="1200" b="0" i="0" u="none" strike="noStrike" kern="0" cap="none" spc="0" normalizeH="0" baseline="0" noProof="0" dirty="0">
                <a:ln>
                  <a:noFill/>
                </a:ln>
                <a:solidFill>
                  <a:srgbClr val="2C3E50"/>
                </a:solidFill>
                <a:effectLst/>
                <a:uLnTx/>
                <a:uFillTx/>
                <a:latin typeface="Calibri"/>
              </a:rPr>
              <a:t>Tax Levy</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History of Increases</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Budget Categories</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Budget Coding Basics</a:t>
            </a:r>
          </a:p>
        </p:txBody>
      </p:sp>
      <p:sp>
        <p:nvSpPr>
          <p:cNvPr id="7" name="Freeform: Shape 6">
            <a:extLst>
              <a:ext uri="{FF2B5EF4-FFF2-40B4-BE49-F238E27FC236}">
                <a16:creationId xmlns:a16="http://schemas.microsoft.com/office/drawing/2014/main" id="{4D31F22E-B03C-4A08-BC95-F0B58AAEBCE6}"/>
              </a:ext>
            </a:extLst>
          </p:cNvPr>
          <p:cNvSpPr/>
          <p:nvPr/>
        </p:nvSpPr>
        <p:spPr>
          <a:xfrm>
            <a:off x="488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3091455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3091455"/>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C0392B"/>
          </a:solidFill>
          <a:ln w="12700">
            <a:miter lim="400000"/>
          </a:ln>
        </p:spPr>
        <p:txBody>
          <a:bodyPr wrap="square" lIns="28575" tIns="162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schemeClr val="bg1"/>
                </a:solidFill>
                <a:latin typeface="Calibri"/>
              </a:rPr>
              <a:t>BUDGET OVERVIEW</a:t>
            </a:r>
            <a:endParaRPr kumimoji="0" lang="fr-CA" sz="1200" b="1" i="0" u="none" strike="noStrike" kern="0" cap="none" spc="0" normalizeH="0" baseline="0" noProof="0" dirty="0">
              <a:ln>
                <a:noFill/>
              </a:ln>
              <a:solidFill>
                <a:schemeClr val="bg1"/>
              </a:solidFill>
              <a:effectLst/>
              <a:uLnTx/>
              <a:uFillTx/>
              <a:latin typeface="Calibri"/>
            </a:endParaRPr>
          </a:p>
        </p:txBody>
      </p:sp>
    </p:spTree>
    <p:extLst>
      <p:ext uri="{BB962C8B-B14F-4D97-AF65-F5344CB8AC3E}">
        <p14:creationId xmlns:p14="http://schemas.microsoft.com/office/powerpoint/2010/main" val="40642659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D837B68-1919-4F41-B2FE-DF5EE2DAA4A5}"/>
              </a:ext>
            </a:extLst>
          </p:cNvPr>
          <p:cNvSpPr>
            <a:spLocks noGrp="1"/>
          </p:cNvSpPr>
          <p:nvPr>
            <p:ph type="title"/>
          </p:nvPr>
        </p:nvSpPr>
        <p:spPr/>
        <p:txBody>
          <a:bodyPr/>
          <a:lstStyle/>
          <a:p>
            <a:r>
              <a:rPr lang="en-US" dirty="0"/>
              <a:t>Budget Discussion Topics</a:t>
            </a:r>
          </a:p>
        </p:txBody>
      </p:sp>
      <p:sp>
        <p:nvSpPr>
          <p:cNvPr id="4" name="Slide Number Placeholder 3">
            <a:extLst>
              <a:ext uri="{FF2B5EF4-FFF2-40B4-BE49-F238E27FC236}">
                <a16:creationId xmlns:a16="http://schemas.microsoft.com/office/drawing/2014/main" id="{71DF45C4-C8DF-C845-95C0-1878A6B6F29F}"/>
              </a:ext>
            </a:extLst>
          </p:cNvPr>
          <p:cNvSpPr>
            <a:spLocks noGrp="1"/>
          </p:cNvSpPr>
          <p:nvPr>
            <p:ph type="sldNum" sz="quarter" idx="10"/>
          </p:nvPr>
        </p:nvSpPr>
        <p:spPr/>
        <p:txBody>
          <a:bodyPr/>
          <a:lstStyle/>
          <a:p>
            <a:pPr defTabSz="685766" fontAlgn="auto">
              <a:spcBef>
                <a:spcPts val="0"/>
              </a:spcBef>
              <a:spcAft>
                <a:spcPts val="0"/>
              </a:spcAft>
              <a:defRPr/>
            </a:pPr>
            <a:fld id="{F68327C5-B821-4FE9-A59A-A60D9EB59A9A}" type="slidenum">
              <a:rPr lang="en-US">
                <a:latin typeface="Calibri"/>
                <a:cs typeface="+mn-cs"/>
              </a:rPr>
              <a:pPr defTabSz="685766" fontAlgn="auto">
                <a:spcBef>
                  <a:spcPts val="0"/>
                </a:spcBef>
                <a:spcAft>
                  <a:spcPts val="0"/>
                </a:spcAft>
                <a:defRPr/>
              </a:pPr>
              <a:t>5</a:t>
            </a:fld>
            <a:endParaRPr lang="en-US" dirty="0">
              <a:latin typeface="Calibri"/>
              <a:cs typeface="+mn-cs"/>
            </a:endParaRPr>
          </a:p>
        </p:txBody>
      </p:sp>
      <p:grpSp>
        <p:nvGrpSpPr>
          <p:cNvPr id="2" name="!!total">
            <a:extLst>
              <a:ext uri="{FF2B5EF4-FFF2-40B4-BE49-F238E27FC236}">
                <a16:creationId xmlns:a16="http://schemas.microsoft.com/office/drawing/2014/main" id="{3293C2F0-F803-4371-91E5-524752C53A68}"/>
              </a:ext>
            </a:extLst>
          </p:cNvPr>
          <p:cNvGrpSpPr/>
          <p:nvPr/>
        </p:nvGrpSpPr>
        <p:grpSpPr>
          <a:xfrm>
            <a:off x="488590" y="1600200"/>
            <a:ext cx="1111610" cy="3275599"/>
            <a:chOff x="488590" y="1600200"/>
            <a:chExt cx="1111610" cy="3275599"/>
          </a:xfrm>
        </p:grpSpPr>
        <p:sp>
          <p:nvSpPr>
            <p:cNvPr id="6" name="Freeform: Shape 5">
              <a:extLst>
                <a:ext uri="{FF2B5EF4-FFF2-40B4-BE49-F238E27FC236}">
                  <a16:creationId xmlns:a16="http://schemas.microsoft.com/office/drawing/2014/main" id="{42011889-266F-49A8-953E-6F35FF7B1572}"/>
                </a:ext>
              </a:extLst>
            </p:cNvPr>
            <p:cNvSpPr/>
            <p:nvPr/>
          </p:nvSpPr>
          <p:spPr>
            <a:xfrm>
              <a:off x="546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C0392B">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Total Budget</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CA" sz="1200" b="0" i="0" u="none" strike="noStrike" kern="0" cap="none" spc="0" normalizeH="0" baseline="0" noProof="0" dirty="0">
                  <a:ln>
                    <a:noFill/>
                  </a:ln>
                  <a:solidFill>
                    <a:srgbClr val="2C3E50"/>
                  </a:solidFill>
                  <a:effectLst/>
                  <a:uLnTx/>
                  <a:uFillTx/>
                  <a:latin typeface="Calibri"/>
                </a:rPr>
                <a:t>Tax Levy</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History of Increases</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Budget Categories</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Budget Coding Basics</a:t>
              </a:r>
            </a:p>
          </p:txBody>
        </p:sp>
        <p:sp>
          <p:nvSpPr>
            <p:cNvPr id="7" name="Freeform: Shape 6">
              <a:extLst>
                <a:ext uri="{FF2B5EF4-FFF2-40B4-BE49-F238E27FC236}">
                  <a16:creationId xmlns:a16="http://schemas.microsoft.com/office/drawing/2014/main" id="{4D31F22E-B03C-4A08-BC95-F0B58AAEBCE6}"/>
                </a:ext>
              </a:extLst>
            </p:cNvPr>
            <p:cNvSpPr/>
            <p:nvPr/>
          </p:nvSpPr>
          <p:spPr>
            <a:xfrm>
              <a:off x="488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3091455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3091455"/>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C0392B"/>
            </a:solidFill>
            <a:ln w="12700">
              <a:miter lim="400000"/>
            </a:ln>
          </p:spPr>
          <p:txBody>
            <a:bodyPr wrap="square" lIns="28575" tIns="162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schemeClr val="bg1"/>
                  </a:solidFill>
                  <a:latin typeface="Calibri"/>
                </a:rPr>
                <a:t>BUDGET OVERVIEW</a:t>
              </a:r>
              <a:endParaRPr kumimoji="0" lang="fr-CA" sz="1200" b="1" i="0" u="none" strike="noStrike" kern="0" cap="none" spc="0" normalizeH="0" baseline="0" noProof="0" dirty="0">
                <a:ln>
                  <a:noFill/>
                </a:ln>
                <a:solidFill>
                  <a:schemeClr val="bg1"/>
                </a:solidFill>
                <a:effectLst/>
                <a:uLnTx/>
                <a:uFillTx/>
                <a:latin typeface="Calibri"/>
              </a:endParaRPr>
            </a:p>
          </p:txBody>
        </p:sp>
      </p:grpSp>
    </p:spTree>
    <p:extLst>
      <p:ext uri="{BB962C8B-B14F-4D97-AF65-F5344CB8AC3E}">
        <p14:creationId xmlns:p14="http://schemas.microsoft.com/office/powerpoint/2010/main" val="24863758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8BB66-A4C1-40DA-99EE-2F1811FF31B9}"/>
              </a:ext>
            </a:extLst>
          </p:cNvPr>
          <p:cNvSpPr>
            <a:spLocks noGrp="1"/>
          </p:cNvSpPr>
          <p:nvPr>
            <p:ph type="title"/>
          </p:nvPr>
        </p:nvSpPr>
        <p:spPr/>
        <p:txBody>
          <a:bodyPr/>
          <a:lstStyle/>
          <a:p>
            <a:r>
              <a:rPr lang="en-US" dirty="0"/>
              <a:t>2024-25 Budget</a:t>
            </a:r>
          </a:p>
        </p:txBody>
      </p:sp>
      <p:sp>
        <p:nvSpPr>
          <p:cNvPr id="3" name="Slide Number Placeholder 2">
            <a:extLst>
              <a:ext uri="{FF2B5EF4-FFF2-40B4-BE49-F238E27FC236}">
                <a16:creationId xmlns:a16="http://schemas.microsoft.com/office/drawing/2014/main" id="{3A07B166-F2F3-43B2-B854-DEF47B198C79}"/>
              </a:ext>
            </a:extLst>
          </p:cNvPr>
          <p:cNvSpPr>
            <a:spLocks noGrp="1"/>
          </p:cNvSpPr>
          <p:nvPr>
            <p:ph type="sldNum" sz="quarter" idx="10"/>
          </p:nvPr>
        </p:nvSpPr>
        <p:spPr/>
        <p:txBody>
          <a:bodyPr/>
          <a:lstStyle/>
          <a:p>
            <a:pPr>
              <a:defRPr/>
            </a:pPr>
            <a:fld id="{93A1BC9E-97AE-4D19-AC99-B3968AE9C67F}" type="slidenum">
              <a:rPr lang="en-US" smtClean="0"/>
              <a:pPr>
                <a:defRPr/>
              </a:pPr>
              <a:t>6</a:t>
            </a:fld>
            <a:endParaRPr lang="en-US" dirty="0"/>
          </a:p>
        </p:txBody>
      </p:sp>
      <p:sp>
        <p:nvSpPr>
          <p:cNvPr id="5" name="Text Placeholder 17">
            <a:extLst>
              <a:ext uri="{FF2B5EF4-FFF2-40B4-BE49-F238E27FC236}">
                <a16:creationId xmlns:a16="http://schemas.microsoft.com/office/drawing/2014/main" id="{6EEBFBB3-3E4C-4C0E-B9FD-D003B23E25BF}"/>
              </a:ext>
            </a:extLst>
          </p:cNvPr>
          <p:cNvSpPr txBox="1">
            <a:spLocks/>
          </p:cNvSpPr>
          <p:nvPr/>
        </p:nvSpPr>
        <p:spPr>
          <a:xfrm>
            <a:off x="4535999" y="2818369"/>
            <a:ext cx="1946148" cy="1322702"/>
          </a:xfrm>
          <a:prstGeom prst="rect">
            <a:avLst/>
          </a:prstGeom>
          <a:solidFill>
            <a:sysClr val="window" lastClr="FFFFFF"/>
          </a:solidFill>
        </p:spPr>
        <p:txBody>
          <a:bodyPr vert="horz" lIns="91440" tIns="64008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050" kern="1200" baseline="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auto">
              <a:spcAft>
                <a:spcPts val="0"/>
              </a:spcAft>
              <a:buNone/>
            </a:pPr>
            <a:r>
              <a:rPr kumimoji="0" lang="en-US" sz="1800" b="0" i="0" u="none" strike="noStrike" kern="1200" cap="none" spc="0" normalizeH="0" baseline="0" noProof="0" dirty="0">
                <a:ln>
                  <a:noFill/>
                </a:ln>
                <a:solidFill>
                  <a:srgbClr val="324D5E"/>
                </a:solidFill>
                <a:effectLst/>
                <a:uLnTx/>
                <a:uFillTx/>
                <a:latin typeface="Calibri" panose="020F0502020204030204"/>
                <a:ea typeface="+mn-ea"/>
                <a:cs typeface="+mn-cs"/>
              </a:rPr>
              <a:t>$8,634,131</a:t>
            </a:r>
            <a:br>
              <a:rPr kumimoji="0" lang="en-US" sz="1800" b="0" i="0" u="none" strike="noStrike" kern="1200" cap="none" spc="0" normalizeH="0" baseline="0" noProof="0" dirty="0">
                <a:ln>
                  <a:noFill/>
                </a:ln>
                <a:solidFill>
                  <a:srgbClr val="324D5E"/>
                </a:solidFill>
                <a:effectLst/>
                <a:uLnTx/>
                <a:uFillTx/>
                <a:latin typeface="Calibri" panose="020F0502020204030204"/>
                <a:ea typeface="+mn-ea"/>
                <a:cs typeface="+mn-cs"/>
              </a:rPr>
            </a:br>
            <a:r>
              <a:rPr lang="en-US" sz="1200" dirty="0">
                <a:solidFill>
                  <a:srgbClr val="324D5E"/>
                </a:solidFill>
              </a:rPr>
              <a:t>(above 2023-24)</a:t>
            </a:r>
          </a:p>
          <a:p>
            <a:pPr marL="0" marR="0" lvl="0" indent="0" algn="ctr" defTabSz="914400" rtl="0" eaLnBrk="1" fontAlgn="auto" latinLnBrk="0" hangingPunct="1">
              <a:lnSpc>
                <a:spcPct val="90000"/>
              </a:lnSpc>
              <a:spcBef>
                <a:spcPts val="1000"/>
              </a:spcBef>
              <a:spcAft>
                <a:spcPts val="0"/>
              </a:spcAft>
              <a:buClrTx/>
              <a:buSzTx/>
              <a:buNone/>
              <a:tabLst/>
              <a:defRPr/>
            </a:pPr>
            <a:endParaRPr kumimoji="0" lang="en-US" sz="1800" b="0" i="0" u="none" strike="noStrike" kern="1200" cap="none" spc="0" normalizeH="0" baseline="0" noProof="0" dirty="0">
              <a:ln>
                <a:noFill/>
              </a:ln>
              <a:solidFill>
                <a:srgbClr val="324D5E"/>
              </a:solidFill>
              <a:effectLst/>
              <a:uLnTx/>
              <a:uFillTx/>
              <a:latin typeface="Calibri" panose="020F0502020204030204"/>
              <a:ea typeface="+mn-ea"/>
              <a:cs typeface="+mn-cs"/>
            </a:endParaRPr>
          </a:p>
        </p:txBody>
      </p:sp>
      <p:sp>
        <p:nvSpPr>
          <p:cNvPr id="6" name="Text Placeholder 21">
            <a:extLst>
              <a:ext uri="{FF2B5EF4-FFF2-40B4-BE49-F238E27FC236}">
                <a16:creationId xmlns:a16="http://schemas.microsoft.com/office/drawing/2014/main" id="{2143D1E9-23AC-41BC-A090-6FDA15EF268F}"/>
              </a:ext>
            </a:extLst>
          </p:cNvPr>
          <p:cNvSpPr txBox="1">
            <a:spLocks/>
          </p:cNvSpPr>
          <p:nvPr/>
        </p:nvSpPr>
        <p:spPr>
          <a:xfrm>
            <a:off x="2331346" y="2818369"/>
            <a:ext cx="1946148" cy="1322702"/>
          </a:xfrm>
          <a:prstGeom prst="rect">
            <a:avLst/>
          </a:prstGeom>
          <a:solidFill>
            <a:sysClr val="window" lastClr="FFFFFF"/>
          </a:solidFill>
        </p:spPr>
        <p:txBody>
          <a:bodyPr vert="horz" lIns="91440" tIns="64008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050" kern="1200" baseline="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None/>
              <a:tabLst/>
              <a:defRPr/>
            </a:pPr>
            <a:r>
              <a:rPr lang="en-US" sz="1800" dirty="0">
                <a:solidFill>
                  <a:srgbClr val="324D5E"/>
                </a:solidFill>
                <a:latin typeface="Calibri" panose="020F0502020204030204"/>
              </a:rPr>
              <a:t>2.98%</a:t>
            </a:r>
            <a:br>
              <a:rPr lang="en-US" sz="1800" dirty="0">
                <a:solidFill>
                  <a:srgbClr val="324D5E"/>
                </a:solidFill>
                <a:latin typeface="Calibri" panose="020F0502020204030204"/>
              </a:rPr>
            </a:br>
            <a:r>
              <a:rPr kumimoji="0" lang="en-US" sz="1200" b="0" i="0" u="none" strike="noStrike" kern="1200" cap="none" spc="0" normalizeH="0" baseline="0" noProof="0" dirty="0">
                <a:ln>
                  <a:noFill/>
                </a:ln>
                <a:solidFill>
                  <a:srgbClr val="324D5E"/>
                </a:solidFill>
                <a:effectLst/>
                <a:uLnTx/>
                <a:uFillTx/>
                <a:latin typeface="Calibri" panose="020F0502020204030204"/>
              </a:rPr>
              <a:t>(above</a:t>
            </a:r>
            <a:r>
              <a:rPr kumimoji="0" lang="en-US" sz="1200" b="0" i="0" u="none" strike="noStrike" kern="1200" cap="none" spc="0" normalizeH="0" noProof="0" dirty="0">
                <a:ln>
                  <a:noFill/>
                </a:ln>
                <a:solidFill>
                  <a:srgbClr val="324D5E"/>
                </a:solidFill>
                <a:effectLst/>
                <a:uLnTx/>
                <a:uFillTx/>
                <a:latin typeface="Calibri" panose="020F0502020204030204"/>
              </a:rPr>
              <a:t> 2023-24)</a:t>
            </a:r>
            <a:endParaRPr kumimoji="0" lang="en-US" sz="1200" b="0" i="0" u="none" strike="noStrike" kern="1200" cap="none" spc="0" normalizeH="0" baseline="0" noProof="0" dirty="0">
              <a:ln>
                <a:noFill/>
              </a:ln>
              <a:solidFill>
                <a:srgbClr val="324D5E"/>
              </a:solidFill>
              <a:effectLst/>
              <a:uLnTx/>
              <a:uFillTx/>
              <a:latin typeface="Calibri" panose="020F0502020204030204"/>
            </a:endParaRPr>
          </a:p>
        </p:txBody>
      </p:sp>
      <p:sp>
        <p:nvSpPr>
          <p:cNvPr id="7" name="Text Placeholder 8">
            <a:extLst>
              <a:ext uri="{FF2B5EF4-FFF2-40B4-BE49-F238E27FC236}">
                <a16:creationId xmlns:a16="http://schemas.microsoft.com/office/drawing/2014/main" id="{E0F5E577-1E01-45EF-AB82-2257385FD468}"/>
              </a:ext>
            </a:extLst>
          </p:cNvPr>
          <p:cNvSpPr txBox="1">
            <a:spLocks/>
          </p:cNvSpPr>
          <p:nvPr/>
        </p:nvSpPr>
        <p:spPr>
          <a:xfrm>
            <a:off x="3425765" y="1366663"/>
            <a:ext cx="1946148" cy="1322702"/>
          </a:xfrm>
          <a:prstGeom prst="rect">
            <a:avLst/>
          </a:prstGeom>
          <a:solidFill>
            <a:sysClr val="window" lastClr="FFFFFF"/>
          </a:solidFill>
        </p:spPr>
        <p:txBody>
          <a:bodyPr vert="horz" lIns="91440" tIns="64008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050" kern="1200" baseline="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None/>
              <a:tabLst/>
              <a:defRPr/>
            </a:pPr>
            <a:r>
              <a:rPr kumimoji="0" lang="en-US" sz="1800" i="0" u="none" strike="noStrike" kern="1200" cap="none" spc="0" normalizeH="0" baseline="0" noProof="0" dirty="0">
                <a:ln>
                  <a:noFill/>
                </a:ln>
                <a:solidFill>
                  <a:srgbClr val="324D5E"/>
                </a:solidFill>
                <a:effectLst/>
                <a:uLnTx/>
                <a:uFillTx/>
                <a:latin typeface="Calibri" panose="020F0502020204030204"/>
                <a:ea typeface="+mn-ea"/>
                <a:cs typeface="+mn-cs"/>
              </a:rPr>
              <a:t>$298,424,347</a:t>
            </a:r>
          </a:p>
        </p:txBody>
      </p:sp>
      <p:grpSp>
        <p:nvGrpSpPr>
          <p:cNvPr id="8" name="Group 7">
            <a:extLst>
              <a:ext uri="{FF2B5EF4-FFF2-40B4-BE49-F238E27FC236}">
                <a16:creationId xmlns:a16="http://schemas.microsoft.com/office/drawing/2014/main" id="{D8D1F3E1-1A2E-45EA-94D8-439BA38A4CD2}"/>
              </a:ext>
            </a:extLst>
          </p:cNvPr>
          <p:cNvGrpSpPr/>
          <p:nvPr/>
        </p:nvGrpSpPr>
        <p:grpSpPr>
          <a:xfrm>
            <a:off x="3425765" y="1237659"/>
            <a:ext cx="1946148" cy="739101"/>
            <a:chOff x="3425765" y="1237659"/>
            <a:chExt cx="1946148" cy="739101"/>
          </a:xfrm>
        </p:grpSpPr>
        <p:sp>
          <p:nvSpPr>
            <p:cNvPr id="9" name="Text Placeholder 9">
              <a:extLst>
                <a:ext uri="{FF2B5EF4-FFF2-40B4-BE49-F238E27FC236}">
                  <a16:creationId xmlns:a16="http://schemas.microsoft.com/office/drawing/2014/main" id="{FF96F4ED-A794-4220-9D16-F269ED25CE45}"/>
                </a:ext>
              </a:extLst>
            </p:cNvPr>
            <p:cNvSpPr txBox="1">
              <a:spLocks/>
            </p:cNvSpPr>
            <p:nvPr/>
          </p:nvSpPr>
          <p:spPr>
            <a:xfrm>
              <a:off x="3425765" y="1237659"/>
              <a:ext cx="1946148" cy="607243"/>
            </a:xfrm>
            <a:prstGeom prst="rect">
              <a:avLst/>
            </a:prstGeom>
            <a:solidFill>
              <a:srgbClr val="7BB21B"/>
            </a:solidFill>
            <a:ln>
              <a:noFill/>
            </a:ln>
          </p:spPr>
          <p:txBody>
            <a:bodyPr vert="horz" wrap="square" lIns="91440" tIns="45720" rIns="91440" bIns="45720" rtlCol="0" anchor="ctr">
              <a:noAutofit/>
            </a:bodyPr>
            <a:lstStyle>
              <a:lvl1pPr marL="171450" indent="-171450" algn="ctr" defTabSz="914400" rtl="0" eaLnBrk="1" latinLnBrk="0" hangingPunct="1">
                <a:lnSpc>
                  <a:spcPct val="90000"/>
                </a:lnSpc>
                <a:spcBef>
                  <a:spcPts val="1000"/>
                </a:spcBef>
                <a:buFont typeface="Arial" panose="020B0604020202020204" pitchFamily="34" charset="0"/>
                <a:buNone/>
                <a:defRPr lang="en-US" sz="1650" b="1" kern="1200" cap="all"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rPr>
                <a:t>Total proposed</a:t>
              </a:r>
              <a:r>
                <a:rPr kumimoji="0" lang="en-US" sz="1400" b="1" i="0" u="none" strike="noStrike" kern="1200" cap="all" spc="0" normalizeH="0" noProof="0" dirty="0">
                  <a:ln>
                    <a:noFill/>
                  </a:ln>
                  <a:solidFill>
                    <a:sysClr val="window" lastClr="FFFFFF"/>
                  </a:solidFill>
                  <a:effectLst/>
                  <a:uLnTx/>
                  <a:uFillTx/>
                  <a:latin typeface="Calibri" panose="020F0502020204030204"/>
                  <a:ea typeface="+mn-ea"/>
                  <a:cs typeface="+mn-cs"/>
                </a:rPr>
                <a:t> budget*</a:t>
              </a:r>
              <a:endPar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endParaRPr>
            </a:p>
          </p:txBody>
        </p:sp>
        <p:sp>
          <p:nvSpPr>
            <p:cNvPr id="10" name="Isosceles Triangle 9">
              <a:extLst>
                <a:ext uri="{FF2B5EF4-FFF2-40B4-BE49-F238E27FC236}">
                  <a16:creationId xmlns:a16="http://schemas.microsoft.com/office/drawing/2014/main" id="{89A14A17-FFF7-4265-AE19-F358E7DDD3D6}"/>
                </a:ext>
              </a:extLst>
            </p:cNvPr>
            <p:cNvSpPr/>
            <p:nvPr/>
          </p:nvSpPr>
          <p:spPr>
            <a:xfrm rot="10800000">
              <a:off x="4261679" y="1844902"/>
              <a:ext cx="274320" cy="131858"/>
            </a:xfrm>
            <a:prstGeom prst="triangle">
              <a:avLst/>
            </a:prstGeom>
            <a:solidFill>
              <a:srgbClr val="7BB21B"/>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grpSp>
        <p:nvGrpSpPr>
          <p:cNvPr id="11" name="Group 10">
            <a:extLst>
              <a:ext uri="{FF2B5EF4-FFF2-40B4-BE49-F238E27FC236}">
                <a16:creationId xmlns:a16="http://schemas.microsoft.com/office/drawing/2014/main" id="{AB22D06D-9F85-44C8-9CBF-BC8FD69E4858}"/>
              </a:ext>
            </a:extLst>
          </p:cNvPr>
          <p:cNvGrpSpPr/>
          <p:nvPr/>
        </p:nvGrpSpPr>
        <p:grpSpPr>
          <a:xfrm>
            <a:off x="4535999" y="2689365"/>
            <a:ext cx="1946148" cy="739101"/>
            <a:chOff x="4535999" y="2689365"/>
            <a:chExt cx="1946148" cy="739101"/>
          </a:xfrm>
        </p:grpSpPr>
        <p:sp>
          <p:nvSpPr>
            <p:cNvPr id="12" name="Text Placeholder 18">
              <a:extLst>
                <a:ext uri="{FF2B5EF4-FFF2-40B4-BE49-F238E27FC236}">
                  <a16:creationId xmlns:a16="http://schemas.microsoft.com/office/drawing/2014/main" id="{B1B393A5-1B39-4561-85C6-03C2715A7004}"/>
                </a:ext>
              </a:extLst>
            </p:cNvPr>
            <p:cNvSpPr txBox="1">
              <a:spLocks/>
            </p:cNvSpPr>
            <p:nvPr/>
          </p:nvSpPr>
          <p:spPr>
            <a:xfrm>
              <a:off x="4535999" y="2689365"/>
              <a:ext cx="1946148" cy="607243"/>
            </a:xfrm>
            <a:prstGeom prst="rect">
              <a:avLst/>
            </a:prstGeom>
            <a:solidFill>
              <a:srgbClr val="F17C3F"/>
            </a:solidFill>
            <a:ln>
              <a:noFill/>
            </a:ln>
          </p:spPr>
          <p:txBody>
            <a:bodyPr vert="horz" wrap="square" lIns="91440" tIns="45720" rIns="91440" bIns="45720" rtlCol="0" anchor="ctr">
              <a:noAutofit/>
            </a:bodyPr>
            <a:lstStyle>
              <a:lvl1pPr marL="171450" indent="-171450" algn="ctr" defTabSz="914400" rtl="0" eaLnBrk="1" latinLnBrk="0" hangingPunct="1">
                <a:lnSpc>
                  <a:spcPct val="90000"/>
                </a:lnSpc>
                <a:spcBef>
                  <a:spcPts val="1000"/>
                </a:spcBef>
                <a:buFont typeface="Arial" panose="020B0604020202020204" pitchFamily="34" charset="0"/>
                <a:buNone/>
                <a:defRPr lang="en-US" sz="1650" b="1" kern="1200" cap="all"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fontAlgn="auto">
                <a:spcAft>
                  <a:spcPts val="0"/>
                </a:spcAft>
                <a:defRPr/>
              </a:pPr>
              <a:r>
                <a:rPr lang="en-US" sz="1400" dirty="0">
                  <a:solidFill>
                    <a:sysClr val="window" lastClr="FFFFFF"/>
                  </a:solidFill>
                </a:rPr>
                <a:t>Budget-to-budget</a:t>
              </a:r>
              <a:br>
                <a:rPr lang="en-US" sz="1400" dirty="0">
                  <a:solidFill>
                    <a:sysClr val="window" lastClr="FFFFFF"/>
                  </a:solidFill>
                </a:rPr>
              </a:br>
              <a:r>
                <a:rPr lang="en-US" sz="1400" dirty="0">
                  <a:solidFill>
                    <a:sysClr val="window" lastClr="FFFFFF"/>
                  </a:solidFill>
                </a:rPr>
                <a:t>$ increase</a:t>
              </a:r>
            </a:p>
          </p:txBody>
        </p:sp>
        <p:sp>
          <p:nvSpPr>
            <p:cNvPr id="13" name="Isosceles Triangle 12">
              <a:extLst>
                <a:ext uri="{FF2B5EF4-FFF2-40B4-BE49-F238E27FC236}">
                  <a16:creationId xmlns:a16="http://schemas.microsoft.com/office/drawing/2014/main" id="{151ECB81-04A2-48E9-A2E5-773499A40163}"/>
                </a:ext>
              </a:extLst>
            </p:cNvPr>
            <p:cNvSpPr/>
            <p:nvPr/>
          </p:nvSpPr>
          <p:spPr>
            <a:xfrm rot="10800000">
              <a:off x="5371913" y="3296608"/>
              <a:ext cx="274320" cy="131858"/>
            </a:xfrm>
            <a:prstGeom prst="triangle">
              <a:avLst/>
            </a:prstGeom>
            <a:solidFill>
              <a:srgbClr val="F17C3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grpSp>
        <p:nvGrpSpPr>
          <p:cNvPr id="14" name="Group 13">
            <a:extLst>
              <a:ext uri="{FF2B5EF4-FFF2-40B4-BE49-F238E27FC236}">
                <a16:creationId xmlns:a16="http://schemas.microsoft.com/office/drawing/2014/main" id="{35FC733B-713A-40A4-AD15-7751FA60B8E1}"/>
              </a:ext>
            </a:extLst>
          </p:cNvPr>
          <p:cNvGrpSpPr/>
          <p:nvPr/>
        </p:nvGrpSpPr>
        <p:grpSpPr>
          <a:xfrm>
            <a:off x="2331346" y="2689365"/>
            <a:ext cx="1946148" cy="739101"/>
            <a:chOff x="2331346" y="2689365"/>
            <a:chExt cx="1946148" cy="739101"/>
          </a:xfrm>
        </p:grpSpPr>
        <p:sp>
          <p:nvSpPr>
            <p:cNvPr id="15" name="Text Placeholder 22">
              <a:extLst>
                <a:ext uri="{FF2B5EF4-FFF2-40B4-BE49-F238E27FC236}">
                  <a16:creationId xmlns:a16="http://schemas.microsoft.com/office/drawing/2014/main" id="{C32CD264-02E6-4302-A699-C8C0B9ED68AD}"/>
                </a:ext>
              </a:extLst>
            </p:cNvPr>
            <p:cNvSpPr txBox="1">
              <a:spLocks/>
            </p:cNvSpPr>
            <p:nvPr/>
          </p:nvSpPr>
          <p:spPr>
            <a:xfrm>
              <a:off x="2331346" y="2689365"/>
              <a:ext cx="1946148" cy="607243"/>
            </a:xfrm>
            <a:prstGeom prst="rect">
              <a:avLst/>
            </a:prstGeom>
            <a:solidFill>
              <a:srgbClr val="0095CD"/>
            </a:solidFill>
            <a:ln>
              <a:noFill/>
            </a:ln>
          </p:spPr>
          <p:txBody>
            <a:bodyPr vert="horz" wrap="none" lIns="0" tIns="0" rIns="0" bIns="0" rtlCol="0" anchor="ctr">
              <a:noAutofit/>
            </a:bodyPr>
            <a:lstStyle>
              <a:lvl1pPr marL="171450" indent="-171450" algn="ctr" defTabSz="914400" rtl="0" eaLnBrk="1" latinLnBrk="0" hangingPunct="1">
                <a:lnSpc>
                  <a:spcPct val="90000"/>
                </a:lnSpc>
                <a:spcBef>
                  <a:spcPts val="1000"/>
                </a:spcBef>
                <a:buFont typeface="Arial" panose="020B0604020202020204" pitchFamily="34" charset="0"/>
                <a:buNone/>
                <a:defRPr lang="en-US" sz="1650" b="1" kern="1200" cap="all"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all" spc="0" normalizeH="0" baseline="0" noProof="0" dirty="0">
                  <a:ln>
                    <a:noFill/>
                  </a:ln>
                  <a:solidFill>
                    <a:sysClr val="window" lastClr="FFFFFF"/>
                  </a:solidFill>
                  <a:effectLst/>
                  <a:uLnTx/>
                  <a:uFillTx/>
                  <a:latin typeface="Calibri" panose="020F0502020204030204"/>
                </a:rPr>
                <a:t>BUDGET-TO-BUDGET</a:t>
              </a:r>
              <a:br>
                <a:rPr kumimoji="0" lang="en-US" sz="1400" b="1" i="0" u="none" strike="noStrike" kern="1200" cap="all" spc="0" normalizeH="0" baseline="0" noProof="0" dirty="0">
                  <a:ln>
                    <a:noFill/>
                  </a:ln>
                  <a:solidFill>
                    <a:sysClr val="window" lastClr="FFFFFF"/>
                  </a:solidFill>
                  <a:effectLst/>
                  <a:uLnTx/>
                  <a:uFillTx/>
                  <a:latin typeface="Calibri" panose="020F0502020204030204"/>
                </a:rPr>
              </a:br>
              <a:r>
                <a:rPr kumimoji="0" lang="en-US" sz="1400" b="1" i="0" u="none" strike="noStrike" kern="1200" cap="all" spc="0" normalizeH="0" baseline="0" noProof="0" dirty="0">
                  <a:ln>
                    <a:noFill/>
                  </a:ln>
                  <a:solidFill>
                    <a:sysClr val="window" lastClr="FFFFFF"/>
                  </a:solidFill>
                  <a:effectLst/>
                  <a:uLnTx/>
                  <a:uFillTx/>
                  <a:latin typeface="Calibri" panose="020F0502020204030204"/>
                </a:rPr>
                <a:t>% INCREASE</a:t>
              </a:r>
            </a:p>
          </p:txBody>
        </p:sp>
        <p:sp>
          <p:nvSpPr>
            <p:cNvPr id="16" name="Isosceles Triangle 15">
              <a:extLst>
                <a:ext uri="{FF2B5EF4-FFF2-40B4-BE49-F238E27FC236}">
                  <a16:creationId xmlns:a16="http://schemas.microsoft.com/office/drawing/2014/main" id="{0FD29290-75E0-497C-BD50-11E7F0B56CB6}"/>
                </a:ext>
              </a:extLst>
            </p:cNvPr>
            <p:cNvSpPr/>
            <p:nvPr/>
          </p:nvSpPr>
          <p:spPr>
            <a:xfrm rot="10800000">
              <a:off x="3167260" y="3296608"/>
              <a:ext cx="274320" cy="131858"/>
            </a:xfrm>
            <a:prstGeom prst="triangle">
              <a:avLst/>
            </a:prstGeom>
            <a:solidFill>
              <a:srgbClr val="0095CD"/>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
        <p:nvSpPr>
          <p:cNvPr id="17" name="Text Placeholder 13">
            <a:extLst>
              <a:ext uri="{FF2B5EF4-FFF2-40B4-BE49-F238E27FC236}">
                <a16:creationId xmlns:a16="http://schemas.microsoft.com/office/drawing/2014/main" id="{77B2A1A8-988C-4DAB-B001-C7B50DF6DF56}"/>
              </a:ext>
            </a:extLst>
          </p:cNvPr>
          <p:cNvSpPr txBox="1">
            <a:spLocks/>
          </p:cNvSpPr>
          <p:nvPr/>
        </p:nvSpPr>
        <p:spPr>
          <a:xfrm>
            <a:off x="3425765" y="4405271"/>
            <a:ext cx="1946148" cy="1621310"/>
          </a:xfrm>
          <a:prstGeom prst="rect">
            <a:avLst/>
          </a:prstGeom>
          <a:solidFill>
            <a:sysClr val="window" lastClr="FFFFFF"/>
          </a:solidFill>
        </p:spPr>
        <p:txBody>
          <a:bodyPr vert="horz" lIns="91440" tIns="64008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050" kern="1200" baseline="0">
                <a:solidFill>
                  <a:schemeClr val="accent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fontAlgn="auto">
              <a:spcAft>
                <a:spcPts val="0"/>
              </a:spcAft>
              <a:buNone/>
              <a:defRPr/>
            </a:pPr>
            <a:r>
              <a:rPr lang="en-US" sz="1800" dirty="0">
                <a:solidFill>
                  <a:srgbClr val="324D5E"/>
                </a:solidFill>
              </a:rPr>
              <a:t>$230,235,146</a:t>
            </a:r>
          </a:p>
          <a:p>
            <a:pPr marL="0" lvl="0" indent="0" algn="ctr" fontAlgn="auto">
              <a:spcAft>
                <a:spcPts val="0"/>
              </a:spcAft>
              <a:buNone/>
              <a:defRPr/>
            </a:pPr>
            <a:r>
              <a:rPr lang="en-US" sz="1800" dirty="0">
                <a:solidFill>
                  <a:srgbClr val="324D5E"/>
                </a:solidFill>
              </a:rPr>
              <a:t>2.54% increase</a:t>
            </a:r>
            <a:br>
              <a:rPr lang="en-US" dirty="0">
                <a:solidFill>
                  <a:srgbClr val="324D5E"/>
                </a:solidFill>
              </a:rPr>
            </a:br>
            <a:r>
              <a:rPr lang="en-US" sz="1200" dirty="0">
                <a:solidFill>
                  <a:srgbClr val="324D5E"/>
                </a:solidFill>
              </a:rPr>
              <a:t>(as determined by formula)</a:t>
            </a:r>
          </a:p>
        </p:txBody>
      </p:sp>
      <p:grpSp>
        <p:nvGrpSpPr>
          <p:cNvPr id="18" name="Group 17">
            <a:extLst>
              <a:ext uri="{FF2B5EF4-FFF2-40B4-BE49-F238E27FC236}">
                <a16:creationId xmlns:a16="http://schemas.microsoft.com/office/drawing/2014/main" id="{2FEF54FF-11C7-4305-B4EB-688353814E9A}"/>
              </a:ext>
            </a:extLst>
          </p:cNvPr>
          <p:cNvGrpSpPr/>
          <p:nvPr/>
        </p:nvGrpSpPr>
        <p:grpSpPr>
          <a:xfrm>
            <a:off x="3425765" y="4270075"/>
            <a:ext cx="1946148" cy="739102"/>
            <a:chOff x="3425765" y="4270075"/>
            <a:chExt cx="1946148" cy="739102"/>
          </a:xfrm>
        </p:grpSpPr>
        <p:sp>
          <p:nvSpPr>
            <p:cNvPr id="19" name="Text Placeholder 14">
              <a:extLst>
                <a:ext uri="{FF2B5EF4-FFF2-40B4-BE49-F238E27FC236}">
                  <a16:creationId xmlns:a16="http://schemas.microsoft.com/office/drawing/2014/main" id="{455A1D96-F965-40EA-A84A-03F2E6E80BC7}"/>
                </a:ext>
              </a:extLst>
            </p:cNvPr>
            <p:cNvSpPr txBox="1">
              <a:spLocks/>
            </p:cNvSpPr>
            <p:nvPr/>
          </p:nvSpPr>
          <p:spPr>
            <a:xfrm>
              <a:off x="3425765" y="4270075"/>
              <a:ext cx="1946148" cy="607243"/>
            </a:xfrm>
            <a:prstGeom prst="rect">
              <a:avLst/>
            </a:prstGeom>
            <a:solidFill>
              <a:srgbClr val="814E7E"/>
            </a:solidFill>
            <a:ln>
              <a:noFill/>
            </a:ln>
          </p:spPr>
          <p:txBody>
            <a:bodyPr vert="horz" wrap="square" lIns="91440" tIns="45720" rIns="91440" bIns="45720" rtlCol="0" anchor="ctr">
              <a:noAutofit/>
            </a:bodyPr>
            <a:lstStyle>
              <a:lvl1pPr marL="171450" indent="-171450" algn="ctr" defTabSz="914400" rtl="0" eaLnBrk="1" latinLnBrk="0" hangingPunct="1">
                <a:lnSpc>
                  <a:spcPct val="90000"/>
                </a:lnSpc>
                <a:spcBef>
                  <a:spcPts val="1000"/>
                </a:spcBef>
                <a:buFont typeface="Arial" panose="020B0604020202020204" pitchFamily="34" charset="0"/>
                <a:buNone/>
                <a:defRPr lang="en-US" sz="1650" b="1" kern="1200" cap="all" baseline="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rPr>
                <a:t>PROPERTY</a:t>
              </a:r>
              <a:br>
                <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rPr>
              </a:br>
              <a:r>
                <a:rPr lang="en-US" sz="1400" dirty="0">
                  <a:solidFill>
                    <a:sysClr val="window" lastClr="FFFFFF"/>
                  </a:solidFill>
                  <a:latin typeface="Calibri" panose="020F0502020204030204"/>
                </a:rPr>
                <a:t>TAX LEVY</a:t>
              </a:r>
              <a:endParaRPr kumimoji="0" lang="en-US" sz="1400" b="1" i="0" u="none" strike="noStrike" kern="1200" cap="all" spc="0" normalizeH="0" baseline="0" noProof="0" dirty="0">
                <a:ln>
                  <a:noFill/>
                </a:ln>
                <a:solidFill>
                  <a:sysClr val="window" lastClr="FFFFFF"/>
                </a:solidFill>
                <a:effectLst/>
                <a:uLnTx/>
                <a:uFillTx/>
                <a:latin typeface="Calibri" panose="020F0502020204030204"/>
                <a:ea typeface="+mn-ea"/>
                <a:cs typeface="+mn-cs"/>
              </a:endParaRPr>
            </a:p>
          </p:txBody>
        </p:sp>
        <p:sp>
          <p:nvSpPr>
            <p:cNvPr id="20" name="Isosceles Triangle 19">
              <a:extLst>
                <a:ext uri="{FF2B5EF4-FFF2-40B4-BE49-F238E27FC236}">
                  <a16:creationId xmlns:a16="http://schemas.microsoft.com/office/drawing/2014/main" id="{D1A47C42-0A15-4E96-842D-81951DCB87CE}"/>
                </a:ext>
              </a:extLst>
            </p:cNvPr>
            <p:cNvSpPr/>
            <p:nvPr/>
          </p:nvSpPr>
          <p:spPr>
            <a:xfrm rot="10800000">
              <a:off x="4261679" y="4877319"/>
              <a:ext cx="274320" cy="131858"/>
            </a:xfrm>
            <a:prstGeom prst="triangle">
              <a:avLst/>
            </a:prstGeom>
            <a:solidFill>
              <a:srgbClr val="814E7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
        <p:nvSpPr>
          <p:cNvPr id="21" name="TextBox 20">
            <a:extLst>
              <a:ext uri="{FF2B5EF4-FFF2-40B4-BE49-F238E27FC236}">
                <a16:creationId xmlns:a16="http://schemas.microsoft.com/office/drawing/2014/main" id="{B982FAB4-11ED-4995-93BE-D0AC7CB09726}"/>
              </a:ext>
            </a:extLst>
          </p:cNvPr>
          <p:cNvSpPr txBox="1"/>
          <p:nvPr/>
        </p:nvSpPr>
        <p:spPr>
          <a:xfrm>
            <a:off x="381000" y="5795749"/>
            <a:ext cx="2342308" cy="230832"/>
          </a:xfrm>
          <a:prstGeom prst="rect">
            <a:avLst/>
          </a:prstGeom>
          <a:noFill/>
        </p:spPr>
        <p:txBody>
          <a:bodyPr wrap="none" rtlCol="0">
            <a:spAutoFit/>
          </a:bodyPr>
          <a:lstStyle/>
          <a:p>
            <a:r>
              <a:rPr lang="en-US" sz="900" dirty="0">
                <a:solidFill>
                  <a:schemeClr val="tx1"/>
                </a:solidFill>
                <a:latin typeface="Avenir LT Std 45 Book" panose="020B0502020203020204" pitchFamily="34" charset="0"/>
              </a:rPr>
              <a:t>* As of March 4, 2024 – subject to change</a:t>
            </a:r>
          </a:p>
        </p:txBody>
      </p:sp>
    </p:spTree>
    <p:extLst>
      <p:ext uri="{BB962C8B-B14F-4D97-AF65-F5344CB8AC3E}">
        <p14:creationId xmlns:p14="http://schemas.microsoft.com/office/powerpoint/2010/main" val="3874721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up)">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up)">
                                      <p:cBhvr>
                                        <p:cTn id="15" dur="500"/>
                                        <p:tgtEl>
                                          <p:spTgt spid="14"/>
                                        </p:tgtEl>
                                      </p:cBhvr>
                                    </p:animEffect>
                                  </p:childTnLst>
                                </p:cTn>
                              </p:par>
                              <p:par>
                                <p:cTn id="16" presetID="22" presetClass="entr" presetSubtype="1"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nodeType="click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up)">
                                      <p:cBhvr>
                                        <p:cTn id="31" dur="500"/>
                                        <p:tgtEl>
                                          <p:spTgt spid="18"/>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History of Budget Increases</a:t>
            </a:r>
          </a:p>
        </p:txBody>
      </p:sp>
      <p:sp>
        <p:nvSpPr>
          <p:cNvPr id="4" name="Slide Number Placeholder 3"/>
          <p:cNvSpPr>
            <a:spLocks noGrp="1"/>
          </p:cNvSpPr>
          <p:nvPr>
            <p:ph type="sldNum" sz="quarter" idx="10"/>
          </p:nvPr>
        </p:nvSpPr>
        <p:spPr/>
        <p:txBody>
          <a:bodyPr/>
          <a:lstStyle/>
          <a:p>
            <a:fld id="{63AE715C-7E4B-457E-ACEC-65B3E25AA671}" type="slidenum">
              <a:rPr lang="en-US" smtClean="0"/>
              <a:pPr/>
              <a:t>7</a:t>
            </a:fld>
            <a:endParaRPr lang="en-US" dirty="0"/>
          </a:p>
        </p:txBody>
      </p:sp>
      <p:graphicFrame>
        <p:nvGraphicFramePr>
          <p:cNvPr id="19" name="Content Placeholder 18"/>
          <p:cNvGraphicFramePr>
            <a:graphicFrameLocks noGrp="1"/>
          </p:cNvGraphicFramePr>
          <p:nvPr>
            <p:ph idx="1"/>
            <p:extLst>
              <p:ext uri="{D42A27DB-BD31-4B8C-83A1-F6EECF244321}">
                <p14:modId xmlns:p14="http://schemas.microsoft.com/office/powerpoint/2010/main" val="2863553418"/>
              </p:ext>
            </p:extLst>
          </p:nvPr>
        </p:nvGraphicFramePr>
        <p:xfrm>
          <a:off x="304800" y="990600"/>
          <a:ext cx="8534400" cy="4648200"/>
        </p:xfrm>
        <a:graphic>
          <a:graphicData uri="http://schemas.openxmlformats.org/drawingml/2006/chart">
            <c:chart xmlns:c="http://schemas.openxmlformats.org/drawingml/2006/chart" xmlns:r="http://schemas.openxmlformats.org/officeDocument/2006/relationships" r:id="rId2"/>
          </a:graphicData>
        </a:graphic>
      </p:graphicFrame>
      <p:grpSp>
        <p:nvGrpSpPr>
          <p:cNvPr id="3" name="Group 2">
            <a:extLst>
              <a:ext uri="{FF2B5EF4-FFF2-40B4-BE49-F238E27FC236}">
                <a16:creationId xmlns:a16="http://schemas.microsoft.com/office/drawing/2014/main" id="{6E2794C7-B33C-4561-BF53-9E2D2C7F6CED}"/>
              </a:ext>
            </a:extLst>
          </p:cNvPr>
          <p:cNvGrpSpPr/>
          <p:nvPr/>
        </p:nvGrpSpPr>
        <p:grpSpPr>
          <a:xfrm>
            <a:off x="2971800" y="2057400"/>
            <a:ext cx="1676400" cy="990600"/>
            <a:chOff x="2971800" y="2057400"/>
            <a:chExt cx="1676400" cy="990600"/>
          </a:xfrm>
        </p:grpSpPr>
        <p:sp>
          <p:nvSpPr>
            <p:cNvPr id="9" name="Shape 2716">
              <a:extLst>
                <a:ext uri="{FF2B5EF4-FFF2-40B4-BE49-F238E27FC236}">
                  <a16:creationId xmlns:a16="http://schemas.microsoft.com/office/drawing/2014/main" id="{41831B5D-11E2-4B63-AE72-7BACAB48FBA7}"/>
                </a:ext>
              </a:extLst>
            </p:cNvPr>
            <p:cNvSpPr/>
            <p:nvPr/>
          </p:nvSpPr>
          <p:spPr>
            <a:xfrm>
              <a:off x="3017118" y="2057400"/>
              <a:ext cx="1631082" cy="990600"/>
            </a:xfrm>
            <a:custGeom>
              <a:avLst/>
              <a:gdLst/>
              <a:ahLst/>
              <a:cxnLst>
                <a:cxn ang="0">
                  <a:pos x="wd2" y="hd2"/>
                </a:cxn>
                <a:cxn ang="5400000">
                  <a:pos x="wd2" y="hd2"/>
                </a:cxn>
                <a:cxn ang="10800000">
                  <a:pos x="wd2" y="hd2"/>
                </a:cxn>
                <a:cxn ang="16200000">
                  <a:pos x="wd2" y="hd2"/>
                </a:cxn>
              </a:cxnLst>
              <a:rect l="0" t="0" r="r" b="b"/>
              <a:pathLst>
                <a:path w="21600" h="21600" extrusionOk="0">
                  <a:moveTo>
                    <a:pt x="0" y="4320"/>
                  </a:moveTo>
                  <a:lnTo>
                    <a:pt x="21600" y="0"/>
                  </a:lnTo>
                  <a:lnTo>
                    <a:pt x="21600" y="21600"/>
                  </a:lnTo>
                  <a:lnTo>
                    <a:pt x="0" y="21600"/>
                  </a:lnTo>
                  <a:close/>
                </a:path>
              </a:pathLst>
            </a:custGeom>
            <a:solidFill>
              <a:srgbClr val="0070C0"/>
            </a:solidFill>
            <a:ln w="12700" cap="flat">
              <a:noFill/>
              <a:miter lim="400000"/>
            </a:ln>
            <a:effectLst/>
          </p:spPr>
          <p:txBody>
            <a:bodyPr wrap="square" lIns="34289" tIns="34289" rIns="34289" bIns="34289" numCol="1" anchor="ctr">
              <a:noAutofit/>
            </a:bodyPr>
            <a:lstStyle/>
            <a:p>
              <a:pPr algn="ctr">
                <a:defRPr>
                  <a:solidFill>
                    <a:srgbClr val="FFFFFF"/>
                  </a:solidFill>
                </a:defRPr>
              </a:pPr>
              <a:endParaRPr sz="1350">
                <a:solidFill>
                  <a:srgbClr val="FFFFFF"/>
                </a:solidFill>
                <a:latin typeface="Calibri"/>
              </a:endParaRPr>
            </a:p>
          </p:txBody>
        </p:sp>
        <p:sp>
          <p:nvSpPr>
            <p:cNvPr id="10" name="Shape 2717">
              <a:extLst>
                <a:ext uri="{FF2B5EF4-FFF2-40B4-BE49-F238E27FC236}">
                  <a16:creationId xmlns:a16="http://schemas.microsoft.com/office/drawing/2014/main" id="{FC558A0B-4740-4949-AE3C-AB7C840C7490}"/>
                </a:ext>
              </a:extLst>
            </p:cNvPr>
            <p:cNvSpPr/>
            <p:nvPr/>
          </p:nvSpPr>
          <p:spPr>
            <a:xfrm>
              <a:off x="3205537" y="2438400"/>
              <a:ext cx="1366462" cy="25391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34289" tIns="34289" rIns="34289" bIns="34289" numCol="1" anchor="ctr">
              <a:spAutoFit/>
            </a:bodyPr>
            <a:lstStyle>
              <a:lvl1pPr algn="ctr">
                <a:defRPr sz="1600" b="1">
                  <a:solidFill>
                    <a:srgbClr val="595959"/>
                  </a:solidFill>
                  <a:latin typeface="+mn-lt"/>
                  <a:ea typeface="+mn-ea"/>
                  <a:cs typeface="+mn-cs"/>
                  <a:sym typeface="Helvetica"/>
                </a:defRPr>
              </a:lvl1pPr>
            </a:lstStyle>
            <a:p>
              <a:pPr algn="r">
                <a:defRPr sz="1800" b="0">
                  <a:solidFill>
                    <a:srgbClr val="000000"/>
                  </a:solidFill>
                  <a:latin typeface="Calibri"/>
                  <a:ea typeface="Calibri"/>
                  <a:cs typeface="Calibri"/>
                  <a:sym typeface="Calibri"/>
                </a:defRPr>
              </a:pPr>
              <a:r>
                <a:rPr lang="en-US" sz="1200" b="0" dirty="0">
                  <a:solidFill>
                    <a:schemeClr val="bg1"/>
                  </a:solidFill>
                  <a:latin typeface="Calibri"/>
                  <a:cs typeface="Calibri"/>
                  <a:sym typeface="Calibri"/>
                </a:rPr>
                <a:t>Average </a:t>
              </a:r>
              <a:r>
                <a:rPr lang="en-US" sz="1200" u="sng" dirty="0">
                  <a:solidFill>
                    <a:schemeClr val="bg1"/>
                  </a:solidFill>
                  <a:latin typeface="Calibri"/>
                  <a:cs typeface="Calibri"/>
                  <a:sym typeface="Calibri"/>
                </a:rPr>
                <a:t>CPI</a:t>
              </a:r>
              <a:r>
                <a:rPr lang="en-US" sz="1200" b="0" dirty="0">
                  <a:solidFill>
                    <a:schemeClr val="bg1"/>
                  </a:solidFill>
                  <a:latin typeface="Calibri"/>
                  <a:cs typeface="Calibri"/>
                  <a:sym typeface="Calibri"/>
                </a:rPr>
                <a:t> Increase</a:t>
              </a:r>
              <a:endParaRPr sz="1200" b="0" dirty="0">
                <a:solidFill>
                  <a:schemeClr val="bg1"/>
                </a:solidFill>
                <a:latin typeface="Calibri"/>
                <a:cs typeface="Calibri"/>
                <a:sym typeface="Calibri"/>
              </a:endParaRPr>
            </a:p>
          </p:txBody>
        </p:sp>
        <p:sp>
          <p:nvSpPr>
            <p:cNvPr id="11" name="Shape 2718">
              <a:extLst>
                <a:ext uri="{FF2B5EF4-FFF2-40B4-BE49-F238E27FC236}">
                  <a16:creationId xmlns:a16="http://schemas.microsoft.com/office/drawing/2014/main" id="{56A3CACE-6EF7-4E19-B1C6-5FE136EBCF93}"/>
                </a:ext>
              </a:extLst>
            </p:cNvPr>
            <p:cNvSpPr/>
            <p:nvPr/>
          </p:nvSpPr>
          <p:spPr>
            <a:xfrm>
              <a:off x="2971800" y="2714483"/>
              <a:ext cx="1600199" cy="3154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89" tIns="34289" rIns="34289" bIns="34289" numCol="1" anchor="ctr">
              <a:spAutoFit/>
            </a:bodyPr>
            <a:lstStyle/>
            <a:p>
              <a:pPr algn="r"/>
              <a:r>
                <a:rPr lang="en-US" sz="800" dirty="0">
                  <a:solidFill>
                    <a:schemeClr val="bg1"/>
                  </a:solidFill>
                  <a:latin typeface="Calibri"/>
                </a:rPr>
                <a:t>(since 2012 with inception of property tax levy cap calculation)</a:t>
              </a:r>
              <a:endParaRPr sz="800" dirty="0">
                <a:solidFill>
                  <a:schemeClr val="bg1"/>
                </a:solidFill>
                <a:latin typeface="Calibri"/>
              </a:endParaRPr>
            </a:p>
          </p:txBody>
        </p:sp>
        <p:sp>
          <p:nvSpPr>
            <p:cNvPr id="12" name="Shape 2720">
              <a:extLst>
                <a:ext uri="{FF2B5EF4-FFF2-40B4-BE49-F238E27FC236}">
                  <a16:creationId xmlns:a16="http://schemas.microsoft.com/office/drawing/2014/main" id="{75102287-2902-4D1C-98B8-23B9DBAF7BBA}"/>
                </a:ext>
              </a:extLst>
            </p:cNvPr>
            <p:cNvSpPr/>
            <p:nvPr/>
          </p:nvSpPr>
          <p:spPr>
            <a:xfrm>
              <a:off x="3581400" y="2133600"/>
              <a:ext cx="990599" cy="37702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89" tIns="34289" rIns="34289" bIns="34289" numCol="1" anchor="ctr">
              <a:spAutoFit/>
            </a:bodyPr>
            <a:lstStyle>
              <a:lvl1pPr algn="ctr">
                <a:defRPr sz="3200">
                  <a:solidFill>
                    <a:srgbClr val="595959"/>
                  </a:solidFill>
                  <a:latin typeface="Roboto Black"/>
                  <a:ea typeface="Roboto Black"/>
                  <a:cs typeface="Roboto Black"/>
                  <a:sym typeface="Roboto Black"/>
                </a:defRPr>
              </a:lvl1pPr>
            </a:lstStyle>
            <a:p>
              <a:pPr algn="r">
                <a:defRPr sz="1800">
                  <a:solidFill>
                    <a:srgbClr val="000000"/>
                  </a:solidFill>
                  <a:latin typeface="Calibri"/>
                  <a:ea typeface="Calibri"/>
                  <a:cs typeface="Calibri"/>
                  <a:sym typeface="Calibri"/>
                </a:defRPr>
              </a:pPr>
              <a:r>
                <a:rPr lang="en-US" sz="2000" dirty="0">
                  <a:solidFill>
                    <a:schemeClr val="bg1"/>
                  </a:solidFill>
                  <a:latin typeface="Calibri"/>
                  <a:cs typeface="Calibri"/>
                  <a:sym typeface="Calibri"/>
                </a:rPr>
                <a:t>2.62%</a:t>
              </a:r>
              <a:endParaRPr sz="2000" dirty="0">
                <a:solidFill>
                  <a:schemeClr val="bg1"/>
                </a:solidFill>
                <a:latin typeface="Calibri"/>
                <a:cs typeface="Calibri"/>
                <a:sym typeface="Calibri"/>
              </a:endParaRPr>
            </a:p>
          </p:txBody>
        </p:sp>
      </p:grpSp>
      <p:grpSp>
        <p:nvGrpSpPr>
          <p:cNvPr id="5" name="Group 4">
            <a:extLst>
              <a:ext uri="{FF2B5EF4-FFF2-40B4-BE49-F238E27FC236}">
                <a16:creationId xmlns:a16="http://schemas.microsoft.com/office/drawing/2014/main" id="{FA536522-E8A9-464B-BCE0-077E71A33F24}"/>
              </a:ext>
            </a:extLst>
          </p:cNvPr>
          <p:cNvGrpSpPr/>
          <p:nvPr/>
        </p:nvGrpSpPr>
        <p:grpSpPr>
          <a:xfrm>
            <a:off x="4704748" y="2057400"/>
            <a:ext cx="1643917" cy="990600"/>
            <a:chOff x="4704748" y="2057400"/>
            <a:chExt cx="1643917" cy="990600"/>
          </a:xfrm>
        </p:grpSpPr>
        <p:sp>
          <p:nvSpPr>
            <p:cNvPr id="13" name="Shape 2722">
              <a:extLst>
                <a:ext uri="{FF2B5EF4-FFF2-40B4-BE49-F238E27FC236}">
                  <a16:creationId xmlns:a16="http://schemas.microsoft.com/office/drawing/2014/main" id="{EDDE5F99-560A-4EDC-A99F-7A35969809C1}"/>
                </a:ext>
              </a:extLst>
            </p:cNvPr>
            <p:cNvSpPr/>
            <p:nvPr/>
          </p:nvSpPr>
          <p:spPr>
            <a:xfrm flipH="1">
              <a:off x="4704748" y="2057400"/>
              <a:ext cx="1631084" cy="990600"/>
            </a:xfrm>
            <a:custGeom>
              <a:avLst/>
              <a:gdLst/>
              <a:ahLst/>
              <a:cxnLst>
                <a:cxn ang="0">
                  <a:pos x="wd2" y="hd2"/>
                </a:cxn>
                <a:cxn ang="5400000">
                  <a:pos x="wd2" y="hd2"/>
                </a:cxn>
                <a:cxn ang="10800000">
                  <a:pos x="wd2" y="hd2"/>
                </a:cxn>
                <a:cxn ang="16200000">
                  <a:pos x="wd2" y="hd2"/>
                </a:cxn>
              </a:cxnLst>
              <a:rect l="0" t="0" r="r" b="b"/>
              <a:pathLst>
                <a:path w="21600" h="21600" extrusionOk="0">
                  <a:moveTo>
                    <a:pt x="0" y="4320"/>
                  </a:moveTo>
                  <a:lnTo>
                    <a:pt x="21600" y="0"/>
                  </a:lnTo>
                  <a:lnTo>
                    <a:pt x="21600" y="21600"/>
                  </a:lnTo>
                  <a:lnTo>
                    <a:pt x="0" y="21600"/>
                  </a:lnTo>
                  <a:close/>
                </a:path>
              </a:pathLst>
            </a:custGeom>
            <a:solidFill>
              <a:srgbClr val="C00000"/>
            </a:solidFill>
            <a:ln w="12700" cap="flat">
              <a:noFill/>
              <a:miter lim="400000"/>
            </a:ln>
            <a:effectLst/>
          </p:spPr>
          <p:txBody>
            <a:bodyPr wrap="square" lIns="34289" tIns="34289" rIns="34289" bIns="34289" numCol="1" anchor="ctr">
              <a:noAutofit/>
            </a:bodyPr>
            <a:lstStyle/>
            <a:p>
              <a:pPr algn="ctr">
                <a:defRPr>
                  <a:solidFill>
                    <a:srgbClr val="FFFFFF"/>
                  </a:solidFill>
                </a:defRPr>
              </a:pPr>
              <a:endParaRPr sz="1350">
                <a:solidFill>
                  <a:srgbClr val="FFFFFF"/>
                </a:solidFill>
                <a:latin typeface="Calibri"/>
              </a:endParaRPr>
            </a:p>
          </p:txBody>
        </p:sp>
        <p:sp>
          <p:nvSpPr>
            <p:cNvPr id="18" name="Shape 2717">
              <a:extLst>
                <a:ext uri="{FF2B5EF4-FFF2-40B4-BE49-F238E27FC236}">
                  <a16:creationId xmlns:a16="http://schemas.microsoft.com/office/drawing/2014/main" id="{9226AE0D-3AC5-4813-9408-1A7990F51472}"/>
                </a:ext>
              </a:extLst>
            </p:cNvPr>
            <p:cNvSpPr/>
            <p:nvPr/>
          </p:nvSpPr>
          <p:spPr>
            <a:xfrm>
              <a:off x="4748464" y="2438400"/>
              <a:ext cx="1491112" cy="23852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34289" tIns="34289" rIns="34289" bIns="34289" numCol="1" anchor="ctr">
              <a:spAutoFit/>
            </a:bodyPr>
            <a:lstStyle>
              <a:lvl1pPr algn="ctr">
                <a:defRPr sz="1600" b="1">
                  <a:solidFill>
                    <a:srgbClr val="595959"/>
                  </a:solidFill>
                  <a:latin typeface="+mn-lt"/>
                  <a:ea typeface="+mn-ea"/>
                  <a:cs typeface="+mn-cs"/>
                  <a:sym typeface="Helvetica"/>
                </a:defRPr>
              </a:lvl1pPr>
            </a:lstStyle>
            <a:p>
              <a:pPr algn="l">
                <a:defRPr sz="1800" b="0">
                  <a:solidFill>
                    <a:srgbClr val="000000"/>
                  </a:solidFill>
                  <a:latin typeface="Calibri"/>
                  <a:ea typeface="Calibri"/>
                  <a:cs typeface="Calibri"/>
                  <a:sym typeface="Calibri"/>
                </a:defRPr>
              </a:pPr>
              <a:r>
                <a:rPr lang="en-US" sz="1100" b="0" dirty="0">
                  <a:solidFill>
                    <a:schemeClr val="bg1"/>
                  </a:solidFill>
                  <a:latin typeface="Calibri"/>
                  <a:cs typeface="Calibri"/>
                  <a:sym typeface="Calibri"/>
                </a:rPr>
                <a:t>Average </a:t>
              </a:r>
              <a:r>
                <a:rPr lang="en-US" sz="1100" u="sng" dirty="0">
                  <a:solidFill>
                    <a:schemeClr val="bg1"/>
                  </a:solidFill>
                  <a:latin typeface="Calibri"/>
                  <a:cs typeface="Calibri"/>
                  <a:sym typeface="Calibri"/>
                </a:rPr>
                <a:t>Budget</a:t>
              </a:r>
              <a:r>
                <a:rPr lang="en-US" sz="1100" b="0" dirty="0">
                  <a:solidFill>
                    <a:schemeClr val="bg1"/>
                  </a:solidFill>
                  <a:latin typeface="Calibri"/>
                  <a:cs typeface="Calibri"/>
                  <a:sym typeface="Calibri"/>
                </a:rPr>
                <a:t> Increase</a:t>
              </a:r>
              <a:endParaRPr sz="1100" b="0" dirty="0">
                <a:solidFill>
                  <a:schemeClr val="bg1"/>
                </a:solidFill>
                <a:latin typeface="Calibri"/>
                <a:cs typeface="Calibri"/>
                <a:sym typeface="Calibri"/>
              </a:endParaRPr>
            </a:p>
          </p:txBody>
        </p:sp>
        <p:sp>
          <p:nvSpPr>
            <p:cNvPr id="20" name="Shape 2718">
              <a:extLst>
                <a:ext uri="{FF2B5EF4-FFF2-40B4-BE49-F238E27FC236}">
                  <a16:creationId xmlns:a16="http://schemas.microsoft.com/office/drawing/2014/main" id="{2AAD6237-1116-4CAE-BD65-9EAF97158A5B}"/>
                </a:ext>
              </a:extLst>
            </p:cNvPr>
            <p:cNvSpPr/>
            <p:nvPr/>
          </p:nvSpPr>
          <p:spPr>
            <a:xfrm>
              <a:off x="4748465" y="2714483"/>
              <a:ext cx="1600200" cy="3154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89" tIns="34289" rIns="34289" bIns="34289" numCol="1" anchor="ctr">
              <a:spAutoFit/>
            </a:bodyPr>
            <a:lstStyle/>
            <a:p>
              <a:r>
                <a:rPr lang="en-US" sz="800" dirty="0">
                  <a:solidFill>
                    <a:schemeClr val="bg1"/>
                  </a:solidFill>
                  <a:latin typeface="Calibri"/>
                </a:rPr>
                <a:t>(since 2012 with inception of property tax levy cap calculation)</a:t>
              </a:r>
              <a:endParaRPr sz="800" dirty="0">
                <a:solidFill>
                  <a:schemeClr val="bg1"/>
                </a:solidFill>
                <a:latin typeface="Calibri"/>
              </a:endParaRPr>
            </a:p>
          </p:txBody>
        </p:sp>
        <p:sp>
          <p:nvSpPr>
            <p:cNvPr id="21" name="Shape 2720">
              <a:extLst>
                <a:ext uri="{FF2B5EF4-FFF2-40B4-BE49-F238E27FC236}">
                  <a16:creationId xmlns:a16="http://schemas.microsoft.com/office/drawing/2014/main" id="{7E4D2E33-CB1C-4119-AAAC-523EEB54DB62}"/>
                </a:ext>
              </a:extLst>
            </p:cNvPr>
            <p:cNvSpPr/>
            <p:nvPr/>
          </p:nvSpPr>
          <p:spPr>
            <a:xfrm>
              <a:off x="4742449" y="2133600"/>
              <a:ext cx="1066800" cy="37702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89" tIns="34289" rIns="34289" bIns="34289" numCol="1" anchor="ctr">
              <a:spAutoFit/>
            </a:bodyPr>
            <a:lstStyle>
              <a:lvl1pPr algn="ctr">
                <a:defRPr sz="3200">
                  <a:solidFill>
                    <a:srgbClr val="595959"/>
                  </a:solidFill>
                  <a:latin typeface="Roboto Black"/>
                  <a:ea typeface="Roboto Black"/>
                  <a:cs typeface="Roboto Black"/>
                  <a:sym typeface="Roboto Black"/>
                </a:defRPr>
              </a:lvl1pPr>
            </a:lstStyle>
            <a:p>
              <a:pPr algn="l">
                <a:defRPr sz="1800">
                  <a:solidFill>
                    <a:srgbClr val="000000"/>
                  </a:solidFill>
                  <a:latin typeface="Calibri"/>
                  <a:ea typeface="Calibri"/>
                  <a:cs typeface="Calibri"/>
                  <a:sym typeface="Calibri"/>
                </a:defRPr>
              </a:pPr>
              <a:r>
                <a:rPr lang="en-US" sz="2000" dirty="0">
                  <a:solidFill>
                    <a:schemeClr val="bg1"/>
                  </a:solidFill>
                  <a:latin typeface="Calibri"/>
                  <a:cs typeface="Calibri"/>
                  <a:sym typeface="Calibri"/>
                </a:rPr>
                <a:t>2.52%</a:t>
              </a:r>
              <a:endParaRPr sz="2000" dirty="0">
                <a:solidFill>
                  <a:schemeClr val="bg1"/>
                </a:solidFill>
                <a:latin typeface="Calibri"/>
                <a:cs typeface="Calibri"/>
                <a:sym typeface="Calibri"/>
              </a:endParaRPr>
            </a:p>
          </p:txBody>
        </p:sp>
      </p:grpSp>
    </p:spTree>
    <p:extLst>
      <p:ext uri="{BB962C8B-B14F-4D97-AF65-F5344CB8AC3E}">
        <p14:creationId xmlns:p14="http://schemas.microsoft.com/office/powerpoint/2010/main" val="3290272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randombar(horizontal)">
                                      <p:cBhvr>
                                        <p:cTn id="7" dur="500"/>
                                        <p:tgtEl>
                                          <p:spTgt spid="19">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9">
                                            <p:graphicEl>
                                              <a:chart seriesIdx="0" categoryIdx="-4" bldStep="series"/>
                                            </p:graphicEl>
                                          </p:spTgt>
                                        </p:tgtEl>
                                        <p:attrNameLst>
                                          <p:attrName>style.visibility</p:attrName>
                                        </p:attrNameLst>
                                      </p:cBhvr>
                                      <p:to>
                                        <p:strVal val="visible"/>
                                      </p:to>
                                    </p:set>
                                    <p:animEffect transition="in" filter="randombar(horizontal)">
                                      <p:cBhvr>
                                        <p:cTn id="12" dur="500"/>
                                        <p:tgtEl>
                                          <p:spTgt spid="19">
                                            <p:graphicEl>
                                              <a:chart seriesIdx="0" categoryIdx="-4" bldStep="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9">
                                            <p:graphicEl>
                                              <a:chart seriesIdx="1" categoryIdx="-4" bldStep="series"/>
                                            </p:graphicEl>
                                          </p:spTgt>
                                        </p:tgtEl>
                                        <p:attrNameLst>
                                          <p:attrName>style.visibility</p:attrName>
                                        </p:attrNameLst>
                                      </p:cBhvr>
                                      <p:to>
                                        <p:strVal val="visible"/>
                                      </p:to>
                                    </p:set>
                                    <p:animEffect transition="in" filter="randombar(horizontal)">
                                      <p:cBhvr>
                                        <p:cTn id="17" dur="500"/>
                                        <p:tgtEl>
                                          <p:spTgt spid="19">
                                            <p:graphicEl>
                                              <a:chart seriesIdx="1" categoryIdx="-4" bldStep="series"/>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randombar(horizont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History of Tax Levy Increases</a:t>
            </a:r>
          </a:p>
        </p:txBody>
      </p:sp>
      <p:sp>
        <p:nvSpPr>
          <p:cNvPr id="4" name="Slide Number Placeholder 3"/>
          <p:cNvSpPr>
            <a:spLocks noGrp="1"/>
          </p:cNvSpPr>
          <p:nvPr>
            <p:ph type="sldNum" sz="quarter" idx="10"/>
          </p:nvPr>
        </p:nvSpPr>
        <p:spPr/>
        <p:txBody>
          <a:bodyPr/>
          <a:lstStyle/>
          <a:p>
            <a:fld id="{63AE715C-7E4B-457E-ACEC-65B3E25AA671}" type="slidenum">
              <a:rPr lang="en-US" smtClean="0"/>
              <a:pPr/>
              <a:t>8</a:t>
            </a:fld>
            <a:endParaRPr lang="en-US" dirty="0"/>
          </a:p>
        </p:txBody>
      </p:sp>
      <p:graphicFrame>
        <p:nvGraphicFramePr>
          <p:cNvPr id="19" name="Content Placeholder 18"/>
          <p:cNvGraphicFramePr>
            <a:graphicFrameLocks noGrp="1"/>
          </p:cNvGraphicFramePr>
          <p:nvPr>
            <p:ph idx="1"/>
            <p:extLst>
              <p:ext uri="{D42A27DB-BD31-4B8C-83A1-F6EECF244321}">
                <p14:modId xmlns:p14="http://schemas.microsoft.com/office/powerpoint/2010/main" val="3947789490"/>
              </p:ext>
            </p:extLst>
          </p:nvPr>
        </p:nvGraphicFramePr>
        <p:xfrm>
          <a:off x="471577" y="1143000"/>
          <a:ext cx="8291423" cy="4572000"/>
        </p:xfrm>
        <a:graphic>
          <a:graphicData uri="http://schemas.openxmlformats.org/drawingml/2006/chart">
            <c:chart xmlns:c="http://schemas.openxmlformats.org/drawingml/2006/chart" xmlns:r="http://schemas.openxmlformats.org/officeDocument/2006/relationships" r:id="rId2"/>
          </a:graphicData>
        </a:graphic>
      </p:graphicFrame>
      <p:grpSp>
        <p:nvGrpSpPr>
          <p:cNvPr id="3" name="Group 2">
            <a:extLst>
              <a:ext uri="{FF2B5EF4-FFF2-40B4-BE49-F238E27FC236}">
                <a16:creationId xmlns:a16="http://schemas.microsoft.com/office/drawing/2014/main" id="{6F5D9846-36BB-4F76-91AD-259209AB24F8}"/>
              </a:ext>
            </a:extLst>
          </p:cNvPr>
          <p:cNvGrpSpPr/>
          <p:nvPr/>
        </p:nvGrpSpPr>
        <p:grpSpPr>
          <a:xfrm>
            <a:off x="2971800" y="2057400"/>
            <a:ext cx="1676400" cy="990600"/>
            <a:chOff x="2971800" y="2057400"/>
            <a:chExt cx="1676400" cy="990600"/>
          </a:xfrm>
        </p:grpSpPr>
        <p:sp>
          <p:nvSpPr>
            <p:cNvPr id="9" name="Shape 2716">
              <a:extLst>
                <a:ext uri="{FF2B5EF4-FFF2-40B4-BE49-F238E27FC236}">
                  <a16:creationId xmlns:a16="http://schemas.microsoft.com/office/drawing/2014/main" id="{D890014F-AA8E-479D-BF61-5390B520C9E1}"/>
                </a:ext>
              </a:extLst>
            </p:cNvPr>
            <p:cNvSpPr/>
            <p:nvPr/>
          </p:nvSpPr>
          <p:spPr>
            <a:xfrm>
              <a:off x="3017118" y="2057400"/>
              <a:ext cx="1631082" cy="990600"/>
            </a:xfrm>
            <a:custGeom>
              <a:avLst/>
              <a:gdLst/>
              <a:ahLst/>
              <a:cxnLst>
                <a:cxn ang="0">
                  <a:pos x="wd2" y="hd2"/>
                </a:cxn>
                <a:cxn ang="5400000">
                  <a:pos x="wd2" y="hd2"/>
                </a:cxn>
                <a:cxn ang="10800000">
                  <a:pos x="wd2" y="hd2"/>
                </a:cxn>
                <a:cxn ang="16200000">
                  <a:pos x="wd2" y="hd2"/>
                </a:cxn>
              </a:cxnLst>
              <a:rect l="0" t="0" r="r" b="b"/>
              <a:pathLst>
                <a:path w="21600" h="21600" extrusionOk="0">
                  <a:moveTo>
                    <a:pt x="0" y="4320"/>
                  </a:moveTo>
                  <a:lnTo>
                    <a:pt x="21600" y="0"/>
                  </a:lnTo>
                  <a:lnTo>
                    <a:pt x="21600" y="21600"/>
                  </a:lnTo>
                  <a:lnTo>
                    <a:pt x="0" y="21600"/>
                  </a:lnTo>
                  <a:close/>
                </a:path>
              </a:pathLst>
            </a:custGeom>
            <a:solidFill>
              <a:srgbClr val="0070C0"/>
            </a:solidFill>
            <a:ln w="12700" cap="flat">
              <a:noFill/>
              <a:miter lim="400000"/>
            </a:ln>
            <a:effectLst/>
          </p:spPr>
          <p:txBody>
            <a:bodyPr wrap="square" lIns="34289" tIns="34289" rIns="34289" bIns="34289" numCol="1" anchor="ctr">
              <a:noAutofit/>
            </a:bodyPr>
            <a:lstStyle/>
            <a:p>
              <a:pPr algn="ctr">
                <a:defRPr>
                  <a:solidFill>
                    <a:srgbClr val="FFFFFF"/>
                  </a:solidFill>
                </a:defRPr>
              </a:pPr>
              <a:endParaRPr sz="1350">
                <a:solidFill>
                  <a:srgbClr val="FFFFFF"/>
                </a:solidFill>
                <a:latin typeface="Calibri"/>
              </a:endParaRPr>
            </a:p>
          </p:txBody>
        </p:sp>
        <p:sp>
          <p:nvSpPr>
            <p:cNvPr id="11" name="Shape 2717">
              <a:extLst>
                <a:ext uri="{FF2B5EF4-FFF2-40B4-BE49-F238E27FC236}">
                  <a16:creationId xmlns:a16="http://schemas.microsoft.com/office/drawing/2014/main" id="{F7B3CACA-9C19-4DD3-AF8D-81AB6375A873}"/>
                </a:ext>
              </a:extLst>
            </p:cNvPr>
            <p:cNvSpPr/>
            <p:nvPr/>
          </p:nvSpPr>
          <p:spPr>
            <a:xfrm>
              <a:off x="3205537" y="2438400"/>
              <a:ext cx="1366462" cy="25391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34289" tIns="34289" rIns="34289" bIns="34289" numCol="1" anchor="ctr">
              <a:spAutoFit/>
            </a:bodyPr>
            <a:lstStyle>
              <a:lvl1pPr algn="ctr">
                <a:defRPr sz="1600" b="1">
                  <a:solidFill>
                    <a:srgbClr val="595959"/>
                  </a:solidFill>
                  <a:latin typeface="+mn-lt"/>
                  <a:ea typeface="+mn-ea"/>
                  <a:cs typeface="+mn-cs"/>
                  <a:sym typeface="Helvetica"/>
                </a:defRPr>
              </a:lvl1pPr>
            </a:lstStyle>
            <a:p>
              <a:pPr algn="r">
                <a:defRPr sz="1800" b="0">
                  <a:solidFill>
                    <a:srgbClr val="000000"/>
                  </a:solidFill>
                  <a:latin typeface="Calibri"/>
                  <a:ea typeface="Calibri"/>
                  <a:cs typeface="Calibri"/>
                  <a:sym typeface="Calibri"/>
                </a:defRPr>
              </a:pPr>
              <a:r>
                <a:rPr lang="en-US" sz="1200" b="0" dirty="0">
                  <a:solidFill>
                    <a:schemeClr val="bg1"/>
                  </a:solidFill>
                  <a:latin typeface="Calibri"/>
                  <a:cs typeface="Calibri"/>
                  <a:sym typeface="Calibri"/>
                </a:rPr>
                <a:t>Average </a:t>
              </a:r>
              <a:r>
                <a:rPr lang="en-US" sz="1200" u="sng" dirty="0">
                  <a:solidFill>
                    <a:schemeClr val="bg1"/>
                  </a:solidFill>
                  <a:latin typeface="Calibri"/>
                  <a:cs typeface="Calibri"/>
                  <a:sym typeface="Calibri"/>
                </a:rPr>
                <a:t>CPI</a:t>
              </a:r>
              <a:r>
                <a:rPr lang="en-US" sz="1200" b="0" dirty="0">
                  <a:solidFill>
                    <a:schemeClr val="bg1"/>
                  </a:solidFill>
                  <a:latin typeface="Calibri"/>
                  <a:cs typeface="Calibri"/>
                  <a:sym typeface="Calibri"/>
                </a:rPr>
                <a:t> Increase</a:t>
              </a:r>
              <a:endParaRPr sz="1200" b="0" dirty="0">
                <a:solidFill>
                  <a:schemeClr val="bg1"/>
                </a:solidFill>
                <a:latin typeface="Calibri"/>
                <a:cs typeface="Calibri"/>
                <a:sym typeface="Calibri"/>
              </a:endParaRPr>
            </a:p>
          </p:txBody>
        </p:sp>
        <p:sp>
          <p:nvSpPr>
            <p:cNvPr id="12" name="Shape 2718">
              <a:extLst>
                <a:ext uri="{FF2B5EF4-FFF2-40B4-BE49-F238E27FC236}">
                  <a16:creationId xmlns:a16="http://schemas.microsoft.com/office/drawing/2014/main" id="{591F66BD-86D6-4A1C-8A90-5605E09122AC}"/>
                </a:ext>
              </a:extLst>
            </p:cNvPr>
            <p:cNvSpPr/>
            <p:nvPr/>
          </p:nvSpPr>
          <p:spPr>
            <a:xfrm>
              <a:off x="2971800" y="2685048"/>
              <a:ext cx="1600199" cy="3154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89" tIns="34289" rIns="34289" bIns="34289" numCol="1" anchor="ctr">
              <a:spAutoFit/>
            </a:bodyPr>
            <a:lstStyle/>
            <a:p>
              <a:pPr algn="r"/>
              <a:r>
                <a:rPr lang="en-US" sz="800" dirty="0">
                  <a:solidFill>
                    <a:schemeClr val="bg1"/>
                  </a:solidFill>
                  <a:latin typeface="Calibri"/>
                </a:rPr>
                <a:t>(since 2012 with inception of property tax levy cap calculation)</a:t>
              </a:r>
              <a:endParaRPr sz="800" dirty="0">
                <a:solidFill>
                  <a:schemeClr val="bg1"/>
                </a:solidFill>
                <a:latin typeface="Calibri"/>
              </a:endParaRPr>
            </a:p>
          </p:txBody>
        </p:sp>
        <p:sp>
          <p:nvSpPr>
            <p:cNvPr id="13" name="Shape 2720">
              <a:extLst>
                <a:ext uri="{FF2B5EF4-FFF2-40B4-BE49-F238E27FC236}">
                  <a16:creationId xmlns:a16="http://schemas.microsoft.com/office/drawing/2014/main" id="{13F962EE-EFAC-4861-92E2-FC2B2A56D5AF}"/>
                </a:ext>
              </a:extLst>
            </p:cNvPr>
            <p:cNvSpPr/>
            <p:nvPr/>
          </p:nvSpPr>
          <p:spPr>
            <a:xfrm>
              <a:off x="3581400" y="2133600"/>
              <a:ext cx="990599" cy="37702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89" tIns="34289" rIns="34289" bIns="34289" numCol="1" anchor="ctr">
              <a:spAutoFit/>
            </a:bodyPr>
            <a:lstStyle>
              <a:lvl1pPr algn="ctr">
                <a:defRPr sz="3200">
                  <a:solidFill>
                    <a:srgbClr val="595959"/>
                  </a:solidFill>
                  <a:latin typeface="Roboto Black"/>
                  <a:ea typeface="Roboto Black"/>
                  <a:cs typeface="Roboto Black"/>
                  <a:sym typeface="Roboto Black"/>
                </a:defRPr>
              </a:lvl1pPr>
            </a:lstStyle>
            <a:p>
              <a:pPr algn="r">
                <a:defRPr sz="1800">
                  <a:solidFill>
                    <a:srgbClr val="000000"/>
                  </a:solidFill>
                  <a:latin typeface="Calibri"/>
                  <a:ea typeface="Calibri"/>
                  <a:cs typeface="Calibri"/>
                  <a:sym typeface="Calibri"/>
                </a:defRPr>
              </a:pPr>
              <a:r>
                <a:rPr lang="en-US" sz="2000" dirty="0">
                  <a:solidFill>
                    <a:schemeClr val="bg1"/>
                  </a:solidFill>
                  <a:latin typeface="Calibri"/>
                  <a:cs typeface="Calibri"/>
                  <a:sym typeface="Calibri"/>
                </a:rPr>
                <a:t>2.62%</a:t>
              </a:r>
              <a:endParaRPr sz="2000" dirty="0">
                <a:solidFill>
                  <a:schemeClr val="bg1"/>
                </a:solidFill>
                <a:latin typeface="Calibri"/>
                <a:cs typeface="Calibri"/>
                <a:sym typeface="Calibri"/>
              </a:endParaRPr>
            </a:p>
          </p:txBody>
        </p:sp>
      </p:grpSp>
      <p:grpSp>
        <p:nvGrpSpPr>
          <p:cNvPr id="5" name="Group 4">
            <a:extLst>
              <a:ext uri="{FF2B5EF4-FFF2-40B4-BE49-F238E27FC236}">
                <a16:creationId xmlns:a16="http://schemas.microsoft.com/office/drawing/2014/main" id="{F491C5EA-CFB5-4B24-ACF0-CB38AB8DBDF7}"/>
              </a:ext>
            </a:extLst>
          </p:cNvPr>
          <p:cNvGrpSpPr/>
          <p:nvPr/>
        </p:nvGrpSpPr>
        <p:grpSpPr>
          <a:xfrm>
            <a:off x="4704748" y="2057400"/>
            <a:ext cx="1643917" cy="990600"/>
            <a:chOff x="4704748" y="2057400"/>
            <a:chExt cx="1643917" cy="990600"/>
          </a:xfrm>
        </p:grpSpPr>
        <p:sp>
          <p:nvSpPr>
            <p:cNvPr id="14" name="Shape 2722">
              <a:extLst>
                <a:ext uri="{FF2B5EF4-FFF2-40B4-BE49-F238E27FC236}">
                  <a16:creationId xmlns:a16="http://schemas.microsoft.com/office/drawing/2014/main" id="{3A08D929-4E71-48A2-80BF-06A6FBF07FA4}"/>
                </a:ext>
              </a:extLst>
            </p:cNvPr>
            <p:cNvSpPr/>
            <p:nvPr/>
          </p:nvSpPr>
          <p:spPr>
            <a:xfrm flipH="1">
              <a:off x="4704748" y="2057400"/>
              <a:ext cx="1631084" cy="990600"/>
            </a:xfrm>
            <a:custGeom>
              <a:avLst/>
              <a:gdLst/>
              <a:ahLst/>
              <a:cxnLst>
                <a:cxn ang="0">
                  <a:pos x="wd2" y="hd2"/>
                </a:cxn>
                <a:cxn ang="5400000">
                  <a:pos x="wd2" y="hd2"/>
                </a:cxn>
                <a:cxn ang="10800000">
                  <a:pos x="wd2" y="hd2"/>
                </a:cxn>
                <a:cxn ang="16200000">
                  <a:pos x="wd2" y="hd2"/>
                </a:cxn>
              </a:cxnLst>
              <a:rect l="0" t="0" r="r" b="b"/>
              <a:pathLst>
                <a:path w="21600" h="21600" extrusionOk="0">
                  <a:moveTo>
                    <a:pt x="0" y="4320"/>
                  </a:moveTo>
                  <a:lnTo>
                    <a:pt x="21600" y="0"/>
                  </a:lnTo>
                  <a:lnTo>
                    <a:pt x="21600" y="21600"/>
                  </a:lnTo>
                  <a:lnTo>
                    <a:pt x="0" y="21600"/>
                  </a:lnTo>
                  <a:close/>
                </a:path>
              </a:pathLst>
            </a:custGeom>
            <a:solidFill>
              <a:srgbClr val="C00000"/>
            </a:solidFill>
            <a:ln w="12700" cap="flat">
              <a:noFill/>
              <a:miter lim="400000"/>
            </a:ln>
            <a:effectLst/>
          </p:spPr>
          <p:txBody>
            <a:bodyPr wrap="square" lIns="34289" tIns="34289" rIns="34289" bIns="34289" numCol="1" anchor="ctr">
              <a:noAutofit/>
            </a:bodyPr>
            <a:lstStyle/>
            <a:p>
              <a:pPr algn="ctr">
                <a:defRPr>
                  <a:solidFill>
                    <a:srgbClr val="FFFFFF"/>
                  </a:solidFill>
                </a:defRPr>
              </a:pPr>
              <a:endParaRPr sz="1350">
                <a:solidFill>
                  <a:srgbClr val="FFFFFF"/>
                </a:solidFill>
                <a:latin typeface="Calibri"/>
              </a:endParaRPr>
            </a:p>
          </p:txBody>
        </p:sp>
        <p:sp>
          <p:nvSpPr>
            <p:cNvPr id="15" name="Shape 2717">
              <a:extLst>
                <a:ext uri="{FF2B5EF4-FFF2-40B4-BE49-F238E27FC236}">
                  <a16:creationId xmlns:a16="http://schemas.microsoft.com/office/drawing/2014/main" id="{BED3310D-E934-426C-9EC1-30F8D9972763}"/>
                </a:ext>
              </a:extLst>
            </p:cNvPr>
            <p:cNvSpPr/>
            <p:nvPr/>
          </p:nvSpPr>
          <p:spPr>
            <a:xfrm>
              <a:off x="4748464" y="2438400"/>
              <a:ext cx="1571262" cy="23852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34289" tIns="34289" rIns="34289" bIns="34289" numCol="1" anchor="ctr">
              <a:spAutoFit/>
            </a:bodyPr>
            <a:lstStyle>
              <a:lvl1pPr algn="ctr">
                <a:defRPr sz="1600" b="1">
                  <a:solidFill>
                    <a:srgbClr val="595959"/>
                  </a:solidFill>
                  <a:latin typeface="+mn-lt"/>
                  <a:ea typeface="+mn-ea"/>
                  <a:cs typeface="+mn-cs"/>
                  <a:sym typeface="Helvetica"/>
                </a:defRPr>
              </a:lvl1pPr>
            </a:lstStyle>
            <a:p>
              <a:pPr algn="l">
                <a:defRPr sz="1800" b="0">
                  <a:solidFill>
                    <a:srgbClr val="000000"/>
                  </a:solidFill>
                  <a:latin typeface="Calibri"/>
                  <a:ea typeface="Calibri"/>
                  <a:cs typeface="Calibri"/>
                  <a:sym typeface="Calibri"/>
                </a:defRPr>
              </a:pPr>
              <a:r>
                <a:rPr lang="en-US" sz="1100" b="0" dirty="0">
                  <a:solidFill>
                    <a:schemeClr val="bg1"/>
                  </a:solidFill>
                  <a:latin typeface="Calibri"/>
                  <a:cs typeface="Calibri"/>
                  <a:sym typeface="Calibri"/>
                </a:rPr>
                <a:t>Average </a:t>
              </a:r>
              <a:r>
                <a:rPr lang="en-US" sz="1100" u="sng" dirty="0">
                  <a:solidFill>
                    <a:schemeClr val="bg1"/>
                  </a:solidFill>
                  <a:latin typeface="Calibri"/>
                  <a:cs typeface="Calibri"/>
                  <a:sym typeface="Calibri"/>
                </a:rPr>
                <a:t>Tax Levy</a:t>
              </a:r>
              <a:r>
                <a:rPr lang="en-US" sz="1100" b="0" dirty="0">
                  <a:solidFill>
                    <a:schemeClr val="bg1"/>
                  </a:solidFill>
                  <a:latin typeface="Calibri"/>
                  <a:cs typeface="Calibri"/>
                  <a:sym typeface="Calibri"/>
                </a:rPr>
                <a:t> Increase</a:t>
              </a:r>
              <a:endParaRPr sz="1100" b="0" dirty="0">
                <a:solidFill>
                  <a:schemeClr val="bg1"/>
                </a:solidFill>
                <a:latin typeface="Calibri"/>
                <a:cs typeface="Calibri"/>
                <a:sym typeface="Calibri"/>
              </a:endParaRPr>
            </a:p>
          </p:txBody>
        </p:sp>
        <p:sp>
          <p:nvSpPr>
            <p:cNvPr id="16" name="Shape 2718">
              <a:extLst>
                <a:ext uri="{FF2B5EF4-FFF2-40B4-BE49-F238E27FC236}">
                  <a16:creationId xmlns:a16="http://schemas.microsoft.com/office/drawing/2014/main" id="{5C8B5BB0-358F-4B53-B21C-8D15B851D006}"/>
                </a:ext>
              </a:extLst>
            </p:cNvPr>
            <p:cNvSpPr/>
            <p:nvPr/>
          </p:nvSpPr>
          <p:spPr>
            <a:xfrm>
              <a:off x="4748465" y="2685048"/>
              <a:ext cx="1600200" cy="3154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89" tIns="34289" rIns="34289" bIns="34289" numCol="1" anchor="ctr">
              <a:spAutoFit/>
            </a:bodyPr>
            <a:lstStyle/>
            <a:p>
              <a:r>
                <a:rPr lang="en-US" sz="800" dirty="0">
                  <a:solidFill>
                    <a:schemeClr val="bg1"/>
                  </a:solidFill>
                  <a:latin typeface="Calibri"/>
                </a:rPr>
                <a:t>(since 2012 with inception of property tax levy cap calculation)</a:t>
              </a:r>
              <a:endParaRPr sz="800" dirty="0">
                <a:solidFill>
                  <a:schemeClr val="bg1"/>
                </a:solidFill>
                <a:latin typeface="Calibri"/>
              </a:endParaRPr>
            </a:p>
          </p:txBody>
        </p:sp>
        <p:sp>
          <p:nvSpPr>
            <p:cNvPr id="17" name="Shape 2720">
              <a:extLst>
                <a:ext uri="{FF2B5EF4-FFF2-40B4-BE49-F238E27FC236}">
                  <a16:creationId xmlns:a16="http://schemas.microsoft.com/office/drawing/2014/main" id="{7F8C26B1-2E56-4F26-AA3E-C8A3C8CA490F}"/>
                </a:ext>
              </a:extLst>
            </p:cNvPr>
            <p:cNvSpPr/>
            <p:nvPr/>
          </p:nvSpPr>
          <p:spPr>
            <a:xfrm>
              <a:off x="4742449" y="2133600"/>
              <a:ext cx="1066800" cy="37702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89" tIns="34289" rIns="34289" bIns="34289" numCol="1" anchor="ctr">
              <a:spAutoFit/>
            </a:bodyPr>
            <a:lstStyle>
              <a:lvl1pPr algn="ctr">
                <a:defRPr sz="3200">
                  <a:solidFill>
                    <a:srgbClr val="595959"/>
                  </a:solidFill>
                  <a:latin typeface="Roboto Black"/>
                  <a:ea typeface="Roboto Black"/>
                  <a:cs typeface="Roboto Black"/>
                  <a:sym typeface="Roboto Black"/>
                </a:defRPr>
              </a:lvl1pPr>
            </a:lstStyle>
            <a:p>
              <a:pPr algn="l">
                <a:defRPr sz="1800">
                  <a:solidFill>
                    <a:srgbClr val="000000"/>
                  </a:solidFill>
                  <a:latin typeface="Calibri"/>
                  <a:ea typeface="Calibri"/>
                  <a:cs typeface="Calibri"/>
                  <a:sym typeface="Calibri"/>
                </a:defRPr>
              </a:pPr>
              <a:r>
                <a:rPr lang="en-US" sz="2000" dirty="0">
                  <a:solidFill>
                    <a:schemeClr val="bg1"/>
                  </a:solidFill>
                  <a:latin typeface="Calibri"/>
                  <a:cs typeface="Calibri"/>
                  <a:sym typeface="Calibri"/>
                </a:rPr>
                <a:t>2.00%</a:t>
              </a:r>
              <a:endParaRPr sz="2000" dirty="0">
                <a:solidFill>
                  <a:schemeClr val="bg1"/>
                </a:solidFill>
                <a:latin typeface="Calibri"/>
                <a:cs typeface="Calibri"/>
                <a:sym typeface="Calibri"/>
              </a:endParaRPr>
            </a:p>
          </p:txBody>
        </p:sp>
      </p:grpSp>
    </p:spTree>
    <p:extLst>
      <p:ext uri="{BB962C8B-B14F-4D97-AF65-F5344CB8AC3E}">
        <p14:creationId xmlns:p14="http://schemas.microsoft.com/office/powerpoint/2010/main" val="1610884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randombar(horizontal)">
                                      <p:cBhvr>
                                        <p:cTn id="7" dur="500"/>
                                        <p:tgtEl>
                                          <p:spTgt spid="19">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9">
                                            <p:graphicEl>
                                              <a:chart seriesIdx="0" categoryIdx="-4" bldStep="series"/>
                                            </p:graphicEl>
                                          </p:spTgt>
                                        </p:tgtEl>
                                        <p:attrNameLst>
                                          <p:attrName>style.visibility</p:attrName>
                                        </p:attrNameLst>
                                      </p:cBhvr>
                                      <p:to>
                                        <p:strVal val="visible"/>
                                      </p:to>
                                    </p:set>
                                    <p:animEffect transition="in" filter="randombar(horizontal)">
                                      <p:cBhvr>
                                        <p:cTn id="12" dur="500"/>
                                        <p:tgtEl>
                                          <p:spTgt spid="19">
                                            <p:graphicEl>
                                              <a:chart seriesIdx="0" categoryIdx="-4" bldStep="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9">
                                            <p:graphicEl>
                                              <a:chart seriesIdx="1" categoryIdx="-4" bldStep="series"/>
                                            </p:graphicEl>
                                          </p:spTgt>
                                        </p:tgtEl>
                                        <p:attrNameLst>
                                          <p:attrName>style.visibility</p:attrName>
                                        </p:attrNameLst>
                                      </p:cBhvr>
                                      <p:to>
                                        <p:strVal val="visible"/>
                                      </p:to>
                                    </p:set>
                                    <p:animEffect transition="in" filter="randombar(horizontal)">
                                      <p:cBhvr>
                                        <p:cTn id="17" dur="500"/>
                                        <p:tgtEl>
                                          <p:spTgt spid="19">
                                            <p:graphicEl>
                                              <a:chart seriesIdx="1" categoryIdx="-4" bldStep="series"/>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randombar(horizont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Categories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228374628"/>
              </p:ext>
            </p:extLst>
          </p:nvPr>
        </p:nvGraphicFramePr>
        <p:xfrm>
          <a:off x="2286000" y="1221147"/>
          <a:ext cx="4531078"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0"/>
          </p:nvPr>
        </p:nvSpPr>
        <p:spPr/>
        <p:txBody>
          <a:bodyPr/>
          <a:lstStyle/>
          <a:p>
            <a:fld id="{63AE715C-7E4B-457E-ACEC-65B3E25AA671}" type="slidenum">
              <a:rPr lang="en-US" smtClean="0"/>
              <a:pPr/>
              <a:t>9</a:t>
            </a:fld>
            <a:endParaRPr lang="en-US"/>
          </a:p>
        </p:txBody>
      </p:sp>
      <p:grpSp>
        <p:nvGrpSpPr>
          <p:cNvPr id="3" name="Group 2"/>
          <p:cNvGrpSpPr/>
          <p:nvPr/>
        </p:nvGrpSpPr>
        <p:grpSpPr>
          <a:xfrm>
            <a:off x="2479730" y="1500536"/>
            <a:ext cx="995836" cy="4027714"/>
            <a:chOff x="4537130" y="1500536"/>
            <a:chExt cx="995836" cy="4027714"/>
          </a:xfrm>
        </p:grpSpPr>
        <p:sp>
          <p:nvSpPr>
            <p:cNvPr id="10" name="TextBox 9"/>
            <p:cNvSpPr txBox="1"/>
            <p:nvPr/>
          </p:nvSpPr>
          <p:spPr>
            <a:xfrm>
              <a:off x="4546655" y="1500536"/>
              <a:ext cx="453970" cy="643253"/>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1</a:t>
              </a:r>
            </a:p>
          </p:txBody>
        </p:sp>
        <p:sp>
          <p:nvSpPr>
            <p:cNvPr id="11" name="TextBox 10"/>
            <p:cNvSpPr txBox="1"/>
            <p:nvPr/>
          </p:nvSpPr>
          <p:spPr>
            <a:xfrm>
              <a:off x="4964696" y="2367260"/>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2</a:t>
              </a:r>
            </a:p>
          </p:txBody>
        </p:sp>
        <p:sp>
          <p:nvSpPr>
            <p:cNvPr id="12" name="TextBox 11"/>
            <p:cNvSpPr txBox="1"/>
            <p:nvPr/>
          </p:nvSpPr>
          <p:spPr>
            <a:xfrm>
              <a:off x="5078996" y="3238215"/>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3</a:t>
              </a:r>
            </a:p>
          </p:txBody>
        </p:sp>
        <p:sp>
          <p:nvSpPr>
            <p:cNvPr id="13" name="TextBox 12"/>
            <p:cNvSpPr txBox="1"/>
            <p:nvPr/>
          </p:nvSpPr>
          <p:spPr>
            <a:xfrm>
              <a:off x="4933299" y="4066972"/>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4</a:t>
              </a:r>
            </a:p>
          </p:txBody>
        </p:sp>
        <p:sp>
          <p:nvSpPr>
            <p:cNvPr id="14" name="TextBox 13"/>
            <p:cNvSpPr txBox="1"/>
            <p:nvPr/>
          </p:nvSpPr>
          <p:spPr>
            <a:xfrm>
              <a:off x="4537130" y="4943475"/>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5</a:t>
              </a:r>
            </a:p>
          </p:txBody>
        </p:sp>
      </p:grpSp>
    </p:spTree>
    <p:extLst>
      <p:ext uri="{BB962C8B-B14F-4D97-AF65-F5344CB8AC3E}">
        <p14:creationId xmlns:p14="http://schemas.microsoft.com/office/powerpoint/2010/main" val="285783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graphicEl>
                                              <a:dgm id="{38AD150E-AA88-4A8E-B74E-BDA8E0ACEC12}"/>
                                            </p:graphicEl>
                                          </p:spTgt>
                                        </p:tgtEl>
                                        <p:attrNameLst>
                                          <p:attrName>style.visibility</p:attrName>
                                        </p:attrNameLst>
                                      </p:cBhvr>
                                      <p:to>
                                        <p:strVal val="visible"/>
                                      </p:to>
                                    </p:set>
                                    <p:anim calcmode="lin" valueType="num">
                                      <p:cBhvr>
                                        <p:cTn id="7" dur="1000" fill="hold"/>
                                        <p:tgtEl>
                                          <p:spTgt spid="5">
                                            <p:graphicEl>
                                              <a:dgm id="{38AD150E-AA88-4A8E-B74E-BDA8E0ACEC12}"/>
                                            </p:graphicEl>
                                          </p:spTgt>
                                        </p:tgtEl>
                                        <p:attrNameLst>
                                          <p:attrName>ppt_w</p:attrName>
                                        </p:attrNameLst>
                                      </p:cBhvr>
                                      <p:tavLst>
                                        <p:tav tm="0">
                                          <p:val>
                                            <p:fltVal val="0"/>
                                          </p:val>
                                        </p:tav>
                                        <p:tav tm="100000">
                                          <p:val>
                                            <p:strVal val="#ppt_w"/>
                                          </p:val>
                                        </p:tav>
                                      </p:tavLst>
                                    </p:anim>
                                    <p:anim calcmode="lin" valueType="num">
                                      <p:cBhvr>
                                        <p:cTn id="8" dur="1000" fill="hold"/>
                                        <p:tgtEl>
                                          <p:spTgt spid="5">
                                            <p:graphicEl>
                                              <a:dgm id="{38AD150E-AA88-4A8E-B74E-BDA8E0ACEC12}"/>
                                            </p:graphicEl>
                                          </p:spTgt>
                                        </p:tgtEl>
                                        <p:attrNameLst>
                                          <p:attrName>ppt_h</p:attrName>
                                        </p:attrNameLst>
                                      </p:cBhvr>
                                      <p:tavLst>
                                        <p:tav tm="0">
                                          <p:val>
                                            <p:fltVal val="0"/>
                                          </p:val>
                                        </p:tav>
                                        <p:tav tm="100000">
                                          <p:val>
                                            <p:strVal val="#ppt_h"/>
                                          </p:val>
                                        </p:tav>
                                      </p:tavLst>
                                    </p:anim>
                                    <p:anim calcmode="lin" valueType="num">
                                      <p:cBhvr>
                                        <p:cTn id="9" dur="1000" fill="hold"/>
                                        <p:tgtEl>
                                          <p:spTgt spid="5">
                                            <p:graphicEl>
                                              <a:dgm id="{38AD150E-AA88-4A8E-B74E-BDA8E0ACEC12}"/>
                                            </p:graphicEl>
                                          </p:spTgt>
                                        </p:tgtEl>
                                        <p:attrNameLst>
                                          <p:attrName>style.rotation</p:attrName>
                                        </p:attrNameLst>
                                      </p:cBhvr>
                                      <p:tavLst>
                                        <p:tav tm="0">
                                          <p:val>
                                            <p:fltVal val="90"/>
                                          </p:val>
                                        </p:tav>
                                        <p:tav tm="100000">
                                          <p:val>
                                            <p:fltVal val="0"/>
                                          </p:val>
                                        </p:tav>
                                      </p:tavLst>
                                    </p:anim>
                                    <p:animEffect transition="in" filter="fade">
                                      <p:cBhvr>
                                        <p:cTn id="10" dur="1000"/>
                                        <p:tgtEl>
                                          <p:spTgt spid="5">
                                            <p:graphicEl>
                                              <a:dgm id="{38AD150E-AA88-4A8E-B74E-BDA8E0ACEC12}"/>
                                            </p:graphicEl>
                                          </p:spTgt>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graphicEl>
                                              <a:dgm id="{5B192319-6404-45CC-AD32-EBA530165D1C}"/>
                                            </p:graphicEl>
                                          </p:spTgt>
                                        </p:tgtEl>
                                        <p:attrNameLst>
                                          <p:attrName>style.visibility</p:attrName>
                                        </p:attrNameLst>
                                      </p:cBhvr>
                                      <p:to>
                                        <p:strVal val="visible"/>
                                      </p:to>
                                    </p:set>
                                    <p:anim calcmode="lin" valueType="num">
                                      <p:cBhvr>
                                        <p:cTn id="13" dur="1000" fill="hold"/>
                                        <p:tgtEl>
                                          <p:spTgt spid="5">
                                            <p:graphicEl>
                                              <a:dgm id="{5B192319-6404-45CC-AD32-EBA530165D1C}"/>
                                            </p:graphicEl>
                                          </p:spTgt>
                                        </p:tgtEl>
                                        <p:attrNameLst>
                                          <p:attrName>ppt_w</p:attrName>
                                        </p:attrNameLst>
                                      </p:cBhvr>
                                      <p:tavLst>
                                        <p:tav tm="0">
                                          <p:val>
                                            <p:fltVal val="0"/>
                                          </p:val>
                                        </p:tav>
                                        <p:tav tm="100000">
                                          <p:val>
                                            <p:strVal val="#ppt_w"/>
                                          </p:val>
                                        </p:tav>
                                      </p:tavLst>
                                    </p:anim>
                                    <p:anim calcmode="lin" valueType="num">
                                      <p:cBhvr>
                                        <p:cTn id="14" dur="1000" fill="hold"/>
                                        <p:tgtEl>
                                          <p:spTgt spid="5">
                                            <p:graphicEl>
                                              <a:dgm id="{5B192319-6404-45CC-AD32-EBA530165D1C}"/>
                                            </p:graphicEl>
                                          </p:spTgt>
                                        </p:tgtEl>
                                        <p:attrNameLst>
                                          <p:attrName>ppt_h</p:attrName>
                                        </p:attrNameLst>
                                      </p:cBhvr>
                                      <p:tavLst>
                                        <p:tav tm="0">
                                          <p:val>
                                            <p:fltVal val="0"/>
                                          </p:val>
                                        </p:tav>
                                        <p:tav tm="100000">
                                          <p:val>
                                            <p:strVal val="#ppt_h"/>
                                          </p:val>
                                        </p:tav>
                                      </p:tavLst>
                                    </p:anim>
                                    <p:anim calcmode="lin" valueType="num">
                                      <p:cBhvr>
                                        <p:cTn id="15" dur="1000" fill="hold"/>
                                        <p:tgtEl>
                                          <p:spTgt spid="5">
                                            <p:graphicEl>
                                              <a:dgm id="{5B192319-6404-45CC-AD32-EBA530165D1C}"/>
                                            </p:graphicEl>
                                          </p:spTgt>
                                        </p:tgtEl>
                                        <p:attrNameLst>
                                          <p:attrName>style.rotation</p:attrName>
                                        </p:attrNameLst>
                                      </p:cBhvr>
                                      <p:tavLst>
                                        <p:tav tm="0">
                                          <p:val>
                                            <p:fltVal val="90"/>
                                          </p:val>
                                        </p:tav>
                                        <p:tav tm="100000">
                                          <p:val>
                                            <p:fltVal val="0"/>
                                          </p:val>
                                        </p:tav>
                                      </p:tavLst>
                                    </p:anim>
                                    <p:animEffect transition="in" filter="fade">
                                      <p:cBhvr>
                                        <p:cTn id="16" dur="1000"/>
                                        <p:tgtEl>
                                          <p:spTgt spid="5">
                                            <p:graphicEl>
                                              <a:dgm id="{5B192319-6404-45CC-AD32-EBA530165D1C}"/>
                                            </p:graphicEl>
                                          </p:spTgt>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5">
                                            <p:graphicEl>
                                              <a:dgm id="{42371BBD-EC4D-4A01-8DFF-190339900CEF}"/>
                                            </p:graphicEl>
                                          </p:spTgt>
                                        </p:tgtEl>
                                        <p:attrNameLst>
                                          <p:attrName>style.visibility</p:attrName>
                                        </p:attrNameLst>
                                      </p:cBhvr>
                                      <p:to>
                                        <p:strVal val="visible"/>
                                      </p:to>
                                    </p:set>
                                    <p:anim calcmode="lin" valueType="num">
                                      <p:cBhvr>
                                        <p:cTn id="19" dur="1000" fill="hold"/>
                                        <p:tgtEl>
                                          <p:spTgt spid="5">
                                            <p:graphicEl>
                                              <a:dgm id="{42371BBD-EC4D-4A01-8DFF-190339900CEF}"/>
                                            </p:graphicEl>
                                          </p:spTgt>
                                        </p:tgtEl>
                                        <p:attrNameLst>
                                          <p:attrName>ppt_w</p:attrName>
                                        </p:attrNameLst>
                                      </p:cBhvr>
                                      <p:tavLst>
                                        <p:tav tm="0">
                                          <p:val>
                                            <p:fltVal val="0"/>
                                          </p:val>
                                        </p:tav>
                                        <p:tav tm="100000">
                                          <p:val>
                                            <p:strVal val="#ppt_w"/>
                                          </p:val>
                                        </p:tav>
                                      </p:tavLst>
                                    </p:anim>
                                    <p:anim calcmode="lin" valueType="num">
                                      <p:cBhvr>
                                        <p:cTn id="20" dur="1000" fill="hold"/>
                                        <p:tgtEl>
                                          <p:spTgt spid="5">
                                            <p:graphicEl>
                                              <a:dgm id="{42371BBD-EC4D-4A01-8DFF-190339900CEF}"/>
                                            </p:graphicEl>
                                          </p:spTgt>
                                        </p:tgtEl>
                                        <p:attrNameLst>
                                          <p:attrName>ppt_h</p:attrName>
                                        </p:attrNameLst>
                                      </p:cBhvr>
                                      <p:tavLst>
                                        <p:tav tm="0">
                                          <p:val>
                                            <p:fltVal val="0"/>
                                          </p:val>
                                        </p:tav>
                                        <p:tav tm="100000">
                                          <p:val>
                                            <p:strVal val="#ppt_h"/>
                                          </p:val>
                                        </p:tav>
                                      </p:tavLst>
                                    </p:anim>
                                    <p:anim calcmode="lin" valueType="num">
                                      <p:cBhvr>
                                        <p:cTn id="21" dur="1000" fill="hold"/>
                                        <p:tgtEl>
                                          <p:spTgt spid="5">
                                            <p:graphicEl>
                                              <a:dgm id="{42371BBD-EC4D-4A01-8DFF-190339900CEF}"/>
                                            </p:graphicEl>
                                          </p:spTgt>
                                        </p:tgtEl>
                                        <p:attrNameLst>
                                          <p:attrName>style.rotation</p:attrName>
                                        </p:attrNameLst>
                                      </p:cBhvr>
                                      <p:tavLst>
                                        <p:tav tm="0">
                                          <p:val>
                                            <p:fltVal val="90"/>
                                          </p:val>
                                        </p:tav>
                                        <p:tav tm="100000">
                                          <p:val>
                                            <p:fltVal val="0"/>
                                          </p:val>
                                        </p:tav>
                                      </p:tavLst>
                                    </p:anim>
                                    <p:animEffect transition="in" filter="fade">
                                      <p:cBhvr>
                                        <p:cTn id="22" dur="1000"/>
                                        <p:tgtEl>
                                          <p:spTgt spid="5">
                                            <p:graphicEl>
                                              <a:dgm id="{42371BBD-EC4D-4A01-8DFF-190339900CEF}"/>
                                            </p:graphicEl>
                                          </p:spTgt>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5">
                                            <p:graphicEl>
                                              <a:dgm id="{C015C9A5-071E-485F-9DEF-C05FEBFB21E1}"/>
                                            </p:graphicEl>
                                          </p:spTgt>
                                        </p:tgtEl>
                                        <p:attrNameLst>
                                          <p:attrName>style.visibility</p:attrName>
                                        </p:attrNameLst>
                                      </p:cBhvr>
                                      <p:to>
                                        <p:strVal val="visible"/>
                                      </p:to>
                                    </p:set>
                                    <p:anim calcmode="lin" valueType="num">
                                      <p:cBhvr>
                                        <p:cTn id="25" dur="1000" fill="hold"/>
                                        <p:tgtEl>
                                          <p:spTgt spid="5">
                                            <p:graphicEl>
                                              <a:dgm id="{C015C9A5-071E-485F-9DEF-C05FEBFB21E1}"/>
                                            </p:graphicEl>
                                          </p:spTgt>
                                        </p:tgtEl>
                                        <p:attrNameLst>
                                          <p:attrName>ppt_w</p:attrName>
                                        </p:attrNameLst>
                                      </p:cBhvr>
                                      <p:tavLst>
                                        <p:tav tm="0">
                                          <p:val>
                                            <p:fltVal val="0"/>
                                          </p:val>
                                        </p:tav>
                                        <p:tav tm="100000">
                                          <p:val>
                                            <p:strVal val="#ppt_w"/>
                                          </p:val>
                                        </p:tav>
                                      </p:tavLst>
                                    </p:anim>
                                    <p:anim calcmode="lin" valueType="num">
                                      <p:cBhvr>
                                        <p:cTn id="26" dur="1000" fill="hold"/>
                                        <p:tgtEl>
                                          <p:spTgt spid="5">
                                            <p:graphicEl>
                                              <a:dgm id="{C015C9A5-071E-485F-9DEF-C05FEBFB21E1}"/>
                                            </p:graphicEl>
                                          </p:spTgt>
                                        </p:tgtEl>
                                        <p:attrNameLst>
                                          <p:attrName>ppt_h</p:attrName>
                                        </p:attrNameLst>
                                      </p:cBhvr>
                                      <p:tavLst>
                                        <p:tav tm="0">
                                          <p:val>
                                            <p:fltVal val="0"/>
                                          </p:val>
                                        </p:tav>
                                        <p:tav tm="100000">
                                          <p:val>
                                            <p:strVal val="#ppt_h"/>
                                          </p:val>
                                        </p:tav>
                                      </p:tavLst>
                                    </p:anim>
                                    <p:anim calcmode="lin" valueType="num">
                                      <p:cBhvr>
                                        <p:cTn id="27" dur="1000" fill="hold"/>
                                        <p:tgtEl>
                                          <p:spTgt spid="5">
                                            <p:graphicEl>
                                              <a:dgm id="{C015C9A5-071E-485F-9DEF-C05FEBFB21E1}"/>
                                            </p:graphicEl>
                                          </p:spTgt>
                                        </p:tgtEl>
                                        <p:attrNameLst>
                                          <p:attrName>style.rotation</p:attrName>
                                        </p:attrNameLst>
                                      </p:cBhvr>
                                      <p:tavLst>
                                        <p:tav tm="0">
                                          <p:val>
                                            <p:fltVal val="90"/>
                                          </p:val>
                                        </p:tav>
                                        <p:tav tm="100000">
                                          <p:val>
                                            <p:fltVal val="0"/>
                                          </p:val>
                                        </p:tav>
                                      </p:tavLst>
                                    </p:anim>
                                    <p:animEffect transition="in" filter="fade">
                                      <p:cBhvr>
                                        <p:cTn id="28" dur="1000"/>
                                        <p:tgtEl>
                                          <p:spTgt spid="5">
                                            <p:graphicEl>
                                              <a:dgm id="{C015C9A5-071E-485F-9DEF-C05FEBFB21E1}"/>
                                            </p:graphicEl>
                                          </p:spTgt>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5">
                                            <p:graphicEl>
                                              <a:dgm id="{C5C29235-14A0-42A2-941D-B79B21D5F081}"/>
                                            </p:graphicEl>
                                          </p:spTgt>
                                        </p:tgtEl>
                                        <p:attrNameLst>
                                          <p:attrName>style.visibility</p:attrName>
                                        </p:attrNameLst>
                                      </p:cBhvr>
                                      <p:to>
                                        <p:strVal val="visible"/>
                                      </p:to>
                                    </p:set>
                                    <p:anim calcmode="lin" valueType="num">
                                      <p:cBhvr>
                                        <p:cTn id="31" dur="1000" fill="hold"/>
                                        <p:tgtEl>
                                          <p:spTgt spid="5">
                                            <p:graphicEl>
                                              <a:dgm id="{C5C29235-14A0-42A2-941D-B79B21D5F081}"/>
                                            </p:graphicEl>
                                          </p:spTgt>
                                        </p:tgtEl>
                                        <p:attrNameLst>
                                          <p:attrName>ppt_w</p:attrName>
                                        </p:attrNameLst>
                                      </p:cBhvr>
                                      <p:tavLst>
                                        <p:tav tm="0">
                                          <p:val>
                                            <p:fltVal val="0"/>
                                          </p:val>
                                        </p:tav>
                                        <p:tav tm="100000">
                                          <p:val>
                                            <p:strVal val="#ppt_w"/>
                                          </p:val>
                                        </p:tav>
                                      </p:tavLst>
                                    </p:anim>
                                    <p:anim calcmode="lin" valueType="num">
                                      <p:cBhvr>
                                        <p:cTn id="32" dur="1000" fill="hold"/>
                                        <p:tgtEl>
                                          <p:spTgt spid="5">
                                            <p:graphicEl>
                                              <a:dgm id="{C5C29235-14A0-42A2-941D-B79B21D5F081}"/>
                                            </p:graphicEl>
                                          </p:spTgt>
                                        </p:tgtEl>
                                        <p:attrNameLst>
                                          <p:attrName>ppt_h</p:attrName>
                                        </p:attrNameLst>
                                      </p:cBhvr>
                                      <p:tavLst>
                                        <p:tav tm="0">
                                          <p:val>
                                            <p:fltVal val="0"/>
                                          </p:val>
                                        </p:tav>
                                        <p:tav tm="100000">
                                          <p:val>
                                            <p:strVal val="#ppt_h"/>
                                          </p:val>
                                        </p:tav>
                                      </p:tavLst>
                                    </p:anim>
                                    <p:anim calcmode="lin" valueType="num">
                                      <p:cBhvr>
                                        <p:cTn id="33" dur="1000" fill="hold"/>
                                        <p:tgtEl>
                                          <p:spTgt spid="5">
                                            <p:graphicEl>
                                              <a:dgm id="{C5C29235-14A0-42A2-941D-B79B21D5F081}"/>
                                            </p:graphicEl>
                                          </p:spTgt>
                                        </p:tgtEl>
                                        <p:attrNameLst>
                                          <p:attrName>style.rotation</p:attrName>
                                        </p:attrNameLst>
                                      </p:cBhvr>
                                      <p:tavLst>
                                        <p:tav tm="0">
                                          <p:val>
                                            <p:fltVal val="90"/>
                                          </p:val>
                                        </p:tav>
                                        <p:tav tm="100000">
                                          <p:val>
                                            <p:fltVal val="0"/>
                                          </p:val>
                                        </p:tav>
                                      </p:tavLst>
                                    </p:anim>
                                    <p:animEffect transition="in" filter="fade">
                                      <p:cBhvr>
                                        <p:cTn id="34" dur="1000"/>
                                        <p:tgtEl>
                                          <p:spTgt spid="5">
                                            <p:graphicEl>
                                              <a:dgm id="{C5C29235-14A0-42A2-941D-B79B21D5F081}"/>
                                            </p:graphicEl>
                                          </p:spTgt>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5">
                                            <p:graphicEl>
                                              <a:dgm id="{AC997D3F-E01C-40CE-A9F4-28123A5DD2C1}"/>
                                            </p:graphicEl>
                                          </p:spTgt>
                                        </p:tgtEl>
                                        <p:attrNameLst>
                                          <p:attrName>style.visibility</p:attrName>
                                        </p:attrNameLst>
                                      </p:cBhvr>
                                      <p:to>
                                        <p:strVal val="visible"/>
                                      </p:to>
                                    </p:set>
                                    <p:anim calcmode="lin" valueType="num">
                                      <p:cBhvr>
                                        <p:cTn id="37" dur="1000" fill="hold"/>
                                        <p:tgtEl>
                                          <p:spTgt spid="5">
                                            <p:graphicEl>
                                              <a:dgm id="{AC997D3F-E01C-40CE-A9F4-28123A5DD2C1}"/>
                                            </p:graphicEl>
                                          </p:spTgt>
                                        </p:tgtEl>
                                        <p:attrNameLst>
                                          <p:attrName>ppt_w</p:attrName>
                                        </p:attrNameLst>
                                      </p:cBhvr>
                                      <p:tavLst>
                                        <p:tav tm="0">
                                          <p:val>
                                            <p:fltVal val="0"/>
                                          </p:val>
                                        </p:tav>
                                        <p:tav tm="100000">
                                          <p:val>
                                            <p:strVal val="#ppt_w"/>
                                          </p:val>
                                        </p:tav>
                                      </p:tavLst>
                                    </p:anim>
                                    <p:anim calcmode="lin" valueType="num">
                                      <p:cBhvr>
                                        <p:cTn id="38" dur="1000" fill="hold"/>
                                        <p:tgtEl>
                                          <p:spTgt spid="5">
                                            <p:graphicEl>
                                              <a:dgm id="{AC997D3F-E01C-40CE-A9F4-28123A5DD2C1}"/>
                                            </p:graphicEl>
                                          </p:spTgt>
                                        </p:tgtEl>
                                        <p:attrNameLst>
                                          <p:attrName>ppt_h</p:attrName>
                                        </p:attrNameLst>
                                      </p:cBhvr>
                                      <p:tavLst>
                                        <p:tav tm="0">
                                          <p:val>
                                            <p:fltVal val="0"/>
                                          </p:val>
                                        </p:tav>
                                        <p:tav tm="100000">
                                          <p:val>
                                            <p:strVal val="#ppt_h"/>
                                          </p:val>
                                        </p:tav>
                                      </p:tavLst>
                                    </p:anim>
                                    <p:anim calcmode="lin" valueType="num">
                                      <p:cBhvr>
                                        <p:cTn id="39" dur="1000" fill="hold"/>
                                        <p:tgtEl>
                                          <p:spTgt spid="5">
                                            <p:graphicEl>
                                              <a:dgm id="{AC997D3F-E01C-40CE-A9F4-28123A5DD2C1}"/>
                                            </p:graphicEl>
                                          </p:spTgt>
                                        </p:tgtEl>
                                        <p:attrNameLst>
                                          <p:attrName>style.rotation</p:attrName>
                                        </p:attrNameLst>
                                      </p:cBhvr>
                                      <p:tavLst>
                                        <p:tav tm="0">
                                          <p:val>
                                            <p:fltVal val="90"/>
                                          </p:val>
                                        </p:tav>
                                        <p:tav tm="100000">
                                          <p:val>
                                            <p:fltVal val="0"/>
                                          </p:val>
                                        </p:tav>
                                      </p:tavLst>
                                    </p:anim>
                                    <p:animEffect transition="in" filter="fade">
                                      <p:cBhvr>
                                        <p:cTn id="40" dur="1000"/>
                                        <p:tgtEl>
                                          <p:spTgt spid="5">
                                            <p:graphicEl>
                                              <a:dgm id="{AC997D3F-E01C-40CE-A9F4-28123A5DD2C1}"/>
                                            </p:graphicEl>
                                          </p:spTgt>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5">
                                            <p:graphicEl>
                                              <a:dgm id="{CF86CF3C-A2F0-4281-96F0-ACB5AB4FAFCB}"/>
                                            </p:graphicEl>
                                          </p:spTgt>
                                        </p:tgtEl>
                                        <p:attrNameLst>
                                          <p:attrName>style.visibility</p:attrName>
                                        </p:attrNameLst>
                                      </p:cBhvr>
                                      <p:to>
                                        <p:strVal val="visible"/>
                                      </p:to>
                                    </p:set>
                                    <p:anim calcmode="lin" valueType="num">
                                      <p:cBhvr>
                                        <p:cTn id="43" dur="1000" fill="hold"/>
                                        <p:tgtEl>
                                          <p:spTgt spid="5">
                                            <p:graphicEl>
                                              <a:dgm id="{CF86CF3C-A2F0-4281-96F0-ACB5AB4FAFCB}"/>
                                            </p:graphicEl>
                                          </p:spTgt>
                                        </p:tgtEl>
                                        <p:attrNameLst>
                                          <p:attrName>ppt_w</p:attrName>
                                        </p:attrNameLst>
                                      </p:cBhvr>
                                      <p:tavLst>
                                        <p:tav tm="0">
                                          <p:val>
                                            <p:fltVal val="0"/>
                                          </p:val>
                                        </p:tav>
                                        <p:tav tm="100000">
                                          <p:val>
                                            <p:strVal val="#ppt_w"/>
                                          </p:val>
                                        </p:tav>
                                      </p:tavLst>
                                    </p:anim>
                                    <p:anim calcmode="lin" valueType="num">
                                      <p:cBhvr>
                                        <p:cTn id="44" dur="1000" fill="hold"/>
                                        <p:tgtEl>
                                          <p:spTgt spid="5">
                                            <p:graphicEl>
                                              <a:dgm id="{CF86CF3C-A2F0-4281-96F0-ACB5AB4FAFCB}"/>
                                            </p:graphicEl>
                                          </p:spTgt>
                                        </p:tgtEl>
                                        <p:attrNameLst>
                                          <p:attrName>ppt_h</p:attrName>
                                        </p:attrNameLst>
                                      </p:cBhvr>
                                      <p:tavLst>
                                        <p:tav tm="0">
                                          <p:val>
                                            <p:fltVal val="0"/>
                                          </p:val>
                                        </p:tav>
                                        <p:tav tm="100000">
                                          <p:val>
                                            <p:strVal val="#ppt_h"/>
                                          </p:val>
                                        </p:tav>
                                      </p:tavLst>
                                    </p:anim>
                                    <p:anim calcmode="lin" valueType="num">
                                      <p:cBhvr>
                                        <p:cTn id="45" dur="1000" fill="hold"/>
                                        <p:tgtEl>
                                          <p:spTgt spid="5">
                                            <p:graphicEl>
                                              <a:dgm id="{CF86CF3C-A2F0-4281-96F0-ACB5AB4FAFCB}"/>
                                            </p:graphicEl>
                                          </p:spTgt>
                                        </p:tgtEl>
                                        <p:attrNameLst>
                                          <p:attrName>style.rotation</p:attrName>
                                        </p:attrNameLst>
                                      </p:cBhvr>
                                      <p:tavLst>
                                        <p:tav tm="0">
                                          <p:val>
                                            <p:fltVal val="90"/>
                                          </p:val>
                                        </p:tav>
                                        <p:tav tm="100000">
                                          <p:val>
                                            <p:fltVal val="0"/>
                                          </p:val>
                                        </p:tav>
                                      </p:tavLst>
                                    </p:anim>
                                    <p:animEffect transition="in" filter="fade">
                                      <p:cBhvr>
                                        <p:cTn id="46" dur="1000"/>
                                        <p:tgtEl>
                                          <p:spTgt spid="5">
                                            <p:graphicEl>
                                              <a:dgm id="{CF86CF3C-A2F0-4281-96F0-ACB5AB4FAFCB}"/>
                                            </p:graphicEl>
                                          </p:spTgt>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5">
                                            <p:graphicEl>
                                              <a:dgm id="{3CB57BFA-4379-4946-804F-B1B3377E6505}"/>
                                            </p:graphicEl>
                                          </p:spTgt>
                                        </p:tgtEl>
                                        <p:attrNameLst>
                                          <p:attrName>style.visibility</p:attrName>
                                        </p:attrNameLst>
                                      </p:cBhvr>
                                      <p:to>
                                        <p:strVal val="visible"/>
                                      </p:to>
                                    </p:set>
                                    <p:anim calcmode="lin" valueType="num">
                                      <p:cBhvr>
                                        <p:cTn id="49" dur="1000" fill="hold"/>
                                        <p:tgtEl>
                                          <p:spTgt spid="5">
                                            <p:graphicEl>
                                              <a:dgm id="{3CB57BFA-4379-4946-804F-B1B3377E6505}"/>
                                            </p:graphicEl>
                                          </p:spTgt>
                                        </p:tgtEl>
                                        <p:attrNameLst>
                                          <p:attrName>ppt_w</p:attrName>
                                        </p:attrNameLst>
                                      </p:cBhvr>
                                      <p:tavLst>
                                        <p:tav tm="0">
                                          <p:val>
                                            <p:fltVal val="0"/>
                                          </p:val>
                                        </p:tav>
                                        <p:tav tm="100000">
                                          <p:val>
                                            <p:strVal val="#ppt_w"/>
                                          </p:val>
                                        </p:tav>
                                      </p:tavLst>
                                    </p:anim>
                                    <p:anim calcmode="lin" valueType="num">
                                      <p:cBhvr>
                                        <p:cTn id="50" dur="1000" fill="hold"/>
                                        <p:tgtEl>
                                          <p:spTgt spid="5">
                                            <p:graphicEl>
                                              <a:dgm id="{3CB57BFA-4379-4946-804F-B1B3377E6505}"/>
                                            </p:graphicEl>
                                          </p:spTgt>
                                        </p:tgtEl>
                                        <p:attrNameLst>
                                          <p:attrName>ppt_h</p:attrName>
                                        </p:attrNameLst>
                                      </p:cBhvr>
                                      <p:tavLst>
                                        <p:tav tm="0">
                                          <p:val>
                                            <p:fltVal val="0"/>
                                          </p:val>
                                        </p:tav>
                                        <p:tav tm="100000">
                                          <p:val>
                                            <p:strVal val="#ppt_h"/>
                                          </p:val>
                                        </p:tav>
                                      </p:tavLst>
                                    </p:anim>
                                    <p:anim calcmode="lin" valueType="num">
                                      <p:cBhvr>
                                        <p:cTn id="51" dur="1000" fill="hold"/>
                                        <p:tgtEl>
                                          <p:spTgt spid="5">
                                            <p:graphicEl>
                                              <a:dgm id="{3CB57BFA-4379-4946-804F-B1B3377E6505}"/>
                                            </p:graphicEl>
                                          </p:spTgt>
                                        </p:tgtEl>
                                        <p:attrNameLst>
                                          <p:attrName>style.rotation</p:attrName>
                                        </p:attrNameLst>
                                      </p:cBhvr>
                                      <p:tavLst>
                                        <p:tav tm="0">
                                          <p:val>
                                            <p:fltVal val="90"/>
                                          </p:val>
                                        </p:tav>
                                        <p:tav tm="100000">
                                          <p:val>
                                            <p:fltVal val="0"/>
                                          </p:val>
                                        </p:tav>
                                      </p:tavLst>
                                    </p:anim>
                                    <p:animEffect transition="in" filter="fade">
                                      <p:cBhvr>
                                        <p:cTn id="52" dur="1000"/>
                                        <p:tgtEl>
                                          <p:spTgt spid="5">
                                            <p:graphicEl>
                                              <a:dgm id="{3CB57BFA-4379-4946-804F-B1B3377E6505}"/>
                                            </p:graphicEl>
                                          </p:spTgt>
                                        </p:tgtEl>
                                      </p:cBhvr>
                                    </p:animEffect>
                                  </p:childTnLst>
                                </p:cTn>
                              </p:par>
                              <p:par>
                                <p:cTn id="53" presetID="31" presetClass="entr" presetSubtype="0" fill="hold" grpId="0" nodeType="withEffect">
                                  <p:stCondLst>
                                    <p:cond delay="0"/>
                                  </p:stCondLst>
                                  <p:childTnLst>
                                    <p:set>
                                      <p:cBhvr>
                                        <p:cTn id="54" dur="1" fill="hold">
                                          <p:stCondLst>
                                            <p:cond delay="0"/>
                                          </p:stCondLst>
                                        </p:cTn>
                                        <p:tgtEl>
                                          <p:spTgt spid="5">
                                            <p:graphicEl>
                                              <a:dgm id="{2539D830-D0B5-4388-96C6-EC609226DBF5}"/>
                                            </p:graphicEl>
                                          </p:spTgt>
                                        </p:tgtEl>
                                        <p:attrNameLst>
                                          <p:attrName>style.visibility</p:attrName>
                                        </p:attrNameLst>
                                      </p:cBhvr>
                                      <p:to>
                                        <p:strVal val="visible"/>
                                      </p:to>
                                    </p:set>
                                    <p:anim calcmode="lin" valueType="num">
                                      <p:cBhvr>
                                        <p:cTn id="55" dur="1000" fill="hold"/>
                                        <p:tgtEl>
                                          <p:spTgt spid="5">
                                            <p:graphicEl>
                                              <a:dgm id="{2539D830-D0B5-4388-96C6-EC609226DBF5}"/>
                                            </p:graphicEl>
                                          </p:spTgt>
                                        </p:tgtEl>
                                        <p:attrNameLst>
                                          <p:attrName>ppt_w</p:attrName>
                                        </p:attrNameLst>
                                      </p:cBhvr>
                                      <p:tavLst>
                                        <p:tav tm="0">
                                          <p:val>
                                            <p:fltVal val="0"/>
                                          </p:val>
                                        </p:tav>
                                        <p:tav tm="100000">
                                          <p:val>
                                            <p:strVal val="#ppt_w"/>
                                          </p:val>
                                        </p:tav>
                                      </p:tavLst>
                                    </p:anim>
                                    <p:anim calcmode="lin" valueType="num">
                                      <p:cBhvr>
                                        <p:cTn id="56" dur="1000" fill="hold"/>
                                        <p:tgtEl>
                                          <p:spTgt spid="5">
                                            <p:graphicEl>
                                              <a:dgm id="{2539D830-D0B5-4388-96C6-EC609226DBF5}"/>
                                            </p:graphicEl>
                                          </p:spTgt>
                                        </p:tgtEl>
                                        <p:attrNameLst>
                                          <p:attrName>ppt_h</p:attrName>
                                        </p:attrNameLst>
                                      </p:cBhvr>
                                      <p:tavLst>
                                        <p:tav tm="0">
                                          <p:val>
                                            <p:fltVal val="0"/>
                                          </p:val>
                                        </p:tav>
                                        <p:tav tm="100000">
                                          <p:val>
                                            <p:strVal val="#ppt_h"/>
                                          </p:val>
                                        </p:tav>
                                      </p:tavLst>
                                    </p:anim>
                                    <p:anim calcmode="lin" valueType="num">
                                      <p:cBhvr>
                                        <p:cTn id="57" dur="1000" fill="hold"/>
                                        <p:tgtEl>
                                          <p:spTgt spid="5">
                                            <p:graphicEl>
                                              <a:dgm id="{2539D830-D0B5-4388-96C6-EC609226DBF5}"/>
                                            </p:graphicEl>
                                          </p:spTgt>
                                        </p:tgtEl>
                                        <p:attrNameLst>
                                          <p:attrName>style.rotation</p:attrName>
                                        </p:attrNameLst>
                                      </p:cBhvr>
                                      <p:tavLst>
                                        <p:tav tm="0">
                                          <p:val>
                                            <p:fltVal val="90"/>
                                          </p:val>
                                        </p:tav>
                                        <p:tav tm="100000">
                                          <p:val>
                                            <p:fltVal val="0"/>
                                          </p:val>
                                        </p:tav>
                                      </p:tavLst>
                                    </p:anim>
                                    <p:animEffect transition="in" filter="fade">
                                      <p:cBhvr>
                                        <p:cTn id="58" dur="1000"/>
                                        <p:tgtEl>
                                          <p:spTgt spid="5">
                                            <p:graphicEl>
                                              <a:dgm id="{2539D830-D0B5-4388-96C6-EC609226DBF5}"/>
                                            </p:graphicEl>
                                          </p:spTgt>
                                        </p:tgtEl>
                                      </p:cBhvr>
                                    </p:animEffect>
                                  </p:childTnLst>
                                </p:cTn>
                              </p:par>
                              <p:par>
                                <p:cTn id="59" presetID="31" presetClass="entr" presetSubtype="0" fill="hold" grpId="0" nodeType="withEffect">
                                  <p:stCondLst>
                                    <p:cond delay="0"/>
                                  </p:stCondLst>
                                  <p:childTnLst>
                                    <p:set>
                                      <p:cBhvr>
                                        <p:cTn id="60" dur="1" fill="hold">
                                          <p:stCondLst>
                                            <p:cond delay="0"/>
                                          </p:stCondLst>
                                        </p:cTn>
                                        <p:tgtEl>
                                          <p:spTgt spid="5">
                                            <p:graphicEl>
                                              <a:dgm id="{BFFF8F83-5EDD-4BD2-8AAA-255088A83F24}"/>
                                            </p:graphicEl>
                                          </p:spTgt>
                                        </p:tgtEl>
                                        <p:attrNameLst>
                                          <p:attrName>style.visibility</p:attrName>
                                        </p:attrNameLst>
                                      </p:cBhvr>
                                      <p:to>
                                        <p:strVal val="visible"/>
                                      </p:to>
                                    </p:set>
                                    <p:anim calcmode="lin" valueType="num">
                                      <p:cBhvr>
                                        <p:cTn id="61" dur="1000" fill="hold"/>
                                        <p:tgtEl>
                                          <p:spTgt spid="5">
                                            <p:graphicEl>
                                              <a:dgm id="{BFFF8F83-5EDD-4BD2-8AAA-255088A83F24}"/>
                                            </p:graphicEl>
                                          </p:spTgt>
                                        </p:tgtEl>
                                        <p:attrNameLst>
                                          <p:attrName>ppt_w</p:attrName>
                                        </p:attrNameLst>
                                      </p:cBhvr>
                                      <p:tavLst>
                                        <p:tav tm="0">
                                          <p:val>
                                            <p:fltVal val="0"/>
                                          </p:val>
                                        </p:tav>
                                        <p:tav tm="100000">
                                          <p:val>
                                            <p:strVal val="#ppt_w"/>
                                          </p:val>
                                        </p:tav>
                                      </p:tavLst>
                                    </p:anim>
                                    <p:anim calcmode="lin" valueType="num">
                                      <p:cBhvr>
                                        <p:cTn id="62" dur="1000" fill="hold"/>
                                        <p:tgtEl>
                                          <p:spTgt spid="5">
                                            <p:graphicEl>
                                              <a:dgm id="{BFFF8F83-5EDD-4BD2-8AAA-255088A83F24}"/>
                                            </p:graphicEl>
                                          </p:spTgt>
                                        </p:tgtEl>
                                        <p:attrNameLst>
                                          <p:attrName>ppt_h</p:attrName>
                                        </p:attrNameLst>
                                      </p:cBhvr>
                                      <p:tavLst>
                                        <p:tav tm="0">
                                          <p:val>
                                            <p:fltVal val="0"/>
                                          </p:val>
                                        </p:tav>
                                        <p:tav tm="100000">
                                          <p:val>
                                            <p:strVal val="#ppt_h"/>
                                          </p:val>
                                        </p:tav>
                                      </p:tavLst>
                                    </p:anim>
                                    <p:anim calcmode="lin" valueType="num">
                                      <p:cBhvr>
                                        <p:cTn id="63" dur="1000" fill="hold"/>
                                        <p:tgtEl>
                                          <p:spTgt spid="5">
                                            <p:graphicEl>
                                              <a:dgm id="{BFFF8F83-5EDD-4BD2-8AAA-255088A83F24}"/>
                                            </p:graphicEl>
                                          </p:spTgt>
                                        </p:tgtEl>
                                        <p:attrNameLst>
                                          <p:attrName>style.rotation</p:attrName>
                                        </p:attrNameLst>
                                      </p:cBhvr>
                                      <p:tavLst>
                                        <p:tav tm="0">
                                          <p:val>
                                            <p:fltVal val="90"/>
                                          </p:val>
                                        </p:tav>
                                        <p:tav tm="100000">
                                          <p:val>
                                            <p:fltVal val="0"/>
                                          </p:val>
                                        </p:tav>
                                      </p:tavLst>
                                    </p:anim>
                                    <p:animEffect transition="in" filter="fade">
                                      <p:cBhvr>
                                        <p:cTn id="64" dur="1000"/>
                                        <p:tgtEl>
                                          <p:spTgt spid="5">
                                            <p:graphicEl>
                                              <a:dgm id="{BFFF8F83-5EDD-4BD2-8AAA-255088A83F24}"/>
                                            </p:graphicEl>
                                          </p:spTgt>
                                        </p:tgtEl>
                                      </p:cBhvr>
                                    </p:animEffect>
                                  </p:childTnLst>
                                </p:cTn>
                              </p:par>
                              <p:par>
                                <p:cTn id="65" presetID="31" presetClass="entr" presetSubtype="0" fill="hold" grpId="0" nodeType="withEffect">
                                  <p:stCondLst>
                                    <p:cond delay="0"/>
                                  </p:stCondLst>
                                  <p:childTnLst>
                                    <p:set>
                                      <p:cBhvr>
                                        <p:cTn id="66" dur="1" fill="hold">
                                          <p:stCondLst>
                                            <p:cond delay="0"/>
                                          </p:stCondLst>
                                        </p:cTn>
                                        <p:tgtEl>
                                          <p:spTgt spid="5">
                                            <p:graphicEl>
                                              <a:dgm id="{3EB7323E-ADD5-445F-9627-3612C85742F0}"/>
                                            </p:graphicEl>
                                          </p:spTgt>
                                        </p:tgtEl>
                                        <p:attrNameLst>
                                          <p:attrName>style.visibility</p:attrName>
                                        </p:attrNameLst>
                                      </p:cBhvr>
                                      <p:to>
                                        <p:strVal val="visible"/>
                                      </p:to>
                                    </p:set>
                                    <p:anim calcmode="lin" valueType="num">
                                      <p:cBhvr>
                                        <p:cTn id="67" dur="1000" fill="hold"/>
                                        <p:tgtEl>
                                          <p:spTgt spid="5">
                                            <p:graphicEl>
                                              <a:dgm id="{3EB7323E-ADD5-445F-9627-3612C85742F0}"/>
                                            </p:graphicEl>
                                          </p:spTgt>
                                        </p:tgtEl>
                                        <p:attrNameLst>
                                          <p:attrName>ppt_w</p:attrName>
                                        </p:attrNameLst>
                                      </p:cBhvr>
                                      <p:tavLst>
                                        <p:tav tm="0">
                                          <p:val>
                                            <p:fltVal val="0"/>
                                          </p:val>
                                        </p:tav>
                                        <p:tav tm="100000">
                                          <p:val>
                                            <p:strVal val="#ppt_w"/>
                                          </p:val>
                                        </p:tav>
                                      </p:tavLst>
                                    </p:anim>
                                    <p:anim calcmode="lin" valueType="num">
                                      <p:cBhvr>
                                        <p:cTn id="68" dur="1000" fill="hold"/>
                                        <p:tgtEl>
                                          <p:spTgt spid="5">
                                            <p:graphicEl>
                                              <a:dgm id="{3EB7323E-ADD5-445F-9627-3612C85742F0}"/>
                                            </p:graphicEl>
                                          </p:spTgt>
                                        </p:tgtEl>
                                        <p:attrNameLst>
                                          <p:attrName>ppt_h</p:attrName>
                                        </p:attrNameLst>
                                      </p:cBhvr>
                                      <p:tavLst>
                                        <p:tav tm="0">
                                          <p:val>
                                            <p:fltVal val="0"/>
                                          </p:val>
                                        </p:tav>
                                        <p:tav tm="100000">
                                          <p:val>
                                            <p:strVal val="#ppt_h"/>
                                          </p:val>
                                        </p:tav>
                                      </p:tavLst>
                                    </p:anim>
                                    <p:anim calcmode="lin" valueType="num">
                                      <p:cBhvr>
                                        <p:cTn id="69" dur="1000" fill="hold"/>
                                        <p:tgtEl>
                                          <p:spTgt spid="5">
                                            <p:graphicEl>
                                              <a:dgm id="{3EB7323E-ADD5-445F-9627-3612C85742F0}"/>
                                            </p:graphicEl>
                                          </p:spTgt>
                                        </p:tgtEl>
                                        <p:attrNameLst>
                                          <p:attrName>style.rotation</p:attrName>
                                        </p:attrNameLst>
                                      </p:cBhvr>
                                      <p:tavLst>
                                        <p:tav tm="0">
                                          <p:val>
                                            <p:fltVal val="90"/>
                                          </p:val>
                                        </p:tav>
                                        <p:tav tm="100000">
                                          <p:val>
                                            <p:fltVal val="0"/>
                                          </p:val>
                                        </p:tav>
                                      </p:tavLst>
                                    </p:anim>
                                    <p:animEffect transition="in" filter="fade">
                                      <p:cBhvr>
                                        <p:cTn id="70" dur="1000"/>
                                        <p:tgtEl>
                                          <p:spTgt spid="5">
                                            <p:graphicEl>
                                              <a:dgm id="{3EB7323E-ADD5-445F-9627-3612C85742F0}"/>
                                            </p:graphicEl>
                                          </p:spTgt>
                                        </p:tgtEl>
                                      </p:cBhvr>
                                    </p:animEffect>
                                  </p:childTnLst>
                                </p:cTn>
                              </p:par>
                              <p:par>
                                <p:cTn id="71" presetID="31" presetClass="entr" presetSubtype="0" fill="hold" nodeType="withEffect">
                                  <p:stCondLst>
                                    <p:cond delay="0"/>
                                  </p:stCondLst>
                                  <p:childTnLst>
                                    <p:set>
                                      <p:cBhvr>
                                        <p:cTn id="72" dur="1" fill="hold">
                                          <p:stCondLst>
                                            <p:cond delay="0"/>
                                          </p:stCondLst>
                                        </p:cTn>
                                        <p:tgtEl>
                                          <p:spTgt spid="3"/>
                                        </p:tgtEl>
                                        <p:attrNameLst>
                                          <p:attrName>style.visibility</p:attrName>
                                        </p:attrNameLst>
                                      </p:cBhvr>
                                      <p:to>
                                        <p:strVal val="visible"/>
                                      </p:to>
                                    </p:set>
                                    <p:anim calcmode="lin" valueType="num">
                                      <p:cBhvr>
                                        <p:cTn id="73" dur="1000" fill="hold"/>
                                        <p:tgtEl>
                                          <p:spTgt spid="3"/>
                                        </p:tgtEl>
                                        <p:attrNameLst>
                                          <p:attrName>ppt_w</p:attrName>
                                        </p:attrNameLst>
                                      </p:cBhvr>
                                      <p:tavLst>
                                        <p:tav tm="0">
                                          <p:val>
                                            <p:fltVal val="0"/>
                                          </p:val>
                                        </p:tav>
                                        <p:tav tm="100000">
                                          <p:val>
                                            <p:strVal val="#ppt_w"/>
                                          </p:val>
                                        </p:tav>
                                      </p:tavLst>
                                    </p:anim>
                                    <p:anim calcmode="lin" valueType="num">
                                      <p:cBhvr>
                                        <p:cTn id="74" dur="1000" fill="hold"/>
                                        <p:tgtEl>
                                          <p:spTgt spid="3"/>
                                        </p:tgtEl>
                                        <p:attrNameLst>
                                          <p:attrName>ppt_h</p:attrName>
                                        </p:attrNameLst>
                                      </p:cBhvr>
                                      <p:tavLst>
                                        <p:tav tm="0">
                                          <p:val>
                                            <p:fltVal val="0"/>
                                          </p:val>
                                        </p:tav>
                                        <p:tav tm="100000">
                                          <p:val>
                                            <p:strVal val="#ppt_h"/>
                                          </p:val>
                                        </p:tav>
                                      </p:tavLst>
                                    </p:anim>
                                    <p:anim calcmode="lin" valueType="num">
                                      <p:cBhvr>
                                        <p:cTn id="75" dur="1000" fill="hold"/>
                                        <p:tgtEl>
                                          <p:spTgt spid="3"/>
                                        </p:tgtEl>
                                        <p:attrNameLst>
                                          <p:attrName>style.rotation</p:attrName>
                                        </p:attrNameLst>
                                      </p:cBhvr>
                                      <p:tavLst>
                                        <p:tav tm="0">
                                          <p:val>
                                            <p:fltVal val="90"/>
                                          </p:val>
                                        </p:tav>
                                        <p:tav tm="100000">
                                          <p:val>
                                            <p:fltVal val="0"/>
                                          </p:val>
                                        </p:tav>
                                      </p:tavLst>
                                    </p:anim>
                                    <p:animEffect transition="in" filter="fade">
                                      <p:cBhvr>
                                        <p:cTn id="76" dur="1000"/>
                                        <p:tgtEl>
                                          <p:spTgt spid="3"/>
                                        </p:tgtEl>
                                      </p:cBhvr>
                                    </p:animEffect>
                                  </p:childTnLst>
                                </p:cTn>
                              </p:par>
                            </p:childTnLst>
                          </p:cTn>
                        </p:par>
                      </p:childTnLst>
                    </p:cTn>
                  </p:par>
                  <p:par>
                    <p:cTn id="77" fill="hold">
                      <p:stCondLst>
                        <p:cond delay="indefinite"/>
                      </p:stCondLst>
                      <p:childTnLst>
                        <p:par>
                          <p:cTn id="78" fill="hold">
                            <p:stCondLst>
                              <p:cond delay="0"/>
                            </p:stCondLst>
                            <p:childTnLst>
                              <p:par>
                                <p:cTn id="79" presetID="31" presetClass="exit" presetSubtype="0" fill="hold" grpId="1" nodeType="clickEffect">
                                  <p:stCondLst>
                                    <p:cond delay="0"/>
                                  </p:stCondLst>
                                  <p:childTnLst>
                                    <p:anim calcmode="lin" valueType="num">
                                      <p:cBhvr>
                                        <p:cTn id="80" dur="1000"/>
                                        <p:tgtEl>
                                          <p:spTgt spid="5">
                                            <p:graphicEl>
                                              <a:dgm id="{38AD150E-AA88-4A8E-B74E-BDA8E0ACEC12}"/>
                                            </p:graphicEl>
                                          </p:spTgt>
                                        </p:tgtEl>
                                        <p:attrNameLst>
                                          <p:attrName>ppt_w</p:attrName>
                                        </p:attrNameLst>
                                      </p:cBhvr>
                                      <p:tavLst>
                                        <p:tav tm="0">
                                          <p:val>
                                            <p:strVal val="ppt_w"/>
                                          </p:val>
                                        </p:tav>
                                        <p:tav tm="100000">
                                          <p:val>
                                            <p:fltVal val="0"/>
                                          </p:val>
                                        </p:tav>
                                      </p:tavLst>
                                    </p:anim>
                                    <p:anim calcmode="lin" valueType="num">
                                      <p:cBhvr>
                                        <p:cTn id="81" dur="1000"/>
                                        <p:tgtEl>
                                          <p:spTgt spid="5">
                                            <p:graphicEl>
                                              <a:dgm id="{38AD150E-AA88-4A8E-B74E-BDA8E0ACEC12}"/>
                                            </p:graphicEl>
                                          </p:spTgt>
                                        </p:tgtEl>
                                        <p:attrNameLst>
                                          <p:attrName>ppt_h</p:attrName>
                                        </p:attrNameLst>
                                      </p:cBhvr>
                                      <p:tavLst>
                                        <p:tav tm="0">
                                          <p:val>
                                            <p:strVal val="ppt_h"/>
                                          </p:val>
                                        </p:tav>
                                        <p:tav tm="100000">
                                          <p:val>
                                            <p:fltVal val="0"/>
                                          </p:val>
                                        </p:tav>
                                      </p:tavLst>
                                    </p:anim>
                                    <p:anim calcmode="lin" valueType="num">
                                      <p:cBhvr>
                                        <p:cTn id="82" dur="1000"/>
                                        <p:tgtEl>
                                          <p:spTgt spid="5">
                                            <p:graphicEl>
                                              <a:dgm id="{38AD150E-AA88-4A8E-B74E-BDA8E0ACEC12}"/>
                                            </p:graphicEl>
                                          </p:spTgt>
                                        </p:tgtEl>
                                        <p:attrNameLst>
                                          <p:attrName>style.rotation</p:attrName>
                                        </p:attrNameLst>
                                      </p:cBhvr>
                                      <p:tavLst>
                                        <p:tav tm="0">
                                          <p:val>
                                            <p:fltVal val="0"/>
                                          </p:val>
                                        </p:tav>
                                        <p:tav tm="100000">
                                          <p:val>
                                            <p:fltVal val="90"/>
                                          </p:val>
                                        </p:tav>
                                      </p:tavLst>
                                    </p:anim>
                                    <p:animEffect transition="out" filter="fade">
                                      <p:cBhvr>
                                        <p:cTn id="83" dur="1000"/>
                                        <p:tgtEl>
                                          <p:spTgt spid="5">
                                            <p:graphicEl>
                                              <a:dgm id="{38AD150E-AA88-4A8E-B74E-BDA8E0ACEC12}"/>
                                            </p:graphicEl>
                                          </p:spTgt>
                                        </p:tgtEl>
                                      </p:cBhvr>
                                    </p:animEffect>
                                    <p:set>
                                      <p:cBhvr>
                                        <p:cTn id="84" dur="1" fill="hold">
                                          <p:stCondLst>
                                            <p:cond delay="999"/>
                                          </p:stCondLst>
                                        </p:cTn>
                                        <p:tgtEl>
                                          <p:spTgt spid="5">
                                            <p:graphicEl>
                                              <a:dgm id="{38AD150E-AA88-4A8E-B74E-BDA8E0ACEC12}"/>
                                            </p:graphicEl>
                                          </p:spTgt>
                                        </p:tgtEl>
                                        <p:attrNameLst>
                                          <p:attrName>style.visibility</p:attrName>
                                        </p:attrNameLst>
                                      </p:cBhvr>
                                      <p:to>
                                        <p:strVal val="hidden"/>
                                      </p:to>
                                    </p:set>
                                  </p:childTnLst>
                                </p:cTn>
                              </p:par>
                              <p:par>
                                <p:cTn id="85" presetID="31" presetClass="exit" presetSubtype="0" fill="hold" grpId="1" nodeType="withEffect">
                                  <p:stCondLst>
                                    <p:cond delay="0"/>
                                  </p:stCondLst>
                                  <p:childTnLst>
                                    <p:anim calcmode="lin" valueType="num">
                                      <p:cBhvr>
                                        <p:cTn id="86" dur="1000"/>
                                        <p:tgtEl>
                                          <p:spTgt spid="5">
                                            <p:graphicEl>
                                              <a:dgm id="{5B192319-6404-45CC-AD32-EBA530165D1C}"/>
                                            </p:graphicEl>
                                          </p:spTgt>
                                        </p:tgtEl>
                                        <p:attrNameLst>
                                          <p:attrName>ppt_w</p:attrName>
                                        </p:attrNameLst>
                                      </p:cBhvr>
                                      <p:tavLst>
                                        <p:tav tm="0">
                                          <p:val>
                                            <p:strVal val="ppt_w"/>
                                          </p:val>
                                        </p:tav>
                                        <p:tav tm="100000">
                                          <p:val>
                                            <p:fltVal val="0"/>
                                          </p:val>
                                        </p:tav>
                                      </p:tavLst>
                                    </p:anim>
                                    <p:anim calcmode="lin" valueType="num">
                                      <p:cBhvr>
                                        <p:cTn id="87" dur="1000"/>
                                        <p:tgtEl>
                                          <p:spTgt spid="5">
                                            <p:graphicEl>
                                              <a:dgm id="{5B192319-6404-45CC-AD32-EBA530165D1C}"/>
                                            </p:graphicEl>
                                          </p:spTgt>
                                        </p:tgtEl>
                                        <p:attrNameLst>
                                          <p:attrName>ppt_h</p:attrName>
                                        </p:attrNameLst>
                                      </p:cBhvr>
                                      <p:tavLst>
                                        <p:tav tm="0">
                                          <p:val>
                                            <p:strVal val="ppt_h"/>
                                          </p:val>
                                        </p:tav>
                                        <p:tav tm="100000">
                                          <p:val>
                                            <p:fltVal val="0"/>
                                          </p:val>
                                        </p:tav>
                                      </p:tavLst>
                                    </p:anim>
                                    <p:anim calcmode="lin" valueType="num">
                                      <p:cBhvr>
                                        <p:cTn id="88" dur="1000"/>
                                        <p:tgtEl>
                                          <p:spTgt spid="5">
                                            <p:graphicEl>
                                              <a:dgm id="{5B192319-6404-45CC-AD32-EBA530165D1C}"/>
                                            </p:graphicEl>
                                          </p:spTgt>
                                        </p:tgtEl>
                                        <p:attrNameLst>
                                          <p:attrName>style.rotation</p:attrName>
                                        </p:attrNameLst>
                                      </p:cBhvr>
                                      <p:tavLst>
                                        <p:tav tm="0">
                                          <p:val>
                                            <p:fltVal val="0"/>
                                          </p:val>
                                        </p:tav>
                                        <p:tav tm="100000">
                                          <p:val>
                                            <p:fltVal val="90"/>
                                          </p:val>
                                        </p:tav>
                                      </p:tavLst>
                                    </p:anim>
                                    <p:animEffect transition="out" filter="fade">
                                      <p:cBhvr>
                                        <p:cTn id="89" dur="1000"/>
                                        <p:tgtEl>
                                          <p:spTgt spid="5">
                                            <p:graphicEl>
                                              <a:dgm id="{5B192319-6404-45CC-AD32-EBA530165D1C}"/>
                                            </p:graphicEl>
                                          </p:spTgt>
                                        </p:tgtEl>
                                      </p:cBhvr>
                                    </p:animEffect>
                                    <p:set>
                                      <p:cBhvr>
                                        <p:cTn id="90" dur="1" fill="hold">
                                          <p:stCondLst>
                                            <p:cond delay="999"/>
                                          </p:stCondLst>
                                        </p:cTn>
                                        <p:tgtEl>
                                          <p:spTgt spid="5">
                                            <p:graphicEl>
                                              <a:dgm id="{5B192319-6404-45CC-AD32-EBA530165D1C}"/>
                                            </p:graphicEl>
                                          </p:spTgt>
                                        </p:tgtEl>
                                        <p:attrNameLst>
                                          <p:attrName>style.visibility</p:attrName>
                                        </p:attrNameLst>
                                      </p:cBhvr>
                                      <p:to>
                                        <p:strVal val="hidden"/>
                                      </p:to>
                                    </p:set>
                                  </p:childTnLst>
                                </p:cTn>
                              </p:par>
                              <p:par>
                                <p:cTn id="91" presetID="31" presetClass="exit" presetSubtype="0" fill="hold" grpId="1" nodeType="withEffect">
                                  <p:stCondLst>
                                    <p:cond delay="0"/>
                                  </p:stCondLst>
                                  <p:childTnLst>
                                    <p:anim calcmode="lin" valueType="num">
                                      <p:cBhvr>
                                        <p:cTn id="92" dur="1000"/>
                                        <p:tgtEl>
                                          <p:spTgt spid="5">
                                            <p:graphicEl>
                                              <a:dgm id="{42371BBD-EC4D-4A01-8DFF-190339900CEF}"/>
                                            </p:graphicEl>
                                          </p:spTgt>
                                        </p:tgtEl>
                                        <p:attrNameLst>
                                          <p:attrName>ppt_w</p:attrName>
                                        </p:attrNameLst>
                                      </p:cBhvr>
                                      <p:tavLst>
                                        <p:tav tm="0">
                                          <p:val>
                                            <p:strVal val="ppt_w"/>
                                          </p:val>
                                        </p:tav>
                                        <p:tav tm="100000">
                                          <p:val>
                                            <p:fltVal val="0"/>
                                          </p:val>
                                        </p:tav>
                                      </p:tavLst>
                                    </p:anim>
                                    <p:anim calcmode="lin" valueType="num">
                                      <p:cBhvr>
                                        <p:cTn id="93" dur="1000"/>
                                        <p:tgtEl>
                                          <p:spTgt spid="5">
                                            <p:graphicEl>
                                              <a:dgm id="{42371BBD-EC4D-4A01-8DFF-190339900CEF}"/>
                                            </p:graphicEl>
                                          </p:spTgt>
                                        </p:tgtEl>
                                        <p:attrNameLst>
                                          <p:attrName>ppt_h</p:attrName>
                                        </p:attrNameLst>
                                      </p:cBhvr>
                                      <p:tavLst>
                                        <p:tav tm="0">
                                          <p:val>
                                            <p:strVal val="ppt_h"/>
                                          </p:val>
                                        </p:tav>
                                        <p:tav tm="100000">
                                          <p:val>
                                            <p:fltVal val="0"/>
                                          </p:val>
                                        </p:tav>
                                      </p:tavLst>
                                    </p:anim>
                                    <p:anim calcmode="lin" valueType="num">
                                      <p:cBhvr>
                                        <p:cTn id="94" dur="1000"/>
                                        <p:tgtEl>
                                          <p:spTgt spid="5">
                                            <p:graphicEl>
                                              <a:dgm id="{42371BBD-EC4D-4A01-8DFF-190339900CEF}"/>
                                            </p:graphicEl>
                                          </p:spTgt>
                                        </p:tgtEl>
                                        <p:attrNameLst>
                                          <p:attrName>style.rotation</p:attrName>
                                        </p:attrNameLst>
                                      </p:cBhvr>
                                      <p:tavLst>
                                        <p:tav tm="0">
                                          <p:val>
                                            <p:fltVal val="0"/>
                                          </p:val>
                                        </p:tav>
                                        <p:tav tm="100000">
                                          <p:val>
                                            <p:fltVal val="90"/>
                                          </p:val>
                                        </p:tav>
                                      </p:tavLst>
                                    </p:anim>
                                    <p:animEffect transition="out" filter="fade">
                                      <p:cBhvr>
                                        <p:cTn id="95" dur="1000"/>
                                        <p:tgtEl>
                                          <p:spTgt spid="5">
                                            <p:graphicEl>
                                              <a:dgm id="{42371BBD-EC4D-4A01-8DFF-190339900CEF}"/>
                                            </p:graphicEl>
                                          </p:spTgt>
                                        </p:tgtEl>
                                      </p:cBhvr>
                                    </p:animEffect>
                                    <p:set>
                                      <p:cBhvr>
                                        <p:cTn id="96" dur="1" fill="hold">
                                          <p:stCondLst>
                                            <p:cond delay="999"/>
                                          </p:stCondLst>
                                        </p:cTn>
                                        <p:tgtEl>
                                          <p:spTgt spid="5">
                                            <p:graphicEl>
                                              <a:dgm id="{42371BBD-EC4D-4A01-8DFF-190339900CEF}"/>
                                            </p:graphicEl>
                                          </p:spTgt>
                                        </p:tgtEl>
                                        <p:attrNameLst>
                                          <p:attrName>style.visibility</p:attrName>
                                        </p:attrNameLst>
                                      </p:cBhvr>
                                      <p:to>
                                        <p:strVal val="hidden"/>
                                      </p:to>
                                    </p:set>
                                  </p:childTnLst>
                                </p:cTn>
                              </p:par>
                              <p:par>
                                <p:cTn id="97" presetID="31" presetClass="exit" presetSubtype="0" fill="hold" grpId="1" nodeType="withEffect">
                                  <p:stCondLst>
                                    <p:cond delay="0"/>
                                  </p:stCondLst>
                                  <p:childTnLst>
                                    <p:anim calcmode="lin" valueType="num">
                                      <p:cBhvr>
                                        <p:cTn id="98" dur="1000"/>
                                        <p:tgtEl>
                                          <p:spTgt spid="5">
                                            <p:graphicEl>
                                              <a:dgm id="{C015C9A5-071E-485F-9DEF-C05FEBFB21E1}"/>
                                            </p:graphicEl>
                                          </p:spTgt>
                                        </p:tgtEl>
                                        <p:attrNameLst>
                                          <p:attrName>ppt_w</p:attrName>
                                        </p:attrNameLst>
                                      </p:cBhvr>
                                      <p:tavLst>
                                        <p:tav tm="0">
                                          <p:val>
                                            <p:strVal val="ppt_w"/>
                                          </p:val>
                                        </p:tav>
                                        <p:tav tm="100000">
                                          <p:val>
                                            <p:fltVal val="0"/>
                                          </p:val>
                                        </p:tav>
                                      </p:tavLst>
                                    </p:anim>
                                    <p:anim calcmode="lin" valueType="num">
                                      <p:cBhvr>
                                        <p:cTn id="99" dur="1000"/>
                                        <p:tgtEl>
                                          <p:spTgt spid="5">
                                            <p:graphicEl>
                                              <a:dgm id="{C015C9A5-071E-485F-9DEF-C05FEBFB21E1}"/>
                                            </p:graphicEl>
                                          </p:spTgt>
                                        </p:tgtEl>
                                        <p:attrNameLst>
                                          <p:attrName>ppt_h</p:attrName>
                                        </p:attrNameLst>
                                      </p:cBhvr>
                                      <p:tavLst>
                                        <p:tav tm="0">
                                          <p:val>
                                            <p:strVal val="ppt_h"/>
                                          </p:val>
                                        </p:tav>
                                        <p:tav tm="100000">
                                          <p:val>
                                            <p:fltVal val="0"/>
                                          </p:val>
                                        </p:tav>
                                      </p:tavLst>
                                    </p:anim>
                                    <p:anim calcmode="lin" valueType="num">
                                      <p:cBhvr>
                                        <p:cTn id="100" dur="1000"/>
                                        <p:tgtEl>
                                          <p:spTgt spid="5">
                                            <p:graphicEl>
                                              <a:dgm id="{C015C9A5-071E-485F-9DEF-C05FEBFB21E1}"/>
                                            </p:graphicEl>
                                          </p:spTgt>
                                        </p:tgtEl>
                                        <p:attrNameLst>
                                          <p:attrName>style.rotation</p:attrName>
                                        </p:attrNameLst>
                                      </p:cBhvr>
                                      <p:tavLst>
                                        <p:tav tm="0">
                                          <p:val>
                                            <p:fltVal val="0"/>
                                          </p:val>
                                        </p:tav>
                                        <p:tav tm="100000">
                                          <p:val>
                                            <p:fltVal val="90"/>
                                          </p:val>
                                        </p:tav>
                                      </p:tavLst>
                                    </p:anim>
                                    <p:animEffect transition="out" filter="fade">
                                      <p:cBhvr>
                                        <p:cTn id="101" dur="1000"/>
                                        <p:tgtEl>
                                          <p:spTgt spid="5">
                                            <p:graphicEl>
                                              <a:dgm id="{C015C9A5-071E-485F-9DEF-C05FEBFB21E1}"/>
                                            </p:graphicEl>
                                          </p:spTgt>
                                        </p:tgtEl>
                                      </p:cBhvr>
                                    </p:animEffect>
                                    <p:set>
                                      <p:cBhvr>
                                        <p:cTn id="102" dur="1" fill="hold">
                                          <p:stCondLst>
                                            <p:cond delay="999"/>
                                          </p:stCondLst>
                                        </p:cTn>
                                        <p:tgtEl>
                                          <p:spTgt spid="5">
                                            <p:graphicEl>
                                              <a:dgm id="{C015C9A5-071E-485F-9DEF-C05FEBFB21E1}"/>
                                            </p:graphicEl>
                                          </p:spTgt>
                                        </p:tgtEl>
                                        <p:attrNameLst>
                                          <p:attrName>style.visibility</p:attrName>
                                        </p:attrNameLst>
                                      </p:cBhvr>
                                      <p:to>
                                        <p:strVal val="hidden"/>
                                      </p:to>
                                    </p:set>
                                  </p:childTnLst>
                                </p:cTn>
                              </p:par>
                              <p:par>
                                <p:cTn id="103" presetID="31" presetClass="exit" presetSubtype="0" fill="hold" grpId="1" nodeType="withEffect">
                                  <p:stCondLst>
                                    <p:cond delay="0"/>
                                  </p:stCondLst>
                                  <p:childTnLst>
                                    <p:anim calcmode="lin" valueType="num">
                                      <p:cBhvr>
                                        <p:cTn id="104" dur="1000"/>
                                        <p:tgtEl>
                                          <p:spTgt spid="5">
                                            <p:graphicEl>
                                              <a:dgm id="{C5C29235-14A0-42A2-941D-B79B21D5F081}"/>
                                            </p:graphicEl>
                                          </p:spTgt>
                                        </p:tgtEl>
                                        <p:attrNameLst>
                                          <p:attrName>ppt_w</p:attrName>
                                        </p:attrNameLst>
                                      </p:cBhvr>
                                      <p:tavLst>
                                        <p:tav tm="0">
                                          <p:val>
                                            <p:strVal val="ppt_w"/>
                                          </p:val>
                                        </p:tav>
                                        <p:tav tm="100000">
                                          <p:val>
                                            <p:fltVal val="0"/>
                                          </p:val>
                                        </p:tav>
                                      </p:tavLst>
                                    </p:anim>
                                    <p:anim calcmode="lin" valueType="num">
                                      <p:cBhvr>
                                        <p:cTn id="105" dur="1000"/>
                                        <p:tgtEl>
                                          <p:spTgt spid="5">
                                            <p:graphicEl>
                                              <a:dgm id="{C5C29235-14A0-42A2-941D-B79B21D5F081}"/>
                                            </p:graphicEl>
                                          </p:spTgt>
                                        </p:tgtEl>
                                        <p:attrNameLst>
                                          <p:attrName>ppt_h</p:attrName>
                                        </p:attrNameLst>
                                      </p:cBhvr>
                                      <p:tavLst>
                                        <p:tav tm="0">
                                          <p:val>
                                            <p:strVal val="ppt_h"/>
                                          </p:val>
                                        </p:tav>
                                        <p:tav tm="100000">
                                          <p:val>
                                            <p:fltVal val="0"/>
                                          </p:val>
                                        </p:tav>
                                      </p:tavLst>
                                    </p:anim>
                                    <p:anim calcmode="lin" valueType="num">
                                      <p:cBhvr>
                                        <p:cTn id="106" dur="1000"/>
                                        <p:tgtEl>
                                          <p:spTgt spid="5">
                                            <p:graphicEl>
                                              <a:dgm id="{C5C29235-14A0-42A2-941D-B79B21D5F081}"/>
                                            </p:graphicEl>
                                          </p:spTgt>
                                        </p:tgtEl>
                                        <p:attrNameLst>
                                          <p:attrName>style.rotation</p:attrName>
                                        </p:attrNameLst>
                                      </p:cBhvr>
                                      <p:tavLst>
                                        <p:tav tm="0">
                                          <p:val>
                                            <p:fltVal val="0"/>
                                          </p:val>
                                        </p:tav>
                                        <p:tav tm="100000">
                                          <p:val>
                                            <p:fltVal val="90"/>
                                          </p:val>
                                        </p:tav>
                                      </p:tavLst>
                                    </p:anim>
                                    <p:animEffect transition="out" filter="fade">
                                      <p:cBhvr>
                                        <p:cTn id="107" dur="1000"/>
                                        <p:tgtEl>
                                          <p:spTgt spid="5">
                                            <p:graphicEl>
                                              <a:dgm id="{C5C29235-14A0-42A2-941D-B79B21D5F081}"/>
                                            </p:graphicEl>
                                          </p:spTgt>
                                        </p:tgtEl>
                                      </p:cBhvr>
                                    </p:animEffect>
                                    <p:set>
                                      <p:cBhvr>
                                        <p:cTn id="108" dur="1" fill="hold">
                                          <p:stCondLst>
                                            <p:cond delay="999"/>
                                          </p:stCondLst>
                                        </p:cTn>
                                        <p:tgtEl>
                                          <p:spTgt spid="5">
                                            <p:graphicEl>
                                              <a:dgm id="{C5C29235-14A0-42A2-941D-B79B21D5F081}"/>
                                            </p:graphicEl>
                                          </p:spTgt>
                                        </p:tgtEl>
                                        <p:attrNameLst>
                                          <p:attrName>style.visibility</p:attrName>
                                        </p:attrNameLst>
                                      </p:cBhvr>
                                      <p:to>
                                        <p:strVal val="hidden"/>
                                      </p:to>
                                    </p:set>
                                  </p:childTnLst>
                                </p:cTn>
                              </p:par>
                              <p:par>
                                <p:cTn id="109" presetID="31" presetClass="exit" presetSubtype="0" fill="hold" grpId="1" nodeType="withEffect">
                                  <p:stCondLst>
                                    <p:cond delay="0"/>
                                  </p:stCondLst>
                                  <p:childTnLst>
                                    <p:anim calcmode="lin" valueType="num">
                                      <p:cBhvr>
                                        <p:cTn id="110" dur="1000"/>
                                        <p:tgtEl>
                                          <p:spTgt spid="5">
                                            <p:graphicEl>
                                              <a:dgm id="{AC997D3F-E01C-40CE-A9F4-28123A5DD2C1}"/>
                                            </p:graphicEl>
                                          </p:spTgt>
                                        </p:tgtEl>
                                        <p:attrNameLst>
                                          <p:attrName>ppt_w</p:attrName>
                                        </p:attrNameLst>
                                      </p:cBhvr>
                                      <p:tavLst>
                                        <p:tav tm="0">
                                          <p:val>
                                            <p:strVal val="ppt_w"/>
                                          </p:val>
                                        </p:tav>
                                        <p:tav tm="100000">
                                          <p:val>
                                            <p:fltVal val="0"/>
                                          </p:val>
                                        </p:tav>
                                      </p:tavLst>
                                    </p:anim>
                                    <p:anim calcmode="lin" valueType="num">
                                      <p:cBhvr>
                                        <p:cTn id="111" dur="1000"/>
                                        <p:tgtEl>
                                          <p:spTgt spid="5">
                                            <p:graphicEl>
                                              <a:dgm id="{AC997D3F-E01C-40CE-A9F4-28123A5DD2C1}"/>
                                            </p:graphicEl>
                                          </p:spTgt>
                                        </p:tgtEl>
                                        <p:attrNameLst>
                                          <p:attrName>ppt_h</p:attrName>
                                        </p:attrNameLst>
                                      </p:cBhvr>
                                      <p:tavLst>
                                        <p:tav tm="0">
                                          <p:val>
                                            <p:strVal val="ppt_h"/>
                                          </p:val>
                                        </p:tav>
                                        <p:tav tm="100000">
                                          <p:val>
                                            <p:fltVal val="0"/>
                                          </p:val>
                                        </p:tav>
                                      </p:tavLst>
                                    </p:anim>
                                    <p:anim calcmode="lin" valueType="num">
                                      <p:cBhvr>
                                        <p:cTn id="112" dur="1000"/>
                                        <p:tgtEl>
                                          <p:spTgt spid="5">
                                            <p:graphicEl>
                                              <a:dgm id="{AC997D3F-E01C-40CE-A9F4-28123A5DD2C1}"/>
                                            </p:graphicEl>
                                          </p:spTgt>
                                        </p:tgtEl>
                                        <p:attrNameLst>
                                          <p:attrName>style.rotation</p:attrName>
                                        </p:attrNameLst>
                                      </p:cBhvr>
                                      <p:tavLst>
                                        <p:tav tm="0">
                                          <p:val>
                                            <p:fltVal val="0"/>
                                          </p:val>
                                        </p:tav>
                                        <p:tav tm="100000">
                                          <p:val>
                                            <p:fltVal val="90"/>
                                          </p:val>
                                        </p:tav>
                                      </p:tavLst>
                                    </p:anim>
                                    <p:animEffect transition="out" filter="fade">
                                      <p:cBhvr>
                                        <p:cTn id="113" dur="1000"/>
                                        <p:tgtEl>
                                          <p:spTgt spid="5">
                                            <p:graphicEl>
                                              <a:dgm id="{AC997D3F-E01C-40CE-A9F4-28123A5DD2C1}"/>
                                            </p:graphicEl>
                                          </p:spTgt>
                                        </p:tgtEl>
                                      </p:cBhvr>
                                    </p:animEffect>
                                    <p:set>
                                      <p:cBhvr>
                                        <p:cTn id="114" dur="1" fill="hold">
                                          <p:stCondLst>
                                            <p:cond delay="999"/>
                                          </p:stCondLst>
                                        </p:cTn>
                                        <p:tgtEl>
                                          <p:spTgt spid="5">
                                            <p:graphicEl>
                                              <a:dgm id="{AC997D3F-E01C-40CE-A9F4-28123A5DD2C1}"/>
                                            </p:graphicEl>
                                          </p:spTgt>
                                        </p:tgtEl>
                                        <p:attrNameLst>
                                          <p:attrName>style.visibility</p:attrName>
                                        </p:attrNameLst>
                                      </p:cBhvr>
                                      <p:to>
                                        <p:strVal val="hidden"/>
                                      </p:to>
                                    </p:set>
                                  </p:childTnLst>
                                </p:cTn>
                              </p:par>
                              <p:par>
                                <p:cTn id="115" presetID="31" presetClass="exit" presetSubtype="0" fill="hold" grpId="1" nodeType="withEffect">
                                  <p:stCondLst>
                                    <p:cond delay="0"/>
                                  </p:stCondLst>
                                  <p:childTnLst>
                                    <p:anim calcmode="lin" valueType="num">
                                      <p:cBhvr>
                                        <p:cTn id="116" dur="1000"/>
                                        <p:tgtEl>
                                          <p:spTgt spid="5">
                                            <p:graphicEl>
                                              <a:dgm id="{CF86CF3C-A2F0-4281-96F0-ACB5AB4FAFCB}"/>
                                            </p:graphicEl>
                                          </p:spTgt>
                                        </p:tgtEl>
                                        <p:attrNameLst>
                                          <p:attrName>ppt_w</p:attrName>
                                        </p:attrNameLst>
                                      </p:cBhvr>
                                      <p:tavLst>
                                        <p:tav tm="0">
                                          <p:val>
                                            <p:strVal val="ppt_w"/>
                                          </p:val>
                                        </p:tav>
                                        <p:tav tm="100000">
                                          <p:val>
                                            <p:fltVal val="0"/>
                                          </p:val>
                                        </p:tav>
                                      </p:tavLst>
                                    </p:anim>
                                    <p:anim calcmode="lin" valueType="num">
                                      <p:cBhvr>
                                        <p:cTn id="117" dur="1000"/>
                                        <p:tgtEl>
                                          <p:spTgt spid="5">
                                            <p:graphicEl>
                                              <a:dgm id="{CF86CF3C-A2F0-4281-96F0-ACB5AB4FAFCB}"/>
                                            </p:graphicEl>
                                          </p:spTgt>
                                        </p:tgtEl>
                                        <p:attrNameLst>
                                          <p:attrName>ppt_h</p:attrName>
                                        </p:attrNameLst>
                                      </p:cBhvr>
                                      <p:tavLst>
                                        <p:tav tm="0">
                                          <p:val>
                                            <p:strVal val="ppt_h"/>
                                          </p:val>
                                        </p:tav>
                                        <p:tav tm="100000">
                                          <p:val>
                                            <p:fltVal val="0"/>
                                          </p:val>
                                        </p:tav>
                                      </p:tavLst>
                                    </p:anim>
                                    <p:anim calcmode="lin" valueType="num">
                                      <p:cBhvr>
                                        <p:cTn id="118" dur="1000"/>
                                        <p:tgtEl>
                                          <p:spTgt spid="5">
                                            <p:graphicEl>
                                              <a:dgm id="{CF86CF3C-A2F0-4281-96F0-ACB5AB4FAFCB}"/>
                                            </p:graphicEl>
                                          </p:spTgt>
                                        </p:tgtEl>
                                        <p:attrNameLst>
                                          <p:attrName>style.rotation</p:attrName>
                                        </p:attrNameLst>
                                      </p:cBhvr>
                                      <p:tavLst>
                                        <p:tav tm="0">
                                          <p:val>
                                            <p:fltVal val="0"/>
                                          </p:val>
                                        </p:tav>
                                        <p:tav tm="100000">
                                          <p:val>
                                            <p:fltVal val="90"/>
                                          </p:val>
                                        </p:tav>
                                      </p:tavLst>
                                    </p:anim>
                                    <p:animEffect transition="out" filter="fade">
                                      <p:cBhvr>
                                        <p:cTn id="119" dur="1000"/>
                                        <p:tgtEl>
                                          <p:spTgt spid="5">
                                            <p:graphicEl>
                                              <a:dgm id="{CF86CF3C-A2F0-4281-96F0-ACB5AB4FAFCB}"/>
                                            </p:graphicEl>
                                          </p:spTgt>
                                        </p:tgtEl>
                                      </p:cBhvr>
                                    </p:animEffect>
                                    <p:set>
                                      <p:cBhvr>
                                        <p:cTn id="120" dur="1" fill="hold">
                                          <p:stCondLst>
                                            <p:cond delay="999"/>
                                          </p:stCondLst>
                                        </p:cTn>
                                        <p:tgtEl>
                                          <p:spTgt spid="5">
                                            <p:graphicEl>
                                              <a:dgm id="{CF86CF3C-A2F0-4281-96F0-ACB5AB4FAFCB}"/>
                                            </p:graphicEl>
                                          </p:spTgt>
                                        </p:tgtEl>
                                        <p:attrNameLst>
                                          <p:attrName>style.visibility</p:attrName>
                                        </p:attrNameLst>
                                      </p:cBhvr>
                                      <p:to>
                                        <p:strVal val="hidden"/>
                                      </p:to>
                                    </p:set>
                                  </p:childTnLst>
                                </p:cTn>
                              </p:par>
                              <p:par>
                                <p:cTn id="121" presetID="31" presetClass="exit" presetSubtype="0" fill="hold" grpId="1" nodeType="withEffect">
                                  <p:stCondLst>
                                    <p:cond delay="0"/>
                                  </p:stCondLst>
                                  <p:childTnLst>
                                    <p:anim calcmode="lin" valueType="num">
                                      <p:cBhvr>
                                        <p:cTn id="122" dur="1000"/>
                                        <p:tgtEl>
                                          <p:spTgt spid="5">
                                            <p:graphicEl>
                                              <a:dgm id="{3CB57BFA-4379-4946-804F-B1B3377E6505}"/>
                                            </p:graphicEl>
                                          </p:spTgt>
                                        </p:tgtEl>
                                        <p:attrNameLst>
                                          <p:attrName>ppt_w</p:attrName>
                                        </p:attrNameLst>
                                      </p:cBhvr>
                                      <p:tavLst>
                                        <p:tav tm="0">
                                          <p:val>
                                            <p:strVal val="ppt_w"/>
                                          </p:val>
                                        </p:tav>
                                        <p:tav tm="100000">
                                          <p:val>
                                            <p:fltVal val="0"/>
                                          </p:val>
                                        </p:tav>
                                      </p:tavLst>
                                    </p:anim>
                                    <p:anim calcmode="lin" valueType="num">
                                      <p:cBhvr>
                                        <p:cTn id="123" dur="1000"/>
                                        <p:tgtEl>
                                          <p:spTgt spid="5">
                                            <p:graphicEl>
                                              <a:dgm id="{3CB57BFA-4379-4946-804F-B1B3377E6505}"/>
                                            </p:graphicEl>
                                          </p:spTgt>
                                        </p:tgtEl>
                                        <p:attrNameLst>
                                          <p:attrName>ppt_h</p:attrName>
                                        </p:attrNameLst>
                                      </p:cBhvr>
                                      <p:tavLst>
                                        <p:tav tm="0">
                                          <p:val>
                                            <p:strVal val="ppt_h"/>
                                          </p:val>
                                        </p:tav>
                                        <p:tav tm="100000">
                                          <p:val>
                                            <p:fltVal val="0"/>
                                          </p:val>
                                        </p:tav>
                                      </p:tavLst>
                                    </p:anim>
                                    <p:anim calcmode="lin" valueType="num">
                                      <p:cBhvr>
                                        <p:cTn id="124" dur="1000"/>
                                        <p:tgtEl>
                                          <p:spTgt spid="5">
                                            <p:graphicEl>
                                              <a:dgm id="{3CB57BFA-4379-4946-804F-B1B3377E6505}"/>
                                            </p:graphicEl>
                                          </p:spTgt>
                                        </p:tgtEl>
                                        <p:attrNameLst>
                                          <p:attrName>style.rotation</p:attrName>
                                        </p:attrNameLst>
                                      </p:cBhvr>
                                      <p:tavLst>
                                        <p:tav tm="0">
                                          <p:val>
                                            <p:fltVal val="0"/>
                                          </p:val>
                                        </p:tav>
                                        <p:tav tm="100000">
                                          <p:val>
                                            <p:fltVal val="90"/>
                                          </p:val>
                                        </p:tav>
                                      </p:tavLst>
                                    </p:anim>
                                    <p:animEffect transition="out" filter="fade">
                                      <p:cBhvr>
                                        <p:cTn id="125" dur="1000"/>
                                        <p:tgtEl>
                                          <p:spTgt spid="5">
                                            <p:graphicEl>
                                              <a:dgm id="{3CB57BFA-4379-4946-804F-B1B3377E6505}"/>
                                            </p:graphicEl>
                                          </p:spTgt>
                                        </p:tgtEl>
                                      </p:cBhvr>
                                    </p:animEffect>
                                    <p:set>
                                      <p:cBhvr>
                                        <p:cTn id="126" dur="1" fill="hold">
                                          <p:stCondLst>
                                            <p:cond delay="999"/>
                                          </p:stCondLst>
                                        </p:cTn>
                                        <p:tgtEl>
                                          <p:spTgt spid="5">
                                            <p:graphicEl>
                                              <a:dgm id="{3CB57BFA-4379-4946-804F-B1B3377E6505}"/>
                                            </p:graphicEl>
                                          </p:spTgt>
                                        </p:tgtEl>
                                        <p:attrNameLst>
                                          <p:attrName>style.visibility</p:attrName>
                                        </p:attrNameLst>
                                      </p:cBhvr>
                                      <p:to>
                                        <p:strVal val="hidden"/>
                                      </p:to>
                                    </p:set>
                                  </p:childTnLst>
                                </p:cTn>
                              </p:par>
                              <p:par>
                                <p:cTn id="127" presetID="31" presetClass="exit" presetSubtype="0" fill="hold" grpId="1" nodeType="withEffect">
                                  <p:stCondLst>
                                    <p:cond delay="0"/>
                                  </p:stCondLst>
                                  <p:childTnLst>
                                    <p:anim calcmode="lin" valueType="num">
                                      <p:cBhvr>
                                        <p:cTn id="128" dur="1000"/>
                                        <p:tgtEl>
                                          <p:spTgt spid="5">
                                            <p:graphicEl>
                                              <a:dgm id="{2539D830-D0B5-4388-96C6-EC609226DBF5}"/>
                                            </p:graphicEl>
                                          </p:spTgt>
                                        </p:tgtEl>
                                        <p:attrNameLst>
                                          <p:attrName>ppt_w</p:attrName>
                                        </p:attrNameLst>
                                      </p:cBhvr>
                                      <p:tavLst>
                                        <p:tav tm="0">
                                          <p:val>
                                            <p:strVal val="ppt_w"/>
                                          </p:val>
                                        </p:tav>
                                        <p:tav tm="100000">
                                          <p:val>
                                            <p:fltVal val="0"/>
                                          </p:val>
                                        </p:tav>
                                      </p:tavLst>
                                    </p:anim>
                                    <p:anim calcmode="lin" valueType="num">
                                      <p:cBhvr>
                                        <p:cTn id="129" dur="1000"/>
                                        <p:tgtEl>
                                          <p:spTgt spid="5">
                                            <p:graphicEl>
                                              <a:dgm id="{2539D830-D0B5-4388-96C6-EC609226DBF5}"/>
                                            </p:graphicEl>
                                          </p:spTgt>
                                        </p:tgtEl>
                                        <p:attrNameLst>
                                          <p:attrName>ppt_h</p:attrName>
                                        </p:attrNameLst>
                                      </p:cBhvr>
                                      <p:tavLst>
                                        <p:tav tm="0">
                                          <p:val>
                                            <p:strVal val="ppt_h"/>
                                          </p:val>
                                        </p:tav>
                                        <p:tav tm="100000">
                                          <p:val>
                                            <p:fltVal val="0"/>
                                          </p:val>
                                        </p:tav>
                                      </p:tavLst>
                                    </p:anim>
                                    <p:anim calcmode="lin" valueType="num">
                                      <p:cBhvr>
                                        <p:cTn id="130" dur="1000"/>
                                        <p:tgtEl>
                                          <p:spTgt spid="5">
                                            <p:graphicEl>
                                              <a:dgm id="{2539D830-D0B5-4388-96C6-EC609226DBF5}"/>
                                            </p:graphicEl>
                                          </p:spTgt>
                                        </p:tgtEl>
                                        <p:attrNameLst>
                                          <p:attrName>style.rotation</p:attrName>
                                        </p:attrNameLst>
                                      </p:cBhvr>
                                      <p:tavLst>
                                        <p:tav tm="0">
                                          <p:val>
                                            <p:fltVal val="0"/>
                                          </p:val>
                                        </p:tav>
                                        <p:tav tm="100000">
                                          <p:val>
                                            <p:fltVal val="90"/>
                                          </p:val>
                                        </p:tav>
                                      </p:tavLst>
                                    </p:anim>
                                    <p:animEffect transition="out" filter="fade">
                                      <p:cBhvr>
                                        <p:cTn id="131" dur="1000"/>
                                        <p:tgtEl>
                                          <p:spTgt spid="5">
                                            <p:graphicEl>
                                              <a:dgm id="{2539D830-D0B5-4388-96C6-EC609226DBF5}"/>
                                            </p:graphicEl>
                                          </p:spTgt>
                                        </p:tgtEl>
                                      </p:cBhvr>
                                    </p:animEffect>
                                    <p:set>
                                      <p:cBhvr>
                                        <p:cTn id="132" dur="1" fill="hold">
                                          <p:stCondLst>
                                            <p:cond delay="999"/>
                                          </p:stCondLst>
                                        </p:cTn>
                                        <p:tgtEl>
                                          <p:spTgt spid="5">
                                            <p:graphicEl>
                                              <a:dgm id="{2539D830-D0B5-4388-96C6-EC609226DBF5}"/>
                                            </p:graphicEl>
                                          </p:spTgt>
                                        </p:tgtEl>
                                        <p:attrNameLst>
                                          <p:attrName>style.visibility</p:attrName>
                                        </p:attrNameLst>
                                      </p:cBhvr>
                                      <p:to>
                                        <p:strVal val="hidden"/>
                                      </p:to>
                                    </p:set>
                                  </p:childTnLst>
                                </p:cTn>
                              </p:par>
                              <p:par>
                                <p:cTn id="133" presetID="31" presetClass="exit" presetSubtype="0" fill="hold" grpId="1" nodeType="withEffect">
                                  <p:stCondLst>
                                    <p:cond delay="0"/>
                                  </p:stCondLst>
                                  <p:childTnLst>
                                    <p:anim calcmode="lin" valueType="num">
                                      <p:cBhvr>
                                        <p:cTn id="134" dur="1000"/>
                                        <p:tgtEl>
                                          <p:spTgt spid="5">
                                            <p:graphicEl>
                                              <a:dgm id="{BFFF8F83-5EDD-4BD2-8AAA-255088A83F24}"/>
                                            </p:graphicEl>
                                          </p:spTgt>
                                        </p:tgtEl>
                                        <p:attrNameLst>
                                          <p:attrName>ppt_w</p:attrName>
                                        </p:attrNameLst>
                                      </p:cBhvr>
                                      <p:tavLst>
                                        <p:tav tm="0">
                                          <p:val>
                                            <p:strVal val="ppt_w"/>
                                          </p:val>
                                        </p:tav>
                                        <p:tav tm="100000">
                                          <p:val>
                                            <p:fltVal val="0"/>
                                          </p:val>
                                        </p:tav>
                                      </p:tavLst>
                                    </p:anim>
                                    <p:anim calcmode="lin" valueType="num">
                                      <p:cBhvr>
                                        <p:cTn id="135" dur="1000"/>
                                        <p:tgtEl>
                                          <p:spTgt spid="5">
                                            <p:graphicEl>
                                              <a:dgm id="{BFFF8F83-5EDD-4BD2-8AAA-255088A83F24}"/>
                                            </p:graphicEl>
                                          </p:spTgt>
                                        </p:tgtEl>
                                        <p:attrNameLst>
                                          <p:attrName>ppt_h</p:attrName>
                                        </p:attrNameLst>
                                      </p:cBhvr>
                                      <p:tavLst>
                                        <p:tav tm="0">
                                          <p:val>
                                            <p:strVal val="ppt_h"/>
                                          </p:val>
                                        </p:tav>
                                        <p:tav tm="100000">
                                          <p:val>
                                            <p:fltVal val="0"/>
                                          </p:val>
                                        </p:tav>
                                      </p:tavLst>
                                    </p:anim>
                                    <p:anim calcmode="lin" valueType="num">
                                      <p:cBhvr>
                                        <p:cTn id="136" dur="1000"/>
                                        <p:tgtEl>
                                          <p:spTgt spid="5">
                                            <p:graphicEl>
                                              <a:dgm id="{BFFF8F83-5EDD-4BD2-8AAA-255088A83F24}"/>
                                            </p:graphicEl>
                                          </p:spTgt>
                                        </p:tgtEl>
                                        <p:attrNameLst>
                                          <p:attrName>style.rotation</p:attrName>
                                        </p:attrNameLst>
                                      </p:cBhvr>
                                      <p:tavLst>
                                        <p:tav tm="0">
                                          <p:val>
                                            <p:fltVal val="0"/>
                                          </p:val>
                                        </p:tav>
                                        <p:tav tm="100000">
                                          <p:val>
                                            <p:fltVal val="90"/>
                                          </p:val>
                                        </p:tav>
                                      </p:tavLst>
                                    </p:anim>
                                    <p:animEffect transition="out" filter="fade">
                                      <p:cBhvr>
                                        <p:cTn id="137" dur="1000"/>
                                        <p:tgtEl>
                                          <p:spTgt spid="5">
                                            <p:graphicEl>
                                              <a:dgm id="{BFFF8F83-5EDD-4BD2-8AAA-255088A83F24}"/>
                                            </p:graphicEl>
                                          </p:spTgt>
                                        </p:tgtEl>
                                      </p:cBhvr>
                                    </p:animEffect>
                                    <p:set>
                                      <p:cBhvr>
                                        <p:cTn id="138" dur="1" fill="hold">
                                          <p:stCondLst>
                                            <p:cond delay="999"/>
                                          </p:stCondLst>
                                        </p:cTn>
                                        <p:tgtEl>
                                          <p:spTgt spid="5">
                                            <p:graphicEl>
                                              <a:dgm id="{BFFF8F83-5EDD-4BD2-8AAA-255088A83F24}"/>
                                            </p:graphicEl>
                                          </p:spTgt>
                                        </p:tgtEl>
                                        <p:attrNameLst>
                                          <p:attrName>style.visibility</p:attrName>
                                        </p:attrNameLst>
                                      </p:cBhvr>
                                      <p:to>
                                        <p:strVal val="hidden"/>
                                      </p:to>
                                    </p:set>
                                  </p:childTnLst>
                                </p:cTn>
                              </p:par>
                              <p:par>
                                <p:cTn id="139" presetID="31" presetClass="exit" presetSubtype="0" fill="hold" grpId="1" nodeType="withEffect">
                                  <p:stCondLst>
                                    <p:cond delay="0"/>
                                  </p:stCondLst>
                                  <p:childTnLst>
                                    <p:anim calcmode="lin" valueType="num">
                                      <p:cBhvr>
                                        <p:cTn id="140" dur="1000"/>
                                        <p:tgtEl>
                                          <p:spTgt spid="5">
                                            <p:graphicEl>
                                              <a:dgm id="{3EB7323E-ADD5-445F-9627-3612C85742F0}"/>
                                            </p:graphicEl>
                                          </p:spTgt>
                                        </p:tgtEl>
                                        <p:attrNameLst>
                                          <p:attrName>ppt_w</p:attrName>
                                        </p:attrNameLst>
                                      </p:cBhvr>
                                      <p:tavLst>
                                        <p:tav tm="0">
                                          <p:val>
                                            <p:strVal val="ppt_w"/>
                                          </p:val>
                                        </p:tav>
                                        <p:tav tm="100000">
                                          <p:val>
                                            <p:fltVal val="0"/>
                                          </p:val>
                                        </p:tav>
                                      </p:tavLst>
                                    </p:anim>
                                    <p:anim calcmode="lin" valueType="num">
                                      <p:cBhvr>
                                        <p:cTn id="141" dur="1000"/>
                                        <p:tgtEl>
                                          <p:spTgt spid="5">
                                            <p:graphicEl>
                                              <a:dgm id="{3EB7323E-ADD5-445F-9627-3612C85742F0}"/>
                                            </p:graphicEl>
                                          </p:spTgt>
                                        </p:tgtEl>
                                        <p:attrNameLst>
                                          <p:attrName>ppt_h</p:attrName>
                                        </p:attrNameLst>
                                      </p:cBhvr>
                                      <p:tavLst>
                                        <p:tav tm="0">
                                          <p:val>
                                            <p:strVal val="ppt_h"/>
                                          </p:val>
                                        </p:tav>
                                        <p:tav tm="100000">
                                          <p:val>
                                            <p:fltVal val="0"/>
                                          </p:val>
                                        </p:tav>
                                      </p:tavLst>
                                    </p:anim>
                                    <p:anim calcmode="lin" valueType="num">
                                      <p:cBhvr>
                                        <p:cTn id="142" dur="1000"/>
                                        <p:tgtEl>
                                          <p:spTgt spid="5">
                                            <p:graphicEl>
                                              <a:dgm id="{3EB7323E-ADD5-445F-9627-3612C85742F0}"/>
                                            </p:graphicEl>
                                          </p:spTgt>
                                        </p:tgtEl>
                                        <p:attrNameLst>
                                          <p:attrName>style.rotation</p:attrName>
                                        </p:attrNameLst>
                                      </p:cBhvr>
                                      <p:tavLst>
                                        <p:tav tm="0">
                                          <p:val>
                                            <p:fltVal val="0"/>
                                          </p:val>
                                        </p:tav>
                                        <p:tav tm="100000">
                                          <p:val>
                                            <p:fltVal val="90"/>
                                          </p:val>
                                        </p:tav>
                                      </p:tavLst>
                                    </p:anim>
                                    <p:animEffect transition="out" filter="fade">
                                      <p:cBhvr>
                                        <p:cTn id="143" dur="1000"/>
                                        <p:tgtEl>
                                          <p:spTgt spid="5">
                                            <p:graphicEl>
                                              <a:dgm id="{3EB7323E-ADD5-445F-9627-3612C85742F0}"/>
                                            </p:graphicEl>
                                          </p:spTgt>
                                        </p:tgtEl>
                                      </p:cBhvr>
                                    </p:animEffect>
                                    <p:set>
                                      <p:cBhvr>
                                        <p:cTn id="144" dur="1" fill="hold">
                                          <p:stCondLst>
                                            <p:cond delay="999"/>
                                          </p:stCondLst>
                                        </p:cTn>
                                        <p:tgtEl>
                                          <p:spTgt spid="5">
                                            <p:graphicEl>
                                              <a:dgm id="{3EB7323E-ADD5-445F-9627-3612C85742F0}"/>
                                            </p:graphicEl>
                                          </p:spTgt>
                                        </p:tgtEl>
                                        <p:attrNameLst>
                                          <p:attrName>style.visibility</p:attrName>
                                        </p:attrNameLst>
                                      </p:cBhvr>
                                      <p:to>
                                        <p:strVal val="hidden"/>
                                      </p:to>
                                    </p:set>
                                  </p:childTnLst>
                                </p:cTn>
                              </p:par>
                              <p:par>
                                <p:cTn id="145" presetID="31" presetClass="exit" presetSubtype="0" fill="hold" nodeType="withEffect">
                                  <p:stCondLst>
                                    <p:cond delay="0"/>
                                  </p:stCondLst>
                                  <p:childTnLst>
                                    <p:anim calcmode="lin" valueType="num">
                                      <p:cBhvr>
                                        <p:cTn id="146" dur="1000"/>
                                        <p:tgtEl>
                                          <p:spTgt spid="3"/>
                                        </p:tgtEl>
                                        <p:attrNameLst>
                                          <p:attrName>ppt_w</p:attrName>
                                        </p:attrNameLst>
                                      </p:cBhvr>
                                      <p:tavLst>
                                        <p:tav tm="0">
                                          <p:val>
                                            <p:strVal val="ppt_w"/>
                                          </p:val>
                                        </p:tav>
                                        <p:tav tm="100000">
                                          <p:val>
                                            <p:fltVal val="0"/>
                                          </p:val>
                                        </p:tav>
                                      </p:tavLst>
                                    </p:anim>
                                    <p:anim calcmode="lin" valueType="num">
                                      <p:cBhvr>
                                        <p:cTn id="147" dur="1000"/>
                                        <p:tgtEl>
                                          <p:spTgt spid="3"/>
                                        </p:tgtEl>
                                        <p:attrNameLst>
                                          <p:attrName>ppt_h</p:attrName>
                                        </p:attrNameLst>
                                      </p:cBhvr>
                                      <p:tavLst>
                                        <p:tav tm="0">
                                          <p:val>
                                            <p:strVal val="ppt_h"/>
                                          </p:val>
                                        </p:tav>
                                        <p:tav tm="100000">
                                          <p:val>
                                            <p:fltVal val="0"/>
                                          </p:val>
                                        </p:tav>
                                      </p:tavLst>
                                    </p:anim>
                                    <p:anim calcmode="lin" valueType="num">
                                      <p:cBhvr>
                                        <p:cTn id="148" dur="1000"/>
                                        <p:tgtEl>
                                          <p:spTgt spid="3"/>
                                        </p:tgtEl>
                                        <p:attrNameLst>
                                          <p:attrName>style.rotation</p:attrName>
                                        </p:attrNameLst>
                                      </p:cBhvr>
                                      <p:tavLst>
                                        <p:tav tm="0">
                                          <p:val>
                                            <p:fltVal val="0"/>
                                          </p:val>
                                        </p:tav>
                                        <p:tav tm="100000">
                                          <p:val>
                                            <p:fltVal val="90"/>
                                          </p:val>
                                        </p:tav>
                                      </p:tavLst>
                                    </p:anim>
                                    <p:animEffect transition="out" filter="fade">
                                      <p:cBhvr>
                                        <p:cTn id="149" dur="1000"/>
                                        <p:tgtEl>
                                          <p:spTgt spid="3"/>
                                        </p:tgtEl>
                                      </p:cBhvr>
                                    </p:animEffect>
                                    <p:set>
                                      <p:cBhvr>
                                        <p:cTn id="150"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p:bldSub>
      </p:bldGraphic>
      <p:bldGraphic spid="5" grpId="1">
        <p:bldSub>
          <a:bldDgm/>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Categories</a:t>
            </a:r>
          </a:p>
        </p:txBody>
      </p:sp>
      <p:sp>
        <p:nvSpPr>
          <p:cNvPr id="6" name="Block Arc 5"/>
          <p:cNvSpPr/>
          <p:nvPr/>
        </p:nvSpPr>
        <p:spPr>
          <a:xfrm>
            <a:off x="-825677" y="429363"/>
            <a:ext cx="6155568" cy="6155568"/>
          </a:xfrm>
          <a:prstGeom prst="blockArc">
            <a:avLst>
              <a:gd name="adj1" fmla="val 18900000"/>
              <a:gd name="adj2" fmla="val 2700000"/>
              <a:gd name="adj3" fmla="val 351"/>
            </a:avLst>
          </a:prstGeom>
          <a:ln>
            <a:solidFill>
              <a:schemeClr val="tx1"/>
            </a:solidFill>
          </a:ln>
          <a:scene3d>
            <a:camera prst="orthographicFront"/>
            <a:lightRig rig="threePt" dir="t">
              <a:rot lat="0" lon="0" rev="7500000"/>
            </a:lightRig>
          </a:scene3d>
          <a:sp3d z="-40000" prstMaterial="matte"/>
        </p:spPr>
        <p:style>
          <a:lnRef idx="2">
            <a:scrgbClr r="0" g="0" b="0"/>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4" name="Slide Number Placeholder 3"/>
          <p:cNvSpPr>
            <a:spLocks noGrp="1"/>
          </p:cNvSpPr>
          <p:nvPr>
            <p:ph type="sldNum" sz="quarter" idx="10"/>
          </p:nvPr>
        </p:nvSpPr>
        <p:spPr/>
        <p:txBody>
          <a:bodyPr/>
          <a:lstStyle/>
          <a:p>
            <a:fld id="{63AE715C-7E4B-457E-ACEC-65B3E25AA671}" type="slidenum">
              <a:rPr lang="en-US" smtClean="0"/>
              <a:pPr/>
              <a:t>10</a:t>
            </a:fld>
            <a:endParaRPr lang="en-US"/>
          </a:p>
        </p:txBody>
      </p:sp>
      <p:grpSp>
        <p:nvGrpSpPr>
          <p:cNvPr id="27" name="Group 26"/>
          <p:cNvGrpSpPr/>
          <p:nvPr/>
        </p:nvGrpSpPr>
        <p:grpSpPr>
          <a:xfrm>
            <a:off x="4417578" y="1435345"/>
            <a:ext cx="4393689" cy="714603"/>
            <a:chOff x="4417578" y="1435345"/>
            <a:chExt cx="4393689" cy="714603"/>
          </a:xfrm>
        </p:grpSpPr>
        <p:sp>
          <p:nvSpPr>
            <p:cNvPr id="7" name="Freeform 6"/>
            <p:cNvSpPr/>
            <p:nvPr/>
          </p:nvSpPr>
          <p:spPr>
            <a:xfrm>
              <a:off x="4774880" y="1506805"/>
              <a:ext cx="4036387" cy="571682"/>
            </a:xfrm>
            <a:custGeom>
              <a:avLst/>
              <a:gdLst>
                <a:gd name="connsiteX0" fmla="*/ 0 w 4036387"/>
                <a:gd name="connsiteY0" fmla="*/ 0 h 571682"/>
                <a:gd name="connsiteX1" fmla="*/ 4036387 w 4036387"/>
                <a:gd name="connsiteY1" fmla="*/ 0 h 571682"/>
                <a:gd name="connsiteX2" fmla="*/ 4036387 w 4036387"/>
                <a:gd name="connsiteY2" fmla="*/ 571682 h 571682"/>
                <a:gd name="connsiteX3" fmla="*/ 0 w 4036387"/>
                <a:gd name="connsiteY3" fmla="*/ 571682 h 571682"/>
                <a:gd name="connsiteX4" fmla="*/ 0 w 4036387"/>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6387" h="571682">
                  <a:moveTo>
                    <a:pt x="0" y="0"/>
                  </a:moveTo>
                  <a:lnTo>
                    <a:pt x="4036387" y="0"/>
                  </a:lnTo>
                  <a:lnTo>
                    <a:pt x="4036387" y="571682"/>
                  </a:lnTo>
                  <a:lnTo>
                    <a:pt x="0" y="571682"/>
                  </a:lnTo>
                  <a:lnTo>
                    <a:pt x="0" y="0"/>
                  </a:lnTo>
                  <a:close/>
                </a:path>
              </a:pathLst>
            </a:custGeom>
            <a:solidFill>
              <a:srgbClr val="C00000"/>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3000" b="1" kern="1200" dirty="0">
                  <a:latin typeface="Avenir LT Std 45 Book" panose="020B0502020203020204" pitchFamily="34" charset="0"/>
                </a:rPr>
                <a:t>General Support</a:t>
              </a:r>
            </a:p>
          </p:txBody>
        </p:sp>
        <p:sp>
          <p:nvSpPr>
            <p:cNvPr id="8" name="Oval 7"/>
            <p:cNvSpPr/>
            <p:nvPr/>
          </p:nvSpPr>
          <p:spPr>
            <a:xfrm>
              <a:off x="4417578" y="1435345"/>
              <a:ext cx="714603" cy="714603"/>
            </a:xfrm>
            <a:prstGeom prst="ellipse">
              <a:avLst/>
            </a:prstGeom>
            <a:ln>
              <a:solidFill>
                <a:schemeClr val="tx2"/>
              </a:solidFill>
            </a:ln>
            <a:scene3d>
              <a:camera prst="orthographicFront"/>
              <a:lightRig rig="threePt" dir="t">
                <a:rot lat="0" lon="0" rev="7500000"/>
              </a:lightRig>
            </a:scene3d>
            <a:sp3d z="152400" extrusionH="63500" prstMaterial="dkEdge">
              <a:bevelT w="120800" h="19050" prst="relaxedInset"/>
              <a:contourClr>
                <a:schemeClr val="bg1"/>
              </a:contourClr>
            </a:sp3d>
          </p:spPr>
          <p:style>
            <a:lnRef idx="1">
              <a:scrgbClr r="0" g="0" b="0"/>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10" name="TextBox 9"/>
            <p:cNvSpPr txBox="1"/>
            <p:nvPr/>
          </p:nvSpPr>
          <p:spPr>
            <a:xfrm>
              <a:off x="4546655" y="1500536"/>
              <a:ext cx="453970" cy="643253"/>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1</a:t>
              </a:r>
            </a:p>
          </p:txBody>
        </p:sp>
      </p:grpSp>
      <p:sp>
        <p:nvSpPr>
          <p:cNvPr id="11" name="Rectangle 25">
            <a:extLst>
              <a:ext uri="{FF2B5EF4-FFF2-40B4-BE49-F238E27FC236}">
                <a16:creationId xmlns:a16="http://schemas.microsoft.com/office/drawing/2014/main" id="{3DC4020E-CBD4-4FFC-B422-8CFB1165F3B1}"/>
              </a:ext>
            </a:extLst>
          </p:cNvPr>
          <p:cNvSpPr>
            <a:spLocks noChangeArrowheads="1"/>
          </p:cNvSpPr>
          <p:nvPr/>
        </p:nvSpPr>
        <p:spPr bwMode="auto">
          <a:xfrm>
            <a:off x="665463" y="2208980"/>
            <a:ext cx="4038600" cy="2295591"/>
          </a:xfrm>
          <a:prstGeom prst="rect">
            <a:avLst/>
          </a:prstGeom>
          <a:noFill/>
          <a:ln w="9525" algn="ctr">
            <a:noFill/>
            <a:miter lim="800000"/>
            <a:headEnd/>
            <a:tailEnd/>
          </a:ln>
          <a:effectLst/>
        </p:spPr>
        <p:txBody>
          <a:bodyPr/>
          <a:lstStyle/>
          <a:p>
            <a:pPr marL="342900" indent="-342900">
              <a:spcBef>
                <a:spcPct val="20000"/>
              </a:spcBef>
              <a:buClr>
                <a:srgbClr val="006600"/>
              </a:buClr>
            </a:pPr>
            <a:r>
              <a:rPr lang="en-US" sz="1600" b="1" u="sng" dirty="0">
                <a:solidFill>
                  <a:schemeClr val="tx1"/>
                </a:solidFill>
                <a:latin typeface="Avenir LT Std 45 Book" panose="020B0502020203020204" pitchFamily="34" charset="0"/>
              </a:rPr>
              <a:t>The codes which begin with “1000” </a:t>
            </a:r>
          </a:p>
          <a:p>
            <a:pPr marL="342900" indent="-342900">
              <a:spcBef>
                <a:spcPct val="20000"/>
              </a:spcBef>
              <a:buClr>
                <a:srgbClr val="CC0066"/>
              </a:buClr>
              <a:buFontTx/>
              <a:buChar char="•"/>
            </a:pPr>
            <a:r>
              <a:rPr lang="en-US" sz="1600" dirty="0">
                <a:solidFill>
                  <a:schemeClr val="tx1"/>
                </a:solidFill>
                <a:latin typeface="Avenir LT Std 45 Book" panose="020B0502020203020204" pitchFamily="34" charset="0"/>
              </a:rPr>
              <a:t>Expenses supportive of the entire district management effort</a:t>
            </a:r>
          </a:p>
          <a:p>
            <a:pPr marL="342900" indent="-342900">
              <a:spcBef>
                <a:spcPct val="20000"/>
              </a:spcBef>
              <a:buClr>
                <a:srgbClr val="CC0066"/>
              </a:buClr>
              <a:buFontTx/>
              <a:buChar char="•"/>
            </a:pPr>
            <a:r>
              <a:rPr lang="en-US" sz="1600" dirty="0">
                <a:solidFill>
                  <a:schemeClr val="tx1"/>
                </a:solidFill>
                <a:latin typeface="Avenir LT Std 45 Book" panose="020B0502020203020204" pitchFamily="34" charset="0"/>
              </a:rPr>
              <a:t>Includes legal, Board of Education, elections, auditors, facilities, BOCES administrative charges, and insurance</a:t>
            </a:r>
          </a:p>
          <a:p>
            <a:pPr marL="342900" indent="-342900">
              <a:spcBef>
                <a:spcPct val="20000"/>
              </a:spcBef>
              <a:buClr>
                <a:srgbClr val="CC0066"/>
              </a:buClr>
              <a:buFontTx/>
              <a:buChar char="•"/>
            </a:pPr>
            <a:r>
              <a:rPr lang="en-US" sz="1600" dirty="0">
                <a:solidFill>
                  <a:schemeClr val="tx1"/>
                </a:solidFill>
                <a:latin typeface="Avenir LT Std 45 Book" panose="020B0502020203020204" pitchFamily="34" charset="0"/>
              </a:rPr>
              <a:t>Includes expenses within the Superintendent, Human Resources, </a:t>
            </a:r>
            <a:br>
              <a:rPr lang="en-US" sz="1600" dirty="0">
                <a:solidFill>
                  <a:schemeClr val="tx1"/>
                </a:solidFill>
                <a:latin typeface="Avenir LT Std 45 Book" panose="020B0502020203020204" pitchFamily="34" charset="0"/>
              </a:rPr>
            </a:br>
            <a:r>
              <a:rPr lang="en-US" sz="1600" dirty="0">
                <a:solidFill>
                  <a:schemeClr val="tx1"/>
                </a:solidFill>
                <a:latin typeface="Avenir LT Std 45 Book" panose="020B0502020203020204" pitchFamily="34" charset="0"/>
              </a:rPr>
              <a:t>and Business Offices</a:t>
            </a:r>
          </a:p>
        </p:txBody>
      </p:sp>
    </p:spTree>
    <p:extLst>
      <p:ext uri="{BB962C8B-B14F-4D97-AF65-F5344CB8AC3E}">
        <p14:creationId xmlns:p14="http://schemas.microsoft.com/office/powerpoint/2010/main" val="3948037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subTnLst>
                                    <p:animClr clrSpc="rgb" dir="cw">
                                      <p:cBhvr override="childStyle">
                                        <p:cTn dur="1" fill="hold" display="0" masterRel="nextClick" afterEffect="1"/>
                                        <p:tgtEl>
                                          <p:spTgt spid="11"/>
                                        </p:tgtEl>
                                        <p:attrNameLst>
                                          <p:attrName>ppt_c</p:attrName>
                                        </p:attrNameLst>
                                      </p:cBhvr>
                                      <p:to>
                                        <a:schemeClr val="bg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Categories</a:t>
            </a:r>
          </a:p>
        </p:txBody>
      </p:sp>
      <p:sp>
        <p:nvSpPr>
          <p:cNvPr id="6" name="Block Arc 5"/>
          <p:cNvSpPr/>
          <p:nvPr/>
        </p:nvSpPr>
        <p:spPr>
          <a:xfrm>
            <a:off x="-825677" y="429363"/>
            <a:ext cx="6155568" cy="6155568"/>
          </a:xfrm>
          <a:prstGeom prst="blockArc">
            <a:avLst>
              <a:gd name="adj1" fmla="val 18900000"/>
              <a:gd name="adj2" fmla="val 2700000"/>
              <a:gd name="adj3" fmla="val 351"/>
            </a:avLst>
          </a:prstGeom>
          <a:ln>
            <a:solidFill>
              <a:schemeClr val="tx1"/>
            </a:solidFill>
          </a:ln>
          <a:scene3d>
            <a:camera prst="orthographicFront"/>
            <a:lightRig rig="threePt" dir="t">
              <a:rot lat="0" lon="0" rev="7500000"/>
            </a:lightRig>
          </a:scene3d>
          <a:sp3d z="-40000" prstMaterial="matte"/>
        </p:spPr>
        <p:style>
          <a:lnRef idx="2">
            <a:scrgbClr r="0" g="0" b="0"/>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 name="Freeform 6"/>
          <p:cNvSpPr/>
          <p:nvPr/>
        </p:nvSpPr>
        <p:spPr>
          <a:xfrm>
            <a:off x="4774880" y="1506805"/>
            <a:ext cx="4036387" cy="571682"/>
          </a:xfrm>
          <a:custGeom>
            <a:avLst/>
            <a:gdLst>
              <a:gd name="connsiteX0" fmla="*/ 0 w 4036387"/>
              <a:gd name="connsiteY0" fmla="*/ 0 h 571682"/>
              <a:gd name="connsiteX1" fmla="*/ 4036387 w 4036387"/>
              <a:gd name="connsiteY1" fmla="*/ 0 h 571682"/>
              <a:gd name="connsiteX2" fmla="*/ 4036387 w 4036387"/>
              <a:gd name="connsiteY2" fmla="*/ 571682 h 571682"/>
              <a:gd name="connsiteX3" fmla="*/ 0 w 4036387"/>
              <a:gd name="connsiteY3" fmla="*/ 571682 h 571682"/>
              <a:gd name="connsiteX4" fmla="*/ 0 w 4036387"/>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6387" h="571682">
                <a:moveTo>
                  <a:pt x="0" y="0"/>
                </a:moveTo>
                <a:lnTo>
                  <a:pt x="4036387" y="0"/>
                </a:lnTo>
                <a:lnTo>
                  <a:pt x="4036387" y="571682"/>
                </a:lnTo>
                <a:lnTo>
                  <a:pt x="0" y="571682"/>
                </a:lnTo>
                <a:lnTo>
                  <a:pt x="0" y="0"/>
                </a:lnTo>
                <a:close/>
              </a:path>
            </a:pathLst>
          </a:custGeom>
          <a:solidFill>
            <a:schemeClr val="tx2">
              <a:lumMod val="50000"/>
              <a:lumOff val="50000"/>
            </a:schemeClr>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3000" b="1" kern="1200" dirty="0">
                <a:latin typeface="Avenir LT Std 45 Book" panose="020B0502020203020204" pitchFamily="34" charset="0"/>
              </a:rPr>
              <a:t>General Support</a:t>
            </a:r>
          </a:p>
        </p:txBody>
      </p:sp>
      <p:sp>
        <p:nvSpPr>
          <p:cNvPr id="8" name="Oval 7"/>
          <p:cNvSpPr/>
          <p:nvPr/>
        </p:nvSpPr>
        <p:spPr>
          <a:xfrm>
            <a:off x="4417578" y="1435345"/>
            <a:ext cx="714603" cy="714603"/>
          </a:xfrm>
          <a:prstGeom prst="ellipse">
            <a:avLst/>
          </a:prstGeom>
          <a:ln>
            <a:solidFill>
              <a:schemeClr val="tx2"/>
            </a:solidFill>
          </a:ln>
          <a:scene3d>
            <a:camera prst="orthographicFront"/>
            <a:lightRig rig="threePt" dir="t">
              <a:rot lat="0" lon="0" rev="7500000"/>
            </a:lightRig>
          </a:scene3d>
          <a:sp3d z="152400" extrusionH="63500" prstMaterial="dkEdge">
            <a:bevelT w="120800" h="19050" prst="relaxedInset"/>
            <a:contourClr>
              <a:schemeClr val="bg1"/>
            </a:contourClr>
          </a:sp3d>
        </p:spPr>
        <p:style>
          <a:lnRef idx="1">
            <a:scrgbClr r="0" g="0" b="0"/>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4" name="Slide Number Placeholder 3"/>
          <p:cNvSpPr>
            <a:spLocks noGrp="1"/>
          </p:cNvSpPr>
          <p:nvPr>
            <p:ph type="sldNum" sz="quarter" idx="10"/>
          </p:nvPr>
        </p:nvSpPr>
        <p:spPr/>
        <p:txBody>
          <a:bodyPr/>
          <a:lstStyle/>
          <a:p>
            <a:fld id="{63AE715C-7E4B-457E-ACEC-65B3E25AA671}" type="slidenum">
              <a:rPr lang="en-US" smtClean="0"/>
              <a:pPr/>
              <a:t>11</a:t>
            </a:fld>
            <a:endParaRPr lang="en-US"/>
          </a:p>
        </p:txBody>
      </p:sp>
      <p:sp>
        <p:nvSpPr>
          <p:cNvPr id="10" name="TextBox 9"/>
          <p:cNvSpPr txBox="1"/>
          <p:nvPr/>
        </p:nvSpPr>
        <p:spPr>
          <a:xfrm>
            <a:off x="4546655" y="1500536"/>
            <a:ext cx="453970" cy="643253"/>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1</a:t>
            </a:r>
          </a:p>
        </p:txBody>
      </p:sp>
      <p:grpSp>
        <p:nvGrpSpPr>
          <p:cNvPr id="23" name="Group 22"/>
          <p:cNvGrpSpPr/>
          <p:nvPr/>
        </p:nvGrpSpPr>
        <p:grpSpPr>
          <a:xfrm>
            <a:off x="4827229" y="2292595"/>
            <a:ext cx="3984038" cy="714603"/>
            <a:chOff x="4827229" y="2292595"/>
            <a:chExt cx="3984038" cy="714603"/>
          </a:xfrm>
        </p:grpSpPr>
        <p:sp>
          <p:nvSpPr>
            <p:cNvPr id="9" name="Freeform 8"/>
            <p:cNvSpPr/>
            <p:nvPr/>
          </p:nvSpPr>
          <p:spPr>
            <a:xfrm>
              <a:off x="5184531" y="2364055"/>
              <a:ext cx="3626736" cy="571682"/>
            </a:xfrm>
            <a:custGeom>
              <a:avLst/>
              <a:gdLst>
                <a:gd name="connsiteX0" fmla="*/ 0 w 3626736"/>
                <a:gd name="connsiteY0" fmla="*/ 0 h 571682"/>
                <a:gd name="connsiteX1" fmla="*/ 3626736 w 3626736"/>
                <a:gd name="connsiteY1" fmla="*/ 0 h 571682"/>
                <a:gd name="connsiteX2" fmla="*/ 3626736 w 3626736"/>
                <a:gd name="connsiteY2" fmla="*/ 571682 h 571682"/>
                <a:gd name="connsiteX3" fmla="*/ 0 w 3626736"/>
                <a:gd name="connsiteY3" fmla="*/ 571682 h 571682"/>
                <a:gd name="connsiteX4" fmla="*/ 0 w 3626736"/>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26736" h="571682">
                  <a:moveTo>
                    <a:pt x="0" y="0"/>
                  </a:moveTo>
                  <a:lnTo>
                    <a:pt x="3626736" y="0"/>
                  </a:lnTo>
                  <a:lnTo>
                    <a:pt x="3626736" y="571682"/>
                  </a:lnTo>
                  <a:lnTo>
                    <a:pt x="0" y="571682"/>
                  </a:lnTo>
                  <a:lnTo>
                    <a:pt x="0" y="0"/>
                  </a:lnTo>
                  <a:close/>
                </a:path>
              </a:pathLst>
            </a:custGeom>
            <a:solidFill>
              <a:srgbClr val="FF6600"/>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3000" b="1" dirty="0">
                  <a:latin typeface="Avenir LT Std 45 Book" panose="020B0502020203020204" pitchFamily="34" charset="0"/>
                </a:rPr>
                <a:t>Instruction</a:t>
              </a:r>
              <a:endParaRPr lang="en-US" sz="3000" b="1" kern="1200" dirty="0">
                <a:latin typeface="Avenir LT Std 45 Book" panose="020B0502020203020204" pitchFamily="34" charset="0"/>
              </a:endParaRPr>
            </a:p>
          </p:txBody>
        </p:sp>
        <p:sp>
          <p:nvSpPr>
            <p:cNvPr id="16" name="Oval 15"/>
            <p:cNvSpPr/>
            <p:nvPr/>
          </p:nvSpPr>
          <p:spPr>
            <a:xfrm>
              <a:off x="4827229" y="2292595"/>
              <a:ext cx="714603" cy="714603"/>
            </a:xfrm>
            <a:prstGeom prst="ellipse">
              <a:avLst/>
            </a:prstGeom>
            <a:ln>
              <a:solidFill>
                <a:schemeClr val="tx1"/>
              </a:solidFill>
            </a:ln>
            <a:scene3d>
              <a:camera prst="orthographicFront"/>
              <a:lightRig rig="threePt" dir="t">
                <a:rot lat="0" lon="0" rev="7500000"/>
              </a:lightRig>
            </a:scene3d>
            <a:sp3d z="152400" extrusionH="63500" prstMaterial="dkEdge">
              <a:bevelT w="120800" h="19050" prst="relaxedInset"/>
              <a:contourClr>
                <a:schemeClr val="bg1"/>
              </a:contourClr>
            </a:sp3d>
          </p:spPr>
          <p:style>
            <a:lnRef idx="1">
              <a:scrgbClr r="0" g="0" b="0"/>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11" name="TextBox 10"/>
            <p:cNvSpPr txBox="1"/>
            <p:nvPr/>
          </p:nvSpPr>
          <p:spPr>
            <a:xfrm>
              <a:off x="4964696" y="2367260"/>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2</a:t>
              </a:r>
            </a:p>
          </p:txBody>
        </p:sp>
      </p:grpSp>
      <p:sp>
        <p:nvSpPr>
          <p:cNvPr id="13" name="Rectangle 27">
            <a:extLst>
              <a:ext uri="{FF2B5EF4-FFF2-40B4-BE49-F238E27FC236}">
                <a16:creationId xmlns:a16="http://schemas.microsoft.com/office/drawing/2014/main" id="{2CD5CC76-F0DA-4518-A2DC-43E503ED5C48}"/>
              </a:ext>
            </a:extLst>
          </p:cNvPr>
          <p:cNvSpPr>
            <a:spLocks noChangeArrowheads="1"/>
          </p:cNvSpPr>
          <p:nvPr/>
        </p:nvSpPr>
        <p:spPr bwMode="auto">
          <a:xfrm>
            <a:off x="717874" y="2156228"/>
            <a:ext cx="4040622" cy="2601552"/>
          </a:xfrm>
          <a:prstGeom prst="rect">
            <a:avLst/>
          </a:prstGeom>
          <a:noFill/>
          <a:ln w="9525" algn="ctr">
            <a:noFill/>
            <a:miter lim="800000"/>
            <a:headEnd/>
            <a:tailEnd/>
          </a:ln>
          <a:effectLst/>
        </p:spPr>
        <p:txBody>
          <a:bodyPr/>
          <a:lstStyle/>
          <a:p>
            <a:pPr marL="342900" indent="-342900">
              <a:spcBef>
                <a:spcPct val="20000"/>
              </a:spcBef>
              <a:buClr>
                <a:srgbClr val="006600"/>
              </a:buClr>
            </a:pPr>
            <a:r>
              <a:rPr lang="en-US" sz="1600" b="1" u="sng" dirty="0">
                <a:solidFill>
                  <a:schemeClr val="tx1"/>
                </a:solidFill>
                <a:latin typeface="Avenir LT Std 45 Book" panose="020B0502020203020204" pitchFamily="34" charset="0"/>
              </a:rPr>
              <a:t>The codes which begin with “2000”</a:t>
            </a:r>
          </a:p>
          <a:p>
            <a:pPr marL="342900" indent="-342900">
              <a:spcBef>
                <a:spcPct val="20000"/>
              </a:spcBef>
              <a:buClr>
                <a:srgbClr val="FF9900"/>
              </a:buClr>
              <a:buFontTx/>
              <a:buChar char="•"/>
            </a:pPr>
            <a:r>
              <a:rPr lang="en-US" sz="1600" dirty="0">
                <a:solidFill>
                  <a:schemeClr val="tx1"/>
                </a:solidFill>
                <a:latin typeface="Avenir LT Std 45 Book" panose="020B0502020203020204" pitchFamily="34" charset="0"/>
              </a:rPr>
              <a:t>K-12 instructional programs of regular and special education students  </a:t>
            </a:r>
          </a:p>
          <a:p>
            <a:pPr marL="342900" indent="-342900">
              <a:spcBef>
                <a:spcPct val="20000"/>
              </a:spcBef>
              <a:buClr>
                <a:srgbClr val="FF9900"/>
              </a:buClr>
              <a:buFontTx/>
              <a:buChar char="•"/>
            </a:pPr>
            <a:r>
              <a:rPr lang="en-US" sz="1600" dirty="0">
                <a:solidFill>
                  <a:schemeClr val="tx1"/>
                </a:solidFill>
                <a:latin typeface="Avenir LT Std 45 Book" panose="020B0502020203020204" pitchFamily="34" charset="0"/>
              </a:rPr>
              <a:t>Principals, assistant principals, teachers, guidance counselors, psychologists, attendance, librarians, health services, etc </a:t>
            </a:r>
          </a:p>
          <a:p>
            <a:pPr marL="342900" indent="-342900">
              <a:spcBef>
                <a:spcPct val="20000"/>
              </a:spcBef>
              <a:buClr>
                <a:srgbClr val="FF9900"/>
              </a:buClr>
              <a:buFontTx/>
              <a:buChar char="•"/>
            </a:pPr>
            <a:r>
              <a:rPr lang="en-US" sz="1600" dirty="0">
                <a:solidFill>
                  <a:schemeClr val="tx1"/>
                </a:solidFill>
                <a:latin typeface="Avenir LT Std 45 Book" panose="020B0502020203020204" pitchFamily="34" charset="0"/>
              </a:rPr>
              <a:t>Also included is summer school, the interscholastic sports program, co-curricular activities (</a:t>
            </a:r>
            <a:r>
              <a:rPr lang="en-US" sz="1600" i="1" dirty="0">
                <a:solidFill>
                  <a:schemeClr val="tx1"/>
                </a:solidFill>
                <a:latin typeface="Avenir LT Std 45 Book" panose="020B0502020203020204" pitchFamily="34" charset="0"/>
              </a:rPr>
              <a:t>clubs</a:t>
            </a:r>
            <a:r>
              <a:rPr lang="en-US" sz="1600" dirty="0">
                <a:solidFill>
                  <a:schemeClr val="tx1"/>
                </a:solidFill>
                <a:latin typeface="Avenir LT Std 45 Book" panose="020B0502020203020204" pitchFamily="34" charset="0"/>
              </a:rPr>
              <a:t>) as well </a:t>
            </a:r>
            <a:br>
              <a:rPr lang="en-US" sz="1600" dirty="0">
                <a:solidFill>
                  <a:schemeClr val="tx1"/>
                </a:solidFill>
                <a:latin typeface="Avenir LT Std 45 Book" panose="020B0502020203020204" pitchFamily="34" charset="0"/>
              </a:rPr>
            </a:br>
            <a:r>
              <a:rPr lang="en-US" sz="1600" dirty="0">
                <a:solidFill>
                  <a:schemeClr val="tx1"/>
                </a:solidFill>
                <a:latin typeface="Avenir LT Std 45 Book" panose="020B0502020203020204" pitchFamily="34" charset="0"/>
              </a:rPr>
              <a:t>as textbooks</a:t>
            </a:r>
          </a:p>
        </p:txBody>
      </p:sp>
    </p:spTree>
    <p:extLst>
      <p:ext uri="{BB962C8B-B14F-4D97-AF65-F5344CB8AC3E}">
        <p14:creationId xmlns:p14="http://schemas.microsoft.com/office/powerpoint/2010/main" val="3093454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Categories</a:t>
            </a:r>
          </a:p>
        </p:txBody>
      </p:sp>
      <p:sp>
        <p:nvSpPr>
          <p:cNvPr id="6" name="Block Arc 5"/>
          <p:cNvSpPr/>
          <p:nvPr/>
        </p:nvSpPr>
        <p:spPr>
          <a:xfrm>
            <a:off x="-825677" y="429363"/>
            <a:ext cx="6155568" cy="6155568"/>
          </a:xfrm>
          <a:prstGeom prst="blockArc">
            <a:avLst>
              <a:gd name="adj1" fmla="val 18900000"/>
              <a:gd name="adj2" fmla="val 2700000"/>
              <a:gd name="adj3" fmla="val 351"/>
            </a:avLst>
          </a:prstGeom>
          <a:ln>
            <a:solidFill>
              <a:schemeClr val="tx1"/>
            </a:solidFill>
          </a:ln>
          <a:scene3d>
            <a:camera prst="orthographicFront"/>
            <a:lightRig rig="threePt" dir="t">
              <a:rot lat="0" lon="0" rev="7500000"/>
            </a:lightRig>
          </a:scene3d>
          <a:sp3d z="-40000" prstMaterial="matte"/>
        </p:spPr>
        <p:style>
          <a:lnRef idx="2">
            <a:scrgbClr r="0" g="0" b="0"/>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 name="Freeform 6"/>
          <p:cNvSpPr/>
          <p:nvPr/>
        </p:nvSpPr>
        <p:spPr>
          <a:xfrm>
            <a:off x="4774880" y="1506805"/>
            <a:ext cx="4036387" cy="571682"/>
          </a:xfrm>
          <a:custGeom>
            <a:avLst/>
            <a:gdLst>
              <a:gd name="connsiteX0" fmla="*/ 0 w 4036387"/>
              <a:gd name="connsiteY0" fmla="*/ 0 h 571682"/>
              <a:gd name="connsiteX1" fmla="*/ 4036387 w 4036387"/>
              <a:gd name="connsiteY1" fmla="*/ 0 h 571682"/>
              <a:gd name="connsiteX2" fmla="*/ 4036387 w 4036387"/>
              <a:gd name="connsiteY2" fmla="*/ 571682 h 571682"/>
              <a:gd name="connsiteX3" fmla="*/ 0 w 4036387"/>
              <a:gd name="connsiteY3" fmla="*/ 571682 h 571682"/>
              <a:gd name="connsiteX4" fmla="*/ 0 w 4036387"/>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6387" h="571682">
                <a:moveTo>
                  <a:pt x="0" y="0"/>
                </a:moveTo>
                <a:lnTo>
                  <a:pt x="4036387" y="0"/>
                </a:lnTo>
                <a:lnTo>
                  <a:pt x="4036387" y="571682"/>
                </a:lnTo>
                <a:lnTo>
                  <a:pt x="0" y="571682"/>
                </a:lnTo>
                <a:lnTo>
                  <a:pt x="0" y="0"/>
                </a:lnTo>
                <a:close/>
              </a:path>
            </a:pathLst>
          </a:custGeom>
          <a:solidFill>
            <a:schemeClr val="tx2">
              <a:lumMod val="50000"/>
              <a:lumOff val="50000"/>
            </a:schemeClr>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3000" b="1" kern="1200" dirty="0">
                <a:latin typeface="Avenir LT Std 45 Book" panose="020B0502020203020204" pitchFamily="34" charset="0"/>
              </a:rPr>
              <a:t>General Support</a:t>
            </a:r>
          </a:p>
        </p:txBody>
      </p:sp>
      <p:sp>
        <p:nvSpPr>
          <p:cNvPr id="8" name="Oval 7"/>
          <p:cNvSpPr/>
          <p:nvPr/>
        </p:nvSpPr>
        <p:spPr>
          <a:xfrm>
            <a:off x="4417578" y="1435345"/>
            <a:ext cx="714603" cy="714603"/>
          </a:xfrm>
          <a:prstGeom prst="ellipse">
            <a:avLst/>
          </a:prstGeom>
          <a:ln>
            <a:solidFill>
              <a:schemeClr val="tx2"/>
            </a:solidFill>
          </a:ln>
          <a:scene3d>
            <a:camera prst="orthographicFront"/>
            <a:lightRig rig="threePt" dir="t">
              <a:rot lat="0" lon="0" rev="7500000"/>
            </a:lightRig>
          </a:scene3d>
          <a:sp3d z="152400" extrusionH="63500" prstMaterial="dkEdge">
            <a:bevelT w="120800" h="19050" prst="relaxedInset"/>
            <a:contourClr>
              <a:schemeClr val="bg1"/>
            </a:contourClr>
          </a:sp3d>
        </p:spPr>
        <p:style>
          <a:lnRef idx="1">
            <a:scrgbClr r="0" g="0" b="0"/>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4" name="Slide Number Placeholder 3"/>
          <p:cNvSpPr>
            <a:spLocks noGrp="1"/>
          </p:cNvSpPr>
          <p:nvPr>
            <p:ph type="sldNum" sz="quarter" idx="10"/>
          </p:nvPr>
        </p:nvSpPr>
        <p:spPr/>
        <p:txBody>
          <a:bodyPr/>
          <a:lstStyle/>
          <a:p>
            <a:fld id="{63AE715C-7E4B-457E-ACEC-65B3E25AA671}" type="slidenum">
              <a:rPr lang="en-US" smtClean="0"/>
              <a:pPr/>
              <a:t>12</a:t>
            </a:fld>
            <a:endParaRPr lang="en-US"/>
          </a:p>
        </p:txBody>
      </p:sp>
      <p:sp>
        <p:nvSpPr>
          <p:cNvPr id="10" name="TextBox 9"/>
          <p:cNvSpPr txBox="1"/>
          <p:nvPr/>
        </p:nvSpPr>
        <p:spPr>
          <a:xfrm>
            <a:off x="4546655" y="1500536"/>
            <a:ext cx="453970" cy="643253"/>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1</a:t>
            </a:r>
          </a:p>
        </p:txBody>
      </p:sp>
      <p:sp>
        <p:nvSpPr>
          <p:cNvPr id="9" name="Freeform 8"/>
          <p:cNvSpPr/>
          <p:nvPr/>
        </p:nvSpPr>
        <p:spPr>
          <a:xfrm>
            <a:off x="5184531" y="2364055"/>
            <a:ext cx="3626736" cy="571682"/>
          </a:xfrm>
          <a:custGeom>
            <a:avLst/>
            <a:gdLst>
              <a:gd name="connsiteX0" fmla="*/ 0 w 3626736"/>
              <a:gd name="connsiteY0" fmla="*/ 0 h 571682"/>
              <a:gd name="connsiteX1" fmla="*/ 3626736 w 3626736"/>
              <a:gd name="connsiteY1" fmla="*/ 0 h 571682"/>
              <a:gd name="connsiteX2" fmla="*/ 3626736 w 3626736"/>
              <a:gd name="connsiteY2" fmla="*/ 571682 h 571682"/>
              <a:gd name="connsiteX3" fmla="*/ 0 w 3626736"/>
              <a:gd name="connsiteY3" fmla="*/ 571682 h 571682"/>
              <a:gd name="connsiteX4" fmla="*/ 0 w 3626736"/>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26736" h="571682">
                <a:moveTo>
                  <a:pt x="0" y="0"/>
                </a:moveTo>
                <a:lnTo>
                  <a:pt x="3626736" y="0"/>
                </a:lnTo>
                <a:lnTo>
                  <a:pt x="3626736" y="571682"/>
                </a:lnTo>
                <a:lnTo>
                  <a:pt x="0" y="571682"/>
                </a:lnTo>
                <a:lnTo>
                  <a:pt x="0" y="0"/>
                </a:lnTo>
                <a:close/>
              </a:path>
            </a:pathLst>
          </a:custGeom>
          <a:solidFill>
            <a:schemeClr val="tx2">
              <a:lumMod val="50000"/>
              <a:lumOff val="50000"/>
            </a:schemeClr>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3000" b="1" kern="1200" dirty="0">
                <a:latin typeface="Avenir LT Std 45 Book" panose="020B0502020203020204" pitchFamily="34" charset="0"/>
              </a:rPr>
              <a:t>Instruction</a:t>
            </a:r>
          </a:p>
        </p:txBody>
      </p:sp>
      <p:sp>
        <p:nvSpPr>
          <p:cNvPr id="16" name="Oval 15"/>
          <p:cNvSpPr/>
          <p:nvPr/>
        </p:nvSpPr>
        <p:spPr>
          <a:xfrm>
            <a:off x="4827229" y="2292595"/>
            <a:ext cx="714603" cy="714603"/>
          </a:xfrm>
          <a:prstGeom prst="ellipse">
            <a:avLst/>
          </a:prstGeom>
          <a:ln>
            <a:solidFill>
              <a:schemeClr val="tx1"/>
            </a:solidFill>
          </a:ln>
          <a:scene3d>
            <a:camera prst="orthographicFront"/>
            <a:lightRig rig="threePt" dir="t">
              <a:rot lat="0" lon="0" rev="7500000"/>
            </a:lightRig>
          </a:scene3d>
          <a:sp3d z="152400" extrusionH="63500" prstMaterial="dkEdge">
            <a:bevelT w="120800" h="19050" prst="relaxedInset"/>
            <a:contourClr>
              <a:schemeClr val="bg1"/>
            </a:contourClr>
          </a:sp3d>
        </p:spPr>
        <p:style>
          <a:lnRef idx="1">
            <a:scrgbClr r="0" g="0" b="0"/>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11" name="TextBox 10"/>
          <p:cNvSpPr txBox="1"/>
          <p:nvPr/>
        </p:nvSpPr>
        <p:spPr>
          <a:xfrm>
            <a:off x="4964696" y="2367260"/>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2</a:t>
            </a:r>
          </a:p>
        </p:txBody>
      </p:sp>
      <p:grpSp>
        <p:nvGrpSpPr>
          <p:cNvPr id="24" name="Group 23"/>
          <p:cNvGrpSpPr/>
          <p:nvPr/>
        </p:nvGrpSpPr>
        <p:grpSpPr>
          <a:xfrm>
            <a:off x="4952959" y="3149845"/>
            <a:ext cx="3858308" cy="714603"/>
            <a:chOff x="4952959" y="3149845"/>
            <a:chExt cx="3858308" cy="714603"/>
          </a:xfrm>
        </p:grpSpPr>
        <p:sp>
          <p:nvSpPr>
            <p:cNvPr id="17" name="Freeform 16"/>
            <p:cNvSpPr/>
            <p:nvPr/>
          </p:nvSpPr>
          <p:spPr>
            <a:xfrm>
              <a:off x="5310261" y="3221305"/>
              <a:ext cx="3501006" cy="571682"/>
            </a:xfrm>
            <a:custGeom>
              <a:avLst/>
              <a:gdLst>
                <a:gd name="connsiteX0" fmla="*/ 0 w 3501006"/>
                <a:gd name="connsiteY0" fmla="*/ 0 h 571682"/>
                <a:gd name="connsiteX1" fmla="*/ 3501006 w 3501006"/>
                <a:gd name="connsiteY1" fmla="*/ 0 h 571682"/>
                <a:gd name="connsiteX2" fmla="*/ 3501006 w 3501006"/>
                <a:gd name="connsiteY2" fmla="*/ 571682 h 571682"/>
                <a:gd name="connsiteX3" fmla="*/ 0 w 3501006"/>
                <a:gd name="connsiteY3" fmla="*/ 571682 h 571682"/>
                <a:gd name="connsiteX4" fmla="*/ 0 w 3501006"/>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01006" h="571682">
                  <a:moveTo>
                    <a:pt x="0" y="0"/>
                  </a:moveTo>
                  <a:lnTo>
                    <a:pt x="3501006" y="0"/>
                  </a:lnTo>
                  <a:lnTo>
                    <a:pt x="3501006" y="571682"/>
                  </a:lnTo>
                  <a:lnTo>
                    <a:pt x="0" y="571682"/>
                  </a:lnTo>
                  <a:lnTo>
                    <a:pt x="0" y="0"/>
                  </a:lnTo>
                  <a:close/>
                </a:path>
              </a:pathLst>
            </a:custGeom>
            <a:solidFill>
              <a:srgbClr val="009900"/>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2800" b="1" kern="1200" dirty="0">
                  <a:latin typeface="Avenir LT Std 45 Book" panose="020B0502020203020204" pitchFamily="34" charset="0"/>
                </a:rPr>
                <a:t>Transportation</a:t>
              </a:r>
            </a:p>
          </p:txBody>
        </p:sp>
        <p:sp>
          <p:nvSpPr>
            <p:cNvPr id="18" name="Oval 17"/>
            <p:cNvSpPr/>
            <p:nvPr/>
          </p:nvSpPr>
          <p:spPr>
            <a:xfrm>
              <a:off x="4952959" y="3149845"/>
              <a:ext cx="714603" cy="714603"/>
            </a:xfrm>
            <a:prstGeom prst="ellipse">
              <a:avLst/>
            </a:prstGeom>
            <a:scene3d>
              <a:camera prst="orthographicFront"/>
              <a:lightRig rig="threePt" dir="t">
                <a:rot lat="0" lon="0" rev="7500000"/>
              </a:lightRig>
            </a:scene3d>
            <a:sp3d z="152400" extrusionH="63500" prstMaterial="dkEdge">
              <a:bevelT w="120800" h="19050" prst="relaxedInset"/>
              <a:contourClr>
                <a:schemeClr val="bg1"/>
              </a:contourClr>
            </a:sp3d>
          </p:spPr>
          <p:style>
            <a:lnRef idx="1">
              <a:schemeClr val="accent1">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12" name="TextBox 11"/>
            <p:cNvSpPr txBox="1"/>
            <p:nvPr/>
          </p:nvSpPr>
          <p:spPr>
            <a:xfrm>
              <a:off x="5078996" y="3238215"/>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3</a:t>
              </a:r>
            </a:p>
          </p:txBody>
        </p:sp>
      </p:grpSp>
      <p:sp>
        <p:nvSpPr>
          <p:cNvPr id="19" name="Rectangle 29">
            <a:extLst>
              <a:ext uri="{FF2B5EF4-FFF2-40B4-BE49-F238E27FC236}">
                <a16:creationId xmlns:a16="http://schemas.microsoft.com/office/drawing/2014/main" id="{334DB03F-2E7C-4FB9-9B46-2C2289F67762}"/>
              </a:ext>
            </a:extLst>
          </p:cNvPr>
          <p:cNvSpPr>
            <a:spLocks noChangeArrowheads="1"/>
          </p:cNvSpPr>
          <p:nvPr/>
        </p:nvSpPr>
        <p:spPr bwMode="auto">
          <a:xfrm>
            <a:off x="762503" y="2626198"/>
            <a:ext cx="4067175" cy="762000"/>
          </a:xfrm>
          <a:prstGeom prst="rect">
            <a:avLst/>
          </a:prstGeom>
          <a:noFill/>
          <a:ln w="9525" algn="ctr">
            <a:noFill/>
            <a:miter lim="800000"/>
            <a:headEnd/>
            <a:tailEnd/>
          </a:ln>
          <a:effectLst/>
        </p:spPr>
        <p:txBody>
          <a:bodyPr/>
          <a:lstStyle/>
          <a:p>
            <a:pPr marL="342900" indent="-342900">
              <a:spcBef>
                <a:spcPct val="20000"/>
              </a:spcBef>
              <a:buClr>
                <a:srgbClr val="0070C0"/>
              </a:buClr>
            </a:pPr>
            <a:r>
              <a:rPr lang="en-US" sz="1600" b="1" u="sng" dirty="0">
                <a:solidFill>
                  <a:schemeClr val="tx1"/>
                </a:solidFill>
                <a:latin typeface="Avenir LT Std 45 Book" panose="020B0502020203020204" pitchFamily="34" charset="0"/>
              </a:rPr>
              <a:t>The codes which begin with “5000”</a:t>
            </a:r>
          </a:p>
          <a:p>
            <a:pPr marL="342900" indent="-342900">
              <a:spcBef>
                <a:spcPct val="20000"/>
              </a:spcBef>
              <a:buClr>
                <a:srgbClr val="00B050"/>
              </a:buClr>
              <a:buFontTx/>
              <a:buChar char="•"/>
            </a:pPr>
            <a:r>
              <a:rPr lang="en-US" sz="1600" dirty="0">
                <a:solidFill>
                  <a:schemeClr val="tx1"/>
                </a:solidFill>
                <a:latin typeface="Avenir LT Std 45 Book" panose="020B0502020203020204" pitchFamily="34" charset="0"/>
              </a:rPr>
              <a:t>All costs for transporting pupils to </a:t>
            </a:r>
            <a:br>
              <a:rPr lang="en-US" sz="1600" dirty="0">
                <a:solidFill>
                  <a:schemeClr val="tx1"/>
                </a:solidFill>
                <a:latin typeface="Avenir LT Std 45 Book" panose="020B0502020203020204" pitchFamily="34" charset="0"/>
              </a:rPr>
            </a:br>
            <a:r>
              <a:rPr lang="en-US" sz="1600" dirty="0">
                <a:solidFill>
                  <a:schemeClr val="tx1"/>
                </a:solidFill>
                <a:latin typeface="Avenir LT Std 45 Book" panose="020B0502020203020204" pitchFamily="34" charset="0"/>
              </a:rPr>
              <a:t>and from public, private and </a:t>
            </a:r>
            <a:br>
              <a:rPr lang="en-US" sz="1600" dirty="0">
                <a:solidFill>
                  <a:schemeClr val="tx1"/>
                </a:solidFill>
                <a:latin typeface="Avenir LT Std 45 Book" panose="020B0502020203020204" pitchFamily="34" charset="0"/>
              </a:rPr>
            </a:br>
            <a:r>
              <a:rPr lang="en-US" sz="1600" dirty="0">
                <a:solidFill>
                  <a:schemeClr val="tx1"/>
                </a:solidFill>
                <a:latin typeface="Avenir LT Std 45 Book" panose="020B0502020203020204" pitchFamily="34" charset="0"/>
              </a:rPr>
              <a:t>parochial schools</a:t>
            </a:r>
          </a:p>
        </p:txBody>
      </p:sp>
    </p:spTree>
    <p:extLst>
      <p:ext uri="{BB962C8B-B14F-4D97-AF65-F5344CB8AC3E}">
        <p14:creationId xmlns:p14="http://schemas.microsoft.com/office/powerpoint/2010/main" val="3169856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subTnLst>
                                    <p:animClr clrSpc="rgb" dir="cw">
                                      <p:cBhvr override="childStyle">
                                        <p:cTn dur="1" fill="hold" display="0" masterRel="nextClick" afterEffect="1"/>
                                        <p:tgtEl>
                                          <p:spTgt spid="19"/>
                                        </p:tgtEl>
                                        <p:attrNameLst>
                                          <p:attrName>ppt_c</p:attrName>
                                        </p:attrNameLst>
                                      </p:cBhvr>
                                      <p:to>
                                        <a:schemeClr val="bg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Categories</a:t>
            </a:r>
          </a:p>
        </p:txBody>
      </p:sp>
      <p:sp>
        <p:nvSpPr>
          <p:cNvPr id="6" name="Block Arc 5"/>
          <p:cNvSpPr/>
          <p:nvPr/>
        </p:nvSpPr>
        <p:spPr>
          <a:xfrm>
            <a:off x="-825677" y="429363"/>
            <a:ext cx="6155568" cy="6155568"/>
          </a:xfrm>
          <a:prstGeom prst="blockArc">
            <a:avLst>
              <a:gd name="adj1" fmla="val 18900000"/>
              <a:gd name="adj2" fmla="val 2700000"/>
              <a:gd name="adj3" fmla="val 351"/>
            </a:avLst>
          </a:prstGeom>
          <a:ln>
            <a:solidFill>
              <a:schemeClr val="tx1"/>
            </a:solidFill>
          </a:ln>
          <a:scene3d>
            <a:camera prst="orthographicFront"/>
            <a:lightRig rig="threePt" dir="t">
              <a:rot lat="0" lon="0" rev="7500000"/>
            </a:lightRig>
          </a:scene3d>
          <a:sp3d z="-40000" prstMaterial="matte"/>
        </p:spPr>
        <p:style>
          <a:lnRef idx="2">
            <a:scrgbClr r="0" g="0" b="0"/>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 name="Freeform 6"/>
          <p:cNvSpPr/>
          <p:nvPr/>
        </p:nvSpPr>
        <p:spPr>
          <a:xfrm>
            <a:off x="4774880" y="1506805"/>
            <a:ext cx="4036387" cy="571682"/>
          </a:xfrm>
          <a:custGeom>
            <a:avLst/>
            <a:gdLst>
              <a:gd name="connsiteX0" fmla="*/ 0 w 4036387"/>
              <a:gd name="connsiteY0" fmla="*/ 0 h 571682"/>
              <a:gd name="connsiteX1" fmla="*/ 4036387 w 4036387"/>
              <a:gd name="connsiteY1" fmla="*/ 0 h 571682"/>
              <a:gd name="connsiteX2" fmla="*/ 4036387 w 4036387"/>
              <a:gd name="connsiteY2" fmla="*/ 571682 h 571682"/>
              <a:gd name="connsiteX3" fmla="*/ 0 w 4036387"/>
              <a:gd name="connsiteY3" fmla="*/ 571682 h 571682"/>
              <a:gd name="connsiteX4" fmla="*/ 0 w 4036387"/>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6387" h="571682">
                <a:moveTo>
                  <a:pt x="0" y="0"/>
                </a:moveTo>
                <a:lnTo>
                  <a:pt x="4036387" y="0"/>
                </a:lnTo>
                <a:lnTo>
                  <a:pt x="4036387" y="571682"/>
                </a:lnTo>
                <a:lnTo>
                  <a:pt x="0" y="571682"/>
                </a:lnTo>
                <a:lnTo>
                  <a:pt x="0" y="0"/>
                </a:lnTo>
                <a:close/>
              </a:path>
            </a:pathLst>
          </a:custGeom>
          <a:solidFill>
            <a:schemeClr val="tx2">
              <a:lumMod val="50000"/>
              <a:lumOff val="50000"/>
            </a:schemeClr>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3000" b="1" kern="1200" dirty="0">
                <a:latin typeface="Avenir LT Std 45 Book" panose="020B0502020203020204" pitchFamily="34" charset="0"/>
              </a:rPr>
              <a:t>General Support</a:t>
            </a:r>
          </a:p>
        </p:txBody>
      </p:sp>
      <p:sp>
        <p:nvSpPr>
          <p:cNvPr id="8" name="Oval 7"/>
          <p:cNvSpPr/>
          <p:nvPr/>
        </p:nvSpPr>
        <p:spPr>
          <a:xfrm>
            <a:off x="4417578" y="1435345"/>
            <a:ext cx="714603" cy="714603"/>
          </a:xfrm>
          <a:prstGeom prst="ellipse">
            <a:avLst/>
          </a:prstGeom>
          <a:ln>
            <a:solidFill>
              <a:schemeClr val="tx2"/>
            </a:solidFill>
          </a:ln>
          <a:scene3d>
            <a:camera prst="orthographicFront"/>
            <a:lightRig rig="threePt" dir="t">
              <a:rot lat="0" lon="0" rev="7500000"/>
            </a:lightRig>
          </a:scene3d>
          <a:sp3d z="152400" extrusionH="63500" prstMaterial="dkEdge">
            <a:bevelT w="120800" h="19050" prst="relaxedInset"/>
            <a:contourClr>
              <a:schemeClr val="bg1"/>
            </a:contourClr>
          </a:sp3d>
        </p:spPr>
        <p:style>
          <a:lnRef idx="1">
            <a:scrgbClr r="0" g="0" b="0"/>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4" name="Slide Number Placeholder 3"/>
          <p:cNvSpPr>
            <a:spLocks noGrp="1"/>
          </p:cNvSpPr>
          <p:nvPr>
            <p:ph type="sldNum" sz="quarter" idx="10"/>
          </p:nvPr>
        </p:nvSpPr>
        <p:spPr/>
        <p:txBody>
          <a:bodyPr/>
          <a:lstStyle/>
          <a:p>
            <a:fld id="{63AE715C-7E4B-457E-ACEC-65B3E25AA671}" type="slidenum">
              <a:rPr lang="en-US" smtClean="0"/>
              <a:pPr/>
              <a:t>13</a:t>
            </a:fld>
            <a:endParaRPr lang="en-US"/>
          </a:p>
        </p:txBody>
      </p:sp>
      <p:sp>
        <p:nvSpPr>
          <p:cNvPr id="10" name="TextBox 9"/>
          <p:cNvSpPr txBox="1"/>
          <p:nvPr/>
        </p:nvSpPr>
        <p:spPr>
          <a:xfrm>
            <a:off x="4546655" y="1500536"/>
            <a:ext cx="453970" cy="643253"/>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1</a:t>
            </a:r>
          </a:p>
        </p:txBody>
      </p:sp>
      <p:sp>
        <p:nvSpPr>
          <p:cNvPr id="9" name="Freeform 8"/>
          <p:cNvSpPr/>
          <p:nvPr/>
        </p:nvSpPr>
        <p:spPr>
          <a:xfrm>
            <a:off x="5184531" y="2364055"/>
            <a:ext cx="3626736" cy="571682"/>
          </a:xfrm>
          <a:custGeom>
            <a:avLst/>
            <a:gdLst>
              <a:gd name="connsiteX0" fmla="*/ 0 w 3626736"/>
              <a:gd name="connsiteY0" fmla="*/ 0 h 571682"/>
              <a:gd name="connsiteX1" fmla="*/ 3626736 w 3626736"/>
              <a:gd name="connsiteY1" fmla="*/ 0 h 571682"/>
              <a:gd name="connsiteX2" fmla="*/ 3626736 w 3626736"/>
              <a:gd name="connsiteY2" fmla="*/ 571682 h 571682"/>
              <a:gd name="connsiteX3" fmla="*/ 0 w 3626736"/>
              <a:gd name="connsiteY3" fmla="*/ 571682 h 571682"/>
              <a:gd name="connsiteX4" fmla="*/ 0 w 3626736"/>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26736" h="571682">
                <a:moveTo>
                  <a:pt x="0" y="0"/>
                </a:moveTo>
                <a:lnTo>
                  <a:pt x="3626736" y="0"/>
                </a:lnTo>
                <a:lnTo>
                  <a:pt x="3626736" y="571682"/>
                </a:lnTo>
                <a:lnTo>
                  <a:pt x="0" y="571682"/>
                </a:lnTo>
                <a:lnTo>
                  <a:pt x="0" y="0"/>
                </a:lnTo>
                <a:close/>
              </a:path>
            </a:pathLst>
          </a:custGeom>
          <a:solidFill>
            <a:schemeClr val="tx2">
              <a:lumMod val="50000"/>
              <a:lumOff val="50000"/>
            </a:schemeClr>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3000" b="1" kern="1200" dirty="0">
                <a:latin typeface="Avenir LT Std 45 Book" panose="020B0502020203020204" pitchFamily="34" charset="0"/>
              </a:rPr>
              <a:t>Instruction</a:t>
            </a:r>
          </a:p>
        </p:txBody>
      </p:sp>
      <p:sp>
        <p:nvSpPr>
          <p:cNvPr id="16" name="Oval 15"/>
          <p:cNvSpPr/>
          <p:nvPr/>
        </p:nvSpPr>
        <p:spPr>
          <a:xfrm>
            <a:off x="4827229" y="2292595"/>
            <a:ext cx="714603" cy="714603"/>
          </a:xfrm>
          <a:prstGeom prst="ellipse">
            <a:avLst/>
          </a:prstGeom>
          <a:ln>
            <a:solidFill>
              <a:schemeClr val="tx1"/>
            </a:solidFill>
          </a:ln>
          <a:scene3d>
            <a:camera prst="orthographicFront"/>
            <a:lightRig rig="threePt" dir="t">
              <a:rot lat="0" lon="0" rev="7500000"/>
            </a:lightRig>
          </a:scene3d>
          <a:sp3d z="152400" extrusionH="63500" prstMaterial="dkEdge">
            <a:bevelT w="120800" h="19050" prst="relaxedInset"/>
            <a:contourClr>
              <a:schemeClr val="bg1"/>
            </a:contourClr>
          </a:sp3d>
        </p:spPr>
        <p:style>
          <a:lnRef idx="1">
            <a:scrgbClr r="0" g="0" b="0"/>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11" name="TextBox 10"/>
          <p:cNvSpPr txBox="1"/>
          <p:nvPr/>
        </p:nvSpPr>
        <p:spPr>
          <a:xfrm>
            <a:off x="4964696" y="2367260"/>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2</a:t>
            </a:r>
          </a:p>
        </p:txBody>
      </p:sp>
      <p:sp>
        <p:nvSpPr>
          <p:cNvPr id="17" name="Freeform 16"/>
          <p:cNvSpPr/>
          <p:nvPr/>
        </p:nvSpPr>
        <p:spPr>
          <a:xfrm>
            <a:off x="5310261" y="3221305"/>
            <a:ext cx="3501006" cy="571682"/>
          </a:xfrm>
          <a:custGeom>
            <a:avLst/>
            <a:gdLst>
              <a:gd name="connsiteX0" fmla="*/ 0 w 3501006"/>
              <a:gd name="connsiteY0" fmla="*/ 0 h 571682"/>
              <a:gd name="connsiteX1" fmla="*/ 3501006 w 3501006"/>
              <a:gd name="connsiteY1" fmla="*/ 0 h 571682"/>
              <a:gd name="connsiteX2" fmla="*/ 3501006 w 3501006"/>
              <a:gd name="connsiteY2" fmla="*/ 571682 h 571682"/>
              <a:gd name="connsiteX3" fmla="*/ 0 w 3501006"/>
              <a:gd name="connsiteY3" fmla="*/ 571682 h 571682"/>
              <a:gd name="connsiteX4" fmla="*/ 0 w 3501006"/>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01006" h="571682">
                <a:moveTo>
                  <a:pt x="0" y="0"/>
                </a:moveTo>
                <a:lnTo>
                  <a:pt x="3501006" y="0"/>
                </a:lnTo>
                <a:lnTo>
                  <a:pt x="3501006" y="571682"/>
                </a:lnTo>
                <a:lnTo>
                  <a:pt x="0" y="571682"/>
                </a:lnTo>
                <a:lnTo>
                  <a:pt x="0" y="0"/>
                </a:lnTo>
                <a:close/>
              </a:path>
            </a:pathLst>
          </a:custGeom>
          <a:solidFill>
            <a:schemeClr val="tx2">
              <a:lumMod val="50000"/>
              <a:lumOff val="50000"/>
            </a:schemeClr>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2800" b="1" kern="1200" dirty="0">
                <a:latin typeface="Avenir LT Std 45 Book" panose="020B0502020203020204" pitchFamily="34" charset="0"/>
              </a:rPr>
              <a:t>Transportation</a:t>
            </a:r>
          </a:p>
        </p:txBody>
      </p:sp>
      <p:sp>
        <p:nvSpPr>
          <p:cNvPr id="18" name="Oval 17"/>
          <p:cNvSpPr/>
          <p:nvPr/>
        </p:nvSpPr>
        <p:spPr>
          <a:xfrm>
            <a:off x="4952959" y="3149845"/>
            <a:ext cx="714603" cy="714603"/>
          </a:xfrm>
          <a:prstGeom prst="ellipse">
            <a:avLst/>
          </a:prstGeom>
          <a:scene3d>
            <a:camera prst="orthographicFront"/>
            <a:lightRig rig="threePt" dir="t">
              <a:rot lat="0" lon="0" rev="7500000"/>
            </a:lightRig>
          </a:scene3d>
          <a:sp3d z="152400" extrusionH="63500" prstMaterial="dkEdge">
            <a:bevelT w="120800" h="19050" prst="relaxedInset"/>
            <a:contourClr>
              <a:schemeClr val="bg1"/>
            </a:contourClr>
          </a:sp3d>
        </p:spPr>
        <p:style>
          <a:lnRef idx="1">
            <a:schemeClr val="accent1">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12" name="TextBox 11"/>
          <p:cNvSpPr txBox="1"/>
          <p:nvPr/>
        </p:nvSpPr>
        <p:spPr>
          <a:xfrm>
            <a:off x="5078996" y="3238215"/>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3</a:t>
            </a:r>
          </a:p>
        </p:txBody>
      </p:sp>
      <p:sp>
        <p:nvSpPr>
          <p:cNvPr id="19" name="Freeform 18"/>
          <p:cNvSpPr/>
          <p:nvPr/>
        </p:nvSpPr>
        <p:spPr>
          <a:xfrm>
            <a:off x="5184531" y="4078555"/>
            <a:ext cx="3626736" cy="571682"/>
          </a:xfrm>
          <a:custGeom>
            <a:avLst/>
            <a:gdLst>
              <a:gd name="connsiteX0" fmla="*/ 0 w 3626736"/>
              <a:gd name="connsiteY0" fmla="*/ 0 h 571682"/>
              <a:gd name="connsiteX1" fmla="*/ 3626736 w 3626736"/>
              <a:gd name="connsiteY1" fmla="*/ 0 h 571682"/>
              <a:gd name="connsiteX2" fmla="*/ 3626736 w 3626736"/>
              <a:gd name="connsiteY2" fmla="*/ 571682 h 571682"/>
              <a:gd name="connsiteX3" fmla="*/ 0 w 3626736"/>
              <a:gd name="connsiteY3" fmla="*/ 571682 h 571682"/>
              <a:gd name="connsiteX4" fmla="*/ 0 w 3626736"/>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26736" h="571682">
                <a:moveTo>
                  <a:pt x="0" y="0"/>
                </a:moveTo>
                <a:lnTo>
                  <a:pt x="3626736" y="0"/>
                </a:lnTo>
                <a:lnTo>
                  <a:pt x="3626736" y="571682"/>
                </a:lnTo>
                <a:lnTo>
                  <a:pt x="0" y="571682"/>
                </a:lnTo>
                <a:lnTo>
                  <a:pt x="0" y="0"/>
                </a:lnTo>
                <a:close/>
              </a:path>
            </a:pathLst>
          </a:custGeom>
          <a:solidFill>
            <a:srgbClr val="0070C0"/>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3000" b="1" kern="1200" dirty="0">
                <a:latin typeface="Avenir LT Std 45 Book" panose="020B0502020203020204" pitchFamily="34" charset="0"/>
              </a:rPr>
              <a:t>Community </a:t>
            </a:r>
            <a:r>
              <a:rPr lang="en-US" sz="3000" b="1" kern="1200" dirty="0" err="1">
                <a:latin typeface="Avenir LT Std 45 Book" panose="020B0502020203020204" pitchFamily="34" charset="0"/>
              </a:rPr>
              <a:t>Svcs</a:t>
            </a:r>
            <a:endParaRPr lang="en-US" sz="3000" b="1" kern="1200" dirty="0">
              <a:latin typeface="Avenir LT Std 45 Book" panose="020B0502020203020204" pitchFamily="34" charset="0"/>
            </a:endParaRPr>
          </a:p>
        </p:txBody>
      </p:sp>
      <p:sp>
        <p:nvSpPr>
          <p:cNvPr id="20" name="Oval 19"/>
          <p:cNvSpPr/>
          <p:nvPr/>
        </p:nvSpPr>
        <p:spPr>
          <a:xfrm>
            <a:off x="4827229" y="4007095"/>
            <a:ext cx="714603" cy="714603"/>
          </a:xfrm>
          <a:prstGeom prst="ellipse">
            <a:avLst/>
          </a:prstGeom>
          <a:ln>
            <a:solidFill>
              <a:schemeClr val="tx1"/>
            </a:solidFill>
          </a:ln>
          <a:scene3d>
            <a:camera prst="orthographicFront"/>
            <a:lightRig rig="threePt" dir="t">
              <a:rot lat="0" lon="0" rev="7500000"/>
            </a:lightRig>
          </a:scene3d>
          <a:sp3d z="152400" extrusionH="63500" prstMaterial="dkEdge">
            <a:bevelT w="120800" h="19050" prst="relaxedInset"/>
            <a:contourClr>
              <a:schemeClr val="bg1"/>
            </a:contourClr>
          </a:sp3d>
        </p:spPr>
        <p:style>
          <a:lnRef idx="1">
            <a:scrgbClr r="0" g="0" b="0"/>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13" name="TextBox 12"/>
          <p:cNvSpPr txBox="1"/>
          <p:nvPr/>
        </p:nvSpPr>
        <p:spPr>
          <a:xfrm>
            <a:off x="4933299" y="4066972"/>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4</a:t>
            </a:r>
          </a:p>
        </p:txBody>
      </p:sp>
      <p:sp>
        <p:nvSpPr>
          <p:cNvPr id="21" name="Rectangle 28">
            <a:extLst>
              <a:ext uri="{FF2B5EF4-FFF2-40B4-BE49-F238E27FC236}">
                <a16:creationId xmlns:a16="http://schemas.microsoft.com/office/drawing/2014/main" id="{D56A14AA-B5D0-4FA6-B2B6-215793EA7D92}"/>
              </a:ext>
            </a:extLst>
          </p:cNvPr>
          <p:cNvSpPr>
            <a:spLocks noChangeArrowheads="1"/>
          </p:cNvSpPr>
          <p:nvPr/>
        </p:nvSpPr>
        <p:spPr bwMode="auto">
          <a:xfrm>
            <a:off x="958833" y="2659647"/>
            <a:ext cx="3733800" cy="609600"/>
          </a:xfrm>
          <a:prstGeom prst="rect">
            <a:avLst/>
          </a:prstGeom>
          <a:noFill/>
          <a:ln w="9525" algn="ctr">
            <a:noFill/>
            <a:miter lim="800000"/>
            <a:headEnd/>
            <a:tailEnd/>
          </a:ln>
          <a:effectLst/>
        </p:spPr>
        <p:txBody>
          <a:bodyPr/>
          <a:lstStyle/>
          <a:p>
            <a:pPr marL="342900" indent="-342900">
              <a:spcBef>
                <a:spcPct val="20000"/>
              </a:spcBef>
              <a:buClr>
                <a:srgbClr val="FF3399"/>
              </a:buClr>
            </a:pPr>
            <a:r>
              <a:rPr lang="en-US" sz="1600" b="1" u="sng" dirty="0">
                <a:solidFill>
                  <a:schemeClr val="tx1"/>
                </a:solidFill>
                <a:latin typeface="Avenir LT Std 45 Book" panose="020B0502020203020204" pitchFamily="34" charset="0"/>
              </a:rPr>
              <a:t>The codes which begin with “7000”</a:t>
            </a:r>
          </a:p>
          <a:p>
            <a:pPr marL="342900" indent="-342900">
              <a:spcBef>
                <a:spcPct val="20000"/>
              </a:spcBef>
              <a:buClr>
                <a:srgbClr val="0070C0"/>
              </a:buClr>
              <a:buFontTx/>
              <a:buChar char="•"/>
            </a:pPr>
            <a:r>
              <a:rPr lang="en-US" sz="1600" dirty="0">
                <a:solidFill>
                  <a:schemeClr val="tx1"/>
                </a:solidFill>
                <a:latin typeface="Avenir LT Std 45 Book" panose="020B0502020203020204" pitchFamily="34" charset="0"/>
              </a:rPr>
              <a:t>Costs related to community </a:t>
            </a:r>
            <a:br>
              <a:rPr lang="en-US" sz="1600" dirty="0">
                <a:solidFill>
                  <a:schemeClr val="tx1"/>
                </a:solidFill>
                <a:latin typeface="Avenir LT Std 45 Book" panose="020B0502020203020204" pitchFamily="34" charset="0"/>
              </a:rPr>
            </a:br>
            <a:r>
              <a:rPr lang="en-US" sz="1600" dirty="0">
                <a:solidFill>
                  <a:schemeClr val="tx1"/>
                </a:solidFill>
                <a:latin typeface="Avenir LT Std 45 Book" panose="020B0502020203020204" pitchFamily="34" charset="0"/>
              </a:rPr>
              <a:t>use of District pool</a:t>
            </a:r>
          </a:p>
        </p:txBody>
      </p:sp>
    </p:spTree>
    <p:extLst>
      <p:ext uri="{BB962C8B-B14F-4D97-AF65-F5344CB8AC3E}">
        <p14:creationId xmlns:p14="http://schemas.microsoft.com/office/powerpoint/2010/main" val="3824978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subTnLst>
                                    <p:animClr clrSpc="rgb" dir="cw">
                                      <p:cBhvr override="childStyle">
                                        <p:cTn dur="1" fill="hold" display="0" masterRel="nextClick" afterEffect="1"/>
                                        <p:tgtEl>
                                          <p:spTgt spid="21"/>
                                        </p:tgtEl>
                                        <p:attrNameLst>
                                          <p:attrName>ppt_c</p:attrName>
                                        </p:attrNameLst>
                                      </p:cBhvr>
                                      <p:to>
                                        <a:schemeClr val="bg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Categories</a:t>
            </a:r>
          </a:p>
        </p:txBody>
      </p:sp>
      <p:sp>
        <p:nvSpPr>
          <p:cNvPr id="6" name="Block Arc 5"/>
          <p:cNvSpPr/>
          <p:nvPr/>
        </p:nvSpPr>
        <p:spPr>
          <a:xfrm>
            <a:off x="-825677" y="429363"/>
            <a:ext cx="6155568" cy="6155568"/>
          </a:xfrm>
          <a:prstGeom prst="blockArc">
            <a:avLst>
              <a:gd name="adj1" fmla="val 18900000"/>
              <a:gd name="adj2" fmla="val 2700000"/>
              <a:gd name="adj3" fmla="val 351"/>
            </a:avLst>
          </a:prstGeom>
          <a:ln>
            <a:solidFill>
              <a:schemeClr val="tx1"/>
            </a:solidFill>
          </a:ln>
          <a:scene3d>
            <a:camera prst="orthographicFront"/>
            <a:lightRig rig="threePt" dir="t">
              <a:rot lat="0" lon="0" rev="7500000"/>
            </a:lightRig>
          </a:scene3d>
          <a:sp3d z="-40000" prstMaterial="matte"/>
        </p:spPr>
        <p:style>
          <a:lnRef idx="2">
            <a:scrgbClr r="0" g="0" b="0"/>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 name="Freeform 6"/>
          <p:cNvSpPr/>
          <p:nvPr/>
        </p:nvSpPr>
        <p:spPr>
          <a:xfrm>
            <a:off x="4774880" y="1506805"/>
            <a:ext cx="4036387" cy="571682"/>
          </a:xfrm>
          <a:custGeom>
            <a:avLst/>
            <a:gdLst>
              <a:gd name="connsiteX0" fmla="*/ 0 w 4036387"/>
              <a:gd name="connsiteY0" fmla="*/ 0 h 571682"/>
              <a:gd name="connsiteX1" fmla="*/ 4036387 w 4036387"/>
              <a:gd name="connsiteY1" fmla="*/ 0 h 571682"/>
              <a:gd name="connsiteX2" fmla="*/ 4036387 w 4036387"/>
              <a:gd name="connsiteY2" fmla="*/ 571682 h 571682"/>
              <a:gd name="connsiteX3" fmla="*/ 0 w 4036387"/>
              <a:gd name="connsiteY3" fmla="*/ 571682 h 571682"/>
              <a:gd name="connsiteX4" fmla="*/ 0 w 4036387"/>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6387" h="571682">
                <a:moveTo>
                  <a:pt x="0" y="0"/>
                </a:moveTo>
                <a:lnTo>
                  <a:pt x="4036387" y="0"/>
                </a:lnTo>
                <a:lnTo>
                  <a:pt x="4036387" y="571682"/>
                </a:lnTo>
                <a:lnTo>
                  <a:pt x="0" y="571682"/>
                </a:lnTo>
                <a:lnTo>
                  <a:pt x="0" y="0"/>
                </a:lnTo>
                <a:close/>
              </a:path>
            </a:pathLst>
          </a:custGeom>
          <a:solidFill>
            <a:schemeClr val="tx2">
              <a:lumMod val="50000"/>
              <a:lumOff val="50000"/>
            </a:schemeClr>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3000" b="1" kern="1200" dirty="0">
                <a:latin typeface="Avenir LT Std 45 Book" panose="020B0502020203020204" pitchFamily="34" charset="0"/>
              </a:rPr>
              <a:t>General Support</a:t>
            </a:r>
          </a:p>
        </p:txBody>
      </p:sp>
      <p:sp>
        <p:nvSpPr>
          <p:cNvPr id="8" name="Oval 7"/>
          <p:cNvSpPr/>
          <p:nvPr/>
        </p:nvSpPr>
        <p:spPr>
          <a:xfrm>
            <a:off x="4417578" y="1435345"/>
            <a:ext cx="714603" cy="714603"/>
          </a:xfrm>
          <a:prstGeom prst="ellipse">
            <a:avLst/>
          </a:prstGeom>
          <a:ln>
            <a:solidFill>
              <a:schemeClr val="tx2"/>
            </a:solidFill>
          </a:ln>
          <a:scene3d>
            <a:camera prst="orthographicFront"/>
            <a:lightRig rig="threePt" dir="t">
              <a:rot lat="0" lon="0" rev="7500000"/>
            </a:lightRig>
          </a:scene3d>
          <a:sp3d z="152400" extrusionH="63500" prstMaterial="dkEdge">
            <a:bevelT w="120800" h="19050" prst="relaxedInset"/>
            <a:contourClr>
              <a:schemeClr val="bg1"/>
            </a:contourClr>
          </a:sp3d>
        </p:spPr>
        <p:style>
          <a:lnRef idx="1">
            <a:scrgbClr r="0" g="0" b="0"/>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4" name="Slide Number Placeholder 3"/>
          <p:cNvSpPr>
            <a:spLocks noGrp="1"/>
          </p:cNvSpPr>
          <p:nvPr>
            <p:ph type="sldNum" sz="quarter" idx="10"/>
          </p:nvPr>
        </p:nvSpPr>
        <p:spPr/>
        <p:txBody>
          <a:bodyPr/>
          <a:lstStyle/>
          <a:p>
            <a:fld id="{63AE715C-7E4B-457E-ACEC-65B3E25AA671}" type="slidenum">
              <a:rPr lang="en-US" smtClean="0"/>
              <a:pPr/>
              <a:t>14</a:t>
            </a:fld>
            <a:endParaRPr lang="en-US"/>
          </a:p>
        </p:txBody>
      </p:sp>
      <p:sp>
        <p:nvSpPr>
          <p:cNvPr id="10" name="TextBox 9"/>
          <p:cNvSpPr txBox="1"/>
          <p:nvPr/>
        </p:nvSpPr>
        <p:spPr>
          <a:xfrm>
            <a:off x="4546655" y="1500536"/>
            <a:ext cx="453970" cy="643253"/>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1</a:t>
            </a:r>
          </a:p>
        </p:txBody>
      </p:sp>
      <p:sp>
        <p:nvSpPr>
          <p:cNvPr id="9" name="Freeform 8"/>
          <p:cNvSpPr/>
          <p:nvPr/>
        </p:nvSpPr>
        <p:spPr>
          <a:xfrm>
            <a:off x="5184531" y="2364055"/>
            <a:ext cx="3626736" cy="571682"/>
          </a:xfrm>
          <a:custGeom>
            <a:avLst/>
            <a:gdLst>
              <a:gd name="connsiteX0" fmla="*/ 0 w 3626736"/>
              <a:gd name="connsiteY0" fmla="*/ 0 h 571682"/>
              <a:gd name="connsiteX1" fmla="*/ 3626736 w 3626736"/>
              <a:gd name="connsiteY1" fmla="*/ 0 h 571682"/>
              <a:gd name="connsiteX2" fmla="*/ 3626736 w 3626736"/>
              <a:gd name="connsiteY2" fmla="*/ 571682 h 571682"/>
              <a:gd name="connsiteX3" fmla="*/ 0 w 3626736"/>
              <a:gd name="connsiteY3" fmla="*/ 571682 h 571682"/>
              <a:gd name="connsiteX4" fmla="*/ 0 w 3626736"/>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26736" h="571682">
                <a:moveTo>
                  <a:pt x="0" y="0"/>
                </a:moveTo>
                <a:lnTo>
                  <a:pt x="3626736" y="0"/>
                </a:lnTo>
                <a:lnTo>
                  <a:pt x="3626736" y="571682"/>
                </a:lnTo>
                <a:lnTo>
                  <a:pt x="0" y="571682"/>
                </a:lnTo>
                <a:lnTo>
                  <a:pt x="0" y="0"/>
                </a:lnTo>
                <a:close/>
              </a:path>
            </a:pathLst>
          </a:custGeom>
          <a:solidFill>
            <a:schemeClr val="tx2">
              <a:lumMod val="50000"/>
              <a:lumOff val="50000"/>
            </a:schemeClr>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3000" b="1" kern="1200" dirty="0">
                <a:latin typeface="Avenir LT Std 45 Book" panose="020B0502020203020204" pitchFamily="34" charset="0"/>
              </a:rPr>
              <a:t>Instruction</a:t>
            </a:r>
          </a:p>
        </p:txBody>
      </p:sp>
      <p:sp>
        <p:nvSpPr>
          <p:cNvPr id="16" name="Oval 15"/>
          <p:cNvSpPr/>
          <p:nvPr/>
        </p:nvSpPr>
        <p:spPr>
          <a:xfrm>
            <a:off x="4827229" y="2292595"/>
            <a:ext cx="714603" cy="714603"/>
          </a:xfrm>
          <a:prstGeom prst="ellipse">
            <a:avLst/>
          </a:prstGeom>
          <a:ln>
            <a:solidFill>
              <a:schemeClr val="tx1"/>
            </a:solidFill>
          </a:ln>
          <a:scene3d>
            <a:camera prst="orthographicFront"/>
            <a:lightRig rig="threePt" dir="t">
              <a:rot lat="0" lon="0" rev="7500000"/>
            </a:lightRig>
          </a:scene3d>
          <a:sp3d z="152400" extrusionH="63500" prstMaterial="dkEdge">
            <a:bevelT w="120800" h="19050" prst="relaxedInset"/>
            <a:contourClr>
              <a:schemeClr val="bg1"/>
            </a:contourClr>
          </a:sp3d>
        </p:spPr>
        <p:style>
          <a:lnRef idx="1">
            <a:scrgbClr r="0" g="0" b="0"/>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11" name="TextBox 10"/>
          <p:cNvSpPr txBox="1"/>
          <p:nvPr/>
        </p:nvSpPr>
        <p:spPr>
          <a:xfrm>
            <a:off x="4964696" y="2367260"/>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2</a:t>
            </a:r>
          </a:p>
        </p:txBody>
      </p:sp>
      <p:sp>
        <p:nvSpPr>
          <p:cNvPr id="17" name="Freeform 16"/>
          <p:cNvSpPr/>
          <p:nvPr/>
        </p:nvSpPr>
        <p:spPr>
          <a:xfrm>
            <a:off x="5310261" y="3221305"/>
            <a:ext cx="3501006" cy="571682"/>
          </a:xfrm>
          <a:custGeom>
            <a:avLst/>
            <a:gdLst>
              <a:gd name="connsiteX0" fmla="*/ 0 w 3501006"/>
              <a:gd name="connsiteY0" fmla="*/ 0 h 571682"/>
              <a:gd name="connsiteX1" fmla="*/ 3501006 w 3501006"/>
              <a:gd name="connsiteY1" fmla="*/ 0 h 571682"/>
              <a:gd name="connsiteX2" fmla="*/ 3501006 w 3501006"/>
              <a:gd name="connsiteY2" fmla="*/ 571682 h 571682"/>
              <a:gd name="connsiteX3" fmla="*/ 0 w 3501006"/>
              <a:gd name="connsiteY3" fmla="*/ 571682 h 571682"/>
              <a:gd name="connsiteX4" fmla="*/ 0 w 3501006"/>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01006" h="571682">
                <a:moveTo>
                  <a:pt x="0" y="0"/>
                </a:moveTo>
                <a:lnTo>
                  <a:pt x="3501006" y="0"/>
                </a:lnTo>
                <a:lnTo>
                  <a:pt x="3501006" y="571682"/>
                </a:lnTo>
                <a:lnTo>
                  <a:pt x="0" y="571682"/>
                </a:lnTo>
                <a:lnTo>
                  <a:pt x="0" y="0"/>
                </a:lnTo>
                <a:close/>
              </a:path>
            </a:pathLst>
          </a:custGeom>
          <a:solidFill>
            <a:schemeClr val="tx2">
              <a:lumMod val="50000"/>
              <a:lumOff val="50000"/>
            </a:schemeClr>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2800" b="1" kern="1200" dirty="0">
                <a:latin typeface="Avenir LT Std 45 Book" panose="020B0502020203020204" pitchFamily="34" charset="0"/>
              </a:rPr>
              <a:t>Transportation</a:t>
            </a:r>
          </a:p>
        </p:txBody>
      </p:sp>
      <p:sp>
        <p:nvSpPr>
          <p:cNvPr id="18" name="Oval 17"/>
          <p:cNvSpPr/>
          <p:nvPr/>
        </p:nvSpPr>
        <p:spPr>
          <a:xfrm>
            <a:off x="4952959" y="3149845"/>
            <a:ext cx="714603" cy="714603"/>
          </a:xfrm>
          <a:prstGeom prst="ellipse">
            <a:avLst/>
          </a:prstGeom>
          <a:scene3d>
            <a:camera prst="orthographicFront"/>
            <a:lightRig rig="threePt" dir="t">
              <a:rot lat="0" lon="0" rev="7500000"/>
            </a:lightRig>
          </a:scene3d>
          <a:sp3d z="152400" extrusionH="63500" prstMaterial="dkEdge">
            <a:bevelT w="120800" h="19050" prst="relaxedInset"/>
            <a:contourClr>
              <a:schemeClr val="bg1"/>
            </a:contourClr>
          </a:sp3d>
        </p:spPr>
        <p:style>
          <a:lnRef idx="1">
            <a:schemeClr val="accent1">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12" name="TextBox 11"/>
          <p:cNvSpPr txBox="1"/>
          <p:nvPr/>
        </p:nvSpPr>
        <p:spPr>
          <a:xfrm>
            <a:off x="5078996" y="3238215"/>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3</a:t>
            </a:r>
          </a:p>
        </p:txBody>
      </p:sp>
      <p:sp>
        <p:nvSpPr>
          <p:cNvPr id="19" name="Freeform 18"/>
          <p:cNvSpPr/>
          <p:nvPr/>
        </p:nvSpPr>
        <p:spPr>
          <a:xfrm>
            <a:off x="5184531" y="4078555"/>
            <a:ext cx="3626736" cy="571682"/>
          </a:xfrm>
          <a:custGeom>
            <a:avLst/>
            <a:gdLst>
              <a:gd name="connsiteX0" fmla="*/ 0 w 3626736"/>
              <a:gd name="connsiteY0" fmla="*/ 0 h 571682"/>
              <a:gd name="connsiteX1" fmla="*/ 3626736 w 3626736"/>
              <a:gd name="connsiteY1" fmla="*/ 0 h 571682"/>
              <a:gd name="connsiteX2" fmla="*/ 3626736 w 3626736"/>
              <a:gd name="connsiteY2" fmla="*/ 571682 h 571682"/>
              <a:gd name="connsiteX3" fmla="*/ 0 w 3626736"/>
              <a:gd name="connsiteY3" fmla="*/ 571682 h 571682"/>
              <a:gd name="connsiteX4" fmla="*/ 0 w 3626736"/>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26736" h="571682">
                <a:moveTo>
                  <a:pt x="0" y="0"/>
                </a:moveTo>
                <a:lnTo>
                  <a:pt x="3626736" y="0"/>
                </a:lnTo>
                <a:lnTo>
                  <a:pt x="3626736" y="571682"/>
                </a:lnTo>
                <a:lnTo>
                  <a:pt x="0" y="571682"/>
                </a:lnTo>
                <a:lnTo>
                  <a:pt x="0" y="0"/>
                </a:lnTo>
                <a:close/>
              </a:path>
            </a:pathLst>
          </a:custGeom>
          <a:solidFill>
            <a:schemeClr val="tx2">
              <a:lumMod val="50000"/>
              <a:lumOff val="50000"/>
            </a:schemeClr>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3000" b="1" kern="1200" dirty="0">
                <a:latin typeface="Avenir LT Std 45 Book" panose="020B0502020203020204" pitchFamily="34" charset="0"/>
              </a:rPr>
              <a:t>Community </a:t>
            </a:r>
            <a:r>
              <a:rPr lang="en-US" sz="3000" b="1" kern="1200" dirty="0" err="1">
                <a:latin typeface="Avenir LT Std 45 Book" panose="020B0502020203020204" pitchFamily="34" charset="0"/>
              </a:rPr>
              <a:t>Svcs</a:t>
            </a:r>
            <a:endParaRPr lang="en-US" sz="3000" b="1" kern="1200" dirty="0">
              <a:latin typeface="Avenir LT Std 45 Book" panose="020B0502020203020204" pitchFamily="34" charset="0"/>
            </a:endParaRPr>
          </a:p>
        </p:txBody>
      </p:sp>
      <p:sp>
        <p:nvSpPr>
          <p:cNvPr id="20" name="Oval 19"/>
          <p:cNvSpPr/>
          <p:nvPr/>
        </p:nvSpPr>
        <p:spPr>
          <a:xfrm>
            <a:off x="4827229" y="4007095"/>
            <a:ext cx="714603" cy="714603"/>
          </a:xfrm>
          <a:prstGeom prst="ellipse">
            <a:avLst/>
          </a:prstGeom>
          <a:ln>
            <a:solidFill>
              <a:schemeClr val="tx1"/>
            </a:solidFill>
          </a:ln>
          <a:scene3d>
            <a:camera prst="orthographicFront"/>
            <a:lightRig rig="threePt" dir="t">
              <a:rot lat="0" lon="0" rev="7500000"/>
            </a:lightRig>
          </a:scene3d>
          <a:sp3d z="152400" extrusionH="63500" prstMaterial="dkEdge">
            <a:bevelT w="120800" h="19050" prst="relaxedInset"/>
            <a:contourClr>
              <a:schemeClr val="bg1"/>
            </a:contourClr>
          </a:sp3d>
        </p:spPr>
        <p:style>
          <a:lnRef idx="1">
            <a:scrgbClr r="0" g="0" b="0"/>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13" name="TextBox 12"/>
          <p:cNvSpPr txBox="1"/>
          <p:nvPr/>
        </p:nvSpPr>
        <p:spPr>
          <a:xfrm>
            <a:off x="4933299" y="4066972"/>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4</a:t>
            </a:r>
          </a:p>
        </p:txBody>
      </p:sp>
      <p:grpSp>
        <p:nvGrpSpPr>
          <p:cNvPr id="26" name="Group 25"/>
          <p:cNvGrpSpPr/>
          <p:nvPr/>
        </p:nvGrpSpPr>
        <p:grpSpPr>
          <a:xfrm>
            <a:off x="4417578" y="4864345"/>
            <a:ext cx="4393689" cy="714603"/>
            <a:chOff x="4417578" y="4864345"/>
            <a:chExt cx="4393689" cy="714603"/>
          </a:xfrm>
        </p:grpSpPr>
        <p:sp>
          <p:nvSpPr>
            <p:cNvPr id="21" name="Freeform 20"/>
            <p:cNvSpPr/>
            <p:nvPr/>
          </p:nvSpPr>
          <p:spPr>
            <a:xfrm>
              <a:off x="4774880" y="4935805"/>
              <a:ext cx="4036387" cy="571682"/>
            </a:xfrm>
            <a:custGeom>
              <a:avLst/>
              <a:gdLst>
                <a:gd name="connsiteX0" fmla="*/ 0 w 4036387"/>
                <a:gd name="connsiteY0" fmla="*/ 0 h 571682"/>
                <a:gd name="connsiteX1" fmla="*/ 4036387 w 4036387"/>
                <a:gd name="connsiteY1" fmla="*/ 0 h 571682"/>
                <a:gd name="connsiteX2" fmla="*/ 4036387 w 4036387"/>
                <a:gd name="connsiteY2" fmla="*/ 571682 h 571682"/>
                <a:gd name="connsiteX3" fmla="*/ 0 w 4036387"/>
                <a:gd name="connsiteY3" fmla="*/ 571682 h 571682"/>
                <a:gd name="connsiteX4" fmla="*/ 0 w 4036387"/>
                <a:gd name="connsiteY4" fmla="*/ 0 h 571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6387" h="571682">
                  <a:moveTo>
                    <a:pt x="0" y="0"/>
                  </a:moveTo>
                  <a:lnTo>
                    <a:pt x="4036387" y="0"/>
                  </a:lnTo>
                  <a:lnTo>
                    <a:pt x="4036387" y="571682"/>
                  </a:lnTo>
                  <a:lnTo>
                    <a:pt x="0" y="571682"/>
                  </a:lnTo>
                  <a:lnTo>
                    <a:pt x="0" y="0"/>
                  </a:lnTo>
                  <a:close/>
                </a:path>
              </a:pathLst>
            </a:custGeom>
            <a:solidFill>
              <a:srgbClr val="FF3399"/>
            </a:solidFill>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453773" tIns="76200" rIns="76200" bIns="76200" numCol="1" spcCol="1270" anchor="ctr" anchorCtr="0">
              <a:noAutofit/>
            </a:bodyPr>
            <a:lstStyle/>
            <a:p>
              <a:pPr lvl="0" algn="l" defTabSz="1333500">
                <a:lnSpc>
                  <a:spcPct val="90000"/>
                </a:lnSpc>
                <a:spcBef>
                  <a:spcPct val="0"/>
                </a:spcBef>
                <a:spcAft>
                  <a:spcPct val="35000"/>
                </a:spcAft>
              </a:pPr>
              <a:r>
                <a:rPr lang="en-US" sz="2800" b="1" kern="1200" dirty="0">
                  <a:latin typeface="Avenir LT Std 45 Book" panose="020B0502020203020204" pitchFamily="34" charset="0"/>
                </a:rPr>
                <a:t>Undistributed</a:t>
              </a:r>
            </a:p>
          </p:txBody>
        </p:sp>
        <p:sp>
          <p:nvSpPr>
            <p:cNvPr id="22" name="Oval 21"/>
            <p:cNvSpPr/>
            <p:nvPr/>
          </p:nvSpPr>
          <p:spPr>
            <a:xfrm>
              <a:off x="4417578" y="4864345"/>
              <a:ext cx="714603" cy="714603"/>
            </a:xfrm>
            <a:prstGeom prst="ellipse">
              <a:avLst/>
            </a:prstGeom>
            <a:ln>
              <a:solidFill>
                <a:schemeClr val="tx1"/>
              </a:solidFill>
            </a:ln>
            <a:scene3d>
              <a:camera prst="orthographicFront"/>
              <a:lightRig rig="threePt" dir="t">
                <a:rot lat="0" lon="0" rev="7500000"/>
              </a:lightRig>
            </a:scene3d>
            <a:sp3d z="152400" extrusionH="63500" prstMaterial="dkEdge">
              <a:bevelT w="120800" h="19050" prst="relaxedInset"/>
              <a:contourClr>
                <a:schemeClr val="bg1"/>
              </a:contourClr>
            </a:sp3d>
          </p:spPr>
          <p:style>
            <a:lnRef idx="1">
              <a:scrgbClr r="0" g="0" b="0"/>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sp>
          <p:nvSpPr>
            <p:cNvPr id="14" name="TextBox 13"/>
            <p:cNvSpPr txBox="1"/>
            <p:nvPr/>
          </p:nvSpPr>
          <p:spPr>
            <a:xfrm>
              <a:off x="4537130" y="4943475"/>
              <a:ext cx="453970" cy="584775"/>
            </a:xfrm>
            <a:prstGeom prst="rect">
              <a:avLst/>
            </a:prstGeom>
            <a:noFill/>
          </p:spPr>
          <p:txBody>
            <a:bodyPr wrap="none" rtlCol="0">
              <a:spAutoFit/>
            </a:bodyPr>
            <a:lstStyle/>
            <a:p>
              <a:r>
                <a:rPr lang="en-US" sz="3200" dirty="0">
                  <a:solidFill>
                    <a:schemeClr val="tx1"/>
                  </a:solidFill>
                  <a:latin typeface="Bodoni MT Black" panose="02070A03080606020203" pitchFamily="18" charset="0"/>
                </a:rPr>
                <a:t>5</a:t>
              </a:r>
            </a:p>
          </p:txBody>
        </p:sp>
      </p:grpSp>
      <p:sp>
        <p:nvSpPr>
          <p:cNvPr id="23" name="Rectangle 7">
            <a:extLst>
              <a:ext uri="{FF2B5EF4-FFF2-40B4-BE49-F238E27FC236}">
                <a16:creationId xmlns:a16="http://schemas.microsoft.com/office/drawing/2014/main" id="{08B0840B-BF6D-488E-8D06-A3F3C71B8092}"/>
              </a:ext>
            </a:extLst>
          </p:cNvPr>
          <p:cNvSpPr txBox="1">
            <a:spLocks noChangeArrowheads="1"/>
          </p:cNvSpPr>
          <p:nvPr/>
        </p:nvSpPr>
        <p:spPr bwMode="auto">
          <a:xfrm>
            <a:off x="609600" y="1828800"/>
            <a:ext cx="4069134" cy="340846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006600"/>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rgbClr val="006600"/>
              </a:buClr>
              <a:buFont typeface="Wingdings"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rgbClr val="006600"/>
              </a:buClr>
              <a:buFont typeface="Wingdings" pitchFamily="2" charset="2"/>
              <a:buChar char="Ø"/>
              <a:defRPr sz="2400">
                <a:solidFill>
                  <a:schemeClr val="tx1"/>
                </a:solidFill>
                <a:latin typeface="+mn-lt"/>
              </a:defRPr>
            </a:lvl3pPr>
            <a:lvl4pPr marL="1600200" indent="-228600" algn="l" rtl="0" eaLnBrk="0" fontAlgn="base" hangingPunct="0">
              <a:spcBef>
                <a:spcPct val="20000"/>
              </a:spcBef>
              <a:spcAft>
                <a:spcPct val="0"/>
              </a:spcAft>
              <a:buClr>
                <a:srgbClr val="006600"/>
              </a:buClr>
              <a:buChar char="–"/>
              <a:defRPr sz="2000">
                <a:solidFill>
                  <a:schemeClr val="tx1"/>
                </a:solidFill>
                <a:latin typeface="+mn-lt"/>
              </a:defRPr>
            </a:lvl4pPr>
            <a:lvl5pPr marL="2057400" indent="-228600" algn="l" rtl="0" eaLnBrk="0" fontAlgn="base" hangingPunct="0">
              <a:spcBef>
                <a:spcPct val="20000"/>
              </a:spcBef>
              <a:spcAft>
                <a:spcPct val="0"/>
              </a:spcAft>
              <a:buClr>
                <a:srgbClr val="006600"/>
              </a:buClr>
              <a:buChar char="»"/>
              <a:defRPr sz="2000">
                <a:solidFill>
                  <a:schemeClr val="tx1"/>
                </a:solidFill>
                <a:latin typeface="+mn-lt"/>
              </a:defRPr>
            </a:lvl5pPr>
            <a:lvl6pPr marL="2514600" indent="-228600" algn="l" rtl="0" eaLnBrk="0" fontAlgn="base" hangingPunct="0">
              <a:spcBef>
                <a:spcPct val="20000"/>
              </a:spcBef>
              <a:spcAft>
                <a:spcPct val="0"/>
              </a:spcAft>
              <a:buClr>
                <a:srgbClr val="006600"/>
              </a:buClr>
              <a:buChar char="»"/>
              <a:defRPr sz="2000">
                <a:solidFill>
                  <a:schemeClr val="tx1"/>
                </a:solidFill>
                <a:latin typeface="+mn-lt"/>
              </a:defRPr>
            </a:lvl6pPr>
            <a:lvl7pPr marL="2971800" indent="-228600" algn="l" rtl="0" eaLnBrk="0" fontAlgn="base" hangingPunct="0">
              <a:spcBef>
                <a:spcPct val="20000"/>
              </a:spcBef>
              <a:spcAft>
                <a:spcPct val="0"/>
              </a:spcAft>
              <a:buClr>
                <a:srgbClr val="006600"/>
              </a:buClr>
              <a:buChar char="»"/>
              <a:defRPr sz="2000">
                <a:solidFill>
                  <a:schemeClr val="tx1"/>
                </a:solidFill>
                <a:latin typeface="+mn-lt"/>
              </a:defRPr>
            </a:lvl7pPr>
            <a:lvl8pPr marL="3429000" indent="-228600" algn="l" rtl="0" eaLnBrk="0" fontAlgn="base" hangingPunct="0">
              <a:spcBef>
                <a:spcPct val="20000"/>
              </a:spcBef>
              <a:spcAft>
                <a:spcPct val="0"/>
              </a:spcAft>
              <a:buClr>
                <a:srgbClr val="006600"/>
              </a:buClr>
              <a:buChar char="»"/>
              <a:defRPr sz="2000">
                <a:solidFill>
                  <a:schemeClr val="tx1"/>
                </a:solidFill>
                <a:latin typeface="+mn-lt"/>
              </a:defRPr>
            </a:lvl8pPr>
            <a:lvl9pPr marL="3886200" indent="-228600" algn="l" rtl="0" eaLnBrk="0" fontAlgn="base" hangingPunct="0">
              <a:spcBef>
                <a:spcPct val="20000"/>
              </a:spcBef>
              <a:spcAft>
                <a:spcPct val="0"/>
              </a:spcAft>
              <a:buClr>
                <a:srgbClr val="006600"/>
              </a:buClr>
              <a:buChar char="»"/>
              <a:defRPr sz="2000">
                <a:solidFill>
                  <a:schemeClr val="tx1"/>
                </a:solidFill>
                <a:latin typeface="+mn-lt"/>
              </a:defRPr>
            </a:lvl9pPr>
          </a:lstStyle>
          <a:p>
            <a:pPr>
              <a:buClr>
                <a:srgbClr val="FF9900"/>
              </a:buClr>
              <a:buFontTx/>
              <a:buNone/>
            </a:pPr>
            <a:r>
              <a:rPr lang="en-US" sz="1600" b="1" u="sng" dirty="0">
                <a:latin typeface="Avenir LT Std 45 Book" panose="020B0502020203020204" pitchFamily="34" charset="0"/>
              </a:rPr>
              <a:t>The codes which begin with “9000”</a:t>
            </a:r>
          </a:p>
          <a:p>
            <a:pPr>
              <a:buClr>
                <a:srgbClr val="FF33CC"/>
              </a:buClr>
            </a:pPr>
            <a:r>
              <a:rPr lang="en-US" sz="1600" dirty="0">
                <a:latin typeface="Avenir LT Std 45 Book" panose="020B0502020203020204" pitchFamily="34" charset="0"/>
              </a:rPr>
              <a:t>Employee benefits (</a:t>
            </a:r>
            <a:r>
              <a:rPr lang="en-US" sz="1600" i="1" dirty="0">
                <a:latin typeface="Avenir LT Std 45 Book" panose="020B0502020203020204" pitchFamily="34" charset="0"/>
              </a:rPr>
              <a:t>including retirement, Medicare, Social Security, Workers' Compensation, unemployment insurance, health insurance, life insurance, etc.</a:t>
            </a:r>
            <a:r>
              <a:rPr lang="en-US" sz="1600" dirty="0">
                <a:latin typeface="Avenir LT Std 45 Book" panose="020B0502020203020204" pitchFamily="34" charset="0"/>
              </a:rPr>
              <a:t>)</a:t>
            </a:r>
          </a:p>
          <a:p>
            <a:pPr>
              <a:buClr>
                <a:srgbClr val="FF33CC"/>
              </a:buClr>
            </a:pPr>
            <a:r>
              <a:rPr lang="en-US" sz="1600" dirty="0">
                <a:latin typeface="Avenir LT Std 45 Book" panose="020B0502020203020204" pitchFamily="34" charset="0"/>
              </a:rPr>
              <a:t>Debt service (</a:t>
            </a:r>
            <a:r>
              <a:rPr lang="en-US" sz="1600" i="1" dirty="0">
                <a:latin typeface="Avenir LT Std 45 Book" panose="020B0502020203020204" pitchFamily="34" charset="0"/>
              </a:rPr>
              <a:t>principal and interest payments on long and short term borrowing</a:t>
            </a:r>
            <a:r>
              <a:rPr lang="en-US" sz="1600" dirty="0">
                <a:latin typeface="Avenir LT Std 45 Book" panose="020B0502020203020204" pitchFamily="34" charset="0"/>
              </a:rPr>
              <a:t>)</a:t>
            </a:r>
          </a:p>
          <a:p>
            <a:pPr>
              <a:buClr>
                <a:srgbClr val="FF33CC"/>
              </a:buClr>
            </a:pPr>
            <a:r>
              <a:rPr lang="en-US" sz="1600" dirty="0">
                <a:latin typeface="Avenir LT Std 45 Book" panose="020B0502020203020204" pitchFamily="34" charset="0"/>
              </a:rPr>
              <a:t>Transfers to other funds (</a:t>
            </a:r>
            <a:r>
              <a:rPr lang="en-US" sz="1600" i="1" dirty="0">
                <a:latin typeface="Avenir LT Std 45 Book" panose="020B0502020203020204" pitchFamily="34" charset="0"/>
              </a:rPr>
              <a:t>i.e. to capital fund to fund large-scale projects or to school lunch fund to cover deficits</a:t>
            </a:r>
            <a:r>
              <a:rPr lang="en-US" sz="1600" dirty="0">
                <a:latin typeface="Avenir LT Std 45 Book" panose="020B0502020203020204" pitchFamily="34" charset="0"/>
              </a:rPr>
              <a:t>)</a:t>
            </a:r>
          </a:p>
        </p:txBody>
      </p:sp>
    </p:spTree>
    <p:extLst>
      <p:ext uri="{BB962C8B-B14F-4D97-AF65-F5344CB8AC3E}">
        <p14:creationId xmlns:p14="http://schemas.microsoft.com/office/powerpoint/2010/main" val="4213347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subTnLst>
                                    <p:animClr clrSpc="rgb" dir="cw">
                                      <p:cBhvr override="childStyle">
                                        <p:cTn dur="1" fill="hold" display="0" masterRel="nextClick" afterEffect="1"/>
                                        <p:tgtEl>
                                          <p:spTgt spid="23"/>
                                        </p:tgtEl>
                                        <p:attrNameLst>
                                          <p:attrName>ppt_c</p:attrName>
                                        </p:attrNameLst>
                                      </p:cBhvr>
                                      <p:to>
                                        <a:schemeClr val="bg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457B9-3606-427C-A696-31AC6079A972}"/>
              </a:ext>
            </a:extLst>
          </p:cNvPr>
          <p:cNvSpPr>
            <a:spLocks noGrp="1"/>
          </p:cNvSpPr>
          <p:nvPr>
            <p:ph type="title"/>
          </p:nvPr>
        </p:nvSpPr>
        <p:spPr>
          <a:xfrm>
            <a:off x="457200" y="274638"/>
            <a:ext cx="8229600" cy="715962"/>
          </a:xfrm>
        </p:spPr>
        <p:txBody>
          <a:bodyPr/>
          <a:lstStyle/>
          <a:p>
            <a:r>
              <a:rPr lang="en-US" dirty="0"/>
              <a:t>Budget Coding</a:t>
            </a:r>
          </a:p>
        </p:txBody>
      </p:sp>
      <p:sp>
        <p:nvSpPr>
          <p:cNvPr id="4" name="Slide Number Placeholder 3">
            <a:extLst>
              <a:ext uri="{FF2B5EF4-FFF2-40B4-BE49-F238E27FC236}">
                <a16:creationId xmlns:a16="http://schemas.microsoft.com/office/drawing/2014/main" id="{2FAB95D6-088E-4EB8-9D75-4D3FB76C93A1}"/>
              </a:ext>
            </a:extLst>
          </p:cNvPr>
          <p:cNvSpPr>
            <a:spLocks noGrp="1"/>
          </p:cNvSpPr>
          <p:nvPr>
            <p:ph type="sldNum" sz="quarter" idx="10"/>
          </p:nvPr>
        </p:nvSpPr>
        <p:spPr>
          <a:xfrm>
            <a:off x="5257800" y="6153150"/>
            <a:ext cx="2133600" cy="476250"/>
          </a:xfrm>
        </p:spPr>
        <p:txBody>
          <a:bodyPr/>
          <a:lstStyle/>
          <a:p>
            <a:pPr>
              <a:defRPr/>
            </a:pPr>
            <a:fld id="{F167A526-2166-4C58-A6B2-042EB1F80EDB}" type="slidenum">
              <a:rPr lang="en-US" smtClean="0"/>
              <a:pPr>
                <a:defRPr/>
              </a:pPr>
              <a:t>15</a:t>
            </a:fld>
            <a:endParaRPr lang="en-US" dirty="0"/>
          </a:p>
        </p:txBody>
      </p:sp>
      <p:sp>
        <p:nvSpPr>
          <p:cNvPr id="70" name="Oval">
            <a:extLst>
              <a:ext uri="{FF2B5EF4-FFF2-40B4-BE49-F238E27FC236}">
                <a16:creationId xmlns:a16="http://schemas.microsoft.com/office/drawing/2014/main" id="{D8D793E5-0B43-49F3-9696-3FB2517B47C6}"/>
              </a:ext>
            </a:extLst>
          </p:cNvPr>
          <p:cNvSpPr/>
          <p:nvPr/>
        </p:nvSpPr>
        <p:spPr>
          <a:xfrm>
            <a:off x="3945257" y="4962700"/>
            <a:ext cx="1370052" cy="443370"/>
          </a:xfrm>
          <a:prstGeom prst="ellipse">
            <a:avLst/>
          </a:prstGeom>
          <a:solidFill>
            <a:schemeClr val="tx1"/>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1" name="Shape">
            <a:extLst>
              <a:ext uri="{FF2B5EF4-FFF2-40B4-BE49-F238E27FC236}">
                <a16:creationId xmlns:a16="http://schemas.microsoft.com/office/drawing/2014/main" id="{6EAEA4CA-3AFE-4374-9E1B-A8855B6CB524}"/>
              </a:ext>
            </a:extLst>
          </p:cNvPr>
          <p:cNvSpPr/>
          <p:nvPr/>
        </p:nvSpPr>
        <p:spPr>
          <a:xfrm>
            <a:off x="3748794" y="3962400"/>
            <a:ext cx="1762050" cy="1260094"/>
          </a:xfrm>
          <a:custGeom>
            <a:avLst/>
            <a:gdLst/>
            <a:ahLst/>
            <a:cxnLst>
              <a:cxn ang="0">
                <a:pos x="wd2" y="hd2"/>
              </a:cxn>
              <a:cxn ang="5400000">
                <a:pos x="wd2" y="hd2"/>
              </a:cxn>
              <a:cxn ang="10800000">
                <a:pos x="wd2" y="hd2"/>
              </a:cxn>
              <a:cxn ang="16200000">
                <a:pos x="wd2" y="hd2"/>
              </a:cxn>
            </a:cxnLst>
            <a:rect l="0" t="0" r="r" b="b"/>
            <a:pathLst>
              <a:path w="21600" h="21600" extrusionOk="0">
                <a:moveTo>
                  <a:pt x="21600" y="3883"/>
                </a:moveTo>
                <a:cubicBezTo>
                  <a:pt x="21600" y="1746"/>
                  <a:pt x="16761" y="0"/>
                  <a:pt x="10800" y="0"/>
                </a:cubicBezTo>
                <a:cubicBezTo>
                  <a:pt x="4839" y="0"/>
                  <a:pt x="0" y="1723"/>
                  <a:pt x="0" y="3883"/>
                </a:cubicBezTo>
                <a:lnTo>
                  <a:pt x="1951" y="18429"/>
                </a:lnTo>
                <a:cubicBezTo>
                  <a:pt x="1951" y="20175"/>
                  <a:pt x="5915" y="21600"/>
                  <a:pt x="10800" y="21600"/>
                </a:cubicBezTo>
                <a:cubicBezTo>
                  <a:pt x="15685" y="21600"/>
                  <a:pt x="19649" y="20175"/>
                  <a:pt x="19649" y="18429"/>
                </a:cubicBezTo>
                <a:lnTo>
                  <a:pt x="21600" y="3883"/>
                </a:lnTo>
                <a:close/>
              </a:path>
            </a:pathLst>
          </a:custGeom>
          <a:solidFill>
            <a:srgbClr val="FFC000"/>
          </a:solidFill>
          <a:ln w="12700">
            <a:miter lim="400000"/>
          </a:ln>
        </p:spPr>
        <p:txBody>
          <a:bodyPr lIns="144000" tIns="38100" rIns="144000" bIns="10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000000"/>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2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Last 2 digits of budget code represent building </a:t>
            </a:r>
            <a:br>
              <a:rPr kumimoji="0" lang="en-US" sz="12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br>
            <a:r>
              <a:rPr kumimoji="0" lang="en-US" sz="12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or area</a:t>
            </a:r>
          </a:p>
        </p:txBody>
      </p:sp>
      <p:sp>
        <p:nvSpPr>
          <p:cNvPr id="72" name="Oval">
            <a:extLst>
              <a:ext uri="{FF2B5EF4-FFF2-40B4-BE49-F238E27FC236}">
                <a16:creationId xmlns:a16="http://schemas.microsoft.com/office/drawing/2014/main" id="{298100E0-65CD-478A-BF20-AEDB8C565C33}"/>
              </a:ext>
            </a:extLst>
          </p:cNvPr>
          <p:cNvSpPr/>
          <p:nvPr/>
        </p:nvSpPr>
        <p:spPr>
          <a:xfrm>
            <a:off x="3748794" y="3962400"/>
            <a:ext cx="1762050" cy="449178"/>
          </a:xfrm>
          <a:prstGeom prst="ellipse">
            <a:avLst/>
          </a:prstGeom>
          <a:solidFill>
            <a:srgbClr val="F39C12">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3" name="Shape">
            <a:extLst>
              <a:ext uri="{FF2B5EF4-FFF2-40B4-BE49-F238E27FC236}">
                <a16:creationId xmlns:a16="http://schemas.microsoft.com/office/drawing/2014/main" id="{C6E46663-4770-4A04-A786-C949240F10C1}"/>
              </a:ext>
            </a:extLst>
          </p:cNvPr>
          <p:cNvSpPr/>
          <p:nvPr/>
        </p:nvSpPr>
        <p:spPr>
          <a:xfrm>
            <a:off x="3568499" y="2593029"/>
            <a:ext cx="2133600" cy="1622035"/>
          </a:xfrm>
          <a:custGeom>
            <a:avLst/>
            <a:gdLst/>
            <a:ahLst/>
            <a:cxnLst>
              <a:cxn ang="0">
                <a:pos x="wd2" y="hd2"/>
              </a:cxn>
              <a:cxn ang="5400000">
                <a:pos x="wd2" y="hd2"/>
              </a:cxn>
              <a:cxn ang="10800000">
                <a:pos x="wd2" y="hd2"/>
              </a:cxn>
              <a:cxn ang="16200000">
                <a:pos x="wd2" y="hd2"/>
              </a:cxn>
            </a:cxnLst>
            <a:rect l="0" t="0" r="r" b="b"/>
            <a:pathLst>
              <a:path w="21600" h="21600" extrusionOk="0">
                <a:moveTo>
                  <a:pt x="21600" y="4121"/>
                </a:moveTo>
                <a:cubicBezTo>
                  <a:pt x="21600" y="1840"/>
                  <a:pt x="16761" y="0"/>
                  <a:pt x="10800" y="0"/>
                </a:cubicBezTo>
                <a:cubicBezTo>
                  <a:pt x="4839" y="0"/>
                  <a:pt x="0" y="1840"/>
                  <a:pt x="0" y="4121"/>
                </a:cubicBezTo>
                <a:lnTo>
                  <a:pt x="1955" y="18227"/>
                </a:lnTo>
                <a:cubicBezTo>
                  <a:pt x="1955" y="20086"/>
                  <a:pt x="5913" y="21600"/>
                  <a:pt x="10800" y="21600"/>
                </a:cubicBezTo>
                <a:cubicBezTo>
                  <a:pt x="15687" y="21600"/>
                  <a:pt x="19645" y="20086"/>
                  <a:pt x="19645" y="18227"/>
                </a:cubicBezTo>
                <a:lnTo>
                  <a:pt x="21600" y="4121"/>
                </a:lnTo>
                <a:close/>
              </a:path>
            </a:pathLst>
          </a:custGeom>
          <a:solidFill>
            <a:srgbClr val="C0392B"/>
          </a:solidFill>
          <a:ln w="12700">
            <a:miter lim="400000"/>
          </a:ln>
        </p:spPr>
        <p:txBody>
          <a:bodyPr lIns="180000" tIns="0" rIns="180000" bIns="144000" anchor="ctr"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FFFFFF"/>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300" b="0" i="0" u="none" strike="noStrike" kern="0" cap="none" spc="0" normalizeH="0" baseline="0" noProof="0" dirty="0">
                <a:ln>
                  <a:noFill/>
                </a:ln>
                <a:solidFill>
                  <a:srgbClr val="FFFFFF"/>
                </a:solidFill>
                <a:effectLst/>
                <a:uLnTx/>
                <a:uFillTx/>
                <a:latin typeface="Avenir LT Std 45 Book" panose="020B0502020203020204" pitchFamily="34" charset="0"/>
                <a:cs typeface="+mn-cs"/>
              </a:rPr>
              <a:t>Next 3 digits</a:t>
            </a:r>
            <a:br>
              <a:rPr kumimoji="0" lang="en-US" sz="1300" b="0" i="0" u="none" strike="noStrike" kern="0" cap="none" spc="0" normalizeH="0" baseline="0" noProof="0" dirty="0">
                <a:ln>
                  <a:noFill/>
                </a:ln>
                <a:solidFill>
                  <a:srgbClr val="FFFFFF"/>
                </a:solidFill>
                <a:effectLst/>
                <a:uLnTx/>
                <a:uFillTx/>
                <a:latin typeface="Avenir LT Std 45 Book" panose="020B0502020203020204" pitchFamily="34" charset="0"/>
                <a:cs typeface="+mn-cs"/>
              </a:rPr>
            </a:br>
            <a:r>
              <a:rPr kumimoji="0" lang="en-US" sz="1300" b="0" i="0" u="none" strike="noStrike" kern="0" cap="none" spc="0" normalizeH="0" baseline="0" noProof="0" dirty="0">
                <a:ln>
                  <a:noFill/>
                </a:ln>
                <a:solidFill>
                  <a:srgbClr val="FFFFFF"/>
                </a:solidFill>
                <a:effectLst/>
                <a:uLnTx/>
                <a:uFillTx/>
                <a:latin typeface="Avenir LT Std 45 Book" panose="020B0502020203020204" pitchFamily="34" charset="0"/>
                <a:cs typeface="+mn-cs"/>
              </a:rPr>
              <a:t>of budget code identifies the object or service purchased</a:t>
            </a:r>
          </a:p>
        </p:txBody>
      </p:sp>
      <p:sp>
        <p:nvSpPr>
          <p:cNvPr id="74" name="Oval">
            <a:extLst>
              <a:ext uri="{FF2B5EF4-FFF2-40B4-BE49-F238E27FC236}">
                <a16:creationId xmlns:a16="http://schemas.microsoft.com/office/drawing/2014/main" id="{A75020A1-0791-4E2C-B61A-B8F45AFAFF5A}"/>
              </a:ext>
            </a:extLst>
          </p:cNvPr>
          <p:cNvSpPr/>
          <p:nvPr/>
        </p:nvSpPr>
        <p:spPr>
          <a:xfrm>
            <a:off x="3568499" y="2568965"/>
            <a:ext cx="2105694" cy="571537"/>
          </a:xfrm>
          <a:prstGeom prst="ellipse">
            <a:avLst/>
          </a:prstGeom>
          <a:solidFill>
            <a:srgbClr val="C0392B">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5" name="Shape">
            <a:extLst>
              <a:ext uri="{FF2B5EF4-FFF2-40B4-BE49-F238E27FC236}">
                <a16:creationId xmlns:a16="http://schemas.microsoft.com/office/drawing/2014/main" id="{4B3B7F55-50E0-42E1-BEA6-591FA7F4ECB4}"/>
              </a:ext>
            </a:extLst>
          </p:cNvPr>
          <p:cNvSpPr/>
          <p:nvPr/>
        </p:nvSpPr>
        <p:spPr>
          <a:xfrm>
            <a:off x="3276598" y="1219200"/>
            <a:ext cx="2667001" cy="1657679"/>
          </a:xfrm>
          <a:custGeom>
            <a:avLst/>
            <a:gdLst/>
            <a:ahLst/>
            <a:cxnLst>
              <a:cxn ang="0">
                <a:pos x="wd2" y="hd2"/>
              </a:cxn>
              <a:cxn ang="5400000">
                <a:pos x="wd2" y="hd2"/>
              </a:cxn>
              <a:cxn ang="10800000">
                <a:pos x="wd2" y="hd2"/>
              </a:cxn>
              <a:cxn ang="16200000">
                <a:pos x="wd2" y="hd2"/>
              </a:cxn>
            </a:cxnLst>
            <a:rect l="0" t="0" r="r" b="b"/>
            <a:pathLst>
              <a:path w="21600" h="21600" extrusionOk="0">
                <a:moveTo>
                  <a:pt x="21600" y="4532"/>
                </a:moveTo>
                <a:cubicBezTo>
                  <a:pt x="21600" y="2028"/>
                  <a:pt x="16767" y="0"/>
                  <a:pt x="10800" y="0"/>
                </a:cubicBezTo>
                <a:cubicBezTo>
                  <a:pt x="4833" y="0"/>
                  <a:pt x="0" y="2028"/>
                  <a:pt x="0" y="4532"/>
                </a:cubicBezTo>
                <a:lnTo>
                  <a:pt x="1959" y="17892"/>
                </a:lnTo>
                <a:cubicBezTo>
                  <a:pt x="1959" y="19936"/>
                  <a:pt x="5921" y="21600"/>
                  <a:pt x="10809" y="21600"/>
                </a:cubicBezTo>
                <a:cubicBezTo>
                  <a:pt x="15697" y="21600"/>
                  <a:pt x="19659" y="19936"/>
                  <a:pt x="19659" y="17892"/>
                </a:cubicBezTo>
                <a:lnTo>
                  <a:pt x="21600" y="4532"/>
                </a:lnTo>
                <a:close/>
              </a:path>
            </a:pathLst>
          </a:custGeom>
          <a:solidFill>
            <a:srgbClr val="9BBB59"/>
          </a:solidFill>
          <a:ln w="12700">
            <a:miter lim="400000"/>
          </a:ln>
        </p:spPr>
        <p:txBody>
          <a:bodyPr lIns="38100" tIns="38100" rIns="38100" bIns="28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2F2F2">
                  <a:lumMod val="25000"/>
                </a:srgbClr>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F2F2F2">
                  <a:lumMod val="25000"/>
                </a:srgbClr>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2F2F2">
                  <a:lumMod val="25000"/>
                </a:srgbClr>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F2F2F2">
                  <a:lumMod val="25000"/>
                </a:srgbClr>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3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t>First 4 digits of budget code </a:t>
            </a:r>
            <a:br>
              <a:rPr kumimoji="0" lang="en-US" sz="13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br>
            <a:r>
              <a:rPr kumimoji="0" lang="en-US" sz="13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t>identifies functional unit or </a:t>
            </a:r>
            <a:br>
              <a:rPr kumimoji="0" lang="en-US" sz="13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br>
            <a:r>
              <a:rPr kumimoji="0" lang="en-US" sz="13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t>general “category” where expenditure is being </a:t>
            </a:r>
            <a:br>
              <a:rPr kumimoji="0" lang="en-US" sz="13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br>
            <a:r>
              <a:rPr kumimoji="0" lang="en-US" sz="13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t>made</a:t>
            </a:r>
          </a:p>
        </p:txBody>
      </p:sp>
      <p:sp>
        <p:nvSpPr>
          <p:cNvPr id="76" name="Oval">
            <a:extLst>
              <a:ext uri="{FF2B5EF4-FFF2-40B4-BE49-F238E27FC236}">
                <a16:creationId xmlns:a16="http://schemas.microsoft.com/office/drawing/2014/main" id="{5B77E510-8A3C-4911-BDEB-00725A05EE8E}"/>
              </a:ext>
            </a:extLst>
          </p:cNvPr>
          <p:cNvSpPr/>
          <p:nvPr/>
        </p:nvSpPr>
        <p:spPr>
          <a:xfrm>
            <a:off x="3276600" y="1219201"/>
            <a:ext cx="2666999" cy="653136"/>
          </a:xfrm>
          <a:prstGeom prst="ellipse">
            <a:avLst/>
          </a:prstGeom>
          <a:solidFill>
            <a:srgbClr val="9BBB59">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7" name="Shape">
            <a:extLst>
              <a:ext uri="{FF2B5EF4-FFF2-40B4-BE49-F238E27FC236}">
                <a16:creationId xmlns:a16="http://schemas.microsoft.com/office/drawing/2014/main" id="{D29882F9-6863-409E-88A8-ECC42D524422}"/>
              </a:ext>
            </a:extLst>
          </p:cNvPr>
          <p:cNvSpPr/>
          <p:nvPr/>
        </p:nvSpPr>
        <p:spPr>
          <a:xfrm>
            <a:off x="2088871" y="1981419"/>
            <a:ext cx="1492856" cy="456981"/>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49" y="4133"/>
                  <a:pt x="5805" y="3898"/>
                  <a:pt x="5690" y="3522"/>
                </a:cubicBezTo>
                <a:close/>
                <a:moveTo>
                  <a:pt x="3272" y="19018"/>
                </a:moveTo>
                <a:cubicBezTo>
                  <a:pt x="1862" y="19018"/>
                  <a:pt x="711" y="15309"/>
                  <a:pt x="711" y="10660"/>
                </a:cubicBezTo>
                <a:cubicBezTo>
                  <a:pt x="711" y="6058"/>
                  <a:pt x="1862" y="2302"/>
                  <a:pt x="3272" y="2302"/>
                </a:cubicBezTo>
                <a:cubicBezTo>
                  <a:pt x="4682" y="2302"/>
                  <a:pt x="5834" y="6011"/>
                  <a:pt x="5834" y="10660"/>
                </a:cubicBezTo>
                <a:cubicBezTo>
                  <a:pt x="5834" y="15309"/>
                  <a:pt x="4682" y="19018"/>
                  <a:pt x="3272" y="19018"/>
                </a:cubicBezTo>
                <a:close/>
              </a:path>
            </a:pathLst>
          </a:custGeom>
          <a:solidFill>
            <a:srgbClr val="9BBB59">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FUNCTION</a:t>
            </a:r>
          </a:p>
        </p:txBody>
      </p:sp>
      <p:sp>
        <p:nvSpPr>
          <p:cNvPr id="79" name="Shape">
            <a:extLst>
              <a:ext uri="{FF2B5EF4-FFF2-40B4-BE49-F238E27FC236}">
                <a16:creationId xmlns:a16="http://schemas.microsoft.com/office/drawing/2014/main" id="{677DEB8B-BF3B-4CFF-AF7D-C70743F84B39}"/>
              </a:ext>
            </a:extLst>
          </p:cNvPr>
          <p:cNvSpPr/>
          <p:nvPr/>
        </p:nvSpPr>
        <p:spPr>
          <a:xfrm>
            <a:off x="2310312" y="31244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086"/>
                  <a:pt x="5791" y="3898"/>
                  <a:pt x="5690" y="3522"/>
                </a:cubicBezTo>
                <a:close/>
                <a:moveTo>
                  <a:pt x="3258" y="19018"/>
                </a:moveTo>
                <a:cubicBezTo>
                  <a:pt x="1847" y="19018"/>
                  <a:pt x="696" y="15309"/>
                  <a:pt x="696" y="10660"/>
                </a:cubicBezTo>
                <a:cubicBezTo>
                  <a:pt x="696" y="6058"/>
                  <a:pt x="1833" y="2302"/>
                  <a:pt x="3258" y="2302"/>
                </a:cubicBezTo>
                <a:cubicBezTo>
                  <a:pt x="4668" y="2302"/>
                  <a:pt x="5819" y="6011"/>
                  <a:pt x="5819" y="10660"/>
                </a:cubicBezTo>
                <a:cubicBezTo>
                  <a:pt x="5819" y="15262"/>
                  <a:pt x="4668" y="19018"/>
                  <a:pt x="3258" y="19018"/>
                </a:cubicBezTo>
                <a:close/>
              </a:path>
            </a:pathLst>
          </a:custGeom>
          <a:solidFill>
            <a:srgbClr val="C0392B">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solidFill>
                  <a:prstClr val="white"/>
                </a:solidFill>
                <a:effectLst/>
                <a:uLnTx/>
                <a:uFillTx/>
                <a:latin typeface="Calibri"/>
                <a:cs typeface="+mn-cs"/>
              </a:rPr>
              <a:t>   OBJECT</a:t>
            </a:r>
          </a:p>
        </p:txBody>
      </p:sp>
      <p:sp>
        <p:nvSpPr>
          <p:cNvPr id="80" name="Shape">
            <a:extLst>
              <a:ext uri="{FF2B5EF4-FFF2-40B4-BE49-F238E27FC236}">
                <a16:creationId xmlns:a16="http://schemas.microsoft.com/office/drawing/2014/main" id="{BDFB4180-BF22-48C6-8AEC-48B25146EE3D}"/>
              </a:ext>
            </a:extLst>
          </p:cNvPr>
          <p:cNvSpPr/>
          <p:nvPr/>
        </p:nvSpPr>
        <p:spPr>
          <a:xfrm>
            <a:off x="2471092" y="43436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133"/>
                  <a:pt x="5790" y="3898"/>
                  <a:pt x="5690" y="3522"/>
                </a:cubicBezTo>
                <a:close/>
                <a:moveTo>
                  <a:pt x="3272" y="19065"/>
                </a:moveTo>
                <a:cubicBezTo>
                  <a:pt x="1862" y="19065"/>
                  <a:pt x="711" y="15356"/>
                  <a:pt x="711" y="10707"/>
                </a:cubicBezTo>
                <a:cubicBezTo>
                  <a:pt x="711" y="6058"/>
                  <a:pt x="1847" y="2349"/>
                  <a:pt x="3272" y="2349"/>
                </a:cubicBezTo>
                <a:cubicBezTo>
                  <a:pt x="4682" y="2349"/>
                  <a:pt x="5834" y="6058"/>
                  <a:pt x="5834" y="10707"/>
                </a:cubicBezTo>
                <a:cubicBezTo>
                  <a:pt x="5834" y="15356"/>
                  <a:pt x="4682" y="19065"/>
                  <a:pt x="3272" y="19065"/>
                </a:cubicBezTo>
                <a:close/>
              </a:path>
            </a:pathLst>
          </a:custGeom>
          <a:solidFill>
            <a:srgbClr val="F39C12">
              <a:lumMod val="75000"/>
              <a:alpha val="74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LOCATION</a:t>
            </a:r>
          </a:p>
        </p:txBody>
      </p:sp>
    </p:spTree>
    <p:extLst>
      <p:ext uri="{BB962C8B-B14F-4D97-AF65-F5344CB8AC3E}">
        <p14:creationId xmlns:p14="http://schemas.microsoft.com/office/powerpoint/2010/main" val="758986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additive="base">
                                        <p:cTn id="7" dur="500" fill="hold"/>
                                        <p:tgtEl>
                                          <p:spTgt spid="75"/>
                                        </p:tgtEl>
                                        <p:attrNameLst>
                                          <p:attrName>ppt_x</p:attrName>
                                        </p:attrNameLst>
                                      </p:cBhvr>
                                      <p:tavLst>
                                        <p:tav tm="0">
                                          <p:val>
                                            <p:strVal val="#ppt_x"/>
                                          </p:val>
                                        </p:tav>
                                        <p:tav tm="100000">
                                          <p:val>
                                            <p:strVal val="#ppt_x"/>
                                          </p:val>
                                        </p:tav>
                                      </p:tavLst>
                                    </p:anim>
                                    <p:anim calcmode="lin" valueType="num">
                                      <p:cBhvr additive="base">
                                        <p:cTn id="8" dur="500" fill="hold"/>
                                        <p:tgtEl>
                                          <p:spTgt spid="7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6"/>
                                        </p:tgtEl>
                                        <p:attrNameLst>
                                          <p:attrName>style.visibility</p:attrName>
                                        </p:attrNameLst>
                                      </p:cBhvr>
                                      <p:to>
                                        <p:strVal val="visible"/>
                                      </p:to>
                                    </p:set>
                                    <p:anim calcmode="lin" valueType="num">
                                      <p:cBhvr additive="base">
                                        <p:cTn id="11" dur="500" fill="hold"/>
                                        <p:tgtEl>
                                          <p:spTgt spid="76"/>
                                        </p:tgtEl>
                                        <p:attrNameLst>
                                          <p:attrName>ppt_x</p:attrName>
                                        </p:attrNameLst>
                                      </p:cBhvr>
                                      <p:tavLst>
                                        <p:tav tm="0">
                                          <p:val>
                                            <p:strVal val="#ppt_x"/>
                                          </p:val>
                                        </p:tav>
                                        <p:tav tm="100000">
                                          <p:val>
                                            <p:strVal val="#ppt_x"/>
                                          </p:val>
                                        </p:tav>
                                      </p:tavLst>
                                    </p:anim>
                                    <p:anim calcmode="lin" valueType="num">
                                      <p:cBhvr additive="base">
                                        <p:cTn id="12" dur="500" fill="hold"/>
                                        <p:tgtEl>
                                          <p:spTgt spid="7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7"/>
                                        </p:tgtEl>
                                        <p:attrNameLst>
                                          <p:attrName>style.visibility</p:attrName>
                                        </p:attrNameLst>
                                      </p:cBhvr>
                                      <p:to>
                                        <p:strVal val="visible"/>
                                      </p:to>
                                    </p:set>
                                    <p:anim calcmode="lin" valueType="num">
                                      <p:cBhvr additive="base">
                                        <p:cTn id="15" dur="500" fill="hold"/>
                                        <p:tgtEl>
                                          <p:spTgt spid="77"/>
                                        </p:tgtEl>
                                        <p:attrNameLst>
                                          <p:attrName>ppt_x</p:attrName>
                                        </p:attrNameLst>
                                      </p:cBhvr>
                                      <p:tavLst>
                                        <p:tav tm="0">
                                          <p:val>
                                            <p:strVal val="#ppt_x"/>
                                          </p:val>
                                        </p:tav>
                                        <p:tav tm="100000">
                                          <p:val>
                                            <p:strVal val="#ppt_x"/>
                                          </p:val>
                                        </p:tav>
                                      </p:tavLst>
                                    </p:anim>
                                    <p:anim calcmode="lin" valueType="num">
                                      <p:cBhvr additive="base">
                                        <p:cTn id="16" dur="500" fill="hold"/>
                                        <p:tgtEl>
                                          <p:spTgt spid="77"/>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79"/>
                                        </p:tgtEl>
                                        <p:attrNameLst>
                                          <p:attrName>style.visibility</p:attrName>
                                        </p:attrNameLst>
                                      </p:cBhvr>
                                      <p:to>
                                        <p:strVal val="visible"/>
                                      </p:to>
                                    </p:set>
                                    <p:anim calcmode="lin" valueType="num">
                                      <p:cBhvr additive="base">
                                        <p:cTn id="21" dur="500" fill="hold"/>
                                        <p:tgtEl>
                                          <p:spTgt spid="79"/>
                                        </p:tgtEl>
                                        <p:attrNameLst>
                                          <p:attrName>ppt_x</p:attrName>
                                        </p:attrNameLst>
                                      </p:cBhvr>
                                      <p:tavLst>
                                        <p:tav tm="0">
                                          <p:val>
                                            <p:strVal val="#ppt_x"/>
                                          </p:val>
                                        </p:tav>
                                        <p:tav tm="100000">
                                          <p:val>
                                            <p:strVal val="#ppt_x"/>
                                          </p:val>
                                        </p:tav>
                                      </p:tavLst>
                                    </p:anim>
                                    <p:anim calcmode="lin" valueType="num">
                                      <p:cBhvr additive="base">
                                        <p:cTn id="22" dur="500" fill="hold"/>
                                        <p:tgtEl>
                                          <p:spTgt spid="7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 calcmode="lin" valueType="num">
                                      <p:cBhvr additive="base">
                                        <p:cTn id="25" dur="500" fill="hold"/>
                                        <p:tgtEl>
                                          <p:spTgt spid="73"/>
                                        </p:tgtEl>
                                        <p:attrNameLst>
                                          <p:attrName>ppt_x</p:attrName>
                                        </p:attrNameLst>
                                      </p:cBhvr>
                                      <p:tavLst>
                                        <p:tav tm="0">
                                          <p:val>
                                            <p:strVal val="#ppt_x"/>
                                          </p:val>
                                        </p:tav>
                                        <p:tav tm="100000">
                                          <p:val>
                                            <p:strVal val="#ppt_x"/>
                                          </p:val>
                                        </p:tav>
                                      </p:tavLst>
                                    </p:anim>
                                    <p:anim calcmode="lin" valueType="num">
                                      <p:cBhvr additive="base">
                                        <p:cTn id="26" dur="500" fill="hold"/>
                                        <p:tgtEl>
                                          <p:spTgt spid="7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74"/>
                                        </p:tgtEl>
                                        <p:attrNameLst>
                                          <p:attrName>style.visibility</p:attrName>
                                        </p:attrNameLst>
                                      </p:cBhvr>
                                      <p:to>
                                        <p:strVal val="visible"/>
                                      </p:to>
                                    </p:set>
                                    <p:anim calcmode="lin" valueType="num">
                                      <p:cBhvr additive="base">
                                        <p:cTn id="29" dur="500" fill="hold"/>
                                        <p:tgtEl>
                                          <p:spTgt spid="74"/>
                                        </p:tgtEl>
                                        <p:attrNameLst>
                                          <p:attrName>ppt_x</p:attrName>
                                        </p:attrNameLst>
                                      </p:cBhvr>
                                      <p:tavLst>
                                        <p:tav tm="0">
                                          <p:val>
                                            <p:strVal val="#ppt_x"/>
                                          </p:val>
                                        </p:tav>
                                        <p:tav tm="100000">
                                          <p:val>
                                            <p:strVal val="#ppt_x"/>
                                          </p:val>
                                        </p:tav>
                                      </p:tavLst>
                                    </p:anim>
                                    <p:anim calcmode="lin" valueType="num">
                                      <p:cBhvr additive="base">
                                        <p:cTn id="30" dur="500" fill="hold"/>
                                        <p:tgtEl>
                                          <p:spTgt spid="74"/>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0"/>
                                        </p:tgtEl>
                                        <p:attrNameLst>
                                          <p:attrName>style.visibility</p:attrName>
                                        </p:attrNameLst>
                                      </p:cBhvr>
                                      <p:to>
                                        <p:strVal val="visible"/>
                                      </p:to>
                                    </p:set>
                                    <p:anim calcmode="lin" valueType="num">
                                      <p:cBhvr additive="base">
                                        <p:cTn id="35" dur="500" fill="hold"/>
                                        <p:tgtEl>
                                          <p:spTgt spid="80"/>
                                        </p:tgtEl>
                                        <p:attrNameLst>
                                          <p:attrName>ppt_x</p:attrName>
                                        </p:attrNameLst>
                                      </p:cBhvr>
                                      <p:tavLst>
                                        <p:tav tm="0">
                                          <p:val>
                                            <p:strVal val="#ppt_x"/>
                                          </p:val>
                                        </p:tav>
                                        <p:tav tm="100000">
                                          <p:val>
                                            <p:strVal val="#ppt_x"/>
                                          </p:val>
                                        </p:tav>
                                      </p:tavLst>
                                    </p:anim>
                                    <p:anim calcmode="lin" valueType="num">
                                      <p:cBhvr additive="base">
                                        <p:cTn id="36" dur="500" fill="hold"/>
                                        <p:tgtEl>
                                          <p:spTgt spid="80"/>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72"/>
                                        </p:tgtEl>
                                        <p:attrNameLst>
                                          <p:attrName>style.visibility</p:attrName>
                                        </p:attrNameLst>
                                      </p:cBhvr>
                                      <p:to>
                                        <p:strVal val="visible"/>
                                      </p:to>
                                    </p:set>
                                    <p:anim calcmode="lin" valueType="num">
                                      <p:cBhvr additive="base">
                                        <p:cTn id="39" dur="500" fill="hold"/>
                                        <p:tgtEl>
                                          <p:spTgt spid="72"/>
                                        </p:tgtEl>
                                        <p:attrNameLst>
                                          <p:attrName>ppt_x</p:attrName>
                                        </p:attrNameLst>
                                      </p:cBhvr>
                                      <p:tavLst>
                                        <p:tav tm="0">
                                          <p:val>
                                            <p:strVal val="#ppt_x"/>
                                          </p:val>
                                        </p:tav>
                                        <p:tav tm="100000">
                                          <p:val>
                                            <p:strVal val="#ppt_x"/>
                                          </p:val>
                                        </p:tav>
                                      </p:tavLst>
                                    </p:anim>
                                    <p:anim calcmode="lin" valueType="num">
                                      <p:cBhvr additive="base">
                                        <p:cTn id="40" dur="500" fill="hold"/>
                                        <p:tgtEl>
                                          <p:spTgt spid="72"/>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71"/>
                                        </p:tgtEl>
                                        <p:attrNameLst>
                                          <p:attrName>style.visibility</p:attrName>
                                        </p:attrNameLst>
                                      </p:cBhvr>
                                      <p:to>
                                        <p:strVal val="visible"/>
                                      </p:to>
                                    </p:set>
                                    <p:anim calcmode="lin" valueType="num">
                                      <p:cBhvr additive="base">
                                        <p:cTn id="43" dur="500" fill="hold"/>
                                        <p:tgtEl>
                                          <p:spTgt spid="71"/>
                                        </p:tgtEl>
                                        <p:attrNameLst>
                                          <p:attrName>ppt_x</p:attrName>
                                        </p:attrNameLst>
                                      </p:cBhvr>
                                      <p:tavLst>
                                        <p:tav tm="0">
                                          <p:val>
                                            <p:strVal val="#ppt_x"/>
                                          </p:val>
                                        </p:tav>
                                        <p:tav tm="100000">
                                          <p:val>
                                            <p:strVal val="#ppt_x"/>
                                          </p:val>
                                        </p:tav>
                                      </p:tavLst>
                                    </p:anim>
                                    <p:anim calcmode="lin" valueType="num">
                                      <p:cBhvr additive="base">
                                        <p:cTn id="44" dur="500" fill="hold"/>
                                        <p:tgtEl>
                                          <p:spTgt spid="7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fill="hold"/>
                                        <p:tgtEl>
                                          <p:spTgt spid="70"/>
                                        </p:tgtEl>
                                        <p:attrNameLst>
                                          <p:attrName>ppt_x</p:attrName>
                                        </p:attrNameLst>
                                      </p:cBhvr>
                                      <p:tavLst>
                                        <p:tav tm="0">
                                          <p:val>
                                            <p:strVal val="#ppt_x"/>
                                          </p:val>
                                        </p:tav>
                                        <p:tav tm="100000">
                                          <p:val>
                                            <p:strVal val="#ppt_x"/>
                                          </p:val>
                                        </p:tav>
                                      </p:tavLst>
                                    </p:anim>
                                    <p:anim calcmode="lin" valueType="num">
                                      <p:cBhvr additive="base">
                                        <p:cTn id="48" dur="500" fill="hold"/>
                                        <p:tgtEl>
                                          <p:spTgt spid="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71" grpId="0" animBg="1"/>
      <p:bldP spid="72" grpId="0" animBg="1"/>
      <p:bldP spid="73" grpId="0" animBg="1"/>
      <p:bldP spid="74" grpId="0" animBg="1"/>
      <p:bldP spid="75" grpId="0" animBg="1"/>
      <p:bldP spid="76" grpId="0" animBg="1"/>
      <p:bldP spid="77" grpId="0" animBg="1"/>
      <p:bldP spid="79" grpId="0" animBg="1"/>
      <p:bldP spid="8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457B9-3606-427C-A696-31AC6079A972}"/>
              </a:ext>
            </a:extLst>
          </p:cNvPr>
          <p:cNvSpPr>
            <a:spLocks noGrp="1"/>
          </p:cNvSpPr>
          <p:nvPr>
            <p:ph type="title"/>
          </p:nvPr>
        </p:nvSpPr>
        <p:spPr>
          <a:xfrm>
            <a:off x="457200" y="274638"/>
            <a:ext cx="8229600" cy="715962"/>
          </a:xfrm>
        </p:spPr>
        <p:txBody>
          <a:bodyPr/>
          <a:lstStyle/>
          <a:p>
            <a:r>
              <a:rPr lang="en-US" dirty="0"/>
              <a:t>Budget Coding Examples</a:t>
            </a:r>
          </a:p>
        </p:txBody>
      </p:sp>
      <p:sp>
        <p:nvSpPr>
          <p:cNvPr id="4" name="Slide Number Placeholder 3">
            <a:extLst>
              <a:ext uri="{FF2B5EF4-FFF2-40B4-BE49-F238E27FC236}">
                <a16:creationId xmlns:a16="http://schemas.microsoft.com/office/drawing/2014/main" id="{2FAB95D6-088E-4EB8-9D75-4D3FB76C93A1}"/>
              </a:ext>
            </a:extLst>
          </p:cNvPr>
          <p:cNvSpPr>
            <a:spLocks noGrp="1"/>
          </p:cNvSpPr>
          <p:nvPr>
            <p:ph type="sldNum" sz="quarter" idx="10"/>
          </p:nvPr>
        </p:nvSpPr>
        <p:spPr>
          <a:xfrm>
            <a:off x="5257800" y="6153150"/>
            <a:ext cx="2133600" cy="476250"/>
          </a:xfrm>
        </p:spPr>
        <p:txBody>
          <a:bodyPr/>
          <a:lstStyle/>
          <a:p>
            <a:pPr>
              <a:defRPr/>
            </a:pPr>
            <a:fld id="{F167A526-2166-4C58-A6B2-042EB1F80EDB}" type="slidenum">
              <a:rPr lang="en-US" smtClean="0"/>
              <a:pPr>
                <a:defRPr/>
              </a:pPr>
              <a:t>16</a:t>
            </a:fld>
            <a:endParaRPr lang="en-US" dirty="0"/>
          </a:p>
        </p:txBody>
      </p:sp>
      <p:sp>
        <p:nvSpPr>
          <p:cNvPr id="70" name="Oval">
            <a:extLst>
              <a:ext uri="{FF2B5EF4-FFF2-40B4-BE49-F238E27FC236}">
                <a16:creationId xmlns:a16="http://schemas.microsoft.com/office/drawing/2014/main" id="{D8D793E5-0B43-49F3-9696-3FB2517B47C6}"/>
              </a:ext>
            </a:extLst>
          </p:cNvPr>
          <p:cNvSpPr/>
          <p:nvPr/>
        </p:nvSpPr>
        <p:spPr>
          <a:xfrm>
            <a:off x="2313586" y="4962700"/>
            <a:ext cx="1370052" cy="443370"/>
          </a:xfrm>
          <a:prstGeom prst="ellipse">
            <a:avLst/>
          </a:prstGeom>
          <a:solidFill>
            <a:schemeClr val="tx1"/>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1" name="Shape">
            <a:extLst>
              <a:ext uri="{FF2B5EF4-FFF2-40B4-BE49-F238E27FC236}">
                <a16:creationId xmlns:a16="http://schemas.microsoft.com/office/drawing/2014/main" id="{6EAEA4CA-3AFE-4374-9E1B-A8855B6CB524}"/>
              </a:ext>
            </a:extLst>
          </p:cNvPr>
          <p:cNvSpPr/>
          <p:nvPr/>
        </p:nvSpPr>
        <p:spPr>
          <a:xfrm>
            <a:off x="2117123" y="3962400"/>
            <a:ext cx="1762050" cy="1260094"/>
          </a:xfrm>
          <a:custGeom>
            <a:avLst/>
            <a:gdLst/>
            <a:ahLst/>
            <a:cxnLst>
              <a:cxn ang="0">
                <a:pos x="wd2" y="hd2"/>
              </a:cxn>
              <a:cxn ang="5400000">
                <a:pos x="wd2" y="hd2"/>
              </a:cxn>
              <a:cxn ang="10800000">
                <a:pos x="wd2" y="hd2"/>
              </a:cxn>
              <a:cxn ang="16200000">
                <a:pos x="wd2" y="hd2"/>
              </a:cxn>
            </a:cxnLst>
            <a:rect l="0" t="0" r="r" b="b"/>
            <a:pathLst>
              <a:path w="21600" h="21600" extrusionOk="0">
                <a:moveTo>
                  <a:pt x="21600" y="3883"/>
                </a:moveTo>
                <a:cubicBezTo>
                  <a:pt x="21600" y="1746"/>
                  <a:pt x="16761" y="0"/>
                  <a:pt x="10800" y="0"/>
                </a:cubicBezTo>
                <a:cubicBezTo>
                  <a:pt x="4839" y="0"/>
                  <a:pt x="0" y="1723"/>
                  <a:pt x="0" y="3883"/>
                </a:cubicBezTo>
                <a:lnTo>
                  <a:pt x="1951" y="18429"/>
                </a:lnTo>
                <a:cubicBezTo>
                  <a:pt x="1951" y="20175"/>
                  <a:pt x="5915" y="21600"/>
                  <a:pt x="10800" y="21600"/>
                </a:cubicBezTo>
                <a:cubicBezTo>
                  <a:pt x="15685" y="21600"/>
                  <a:pt x="19649" y="20175"/>
                  <a:pt x="19649" y="18429"/>
                </a:cubicBezTo>
                <a:lnTo>
                  <a:pt x="21600" y="3883"/>
                </a:lnTo>
                <a:close/>
              </a:path>
            </a:pathLst>
          </a:custGeom>
          <a:solidFill>
            <a:srgbClr val="FFC000"/>
          </a:solidFill>
          <a:ln w="12700">
            <a:miter lim="400000"/>
          </a:ln>
        </p:spPr>
        <p:txBody>
          <a:bodyPr lIns="144000" tIns="38100" rIns="144000" bIns="10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000000"/>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30 </a:t>
            </a:r>
            <a:b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br>
            <a: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(Vanderbilt)</a:t>
            </a:r>
          </a:p>
        </p:txBody>
      </p:sp>
      <p:sp>
        <p:nvSpPr>
          <p:cNvPr id="72" name="Oval">
            <a:extLst>
              <a:ext uri="{FF2B5EF4-FFF2-40B4-BE49-F238E27FC236}">
                <a16:creationId xmlns:a16="http://schemas.microsoft.com/office/drawing/2014/main" id="{298100E0-65CD-478A-BF20-AEDB8C565C33}"/>
              </a:ext>
            </a:extLst>
          </p:cNvPr>
          <p:cNvSpPr/>
          <p:nvPr/>
        </p:nvSpPr>
        <p:spPr>
          <a:xfrm>
            <a:off x="2117123" y="3962400"/>
            <a:ext cx="1762050" cy="449178"/>
          </a:xfrm>
          <a:prstGeom prst="ellipse">
            <a:avLst/>
          </a:prstGeom>
          <a:solidFill>
            <a:srgbClr val="F39C12">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3" name="Shape">
            <a:extLst>
              <a:ext uri="{FF2B5EF4-FFF2-40B4-BE49-F238E27FC236}">
                <a16:creationId xmlns:a16="http://schemas.microsoft.com/office/drawing/2014/main" id="{C6E46663-4770-4A04-A786-C949240F10C1}"/>
              </a:ext>
            </a:extLst>
          </p:cNvPr>
          <p:cNvSpPr/>
          <p:nvPr/>
        </p:nvSpPr>
        <p:spPr>
          <a:xfrm>
            <a:off x="1936828" y="2568965"/>
            <a:ext cx="2133600" cy="1622035"/>
          </a:xfrm>
          <a:custGeom>
            <a:avLst/>
            <a:gdLst/>
            <a:ahLst/>
            <a:cxnLst>
              <a:cxn ang="0">
                <a:pos x="wd2" y="hd2"/>
              </a:cxn>
              <a:cxn ang="5400000">
                <a:pos x="wd2" y="hd2"/>
              </a:cxn>
              <a:cxn ang="10800000">
                <a:pos x="wd2" y="hd2"/>
              </a:cxn>
              <a:cxn ang="16200000">
                <a:pos x="wd2" y="hd2"/>
              </a:cxn>
            </a:cxnLst>
            <a:rect l="0" t="0" r="r" b="b"/>
            <a:pathLst>
              <a:path w="21600" h="21600" extrusionOk="0">
                <a:moveTo>
                  <a:pt x="21600" y="4121"/>
                </a:moveTo>
                <a:cubicBezTo>
                  <a:pt x="21600" y="1840"/>
                  <a:pt x="16761" y="0"/>
                  <a:pt x="10800" y="0"/>
                </a:cubicBezTo>
                <a:cubicBezTo>
                  <a:pt x="4839" y="0"/>
                  <a:pt x="0" y="1840"/>
                  <a:pt x="0" y="4121"/>
                </a:cubicBezTo>
                <a:lnTo>
                  <a:pt x="1955" y="18227"/>
                </a:lnTo>
                <a:cubicBezTo>
                  <a:pt x="1955" y="20086"/>
                  <a:pt x="5913" y="21600"/>
                  <a:pt x="10800" y="21600"/>
                </a:cubicBezTo>
                <a:cubicBezTo>
                  <a:pt x="15687" y="21600"/>
                  <a:pt x="19645" y="20086"/>
                  <a:pt x="19645" y="18227"/>
                </a:cubicBezTo>
                <a:lnTo>
                  <a:pt x="21600" y="4121"/>
                </a:lnTo>
                <a:close/>
              </a:path>
            </a:pathLst>
          </a:custGeom>
          <a:solidFill>
            <a:srgbClr val="C0392B"/>
          </a:solidFill>
          <a:ln w="12700">
            <a:miter lim="400000"/>
          </a:ln>
        </p:spPr>
        <p:txBody>
          <a:bodyPr lIns="180000" tIns="0" rIns="180000" bIns="144000" anchor="ctr"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FFFFFF"/>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FFFFFF"/>
                </a:solidFill>
                <a:effectLst/>
                <a:uLnTx/>
                <a:uFillTx/>
                <a:latin typeface="Avenir LT Std 45 Book" panose="020B0502020203020204" pitchFamily="34" charset="0"/>
                <a:cs typeface="+mn-cs"/>
              </a:rPr>
              <a:t>100</a:t>
            </a: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FFFFFF"/>
                </a:solidFill>
                <a:latin typeface="Avenir LT Std 45 Book" panose="020B0502020203020204" pitchFamily="34" charset="0"/>
                <a:cs typeface="+mn-cs"/>
              </a:rPr>
              <a:t>(Salaries)</a:t>
            </a:r>
            <a:endParaRPr kumimoji="0" lang="en-US" sz="1600" b="0" i="0" u="none" strike="noStrike" kern="0" cap="none" spc="0" normalizeH="0" baseline="0" noProof="0" dirty="0">
              <a:ln>
                <a:noFill/>
              </a:ln>
              <a:solidFill>
                <a:srgbClr val="FFFFFF"/>
              </a:solidFill>
              <a:effectLst/>
              <a:uLnTx/>
              <a:uFillTx/>
              <a:latin typeface="Avenir LT Std 45 Book" panose="020B0502020203020204" pitchFamily="34" charset="0"/>
              <a:cs typeface="+mn-cs"/>
            </a:endParaRPr>
          </a:p>
        </p:txBody>
      </p:sp>
      <p:sp>
        <p:nvSpPr>
          <p:cNvPr id="74" name="Oval">
            <a:extLst>
              <a:ext uri="{FF2B5EF4-FFF2-40B4-BE49-F238E27FC236}">
                <a16:creationId xmlns:a16="http://schemas.microsoft.com/office/drawing/2014/main" id="{A75020A1-0791-4E2C-B61A-B8F45AFAFF5A}"/>
              </a:ext>
            </a:extLst>
          </p:cNvPr>
          <p:cNvSpPr/>
          <p:nvPr/>
        </p:nvSpPr>
        <p:spPr>
          <a:xfrm>
            <a:off x="1936828" y="2568965"/>
            <a:ext cx="2105694" cy="571537"/>
          </a:xfrm>
          <a:prstGeom prst="ellipse">
            <a:avLst/>
          </a:prstGeom>
          <a:solidFill>
            <a:srgbClr val="C0392B">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5" name="Shape">
            <a:extLst>
              <a:ext uri="{FF2B5EF4-FFF2-40B4-BE49-F238E27FC236}">
                <a16:creationId xmlns:a16="http://schemas.microsoft.com/office/drawing/2014/main" id="{4B3B7F55-50E0-42E1-BEA6-591FA7F4ECB4}"/>
              </a:ext>
            </a:extLst>
          </p:cNvPr>
          <p:cNvSpPr/>
          <p:nvPr/>
        </p:nvSpPr>
        <p:spPr>
          <a:xfrm>
            <a:off x="1644927" y="1219200"/>
            <a:ext cx="2667001" cy="1657679"/>
          </a:xfrm>
          <a:custGeom>
            <a:avLst/>
            <a:gdLst/>
            <a:ahLst/>
            <a:cxnLst>
              <a:cxn ang="0">
                <a:pos x="wd2" y="hd2"/>
              </a:cxn>
              <a:cxn ang="5400000">
                <a:pos x="wd2" y="hd2"/>
              </a:cxn>
              <a:cxn ang="10800000">
                <a:pos x="wd2" y="hd2"/>
              </a:cxn>
              <a:cxn ang="16200000">
                <a:pos x="wd2" y="hd2"/>
              </a:cxn>
            </a:cxnLst>
            <a:rect l="0" t="0" r="r" b="b"/>
            <a:pathLst>
              <a:path w="21600" h="21600" extrusionOk="0">
                <a:moveTo>
                  <a:pt x="21600" y="4532"/>
                </a:moveTo>
                <a:cubicBezTo>
                  <a:pt x="21600" y="2028"/>
                  <a:pt x="16767" y="0"/>
                  <a:pt x="10800" y="0"/>
                </a:cubicBezTo>
                <a:cubicBezTo>
                  <a:pt x="4833" y="0"/>
                  <a:pt x="0" y="2028"/>
                  <a:pt x="0" y="4532"/>
                </a:cubicBezTo>
                <a:lnTo>
                  <a:pt x="1959" y="17892"/>
                </a:lnTo>
                <a:cubicBezTo>
                  <a:pt x="1959" y="19936"/>
                  <a:pt x="5921" y="21600"/>
                  <a:pt x="10809" y="21600"/>
                </a:cubicBezTo>
                <a:cubicBezTo>
                  <a:pt x="15697" y="21600"/>
                  <a:pt x="19659" y="19936"/>
                  <a:pt x="19659" y="17892"/>
                </a:cubicBezTo>
                <a:lnTo>
                  <a:pt x="21600" y="4532"/>
                </a:lnTo>
                <a:close/>
              </a:path>
            </a:pathLst>
          </a:custGeom>
          <a:solidFill>
            <a:srgbClr val="9BBB59"/>
          </a:solidFill>
          <a:ln w="12700">
            <a:miter lim="400000"/>
          </a:ln>
        </p:spPr>
        <p:txBody>
          <a:bodyPr lIns="38100" tIns="38100" rIns="38100" bIns="28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600" kern="0" dirty="0">
              <a:solidFill>
                <a:srgbClr val="F2F2F2">
                  <a:lumMod val="25000"/>
                </a:srgbClr>
              </a:solidFill>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F2F2F2">
                    <a:lumMod val="25000"/>
                  </a:srgbClr>
                </a:solidFill>
                <a:latin typeface="Avenir LT Std 45 Book" panose="020B0502020203020204" pitchFamily="34" charset="0"/>
                <a:cs typeface="+mn-cs"/>
              </a:rPr>
              <a:t>2110</a:t>
            </a: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t>(General Education)</a:t>
            </a:r>
            <a:endParaRPr kumimoji="0" lang="en-US" sz="32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p:txBody>
      </p:sp>
      <p:sp>
        <p:nvSpPr>
          <p:cNvPr id="76" name="Oval">
            <a:extLst>
              <a:ext uri="{FF2B5EF4-FFF2-40B4-BE49-F238E27FC236}">
                <a16:creationId xmlns:a16="http://schemas.microsoft.com/office/drawing/2014/main" id="{5B77E510-8A3C-4911-BDEB-00725A05EE8E}"/>
              </a:ext>
            </a:extLst>
          </p:cNvPr>
          <p:cNvSpPr/>
          <p:nvPr/>
        </p:nvSpPr>
        <p:spPr>
          <a:xfrm>
            <a:off x="1644929" y="1219201"/>
            <a:ext cx="2666999" cy="653136"/>
          </a:xfrm>
          <a:prstGeom prst="ellipse">
            <a:avLst/>
          </a:prstGeom>
          <a:solidFill>
            <a:srgbClr val="9BBB59">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7" name="Shape">
            <a:extLst>
              <a:ext uri="{FF2B5EF4-FFF2-40B4-BE49-F238E27FC236}">
                <a16:creationId xmlns:a16="http://schemas.microsoft.com/office/drawing/2014/main" id="{D29882F9-6863-409E-88A8-ECC42D524422}"/>
              </a:ext>
            </a:extLst>
          </p:cNvPr>
          <p:cNvSpPr/>
          <p:nvPr/>
        </p:nvSpPr>
        <p:spPr>
          <a:xfrm>
            <a:off x="457200" y="1981419"/>
            <a:ext cx="1492856" cy="456981"/>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49" y="4133"/>
                  <a:pt x="5805" y="3898"/>
                  <a:pt x="5690" y="3522"/>
                </a:cubicBezTo>
                <a:close/>
                <a:moveTo>
                  <a:pt x="3272" y="19018"/>
                </a:moveTo>
                <a:cubicBezTo>
                  <a:pt x="1862" y="19018"/>
                  <a:pt x="711" y="15309"/>
                  <a:pt x="711" y="10660"/>
                </a:cubicBezTo>
                <a:cubicBezTo>
                  <a:pt x="711" y="6058"/>
                  <a:pt x="1862" y="2302"/>
                  <a:pt x="3272" y="2302"/>
                </a:cubicBezTo>
                <a:cubicBezTo>
                  <a:pt x="4682" y="2302"/>
                  <a:pt x="5834" y="6011"/>
                  <a:pt x="5834" y="10660"/>
                </a:cubicBezTo>
                <a:cubicBezTo>
                  <a:pt x="5834" y="15309"/>
                  <a:pt x="4682" y="19018"/>
                  <a:pt x="3272" y="19018"/>
                </a:cubicBezTo>
                <a:close/>
              </a:path>
            </a:pathLst>
          </a:custGeom>
          <a:solidFill>
            <a:srgbClr val="9BBB59">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FUNCTION</a:t>
            </a:r>
          </a:p>
        </p:txBody>
      </p:sp>
      <p:sp>
        <p:nvSpPr>
          <p:cNvPr id="79" name="Shape">
            <a:extLst>
              <a:ext uri="{FF2B5EF4-FFF2-40B4-BE49-F238E27FC236}">
                <a16:creationId xmlns:a16="http://schemas.microsoft.com/office/drawing/2014/main" id="{677DEB8B-BF3B-4CFF-AF7D-C70743F84B39}"/>
              </a:ext>
            </a:extLst>
          </p:cNvPr>
          <p:cNvSpPr/>
          <p:nvPr/>
        </p:nvSpPr>
        <p:spPr>
          <a:xfrm>
            <a:off x="678641" y="32006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086"/>
                  <a:pt x="5791" y="3898"/>
                  <a:pt x="5690" y="3522"/>
                </a:cubicBezTo>
                <a:close/>
                <a:moveTo>
                  <a:pt x="3258" y="19018"/>
                </a:moveTo>
                <a:cubicBezTo>
                  <a:pt x="1847" y="19018"/>
                  <a:pt x="696" y="15309"/>
                  <a:pt x="696" y="10660"/>
                </a:cubicBezTo>
                <a:cubicBezTo>
                  <a:pt x="696" y="6058"/>
                  <a:pt x="1833" y="2302"/>
                  <a:pt x="3258" y="2302"/>
                </a:cubicBezTo>
                <a:cubicBezTo>
                  <a:pt x="4668" y="2302"/>
                  <a:pt x="5819" y="6011"/>
                  <a:pt x="5819" y="10660"/>
                </a:cubicBezTo>
                <a:cubicBezTo>
                  <a:pt x="5819" y="15262"/>
                  <a:pt x="4668" y="19018"/>
                  <a:pt x="3258" y="19018"/>
                </a:cubicBezTo>
                <a:close/>
              </a:path>
            </a:pathLst>
          </a:custGeom>
          <a:solidFill>
            <a:srgbClr val="C0392B">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solidFill>
                  <a:prstClr val="white"/>
                </a:solidFill>
                <a:effectLst/>
                <a:uLnTx/>
                <a:uFillTx/>
                <a:latin typeface="Calibri"/>
                <a:cs typeface="+mn-cs"/>
              </a:rPr>
              <a:t>   OBJECT</a:t>
            </a:r>
          </a:p>
        </p:txBody>
      </p:sp>
      <p:sp>
        <p:nvSpPr>
          <p:cNvPr id="80" name="Shape">
            <a:extLst>
              <a:ext uri="{FF2B5EF4-FFF2-40B4-BE49-F238E27FC236}">
                <a16:creationId xmlns:a16="http://schemas.microsoft.com/office/drawing/2014/main" id="{BDFB4180-BF22-48C6-8AEC-48B25146EE3D}"/>
              </a:ext>
            </a:extLst>
          </p:cNvPr>
          <p:cNvSpPr/>
          <p:nvPr/>
        </p:nvSpPr>
        <p:spPr>
          <a:xfrm>
            <a:off x="839421" y="44198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133"/>
                  <a:pt x="5790" y="3898"/>
                  <a:pt x="5690" y="3522"/>
                </a:cubicBezTo>
                <a:close/>
                <a:moveTo>
                  <a:pt x="3272" y="19065"/>
                </a:moveTo>
                <a:cubicBezTo>
                  <a:pt x="1862" y="19065"/>
                  <a:pt x="711" y="15356"/>
                  <a:pt x="711" y="10707"/>
                </a:cubicBezTo>
                <a:cubicBezTo>
                  <a:pt x="711" y="6058"/>
                  <a:pt x="1847" y="2349"/>
                  <a:pt x="3272" y="2349"/>
                </a:cubicBezTo>
                <a:cubicBezTo>
                  <a:pt x="4682" y="2349"/>
                  <a:pt x="5834" y="6058"/>
                  <a:pt x="5834" y="10707"/>
                </a:cubicBezTo>
                <a:cubicBezTo>
                  <a:pt x="5834" y="15356"/>
                  <a:pt x="4682" y="19065"/>
                  <a:pt x="3272" y="19065"/>
                </a:cubicBezTo>
                <a:close/>
              </a:path>
            </a:pathLst>
          </a:custGeom>
          <a:solidFill>
            <a:srgbClr val="F39C12">
              <a:lumMod val="75000"/>
              <a:alpha val="74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LOCATION</a:t>
            </a:r>
          </a:p>
        </p:txBody>
      </p:sp>
      <p:sp>
        <p:nvSpPr>
          <p:cNvPr id="3" name="TextBox 2">
            <a:extLst>
              <a:ext uri="{FF2B5EF4-FFF2-40B4-BE49-F238E27FC236}">
                <a16:creationId xmlns:a16="http://schemas.microsoft.com/office/drawing/2014/main" id="{1D7DC0C2-3141-4DE1-B46C-DB26CEE0880C}"/>
              </a:ext>
            </a:extLst>
          </p:cNvPr>
          <p:cNvSpPr txBox="1"/>
          <p:nvPr/>
        </p:nvSpPr>
        <p:spPr>
          <a:xfrm>
            <a:off x="1644927" y="1331183"/>
            <a:ext cx="2666998"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2110.100.30</a:t>
            </a:r>
          </a:p>
        </p:txBody>
      </p:sp>
    </p:spTree>
    <p:extLst>
      <p:ext uri="{BB962C8B-B14F-4D97-AF65-F5344CB8AC3E}">
        <p14:creationId xmlns:p14="http://schemas.microsoft.com/office/powerpoint/2010/main" val="3332369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75"/>
                                        </p:tgtEl>
                                        <p:attrNameLst>
                                          <p:attrName>style.visibility</p:attrName>
                                        </p:attrNameLst>
                                      </p:cBhvr>
                                      <p:to>
                                        <p:strVal val="visible"/>
                                      </p:to>
                                    </p:set>
                                    <p:animEffect transition="in" filter="fade">
                                      <p:cBhvr>
                                        <p:cTn id="7" dur="1000"/>
                                        <p:tgtEl>
                                          <p:spTgt spid="75"/>
                                        </p:tgtEl>
                                      </p:cBhvr>
                                    </p:animEffect>
                                    <p:anim calcmode="lin" valueType="num">
                                      <p:cBhvr>
                                        <p:cTn id="8" dur="1000" fill="hold"/>
                                        <p:tgtEl>
                                          <p:spTgt spid="75"/>
                                        </p:tgtEl>
                                        <p:attrNameLst>
                                          <p:attrName>ppt_x</p:attrName>
                                        </p:attrNameLst>
                                      </p:cBhvr>
                                      <p:tavLst>
                                        <p:tav tm="0">
                                          <p:val>
                                            <p:strVal val="#ppt_x"/>
                                          </p:val>
                                        </p:tav>
                                        <p:tav tm="100000">
                                          <p:val>
                                            <p:strVal val="#ppt_x"/>
                                          </p:val>
                                        </p:tav>
                                      </p:tavLst>
                                    </p:anim>
                                    <p:anim calcmode="lin" valueType="num">
                                      <p:cBhvr>
                                        <p:cTn id="9" dur="1000" fill="hold"/>
                                        <p:tgtEl>
                                          <p:spTgt spid="7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73"/>
                                        </p:tgtEl>
                                        <p:attrNameLst>
                                          <p:attrName>style.visibility</p:attrName>
                                        </p:attrNameLst>
                                      </p:cBhvr>
                                      <p:to>
                                        <p:strVal val="visible"/>
                                      </p:to>
                                    </p:set>
                                    <p:animEffect transition="in" filter="fade">
                                      <p:cBhvr>
                                        <p:cTn id="14" dur="1000"/>
                                        <p:tgtEl>
                                          <p:spTgt spid="73"/>
                                        </p:tgtEl>
                                      </p:cBhvr>
                                    </p:animEffect>
                                    <p:anim calcmode="lin" valueType="num">
                                      <p:cBhvr>
                                        <p:cTn id="15" dur="1000" fill="hold"/>
                                        <p:tgtEl>
                                          <p:spTgt spid="73"/>
                                        </p:tgtEl>
                                        <p:attrNameLst>
                                          <p:attrName>ppt_x</p:attrName>
                                        </p:attrNameLst>
                                      </p:cBhvr>
                                      <p:tavLst>
                                        <p:tav tm="0">
                                          <p:val>
                                            <p:strVal val="#ppt_x"/>
                                          </p:val>
                                        </p:tav>
                                        <p:tav tm="100000">
                                          <p:val>
                                            <p:strVal val="#ppt_x"/>
                                          </p:val>
                                        </p:tav>
                                      </p:tavLst>
                                    </p:anim>
                                    <p:anim calcmode="lin" valueType="num">
                                      <p:cBhvr>
                                        <p:cTn id="16" dur="1000" fill="hold"/>
                                        <p:tgtEl>
                                          <p:spTgt spid="7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71"/>
                                        </p:tgtEl>
                                        <p:attrNameLst>
                                          <p:attrName>style.visibility</p:attrName>
                                        </p:attrNameLst>
                                      </p:cBhvr>
                                      <p:to>
                                        <p:strVal val="visible"/>
                                      </p:to>
                                    </p:set>
                                    <p:animEffect transition="in" filter="fade">
                                      <p:cBhvr>
                                        <p:cTn id="21" dur="1000"/>
                                        <p:tgtEl>
                                          <p:spTgt spid="71"/>
                                        </p:tgtEl>
                                      </p:cBhvr>
                                    </p:animEffect>
                                    <p:anim calcmode="lin" valueType="num">
                                      <p:cBhvr>
                                        <p:cTn id="22" dur="1000" fill="hold"/>
                                        <p:tgtEl>
                                          <p:spTgt spid="71"/>
                                        </p:tgtEl>
                                        <p:attrNameLst>
                                          <p:attrName>ppt_x</p:attrName>
                                        </p:attrNameLst>
                                      </p:cBhvr>
                                      <p:tavLst>
                                        <p:tav tm="0">
                                          <p:val>
                                            <p:strVal val="#ppt_x"/>
                                          </p:val>
                                        </p:tav>
                                        <p:tav tm="100000">
                                          <p:val>
                                            <p:strVal val="#ppt_x"/>
                                          </p:val>
                                        </p:tav>
                                      </p:tavLst>
                                    </p:anim>
                                    <p:anim calcmode="lin" valueType="num">
                                      <p:cBhvr>
                                        <p:cTn id="23"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2" presetClass="emph" presetSubtype="0" fill="hold" grpId="0" nodeType="clickEffect">
                                  <p:stCondLst>
                                    <p:cond delay="0"/>
                                  </p:stCondLst>
                                  <p:childTnLst>
                                    <p:animRot by="120000">
                                      <p:cBhvr>
                                        <p:cTn id="27" dur="100" fill="hold">
                                          <p:stCondLst>
                                            <p:cond delay="0"/>
                                          </p:stCondLst>
                                        </p:cTn>
                                        <p:tgtEl>
                                          <p:spTgt spid="3"/>
                                        </p:tgtEl>
                                        <p:attrNameLst>
                                          <p:attrName>r</p:attrName>
                                        </p:attrNameLst>
                                      </p:cBhvr>
                                    </p:animRot>
                                    <p:animRot by="-240000">
                                      <p:cBhvr>
                                        <p:cTn id="28" dur="200" fill="hold">
                                          <p:stCondLst>
                                            <p:cond delay="200"/>
                                          </p:stCondLst>
                                        </p:cTn>
                                        <p:tgtEl>
                                          <p:spTgt spid="3"/>
                                        </p:tgtEl>
                                        <p:attrNameLst>
                                          <p:attrName>r</p:attrName>
                                        </p:attrNameLst>
                                      </p:cBhvr>
                                    </p:animRot>
                                    <p:animRot by="240000">
                                      <p:cBhvr>
                                        <p:cTn id="29" dur="200" fill="hold">
                                          <p:stCondLst>
                                            <p:cond delay="400"/>
                                          </p:stCondLst>
                                        </p:cTn>
                                        <p:tgtEl>
                                          <p:spTgt spid="3"/>
                                        </p:tgtEl>
                                        <p:attrNameLst>
                                          <p:attrName>r</p:attrName>
                                        </p:attrNameLst>
                                      </p:cBhvr>
                                    </p:animRot>
                                    <p:animRot by="-240000">
                                      <p:cBhvr>
                                        <p:cTn id="30" dur="200" fill="hold">
                                          <p:stCondLst>
                                            <p:cond delay="600"/>
                                          </p:stCondLst>
                                        </p:cTn>
                                        <p:tgtEl>
                                          <p:spTgt spid="3"/>
                                        </p:tgtEl>
                                        <p:attrNameLst>
                                          <p:attrName>r</p:attrName>
                                        </p:attrNameLst>
                                      </p:cBhvr>
                                    </p:animRot>
                                    <p:animRot by="120000">
                                      <p:cBhvr>
                                        <p:cTn id="31" dur="200" fill="hold">
                                          <p:stCondLst>
                                            <p:cond delay="80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animBg="1"/>
      <p:bldP spid="73" grpId="0" animBg="1"/>
      <p:bldP spid="75" grpId="0" animBg="1"/>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457B9-3606-427C-A696-31AC6079A972}"/>
              </a:ext>
            </a:extLst>
          </p:cNvPr>
          <p:cNvSpPr>
            <a:spLocks noGrp="1"/>
          </p:cNvSpPr>
          <p:nvPr>
            <p:ph type="title"/>
          </p:nvPr>
        </p:nvSpPr>
        <p:spPr>
          <a:xfrm>
            <a:off x="457200" y="274638"/>
            <a:ext cx="8229600" cy="715962"/>
          </a:xfrm>
        </p:spPr>
        <p:txBody>
          <a:bodyPr/>
          <a:lstStyle/>
          <a:p>
            <a:r>
              <a:rPr lang="en-US" dirty="0"/>
              <a:t>Budget Coding Examples</a:t>
            </a:r>
          </a:p>
        </p:txBody>
      </p:sp>
      <p:sp>
        <p:nvSpPr>
          <p:cNvPr id="4" name="Slide Number Placeholder 3">
            <a:extLst>
              <a:ext uri="{FF2B5EF4-FFF2-40B4-BE49-F238E27FC236}">
                <a16:creationId xmlns:a16="http://schemas.microsoft.com/office/drawing/2014/main" id="{2FAB95D6-088E-4EB8-9D75-4D3FB76C93A1}"/>
              </a:ext>
            </a:extLst>
          </p:cNvPr>
          <p:cNvSpPr>
            <a:spLocks noGrp="1"/>
          </p:cNvSpPr>
          <p:nvPr>
            <p:ph type="sldNum" sz="quarter" idx="10"/>
          </p:nvPr>
        </p:nvSpPr>
        <p:spPr>
          <a:xfrm>
            <a:off x="5257800" y="6153150"/>
            <a:ext cx="2133600" cy="476250"/>
          </a:xfrm>
        </p:spPr>
        <p:txBody>
          <a:bodyPr/>
          <a:lstStyle/>
          <a:p>
            <a:pPr>
              <a:defRPr/>
            </a:pPr>
            <a:fld id="{F167A526-2166-4C58-A6B2-042EB1F80EDB}" type="slidenum">
              <a:rPr lang="en-US" smtClean="0"/>
              <a:pPr>
                <a:defRPr/>
              </a:pPr>
              <a:t>17</a:t>
            </a:fld>
            <a:endParaRPr lang="en-US" dirty="0"/>
          </a:p>
        </p:txBody>
      </p:sp>
      <p:sp>
        <p:nvSpPr>
          <p:cNvPr id="70" name="Oval">
            <a:extLst>
              <a:ext uri="{FF2B5EF4-FFF2-40B4-BE49-F238E27FC236}">
                <a16:creationId xmlns:a16="http://schemas.microsoft.com/office/drawing/2014/main" id="{D8D793E5-0B43-49F3-9696-3FB2517B47C6}"/>
              </a:ext>
            </a:extLst>
          </p:cNvPr>
          <p:cNvSpPr/>
          <p:nvPr/>
        </p:nvSpPr>
        <p:spPr>
          <a:xfrm>
            <a:off x="2313586" y="4962700"/>
            <a:ext cx="1370052" cy="443370"/>
          </a:xfrm>
          <a:prstGeom prst="ellipse">
            <a:avLst/>
          </a:prstGeom>
          <a:solidFill>
            <a:schemeClr val="tx1"/>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1" name="Shape">
            <a:extLst>
              <a:ext uri="{FF2B5EF4-FFF2-40B4-BE49-F238E27FC236}">
                <a16:creationId xmlns:a16="http://schemas.microsoft.com/office/drawing/2014/main" id="{6EAEA4CA-3AFE-4374-9E1B-A8855B6CB524}"/>
              </a:ext>
            </a:extLst>
          </p:cNvPr>
          <p:cNvSpPr/>
          <p:nvPr/>
        </p:nvSpPr>
        <p:spPr>
          <a:xfrm>
            <a:off x="2117123" y="3962400"/>
            <a:ext cx="1762050" cy="1260094"/>
          </a:xfrm>
          <a:custGeom>
            <a:avLst/>
            <a:gdLst/>
            <a:ahLst/>
            <a:cxnLst>
              <a:cxn ang="0">
                <a:pos x="wd2" y="hd2"/>
              </a:cxn>
              <a:cxn ang="5400000">
                <a:pos x="wd2" y="hd2"/>
              </a:cxn>
              <a:cxn ang="10800000">
                <a:pos x="wd2" y="hd2"/>
              </a:cxn>
              <a:cxn ang="16200000">
                <a:pos x="wd2" y="hd2"/>
              </a:cxn>
            </a:cxnLst>
            <a:rect l="0" t="0" r="r" b="b"/>
            <a:pathLst>
              <a:path w="21600" h="21600" extrusionOk="0">
                <a:moveTo>
                  <a:pt x="21600" y="3883"/>
                </a:moveTo>
                <a:cubicBezTo>
                  <a:pt x="21600" y="1746"/>
                  <a:pt x="16761" y="0"/>
                  <a:pt x="10800" y="0"/>
                </a:cubicBezTo>
                <a:cubicBezTo>
                  <a:pt x="4839" y="0"/>
                  <a:pt x="0" y="1723"/>
                  <a:pt x="0" y="3883"/>
                </a:cubicBezTo>
                <a:lnTo>
                  <a:pt x="1951" y="18429"/>
                </a:lnTo>
                <a:cubicBezTo>
                  <a:pt x="1951" y="20175"/>
                  <a:pt x="5915" y="21600"/>
                  <a:pt x="10800" y="21600"/>
                </a:cubicBezTo>
                <a:cubicBezTo>
                  <a:pt x="15685" y="21600"/>
                  <a:pt x="19649" y="20175"/>
                  <a:pt x="19649" y="18429"/>
                </a:cubicBezTo>
                <a:lnTo>
                  <a:pt x="21600" y="3883"/>
                </a:lnTo>
                <a:close/>
              </a:path>
            </a:pathLst>
          </a:custGeom>
          <a:solidFill>
            <a:srgbClr val="FFC000"/>
          </a:solidFill>
          <a:ln w="12700">
            <a:miter lim="400000"/>
          </a:ln>
        </p:spPr>
        <p:txBody>
          <a:bodyPr lIns="144000" tIns="38100" rIns="144000" bIns="10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000000"/>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30 </a:t>
            </a:r>
            <a:b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br>
            <a: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(Vanderbilt)</a:t>
            </a:r>
          </a:p>
        </p:txBody>
      </p:sp>
      <p:sp>
        <p:nvSpPr>
          <p:cNvPr id="72" name="Oval">
            <a:extLst>
              <a:ext uri="{FF2B5EF4-FFF2-40B4-BE49-F238E27FC236}">
                <a16:creationId xmlns:a16="http://schemas.microsoft.com/office/drawing/2014/main" id="{298100E0-65CD-478A-BF20-AEDB8C565C33}"/>
              </a:ext>
            </a:extLst>
          </p:cNvPr>
          <p:cNvSpPr/>
          <p:nvPr/>
        </p:nvSpPr>
        <p:spPr>
          <a:xfrm>
            <a:off x="2117123" y="3962400"/>
            <a:ext cx="1762050" cy="449178"/>
          </a:xfrm>
          <a:prstGeom prst="ellipse">
            <a:avLst/>
          </a:prstGeom>
          <a:solidFill>
            <a:srgbClr val="F39C12">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3" name="Shape">
            <a:extLst>
              <a:ext uri="{FF2B5EF4-FFF2-40B4-BE49-F238E27FC236}">
                <a16:creationId xmlns:a16="http://schemas.microsoft.com/office/drawing/2014/main" id="{C6E46663-4770-4A04-A786-C949240F10C1}"/>
              </a:ext>
            </a:extLst>
          </p:cNvPr>
          <p:cNvSpPr/>
          <p:nvPr/>
        </p:nvSpPr>
        <p:spPr>
          <a:xfrm>
            <a:off x="1936828" y="2568965"/>
            <a:ext cx="2133600" cy="1622035"/>
          </a:xfrm>
          <a:custGeom>
            <a:avLst/>
            <a:gdLst/>
            <a:ahLst/>
            <a:cxnLst>
              <a:cxn ang="0">
                <a:pos x="wd2" y="hd2"/>
              </a:cxn>
              <a:cxn ang="5400000">
                <a:pos x="wd2" y="hd2"/>
              </a:cxn>
              <a:cxn ang="10800000">
                <a:pos x="wd2" y="hd2"/>
              </a:cxn>
              <a:cxn ang="16200000">
                <a:pos x="wd2" y="hd2"/>
              </a:cxn>
            </a:cxnLst>
            <a:rect l="0" t="0" r="r" b="b"/>
            <a:pathLst>
              <a:path w="21600" h="21600" extrusionOk="0">
                <a:moveTo>
                  <a:pt x="21600" y="4121"/>
                </a:moveTo>
                <a:cubicBezTo>
                  <a:pt x="21600" y="1840"/>
                  <a:pt x="16761" y="0"/>
                  <a:pt x="10800" y="0"/>
                </a:cubicBezTo>
                <a:cubicBezTo>
                  <a:pt x="4839" y="0"/>
                  <a:pt x="0" y="1840"/>
                  <a:pt x="0" y="4121"/>
                </a:cubicBezTo>
                <a:lnTo>
                  <a:pt x="1955" y="18227"/>
                </a:lnTo>
                <a:cubicBezTo>
                  <a:pt x="1955" y="20086"/>
                  <a:pt x="5913" y="21600"/>
                  <a:pt x="10800" y="21600"/>
                </a:cubicBezTo>
                <a:cubicBezTo>
                  <a:pt x="15687" y="21600"/>
                  <a:pt x="19645" y="20086"/>
                  <a:pt x="19645" y="18227"/>
                </a:cubicBezTo>
                <a:lnTo>
                  <a:pt x="21600" y="4121"/>
                </a:lnTo>
                <a:close/>
              </a:path>
            </a:pathLst>
          </a:custGeom>
          <a:solidFill>
            <a:srgbClr val="C0392B"/>
          </a:solidFill>
          <a:ln w="12700">
            <a:miter lim="400000"/>
          </a:ln>
        </p:spPr>
        <p:txBody>
          <a:bodyPr lIns="180000" tIns="0" rIns="180000" bIns="144000" anchor="ctr"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FFFFFF"/>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FFFFFF"/>
                </a:solidFill>
                <a:effectLst/>
                <a:uLnTx/>
                <a:uFillTx/>
                <a:latin typeface="Avenir LT Std 45 Book" panose="020B0502020203020204" pitchFamily="34" charset="0"/>
                <a:cs typeface="+mn-cs"/>
              </a:rPr>
              <a:t>100</a:t>
            </a: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FFFFFF"/>
                </a:solidFill>
                <a:latin typeface="Avenir LT Std 45 Book" panose="020B0502020203020204" pitchFamily="34" charset="0"/>
                <a:cs typeface="+mn-cs"/>
              </a:rPr>
              <a:t>(Salaries)</a:t>
            </a:r>
            <a:endParaRPr kumimoji="0" lang="en-US" sz="1600" b="0" i="0" u="none" strike="noStrike" kern="0" cap="none" spc="0" normalizeH="0" baseline="0" noProof="0" dirty="0">
              <a:ln>
                <a:noFill/>
              </a:ln>
              <a:solidFill>
                <a:srgbClr val="FFFFFF"/>
              </a:solidFill>
              <a:effectLst/>
              <a:uLnTx/>
              <a:uFillTx/>
              <a:latin typeface="Avenir LT Std 45 Book" panose="020B0502020203020204" pitchFamily="34" charset="0"/>
              <a:cs typeface="+mn-cs"/>
            </a:endParaRPr>
          </a:p>
        </p:txBody>
      </p:sp>
      <p:sp>
        <p:nvSpPr>
          <p:cNvPr id="74" name="Oval">
            <a:extLst>
              <a:ext uri="{FF2B5EF4-FFF2-40B4-BE49-F238E27FC236}">
                <a16:creationId xmlns:a16="http://schemas.microsoft.com/office/drawing/2014/main" id="{A75020A1-0791-4E2C-B61A-B8F45AFAFF5A}"/>
              </a:ext>
            </a:extLst>
          </p:cNvPr>
          <p:cNvSpPr/>
          <p:nvPr/>
        </p:nvSpPr>
        <p:spPr>
          <a:xfrm>
            <a:off x="1936828" y="2568965"/>
            <a:ext cx="2105694" cy="571537"/>
          </a:xfrm>
          <a:prstGeom prst="ellipse">
            <a:avLst/>
          </a:prstGeom>
          <a:solidFill>
            <a:srgbClr val="C0392B">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5" name="Shape">
            <a:extLst>
              <a:ext uri="{FF2B5EF4-FFF2-40B4-BE49-F238E27FC236}">
                <a16:creationId xmlns:a16="http://schemas.microsoft.com/office/drawing/2014/main" id="{4B3B7F55-50E0-42E1-BEA6-591FA7F4ECB4}"/>
              </a:ext>
            </a:extLst>
          </p:cNvPr>
          <p:cNvSpPr/>
          <p:nvPr/>
        </p:nvSpPr>
        <p:spPr>
          <a:xfrm>
            <a:off x="1644927" y="1219200"/>
            <a:ext cx="2667001" cy="1657679"/>
          </a:xfrm>
          <a:custGeom>
            <a:avLst/>
            <a:gdLst/>
            <a:ahLst/>
            <a:cxnLst>
              <a:cxn ang="0">
                <a:pos x="wd2" y="hd2"/>
              </a:cxn>
              <a:cxn ang="5400000">
                <a:pos x="wd2" y="hd2"/>
              </a:cxn>
              <a:cxn ang="10800000">
                <a:pos x="wd2" y="hd2"/>
              </a:cxn>
              <a:cxn ang="16200000">
                <a:pos x="wd2" y="hd2"/>
              </a:cxn>
            </a:cxnLst>
            <a:rect l="0" t="0" r="r" b="b"/>
            <a:pathLst>
              <a:path w="21600" h="21600" extrusionOk="0">
                <a:moveTo>
                  <a:pt x="21600" y="4532"/>
                </a:moveTo>
                <a:cubicBezTo>
                  <a:pt x="21600" y="2028"/>
                  <a:pt x="16767" y="0"/>
                  <a:pt x="10800" y="0"/>
                </a:cubicBezTo>
                <a:cubicBezTo>
                  <a:pt x="4833" y="0"/>
                  <a:pt x="0" y="2028"/>
                  <a:pt x="0" y="4532"/>
                </a:cubicBezTo>
                <a:lnTo>
                  <a:pt x="1959" y="17892"/>
                </a:lnTo>
                <a:cubicBezTo>
                  <a:pt x="1959" y="19936"/>
                  <a:pt x="5921" y="21600"/>
                  <a:pt x="10809" y="21600"/>
                </a:cubicBezTo>
                <a:cubicBezTo>
                  <a:pt x="15697" y="21600"/>
                  <a:pt x="19659" y="19936"/>
                  <a:pt x="19659" y="17892"/>
                </a:cubicBezTo>
                <a:lnTo>
                  <a:pt x="21600" y="4532"/>
                </a:lnTo>
                <a:close/>
              </a:path>
            </a:pathLst>
          </a:custGeom>
          <a:solidFill>
            <a:srgbClr val="9BBB59"/>
          </a:solidFill>
          <a:ln w="12700">
            <a:miter lim="400000"/>
          </a:ln>
        </p:spPr>
        <p:txBody>
          <a:bodyPr lIns="38100" tIns="38100" rIns="38100" bIns="28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600" kern="0" dirty="0">
              <a:solidFill>
                <a:srgbClr val="F2F2F2">
                  <a:lumMod val="25000"/>
                </a:srgbClr>
              </a:solidFill>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F2F2F2">
                    <a:lumMod val="25000"/>
                  </a:srgbClr>
                </a:solidFill>
                <a:latin typeface="Avenir LT Std 45 Book" panose="020B0502020203020204" pitchFamily="34" charset="0"/>
                <a:cs typeface="+mn-cs"/>
              </a:rPr>
              <a:t>2110</a:t>
            </a: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t>(General Education)</a:t>
            </a:r>
            <a:endParaRPr kumimoji="0" lang="en-US" sz="32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p:txBody>
      </p:sp>
      <p:sp>
        <p:nvSpPr>
          <p:cNvPr id="76" name="Oval">
            <a:extLst>
              <a:ext uri="{FF2B5EF4-FFF2-40B4-BE49-F238E27FC236}">
                <a16:creationId xmlns:a16="http://schemas.microsoft.com/office/drawing/2014/main" id="{5B77E510-8A3C-4911-BDEB-00725A05EE8E}"/>
              </a:ext>
            </a:extLst>
          </p:cNvPr>
          <p:cNvSpPr/>
          <p:nvPr/>
        </p:nvSpPr>
        <p:spPr>
          <a:xfrm>
            <a:off x="1644929" y="1219201"/>
            <a:ext cx="2666999" cy="653136"/>
          </a:xfrm>
          <a:prstGeom prst="ellipse">
            <a:avLst/>
          </a:prstGeom>
          <a:solidFill>
            <a:srgbClr val="9BBB59">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7" name="Shape">
            <a:extLst>
              <a:ext uri="{FF2B5EF4-FFF2-40B4-BE49-F238E27FC236}">
                <a16:creationId xmlns:a16="http://schemas.microsoft.com/office/drawing/2014/main" id="{D29882F9-6863-409E-88A8-ECC42D524422}"/>
              </a:ext>
            </a:extLst>
          </p:cNvPr>
          <p:cNvSpPr/>
          <p:nvPr/>
        </p:nvSpPr>
        <p:spPr>
          <a:xfrm>
            <a:off x="457200" y="1981419"/>
            <a:ext cx="1492856" cy="456981"/>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49" y="4133"/>
                  <a:pt x="5805" y="3898"/>
                  <a:pt x="5690" y="3522"/>
                </a:cubicBezTo>
                <a:close/>
                <a:moveTo>
                  <a:pt x="3272" y="19018"/>
                </a:moveTo>
                <a:cubicBezTo>
                  <a:pt x="1862" y="19018"/>
                  <a:pt x="711" y="15309"/>
                  <a:pt x="711" y="10660"/>
                </a:cubicBezTo>
                <a:cubicBezTo>
                  <a:pt x="711" y="6058"/>
                  <a:pt x="1862" y="2302"/>
                  <a:pt x="3272" y="2302"/>
                </a:cubicBezTo>
                <a:cubicBezTo>
                  <a:pt x="4682" y="2302"/>
                  <a:pt x="5834" y="6011"/>
                  <a:pt x="5834" y="10660"/>
                </a:cubicBezTo>
                <a:cubicBezTo>
                  <a:pt x="5834" y="15309"/>
                  <a:pt x="4682" y="19018"/>
                  <a:pt x="3272" y="19018"/>
                </a:cubicBezTo>
                <a:close/>
              </a:path>
            </a:pathLst>
          </a:custGeom>
          <a:solidFill>
            <a:srgbClr val="9BBB59">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FUNCTION</a:t>
            </a:r>
          </a:p>
        </p:txBody>
      </p:sp>
      <p:sp>
        <p:nvSpPr>
          <p:cNvPr id="79" name="Shape">
            <a:extLst>
              <a:ext uri="{FF2B5EF4-FFF2-40B4-BE49-F238E27FC236}">
                <a16:creationId xmlns:a16="http://schemas.microsoft.com/office/drawing/2014/main" id="{677DEB8B-BF3B-4CFF-AF7D-C70743F84B39}"/>
              </a:ext>
            </a:extLst>
          </p:cNvPr>
          <p:cNvSpPr/>
          <p:nvPr/>
        </p:nvSpPr>
        <p:spPr>
          <a:xfrm>
            <a:off x="678641" y="32006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086"/>
                  <a:pt x="5791" y="3898"/>
                  <a:pt x="5690" y="3522"/>
                </a:cubicBezTo>
                <a:close/>
                <a:moveTo>
                  <a:pt x="3258" y="19018"/>
                </a:moveTo>
                <a:cubicBezTo>
                  <a:pt x="1847" y="19018"/>
                  <a:pt x="696" y="15309"/>
                  <a:pt x="696" y="10660"/>
                </a:cubicBezTo>
                <a:cubicBezTo>
                  <a:pt x="696" y="6058"/>
                  <a:pt x="1833" y="2302"/>
                  <a:pt x="3258" y="2302"/>
                </a:cubicBezTo>
                <a:cubicBezTo>
                  <a:pt x="4668" y="2302"/>
                  <a:pt x="5819" y="6011"/>
                  <a:pt x="5819" y="10660"/>
                </a:cubicBezTo>
                <a:cubicBezTo>
                  <a:pt x="5819" y="15262"/>
                  <a:pt x="4668" y="19018"/>
                  <a:pt x="3258" y="19018"/>
                </a:cubicBezTo>
                <a:close/>
              </a:path>
            </a:pathLst>
          </a:custGeom>
          <a:solidFill>
            <a:srgbClr val="C0392B">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solidFill>
                  <a:prstClr val="white"/>
                </a:solidFill>
                <a:effectLst/>
                <a:uLnTx/>
                <a:uFillTx/>
                <a:latin typeface="Calibri"/>
                <a:cs typeface="+mn-cs"/>
              </a:rPr>
              <a:t>   OBJECT</a:t>
            </a:r>
          </a:p>
        </p:txBody>
      </p:sp>
      <p:sp>
        <p:nvSpPr>
          <p:cNvPr id="80" name="Shape">
            <a:extLst>
              <a:ext uri="{FF2B5EF4-FFF2-40B4-BE49-F238E27FC236}">
                <a16:creationId xmlns:a16="http://schemas.microsoft.com/office/drawing/2014/main" id="{BDFB4180-BF22-48C6-8AEC-48B25146EE3D}"/>
              </a:ext>
            </a:extLst>
          </p:cNvPr>
          <p:cNvSpPr/>
          <p:nvPr/>
        </p:nvSpPr>
        <p:spPr>
          <a:xfrm>
            <a:off x="839421" y="44198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133"/>
                  <a:pt x="5790" y="3898"/>
                  <a:pt x="5690" y="3522"/>
                </a:cubicBezTo>
                <a:close/>
                <a:moveTo>
                  <a:pt x="3272" y="19065"/>
                </a:moveTo>
                <a:cubicBezTo>
                  <a:pt x="1862" y="19065"/>
                  <a:pt x="711" y="15356"/>
                  <a:pt x="711" y="10707"/>
                </a:cubicBezTo>
                <a:cubicBezTo>
                  <a:pt x="711" y="6058"/>
                  <a:pt x="1847" y="2349"/>
                  <a:pt x="3272" y="2349"/>
                </a:cubicBezTo>
                <a:cubicBezTo>
                  <a:pt x="4682" y="2349"/>
                  <a:pt x="5834" y="6058"/>
                  <a:pt x="5834" y="10707"/>
                </a:cubicBezTo>
                <a:cubicBezTo>
                  <a:pt x="5834" y="15356"/>
                  <a:pt x="4682" y="19065"/>
                  <a:pt x="3272" y="19065"/>
                </a:cubicBezTo>
                <a:close/>
              </a:path>
            </a:pathLst>
          </a:custGeom>
          <a:solidFill>
            <a:srgbClr val="F39C12">
              <a:lumMod val="75000"/>
              <a:alpha val="74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LOCATION</a:t>
            </a:r>
          </a:p>
        </p:txBody>
      </p:sp>
      <p:sp>
        <p:nvSpPr>
          <p:cNvPr id="3" name="TextBox 2">
            <a:extLst>
              <a:ext uri="{FF2B5EF4-FFF2-40B4-BE49-F238E27FC236}">
                <a16:creationId xmlns:a16="http://schemas.microsoft.com/office/drawing/2014/main" id="{1D7DC0C2-3141-4DE1-B46C-DB26CEE0880C}"/>
              </a:ext>
            </a:extLst>
          </p:cNvPr>
          <p:cNvSpPr txBox="1"/>
          <p:nvPr/>
        </p:nvSpPr>
        <p:spPr>
          <a:xfrm>
            <a:off x="1644927" y="1331183"/>
            <a:ext cx="2666998"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2110.100.30</a:t>
            </a:r>
          </a:p>
        </p:txBody>
      </p:sp>
      <p:sp>
        <p:nvSpPr>
          <p:cNvPr id="15" name="Oval">
            <a:extLst>
              <a:ext uri="{FF2B5EF4-FFF2-40B4-BE49-F238E27FC236}">
                <a16:creationId xmlns:a16="http://schemas.microsoft.com/office/drawing/2014/main" id="{D1CAE5A8-4822-4DF9-A337-F5EF1420A72F}"/>
              </a:ext>
            </a:extLst>
          </p:cNvPr>
          <p:cNvSpPr/>
          <p:nvPr/>
        </p:nvSpPr>
        <p:spPr>
          <a:xfrm>
            <a:off x="6307458" y="4962700"/>
            <a:ext cx="1370052" cy="443370"/>
          </a:xfrm>
          <a:prstGeom prst="ellipse">
            <a:avLst/>
          </a:prstGeom>
          <a:solidFill>
            <a:schemeClr val="tx1"/>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16" name="Shape">
            <a:extLst>
              <a:ext uri="{FF2B5EF4-FFF2-40B4-BE49-F238E27FC236}">
                <a16:creationId xmlns:a16="http://schemas.microsoft.com/office/drawing/2014/main" id="{797F0F44-D379-4312-91DD-82C52716051C}"/>
              </a:ext>
            </a:extLst>
          </p:cNvPr>
          <p:cNvSpPr/>
          <p:nvPr/>
        </p:nvSpPr>
        <p:spPr>
          <a:xfrm>
            <a:off x="6110995" y="3962400"/>
            <a:ext cx="1762050" cy="1260094"/>
          </a:xfrm>
          <a:custGeom>
            <a:avLst/>
            <a:gdLst/>
            <a:ahLst/>
            <a:cxnLst>
              <a:cxn ang="0">
                <a:pos x="wd2" y="hd2"/>
              </a:cxn>
              <a:cxn ang="5400000">
                <a:pos x="wd2" y="hd2"/>
              </a:cxn>
              <a:cxn ang="10800000">
                <a:pos x="wd2" y="hd2"/>
              </a:cxn>
              <a:cxn ang="16200000">
                <a:pos x="wd2" y="hd2"/>
              </a:cxn>
            </a:cxnLst>
            <a:rect l="0" t="0" r="r" b="b"/>
            <a:pathLst>
              <a:path w="21600" h="21600" extrusionOk="0">
                <a:moveTo>
                  <a:pt x="21600" y="3883"/>
                </a:moveTo>
                <a:cubicBezTo>
                  <a:pt x="21600" y="1746"/>
                  <a:pt x="16761" y="0"/>
                  <a:pt x="10800" y="0"/>
                </a:cubicBezTo>
                <a:cubicBezTo>
                  <a:pt x="4839" y="0"/>
                  <a:pt x="0" y="1723"/>
                  <a:pt x="0" y="3883"/>
                </a:cubicBezTo>
                <a:lnTo>
                  <a:pt x="1951" y="18429"/>
                </a:lnTo>
                <a:cubicBezTo>
                  <a:pt x="1951" y="20175"/>
                  <a:pt x="5915" y="21600"/>
                  <a:pt x="10800" y="21600"/>
                </a:cubicBezTo>
                <a:cubicBezTo>
                  <a:pt x="15685" y="21600"/>
                  <a:pt x="19649" y="20175"/>
                  <a:pt x="19649" y="18429"/>
                </a:cubicBezTo>
                <a:lnTo>
                  <a:pt x="21600" y="3883"/>
                </a:lnTo>
                <a:close/>
              </a:path>
            </a:pathLst>
          </a:custGeom>
          <a:solidFill>
            <a:srgbClr val="FFC000"/>
          </a:solidFill>
          <a:ln w="12700">
            <a:miter lim="400000"/>
          </a:ln>
        </p:spPr>
        <p:txBody>
          <a:bodyPr lIns="144000" tIns="38100" rIns="144000" bIns="10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000000"/>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00 </a:t>
            </a:r>
            <a:b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br>
            <a: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(District-wide)</a:t>
            </a:r>
          </a:p>
        </p:txBody>
      </p:sp>
      <p:sp>
        <p:nvSpPr>
          <p:cNvPr id="17" name="Oval">
            <a:extLst>
              <a:ext uri="{FF2B5EF4-FFF2-40B4-BE49-F238E27FC236}">
                <a16:creationId xmlns:a16="http://schemas.microsoft.com/office/drawing/2014/main" id="{7A380DCF-404B-4F3E-92EA-FD5731D64BAD}"/>
              </a:ext>
            </a:extLst>
          </p:cNvPr>
          <p:cNvSpPr/>
          <p:nvPr/>
        </p:nvSpPr>
        <p:spPr>
          <a:xfrm>
            <a:off x="6110995" y="3962400"/>
            <a:ext cx="1762050" cy="449178"/>
          </a:xfrm>
          <a:prstGeom prst="ellipse">
            <a:avLst/>
          </a:prstGeom>
          <a:solidFill>
            <a:srgbClr val="F39C12">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18" name="Shape">
            <a:extLst>
              <a:ext uri="{FF2B5EF4-FFF2-40B4-BE49-F238E27FC236}">
                <a16:creationId xmlns:a16="http://schemas.microsoft.com/office/drawing/2014/main" id="{01F66E4E-D432-4A45-B80D-D79A7E2A5B66}"/>
              </a:ext>
            </a:extLst>
          </p:cNvPr>
          <p:cNvSpPr/>
          <p:nvPr/>
        </p:nvSpPr>
        <p:spPr>
          <a:xfrm>
            <a:off x="5930700" y="2568965"/>
            <a:ext cx="2133600" cy="1622035"/>
          </a:xfrm>
          <a:custGeom>
            <a:avLst/>
            <a:gdLst/>
            <a:ahLst/>
            <a:cxnLst>
              <a:cxn ang="0">
                <a:pos x="wd2" y="hd2"/>
              </a:cxn>
              <a:cxn ang="5400000">
                <a:pos x="wd2" y="hd2"/>
              </a:cxn>
              <a:cxn ang="10800000">
                <a:pos x="wd2" y="hd2"/>
              </a:cxn>
              <a:cxn ang="16200000">
                <a:pos x="wd2" y="hd2"/>
              </a:cxn>
            </a:cxnLst>
            <a:rect l="0" t="0" r="r" b="b"/>
            <a:pathLst>
              <a:path w="21600" h="21600" extrusionOk="0">
                <a:moveTo>
                  <a:pt x="21600" y="4121"/>
                </a:moveTo>
                <a:cubicBezTo>
                  <a:pt x="21600" y="1840"/>
                  <a:pt x="16761" y="0"/>
                  <a:pt x="10800" y="0"/>
                </a:cubicBezTo>
                <a:cubicBezTo>
                  <a:pt x="4839" y="0"/>
                  <a:pt x="0" y="1840"/>
                  <a:pt x="0" y="4121"/>
                </a:cubicBezTo>
                <a:lnTo>
                  <a:pt x="1955" y="18227"/>
                </a:lnTo>
                <a:cubicBezTo>
                  <a:pt x="1955" y="20086"/>
                  <a:pt x="5913" y="21600"/>
                  <a:pt x="10800" y="21600"/>
                </a:cubicBezTo>
                <a:cubicBezTo>
                  <a:pt x="15687" y="21600"/>
                  <a:pt x="19645" y="20086"/>
                  <a:pt x="19645" y="18227"/>
                </a:cubicBezTo>
                <a:lnTo>
                  <a:pt x="21600" y="4121"/>
                </a:lnTo>
                <a:close/>
              </a:path>
            </a:pathLst>
          </a:custGeom>
          <a:solidFill>
            <a:srgbClr val="C0392B"/>
          </a:solidFill>
          <a:ln w="12700">
            <a:miter lim="400000"/>
          </a:ln>
        </p:spPr>
        <p:txBody>
          <a:bodyPr lIns="180000" tIns="0" rIns="180000" bIns="144000" anchor="ctr"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FFFFFF"/>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FFFFFF"/>
                </a:solidFill>
                <a:effectLst/>
                <a:uLnTx/>
                <a:uFillTx/>
                <a:latin typeface="Avenir LT Std 45 Book" panose="020B0502020203020204" pitchFamily="34" charset="0"/>
                <a:cs typeface="+mn-cs"/>
              </a:rPr>
              <a:t>490</a:t>
            </a: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FFFFFF"/>
                </a:solidFill>
                <a:latin typeface="Avenir LT Std 45 Book" panose="020B0502020203020204" pitchFamily="34" charset="0"/>
                <a:cs typeface="+mn-cs"/>
              </a:rPr>
              <a:t>(BOCES)</a:t>
            </a:r>
            <a:endParaRPr kumimoji="0" lang="en-US" sz="1600" b="0" i="0" u="none" strike="noStrike" kern="0" cap="none" spc="0" normalizeH="0" baseline="0" noProof="0" dirty="0">
              <a:ln>
                <a:noFill/>
              </a:ln>
              <a:solidFill>
                <a:srgbClr val="FFFFFF"/>
              </a:solidFill>
              <a:effectLst/>
              <a:uLnTx/>
              <a:uFillTx/>
              <a:latin typeface="Avenir LT Std 45 Book" panose="020B0502020203020204" pitchFamily="34" charset="0"/>
              <a:cs typeface="+mn-cs"/>
            </a:endParaRPr>
          </a:p>
        </p:txBody>
      </p:sp>
      <p:sp>
        <p:nvSpPr>
          <p:cNvPr id="19" name="Oval">
            <a:extLst>
              <a:ext uri="{FF2B5EF4-FFF2-40B4-BE49-F238E27FC236}">
                <a16:creationId xmlns:a16="http://schemas.microsoft.com/office/drawing/2014/main" id="{D77A67C3-4271-4B35-8E3F-13DC4C922AB1}"/>
              </a:ext>
            </a:extLst>
          </p:cNvPr>
          <p:cNvSpPr/>
          <p:nvPr/>
        </p:nvSpPr>
        <p:spPr>
          <a:xfrm>
            <a:off x="5930700" y="2568965"/>
            <a:ext cx="2105694" cy="571537"/>
          </a:xfrm>
          <a:prstGeom prst="ellipse">
            <a:avLst/>
          </a:prstGeom>
          <a:solidFill>
            <a:srgbClr val="C0392B">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20" name="Shape">
            <a:extLst>
              <a:ext uri="{FF2B5EF4-FFF2-40B4-BE49-F238E27FC236}">
                <a16:creationId xmlns:a16="http://schemas.microsoft.com/office/drawing/2014/main" id="{EA0C2B66-7F48-4B1A-B087-271D80001762}"/>
              </a:ext>
            </a:extLst>
          </p:cNvPr>
          <p:cNvSpPr/>
          <p:nvPr/>
        </p:nvSpPr>
        <p:spPr>
          <a:xfrm>
            <a:off x="5638799" y="1219200"/>
            <a:ext cx="2667001" cy="1657679"/>
          </a:xfrm>
          <a:custGeom>
            <a:avLst/>
            <a:gdLst/>
            <a:ahLst/>
            <a:cxnLst>
              <a:cxn ang="0">
                <a:pos x="wd2" y="hd2"/>
              </a:cxn>
              <a:cxn ang="5400000">
                <a:pos x="wd2" y="hd2"/>
              </a:cxn>
              <a:cxn ang="10800000">
                <a:pos x="wd2" y="hd2"/>
              </a:cxn>
              <a:cxn ang="16200000">
                <a:pos x="wd2" y="hd2"/>
              </a:cxn>
            </a:cxnLst>
            <a:rect l="0" t="0" r="r" b="b"/>
            <a:pathLst>
              <a:path w="21600" h="21600" extrusionOk="0">
                <a:moveTo>
                  <a:pt x="21600" y="4532"/>
                </a:moveTo>
                <a:cubicBezTo>
                  <a:pt x="21600" y="2028"/>
                  <a:pt x="16767" y="0"/>
                  <a:pt x="10800" y="0"/>
                </a:cubicBezTo>
                <a:cubicBezTo>
                  <a:pt x="4833" y="0"/>
                  <a:pt x="0" y="2028"/>
                  <a:pt x="0" y="4532"/>
                </a:cubicBezTo>
                <a:lnTo>
                  <a:pt x="1959" y="17892"/>
                </a:lnTo>
                <a:cubicBezTo>
                  <a:pt x="1959" y="19936"/>
                  <a:pt x="5921" y="21600"/>
                  <a:pt x="10809" y="21600"/>
                </a:cubicBezTo>
                <a:cubicBezTo>
                  <a:pt x="15697" y="21600"/>
                  <a:pt x="19659" y="19936"/>
                  <a:pt x="19659" y="17892"/>
                </a:cubicBezTo>
                <a:lnTo>
                  <a:pt x="21600" y="4532"/>
                </a:lnTo>
                <a:close/>
              </a:path>
            </a:pathLst>
          </a:custGeom>
          <a:solidFill>
            <a:srgbClr val="9BBB59"/>
          </a:solidFill>
          <a:ln w="12700">
            <a:miter lim="400000"/>
          </a:ln>
        </p:spPr>
        <p:txBody>
          <a:bodyPr lIns="38100" tIns="38100" rIns="38100" bIns="28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600" kern="0" dirty="0">
              <a:solidFill>
                <a:srgbClr val="F2F2F2">
                  <a:lumMod val="25000"/>
                </a:srgbClr>
              </a:solidFill>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F2F2F2">
                    <a:lumMod val="25000"/>
                  </a:srgbClr>
                </a:solidFill>
                <a:latin typeface="Avenir LT Std 45 Book" panose="020B0502020203020204" pitchFamily="34" charset="0"/>
                <a:cs typeface="+mn-cs"/>
              </a:rPr>
              <a:t>2250</a:t>
            </a: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t>(Special Education)</a:t>
            </a:r>
            <a:endParaRPr kumimoji="0" lang="en-US" sz="32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p:txBody>
      </p:sp>
      <p:sp>
        <p:nvSpPr>
          <p:cNvPr id="21" name="Oval">
            <a:extLst>
              <a:ext uri="{FF2B5EF4-FFF2-40B4-BE49-F238E27FC236}">
                <a16:creationId xmlns:a16="http://schemas.microsoft.com/office/drawing/2014/main" id="{A6105378-8875-4D23-AF5D-31556ED64818}"/>
              </a:ext>
            </a:extLst>
          </p:cNvPr>
          <p:cNvSpPr/>
          <p:nvPr/>
        </p:nvSpPr>
        <p:spPr>
          <a:xfrm>
            <a:off x="5638801" y="1219201"/>
            <a:ext cx="2666999" cy="653136"/>
          </a:xfrm>
          <a:prstGeom prst="ellipse">
            <a:avLst/>
          </a:prstGeom>
          <a:solidFill>
            <a:srgbClr val="9BBB59">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22" name="Shape">
            <a:extLst>
              <a:ext uri="{FF2B5EF4-FFF2-40B4-BE49-F238E27FC236}">
                <a16:creationId xmlns:a16="http://schemas.microsoft.com/office/drawing/2014/main" id="{490EFBE5-19E8-479E-AD7C-113A092D76D8}"/>
              </a:ext>
            </a:extLst>
          </p:cNvPr>
          <p:cNvSpPr/>
          <p:nvPr/>
        </p:nvSpPr>
        <p:spPr>
          <a:xfrm>
            <a:off x="4451072" y="1981419"/>
            <a:ext cx="1492856" cy="456981"/>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49" y="4133"/>
                  <a:pt x="5805" y="3898"/>
                  <a:pt x="5690" y="3522"/>
                </a:cubicBezTo>
                <a:close/>
                <a:moveTo>
                  <a:pt x="3272" y="19018"/>
                </a:moveTo>
                <a:cubicBezTo>
                  <a:pt x="1862" y="19018"/>
                  <a:pt x="711" y="15309"/>
                  <a:pt x="711" y="10660"/>
                </a:cubicBezTo>
                <a:cubicBezTo>
                  <a:pt x="711" y="6058"/>
                  <a:pt x="1862" y="2302"/>
                  <a:pt x="3272" y="2302"/>
                </a:cubicBezTo>
                <a:cubicBezTo>
                  <a:pt x="4682" y="2302"/>
                  <a:pt x="5834" y="6011"/>
                  <a:pt x="5834" y="10660"/>
                </a:cubicBezTo>
                <a:cubicBezTo>
                  <a:pt x="5834" y="15309"/>
                  <a:pt x="4682" y="19018"/>
                  <a:pt x="3272" y="19018"/>
                </a:cubicBezTo>
                <a:close/>
              </a:path>
            </a:pathLst>
          </a:custGeom>
          <a:solidFill>
            <a:srgbClr val="9BBB59">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FUNCTION</a:t>
            </a:r>
          </a:p>
        </p:txBody>
      </p:sp>
      <p:sp>
        <p:nvSpPr>
          <p:cNvPr id="23" name="Shape">
            <a:extLst>
              <a:ext uri="{FF2B5EF4-FFF2-40B4-BE49-F238E27FC236}">
                <a16:creationId xmlns:a16="http://schemas.microsoft.com/office/drawing/2014/main" id="{F95F3F5A-67D2-473F-830C-2B0278314C29}"/>
              </a:ext>
            </a:extLst>
          </p:cNvPr>
          <p:cNvSpPr/>
          <p:nvPr/>
        </p:nvSpPr>
        <p:spPr>
          <a:xfrm>
            <a:off x="4672513" y="32006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086"/>
                  <a:pt x="5791" y="3898"/>
                  <a:pt x="5690" y="3522"/>
                </a:cubicBezTo>
                <a:close/>
                <a:moveTo>
                  <a:pt x="3258" y="19018"/>
                </a:moveTo>
                <a:cubicBezTo>
                  <a:pt x="1847" y="19018"/>
                  <a:pt x="696" y="15309"/>
                  <a:pt x="696" y="10660"/>
                </a:cubicBezTo>
                <a:cubicBezTo>
                  <a:pt x="696" y="6058"/>
                  <a:pt x="1833" y="2302"/>
                  <a:pt x="3258" y="2302"/>
                </a:cubicBezTo>
                <a:cubicBezTo>
                  <a:pt x="4668" y="2302"/>
                  <a:pt x="5819" y="6011"/>
                  <a:pt x="5819" y="10660"/>
                </a:cubicBezTo>
                <a:cubicBezTo>
                  <a:pt x="5819" y="15262"/>
                  <a:pt x="4668" y="19018"/>
                  <a:pt x="3258" y="19018"/>
                </a:cubicBezTo>
                <a:close/>
              </a:path>
            </a:pathLst>
          </a:custGeom>
          <a:solidFill>
            <a:srgbClr val="C0392B">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solidFill>
                  <a:prstClr val="white"/>
                </a:solidFill>
                <a:effectLst/>
                <a:uLnTx/>
                <a:uFillTx/>
                <a:latin typeface="Calibri"/>
                <a:cs typeface="+mn-cs"/>
              </a:rPr>
              <a:t>   OBJECT</a:t>
            </a:r>
          </a:p>
        </p:txBody>
      </p:sp>
      <p:sp>
        <p:nvSpPr>
          <p:cNvPr id="24" name="Shape">
            <a:extLst>
              <a:ext uri="{FF2B5EF4-FFF2-40B4-BE49-F238E27FC236}">
                <a16:creationId xmlns:a16="http://schemas.microsoft.com/office/drawing/2014/main" id="{2D79EDB8-1EE0-47F2-BCC0-9B9E5514D7E1}"/>
              </a:ext>
            </a:extLst>
          </p:cNvPr>
          <p:cNvSpPr/>
          <p:nvPr/>
        </p:nvSpPr>
        <p:spPr>
          <a:xfrm>
            <a:off x="4833293" y="44198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133"/>
                  <a:pt x="5790" y="3898"/>
                  <a:pt x="5690" y="3522"/>
                </a:cubicBezTo>
                <a:close/>
                <a:moveTo>
                  <a:pt x="3272" y="19065"/>
                </a:moveTo>
                <a:cubicBezTo>
                  <a:pt x="1862" y="19065"/>
                  <a:pt x="711" y="15356"/>
                  <a:pt x="711" y="10707"/>
                </a:cubicBezTo>
                <a:cubicBezTo>
                  <a:pt x="711" y="6058"/>
                  <a:pt x="1847" y="2349"/>
                  <a:pt x="3272" y="2349"/>
                </a:cubicBezTo>
                <a:cubicBezTo>
                  <a:pt x="4682" y="2349"/>
                  <a:pt x="5834" y="6058"/>
                  <a:pt x="5834" y="10707"/>
                </a:cubicBezTo>
                <a:cubicBezTo>
                  <a:pt x="5834" y="15356"/>
                  <a:pt x="4682" y="19065"/>
                  <a:pt x="3272" y="19065"/>
                </a:cubicBezTo>
                <a:close/>
              </a:path>
            </a:pathLst>
          </a:custGeom>
          <a:solidFill>
            <a:srgbClr val="F39C12">
              <a:lumMod val="75000"/>
              <a:alpha val="74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LOCATION</a:t>
            </a:r>
          </a:p>
        </p:txBody>
      </p:sp>
      <p:sp>
        <p:nvSpPr>
          <p:cNvPr id="25" name="TextBox 24">
            <a:extLst>
              <a:ext uri="{FF2B5EF4-FFF2-40B4-BE49-F238E27FC236}">
                <a16:creationId xmlns:a16="http://schemas.microsoft.com/office/drawing/2014/main" id="{334CCCAF-91E1-421E-A5DF-1899EA5F06D4}"/>
              </a:ext>
            </a:extLst>
          </p:cNvPr>
          <p:cNvSpPr txBox="1"/>
          <p:nvPr/>
        </p:nvSpPr>
        <p:spPr>
          <a:xfrm>
            <a:off x="5638799" y="1331183"/>
            <a:ext cx="2666998"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2250.490.00</a:t>
            </a:r>
          </a:p>
        </p:txBody>
      </p:sp>
    </p:spTree>
    <p:extLst>
      <p:ext uri="{BB962C8B-B14F-4D97-AF65-F5344CB8AC3E}">
        <p14:creationId xmlns:p14="http://schemas.microsoft.com/office/powerpoint/2010/main" val="806343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1000"/>
                                        <p:tgtEl>
                                          <p:spTgt spid="18"/>
                                        </p:tgtEl>
                                      </p:cBhvr>
                                    </p:animEffect>
                                    <p:anim calcmode="lin" valueType="num">
                                      <p:cBhvr>
                                        <p:cTn id="15" dur="1000" fill="hold"/>
                                        <p:tgtEl>
                                          <p:spTgt spid="18"/>
                                        </p:tgtEl>
                                        <p:attrNameLst>
                                          <p:attrName>ppt_x</p:attrName>
                                        </p:attrNameLst>
                                      </p:cBhvr>
                                      <p:tavLst>
                                        <p:tav tm="0">
                                          <p:val>
                                            <p:strVal val="#ppt_x"/>
                                          </p:val>
                                        </p:tav>
                                        <p:tav tm="100000">
                                          <p:val>
                                            <p:strVal val="#ppt_x"/>
                                          </p:val>
                                        </p:tav>
                                      </p:tavLst>
                                    </p:anim>
                                    <p:anim calcmode="lin" valueType="num">
                                      <p:cBhvr>
                                        <p:cTn id="1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2" presetClass="emph" presetSubtype="0" fill="hold" grpId="0" nodeType="clickEffect">
                                  <p:stCondLst>
                                    <p:cond delay="0"/>
                                  </p:stCondLst>
                                  <p:childTnLst>
                                    <p:animRot by="120000">
                                      <p:cBhvr>
                                        <p:cTn id="27" dur="100" fill="hold">
                                          <p:stCondLst>
                                            <p:cond delay="0"/>
                                          </p:stCondLst>
                                        </p:cTn>
                                        <p:tgtEl>
                                          <p:spTgt spid="25"/>
                                        </p:tgtEl>
                                        <p:attrNameLst>
                                          <p:attrName>r</p:attrName>
                                        </p:attrNameLst>
                                      </p:cBhvr>
                                    </p:animRot>
                                    <p:animRot by="-240000">
                                      <p:cBhvr>
                                        <p:cTn id="28" dur="200" fill="hold">
                                          <p:stCondLst>
                                            <p:cond delay="200"/>
                                          </p:stCondLst>
                                        </p:cTn>
                                        <p:tgtEl>
                                          <p:spTgt spid="25"/>
                                        </p:tgtEl>
                                        <p:attrNameLst>
                                          <p:attrName>r</p:attrName>
                                        </p:attrNameLst>
                                      </p:cBhvr>
                                    </p:animRot>
                                    <p:animRot by="240000">
                                      <p:cBhvr>
                                        <p:cTn id="29" dur="200" fill="hold">
                                          <p:stCondLst>
                                            <p:cond delay="400"/>
                                          </p:stCondLst>
                                        </p:cTn>
                                        <p:tgtEl>
                                          <p:spTgt spid="25"/>
                                        </p:tgtEl>
                                        <p:attrNameLst>
                                          <p:attrName>r</p:attrName>
                                        </p:attrNameLst>
                                      </p:cBhvr>
                                    </p:animRot>
                                    <p:animRot by="-240000">
                                      <p:cBhvr>
                                        <p:cTn id="30" dur="200" fill="hold">
                                          <p:stCondLst>
                                            <p:cond delay="600"/>
                                          </p:stCondLst>
                                        </p:cTn>
                                        <p:tgtEl>
                                          <p:spTgt spid="25"/>
                                        </p:tgtEl>
                                        <p:attrNameLst>
                                          <p:attrName>r</p:attrName>
                                        </p:attrNameLst>
                                      </p:cBhvr>
                                    </p:animRot>
                                    <p:animRot by="120000">
                                      <p:cBhvr>
                                        <p:cTn id="31" dur="200" fill="hold">
                                          <p:stCondLst>
                                            <p:cond delay="80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animBg="1"/>
      <p:bldP spid="20" grpId="0" animBg="1"/>
      <p:bldP spid="2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457B9-3606-427C-A696-31AC6079A972}"/>
              </a:ext>
            </a:extLst>
          </p:cNvPr>
          <p:cNvSpPr>
            <a:spLocks noGrp="1"/>
          </p:cNvSpPr>
          <p:nvPr>
            <p:ph type="title"/>
          </p:nvPr>
        </p:nvSpPr>
        <p:spPr>
          <a:xfrm>
            <a:off x="457200" y="274638"/>
            <a:ext cx="8229600" cy="715962"/>
          </a:xfrm>
        </p:spPr>
        <p:txBody>
          <a:bodyPr/>
          <a:lstStyle/>
          <a:p>
            <a:r>
              <a:rPr lang="en-US" dirty="0"/>
              <a:t>Budget Coding Examples</a:t>
            </a:r>
          </a:p>
        </p:txBody>
      </p:sp>
      <p:sp>
        <p:nvSpPr>
          <p:cNvPr id="4" name="Slide Number Placeholder 3">
            <a:extLst>
              <a:ext uri="{FF2B5EF4-FFF2-40B4-BE49-F238E27FC236}">
                <a16:creationId xmlns:a16="http://schemas.microsoft.com/office/drawing/2014/main" id="{2FAB95D6-088E-4EB8-9D75-4D3FB76C93A1}"/>
              </a:ext>
            </a:extLst>
          </p:cNvPr>
          <p:cNvSpPr>
            <a:spLocks noGrp="1"/>
          </p:cNvSpPr>
          <p:nvPr>
            <p:ph type="sldNum" sz="quarter" idx="10"/>
          </p:nvPr>
        </p:nvSpPr>
        <p:spPr>
          <a:xfrm>
            <a:off x="5257800" y="6153150"/>
            <a:ext cx="2133600" cy="476250"/>
          </a:xfrm>
        </p:spPr>
        <p:txBody>
          <a:bodyPr/>
          <a:lstStyle/>
          <a:p>
            <a:pPr>
              <a:defRPr/>
            </a:pPr>
            <a:fld id="{F167A526-2166-4C58-A6B2-042EB1F80EDB}" type="slidenum">
              <a:rPr lang="en-US" smtClean="0"/>
              <a:pPr>
                <a:defRPr/>
              </a:pPr>
              <a:t>18</a:t>
            </a:fld>
            <a:endParaRPr lang="en-US" dirty="0"/>
          </a:p>
        </p:txBody>
      </p:sp>
      <p:sp>
        <p:nvSpPr>
          <p:cNvPr id="70" name="Oval">
            <a:extLst>
              <a:ext uri="{FF2B5EF4-FFF2-40B4-BE49-F238E27FC236}">
                <a16:creationId xmlns:a16="http://schemas.microsoft.com/office/drawing/2014/main" id="{D8D793E5-0B43-49F3-9696-3FB2517B47C6}"/>
              </a:ext>
            </a:extLst>
          </p:cNvPr>
          <p:cNvSpPr/>
          <p:nvPr/>
        </p:nvSpPr>
        <p:spPr>
          <a:xfrm>
            <a:off x="2313586" y="4962700"/>
            <a:ext cx="1370052" cy="443370"/>
          </a:xfrm>
          <a:prstGeom prst="ellipse">
            <a:avLst/>
          </a:prstGeom>
          <a:solidFill>
            <a:schemeClr val="tx1"/>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1" name="Shape">
            <a:extLst>
              <a:ext uri="{FF2B5EF4-FFF2-40B4-BE49-F238E27FC236}">
                <a16:creationId xmlns:a16="http://schemas.microsoft.com/office/drawing/2014/main" id="{6EAEA4CA-3AFE-4374-9E1B-A8855B6CB524}"/>
              </a:ext>
            </a:extLst>
          </p:cNvPr>
          <p:cNvSpPr/>
          <p:nvPr/>
        </p:nvSpPr>
        <p:spPr>
          <a:xfrm>
            <a:off x="2117123" y="3962400"/>
            <a:ext cx="1762050" cy="1260094"/>
          </a:xfrm>
          <a:custGeom>
            <a:avLst/>
            <a:gdLst/>
            <a:ahLst/>
            <a:cxnLst>
              <a:cxn ang="0">
                <a:pos x="wd2" y="hd2"/>
              </a:cxn>
              <a:cxn ang="5400000">
                <a:pos x="wd2" y="hd2"/>
              </a:cxn>
              <a:cxn ang="10800000">
                <a:pos x="wd2" y="hd2"/>
              </a:cxn>
              <a:cxn ang="16200000">
                <a:pos x="wd2" y="hd2"/>
              </a:cxn>
            </a:cxnLst>
            <a:rect l="0" t="0" r="r" b="b"/>
            <a:pathLst>
              <a:path w="21600" h="21600" extrusionOk="0">
                <a:moveTo>
                  <a:pt x="21600" y="3883"/>
                </a:moveTo>
                <a:cubicBezTo>
                  <a:pt x="21600" y="1746"/>
                  <a:pt x="16761" y="0"/>
                  <a:pt x="10800" y="0"/>
                </a:cubicBezTo>
                <a:cubicBezTo>
                  <a:pt x="4839" y="0"/>
                  <a:pt x="0" y="1723"/>
                  <a:pt x="0" y="3883"/>
                </a:cubicBezTo>
                <a:lnTo>
                  <a:pt x="1951" y="18429"/>
                </a:lnTo>
                <a:cubicBezTo>
                  <a:pt x="1951" y="20175"/>
                  <a:pt x="5915" y="21600"/>
                  <a:pt x="10800" y="21600"/>
                </a:cubicBezTo>
                <a:cubicBezTo>
                  <a:pt x="15685" y="21600"/>
                  <a:pt x="19649" y="20175"/>
                  <a:pt x="19649" y="18429"/>
                </a:cubicBezTo>
                <a:lnTo>
                  <a:pt x="21600" y="3883"/>
                </a:lnTo>
                <a:close/>
              </a:path>
            </a:pathLst>
          </a:custGeom>
          <a:solidFill>
            <a:srgbClr val="FFC000"/>
          </a:solidFill>
          <a:ln w="12700">
            <a:miter lim="400000"/>
          </a:ln>
        </p:spPr>
        <p:txBody>
          <a:bodyPr lIns="144000" tIns="38100" rIns="144000" bIns="10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000000"/>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93 </a:t>
            </a:r>
            <a:b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br>
            <a: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(High Schools)</a:t>
            </a:r>
          </a:p>
        </p:txBody>
      </p:sp>
      <p:sp>
        <p:nvSpPr>
          <p:cNvPr id="72" name="Oval">
            <a:extLst>
              <a:ext uri="{FF2B5EF4-FFF2-40B4-BE49-F238E27FC236}">
                <a16:creationId xmlns:a16="http://schemas.microsoft.com/office/drawing/2014/main" id="{298100E0-65CD-478A-BF20-AEDB8C565C33}"/>
              </a:ext>
            </a:extLst>
          </p:cNvPr>
          <p:cNvSpPr/>
          <p:nvPr/>
        </p:nvSpPr>
        <p:spPr>
          <a:xfrm>
            <a:off x="2117123" y="3962400"/>
            <a:ext cx="1762050" cy="449178"/>
          </a:xfrm>
          <a:prstGeom prst="ellipse">
            <a:avLst/>
          </a:prstGeom>
          <a:solidFill>
            <a:srgbClr val="F39C12">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3" name="Shape">
            <a:extLst>
              <a:ext uri="{FF2B5EF4-FFF2-40B4-BE49-F238E27FC236}">
                <a16:creationId xmlns:a16="http://schemas.microsoft.com/office/drawing/2014/main" id="{C6E46663-4770-4A04-A786-C949240F10C1}"/>
              </a:ext>
            </a:extLst>
          </p:cNvPr>
          <p:cNvSpPr/>
          <p:nvPr/>
        </p:nvSpPr>
        <p:spPr>
          <a:xfrm>
            <a:off x="1936828" y="2568965"/>
            <a:ext cx="2133600" cy="1622035"/>
          </a:xfrm>
          <a:custGeom>
            <a:avLst/>
            <a:gdLst/>
            <a:ahLst/>
            <a:cxnLst>
              <a:cxn ang="0">
                <a:pos x="wd2" y="hd2"/>
              </a:cxn>
              <a:cxn ang="5400000">
                <a:pos x="wd2" y="hd2"/>
              </a:cxn>
              <a:cxn ang="10800000">
                <a:pos x="wd2" y="hd2"/>
              </a:cxn>
              <a:cxn ang="16200000">
                <a:pos x="wd2" y="hd2"/>
              </a:cxn>
            </a:cxnLst>
            <a:rect l="0" t="0" r="r" b="b"/>
            <a:pathLst>
              <a:path w="21600" h="21600" extrusionOk="0">
                <a:moveTo>
                  <a:pt x="21600" y="4121"/>
                </a:moveTo>
                <a:cubicBezTo>
                  <a:pt x="21600" y="1840"/>
                  <a:pt x="16761" y="0"/>
                  <a:pt x="10800" y="0"/>
                </a:cubicBezTo>
                <a:cubicBezTo>
                  <a:pt x="4839" y="0"/>
                  <a:pt x="0" y="1840"/>
                  <a:pt x="0" y="4121"/>
                </a:cubicBezTo>
                <a:lnTo>
                  <a:pt x="1955" y="18227"/>
                </a:lnTo>
                <a:cubicBezTo>
                  <a:pt x="1955" y="20086"/>
                  <a:pt x="5913" y="21600"/>
                  <a:pt x="10800" y="21600"/>
                </a:cubicBezTo>
                <a:cubicBezTo>
                  <a:pt x="15687" y="21600"/>
                  <a:pt x="19645" y="20086"/>
                  <a:pt x="19645" y="18227"/>
                </a:cubicBezTo>
                <a:lnTo>
                  <a:pt x="21600" y="4121"/>
                </a:lnTo>
                <a:close/>
              </a:path>
            </a:pathLst>
          </a:custGeom>
          <a:solidFill>
            <a:srgbClr val="C0392B"/>
          </a:solidFill>
          <a:ln w="12700">
            <a:miter lim="400000"/>
          </a:ln>
        </p:spPr>
        <p:txBody>
          <a:bodyPr lIns="180000" tIns="0" rIns="180000" bIns="144000" anchor="ctr"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FFFFFF"/>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FFFFFF"/>
                </a:solidFill>
                <a:effectLst/>
                <a:uLnTx/>
                <a:uFillTx/>
                <a:latin typeface="Avenir LT Std 45 Book" panose="020B0502020203020204" pitchFamily="34" charset="0"/>
                <a:cs typeface="+mn-cs"/>
              </a:rPr>
              <a:t>200</a:t>
            </a: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FFFFFF"/>
                </a:solidFill>
                <a:latin typeface="Avenir LT Std 45 Book" panose="020B0502020203020204" pitchFamily="34" charset="0"/>
                <a:cs typeface="+mn-cs"/>
              </a:rPr>
              <a:t>(Equipment)</a:t>
            </a:r>
            <a:endParaRPr kumimoji="0" lang="en-US" sz="1600" b="0" i="0" u="none" strike="noStrike" kern="0" cap="none" spc="0" normalizeH="0" baseline="0" noProof="0" dirty="0">
              <a:ln>
                <a:noFill/>
              </a:ln>
              <a:solidFill>
                <a:srgbClr val="FFFFFF"/>
              </a:solidFill>
              <a:effectLst/>
              <a:uLnTx/>
              <a:uFillTx/>
              <a:latin typeface="Avenir LT Std 45 Book" panose="020B0502020203020204" pitchFamily="34" charset="0"/>
              <a:cs typeface="+mn-cs"/>
            </a:endParaRPr>
          </a:p>
        </p:txBody>
      </p:sp>
      <p:sp>
        <p:nvSpPr>
          <p:cNvPr id="74" name="Oval">
            <a:extLst>
              <a:ext uri="{FF2B5EF4-FFF2-40B4-BE49-F238E27FC236}">
                <a16:creationId xmlns:a16="http://schemas.microsoft.com/office/drawing/2014/main" id="{A75020A1-0791-4E2C-B61A-B8F45AFAFF5A}"/>
              </a:ext>
            </a:extLst>
          </p:cNvPr>
          <p:cNvSpPr/>
          <p:nvPr/>
        </p:nvSpPr>
        <p:spPr>
          <a:xfrm>
            <a:off x="1936828" y="2568965"/>
            <a:ext cx="2105694" cy="571537"/>
          </a:xfrm>
          <a:prstGeom prst="ellipse">
            <a:avLst/>
          </a:prstGeom>
          <a:solidFill>
            <a:srgbClr val="C0392B">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5" name="Shape">
            <a:extLst>
              <a:ext uri="{FF2B5EF4-FFF2-40B4-BE49-F238E27FC236}">
                <a16:creationId xmlns:a16="http://schemas.microsoft.com/office/drawing/2014/main" id="{4B3B7F55-50E0-42E1-BEA6-591FA7F4ECB4}"/>
              </a:ext>
            </a:extLst>
          </p:cNvPr>
          <p:cNvSpPr/>
          <p:nvPr/>
        </p:nvSpPr>
        <p:spPr>
          <a:xfrm>
            <a:off x="1644927" y="1219200"/>
            <a:ext cx="2667001" cy="1657679"/>
          </a:xfrm>
          <a:custGeom>
            <a:avLst/>
            <a:gdLst/>
            <a:ahLst/>
            <a:cxnLst>
              <a:cxn ang="0">
                <a:pos x="wd2" y="hd2"/>
              </a:cxn>
              <a:cxn ang="5400000">
                <a:pos x="wd2" y="hd2"/>
              </a:cxn>
              <a:cxn ang="10800000">
                <a:pos x="wd2" y="hd2"/>
              </a:cxn>
              <a:cxn ang="16200000">
                <a:pos x="wd2" y="hd2"/>
              </a:cxn>
            </a:cxnLst>
            <a:rect l="0" t="0" r="r" b="b"/>
            <a:pathLst>
              <a:path w="21600" h="21600" extrusionOk="0">
                <a:moveTo>
                  <a:pt x="21600" y="4532"/>
                </a:moveTo>
                <a:cubicBezTo>
                  <a:pt x="21600" y="2028"/>
                  <a:pt x="16767" y="0"/>
                  <a:pt x="10800" y="0"/>
                </a:cubicBezTo>
                <a:cubicBezTo>
                  <a:pt x="4833" y="0"/>
                  <a:pt x="0" y="2028"/>
                  <a:pt x="0" y="4532"/>
                </a:cubicBezTo>
                <a:lnTo>
                  <a:pt x="1959" y="17892"/>
                </a:lnTo>
                <a:cubicBezTo>
                  <a:pt x="1959" y="19936"/>
                  <a:pt x="5921" y="21600"/>
                  <a:pt x="10809" y="21600"/>
                </a:cubicBezTo>
                <a:cubicBezTo>
                  <a:pt x="15697" y="21600"/>
                  <a:pt x="19659" y="19936"/>
                  <a:pt x="19659" y="17892"/>
                </a:cubicBezTo>
                <a:lnTo>
                  <a:pt x="21600" y="4532"/>
                </a:lnTo>
                <a:close/>
              </a:path>
            </a:pathLst>
          </a:custGeom>
          <a:solidFill>
            <a:srgbClr val="9BBB59"/>
          </a:solidFill>
          <a:ln w="12700">
            <a:miter lim="400000"/>
          </a:ln>
        </p:spPr>
        <p:txBody>
          <a:bodyPr lIns="38100" tIns="38100" rIns="38100" bIns="28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600" kern="0" dirty="0">
              <a:solidFill>
                <a:srgbClr val="F2F2F2">
                  <a:lumMod val="25000"/>
                </a:srgbClr>
              </a:solidFill>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F2F2F2">
                    <a:lumMod val="25000"/>
                  </a:srgbClr>
                </a:solidFill>
                <a:latin typeface="Avenir LT Std 45 Book" panose="020B0502020203020204" pitchFamily="34" charset="0"/>
                <a:cs typeface="+mn-cs"/>
              </a:rPr>
              <a:t>2122</a:t>
            </a: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t>(Music)</a:t>
            </a:r>
            <a:endParaRPr kumimoji="0" lang="en-US" sz="32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p:txBody>
      </p:sp>
      <p:sp>
        <p:nvSpPr>
          <p:cNvPr id="76" name="Oval">
            <a:extLst>
              <a:ext uri="{FF2B5EF4-FFF2-40B4-BE49-F238E27FC236}">
                <a16:creationId xmlns:a16="http://schemas.microsoft.com/office/drawing/2014/main" id="{5B77E510-8A3C-4911-BDEB-00725A05EE8E}"/>
              </a:ext>
            </a:extLst>
          </p:cNvPr>
          <p:cNvSpPr/>
          <p:nvPr/>
        </p:nvSpPr>
        <p:spPr>
          <a:xfrm>
            <a:off x="1644929" y="1219201"/>
            <a:ext cx="2666999" cy="653136"/>
          </a:xfrm>
          <a:prstGeom prst="ellipse">
            <a:avLst/>
          </a:prstGeom>
          <a:solidFill>
            <a:srgbClr val="9BBB59">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7" name="Shape">
            <a:extLst>
              <a:ext uri="{FF2B5EF4-FFF2-40B4-BE49-F238E27FC236}">
                <a16:creationId xmlns:a16="http://schemas.microsoft.com/office/drawing/2014/main" id="{D29882F9-6863-409E-88A8-ECC42D524422}"/>
              </a:ext>
            </a:extLst>
          </p:cNvPr>
          <p:cNvSpPr/>
          <p:nvPr/>
        </p:nvSpPr>
        <p:spPr>
          <a:xfrm>
            <a:off x="457200" y="1981419"/>
            <a:ext cx="1492856" cy="456981"/>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49" y="4133"/>
                  <a:pt x="5805" y="3898"/>
                  <a:pt x="5690" y="3522"/>
                </a:cubicBezTo>
                <a:close/>
                <a:moveTo>
                  <a:pt x="3272" y="19018"/>
                </a:moveTo>
                <a:cubicBezTo>
                  <a:pt x="1862" y="19018"/>
                  <a:pt x="711" y="15309"/>
                  <a:pt x="711" y="10660"/>
                </a:cubicBezTo>
                <a:cubicBezTo>
                  <a:pt x="711" y="6058"/>
                  <a:pt x="1862" y="2302"/>
                  <a:pt x="3272" y="2302"/>
                </a:cubicBezTo>
                <a:cubicBezTo>
                  <a:pt x="4682" y="2302"/>
                  <a:pt x="5834" y="6011"/>
                  <a:pt x="5834" y="10660"/>
                </a:cubicBezTo>
                <a:cubicBezTo>
                  <a:pt x="5834" y="15309"/>
                  <a:pt x="4682" y="19018"/>
                  <a:pt x="3272" y="19018"/>
                </a:cubicBezTo>
                <a:close/>
              </a:path>
            </a:pathLst>
          </a:custGeom>
          <a:solidFill>
            <a:srgbClr val="9BBB59">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FUNCTION</a:t>
            </a:r>
          </a:p>
        </p:txBody>
      </p:sp>
      <p:sp>
        <p:nvSpPr>
          <p:cNvPr id="79" name="Shape">
            <a:extLst>
              <a:ext uri="{FF2B5EF4-FFF2-40B4-BE49-F238E27FC236}">
                <a16:creationId xmlns:a16="http://schemas.microsoft.com/office/drawing/2014/main" id="{677DEB8B-BF3B-4CFF-AF7D-C70743F84B39}"/>
              </a:ext>
            </a:extLst>
          </p:cNvPr>
          <p:cNvSpPr/>
          <p:nvPr/>
        </p:nvSpPr>
        <p:spPr>
          <a:xfrm>
            <a:off x="678641" y="32006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086"/>
                  <a:pt x="5791" y="3898"/>
                  <a:pt x="5690" y="3522"/>
                </a:cubicBezTo>
                <a:close/>
                <a:moveTo>
                  <a:pt x="3258" y="19018"/>
                </a:moveTo>
                <a:cubicBezTo>
                  <a:pt x="1847" y="19018"/>
                  <a:pt x="696" y="15309"/>
                  <a:pt x="696" y="10660"/>
                </a:cubicBezTo>
                <a:cubicBezTo>
                  <a:pt x="696" y="6058"/>
                  <a:pt x="1833" y="2302"/>
                  <a:pt x="3258" y="2302"/>
                </a:cubicBezTo>
                <a:cubicBezTo>
                  <a:pt x="4668" y="2302"/>
                  <a:pt x="5819" y="6011"/>
                  <a:pt x="5819" y="10660"/>
                </a:cubicBezTo>
                <a:cubicBezTo>
                  <a:pt x="5819" y="15262"/>
                  <a:pt x="4668" y="19018"/>
                  <a:pt x="3258" y="19018"/>
                </a:cubicBezTo>
                <a:close/>
              </a:path>
            </a:pathLst>
          </a:custGeom>
          <a:solidFill>
            <a:srgbClr val="C0392B">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solidFill>
                  <a:prstClr val="white"/>
                </a:solidFill>
                <a:effectLst/>
                <a:uLnTx/>
                <a:uFillTx/>
                <a:latin typeface="Calibri"/>
                <a:cs typeface="+mn-cs"/>
              </a:rPr>
              <a:t>   OBJECT</a:t>
            </a:r>
          </a:p>
        </p:txBody>
      </p:sp>
      <p:sp>
        <p:nvSpPr>
          <p:cNvPr id="80" name="Shape">
            <a:extLst>
              <a:ext uri="{FF2B5EF4-FFF2-40B4-BE49-F238E27FC236}">
                <a16:creationId xmlns:a16="http://schemas.microsoft.com/office/drawing/2014/main" id="{BDFB4180-BF22-48C6-8AEC-48B25146EE3D}"/>
              </a:ext>
            </a:extLst>
          </p:cNvPr>
          <p:cNvSpPr/>
          <p:nvPr/>
        </p:nvSpPr>
        <p:spPr>
          <a:xfrm>
            <a:off x="839421" y="44198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133"/>
                  <a:pt x="5790" y="3898"/>
                  <a:pt x="5690" y="3522"/>
                </a:cubicBezTo>
                <a:close/>
                <a:moveTo>
                  <a:pt x="3272" y="19065"/>
                </a:moveTo>
                <a:cubicBezTo>
                  <a:pt x="1862" y="19065"/>
                  <a:pt x="711" y="15356"/>
                  <a:pt x="711" y="10707"/>
                </a:cubicBezTo>
                <a:cubicBezTo>
                  <a:pt x="711" y="6058"/>
                  <a:pt x="1847" y="2349"/>
                  <a:pt x="3272" y="2349"/>
                </a:cubicBezTo>
                <a:cubicBezTo>
                  <a:pt x="4682" y="2349"/>
                  <a:pt x="5834" y="6058"/>
                  <a:pt x="5834" y="10707"/>
                </a:cubicBezTo>
                <a:cubicBezTo>
                  <a:pt x="5834" y="15356"/>
                  <a:pt x="4682" y="19065"/>
                  <a:pt x="3272" y="19065"/>
                </a:cubicBezTo>
                <a:close/>
              </a:path>
            </a:pathLst>
          </a:custGeom>
          <a:solidFill>
            <a:srgbClr val="F39C12">
              <a:lumMod val="75000"/>
              <a:alpha val="74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LOCATION</a:t>
            </a:r>
          </a:p>
        </p:txBody>
      </p:sp>
      <p:sp>
        <p:nvSpPr>
          <p:cNvPr id="3" name="TextBox 2">
            <a:extLst>
              <a:ext uri="{FF2B5EF4-FFF2-40B4-BE49-F238E27FC236}">
                <a16:creationId xmlns:a16="http://schemas.microsoft.com/office/drawing/2014/main" id="{1D7DC0C2-3141-4DE1-B46C-DB26CEE0880C}"/>
              </a:ext>
            </a:extLst>
          </p:cNvPr>
          <p:cNvSpPr txBox="1"/>
          <p:nvPr/>
        </p:nvSpPr>
        <p:spPr>
          <a:xfrm>
            <a:off x="1644927" y="1331183"/>
            <a:ext cx="2666998"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2122.200.93</a:t>
            </a:r>
          </a:p>
        </p:txBody>
      </p:sp>
    </p:spTree>
    <p:extLst>
      <p:ext uri="{BB962C8B-B14F-4D97-AF65-F5344CB8AC3E}">
        <p14:creationId xmlns:p14="http://schemas.microsoft.com/office/powerpoint/2010/main" val="653148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75"/>
                                        </p:tgtEl>
                                        <p:attrNameLst>
                                          <p:attrName>style.visibility</p:attrName>
                                        </p:attrNameLst>
                                      </p:cBhvr>
                                      <p:to>
                                        <p:strVal val="visible"/>
                                      </p:to>
                                    </p:set>
                                    <p:animEffect transition="in" filter="fade">
                                      <p:cBhvr>
                                        <p:cTn id="7" dur="1000"/>
                                        <p:tgtEl>
                                          <p:spTgt spid="75"/>
                                        </p:tgtEl>
                                      </p:cBhvr>
                                    </p:animEffect>
                                    <p:anim calcmode="lin" valueType="num">
                                      <p:cBhvr>
                                        <p:cTn id="8" dur="1000" fill="hold"/>
                                        <p:tgtEl>
                                          <p:spTgt spid="75"/>
                                        </p:tgtEl>
                                        <p:attrNameLst>
                                          <p:attrName>ppt_x</p:attrName>
                                        </p:attrNameLst>
                                      </p:cBhvr>
                                      <p:tavLst>
                                        <p:tav tm="0">
                                          <p:val>
                                            <p:strVal val="#ppt_x"/>
                                          </p:val>
                                        </p:tav>
                                        <p:tav tm="100000">
                                          <p:val>
                                            <p:strVal val="#ppt_x"/>
                                          </p:val>
                                        </p:tav>
                                      </p:tavLst>
                                    </p:anim>
                                    <p:anim calcmode="lin" valueType="num">
                                      <p:cBhvr>
                                        <p:cTn id="9" dur="1000" fill="hold"/>
                                        <p:tgtEl>
                                          <p:spTgt spid="7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73"/>
                                        </p:tgtEl>
                                        <p:attrNameLst>
                                          <p:attrName>style.visibility</p:attrName>
                                        </p:attrNameLst>
                                      </p:cBhvr>
                                      <p:to>
                                        <p:strVal val="visible"/>
                                      </p:to>
                                    </p:set>
                                    <p:animEffect transition="in" filter="fade">
                                      <p:cBhvr>
                                        <p:cTn id="14" dur="1000"/>
                                        <p:tgtEl>
                                          <p:spTgt spid="73"/>
                                        </p:tgtEl>
                                      </p:cBhvr>
                                    </p:animEffect>
                                    <p:anim calcmode="lin" valueType="num">
                                      <p:cBhvr>
                                        <p:cTn id="15" dur="1000" fill="hold"/>
                                        <p:tgtEl>
                                          <p:spTgt spid="73"/>
                                        </p:tgtEl>
                                        <p:attrNameLst>
                                          <p:attrName>ppt_x</p:attrName>
                                        </p:attrNameLst>
                                      </p:cBhvr>
                                      <p:tavLst>
                                        <p:tav tm="0">
                                          <p:val>
                                            <p:strVal val="#ppt_x"/>
                                          </p:val>
                                        </p:tav>
                                        <p:tav tm="100000">
                                          <p:val>
                                            <p:strVal val="#ppt_x"/>
                                          </p:val>
                                        </p:tav>
                                      </p:tavLst>
                                    </p:anim>
                                    <p:anim calcmode="lin" valueType="num">
                                      <p:cBhvr>
                                        <p:cTn id="16" dur="1000" fill="hold"/>
                                        <p:tgtEl>
                                          <p:spTgt spid="7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71"/>
                                        </p:tgtEl>
                                        <p:attrNameLst>
                                          <p:attrName>style.visibility</p:attrName>
                                        </p:attrNameLst>
                                      </p:cBhvr>
                                      <p:to>
                                        <p:strVal val="visible"/>
                                      </p:to>
                                    </p:set>
                                    <p:animEffect transition="in" filter="fade">
                                      <p:cBhvr>
                                        <p:cTn id="21" dur="1000"/>
                                        <p:tgtEl>
                                          <p:spTgt spid="71"/>
                                        </p:tgtEl>
                                      </p:cBhvr>
                                    </p:animEffect>
                                    <p:anim calcmode="lin" valueType="num">
                                      <p:cBhvr>
                                        <p:cTn id="22" dur="1000" fill="hold"/>
                                        <p:tgtEl>
                                          <p:spTgt spid="71"/>
                                        </p:tgtEl>
                                        <p:attrNameLst>
                                          <p:attrName>ppt_x</p:attrName>
                                        </p:attrNameLst>
                                      </p:cBhvr>
                                      <p:tavLst>
                                        <p:tav tm="0">
                                          <p:val>
                                            <p:strVal val="#ppt_x"/>
                                          </p:val>
                                        </p:tav>
                                        <p:tav tm="100000">
                                          <p:val>
                                            <p:strVal val="#ppt_x"/>
                                          </p:val>
                                        </p:tav>
                                      </p:tavLst>
                                    </p:anim>
                                    <p:anim calcmode="lin" valueType="num">
                                      <p:cBhvr>
                                        <p:cTn id="23"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2" presetClass="emph" presetSubtype="0" fill="hold" grpId="0" nodeType="clickEffect">
                                  <p:stCondLst>
                                    <p:cond delay="0"/>
                                  </p:stCondLst>
                                  <p:childTnLst>
                                    <p:animRot by="120000">
                                      <p:cBhvr>
                                        <p:cTn id="27" dur="100" fill="hold">
                                          <p:stCondLst>
                                            <p:cond delay="0"/>
                                          </p:stCondLst>
                                        </p:cTn>
                                        <p:tgtEl>
                                          <p:spTgt spid="3"/>
                                        </p:tgtEl>
                                        <p:attrNameLst>
                                          <p:attrName>r</p:attrName>
                                        </p:attrNameLst>
                                      </p:cBhvr>
                                    </p:animRot>
                                    <p:animRot by="-240000">
                                      <p:cBhvr>
                                        <p:cTn id="28" dur="200" fill="hold">
                                          <p:stCondLst>
                                            <p:cond delay="200"/>
                                          </p:stCondLst>
                                        </p:cTn>
                                        <p:tgtEl>
                                          <p:spTgt spid="3"/>
                                        </p:tgtEl>
                                        <p:attrNameLst>
                                          <p:attrName>r</p:attrName>
                                        </p:attrNameLst>
                                      </p:cBhvr>
                                    </p:animRot>
                                    <p:animRot by="240000">
                                      <p:cBhvr>
                                        <p:cTn id="29" dur="200" fill="hold">
                                          <p:stCondLst>
                                            <p:cond delay="400"/>
                                          </p:stCondLst>
                                        </p:cTn>
                                        <p:tgtEl>
                                          <p:spTgt spid="3"/>
                                        </p:tgtEl>
                                        <p:attrNameLst>
                                          <p:attrName>r</p:attrName>
                                        </p:attrNameLst>
                                      </p:cBhvr>
                                    </p:animRot>
                                    <p:animRot by="-240000">
                                      <p:cBhvr>
                                        <p:cTn id="30" dur="200" fill="hold">
                                          <p:stCondLst>
                                            <p:cond delay="600"/>
                                          </p:stCondLst>
                                        </p:cTn>
                                        <p:tgtEl>
                                          <p:spTgt spid="3"/>
                                        </p:tgtEl>
                                        <p:attrNameLst>
                                          <p:attrName>r</p:attrName>
                                        </p:attrNameLst>
                                      </p:cBhvr>
                                    </p:animRot>
                                    <p:animRot by="120000">
                                      <p:cBhvr>
                                        <p:cTn id="31" dur="200" fill="hold">
                                          <p:stCondLst>
                                            <p:cond delay="80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animBg="1"/>
      <p:bldP spid="73" grpId="0" animBg="1"/>
      <p:bldP spid="75" grpId="0" animBg="1"/>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457B9-3606-427C-A696-31AC6079A972}"/>
              </a:ext>
            </a:extLst>
          </p:cNvPr>
          <p:cNvSpPr>
            <a:spLocks noGrp="1"/>
          </p:cNvSpPr>
          <p:nvPr>
            <p:ph type="title"/>
          </p:nvPr>
        </p:nvSpPr>
        <p:spPr>
          <a:xfrm>
            <a:off x="457200" y="274638"/>
            <a:ext cx="8229600" cy="715962"/>
          </a:xfrm>
        </p:spPr>
        <p:txBody>
          <a:bodyPr/>
          <a:lstStyle/>
          <a:p>
            <a:r>
              <a:rPr lang="en-US" dirty="0"/>
              <a:t>Budget Coding Examples</a:t>
            </a:r>
          </a:p>
        </p:txBody>
      </p:sp>
      <p:sp>
        <p:nvSpPr>
          <p:cNvPr id="4" name="Slide Number Placeholder 3">
            <a:extLst>
              <a:ext uri="{FF2B5EF4-FFF2-40B4-BE49-F238E27FC236}">
                <a16:creationId xmlns:a16="http://schemas.microsoft.com/office/drawing/2014/main" id="{2FAB95D6-088E-4EB8-9D75-4D3FB76C93A1}"/>
              </a:ext>
            </a:extLst>
          </p:cNvPr>
          <p:cNvSpPr>
            <a:spLocks noGrp="1"/>
          </p:cNvSpPr>
          <p:nvPr>
            <p:ph type="sldNum" sz="quarter" idx="10"/>
          </p:nvPr>
        </p:nvSpPr>
        <p:spPr>
          <a:xfrm>
            <a:off x="5257800" y="6153150"/>
            <a:ext cx="2133600" cy="476250"/>
          </a:xfrm>
        </p:spPr>
        <p:txBody>
          <a:bodyPr/>
          <a:lstStyle/>
          <a:p>
            <a:pPr>
              <a:defRPr/>
            </a:pPr>
            <a:fld id="{F167A526-2166-4C58-A6B2-042EB1F80EDB}" type="slidenum">
              <a:rPr lang="en-US" smtClean="0"/>
              <a:pPr>
                <a:defRPr/>
              </a:pPr>
              <a:t>19</a:t>
            </a:fld>
            <a:endParaRPr lang="en-US" dirty="0"/>
          </a:p>
        </p:txBody>
      </p:sp>
      <p:sp>
        <p:nvSpPr>
          <p:cNvPr id="70" name="Oval">
            <a:extLst>
              <a:ext uri="{FF2B5EF4-FFF2-40B4-BE49-F238E27FC236}">
                <a16:creationId xmlns:a16="http://schemas.microsoft.com/office/drawing/2014/main" id="{D8D793E5-0B43-49F3-9696-3FB2517B47C6}"/>
              </a:ext>
            </a:extLst>
          </p:cNvPr>
          <p:cNvSpPr/>
          <p:nvPr/>
        </p:nvSpPr>
        <p:spPr>
          <a:xfrm>
            <a:off x="2313586" y="4962700"/>
            <a:ext cx="1370052" cy="443370"/>
          </a:xfrm>
          <a:prstGeom prst="ellipse">
            <a:avLst/>
          </a:prstGeom>
          <a:solidFill>
            <a:schemeClr val="tx1"/>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1" name="Shape">
            <a:extLst>
              <a:ext uri="{FF2B5EF4-FFF2-40B4-BE49-F238E27FC236}">
                <a16:creationId xmlns:a16="http://schemas.microsoft.com/office/drawing/2014/main" id="{6EAEA4CA-3AFE-4374-9E1B-A8855B6CB524}"/>
              </a:ext>
            </a:extLst>
          </p:cNvPr>
          <p:cNvSpPr/>
          <p:nvPr/>
        </p:nvSpPr>
        <p:spPr>
          <a:xfrm>
            <a:off x="2117123" y="3962400"/>
            <a:ext cx="1762050" cy="1260094"/>
          </a:xfrm>
          <a:custGeom>
            <a:avLst/>
            <a:gdLst/>
            <a:ahLst/>
            <a:cxnLst>
              <a:cxn ang="0">
                <a:pos x="wd2" y="hd2"/>
              </a:cxn>
              <a:cxn ang="5400000">
                <a:pos x="wd2" y="hd2"/>
              </a:cxn>
              <a:cxn ang="10800000">
                <a:pos x="wd2" y="hd2"/>
              </a:cxn>
              <a:cxn ang="16200000">
                <a:pos x="wd2" y="hd2"/>
              </a:cxn>
            </a:cxnLst>
            <a:rect l="0" t="0" r="r" b="b"/>
            <a:pathLst>
              <a:path w="21600" h="21600" extrusionOk="0">
                <a:moveTo>
                  <a:pt x="21600" y="3883"/>
                </a:moveTo>
                <a:cubicBezTo>
                  <a:pt x="21600" y="1746"/>
                  <a:pt x="16761" y="0"/>
                  <a:pt x="10800" y="0"/>
                </a:cubicBezTo>
                <a:cubicBezTo>
                  <a:pt x="4839" y="0"/>
                  <a:pt x="0" y="1723"/>
                  <a:pt x="0" y="3883"/>
                </a:cubicBezTo>
                <a:lnTo>
                  <a:pt x="1951" y="18429"/>
                </a:lnTo>
                <a:cubicBezTo>
                  <a:pt x="1951" y="20175"/>
                  <a:pt x="5915" y="21600"/>
                  <a:pt x="10800" y="21600"/>
                </a:cubicBezTo>
                <a:cubicBezTo>
                  <a:pt x="15685" y="21600"/>
                  <a:pt x="19649" y="20175"/>
                  <a:pt x="19649" y="18429"/>
                </a:cubicBezTo>
                <a:lnTo>
                  <a:pt x="21600" y="3883"/>
                </a:lnTo>
                <a:close/>
              </a:path>
            </a:pathLst>
          </a:custGeom>
          <a:solidFill>
            <a:srgbClr val="FFC000"/>
          </a:solidFill>
          <a:ln w="12700">
            <a:miter lim="400000"/>
          </a:ln>
        </p:spPr>
        <p:txBody>
          <a:bodyPr lIns="144000" tIns="38100" rIns="144000" bIns="10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000000"/>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93 </a:t>
            </a:r>
            <a:b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br>
            <a: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(High Schools)</a:t>
            </a:r>
          </a:p>
        </p:txBody>
      </p:sp>
      <p:sp>
        <p:nvSpPr>
          <p:cNvPr id="72" name="Oval">
            <a:extLst>
              <a:ext uri="{FF2B5EF4-FFF2-40B4-BE49-F238E27FC236}">
                <a16:creationId xmlns:a16="http://schemas.microsoft.com/office/drawing/2014/main" id="{298100E0-65CD-478A-BF20-AEDB8C565C33}"/>
              </a:ext>
            </a:extLst>
          </p:cNvPr>
          <p:cNvSpPr/>
          <p:nvPr/>
        </p:nvSpPr>
        <p:spPr>
          <a:xfrm>
            <a:off x="2117123" y="3962400"/>
            <a:ext cx="1762050" cy="449178"/>
          </a:xfrm>
          <a:prstGeom prst="ellipse">
            <a:avLst/>
          </a:prstGeom>
          <a:solidFill>
            <a:srgbClr val="F39C12">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3" name="Shape">
            <a:extLst>
              <a:ext uri="{FF2B5EF4-FFF2-40B4-BE49-F238E27FC236}">
                <a16:creationId xmlns:a16="http://schemas.microsoft.com/office/drawing/2014/main" id="{C6E46663-4770-4A04-A786-C949240F10C1}"/>
              </a:ext>
            </a:extLst>
          </p:cNvPr>
          <p:cNvSpPr/>
          <p:nvPr/>
        </p:nvSpPr>
        <p:spPr>
          <a:xfrm>
            <a:off x="1936828" y="2568965"/>
            <a:ext cx="2133600" cy="1622035"/>
          </a:xfrm>
          <a:custGeom>
            <a:avLst/>
            <a:gdLst/>
            <a:ahLst/>
            <a:cxnLst>
              <a:cxn ang="0">
                <a:pos x="wd2" y="hd2"/>
              </a:cxn>
              <a:cxn ang="5400000">
                <a:pos x="wd2" y="hd2"/>
              </a:cxn>
              <a:cxn ang="10800000">
                <a:pos x="wd2" y="hd2"/>
              </a:cxn>
              <a:cxn ang="16200000">
                <a:pos x="wd2" y="hd2"/>
              </a:cxn>
            </a:cxnLst>
            <a:rect l="0" t="0" r="r" b="b"/>
            <a:pathLst>
              <a:path w="21600" h="21600" extrusionOk="0">
                <a:moveTo>
                  <a:pt x="21600" y="4121"/>
                </a:moveTo>
                <a:cubicBezTo>
                  <a:pt x="21600" y="1840"/>
                  <a:pt x="16761" y="0"/>
                  <a:pt x="10800" y="0"/>
                </a:cubicBezTo>
                <a:cubicBezTo>
                  <a:pt x="4839" y="0"/>
                  <a:pt x="0" y="1840"/>
                  <a:pt x="0" y="4121"/>
                </a:cubicBezTo>
                <a:lnTo>
                  <a:pt x="1955" y="18227"/>
                </a:lnTo>
                <a:cubicBezTo>
                  <a:pt x="1955" y="20086"/>
                  <a:pt x="5913" y="21600"/>
                  <a:pt x="10800" y="21600"/>
                </a:cubicBezTo>
                <a:cubicBezTo>
                  <a:pt x="15687" y="21600"/>
                  <a:pt x="19645" y="20086"/>
                  <a:pt x="19645" y="18227"/>
                </a:cubicBezTo>
                <a:lnTo>
                  <a:pt x="21600" y="4121"/>
                </a:lnTo>
                <a:close/>
              </a:path>
            </a:pathLst>
          </a:custGeom>
          <a:solidFill>
            <a:srgbClr val="C0392B"/>
          </a:solidFill>
          <a:ln w="12700">
            <a:miter lim="400000"/>
          </a:ln>
        </p:spPr>
        <p:txBody>
          <a:bodyPr lIns="180000" tIns="0" rIns="180000" bIns="144000" anchor="ctr"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FFFFFF"/>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FFFFFF"/>
                </a:solidFill>
                <a:effectLst/>
                <a:uLnTx/>
                <a:uFillTx/>
                <a:latin typeface="Avenir LT Std 45 Book" panose="020B0502020203020204" pitchFamily="34" charset="0"/>
                <a:cs typeface="+mn-cs"/>
              </a:rPr>
              <a:t>200</a:t>
            </a: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FFFFFF"/>
                </a:solidFill>
                <a:latin typeface="Avenir LT Std 45 Book" panose="020B0502020203020204" pitchFamily="34" charset="0"/>
                <a:cs typeface="+mn-cs"/>
              </a:rPr>
              <a:t>(Equipment)</a:t>
            </a:r>
            <a:endParaRPr kumimoji="0" lang="en-US" sz="1600" b="0" i="0" u="none" strike="noStrike" kern="0" cap="none" spc="0" normalizeH="0" baseline="0" noProof="0" dirty="0">
              <a:ln>
                <a:noFill/>
              </a:ln>
              <a:solidFill>
                <a:srgbClr val="FFFFFF"/>
              </a:solidFill>
              <a:effectLst/>
              <a:uLnTx/>
              <a:uFillTx/>
              <a:latin typeface="Avenir LT Std 45 Book" panose="020B0502020203020204" pitchFamily="34" charset="0"/>
              <a:cs typeface="+mn-cs"/>
            </a:endParaRPr>
          </a:p>
        </p:txBody>
      </p:sp>
      <p:sp>
        <p:nvSpPr>
          <p:cNvPr id="74" name="Oval">
            <a:extLst>
              <a:ext uri="{FF2B5EF4-FFF2-40B4-BE49-F238E27FC236}">
                <a16:creationId xmlns:a16="http://schemas.microsoft.com/office/drawing/2014/main" id="{A75020A1-0791-4E2C-B61A-B8F45AFAFF5A}"/>
              </a:ext>
            </a:extLst>
          </p:cNvPr>
          <p:cNvSpPr/>
          <p:nvPr/>
        </p:nvSpPr>
        <p:spPr>
          <a:xfrm>
            <a:off x="1936828" y="2568965"/>
            <a:ext cx="2105694" cy="571537"/>
          </a:xfrm>
          <a:prstGeom prst="ellipse">
            <a:avLst/>
          </a:prstGeom>
          <a:solidFill>
            <a:srgbClr val="C0392B">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5" name="Shape">
            <a:extLst>
              <a:ext uri="{FF2B5EF4-FFF2-40B4-BE49-F238E27FC236}">
                <a16:creationId xmlns:a16="http://schemas.microsoft.com/office/drawing/2014/main" id="{4B3B7F55-50E0-42E1-BEA6-591FA7F4ECB4}"/>
              </a:ext>
            </a:extLst>
          </p:cNvPr>
          <p:cNvSpPr/>
          <p:nvPr/>
        </p:nvSpPr>
        <p:spPr>
          <a:xfrm>
            <a:off x="1644927" y="1219200"/>
            <a:ext cx="2667001" cy="1657679"/>
          </a:xfrm>
          <a:custGeom>
            <a:avLst/>
            <a:gdLst/>
            <a:ahLst/>
            <a:cxnLst>
              <a:cxn ang="0">
                <a:pos x="wd2" y="hd2"/>
              </a:cxn>
              <a:cxn ang="5400000">
                <a:pos x="wd2" y="hd2"/>
              </a:cxn>
              <a:cxn ang="10800000">
                <a:pos x="wd2" y="hd2"/>
              </a:cxn>
              <a:cxn ang="16200000">
                <a:pos x="wd2" y="hd2"/>
              </a:cxn>
            </a:cxnLst>
            <a:rect l="0" t="0" r="r" b="b"/>
            <a:pathLst>
              <a:path w="21600" h="21600" extrusionOk="0">
                <a:moveTo>
                  <a:pt x="21600" y="4532"/>
                </a:moveTo>
                <a:cubicBezTo>
                  <a:pt x="21600" y="2028"/>
                  <a:pt x="16767" y="0"/>
                  <a:pt x="10800" y="0"/>
                </a:cubicBezTo>
                <a:cubicBezTo>
                  <a:pt x="4833" y="0"/>
                  <a:pt x="0" y="2028"/>
                  <a:pt x="0" y="4532"/>
                </a:cubicBezTo>
                <a:lnTo>
                  <a:pt x="1959" y="17892"/>
                </a:lnTo>
                <a:cubicBezTo>
                  <a:pt x="1959" y="19936"/>
                  <a:pt x="5921" y="21600"/>
                  <a:pt x="10809" y="21600"/>
                </a:cubicBezTo>
                <a:cubicBezTo>
                  <a:pt x="15697" y="21600"/>
                  <a:pt x="19659" y="19936"/>
                  <a:pt x="19659" y="17892"/>
                </a:cubicBezTo>
                <a:lnTo>
                  <a:pt x="21600" y="4532"/>
                </a:lnTo>
                <a:close/>
              </a:path>
            </a:pathLst>
          </a:custGeom>
          <a:solidFill>
            <a:srgbClr val="9BBB59"/>
          </a:solidFill>
          <a:ln w="12700">
            <a:miter lim="400000"/>
          </a:ln>
        </p:spPr>
        <p:txBody>
          <a:bodyPr lIns="38100" tIns="38100" rIns="38100" bIns="28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600" kern="0" dirty="0">
              <a:solidFill>
                <a:srgbClr val="F2F2F2">
                  <a:lumMod val="25000"/>
                </a:srgbClr>
              </a:solidFill>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F2F2F2">
                    <a:lumMod val="25000"/>
                  </a:srgbClr>
                </a:solidFill>
                <a:latin typeface="Avenir LT Std 45 Book" panose="020B0502020203020204" pitchFamily="34" charset="0"/>
                <a:cs typeface="+mn-cs"/>
              </a:rPr>
              <a:t>2122</a:t>
            </a: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t>(Music)</a:t>
            </a:r>
            <a:endParaRPr kumimoji="0" lang="en-US" sz="32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p:txBody>
      </p:sp>
      <p:sp>
        <p:nvSpPr>
          <p:cNvPr id="76" name="Oval">
            <a:extLst>
              <a:ext uri="{FF2B5EF4-FFF2-40B4-BE49-F238E27FC236}">
                <a16:creationId xmlns:a16="http://schemas.microsoft.com/office/drawing/2014/main" id="{5B77E510-8A3C-4911-BDEB-00725A05EE8E}"/>
              </a:ext>
            </a:extLst>
          </p:cNvPr>
          <p:cNvSpPr/>
          <p:nvPr/>
        </p:nvSpPr>
        <p:spPr>
          <a:xfrm>
            <a:off x="1644929" y="1219201"/>
            <a:ext cx="2666999" cy="653136"/>
          </a:xfrm>
          <a:prstGeom prst="ellipse">
            <a:avLst/>
          </a:prstGeom>
          <a:solidFill>
            <a:srgbClr val="9BBB59">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77" name="Shape">
            <a:extLst>
              <a:ext uri="{FF2B5EF4-FFF2-40B4-BE49-F238E27FC236}">
                <a16:creationId xmlns:a16="http://schemas.microsoft.com/office/drawing/2014/main" id="{D29882F9-6863-409E-88A8-ECC42D524422}"/>
              </a:ext>
            </a:extLst>
          </p:cNvPr>
          <p:cNvSpPr/>
          <p:nvPr/>
        </p:nvSpPr>
        <p:spPr>
          <a:xfrm>
            <a:off x="457200" y="1981419"/>
            <a:ext cx="1492856" cy="456981"/>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49" y="4133"/>
                  <a:pt x="5805" y="3898"/>
                  <a:pt x="5690" y="3522"/>
                </a:cubicBezTo>
                <a:close/>
                <a:moveTo>
                  <a:pt x="3272" y="19018"/>
                </a:moveTo>
                <a:cubicBezTo>
                  <a:pt x="1862" y="19018"/>
                  <a:pt x="711" y="15309"/>
                  <a:pt x="711" y="10660"/>
                </a:cubicBezTo>
                <a:cubicBezTo>
                  <a:pt x="711" y="6058"/>
                  <a:pt x="1862" y="2302"/>
                  <a:pt x="3272" y="2302"/>
                </a:cubicBezTo>
                <a:cubicBezTo>
                  <a:pt x="4682" y="2302"/>
                  <a:pt x="5834" y="6011"/>
                  <a:pt x="5834" y="10660"/>
                </a:cubicBezTo>
                <a:cubicBezTo>
                  <a:pt x="5834" y="15309"/>
                  <a:pt x="4682" y="19018"/>
                  <a:pt x="3272" y="19018"/>
                </a:cubicBezTo>
                <a:close/>
              </a:path>
            </a:pathLst>
          </a:custGeom>
          <a:solidFill>
            <a:srgbClr val="9BBB59">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FUNCTION</a:t>
            </a:r>
          </a:p>
        </p:txBody>
      </p:sp>
      <p:sp>
        <p:nvSpPr>
          <p:cNvPr id="79" name="Shape">
            <a:extLst>
              <a:ext uri="{FF2B5EF4-FFF2-40B4-BE49-F238E27FC236}">
                <a16:creationId xmlns:a16="http://schemas.microsoft.com/office/drawing/2014/main" id="{677DEB8B-BF3B-4CFF-AF7D-C70743F84B39}"/>
              </a:ext>
            </a:extLst>
          </p:cNvPr>
          <p:cNvSpPr/>
          <p:nvPr/>
        </p:nvSpPr>
        <p:spPr>
          <a:xfrm>
            <a:off x="678641" y="32006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086"/>
                  <a:pt x="5791" y="3898"/>
                  <a:pt x="5690" y="3522"/>
                </a:cubicBezTo>
                <a:close/>
                <a:moveTo>
                  <a:pt x="3258" y="19018"/>
                </a:moveTo>
                <a:cubicBezTo>
                  <a:pt x="1847" y="19018"/>
                  <a:pt x="696" y="15309"/>
                  <a:pt x="696" y="10660"/>
                </a:cubicBezTo>
                <a:cubicBezTo>
                  <a:pt x="696" y="6058"/>
                  <a:pt x="1833" y="2302"/>
                  <a:pt x="3258" y="2302"/>
                </a:cubicBezTo>
                <a:cubicBezTo>
                  <a:pt x="4668" y="2302"/>
                  <a:pt x="5819" y="6011"/>
                  <a:pt x="5819" y="10660"/>
                </a:cubicBezTo>
                <a:cubicBezTo>
                  <a:pt x="5819" y="15262"/>
                  <a:pt x="4668" y="19018"/>
                  <a:pt x="3258" y="19018"/>
                </a:cubicBezTo>
                <a:close/>
              </a:path>
            </a:pathLst>
          </a:custGeom>
          <a:solidFill>
            <a:srgbClr val="C0392B">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solidFill>
                  <a:prstClr val="white"/>
                </a:solidFill>
                <a:effectLst/>
                <a:uLnTx/>
                <a:uFillTx/>
                <a:latin typeface="Calibri"/>
                <a:cs typeface="+mn-cs"/>
              </a:rPr>
              <a:t>   OBJECT</a:t>
            </a:r>
          </a:p>
        </p:txBody>
      </p:sp>
      <p:sp>
        <p:nvSpPr>
          <p:cNvPr id="80" name="Shape">
            <a:extLst>
              <a:ext uri="{FF2B5EF4-FFF2-40B4-BE49-F238E27FC236}">
                <a16:creationId xmlns:a16="http://schemas.microsoft.com/office/drawing/2014/main" id="{BDFB4180-BF22-48C6-8AEC-48B25146EE3D}"/>
              </a:ext>
            </a:extLst>
          </p:cNvPr>
          <p:cNvSpPr/>
          <p:nvPr/>
        </p:nvSpPr>
        <p:spPr>
          <a:xfrm>
            <a:off x="839421" y="44198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133"/>
                  <a:pt x="5790" y="3898"/>
                  <a:pt x="5690" y="3522"/>
                </a:cubicBezTo>
                <a:close/>
                <a:moveTo>
                  <a:pt x="3272" y="19065"/>
                </a:moveTo>
                <a:cubicBezTo>
                  <a:pt x="1862" y="19065"/>
                  <a:pt x="711" y="15356"/>
                  <a:pt x="711" y="10707"/>
                </a:cubicBezTo>
                <a:cubicBezTo>
                  <a:pt x="711" y="6058"/>
                  <a:pt x="1847" y="2349"/>
                  <a:pt x="3272" y="2349"/>
                </a:cubicBezTo>
                <a:cubicBezTo>
                  <a:pt x="4682" y="2349"/>
                  <a:pt x="5834" y="6058"/>
                  <a:pt x="5834" y="10707"/>
                </a:cubicBezTo>
                <a:cubicBezTo>
                  <a:pt x="5834" y="15356"/>
                  <a:pt x="4682" y="19065"/>
                  <a:pt x="3272" y="19065"/>
                </a:cubicBezTo>
                <a:close/>
              </a:path>
            </a:pathLst>
          </a:custGeom>
          <a:solidFill>
            <a:srgbClr val="F39C12">
              <a:lumMod val="75000"/>
              <a:alpha val="74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LOCATION</a:t>
            </a:r>
          </a:p>
        </p:txBody>
      </p:sp>
      <p:sp>
        <p:nvSpPr>
          <p:cNvPr id="3" name="TextBox 2">
            <a:extLst>
              <a:ext uri="{FF2B5EF4-FFF2-40B4-BE49-F238E27FC236}">
                <a16:creationId xmlns:a16="http://schemas.microsoft.com/office/drawing/2014/main" id="{1D7DC0C2-3141-4DE1-B46C-DB26CEE0880C}"/>
              </a:ext>
            </a:extLst>
          </p:cNvPr>
          <p:cNvSpPr txBox="1"/>
          <p:nvPr/>
        </p:nvSpPr>
        <p:spPr>
          <a:xfrm>
            <a:off x="1644927" y="1331183"/>
            <a:ext cx="2666998"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2122.200.93</a:t>
            </a:r>
          </a:p>
        </p:txBody>
      </p:sp>
      <p:sp>
        <p:nvSpPr>
          <p:cNvPr id="15" name="Oval">
            <a:extLst>
              <a:ext uri="{FF2B5EF4-FFF2-40B4-BE49-F238E27FC236}">
                <a16:creationId xmlns:a16="http://schemas.microsoft.com/office/drawing/2014/main" id="{1D6C7903-EB95-43BF-953A-0C7112A8D716}"/>
              </a:ext>
            </a:extLst>
          </p:cNvPr>
          <p:cNvSpPr/>
          <p:nvPr/>
        </p:nvSpPr>
        <p:spPr>
          <a:xfrm>
            <a:off x="6459858" y="4962700"/>
            <a:ext cx="1370052" cy="443370"/>
          </a:xfrm>
          <a:prstGeom prst="ellipse">
            <a:avLst/>
          </a:prstGeom>
          <a:solidFill>
            <a:schemeClr val="tx1"/>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16" name="Shape">
            <a:extLst>
              <a:ext uri="{FF2B5EF4-FFF2-40B4-BE49-F238E27FC236}">
                <a16:creationId xmlns:a16="http://schemas.microsoft.com/office/drawing/2014/main" id="{FB69B7A5-946A-475C-AF92-81335AFB078A}"/>
              </a:ext>
            </a:extLst>
          </p:cNvPr>
          <p:cNvSpPr/>
          <p:nvPr/>
        </p:nvSpPr>
        <p:spPr>
          <a:xfrm>
            <a:off x="6263395" y="3962400"/>
            <a:ext cx="1762050" cy="1260094"/>
          </a:xfrm>
          <a:custGeom>
            <a:avLst/>
            <a:gdLst/>
            <a:ahLst/>
            <a:cxnLst>
              <a:cxn ang="0">
                <a:pos x="wd2" y="hd2"/>
              </a:cxn>
              <a:cxn ang="5400000">
                <a:pos x="wd2" y="hd2"/>
              </a:cxn>
              <a:cxn ang="10800000">
                <a:pos x="wd2" y="hd2"/>
              </a:cxn>
              <a:cxn ang="16200000">
                <a:pos x="wd2" y="hd2"/>
              </a:cxn>
            </a:cxnLst>
            <a:rect l="0" t="0" r="r" b="b"/>
            <a:pathLst>
              <a:path w="21600" h="21600" extrusionOk="0">
                <a:moveTo>
                  <a:pt x="21600" y="3883"/>
                </a:moveTo>
                <a:cubicBezTo>
                  <a:pt x="21600" y="1746"/>
                  <a:pt x="16761" y="0"/>
                  <a:pt x="10800" y="0"/>
                </a:cubicBezTo>
                <a:cubicBezTo>
                  <a:pt x="4839" y="0"/>
                  <a:pt x="0" y="1723"/>
                  <a:pt x="0" y="3883"/>
                </a:cubicBezTo>
                <a:lnTo>
                  <a:pt x="1951" y="18429"/>
                </a:lnTo>
                <a:cubicBezTo>
                  <a:pt x="1951" y="20175"/>
                  <a:pt x="5915" y="21600"/>
                  <a:pt x="10800" y="21600"/>
                </a:cubicBezTo>
                <a:cubicBezTo>
                  <a:pt x="15685" y="21600"/>
                  <a:pt x="19649" y="20175"/>
                  <a:pt x="19649" y="18429"/>
                </a:cubicBezTo>
                <a:lnTo>
                  <a:pt x="21600" y="3883"/>
                </a:lnTo>
                <a:close/>
              </a:path>
            </a:pathLst>
          </a:custGeom>
          <a:solidFill>
            <a:srgbClr val="FFC000"/>
          </a:solidFill>
          <a:ln w="12700">
            <a:miter lim="400000"/>
          </a:ln>
        </p:spPr>
        <p:txBody>
          <a:bodyPr lIns="144000" tIns="38100" rIns="144000" bIns="10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000000"/>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000000"/>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000000"/>
                </a:solidFill>
                <a:latin typeface="Avenir LT Std 45 Book" panose="020B0502020203020204" pitchFamily="34" charset="0"/>
                <a:cs typeface="+mn-cs"/>
              </a:rPr>
              <a:t>5</a:t>
            </a:r>
            <a: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3 </a:t>
            </a:r>
            <a:b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br>
            <a:r>
              <a:rPr kumimoji="0" lang="en-US" sz="1600" b="0" i="0" u="none" strike="noStrike" kern="0" cap="none" spc="0" normalizeH="0" baseline="0" noProof="0" dirty="0">
                <a:ln>
                  <a:noFill/>
                </a:ln>
                <a:solidFill>
                  <a:srgbClr val="000000"/>
                </a:solidFill>
                <a:effectLst/>
                <a:uLnTx/>
                <a:uFillTx/>
                <a:latin typeface="Avenir LT Std 45 Book" panose="020B0502020203020204" pitchFamily="34" charset="0"/>
                <a:cs typeface="+mn-cs"/>
              </a:rPr>
              <a:t>(West Hollow)</a:t>
            </a:r>
          </a:p>
        </p:txBody>
      </p:sp>
      <p:sp>
        <p:nvSpPr>
          <p:cNvPr id="17" name="Oval">
            <a:extLst>
              <a:ext uri="{FF2B5EF4-FFF2-40B4-BE49-F238E27FC236}">
                <a16:creationId xmlns:a16="http://schemas.microsoft.com/office/drawing/2014/main" id="{554D5376-0F84-487C-A9FB-FE8942240526}"/>
              </a:ext>
            </a:extLst>
          </p:cNvPr>
          <p:cNvSpPr/>
          <p:nvPr/>
        </p:nvSpPr>
        <p:spPr>
          <a:xfrm>
            <a:off x="6263395" y="3962400"/>
            <a:ext cx="1762050" cy="449178"/>
          </a:xfrm>
          <a:prstGeom prst="ellipse">
            <a:avLst/>
          </a:prstGeom>
          <a:solidFill>
            <a:srgbClr val="F39C12">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18" name="Shape">
            <a:extLst>
              <a:ext uri="{FF2B5EF4-FFF2-40B4-BE49-F238E27FC236}">
                <a16:creationId xmlns:a16="http://schemas.microsoft.com/office/drawing/2014/main" id="{50A15392-ACF0-43D8-AF18-5E88D38BA72E}"/>
              </a:ext>
            </a:extLst>
          </p:cNvPr>
          <p:cNvSpPr/>
          <p:nvPr/>
        </p:nvSpPr>
        <p:spPr>
          <a:xfrm>
            <a:off x="6083100" y="2568965"/>
            <a:ext cx="2133600" cy="1622035"/>
          </a:xfrm>
          <a:custGeom>
            <a:avLst/>
            <a:gdLst/>
            <a:ahLst/>
            <a:cxnLst>
              <a:cxn ang="0">
                <a:pos x="wd2" y="hd2"/>
              </a:cxn>
              <a:cxn ang="5400000">
                <a:pos x="wd2" y="hd2"/>
              </a:cxn>
              <a:cxn ang="10800000">
                <a:pos x="wd2" y="hd2"/>
              </a:cxn>
              <a:cxn ang="16200000">
                <a:pos x="wd2" y="hd2"/>
              </a:cxn>
            </a:cxnLst>
            <a:rect l="0" t="0" r="r" b="b"/>
            <a:pathLst>
              <a:path w="21600" h="21600" extrusionOk="0">
                <a:moveTo>
                  <a:pt x="21600" y="4121"/>
                </a:moveTo>
                <a:cubicBezTo>
                  <a:pt x="21600" y="1840"/>
                  <a:pt x="16761" y="0"/>
                  <a:pt x="10800" y="0"/>
                </a:cubicBezTo>
                <a:cubicBezTo>
                  <a:pt x="4839" y="0"/>
                  <a:pt x="0" y="1840"/>
                  <a:pt x="0" y="4121"/>
                </a:cubicBezTo>
                <a:lnTo>
                  <a:pt x="1955" y="18227"/>
                </a:lnTo>
                <a:cubicBezTo>
                  <a:pt x="1955" y="20086"/>
                  <a:pt x="5913" y="21600"/>
                  <a:pt x="10800" y="21600"/>
                </a:cubicBezTo>
                <a:cubicBezTo>
                  <a:pt x="15687" y="21600"/>
                  <a:pt x="19645" y="20086"/>
                  <a:pt x="19645" y="18227"/>
                </a:cubicBezTo>
                <a:lnTo>
                  <a:pt x="21600" y="4121"/>
                </a:lnTo>
                <a:close/>
              </a:path>
            </a:pathLst>
          </a:custGeom>
          <a:solidFill>
            <a:srgbClr val="C0392B"/>
          </a:solidFill>
          <a:ln w="12700">
            <a:miter lim="400000"/>
          </a:ln>
        </p:spPr>
        <p:txBody>
          <a:bodyPr lIns="180000" tIns="0" rIns="180000" bIns="144000" anchor="ctr"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050" kern="0" dirty="0">
              <a:solidFill>
                <a:srgbClr val="FFFFFF"/>
              </a:solidFill>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050" b="0" i="0" u="none" strike="noStrike" kern="0" cap="none" spc="0" normalizeH="0" baseline="0" noProof="0" dirty="0">
              <a:ln>
                <a:noFill/>
              </a:ln>
              <a:solidFill>
                <a:srgbClr val="FFFFFF"/>
              </a:solidFill>
              <a:effectLst/>
              <a:uLnTx/>
              <a:uFillTx/>
              <a:latin typeface="Calibri"/>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FFFFFF"/>
                </a:solidFill>
                <a:effectLst/>
                <a:uLnTx/>
                <a:uFillTx/>
                <a:latin typeface="Avenir LT Std 45 Book" panose="020B0502020203020204" pitchFamily="34" charset="0"/>
                <a:cs typeface="+mn-cs"/>
              </a:rPr>
              <a:t>500</a:t>
            </a: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FFFFFF"/>
                </a:solidFill>
                <a:latin typeface="Avenir LT Std 45 Book" panose="020B0502020203020204" pitchFamily="34" charset="0"/>
                <a:cs typeface="+mn-cs"/>
              </a:rPr>
              <a:t>(Supplies)</a:t>
            </a:r>
            <a:endParaRPr kumimoji="0" lang="en-US" sz="1600" b="0" i="0" u="none" strike="noStrike" kern="0" cap="none" spc="0" normalizeH="0" baseline="0" noProof="0" dirty="0">
              <a:ln>
                <a:noFill/>
              </a:ln>
              <a:solidFill>
                <a:srgbClr val="FFFFFF"/>
              </a:solidFill>
              <a:effectLst/>
              <a:uLnTx/>
              <a:uFillTx/>
              <a:latin typeface="Avenir LT Std 45 Book" panose="020B0502020203020204" pitchFamily="34" charset="0"/>
              <a:cs typeface="+mn-cs"/>
            </a:endParaRPr>
          </a:p>
        </p:txBody>
      </p:sp>
      <p:sp>
        <p:nvSpPr>
          <p:cNvPr id="19" name="Oval">
            <a:extLst>
              <a:ext uri="{FF2B5EF4-FFF2-40B4-BE49-F238E27FC236}">
                <a16:creationId xmlns:a16="http://schemas.microsoft.com/office/drawing/2014/main" id="{27FAD85D-AB36-413A-A000-4785D1F84E41}"/>
              </a:ext>
            </a:extLst>
          </p:cNvPr>
          <p:cNvSpPr/>
          <p:nvPr/>
        </p:nvSpPr>
        <p:spPr>
          <a:xfrm>
            <a:off x="6083100" y="2568965"/>
            <a:ext cx="2105694" cy="571537"/>
          </a:xfrm>
          <a:prstGeom prst="ellipse">
            <a:avLst/>
          </a:prstGeom>
          <a:solidFill>
            <a:srgbClr val="C0392B">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20" name="Shape">
            <a:extLst>
              <a:ext uri="{FF2B5EF4-FFF2-40B4-BE49-F238E27FC236}">
                <a16:creationId xmlns:a16="http://schemas.microsoft.com/office/drawing/2014/main" id="{A02E0239-16A2-4827-A2DC-9CF2540D7782}"/>
              </a:ext>
            </a:extLst>
          </p:cNvPr>
          <p:cNvSpPr/>
          <p:nvPr/>
        </p:nvSpPr>
        <p:spPr>
          <a:xfrm>
            <a:off x="5791199" y="1219200"/>
            <a:ext cx="2667001" cy="1657679"/>
          </a:xfrm>
          <a:custGeom>
            <a:avLst/>
            <a:gdLst/>
            <a:ahLst/>
            <a:cxnLst>
              <a:cxn ang="0">
                <a:pos x="wd2" y="hd2"/>
              </a:cxn>
              <a:cxn ang="5400000">
                <a:pos x="wd2" y="hd2"/>
              </a:cxn>
              <a:cxn ang="10800000">
                <a:pos x="wd2" y="hd2"/>
              </a:cxn>
              <a:cxn ang="16200000">
                <a:pos x="wd2" y="hd2"/>
              </a:cxn>
            </a:cxnLst>
            <a:rect l="0" t="0" r="r" b="b"/>
            <a:pathLst>
              <a:path w="21600" h="21600" extrusionOk="0">
                <a:moveTo>
                  <a:pt x="21600" y="4532"/>
                </a:moveTo>
                <a:cubicBezTo>
                  <a:pt x="21600" y="2028"/>
                  <a:pt x="16767" y="0"/>
                  <a:pt x="10800" y="0"/>
                </a:cubicBezTo>
                <a:cubicBezTo>
                  <a:pt x="4833" y="0"/>
                  <a:pt x="0" y="2028"/>
                  <a:pt x="0" y="4532"/>
                </a:cubicBezTo>
                <a:lnTo>
                  <a:pt x="1959" y="17892"/>
                </a:lnTo>
                <a:cubicBezTo>
                  <a:pt x="1959" y="19936"/>
                  <a:pt x="5921" y="21600"/>
                  <a:pt x="10809" y="21600"/>
                </a:cubicBezTo>
                <a:cubicBezTo>
                  <a:pt x="15697" y="21600"/>
                  <a:pt x="19659" y="19936"/>
                  <a:pt x="19659" y="17892"/>
                </a:cubicBezTo>
                <a:lnTo>
                  <a:pt x="21600" y="4532"/>
                </a:lnTo>
                <a:close/>
              </a:path>
            </a:pathLst>
          </a:custGeom>
          <a:solidFill>
            <a:srgbClr val="9BBB59"/>
          </a:solidFill>
          <a:ln w="12700">
            <a:miter lim="400000"/>
          </a:ln>
        </p:spPr>
        <p:txBody>
          <a:bodyPr lIns="38100" tIns="38100" rIns="38100" bIns="288000" anchor="t" anchorCtr="0"/>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lang="en-US" sz="1600" kern="0" dirty="0">
              <a:solidFill>
                <a:srgbClr val="F2F2F2">
                  <a:lumMod val="25000"/>
                </a:srgbClr>
              </a:solidFill>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600" kern="0" dirty="0">
                <a:solidFill>
                  <a:srgbClr val="F2F2F2">
                    <a:lumMod val="25000"/>
                  </a:srgbClr>
                </a:solidFill>
                <a:latin typeface="Avenir LT Std 45 Book" panose="020B0502020203020204" pitchFamily="34" charset="0"/>
                <a:cs typeface="+mn-cs"/>
              </a:rPr>
              <a:t>1620</a:t>
            </a:r>
          </a:p>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rPr>
              <a:t>(Custodial)</a:t>
            </a:r>
            <a:endParaRPr kumimoji="0" lang="en-US" sz="3200" b="0" i="0" u="none" strike="noStrike" kern="0" cap="none" spc="0" normalizeH="0" baseline="0" noProof="0" dirty="0">
              <a:ln>
                <a:noFill/>
              </a:ln>
              <a:solidFill>
                <a:srgbClr val="F2F2F2">
                  <a:lumMod val="25000"/>
                </a:srgbClr>
              </a:solidFill>
              <a:effectLst/>
              <a:uLnTx/>
              <a:uFillTx/>
              <a:latin typeface="Avenir LT Std 45 Book" panose="020B0502020203020204" pitchFamily="34" charset="0"/>
              <a:cs typeface="+mn-cs"/>
            </a:endParaRPr>
          </a:p>
        </p:txBody>
      </p:sp>
      <p:sp>
        <p:nvSpPr>
          <p:cNvPr id="21" name="Oval">
            <a:extLst>
              <a:ext uri="{FF2B5EF4-FFF2-40B4-BE49-F238E27FC236}">
                <a16:creationId xmlns:a16="http://schemas.microsoft.com/office/drawing/2014/main" id="{39CC99CF-5527-4392-96D9-4843B7846E56}"/>
              </a:ext>
            </a:extLst>
          </p:cNvPr>
          <p:cNvSpPr/>
          <p:nvPr/>
        </p:nvSpPr>
        <p:spPr>
          <a:xfrm>
            <a:off x="5791201" y="1219201"/>
            <a:ext cx="2666999" cy="653136"/>
          </a:xfrm>
          <a:prstGeom prst="ellipse">
            <a:avLst/>
          </a:prstGeom>
          <a:solidFill>
            <a:srgbClr val="9BBB59">
              <a:lumMod val="75000"/>
            </a:srgbClr>
          </a:solidFill>
          <a:ln w="12700">
            <a:miter lim="400000"/>
          </a:ln>
        </p:spPr>
        <p:txBody>
          <a:bodyPr lIns="38100" tIns="38100" rIns="38100" bIns="38100" anchor="ctr"/>
          <a:lstStyle/>
          <a:p>
            <a:pPr marL="0" marR="0" lvl="0" indent="0" defTabSz="914354" eaLnBrk="1" fontAlgn="auto" latinLnBrk="0" hangingPunct="1">
              <a:lnSpc>
                <a:spcPct val="100000"/>
              </a:lnSpc>
              <a:spcBef>
                <a:spcPts val="0"/>
              </a:spcBef>
              <a:spcAft>
                <a:spcPts val="0"/>
              </a:spcAft>
              <a:buClrTx/>
              <a:buSzTx/>
              <a:buFontTx/>
              <a:buNone/>
              <a:tabLst/>
              <a:defRPr sz="3000">
                <a:solidFill>
                  <a:srgbClr val="FFFFFF"/>
                </a:solidFill>
              </a:defRPr>
            </a:pPr>
            <a:endParaRPr kumimoji="0" lang="en-US" sz="3000" b="0" i="0" u="none" strike="noStrike" kern="0" cap="none" spc="0" normalizeH="0" baseline="0" noProof="0" dirty="0">
              <a:ln>
                <a:noFill/>
              </a:ln>
              <a:solidFill>
                <a:srgbClr val="FFFFFF"/>
              </a:solidFill>
              <a:effectLst/>
              <a:uLnTx/>
              <a:uFillTx/>
              <a:latin typeface="Calibri"/>
              <a:cs typeface="+mn-cs"/>
            </a:endParaRPr>
          </a:p>
        </p:txBody>
      </p:sp>
      <p:sp>
        <p:nvSpPr>
          <p:cNvPr id="22" name="Shape">
            <a:extLst>
              <a:ext uri="{FF2B5EF4-FFF2-40B4-BE49-F238E27FC236}">
                <a16:creationId xmlns:a16="http://schemas.microsoft.com/office/drawing/2014/main" id="{06B939C1-F199-4DAF-9E62-0104788CAFAC}"/>
              </a:ext>
            </a:extLst>
          </p:cNvPr>
          <p:cNvSpPr/>
          <p:nvPr/>
        </p:nvSpPr>
        <p:spPr>
          <a:xfrm>
            <a:off x="4603472" y="1981419"/>
            <a:ext cx="1492856" cy="456981"/>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49" y="4133"/>
                  <a:pt x="5805" y="3898"/>
                  <a:pt x="5690" y="3522"/>
                </a:cubicBezTo>
                <a:close/>
                <a:moveTo>
                  <a:pt x="3272" y="19018"/>
                </a:moveTo>
                <a:cubicBezTo>
                  <a:pt x="1862" y="19018"/>
                  <a:pt x="711" y="15309"/>
                  <a:pt x="711" y="10660"/>
                </a:cubicBezTo>
                <a:cubicBezTo>
                  <a:pt x="711" y="6058"/>
                  <a:pt x="1862" y="2302"/>
                  <a:pt x="3272" y="2302"/>
                </a:cubicBezTo>
                <a:cubicBezTo>
                  <a:pt x="4682" y="2302"/>
                  <a:pt x="5834" y="6011"/>
                  <a:pt x="5834" y="10660"/>
                </a:cubicBezTo>
                <a:cubicBezTo>
                  <a:pt x="5834" y="15309"/>
                  <a:pt x="4682" y="19018"/>
                  <a:pt x="3272" y="19018"/>
                </a:cubicBezTo>
                <a:close/>
              </a:path>
            </a:pathLst>
          </a:custGeom>
          <a:solidFill>
            <a:srgbClr val="9BBB59">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FUNCTION</a:t>
            </a:r>
          </a:p>
        </p:txBody>
      </p:sp>
      <p:sp>
        <p:nvSpPr>
          <p:cNvPr id="23" name="Shape">
            <a:extLst>
              <a:ext uri="{FF2B5EF4-FFF2-40B4-BE49-F238E27FC236}">
                <a16:creationId xmlns:a16="http://schemas.microsoft.com/office/drawing/2014/main" id="{66BDAC29-2D2E-4B3C-81A8-D4F65738FED6}"/>
              </a:ext>
            </a:extLst>
          </p:cNvPr>
          <p:cNvSpPr/>
          <p:nvPr/>
        </p:nvSpPr>
        <p:spPr>
          <a:xfrm>
            <a:off x="4824913" y="32006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086"/>
                  <a:pt x="5791" y="3898"/>
                  <a:pt x="5690" y="3522"/>
                </a:cubicBezTo>
                <a:close/>
                <a:moveTo>
                  <a:pt x="3258" y="19018"/>
                </a:moveTo>
                <a:cubicBezTo>
                  <a:pt x="1847" y="19018"/>
                  <a:pt x="696" y="15309"/>
                  <a:pt x="696" y="10660"/>
                </a:cubicBezTo>
                <a:cubicBezTo>
                  <a:pt x="696" y="6058"/>
                  <a:pt x="1833" y="2302"/>
                  <a:pt x="3258" y="2302"/>
                </a:cubicBezTo>
                <a:cubicBezTo>
                  <a:pt x="4668" y="2302"/>
                  <a:pt x="5819" y="6011"/>
                  <a:pt x="5819" y="10660"/>
                </a:cubicBezTo>
                <a:cubicBezTo>
                  <a:pt x="5819" y="15262"/>
                  <a:pt x="4668" y="19018"/>
                  <a:pt x="3258" y="19018"/>
                </a:cubicBezTo>
                <a:close/>
              </a:path>
            </a:pathLst>
          </a:custGeom>
          <a:solidFill>
            <a:srgbClr val="C0392B">
              <a:lumMod val="75000"/>
              <a:alpha val="75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solidFill>
                  <a:prstClr val="white"/>
                </a:solidFill>
                <a:effectLst/>
                <a:uLnTx/>
                <a:uFillTx/>
                <a:latin typeface="Calibri"/>
                <a:cs typeface="+mn-cs"/>
              </a:rPr>
              <a:t>   OBJECT</a:t>
            </a:r>
          </a:p>
        </p:txBody>
      </p:sp>
      <p:sp>
        <p:nvSpPr>
          <p:cNvPr id="24" name="Shape">
            <a:extLst>
              <a:ext uri="{FF2B5EF4-FFF2-40B4-BE49-F238E27FC236}">
                <a16:creationId xmlns:a16="http://schemas.microsoft.com/office/drawing/2014/main" id="{48899586-A3A0-4F53-AC25-AD81637B7DDB}"/>
              </a:ext>
            </a:extLst>
          </p:cNvPr>
          <p:cNvSpPr/>
          <p:nvPr/>
        </p:nvSpPr>
        <p:spPr>
          <a:xfrm>
            <a:off x="4985693" y="4419818"/>
            <a:ext cx="1492856" cy="456982"/>
          </a:xfrm>
          <a:custGeom>
            <a:avLst/>
            <a:gdLst/>
            <a:ahLst/>
            <a:cxnLst>
              <a:cxn ang="0">
                <a:pos x="wd2" y="hd2"/>
              </a:cxn>
              <a:cxn ang="5400000">
                <a:pos x="wd2" y="hd2"/>
              </a:cxn>
              <a:cxn ang="10800000">
                <a:pos x="wd2" y="hd2"/>
              </a:cxn>
              <a:cxn ang="16200000">
                <a:pos x="wd2" y="hd2"/>
              </a:cxn>
            </a:cxnLst>
            <a:rect l="0" t="0" r="r" b="b"/>
            <a:pathLst>
              <a:path w="21343" h="21319" extrusionOk="0">
                <a:moveTo>
                  <a:pt x="5690" y="3522"/>
                </a:moveTo>
                <a:cubicBezTo>
                  <a:pt x="5028" y="1128"/>
                  <a:pt x="4021" y="-281"/>
                  <a:pt x="2927" y="48"/>
                </a:cubicBezTo>
                <a:cubicBezTo>
                  <a:pt x="1416" y="564"/>
                  <a:pt x="178" y="4509"/>
                  <a:pt x="20" y="9439"/>
                </a:cubicBezTo>
                <a:cubicBezTo>
                  <a:pt x="-196" y="15872"/>
                  <a:pt x="1344" y="21319"/>
                  <a:pt x="3272" y="21319"/>
                </a:cubicBezTo>
                <a:cubicBezTo>
                  <a:pt x="4236" y="21319"/>
                  <a:pt x="5100" y="19957"/>
                  <a:pt x="5690" y="17797"/>
                </a:cubicBezTo>
                <a:cubicBezTo>
                  <a:pt x="5790" y="17422"/>
                  <a:pt x="5934" y="17234"/>
                  <a:pt x="6093" y="17234"/>
                </a:cubicBezTo>
                <a:lnTo>
                  <a:pt x="19130" y="17234"/>
                </a:lnTo>
                <a:cubicBezTo>
                  <a:pt x="19260" y="17234"/>
                  <a:pt x="19389" y="17093"/>
                  <a:pt x="19490" y="16811"/>
                </a:cubicBezTo>
                <a:lnTo>
                  <a:pt x="21159" y="12022"/>
                </a:lnTo>
                <a:cubicBezTo>
                  <a:pt x="21404" y="11317"/>
                  <a:pt x="21404" y="10049"/>
                  <a:pt x="21159" y="9345"/>
                </a:cubicBezTo>
                <a:lnTo>
                  <a:pt x="19490" y="4555"/>
                </a:lnTo>
                <a:cubicBezTo>
                  <a:pt x="19389" y="4274"/>
                  <a:pt x="19260" y="4133"/>
                  <a:pt x="19130" y="4133"/>
                </a:cubicBezTo>
                <a:lnTo>
                  <a:pt x="6093" y="4133"/>
                </a:lnTo>
                <a:cubicBezTo>
                  <a:pt x="5934" y="4133"/>
                  <a:pt x="5790" y="3898"/>
                  <a:pt x="5690" y="3522"/>
                </a:cubicBezTo>
                <a:close/>
                <a:moveTo>
                  <a:pt x="3272" y="19065"/>
                </a:moveTo>
                <a:cubicBezTo>
                  <a:pt x="1862" y="19065"/>
                  <a:pt x="711" y="15356"/>
                  <a:pt x="711" y="10707"/>
                </a:cubicBezTo>
                <a:cubicBezTo>
                  <a:pt x="711" y="6058"/>
                  <a:pt x="1847" y="2349"/>
                  <a:pt x="3272" y="2349"/>
                </a:cubicBezTo>
                <a:cubicBezTo>
                  <a:pt x="4682" y="2349"/>
                  <a:pt x="5834" y="6058"/>
                  <a:pt x="5834" y="10707"/>
                </a:cubicBezTo>
                <a:cubicBezTo>
                  <a:pt x="5834" y="15356"/>
                  <a:pt x="4682" y="19065"/>
                  <a:pt x="3272" y="19065"/>
                </a:cubicBezTo>
                <a:close/>
              </a:path>
            </a:pathLst>
          </a:custGeom>
          <a:solidFill>
            <a:srgbClr val="F39C12">
              <a:lumMod val="75000"/>
              <a:alpha val="74000"/>
            </a:srgbClr>
          </a:solidFill>
          <a:ln w="12700">
            <a:solidFill>
              <a:schemeClr val="bg1"/>
            </a:solidFill>
            <a:miter lim="400000"/>
          </a:ln>
        </p:spPr>
        <p:txBody>
          <a:bodyPr lIns="0" tIns="38100" rIns="0" bIns="38100" anchor="ctr"/>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600" b="1" i="0" u="none" strike="noStrike" kern="0" cap="none" spc="0" normalizeH="0" baseline="0" noProof="0" dirty="0">
                <a:ln>
                  <a:noFill/>
                </a:ln>
                <a:solidFill>
                  <a:prstClr val="white"/>
                </a:solidFill>
                <a:effectLst/>
                <a:uLnTx/>
                <a:uFillTx/>
                <a:latin typeface="Calibri"/>
                <a:cs typeface="+mn-cs"/>
              </a:rPr>
              <a:t>       LOCATION</a:t>
            </a:r>
          </a:p>
        </p:txBody>
      </p:sp>
      <p:sp>
        <p:nvSpPr>
          <p:cNvPr id="25" name="TextBox 24">
            <a:extLst>
              <a:ext uri="{FF2B5EF4-FFF2-40B4-BE49-F238E27FC236}">
                <a16:creationId xmlns:a16="http://schemas.microsoft.com/office/drawing/2014/main" id="{661E59B3-6FB8-4184-8906-368A609E864D}"/>
              </a:ext>
            </a:extLst>
          </p:cNvPr>
          <p:cNvSpPr txBox="1"/>
          <p:nvPr/>
        </p:nvSpPr>
        <p:spPr>
          <a:xfrm>
            <a:off x="5791199" y="1331183"/>
            <a:ext cx="2666998" cy="369332"/>
          </a:xfrm>
          <a:prstGeom prst="rect">
            <a:avLst/>
          </a:prstGeom>
          <a:noFill/>
        </p:spPr>
        <p:txBody>
          <a:bodyPr wrap="square" rtlCol="0">
            <a:spAutoFit/>
          </a:bodyPr>
          <a:lstStyle/>
          <a:p>
            <a:pPr algn="ctr"/>
            <a:r>
              <a:rPr lang="en-US" b="1" dirty="0">
                <a:solidFill>
                  <a:schemeClr val="tx1"/>
                </a:solidFill>
                <a:latin typeface="Avenir LT Std 45 Book" panose="020B0502020203020204" pitchFamily="34" charset="0"/>
              </a:rPr>
              <a:t>1620.500.53</a:t>
            </a:r>
          </a:p>
        </p:txBody>
      </p:sp>
    </p:spTree>
    <p:extLst>
      <p:ext uri="{BB962C8B-B14F-4D97-AF65-F5344CB8AC3E}">
        <p14:creationId xmlns:p14="http://schemas.microsoft.com/office/powerpoint/2010/main" val="2002616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1000"/>
                                        <p:tgtEl>
                                          <p:spTgt spid="18"/>
                                        </p:tgtEl>
                                      </p:cBhvr>
                                    </p:animEffect>
                                    <p:anim calcmode="lin" valueType="num">
                                      <p:cBhvr>
                                        <p:cTn id="15" dur="1000" fill="hold"/>
                                        <p:tgtEl>
                                          <p:spTgt spid="18"/>
                                        </p:tgtEl>
                                        <p:attrNameLst>
                                          <p:attrName>ppt_x</p:attrName>
                                        </p:attrNameLst>
                                      </p:cBhvr>
                                      <p:tavLst>
                                        <p:tav tm="0">
                                          <p:val>
                                            <p:strVal val="#ppt_x"/>
                                          </p:val>
                                        </p:tav>
                                        <p:tav tm="100000">
                                          <p:val>
                                            <p:strVal val="#ppt_x"/>
                                          </p:val>
                                        </p:tav>
                                      </p:tavLst>
                                    </p:anim>
                                    <p:anim calcmode="lin" valueType="num">
                                      <p:cBhvr>
                                        <p:cTn id="1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2" presetClass="emph" presetSubtype="0" fill="hold" grpId="0" nodeType="clickEffect">
                                  <p:stCondLst>
                                    <p:cond delay="0"/>
                                  </p:stCondLst>
                                  <p:childTnLst>
                                    <p:animRot by="120000">
                                      <p:cBhvr>
                                        <p:cTn id="27" dur="100" fill="hold">
                                          <p:stCondLst>
                                            <p:cond delay="0"/>
                                          </p:stCondLst>
                                        </p:cTn>
                                        <p:tgtEl>
                                          <p:spTgt spid="25"/>
                                        </p:tgtEl>
                                        <p:attrNameLst>
                                          <p:attrName>r</p:attrName>
                                        </p:attrNameLst>
                                      </p:cBhvr>
                                    </p:animRot>
                                    <p:animRot by="-240000">
                                      <p:cBhvr>
                                        <p:cTn id="28" dur="200" fill="hold">
                                          <p:stCondLst>
                                            <p:cond delay="200"/>
                                          </p:stCondLst>
                                        </p:cTn>
                                        <p:tgtEl>
                                          <p:spTgt spid="25"/>
                                        </p:tgtEl>
                                        <p:attrNameLst>
                                          <p:attrName>r</p:attrName>
                                        </p:attrNameLst>
                                      </p:cBhvr>
                                    </p:animRot>
                                    <p:animRot by="240000">
                                      <p:cBhvr>
                                        <p:cTn id="29" dur="200" fill="hold">
                                          <p:stCondLst>
                                            <p:cond delay="400"/>
                                          </p:stCondLst>
                                        </p:cTn>
                                        <p:tgtEl>
                                          <p:spTgt spid="25"/>
                                        </p:tgtEl>
                                        <p:attrNameLst>
                                          <p:attrName>r</p:attrName>
                                        </p:attrNameLst>
                                      </p:cBhvr>
                                    </p:animRot>
                                    <p:animRot by="-240000">
                                      <p:cBhvr>
                                        <p:cTn id="30" dur="200" fill="hold">
                                          <p:stCondLst>
                                            <p:cond delay="600"/>
                                          </p:stCondLst>
                                        </p:cTn>
                                        <p:tgtEl>
                                          <p:spTgt spid="25"/>
                                        </p:tgtEl>
                                        <p:attrNameLst>
                                          <p:attrName>r</p:attrName>
                                        </p:attrNameLst>
                                      </p:cBhvr>
                                    </p:animRot>
                                    <p:animRot by="120000">
                                      <p:cBhvr>
                                        <p:cTn id="31" dur="200" fill="hold">
                                          <p:stCondLst>
                                            <p:cond delay="80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animBg="1"/>
      <p:bldP spid="20" grpId="0" animBg="1"/>
      <p:bldP spid="2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D837B68-1919-4F41-B2FE-DF5EE2DAA4A5}"/>
              </a:ext>
            </a:extLst>
          </p:cNvPr>
          <p:cNvSpPr>
            <a:spLocks noGrp="1"/>
          </p:cNvSpPr>
          <p:nvPr>
            <p:ph type="title"/>
          </p:nvPr>
        </p:nvSpPr>
        <p:spPr/>
        <p:txBody>
          <a:bodyPr/>
          <a:lstStyle/>
          <a:p>
            <a:r>
              <a:rPr lang="en-US" dirty="0"/>
              <a:t>Budget Discussion Topics</a:t>
            </a:r>
          </a:p>
        </p:txBody>
      </p:sp>
      <p:sp>
        <p:nvSpPr>
          <p:cNvPr id="4" name="Slide Number Placeholder 3">
            <a:extLst>
              <a:ext uri="{FF2B5EF4-FFF2-40B4-BE49-F238E27FC236}">
                <a16:creationId xmlns:a16="http://schemas.microsoft.com/office/drawing/2014/main" id="{71DF45C4-C8DF-C845-95C0-1878A6B6F29F}"/>
              </a:ext>
            </a:extLst>
          </p:cNvPr>
          <p:cNvSpPr>
            <a:spLocks noGrp="1"/>
          </p:cNvSpPr>
          <p:nvPr>
            <p:ph type="sldNum" sz="quarter" idx="10"/>
          </p:nvPr>
        </p:nvSpPr>
        <p:spPr/>
        <p:txBody>
          <a:bodyPr/>
          <a:lstStyle/>
          <a:p>
            <a:pPr defTabSz="685766" fontAlgn="auto">
              <a:spcBef>
                <a:spcPts val="0"/>
              </a:spcBef>
              <a:spcAft>
                <a:spcPts val="0"/>
              </a:spcAft>
              <a:defRPr/>
            </a:pPr>
            <a:fld id="{F68327C5-B821-4FE9-A59A-A60D9EB59A9A}" type="slidenum">
              <a:rPr lang="en-US">
                <a:latin typeface="Calibri"/>
                <a:cs typeface="+mn-cs"/>
              </a:rPr>
              <a:pPr defTabSz="685766" fontAlgn="auto">
                <a:spcBef>
                  <a:spcPts val="0"/>
                </a:spcBef>
                <a:spcAft>
                  <a:spcPts val="0"/>
                </a:spcAft>
                <a:defRPr/>
              </a:pPr>
              <a:t>20</a:t>
            </a:fld>
            <a:endParaRPr lang="en-US" dirty="0">
              <a:latin typeface="Calibri"/>
              <a:cs typeface="+mn-cs"/>
            </a:endParaRPr>
          </a:p>
        </p:txBody>
      </p:sp>
      <p:grpSp>
        <p:nvGrpSpPr>
          <p:cNvPr id="2" name="!!total">
            <a:extLst>
              <a:ext uri="{FF2B5EF4-FFF2-40B4-BE49-F238E27FC236}">
                <a16:creationId xmlns:a16="http://schemas.microsoft.com/office/drawing/2014/main" id="{6F72A7C3-5D6F-4C12-A28D-46FA272EB003}"/>
              </a:ext>
            </a:extLst>
          </p:cNvPr>
          <p:cNvGrpSpPr/>
          <p:nvPr/>
        </p:nvGrpSpPr>
        <p:grpSpPr>
          <a:xfrm>
            <a:off x="488590" y="1600200"/>
            <a:ext cx="7969610" cy="3275599"/>
            <a:chOff x="488590" y="1600200"/>
            <a:chExt cx="7969610" cy="3275599"/>
          </a:xfrm>
        </p:grpSpPr>
        <p:grpSp>
          <p:nvGrpSpPr>
            <p:cNvPr id="19" name="!!budgetoverview">
              <a:extLst>
                <a:ext uri="{FF2B5EF4-FFF2-40B4-BE49-F238E27FC236}">
                  <a16:creationId xmlns:a16="http://schemas.microsoft.com/office/drawing/2014/main" id="{5BEA3DDD-6C11-4168-9E6B-21D1B617F9FB}"/>
                </a:ext>
              </a:extLst>
            </p:cNvPr>
            <p:cNvGrpSpPr/>
            <p:nvPr/>
          </p:nvGrpSpPr>
          <p:grpSpPr>
            <a:xfrm>
              <a:off x="488590" y="1600200"/>
              <a:ext cx="1111610" cy="3275599"/>
              <a:chOff x="488590" y="1600200"/>
              <a:chExt cx="1111610" cy="3275599"/>
            </a:xfrm>
          </p:grpSpPr>
          <p:sp>
            <p:nvSpPr>
              <p:cNvPr id="20" name="Freeform: Shape 19">
                <a:extLst>
                  <a:ext uri="{FF2B5EF4-FFF2-40B4-BE49-F238E27FC236}">
                    <a16:creationId xmlns:a16="http://schemas.microsoft.com/office/drawing/2014/main" id="{9B658EE3-F13B-4E79-8C81-56DD735E9ADA}"/>
                  </a:ext>
                </a:extLst>
              </p:cNvPr>
              <p:cNvSpPr/>
              <p:nvPr/>
            </p:nvSpPr>
            <p:spPr>
              <a:xfrm>
                <a:off x="546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C0392B">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1" name="Freeform: Shape 20">
                <a:extLst>
                  <a:ext uri="{FF2B5EF4-FFF2-40B4-BE49-F238E27FC236}">
                    <a16:creationId xmlns:a16="http://schemas.microsoft.com/office/drawing/2014/main" id="{FE91AB86-3F87-469E-9B61-80F6459AB042}"/>
                  </a:ext>
                </a:extLst>
              </p:cNvPr>
              <p:cNvSpPr/>
              <p:nvPr/>
            </p:nvSpPr>
            <p:spPr>
              <a:xfrm>
                <a:off x="488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3091455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3091455"/>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C0392B"/>
              </a:solidFill>
              <a:ln w="12700">
                <a:miter lim="400000"/>
              </a:ln>
            </p:spPr>
            <p:txBody>
              <a:bodyPr wrap="square" lIns="28575" tIns="162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schemeClr val="bg1"/>
                    </a:solidFill>
                    <a:latin typeface="Calibri"/>
                  </a:rPr>
                  <a:t>BUDGET OVERVIEW</a:t>
                </a:r>
                <a:endParaRPr kumimoji="0" lang="fr-CA" sz="1200" b="1" i="0" u="none" strike="noStrike" kern="0" cap="none" spc="0" normalizeH="0" baseline="0" noProof="0" dirty="0">
                  <a:ln>
                    <a:noFill/>
                  </a:ln>
                  <a:solidFill>
                    <a:schemeClr val="bg1"/>
                  </a:solidFill>
                  <a:effectLst/>
                  <a:uLnTx/>
                  <a:uFillTx/>
                  <a:latin typeface="Calibri"/>
                </a:endParaRPr>
              </a:p>
            </p:txBody>
          </p:sp>
        </p:grpSp>
        <p:grpSp>
          <p:nvGrpSpPr>
            <p:cNvPr id="22" name="Group 21">
              <a:extLst>
                <a:ext uri="{FF2B5EF4-FFF2-40B4-BE49-F238E27FC236}">
                  <a16:creationId xmlns:a16="http://schemas.microsoft.com/office/drawing/2014/main" id="{3E57AAC4-D02D-43DC-85DE-AC100B633465}"/>
                </a:ext>
              </a:extLst>
            </p:cNvPr>
            <p:cNvGrpSpPr/>
            <p:nvPr/>
          </p:nvGrpSpPr>
          <p:grpSpPr>
            <a:xfrm>
              <a:off x="1860190" y="1600200"/>
              <a:ext cx="1111610" cy="3275599"/>
              <a:chOff x="1860190" y="1600200"/>
              <a:chExt cx="1111610" cy="3275599"/>
            </a:xfrm>
          </p:grpSpPr>
          <p:sp>
            <p:nvSpPr>
              <p:cNvPr id="25" name="Freeform: Shape 24">
                <a:extLst>
                  <a:ext uri="{FF2B5EF4-FFF2-40B4-BE49-F238E27FC236}">
                    <a16:creationId xmlns:a16="http://schemas.microsoft.com/office/drawing/2014/main" id="{AC2392DD-4352-4095-9008-0719784EBB6F}"/>
                  </a:ext>
                </a:extLst>
              </p:cNvPr>
              <p:cNvSpPr/>
              <p:nvPr/>
            </p:nvSpPr>
            <p:spPr>
              <a:xfrm>
                <a:off x="1917642"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solidFill>
                <a:srgbClr val="F39C12">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6" name="Freeform: Shape 25">
                <a:extLst>
                  <a:ext uri="{FF2B5EF4-FFF2-40B4-BE49-F238E27FC236}">
                    <a16:creationId xmlns:a16="http://schemas.microsoft.com/office/drawing/2014/main" id="{31424588-E5E8-4442-84F3-58288E70C940}"/>
                  </a:ext>
                </a:extLst>
              </p:cNvPr>
              <p:cNvSpPr/>
              <p:nvPr/>
            </p:nvSpPr>
            <p:spPr>
              <a:xfrm>
                <a:off x="18601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F39C12"/>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VOTE INFORMATION</a:t>
                </a:r>
                <a:endParaRPr kumimoji="0" sz="1200" b="1" i="0" u="none" strike="noStrike" kern="0" cap="none" spc="0" normalizeH="0" baseline="0" noProof="0" dirty="0">
                  <a:ln>
                    <a:noFill/>
                  </a:ln>
                  <a:solidFill>
                    <a:schemeClr val="bg1"/>
                  </a:solidFill>
                  <a:effectLst/>
                  <a:uLnTx/>
                  <a:uFillTx/>
                  <a:latin typeface="Calibri"/>
                </a:endParaRPr>
              </a:p>
            </p:txBody>
          </p:sp>
        </p:grpSp>
        <p:grpSp>
          <p:nvGrpSpPr>
            <p:cNvPr id="28" name="Group 27">
              <a:extLst>
                <a:ext uri="{FF2B5EF4-FFF2-40B4-BE49-F238E27FC236}">
                  <a16:creationId xmlns:a16="http://schemas.microsoft.com/office/drawing/2014/main" id="{2855090D-4A25-4F0A-9F3A-A89BFC2D5388}"/>
                </a:ext>
              </a:extLst>
            </p:cNvPr>
            <p:cNvGrpSpPr/>
            <p:nvPr/>
          </p:nvGrpSpPr>
          <p:grpSpPr>
            <a:xfrm>
              <a:off x="3231790" y="1600200"/>
              <a:ext cx="1111610" cy="3275599"/>
              <a:chOff x="3231790" y="1600200"/>
              <a:chExt cx="1111610" cy="3275599"/>
            </a:xfrm>
          </p:grpSpPr>
          <p:sp>
            <p:nvSpPr>
              <p:cNvPr id="29" name="Freeform: Shape 28">
                <a:extLst>
                  <a:ext uri="{FF2B5EF4-FFF2-40B4-BE49-F238E27FC236}">
                    <a16:creationId xmlns:a16="http://schemas.microsoft.com/office/drawing/2014/main" id="{57C20F4D-04C3-48DA-8ED2-A9FF7B34201E}"/>
                  </a:ext>
                </a:extLst>
              </p:cNvPr>
              <p:cNvSpPr/>
              <p:nvPr/>
            </p:nvSpPr>
            <p:spPr>
              <a:xfrm>
                <a:off x="32892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9BBB5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0" name="Freeform: Shape 29">
                <a:extLst>
                  <a:ext uri="{FF2B5EF4-FFF2-40B4-BE49-F238E27FC236}">
                    <a16:creationId xmlns:a16="http://schemas.microsoft.com/office/drawing/2014/main" id="{E0D72263-21D1-4DE5-BCA1-C64FED013C8F}"/>
                  </a:ext>
                </a:extLst>
              </p:cNvPr>
              <p:cNvSpPr/>
              <p:nvPr/>
            </p:nvSpPr>
            <p:spPr>
              <a:xfrm>
                <a:off x="32317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9BBB59"/>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CAPITAL RESERVE</a:t>
                </a:r>
              </a:p>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endParaRPr kumimoji="0" sz="1200" b="1" i="0" u="none" strike="noStrike" kern="0" cap="none" spc="0" normalizeH="0" baseline="0" noProof="0" dirty="0">
                  <a:ln>
                    <a:noFill/>
                  </a:ln>
                  <a:solidFill>
                    <a:srgbClr val="F2F2F2">
                      <a:lumMod val="10000"/>
                    </a:srgbClr>
                  </a:solidFill>
                  <a:effectLst/>
                  <a:uLnTx/>
                  <a:uFillTx/>
                  <a:latin typeface="Calibri"/>
                </a:endParaRPr>
              </a:p>
            </p:txBody>
          </p:sp>
        </p:grpSp>
        <p:grpSp>
          <p:nvGrpSpPr>
            <p:cNvPr id="35" name="Group 34">
              <a:extLst>
                <a:ext uri="{FF2B5EF4-FFF2-40B4-BE49-F238E27FC236}">
                  <a16:creationId xmlns:a16="http://schemas.microsoft.com/office/drawing/2014/main" id="{E31D23E6-4DE6-465E-A08B-AFFF7D9B88C2}"/>
                </a:ext>
              </a:extLst>
            </p:cNvPr>
            <p:cNvGrpSpPr/>
            <p:nvPr/>
          </p:nvGrpSpPr>
          <p:grpSpPr>
            <a:xfrm>
              <a:off x="4603390" y="1600200"/>
              <a:ext cx="1111610" cy="3275599"/>
              <a:chOff x="4603390" y="1600200"/>
              <a:chExt cx="1111610" cy="3275599"/>
            </a:xfrm>
          </p:grpSpPr>
          <p:sp>
            <p:nvSpPr>
              <p:cNvPr id="36" name="Freeform: Shape 35">
                <a:extLst>
                  <a:ext uri="{FF2B5EF4-FFF2-40B4-BE49-F238E27FC236}">
                    <a16:creationId xmlns:a16="http://schemas.microsoft.com/office/drawing/2014/main" id="{EF0273CA-8829-4BCC-B4F3-F2D6D2A858BB}"/>
                  </a:ext>
                </a:extLst>
              </p:cNvPr>
              <p:cNvSpPr/>
              <p:nvPr/>
            </p:nvSpPr>
            <p:spPr>
              <a:xfrm>
                <a:off x="4660843"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9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9"/>
                    </a:lnTo>
                    <a:lnTo>
                      <a:pt x="1404158" y="3469829"/>
                    </a:lnTo>
                    <a:cubicBezTo>
                      <a:pt x="1404158" y="3640534"/>
                      <a:pt x="1263027" y="3780216"/>
                      <a:pt x="1087378" y="3780216"/>
                    </a:cubicBezTo>
                    <a:lnTo>
                      <a:pt x="0" y="3780216"/>
                    </a:lnTo>
                    <a:lnTo>
                      <a:pt x="0" y="3508301"/>
                    </a:lnTo>
                    <a:lnTo>
                      <a:pt x="0" y="3006720"/>
                    </a:lnTo>
                    <a:close/>
                  </a:path>
                </a:pathLst>
              </a:custGeom>
              <a:solidFill>
                <a:srgbClr val="16A085">
                  <a:alpha val="15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7" name="Freeform: Shape 36">
                <a:extLst>
                  <a:ext uri="{FF2B5EF4-FFF2-40B4-BE49-F238E27FC236}">
                    <a16:creationId xmlns:a16="http://schemas.microsoft.com/office/drawing/2014/main" id="{2D37290B-4298-44BE-9E2B-FB51E9EA8AF3}"/>
                  </a:ext>
                </a:extLst>
              </p:cNvPr>
              <p:cNvSpPr/>
              <p:nvPr/>
            </p:nvSpPr>
            <p:spPr>
              <a:xfrm>
                <a:off x="46033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16A085"/>
              </a:solidFill>
              <a:ln w="12700">
                <a:miter lim="400000"/>
              </a:ln>
            </p:spPr>
            <p:txBody>
              <a:bodyPr wrap="square" lIns="28575" tIns="219456"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REVENUES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38" name="Group 37">
              <a:extLst>
                <a:ext uri="{FF2B5EF4-FFF2-40B4-BE49-F238E27FC236}">
                  <a16:creationId xmlns:a16="http://schemas.microsoft.com/office/drawing/2014/main" id="{7FF5DBF3-CC88-4131-BA8E-6627B8BDA1E4}"/>
                </a:ext>
              </a:extLst>
            </p:cNvPr>
            <p:cNvGrpSpPr/>
            <p:nvPr/>
          </p:nvGrpSpPr>
          <p:grpSpPr>
            <a:xfrm>
              <a:off x="5974990" y="1600200"/>
              <a:ext cx="1111610" cy="3275599"/>
              <a:chOff x="5974990" y="1600200"/>
              <a:chExt cx="1111610" cy="3275599"/>
            </a:xfrm>
          </p:grpSpPr>
          <p:sp>
            <p:nvSpPr>
              <p:cNvPr id="39" name="Freeform: Shape 38">
                <a:extLst>
                  <a:ext uri="{FF2B5EF4-FFF2-40B4-BE49-F238E27FC236}">
                    <a16:creationId xmlns:a16="http://schemas.microsoft.com/office/drawing/2014/main" id="{EED66340-09ED-4281-8387-CB0BAC7E491A}"/>
                  </a:ext>
                </a:extLst>
              </p:cNvPr>
              <p:cNvSpPr/>
              <p:nvPr/>
            </p:nvSpPr>
            <p:spPr>
              <a:xfrm>
                <a:off x="60324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2980B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43" name="Freeform: Shape 42">
                <a:extLst>
                  <a:ext uri="{FF2B5EF4-FFF2-40B4-BE49-F238E27FC236}">
                    <a16:creationId xmlns:a16="http://schemas.microsoft.com/office/drawing/2014/main" id="{501CB606-C6FD-403B-AC09-ADC653DACFD5}"/>
                  </a:ext>
                </a:extLst>
              </p:cNvPr>
              <p:cNvSpPr/>
              <p:nvPr/>
            </p:nvSpPr>
            <p:spPr>
              <a:xfrm>
                <a:off x="59749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7"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2980B9"/>
              </a:solidFill>
              <a:ln w="12700">
                <a:miter lim="400000"/>
              </a:ln>
            </p:spPr>
            <p:txBody>
              <a:bodyPr wrap="square" lIns="28575" tIns="216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prstClr val="white"/>
                    </a:solidFill>
                    <a:latin typeface="Calibri"/>
                  </a:rPr>
                  <a:t>EXPENSES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44" name="Group 43">
              <a:extLst>
                <a:ext uri="{FF2B5EF4-FFF2-40B4-BE49-F238E27FC236}">
                  <a16:creationId xmlns:a16="http://schemas.microsoft.com/office/drawing/2014/main" id="{9C1E862A-35ED-4683-B6D2-7CC51EA52D11}"/>
                </a:ext>
              </a:extLst>
            </p:cNvPr>
            <p:cNvGrpSpPr/>
            <p:nvPr/>
          </p:nvGrpSpPr>
          <p:grpSpPr>
            <a:xfrm>
              <a:off x="7346590" y="1600200"/>
              <a:ext cx="1111610" cy="3275599"/>
              <a:chOff x="7346590" y="1600200"/>
              <a:chExt cx="1111610" cy="3275599"/>
            </a:xfrm>
          </p:grpSpPr>
          <p:sp>
            <p:nvSpPr>
              <p:cNvPr id="45" name="Freeform: Shape 44">
                <a:extLst>
                  <a:ext uri="{FF2B5EF4-FFF2-40B4-BE49-F238E27FC236}">
                    <a16:creationId xmlns:a16="http://schemas.microsoft.com/office/drawing/2014/main" id="{ED2552C0-89AE-4FA8-B15C-D78F253C04BE}"/>
                  </a:ext>
                </a:extLst>
              </p:cNvPr>
              <p:cNvSpPr/>
              <p:nvPr/>
            </p:nvSpPr>
            <p:spPr>
              <a:xfrm>
                <a:off x="7404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4B2C50">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46" name="Freeform: Shape 45">
                <a:extLst>
                  <a:ext uri="{FF2B5EF4-FFF2-40B4-BE49-F238E27FC236}">
                    <a16:creationId xmlns:a16="http://schemas.microsoft.com/office/drawing/2014/main" id="{BFD14379-4BEF-4EB9-BE81-5B8DB3190C40}"/>
                  </a:ext>
                </a:extLst>
              </p:cNvPr>
              <p:cNvSpPr/>
              <p:nvPr/>
            </p:nvSpPr>
            <p:spPr>
              <a:xfrm>
                <a:off x="7346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4219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4219" y="899686"/>
                    </a:lnTo>
                    <a:cubicBezTo>
                      <a:pt x="223145"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4B2C50">
                  <a:lumMod val="60000"/>
                  <a:lumOff val="40000"/>
                </a:srgbClr>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WHAT’S </a:t>
                </a:r>
                <a:br>
                  <a:rPr kumimoji="0" lang="fr-CA" sz="1200" b="1" i="0" u="none" strike="noStrike" kern="0" cap="none" spc="0" normalizeH="0" baseline="0" noProof="0" dirty="0">
                    <a:ln>
                      <a:noFill/>
                    </a:ln>
                    <a:solidFill>
                      <a:prstClr val="white"/>
                    </a:solidFill>
                    <a:effectLst/>
                    <a:uLnTx/>
                    <a:uFillTx/>
                    <a:latin typeface="Calibri"/>
                  </a:rPr>
                </a:br>
                <a:r>
                  <a:rPr kumimoji="0" lang="fr-CA" sz="1200" b="1" i="0" u="none" strike="noStrike" kern="0" cap="none" spc="0" normalizeH="0" baseline="0" noProof="0" dirty="0">
                    <a:ln>
                      <a:noFill/>
                    </a:ln>
                    <a:solidFill>
                      <a:prstClr val="white"/>
                    </a:solidFill>
                    <a:effectLst/>
                    <a:uLnTx/>
                    <a:uFillTx/>
                    <a:latin typeface="Calibri"/>
                  </a:rPr>
                  <a:t>NEXT</a:t>
                </a:r>
                <a:endParaRPr kumimoji="0" sz="1200" b="1" i="0" u="none" strike="noStrike" kern="0" cap="none" spc="0" normalizeH="0" baseline="0" noProof="0" dirty="0">
                  <a:ln>
                    <a:noFill/>
                  </a:ln>
                  <a:solidFill>
                    <a:prstClr val="white"/>
                  </a:solidFill>
                  <a:effectLst/>
                  <a:uLnTx/>
                  <a:uFillTx/>
                  <a:latin typeface="Calibri"/>
                </a:endParaRPr>
              </a:p>
            </p:txBody>
          </p:sp>
        </p:grpSp>
      </p:grpSp>
    </p:spTree>
    <p:extLst>
      <p:ext uri="{BB962C8B-B14F-4D97-AF65-F5344CB8AC3E}">
        <p14:creationId xmlns:p14="http://schemas.microsoft.com/office/powerpoint/2010/main" val="19053086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D837B68-1919-4F41-B2FE-DF5EE2DAA4A5}"/>
              </a:ext>
            </a:extLst>
          </p:cNvPr>
          <p:cNvSpPr>
            <a:spLocks noGrp="1"/>
          </p:cNvSpPr>
          <p:nvPr>
            <p:ph type="title"/>
          </p:nvPr>
        </p:nvSpPr>
        <p:spPr/>
        <p:txBody>
          <a:bodyPr/>
          <a:lstStyle/>
          <a:p>
            <a:r>
              <a:rPr lang="en-US" dirty="0"/>
              <a:t>Budget Discussion Topics</a:t>
            </a:r>
          </a:p>
        </p:txBody>
      </p:sp>
      <p:sp>
        <p:nvSpPr>
          <p:cNvPr id="4" name="Slide Number Placeholder 3">
            <a:extLst>
              <a:ext uri="{FF2B5EF4-FFF2-40B4-BE49-F238E27FC236}">
                <a16:creationId xmlns:a16="http://schemas.microsoft.com/office/drawing/2014/main" id="{71DF45C4-C8DF-C845-95C0-1878A6B6F29F}"/>
              </a:ext>
            </a:extLst>
          </p:cNvPr>
          <p:cNvSpPr>
            <a:spLocks noGrp="1"/>
          </p:cNvSpPr>
          <p:nvPr>
            <p:ph type="sldNum" sz="quarter" idx="10"/>
          </p:nvPr>
        </p:nvSpPr>
        <p:spPr/>
        <p:txBody>
          <a:bodyPr/>
          <a:lstStyle/>
          <a:p>
            <a:pPr defTabSz="685766" fontAlgn="auto">
              <a:spcBef>
                <a:spcPts val="0"/>
              </a:spcBef>
              <a:spcAft>
                <a:spcPts val="0"/>
              </a:spcAft>
              <a:defRPr/>
            </a:pPr>
            <a:fld id="{F68327C5-B821-4FE9-A59A-A60D9EB59A9A}" type="slidenum">
              <a:rPr lang="en-US">
                <a:latin typeface="Calibri"/>
                <a:cs typeface="+mn-cs"/>
              </a:rPr>
              <a:pPr defTabSz="685766" fontAlgn="auto">
                <a:spcBef>
                  <a:spcPts val="0"/>
                </a:spcBef>
                <a:spcAft>
                  <a:spcPts val="0"/>
                </a:spcAft>
                <a:defRPr/>
              </a:pPr>
              <a:t>21</a:t>
            </a:fld>
            <a:endParaRPr lang="en-US" dirty="0">
              <a:latin typeface="Calibri"/>
              <a:cs typeface="+mn-cs"/>
            </a:endParaRPr>
          </a:p>
        </p:txBody>
      </p:sp>
      <p:grpSp>
        <p:nvGrpSpPr>
          <p:cNvPr id="3" name="!!total">
            <a:extLst>
              <a:ext uri="{FF2B5EF4-FFF2-40B4-BE49-F238E27FC236}">
                <a16:creationId xmlns:a16="http://schemas.microsoft.com/office/drawing/2014/main" id="{39462923-B71E-4CB4-A78F-F10D2BBB198C}"/>
              </a:ext>
            </a:extLst>
          </p:cNvPr>
          <p:cNvGrpSpPr/>
          <p:nvPr/>
        </p:nvGrpSpPr>
        <p:grpSpPr>
          <a:xfrm>
            <a:off x="488590" y="1600200"/>
            <a:ext cx="2545743" cy="3368562"/>
            <a:chOff x="488590" y="1600200"/>
            <a:chExt cx="2545743" cy="3368562"/>
          </a:xfrm>
        </p:grpSpPr>
        <p:grpSp>
          <p:nvGrpSpPr>
            <p:cNvPr id="19" name="Group 18">
              <a:extLst>
                <a:ext uri="{FF2B5EF4-FFF2-40B4-BE49-F238E27FC236}">
                  <a16:creationId xmlns:a16="http://schemas.microsoft.com/office/drawing/2014/main" id="{5BEA3DDD-6C11-4168-9E6B-21D1B617F9FB}"/>
                </a:ext>
              </a:extLst>
            </p:cNvPr>
            <p:cNvGrpSpPr/>
            <p:nvPr/>
          </p:nvGrpSpPr>
          <p:grpSpPr>
            <a:xfrm>
              <a:off x="488590" y="1600200"/>
              <a:ext cx="1111610" cy="3275599"/>
              <a:chOff x="488590" y="1600200"/>
              <a:chExt cx="1111610" cy="3275599"/>
            </a:xfrm>
          </p:grpSpPr>
          <p:sp>
            <p:nvSpPr>
              <p:cNvPr id="20" name="Freeform: Shape 19">
                <a:extLst>
                  <a:ext uri="{FF2B5EF4-FFF2-40B4-BE49-F238E27FC236}">
                    <a16:creationId xmlns:a16="http://schemas.microsoft.com/office/drawing/2014/main" id="{9B658EE3-F13B-4E79-8C81-56DD735E9ADA}"/>
                  </a:ext>
                </a:extLst>
              </p:cNvPr>
              <p:cNvSpPr/>
              <p:nvPr/>
            </p:nvSpPr>
            <p:spPr>
              <a:xfrm>
                <a:off x="546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C0392B">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1" name="Freeform: Shape 20">
                <a:extLst>
                  <a:ext uri="{FF2B5EF4-FFF2-40B4-BE49-F238E27FC236}">
                    <a16:creationId xmlns:a16="http://schemas.microsoft.com/office/drawing/2014/main" id="{FE91AB86-3F87-469E-9B61-80F6459AB042}"/>
                  </a:ext>
                </a:extLst>
              </p:cNvPr>
              <p:cNvSpPr/>
              <p:nvPr/>
            </p:nvSpPr>
            <p:spPr>
              <a:xfrm>
                <a:off x="488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3091455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3091455"/>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C0392B"/>
              </a:solidFill>
              <a:ln w="12700">
                <a:miter lim="400000"/>
              </a:ln>
            </p:spPr>
            <p:txBody>
              <a:bodyPr wrap="square" lIns="28575" tIns="162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schemeClr val="bg1"/>
                    </a:solidFill>
                    <a:latin typeface="Calibri"/>
                  </a:rPr>
                  <a:t>BUDGET OVERVIEW</a:t>
                </a:r>
                <a:endParaRPr kumimoji="0" lang="fr-CA" sz="1200" b="1" i="0" u="none" strike="noStrike" kern="0" cap="none" spc="0" normalizeH="0" baseline="0" noProof="0" dirty="0">
                  <a:ln>
                    <a:noFill/>
                  </a:ln>
                  <a:solidFill>
                    <a:schemeClr val="bg1"/>
                  </a:solidFill>
                  <a:effectLst/>
                  <a:uLnTx/>
                  <a:uFillTx/>
                  <a:latin typeface="Calibri"/>
                </a:endParaRPr>
              </a:p>
            </p:txBody>
          </p:sp>
        </p:grpSp>
        <p:grpSp>
          <p:nvGrpSpPr>
            <p:cNvPr id="22" name="Group 21">
              <a:extLst>
                <a:ext uri="{FF2B5EF4-FFF2-40B4-BE49-F238E27FC236}">
                  <a16:creationId xmlns:a16="http://schemas.microsoft.com/office/drawing/2014/main" id="{3E57AAC4-D02D-43DC-85DE-AC100B633465}"/>
                </a:ext>
              </a:extLst>
            </p:cNvPr>
            <p:cNvGrpSpPr/>
            <p:nvPr/>
          </p:nvGrpSpPr>
          <p:grpSpPr>
            <a:xfrm>
              <a:off x="1860190" y="1600200"/>
              <a:ext cx="1111610" cy="3275599"/>
              <a:chOff x="1860190" y="1600200"/>
              <a:chExt cx="1111610" cy="3275599"/>
            </a:xfrm>
          </p:grpSpPr>
          <p:sp>
            <p:nvSpPr>
              <p:cNvPr id="25" name="Freeform: Shape 24">
                <a:extLst>
                  <a:ext uri="{FF2B5EF4-FFF2-40B4-BE49-F238E27FC236}">
                    <a16:creationId xmlns:a16="http://schemas.microsoft.com/office/drawing/2014/main" id="{AC2392DD-4352-4095-9008-0719784EBB6F}"/>
                  </a:ext>
                </a:extLst>
              </p:cNvPr>
              <p:cNvSpPr/>
              <p:nvPr/>
            </p:nvSpPr>
            <p:spPr>
              <a:xfrm>
                <a:off x="1917642"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solidFill>
                <a:srgbClr val="F39C12">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6" name="Freeform: Shape 25">
                <a:extLst>
                  <a:ext uri="{FF2B5EF4-FFF2-40B4-BE49-F238E27FC236}">
                    <a16:creationId xmlns:a16="http://schemas.microsoft.com/office/drawing/2014/main" id="{31424588-E5E8-4442-84F3-58288E70C940}"/>
                  </a:ext>
                </a:extLst>
              </p:cNvPr>
              <p:cNvSpPr/>
              <p:nvPr/>
            </p:nvSpPr>
            <p:spPr>
              <a:xfrm>
                <a:off x="18601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F39C12"/>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VOTE INFORMATION</a:t>
                </a:r>
                <a:endParaRPr kumimoji="0" sz="1200" b="1" i="0" u="none" strike="noStrike" kern="0" cap="none" spc="0" normalizeH="0" baseline="0" noProof="0" dirty="0">
                  <a:ln>
                    <a:noFill/>
                  </a:ln>
                  <a:solidFill>
                    <a:schemeClr val="bg1"/>
                  </a:solidFill>
                  <a:effectLst/>
                  <a:uLnTx/>
                  <a:uFillTx/>
                  <a:latin typeface="Calibri"/>
                </a:endParaRPr>
              </a:p>
            </p:txBody>
          </p:sp>
        </p:grpSp>
        <p:sp>
          <p:nvSpPr>
            <p:cNvPr id="23" name="Freeform: Shape 22">
              <a:extLst>
                <a:ext uri="{FF2B5EF4-FFF2-40B4-BE49-F238E27FC236}">
                  <a16:creationId xmlns:a16="http://schemas.microsoft.com/office/drawing/2014/main" id="{D2233E2E-4A17-45F9-9D8A-79659ED3D328}"/>
                </a:ext>
              </a:extLst>
            </p:cNvPr>
            <p:cNvSpPr/>
            <p:nvPr/>
          </p:nvSpPr>
          <p:spPr>
            <a:xfrm>
              <a:off x="533400" y="2133600"/>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Total Budget</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Tax Levy</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History of Increases</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Budget Categories</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Budget Coding Basics</a:t>
              </a:r>
            </a:p>
          </p:txBody>
        </p:sp>
        <p:sp>
          <p:nvSpPr>
            <p:cNvPr id="24" name="Freeform: Shape 23">
              <a:extLst>
                <a:ext uri="{FF2B5EF4-FFF2-40B4-BE49-F238E27FC236}">
                  <a16:creationId xmlns:a16="http://schemas.microsoft.com/office/drawing/2014/main" id="{62B9D431-C6B1-4492-A2D0-DBC28A89BA80}"/>
                </a:ext>
              </a:extLst>
            </p:cNvPr>
            <p:cNvSpPr/>
            <p:nvPr/>
          </p:nvSpPr>
          <p:spPr>
            <a:xfrm>
              <a:off x="1905000" y="2133600"/>
              <a:ext cx="11293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Voting </a:t>
              </a:r>
              <a:br>
                <a:rPr lang="en-CA" sz="1200" kern="0" dirty="0">
                  <a:solidFill>
                    <a:srgbClr val="2C3E50"/>
                  </a:solidFill>
                  <a:latin typeface="Calibri"/>
                </a:rPr>
              </a:br>
              <a:r>
                <a:rPr lang="en-CA" sz="1200" kern="0" dirty="0">
                  <a:solidFill>
                    <a:srgbClr val="2C3E50"/>
                  </a:solidFill>
                  <a:latin typeface="Calibri"/>
                </a:rPr>
                <a:t>details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Voter propositions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Who can </a:t>
              </a:r>
              <a:br>
                <a:rPr lang="en-CA" sz="1200" kern="0" dirty="0">
                  <a:solidFill>
                    <a:srgbClr val="2C3E50"/>
                  </a:solidFill>
                  <a:latin typeface="Calibri"/>
                </a:rPr>
              </a:br>
              <a:r>
                <a:rPr lang="en-CA" sz="1200" kern="0" dirty="0">
                  <a:solidFill>
                    <a:srgbClr val="2C3E50"/>
                  </a:solidFill>
                  <a:latin typeface="Calibri"/>
                </a:rPr>
                <a:t>vote</a:t>
              </a: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p:txBody>
        </p:sp>
      </p:grpSp>
    </p:spTree>
    <p:extLst>
      <p:ext uri="{BB962C8B-B14F-4D97-AF65-F5344CB8AC3E}">
        <p14:creationId xmlns:p14="http://schemas.microsoft.com/office/powerpoint/2010/main" val="40421510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D837B68-1919-4F41-B2FE-DF5EE2DAA4A5}"/>
              </a:ext>
            </a:extLst>
          </p:cNvPr>
          <p:cNvSpPr>
            <a:spLocks noGrp="1"/>
          </p:cNvSpPr>
          <p:nvPr>
            <p:ph type="title"/>
          </p:nvPr>
        </p:nvSpPr>
        <p:spPr/>
        <p:txBody>
          <a:bodyPr/>
          <a:lstStyle/>
          <a:p>
            <a:r>
              <a:rPr lang="en-US" dirty="0"/>
              <a:t>Budget Discussion Topics</a:t>
            </a:r>
          </a:p>
        </p:txBody>
      </p:sp>
      <p:sp>
        <p:nvSpPr>
          <p:cNvPr id="4" name="Slide Number Placeholder 3">
            <a:extLst>
              <a:ext uri="{FF2B5EF4-FFF2-40B4-BE49-F238E27FC236}">
                <a16:creationId xmlns:a16="http://schemas.microsoft.com/office/drawing/2014/main" id="{71DF45C4-C8DF-C845-95C0-1878A6B6F29F}"/>
              </a:ext>
            </a:extLst>
          </p:cNvPr>
          <p:cNvSpPr>
            <a:spLocks noGrp="1"/>
          </p:cNvSpPr>
          <p:nvPr>
            <p:ph type="sldNum" sz="quarter" idx="10"/>
          </p:nvPr>
        </p:nvSpPr>
        <p:spPr/>
        <p:txBody>
          <a:bodyPr/>
          <a:lstStyle/>
          <a:p>
            <a:pPr defTabSz="685766" fontAlgn="auto">
              <a:spcBef>
                <a:spcPts val="0"/>
              </a:spcBef>
              <a:spcAft>
                <a:spcPts val="0"/>
              </a:spcAft>
              <a:defRPr/>
            </a:pPr>
            <a:fld id="{F68327C5-B821-4FE9-A59A-A60D9EB59A9A}" type="slidenum">
              <a:rPr lang="en-US">
                <a:latin typeface="Calibri"/>
                <a:cs typeface="+mn-cs"/>
              </a:rPr>
              <a:pPr defTabSz="685766" fontAlgn="auto">
                <a:spcBef>
                  <a:spcPts val="0"/>
                </a:spcBef>
                <a:spcAft>
                  <a:spcPts val="0"/>
                </a:spcAft>
                <a:defRPr/>
              </a:pPr>
              <a:t>22</a:t>
            </a:fld>
            <a:endParaRPr lang="en-US" dirty="0">
              <a:latin typeface="Calibri"/>
              <a:cs typeface="+mn-cs"/>
            </a:endParaRPr>
          </a:p>
        </p:txBody>
      </p:sp>
      <p:grpSp>
        <p:nvGrpSpPr>
          <p:cNvPr id="19" name="Group 18">
            <a:extLst>
              <a:ext uri="{FF2B5EF4-FFF2-40B4-BE49-F238E27FC236}">
                <a16:creationId xmlns:a16="http://schemas.microsoft.com/office/drawing/2014/main" id="{5BEA3DDD-6C11-4168-9E6B-21D1B617F9FB}"/>
              </a:ext>
            </a:extLst>
          </p:cNvPr>
          <p:cNvGrpSpPr/>
          <p:nvPr/>
        </p:nvGrpSpPr>
        <p:grpSpPr>
          <a:xfrm>
            <a:off x="488590" y="1600200"/>
            <a:ext cx="1111610" cy="3275599"/>
            <a:chOff x="488590" y="1600200"/>
            <a:chExt cx="1111610" cy="3275599"/>
          </a:xfrm>
        </p:grpSpPr>
        <p:sp>
          <p:nvSpPr>
            <p:cNvPr id="20" name="Freeform: Shape 19">
              <a:extLst>
                <a:ext uri="{FF2B5EF4-FFF2-40B4-BE49-F238E27FC236}">
                  <a16:creationId xmlns:a16="http://schemas.microsoft.com/office/drawing/2014/main" id="{9B658EE3-F13B-4E79-8C81-56DD735E9ADA}"/>
                </a:ext>
              </a:extLst>
            </p:cNvPr>
            <p:cNvSpPr/>
            <p:nvPr/>
          </p:nvSpPr>
          <p:spPr>
            <a:xfrm>
              <a:off x="546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C0392B">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1" name="Freeform: Shape 20">
              <a:extLst>
                <a:ext uri="{FF2B5EF4-FFF2-40B4-BE49-F238E27FC236}">
                  <a16:creationId xmlns:a16="http://schemas.microsoft.com/office/drawing/2014/main" id="{FE91AB86-3F87-469E-9B61-80F6459AB042}"/>
                </a:ext>
              </a:extLst>
            </p:cNvPr>
            <p:cNvSpPr/>
            <p:nvPr/>
          </p:nvSpPr>
          <p:spPr>
            <a:xfrm>
              <a:off x="488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3091455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3091455"/>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C0392B"/>
            </a:solidFill>
            <a:ln w="12700">
              <a:miter lim="400000"/>
            </a:ln>
          </p:spPr>
          <p:txBody>
            <a:bodyPr wrap="square" lIns="28575" tIns="162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schemeClr val="bg1"/>
                  </a:solidFill>
                  <a:latin typeface="Calibri"/>
                </a:rPr>
                <a:t>BUDGET OVERVIEW</a:t>
              </a:r>
              <a:endParaRPr kumimoji="0" lang="fr-CA" sz="1200" b="1" i="0" u="none" strike="noStrike" kern="0" cap="none" spc="0" normalizeH="0" baseline="0" noProof="0" dirty="0">
                <a:ln>
                  <a:noFill/>
                </a:ln>
                <a:solidFill>
                  <a:schemeClr val="bg1"/>
                </a:solidFill>
                <a:effectLst/>
                <a:uLnTx/>
                <a:uFillTx/>
                <a:latin typeface="Calibri"/>
              </a:endParaRPr>
            </a:p>
          </p:txBody>
        </p:sp>
      </p:grpSp>
      <p:grpSp>
        <p:nvGrpSpPr>
          <p:cNvPr id="22" name="Group 21">
            <a:extLst>
              <a:ext uri="{FF2B5EF4-FFF2-40B4-BE49-F238E27FC236}">
                <a16:creationId xmlns:a16="http://schemas.microsoft.com/office/drawing/2014/main" id="{3E57AAC4-D02D-43DC-85DE-AC100B633465}"/>
              </a:ext>
            </a:extLst>
          </p:cNvPr>
          <p:cNvGrpSpPr/>
          <p:nvPr/>
        </p:nvGrpSpPr>
        <p:grpSpPr>
          <a:xfrm>
            <a:off x="1860190" y="1600200"/>
            <a:ext cx="1111610" cy="3275599"/>
            <a:chOff x="1860190" y="1600200"/>
            <a:chExt cx="1111610" cy="3275599"/>
          </a:xfrm>
        </p:grpSpPr>
        <p:sp>
          <p:nvSpPr>
            <p:cNvPr id="25" name="Freeform: Shape 24">
              <a:extLst>
                <a:ext uri="{FF2B5EF4-FFF2-40B4-BE49-F238E27FC236}">
                  <a16:creationId xmlns:a16="http://schemas.microsoft.com/office/drawing/2014/main" id="{AC2392DD-4352-4095-9008-0719784EBB6F}"/>
                </a:ext>
              </a:extLst>
            </p:cNvPr>
            <p:cNvSpPr/>
            <p:nvPr/>
          </p:nvSpPr>
          <p:spPr>
            <a:xfrm>
              <a:off x="1917642"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solidFill>
              <a:srgbClr val="F39C12">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6" name="Freeform: Shape 25">
              <a:extLst>
                <a:ext uri="{FF2B5EF4-FFF2-40B4-BE49-F238E27FC236}">
                  <a16:creationId xmlns:a16="http://schemas.microsoft.com/office/drawing/2014/main" id="{31424588-E5E8-4442-84F3-58288E70C940}"/>
                </a:ext>
              </a:extLst>
            </p:cNvPr>
            <p:cNvSpPr/>
            <p:nvPr/>
          </p:nvSpPr>
          <p:spPr>
            <a:xfrm>
              <a:off x="18601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F39C12"/>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VOTE INFORMATION</a:t>
              </a:r>
              <a:endParaRPr kumimoji="0" sz="1200" b="1" i="0" u="none" strike="noStrike" kern="0" cap="none" spc="0" normalizeH="0" baseline="0" noProof="0" dirty="0">
                <a:ln>
                  <a:noFill/>
                </a:ln>
                <a:solidFill>
                  <a:schemeClr val="bg1"/>
                </a:solidFill>
                <a:effectLst/>
                <a:uLnTx/>
                <a:uFillTx/>
                <a:latin typeface="Calibri"/>
              </a:endParaRPr>
            </a:p>
          </p:txBody>
        </p:sp>
      </p:grpSp>
      <p:sp>
        <p:nvSpPr>
          <p:cNvPr id="23" name="Freeform: Shape 22">
            <a:extLst>
              <a:ext uri="{FF2B5EF4-FFF2-40B4-BE49-F238E27FC236}">
                <a16:creationId xmlns:a16="http://schemas.microsoft.com/office/drawing/2014/main" id="{D2233E2E-4A17-45F9-9D8A-79659ED3D328}"/>
              </a:ext>
            </a:extLst>
          </p:cNvPr>
          <p:cNvSpPr/>
          <p:nvPr/>
        </p:nvSpPr>
        <p:spPr>
          <a:xfrm>
            <a:off x="533400" y="2133600"/>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Total Budget</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Tax Levy</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History of Increases</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Budget Categories</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Budget Coding Basics</a:t>
            </a:r>
          </a:p>
        </p:txBody>
      </p:sp>
      <p:sp>
        <p:nvSpPr>
          <p:cNvPr id="24" name="Freeform: Shape 23">
            <a:extLst>
              <a:ext uri="{FF2B5EF4-FFF2-40B4-BE49-F238E27FC236}">
                <a16:creationId xmlns:a16="http://schemas.microsoft.com/office/drawing/2014/main" id="{62B9D431-C6B1-4492-A2D0-DBC28A89BA80}"/>
              </a:ext>
            </a:extLst>
          </p:cNvPr>
          <p:cNvSpPr/>
          <p:nvPr/>
        </p:nvSpPr>
        <p:spPr>
          <a:xfrm>
            <a:off x="1905000" y="2133600"/>
            <a:ext cx="11293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Voting </a:t>
            </a:r>
            <a:br>
              <a:rPr lang="en-CA" sz="1200" kern="0" dirty="0">
                <a:solidFill>
                  <a:srgbClr val="2C3E50"/>
                </a:solidFill>
                <a:latin typeface="Calibri"/>
              </a:rPr>
            </a:br>
            <a:r>
              <a:rPr lang="en-CA" sz="1200" kern="0" dirty="0">
                <a:solidFill>
                  <a:srgbClr val="2C3E50"/>
                </a:solidFill>
                <a:latin typeface="Calibri"/>
              </a:rPr>
              <a:t>details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Voter propositions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Who can </a:t>
            </a:r>
            <a:br>
              <a:rPr lang="en-CA" sz="1200" kern="0" dirty="0">
                <a:solidFill>
                  <a:srgbClr val="2C3E50"/>
                </a:solidFill>
                <a:latin typeface="Calibri"/>
              </a:rPr>
            </a:br>
            <a:r>
              <a:rPr lang="en-CA" sz="1200" kern="0" dirty="0">
                <a:solidFill>
                  <a:srgbClr val="2C3E50"/>
                </a:solidFill>
                <a:latin typeface="Calibri"/>
              </a:rPr>
              <a:t>vote</a:t>
            </a: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p:txBody>
      </p:sp>
    </p:spTree>
    <p:extLst>
      <p:ext uri="{BB962C8B-B14F-4D97-AF65-F5344CB8AC3E}">
        <p14:creationId xmlns:p14="http://schemas.microsoft.com/office/powerpoint/2010/main" val="35046457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4F373C9A-8B81-42B3-A7AD-76E6AA945398}"/>
              </a:ext>
            </a:extLst>
          </p:cNvPr>
          <p:cNvPicPr>
            <a:picLocks noChangeAspect="1"/>
          </p:cNvPicPr>
          <p:nvPr/>
        </p:nvPicPr>
        <p:blipFill>
          <a:blip r:embed="rId2"/>
          <a:stretch>
            <a:fillRect/>
          </a:stretch>
        </p:blipFill>
        <p:spPr>
          <a:xfrm>
            <a:off x="304800" y="1957745"/>
            <a:ext cx="4206845" cy="2562880"/>
          </a:xfrm>
          <a:prstGeom prst="rect">
            <a:avLst/>
          </a:prstGeom>
        </p:spPr>
      </p:pic>
      <p:sp>
        <p:nvSpPr>
          <p:cNvPr id="2" name="Title 1">
            <a:extLst>
              <a:ext uri="{FF2B5EF4-FFF2-40B4-BE49-F238E27FC236}">
                <a16:creationId xmlns:a16="http://schemas.microsoft.com/office/drawing/2014/main" id="{A226DB90-CBAD-43CC-9F88-7C3242F08B62}"/>
              </a:ext>
            </a:extLst>
          </p:cNvPr>
          <p:cNvSpPr>
            <a:spLocks noGrp="1"/>
          </p:cNvSpPr>
          <p:nvPr>
            <p:ph type="title"/>
          </p:nvPr>
        </p:nvSpPr>
        <p:spPr/>
        <p:txBody>
          <a:bodyPr/>
          <a:lstStyle/>
          <a:p>
            <a:r>
              <a:rPr lang="en-US" dirty="0"/>
              <a:t>Vote Information</a:t>
            </a:r>
          </a:p>
        </p:txBody>
      </p:sp>
      <p:sp>
        <p:nvSpPr>
          <p:cNvPr id="11" name="Content Placeholder 10">
            <a:extLst>
              <a:ext uri="{FF2B5EF4-FFF2-40B4-BE49-F238E27FC236}">
                <a16:creationId xmlns:a16="http://schemas.microsoft.com/office/drawing/2014/main" id="{A95AE6A5-7742-4B77-A88A-7AAA553E01A8}"/>
              </a:ext>
            </a:extLst>
          </p:cNvPr>
          <p:cNvSpPr>
            <a:spLocks noGrp="1"/>
          </p:cNvSpPr>
          <p:nvPr>
            <p:ph sz="half" idx="2"/>
          </p:nvPr>
        </p:nvSpPr>
        <p:spPr>
          <a:xfrm>
            <a:off x="4572000" y="1219200"/>
            <a:ext cx="4191000" cy="4724400"/>
          </a:xfrm>
        </p:spPr>
        <p:txBody>
          <a:bodyPr/>
          <a:lstStyle/>
          <a:p>
            <a:pPr>
              <a:buFont typeface="Arial" panose="020B0604020202020204" pitchFamily="34" charset="0"/>
              <a:buChar char="•"/>
            </a:pPr>
            <a:r>
              <a:rPr lang="en-US" sz="2000" dirty="0"/>
              <a:t>What is being voted on?</a:t>
            </a:r>
          </a:p>
          <a:p>
            <a:pPr lvl="1">
              <a:buFont typeface="Wingdings" panose="05000000000000000000" pitchFamily="2" charset="2"/>
              <a:buChar char="ü"/>
            </a:pPr>
            <a:r>
              <a:rPr lang="en-US" sz="1600" dirty="0"/>
              <a:t>2024-25 budget</a:t>
            </a:r>
          </a:p>
          <a:p>
            <a:pPr lvl="1">
              <a:buFont typeface="Wingdings" panose="05000000000000000000" pitchFamily="2" charset="2"/>
              <a:buChar char="ü"/>
            </a:pPr>
            <a:r>
              <a:rPr lang="en-US" sz="1600" dirty="0"/>
              <a:t>Trustee Election</a:t>
            </a:r>
          </a:p>
          <a:p>
            <a:pPr lvl="1">
              <a:buFont typeface="Wingdings" panose="05000000000000000000" pitchFamily="2" charset="2"/>
              <a:buChar char="ü"/>
            </a:pPr>
            <a:r>
              <a:rPr lang="en-US" sz="1600" dirty="0"/>
              <a:t>Establish a Building Improvements Capital Reserve</a:t>
            </a:r>
          </a:p>
          <a:p>
            <a:pPr>
              <a:buSzPct val="105000"/>
              <a:buFont typeface="Arial" panose="020B0604020202020204" pitchFamily="34" charset="0"/>
              <a:buChar char="•"/>
            </a:pPr>
            <a:r>
              <a:rPr lang="en-US" sz="2000" dirty="0"/>
              <a:t>Voting details:</a:t>
            </a:r>
          </a:p>
          <a:p>
            <a:pPr lvl="1">
              <a:buSzPct val="105000"/>
              <a:buFont typeface="Wingdings" panose="05000000000000000000" pitchFamily="2" charset="2"/>
              <a:buChar char="ü"/>
            </a:pPr>
            <a:r>
              <a:rPr lang="en-US" sz="1600" u="sng" dirty="0"/>
              <a:t>Location</a:t>
            </a:r>
            <a:r>
              <a:rPr lang="en-US" sz="1600" dirty="0"/>
              <a:t>: High School East gymnasium</a:t>
            </a:r>
          </a:p>
          <a:p>
            <a:pPr lvl="1">
              <a:buSzPct val="105000"/>
              <a:buFont typeface="Wingdings" panose="05000000000000000000" pitchFamily="2" charset="2"/>
              <a:buChar char="ü"/>
            </a:pPr>
            <a:r>
              <a:rPr lang="en-US" sz="1600" u="sng" dirty="0"/>
              <a:t>Hours</a:t>
            </a:r>
            <a:r>
              <a:rPr lang="en-US" sz="1600" dirty="0"/>
              <a:t>: 7am to 10pm</a:t>
            </a:r>
          </a:p>
          <a:p>
            <a:pPr>
              <a:buSzPct val="105000"/>
              <a:buFont typeface="Arial" panose="020B0604020202020204" pitchFamily="34" charset="0"/>
              <a:buChar char="•"/>
            </a:pPr>
            <a:r>
              <a:rPr lang="en-US" sz="2000" dirty="0"/>
              <a:t>Can I vote?</a:t>
            </a:r>
          </a:p>
          <a:p>
            <a:pPr lvl="1">
              <a:buSzPct val="105000"/>
              <a:buFont typeface="Wingdings" panose="05000000000000000000" pitchFamily="2" charset="2"/>
              <a:buChar char="ü"/>
            </a:pPr>
            <a:r>
              <a:rPr lang="en-US" sz="1600" dirty="0"/>
              <a:t>Visit www.hhh.k12.ny.us </a:t>
            </a:r>
            <a:r>
              <a:rPr lang="en-US" sz="1600" dirty="0">
                <a:sym typeface="Wingdings" panose="05000000000000000000" pitchFamily="2" charset="2"/>
              </a:rPr>
              <a:t> district </a:t>
            </a:r>
            <a:r>
              <a:rPr lang="en-US" sz="1600" dirty="0"/>
              <a:t> </a:t>
            </a:r>
            <a:r>
              <a:rPr lang="en-US" sz="1600" dirty="0">
                <a:sym typeface="Wingdings" panose="05000000000000000000" pitchFamily="2" charset="2"/>
              </a:rPr>
              <a:t> budget information</a:t>
            </a:r>
            <a:r>
              <a:rPr lang="en-US" sz="1600" dirty="0"/>
              <a:t> to find out if you’re eligible and registered</a:t>
            </a:r>
          </a:p>
          <a:p>
            <a:pPr lvl="1">
              <a:buSzPct val="105000"/>
              <a:buFont typeface="Wingdings" panose="05000000000000000000" pitchFamily="2" charset="2"/>
              <a:buChar char="ü"/>
            </a:pPr>
            <a:r>
              <a:rPr lang="en-US" sz="1600" dirty="0"/>
              <a:t>Not registered? Contact </a:t>
            </a:r>
            <a:br>
              <a:rPr lang="en-US" sz="1600" dirty="0"/>
            </a:br>
            <a:r>
              <a:rPr lang="en-US" sz="1600" dirty="0"/>
              <a:t>our District Clerk</a:t>
            </a:r>
          </a:p>
        </p:txBody>
      </p:sp>
      <p:sp>
        <p:nvSpPr>
          <p:cNvPr id="4" name="Slide Number Placeholder 3">
            <a:extLst>
              <a:ext uri="{FF2B5EF4-FFF2-40B4-BE49-F238E27FC236}">
                <a16:creationId xmlns:a16="http://schemas.microsoft.com/office/drawing/2014/main" id="{932B5A9B-511F-4125-B685-B2B7A250A7CE}"/>
              </a:ext>
            </a:extLst>
          </p:cNvPr>
          <p:cNvSpPr>
            <a:spLocks noGrp="1"/>
          </p:cNvSpPr>
          <p:nvPr>
            <p:ph type="sldNum" sz="quarter" idx="10"/>
          </p:nvPr>
        </p:nvSpPr>
        <p:spPr/>
        <p:txBody>
          <a:bodyPr/>
          <a:lstStyle/>
          <a:p>
            <a:pPr>
              <a:defRPr/>
            </a:pPr>
            <a:fld id="{F167A526-2166-4C58-A6B2-042EB1F80EDB}" type="slidenum">
              <a:rPr lang="en-US" smtClean="0"/>
              <a:pPr>
                <a:defRPr/>
              </a:pPr>
              <a:t>23</a:t>
            </a:fld>
            <a:endParaRPr lang="en-US" dirty="0"/>
          </a:p>
        </p:txBody>
      </p:sp>
      <p:sp>
        <p:nvSpPr>
          <p:cNvPr id="9" name="TextBox 8">
            <a:extLst>
              <a:ext uri="{FF2B5EF4-FFF2-40B4-BE49-F238E27FC236}">
                <a16:creationId xmlns:a16="http://schemas.microsoft.com/office/drawing/2014/main" id="{4E99DB3C-EB43-4EB1-8EF4-995350ADBBDE}"/>
              </a:ext>
            </a:extLst>
          </p:cNvPr>
          <p:cNvSpPr txBox="1"/>
          <p:nvPr/>
        </p:nvSpPr>
        <p:spPr>
          <a:xfrm>
            <a:off x="1371600" y="3116015"/>
            <a:ext cx="914400" cy="523220"/>
          </a:xfrm>
          <a:prstGeom prst="rect">
            <a:avLst/>
          </a:prstGeom>
          <a:noFill/>
        </p:spPr>
        <p:txBody>
          <a:bodyPr wrap="square" rtlCol="0">
            <a:spAutoFit/>
          </a:bodyPr>
          <a:lstStyle/>
          <a:p>
            <a:pPr algn="ctr"/>
            <a:r>
              <a:rPr lang="en-US" sz="2800" b="1" dirty="0">
                <a:solidFill>
                  <a:srgbClr val="C00000"/>
                </a:solidFill>
                <a:latin typeface="Avenir LT Std 45 Book" panose="020B0502020203020204" pitchFamily="34" charset="0"/>
              </a:rPr>
              <a:t>21</a:t>
            </a:r>
          </a:p>
        </p:txBody>
      </p:sp>
      <p:sp>
        <p:nvSpPr>
          <p:cNvPr id="12" name="TextBox 11">
            <a:extLst>
              <a:ext uri="{FF2B5EF4-FFF2-40B4-BE49-F238E27FC236}">
                <a16:creationId xmlns:a16="http://schemas.microsoft.com/office/drawing/2014/main" id="{6D8112BE-4FE5-432F-BCCC-4ABB2BC04129}"/>
              </a:ext>
            </a:extLst>
          </p:cNvPr>
          <p:cNvSpPr txBox="1"/>
          <p:nvPr/>
        </p:nvSpPr>
        <p:spPr>
          <a:xfrm>
            <a:off x="426648" y="4520625"/>
            <a:ext cx="4000500" cy="584775"/>
          </a:xfrm>
          <a:prstGeom prst="rect">
            <a:avLst/>
          </a:prstGeom>
          <a:noFill/>
        </p:spPr>
        <p:txBody>
          <a:bodyPr wrap="square" rtlCol="0">
            <a:spAutoFit/>
          </a:bodyPr>
          <a:lstStyle/>
          <a:p>
            <a:pPr algn="ctr"/>
            <a:r>
              <a:rPr lang="en-US" sz="1600" dirty="0">
                <a:solidFill>
                  <a:srgbClr val="C00000"/>
                </a:solidFill>
                <a:latin typeface="Avenir LT Std 45 Book" panose="020B0502020203020204" pitchFamily="34" charset="0"/>
              </a:rPr>
              <a:t>Statewide school district voting </a:t>
            </a:r>
            <a:br>
              <a:rPr lang="en-US" sz="1600" dirty="0">
                <a:solidFill>
                  <a:srgbClr val="C00000"/>
                </a:solidFill>
                <a:latin typeface="Avenir LT Std 45 Book" panose="020B0502020203020204" pitchFamily="34" charset="0"/>
              </a:rPr>
            </a:br>
            <a:r>
              <a:rPr lang="en-US" sz="1600" dirty="0">
                <a:solidFill>
                  <a:srgbClr val="C00000"/>
                </a:solidFill>
                <a:latin typeface="Avenir LT Std 45 Book" panose="020B0502020203020204" pitchFamily="34" charset="0"/>
              </a:rPr>
              <a:t>held the third Tuesday in May each year.</a:t>
            </a:r>
          </a:p>
        </p:txBody>
      </p:sp>
      <p:sp>
        <p:nvSpPr>
          <p:cNvPr id="14" name="TextBox 13">
            <a:extLst>
              <a:ext uri="{FF2B5EF4-FFF2-40B4-BE49-F238E27FC236}">
                <a16:creationId xmlns:a16="http://schemas.microsoft.com/office/drawing/2014/main" id="{7062045D-4F16-4680-BF55-DD0539B54289}"/>
              </a:ext>
            </a:extLst>
          </p:cNvPr>
          <p:cNvSpPr txBox="1"/>
          <p:nvPr/>
        </p:nvSpPr>
        <p:spPr>
          <a:xfrm>
            <a:off x="322053" y="1377283"/>
            <a:ext cx="3030747" cy="707886"/>
          </a:xfrm>
          <a:prstGeom prst="rect">
            <a:avLst/>
          </a:prstGeom>
          <a:noFill/>
        </p:spPr>
        <p:txBody>
          <a:bodyPr wrap="square" rtlCol="0">
            <a:spAutoFit/>
          </a:bodyPr>
          <a:lstStyle/>
          <a:p>
            <a:r>
              <a:rPr lang="en-US" sz="4000" b="1" dirty="0">
                <a:solidFill>
                  <a:srgbClr val="C00000"/>
                </a:solidFill>
                <a:latin typeface="Avenir LT Std 45 Book" panose="020B0502020203020204" pitchFamily="34" charset="0"/>
              </a:rPr>
              <a:t>May 2024</a:t>
            </a:r>
          </a:p>
        </p:txBody>
      </p:sp>
    </p:spTree>
    <p:extLst>
      <p:ext uri="{BB962C8B-B14F-4D97-AF65-F5344CB8AC3E}">
        <p14:creationId xmlns:p14="http://schemas.microsoft.com/office/powerpoint/2010/main" val="3389166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1000"/>
                                        <p:tgtEl>
                                          <p:spTgt spid="11">
                                            <p:txEl>
                                              <p:pRg st="0" end="0"/>
                                            </p:txEl>
                                          </p:spTgt>
                                        </p:tgtEl>
                                      </p:cBhvr>
                                    </p:animEffect>
                                    <p:anim calcmode="lin" valueType="num">
                                      <p:cBhvr>
                                        <p:cTn id="8"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1">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fade">
                                      <p:cBhvr>
                                        <p:cTn id="12" dur="1000"/>
                                        <p:tgtEl>
                                          <p:spTgt spid="11">
                                            <p:txEl>
                                              <p:pRg st="1" end="1"/>
                                            </p:txEl>
                                          </p:spTgt>
                                        </p:tgtEl>
                                      </p:cBhvr>
                                    </p:animEffect>
                                    <p:anim calcmode="lin" valueType="num">
                                      <p:cBhvr>
                                        <p:cTn id="13" dur="1000" fill="hold"/>
                                        <p:tgtEl>
                                          <p:spTgt spid="11">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11">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fade">
                                      <p:cBhvr>
                                        <p:cTn id="17" dur="1000"/>
                                        <p:tgtEl>
                                          <p:spTgt spid="11">
                                            <p:txEl>
                                              <p:pRg st="2" end="2"/>
                                            </p:txEl>
                                          </p:spTgt>
                                        </p:tgtEl>
                                      </p:cBhvr>
                                    </p:animEffect>
                                    <p:anim calcmode="lin" valueType="num">
                                      <p:cBhvr>
                                        <p:cTn id="18" dur="1000" fill="hold"/>
                                        <p:tgtEl>
                                          <p:spTgt spid="11">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11">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Effect transition="in" filter="fade">
                                      <p:cBhvr>
                                        <p:cTn id="22" dur="1000"/>
                                        <p:tgtEl>
                                          <p:spTgt spid="11">
                                            <p:txEl>
                                              <p:pRg st="3" end="3"/>
                                            </p:txEl>
                                          </p:spTgt>
                                        </p:tgtEl>
                                      </p:cBhvr>
                                    </p:animEffect>
                                    <p:anim calcmode="lin" valueType="num">
                                      <p:cBhvr>
                                        <p:cTn id="23" dur="1000" fill="hold"/>
                                        <p:tgtEl>
                                          <p:spTgt spid="11">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1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1">
                                            <p:txEl>
                                              <p:pRg st="4" end="4"/>
                                            </p:txEl>
                                          </p:spTgt>
                                        </p:tgtEl>
                                        <p:attrNameLst>
                                          <p:attrName>style.visibility</p:attrName>
                                        </p:attrNameLst>
                                      </p:cBhvr>
                                      <p:to>
                                        <p:strVal val="visible"/>
                                      </p:to>
                                    </p:set>
                                    <p:animEffect transition="in" filter="fade">
                                      <p:cBhvr>
                                        <p:cTn id="29" dur="1000"/>
                                        <p:tgtEl>
                                          <p:spTgt spid="11">
                                            <p:txEl>
                                              <p:pRg st="4" end="4"/>
                                            </p:txEl>
                                          </p:spTgt>
                                        </p:tgtEl>
                                      </p:cBhvr>
                                    </p:animEffect>
                                    <p:anim calcmode="lin" valueType="num">
                                      <p:cBhvr>
                                        <p:cTn id="30" dur="1000" fill="hold"/>
                                        <p:tgtEl>
                                          <p:spTgt spid="11">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11">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1">
                                            <p:txEl>
                                              <p:pRg st="5" end="5"/>
                                            </p:txEl>
                                          </p:spTgt>
                                        </p:tgtEl>
                                        <p:attrNameLst>
                                          <p:attrName>style.visibility</p:attrName>
                                        </p:attrNameLst>
                                      </p:cBhvr>
                                      <p:to>
                                        <p:strVal val="visible"/>
                                      </p:to>
                                    </p:set>
                                    <p:animEffect transition="in" filter="fade">
                                      <p:cBhvr>
                                        <p:cTn id="34" dur="1000"/>
                                        <p:tgtEl>
                                          <p:spTgt spid="11">
                                            <p:txEl>
                                              <p:pRg st="5" end="5"/>
                                            </p:txEl>
                                          </p:spTgt>
                                        </p:tgtEl>
                                      </p:cBhvr>
                                    </p:animEffect>
                                    <p:anim calcmode="lin" valueType="num">
                                      <p:cBhvr>
                                        <p:cTn id="35" dur="1000" fill="hold"/>
                                        <p:tgtEl>
                                          <p:spTgt spid="11">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11">
                                            <p:txEl>
                                              <p:pRg st="5" end="5"/>
                                            </p:txEl>
                                          </p:spTgt>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1">
                                            <p:txEl>
                                              <p:pRg st="6" end="6"/>
                                            </p:txEl>
                                          </p:spTgt>
                                        </p:tgtEl>
                                        <p:attrNameLst>
                                          <p:attrName>style.visibility</p:attrName>
                                        </p:attrNameLst>
                                      </p:cBhvr>
                                      <p:to>
                                        <p:strVal val="visible"/>
                                      </p:to>
                                    </p:set>
                                    <p:animEffect transition="in" filter="fade">
                                      <p:cBhvr>
                                        <p:cTn id="39" dur="1000"/>
                                        <p:tgtEl>
                                          <p:spTgt spid="11">
                                            <p:txEl>
                                              <p:pRg st="6" end="6"/>
                                            </p:txEl>
                                          </p:spTgt>
                                        </p:tgtEl>
                                      </p:cBhvr>
                                    </p:animEffect>
                                    <p:anim calcmode="lin" valueType="num">
                                      <p:cBhvr>
                                        <p:cTn id="40" dur="1000" fill="hold"/>
                                        <p:tgtEl>
                                          <p:spTgt spid="11">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11">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11">
                                            <p:txEl>
                                              <p:pRg st="7" end="7"/>
                                            </p:txEl>
                                          </p:spTgt>
                                        </p:tgtEl>
                                        <p:attrNameLst>
                                          <p:attrName>style.visibility</p:attrName>
                                        </p:attrNameLst>
                                      </p:cBhvr>
                                      <p:to>
                                        <p:strVal val="visible"/>
                                      </p:to>
                                    </p:set>
                                    <p:animEffect transition="in" filter="fade">
                                      <p:cBhvr>
                                        <p:cTn id="46" dur="1000"/>
                                        <p:tgtEl>
                                          <p:spTgt spid="11">
                                            <p:txEl>
                                              <p:pRg st="7" end="7"/>
                                            </p:txEl>
                                          </p:spTgt>
                                        </p:tgtEl>
                                      </p:cBhvr>
                                    </p:animEffect>
                                    <p:anim calcmode="lin" valueType="num">
                                      <p:cBhvr>
                                        <p:cTn id="47" dur="1000" fill="hold"/>
                                        <p:tgtEl>
                                          <p:spTgt spid="11">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11">
                                            <p:txEl>
                                              <p:pRg st="7" end="7"/>
                                            </p:txEl>
                                          </p:spTgt>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1">
                                            <p:txEl>
                                              <p:pRg st="8" end="8"/>
                                            </p:txEl>
                                          </p:spTgt>
                                        </p:tgtEl>
                                        <p:attrNameLst>
                                          <p:attrName>style.visibility</p:attrName>
                                        </p:attrNameLst>
                                      </p:cBhvr>
                                      <p:to>
                                        <p:strVal val="visible"/>
                                      </p:to>
                                    </p:set>
                                    <p:animEffect transition="in" filter="fade">
                                      <p:cBhvr>
                                        <p:cTn id="51" dur="1000"/>
                                        <p:tgtEl>
                                          <p:spTgt spid="11">
                                            <p:txEl>
                                              <p:pRg st="8" end="8"/>
                                            </p:txEl>
                                          </p:spTgt>
                                        </p:tgtEl>
                                      </p:cBhvr>
                                    </p:animEffect>
                                    <p:anim calcmode="lin" valueType="num">
                                      <p:cBhvr>
                                        <p:cTn id="52" dur="1000" fill="hold"/>
                                        <p:tgtEl>
                                          <p:spTgt spid="11">
                                            <p:txEl>
                                              <p:pRg st="8" end="8"/>
                                            </p:txEl>
                                          </p:spTgt>
                                        </p:tgtEl>
                                        <p:attrNameLst>
                                          <p:attrName>ppt_x</p:attrName>
                                        </p:attrNameLst>
                                      </p:cBhvr>
                                      <p:tavLst>
                                        <p:tav tm="0">
                                          <p:val>
                                            <p:strVal val="#ppt_x"/>
                                          </p:val>
                                        </p:tav>
                                        <p:tav tm="100000">
                                          <p:val>
                                            <p:strVal val="#ppt_x"/>
                                          </p:val>
                                        </p:tav>
                                      </p:tavLst>
                                    </p:anim>
                                    <p:anim calcmode="lin" valueType="num">
                                      <p:cBhvr>
                                        <p:cTn id="53" dur="1000" fill="hold"/>
                                        <p:tgtEl>
                                          <p:spTgt spid="11">
                                            <p:txEl>
                                              <p:pRg st="8" end="8"/>
                                            </p:txEl>
                                          </p:spTgt>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1">
                                            <p:txEl>
                                              <p:pRg st="9" end="9"/>
                                            </p:txEl>
                                          </p:spTgt>
                                        </p:tgtEl>
                                        <p:attrNameLst>
                                          <p:attrName>style.visibility</p:attrName>
                                        </p:attrNameLst>
                                      </p:cBhvr>
                                      <p:to>
                                        <p:strVal val="visible"/>
                                      </p:to>
                                    </p:set>
                                    <p:animEffect transition="in" filter="fade">
                                      <p:cBhvr>
                                        <p:cTn id="56" dur="1000"/>
                                        <p:tgtEl>
                                          <p:spTgt spid="11">
                                            <p:txEl>
                                              <p:pRg st="9" end="9"/>
                                            </p:txEl>
                                          </p:spTgt>
                                        </p:tgtEl>
                                      </p:cBhvr>
                                    </p:animEffect>
                                    <p:anim calcmode="lin" valueType="num">
                                      <p:cBhvr>
                                        <p:cTn id="57" dur="1000" fill="hold"/>
                                        <p:tgtEl>
                                          <p:spTgt spid="11">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11">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A758E-4F3B-415E-8BFE-55B8E29D0D95}"/>
              </a:ext>
            </a:extLst>
          </p:cNvPr>
          <p:cNvSpPr>
            <a:spLocks noGrp="1"/>
          </p:cNvSpPr>
          <p:nvPr>
            <p:ph type="title"/>
          </p:nvPr>
        </p:nvSpPr>
        <p:spPr/>
        <p:txBody>
          <a:bodyPr/>
          <a:lstStyle/>
          <a:p>
            <a:r>
              <a:rPr lang="en-US" sz="3600" dirty="0"/>
              <a:t>Building Improvements Capital Reserve</a:t>
            </a:r>
          </a:p>
        </p:txBody>
      </p:sp>
      <p:sp>
        <p:nvSpPr>
          <p:cNvPr id="5" name="Slide Number Placeholder 4">
            <a:extLst>
              <a:ext uri="{FF2B5EF4-FFF2-40B4-BE49-F238E27FC236}">
                <a16:creationId xmlns:a16="http://schemas.microsoft.com/office/drawing/2014/main" id="{065CC4B6-9725-4404-8334-301F515D5A5D}"/>
              </a:ext>
            </a:extLst>
          </p:cNvPr>
          <p:cNvSpPr>
            <a:spLocks noGrp="1"/>
          </p:cNvSpPr>
          <p:nvPr>
            <p:ph type="sldNum" sz="quarter" idx="10"/>
          </p:nvPr>
        </p:nvSpPr>
        <p:spPr/>
        <p:txBody>
          <a:bodyPr/>
          <a:lstStyle/>
          <a:p>
            <a:pPr>
              <a:defRPr/>
            </a:pPr>
            <a:fld id="{C761446B-642F-42D1-B388-72E1E4506606}" type="slidenum">
              <a:rPr lang="en-US" smtClean="0"/>
              <a:pPr>
                <a:defRPr/>
              </a:pPr>
              <a:t>24</a:t>
            </a:fld>
            <a:endParaRPr lang="en-US" dirty="0"/>
          </a:p>
        </p:txBody>
      </p:sp>
      <p:sp>
        <p:nvSpPr>
          <p:cNvPr id="19" name="TextBox 18">
            <a:extLst>
              <a:ext uri="{FF2B5EF4-FFF2-40B4-BE49-F238E27FC236}">
                <a16:creationId xmlns:a16="http://schemas.microsoft.com/office/drawing/2014/main" id="{43520FC7-489C-43BA-9607-93292E935B10}"/>
              </a:ext>
            </a:extLst>
          </p:cNvPr>
          <p:cNvSpPr txBox="1"/>
          <p:nvPr/>
        </p:nvSpPr>
        <p:spPr>
          <a:xfrm>
            <a:off x="609600" y="1219200"/>
            <a:ext cx="4953000" cy="369332"/>
          </a:xfrm>
          <a:prstGeom prst="rect">
            <a:avLst/>
          </a:prstGeom>
          <a:noFill/>
        </p:spPr>
        <p:txBody>
          <a:bodyPr wrap="square" rtlCol="0">
            <a:spAutoFit/>
          </a:bodyPr>
          <a:lstStyle/>
          <a:p>
            <a:r>
              <a:rPr lang="en-US" dirty="0">
                <a:solidFill>
                  <a:schemeClr val="tx1"/>
                </a:solidFill>
                <a:latin typeface="Avenir LT Std 45 Book" panose="020B0502020203020204" pitchFamily="34" charset="0"/>
              </a:rPr>
              <a:t>What residents will see at the polls:</a:t>
            </a:r>
          </a:p>
        </p:txBody>
      </p:sp>
      <p:pic>
        <p:nvPicPr>
          <p:cNvPr id="3" name="Picture 2">
            <a:extLst>
              <a:ext uri="{FF2B5EF4-FFF2-40B4-BE49-F238E27FC236}">
                <a16:creationId xmlns:a16="http://schemas.microsoft.com/office/drawing/2014/main" id="{5BE8EC1C-8A4F-4272-81EA-7FD18E0A5B6C}"/>
              </a:ext>
            </a:extLst>
          </p:cNvPr>
          <p:cNvPicPr>
            <a:picLocks noChangeAspect="1"/>
          </p:cNvPicPr>
          <p:nvPr/>
        </p:nvPicPr>
        <p:blipFill>
          <a:blip r:embed="rId2"/>
          <a:stretch>
            <a:fillRect/>
          </a:stretch>
        </p:blipFill>
        <p:spPr>
          <a:xfrm>
            <a:off x="914400" y="1828800"/>
            <a:ext cx="7514493" cy="3352800"/>
          </a:xfrm>
          <a:prstGeom prst="rect">
            <a:avLst/>
          </a:prstGeom>
        </p:spPr>
      </p:pic>
      <p:grpSp>
        <p:nvGrpSpPr>
          <p:cNvPr id="6" name="Group 5">
            <a:extLst>
              <a:ext uri="{FF2B5EF4-FFF2-40B4-BE49-F238E27FC236}">
                <a16:creationId xmlns:a16="http://schemas.microsoft.com/office/drawing/2014/main" id="{9D5CD619-FB40-46F2-8441-7F469E52A65E}"/>
              </a:ext>
            </a:extLst>
          </p:cNvPr>
          <p:cNvGrpSpPr/>
          <p:nvPr/>
        </p:nvGrpSpPr>
        <p:grpSpPr>
          <a:xfrm>
            <a:off x="990600" y="2133600"/>
            <a:ext cx="6400800" cy="457200"/>
            <a:chOff x="990600" y="2133600"/>
            <a:chExt cx="6400800" cy="457200"/>
          </a:xfrm>
        </p:grpSpPr>
        <p:sp>
          <p:nvSpPr>
            <p:cNvPr id="4" name="Rectangle 3">
              <a:extLst>
                <a:ext uri="{FF2B5EF4-FFF2-40B4-BE49-F238E27FC236}">
                  <a16:creationId xmlns:a16="http://schemas.microsoft.com/office/drawing/2014/main" id="{8836E879-6BB0-4CC5-BC19-C4C69FFE68F1}"/>
                </a:ext>
              </a:extLst>
            </p:cNvPr>
            <p:cNvSpPr/>
            <p:nvPr/>
          </p:nvSpPr>
          <p:spPr bwMode="auto">
            <a:xfrm>
              <a:off x="6553200" y="2133600"/>
              <a:ext cx="838200" cy="228600"/>
            </a:xfrm>
            <a:prstGeom prst="rect">
              <a:avLst/>
            </a:prstGeom>
            <a:solidFill>
              <a:srgbClr val="BBE0E3">
                <a:alpha val="63137"/>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6" name="Rectangle 15">
              <a:extLst>
                <a:ext uri="{FF2B5EF4-FFF2-40B4-BE49-F238E27FC236}">
                  <a16:creationId xmlns:a16="http://schemas.microsoft.com/office/drawing/2014/main" id="{8FDDC907-677B-47D1-A873-10A70F4BC2E8}"/>
                </a:ext>
              </a:extLst>
            </p:cNvPr>
            <p:cNvSpPr/>
            <p:nvPr/>
          </p:nvSpPr>
          <p:spPr bwMode="auto">
            <a:xfrm>
              <a:off x="990600" y="2362200"/>
              <a:ext cx="2438400" cy="228600"/>
            </a:xfrm>
            <a:prstGeom prst="rect">
              <a:avLst/>
            </a:prstGeom>
            <a:solidFill>
              <a:srgbClr val="BBE0E3">
                <a:alpha val="63137"/>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7" name="Group 6">
            <a:extLst>
              <a:ext uri="{FF2B5EF4-FFF2-40B4-BE49-F238E27FC236}">
                <a16:creationId xmlns:a16="http://schemas.microsoft.com/office/drawing/2014/main" id="{1BAAAC18-BD8F-4BFB-A57A-6154CF1F15E5}"/>
              </a:ext>
            </a:extLst>
          </p:cNvPr>
          <p:cNvGrpSpPr/>
          <p:nvPr/>
        </p:nvGrpSpPr>
        <p:grpSpPr>
          <a:xfrm>
            <a:off x="990600" y="2819400"/>
            <a:ext cx="7315200" cy="457200"/>
            <a:chOff x="990600" y="2819400"/>
            <a:chExt cx="7315200" cy="457200"/>
          </a:xfrm>
        </p:grpSpPr>
        <p:sp>
          <p:nvSpPr>
            <p:cNvPr id="20" name="Rectangle 19">
              <a:extLst>
                <a:ext uri="{FF2B5EF4-FFF2-40B4-BE49-F238E27FC236}">
                  <a16:creationId xmlns:a16="http://schemas.microsoft.com/office/drawing/2014/main" id="{FB785F6A-052E-41D9-8FFB-DE8DEF896A41}"/>
                </a:ext>
              </a:extLst>
            </p:cNvPr>
            <p:cNvSpPr/>
            <p:nvPr/>
          </p:nvSpPr>
          <p:spPr bwMode="auto">
            <a:xfrm>
              <a:off x="3429000" y="2819400"/>
              <a:ext cx="4876800" cy="228600"/>
            </a:xfrm>
            <a:prstGeom prst="rect">
              <a:avLst/>
            </a:prstGeom>
            <a:solidFill>
              <a:srgbClr val="FFCC99">
                <a:alpha val="63137"/>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21" name="Rectangle 20">
              <a:extLst>
                <a:ext uri="{FF2B5EF4-FFF2-40B4-BE49-F238E27FC236}">
                  <a16:creationId xmlns:a16="http://schemas.microsoft.com/office/drawing/2014/main" id="{453EF29E-E918-4B25-9483-512B9951829E}"/>
                </a:ext>
              </a:extLst>
            </p:cNvPr>
            <p:cNvSpPr/>
            <p:nvPr/>
          </p:nvSpPr>
          <p:spPr bwMode="auto">
            <a:xfrm>
              <a:off x="990600" y="3048000"/>
              <a:ext cx="4724400" cy="228600"/>
            </a:xfrm>
            <a:prstGeom prst="rect">
              <a:avLst/>
            </a:prstGeom>
            <a:solidFill>
              <a:srgbClr val="FFCC99">
                <a:alpha val="63137"/>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sp>
        <p:nvSpPr>
          <p:cNvPr id="22" name="Rectangle 21">
            <a:extLst>
              <a:ext uri="{FF2B5EF4-FFF2-40B4-BE49-F238E27FC236}">
                <a16:creationId xmlns:a16="http://schemas.microsoft.com/office/drawing/2014/main" id="{EDC3D415-BD4D-44C8-AC43-80DA56C11607}"/>
              </a:ext>
            </a:extLst>
          </p:cNvPr>
          <p:cNvSpPr/>
          <p:nvPr/>
        </p:nvSpPr>
        <p:spPr bwMode="auto">
          <a:xfrm>
            <a:off x="5181600" y="3709356"/>
            <a:ext cx="685800" cy="228600"/>
          </a:xfrm>
          <a:prstGeom prst="rect">
            <a:avLst/>
          </a:prstGeom>
          <a:solidFill>
            <a:srgbClr val="FF99FF">
              <a:alpha val="63137"/>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23" name="Rectangle 22">
            <a:extLst>
              <a:ext uri="{FF2B5EF4-FFF2-40B4-BE49-F238E27FC236}">
                <a16:creationId xmlns:a16="http://schemas.microsoft.com/office/drawing/2014/main" id="{D290C7F7-6CBA-4677-BF5B-FD805D9FA2FD}"/>
              </a:ext>
            </a:extLst>
          </p:cNvPr>
          <p:cNvSpPr/>
          <p:nvPr/>
        </p:nvSpPr>
        <p:spPr bwMode="auto">
          <a:xfrm>
            <a:off x="7121104" y="4597878"/>
            <a:ext cx="956096" cy="228600"/>
          </a:xfrm>
          <a:prstGeom prst="rect">
            <a:avLst/>
          </a:prstGeom>
          <a:solidFill>
            <a:srgbClr val="92D050">
              <a:alpha val="63137"/>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2330846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D837B68-1919-4F41-B2FE-DF5EE2DAA4A5}"/>
              </a:ext>
            </a:extLst>
          </p:cNvPr>
          <p:cNvSpPr>
            <a:spLocks noGrp="1"/>
          </p:cNvSpPr>
          <p:nvPr>
            <p:ph type="title"/>
          </p:nvPr>
        </p:nvSpPr>
        <p:spPr/>
        <p:txBody>
          <a:bodyPr/>
          <a:lstStyle/>
          <a:p>
            <a:r>
              <a:rPr lang="en-US" dirty="0"/>
              <a:t>Budget Discussion Topics</a:t>
            </a:r>
          </a:p>
        </p:txBody>
      </p:sp>
      <p:sp>
        <p:nvSpPr>
          <p:cNvPr id="4" name="Slide Number Placeholder 3">
            <a:extLst>
              <a:ext uri="{FF2B5EF4-FFF2-40B4-BE49-F238E27FC236}">
                <a16:creationId xmlns:a16="http://schemas.microsoft.com/office/drawing/2014/main" id="{71DF45C4-C8DF-C845-95C0-1878A6B6F29F}"/>
              </a:ext>
            </a:extLst>
          </p:cNvPr>
          <p:cNvSpPr>
            <a:spLocks noGrp="1"/>
          </p:cNvSpPr>
          <p:nvPr>
            <p:ph type="sldNum" sz="quarter" idx="10"/>
          </p:nvPr>
        </p:nvSpPr>
        <p:spPr/>
        <p:txBody>
          <a:bodyPr/>
          <a:lstStyle/>
          <a:p>
            <a:pPr defTabSz="685766" fontAlgn="auto">
              <a:spcBef>
                <a:spcPts val="0"/>
              </a:spcBef>
              <a:spcAft>
                <a:spcPts val="0"/>
              </a:spcAft>
              <a:defRPr/>
            </a:pPr>
            <a:fld id="{F68327C5-B821-4FE9-A59A-A60D9EB59A9A}" type="slidenum">
              <a:rPr lang="en-US">
                <a:latin typeface="Calibri"/>
                <a:cs typeface="+mn-cs"/>
              </a:rPr>
              <a:pPr defTabSz="685766" fontAlgn="auto">
                <a:spcBef>
                  <a:spcPts val="0"/>
                </a:spcBef>
                <a:spcAft>
                  <a:spcPts val="0"/>
                </a:spcAft>
                <a:defRPr/>
              </a:pPr>
              <a:t>25</a:t>
            </a:fld>
            <a:endParaRPr lang="en-US" dirty="0">
              <a:latin typeface="Calibri"/>
              <a:cs typeface="+mn-cs"/>
            </a:endParaRPr>
          </a:p>
        </p:txBody>
      </p:sp>
      <p:grpSp>
        <p:nvGrpSpPr>
          <p:cNvPr id="2" name="!!total">
            <a:extLst>
              <a:ext uri="{FF2B5EF4-FFF2-40B4-BE49-F238E27FC236}">
                <a16:creationId xmlns:a16="http://schemas.microsoft.com/office/drawing/2014/main" id="{6F72A7C3-5D6F-4C12-A28D-46FA272EB003}"/>
              </a:ext>
            </a:extLst>
          </p:cNvPr>
          <p:cNvGrpSpPr/>
          <p:nvPr/>
        </p:nvGrpSpPr>
        <p:grpSpPr>
          <a:xfrm>
            <a:off x="488590" y="1600200"/>
            <a:ext cx="7969610" cy="3275599"/>
            <a:chOff x="488590" y="1600200"/>
            <a:chExt cx="7969610" cy="3275599"/>
          </a:xfrm>
        </p:grpSpPr>
        <p:grpSp>
          <p:nvGrpSpPr>
            <p:cNvPr id="19" name="!!budgetoverview">
              <a:extLst>
                <a:ext uri="{FF2B5EF4-FFF2-40B4-BE49-F238E27FC236}">
                  <a16:creationId xmlns:a16="http://schemas.microsoft.com/office/drawing/2014/main" id="{5BEA3DDD-6C11-4168-9E6B-21D1B617F9FB}"/>
                </a:ext>
              </a:extLst>
            </p:cNvPr>
            <p:cNvGrpSpPr/>
            <p:nvPr/>
          </p:nvGrpSpPr>
          <p:grpSpPr>
            <a:xfrm>
              <a:off x="488590" y="1600200"/>
              <a:ext cx="1111610" cy="3275599"/>
              <a:chOff x="488590" y="1600200"/>
              <a:chExt cx="1111610" cy="3275599"/>
            </a:xfrm>
          </p:grpSpPr>
          <p:sp>
            <p:nvSpPr>
              <p:cNvPr id="20" name="Freeform: Shape 19">
                <a:extLst>
                  <a:ext uri="{FF2B5EF4-FFF2-40B4-BE49-F238E27FC236}">
                    <a16:creationId xmlns:a16="http://schemas.microsoft.com/office/drawing/2014/main" id="{9B658EE3-F13B-4E79-8C81-56DD735E9ADA}"/>
                  </a:ext>
                </a:extLst>
              </p:cNvPr>
              <p:cNvSpPr/>
              <p:nvPr/>
            </p:nvSpPr>
            <p:spPr>
              <a:xfrm>
                <a:off x="546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C0392B">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1" name="Freeform: Shape 20">
                <a:extLst>
                  <a:ext uri="{FF2B5EF4-FFF2-40B4-BE49-F238E27FC236}">
                    <a16:creationId xmlns:a16="http://schemas.microsoft.com/office/drawing/2014/main" id="{FE91AB86-3F87-469E-9B61-80F6459AB042}"/>
                  </a:ext>
                </a:extLst>
              </p:cNvPr>
              <p:cNvSpPr/>
              <p:nvPr/>
            </p:nvSpPr>
            <p:spPr>
              <a:xfrm>
                <a:off x="488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3091455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3091455"/>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C0392B"/>
              </a:solidFill>
              <a:ln w="12700">
                <a:miter lim="400000"/>
              </a:ln>
            </p:spPr>
            <p:txBody>
              <a:bodyPr wrap="square" lIns="28575" tIns="162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schemeClr val="bg1"/>
                    </a:solidFill>
                    <a:latin typeface="Calibri"/>
                  </a:rPr>
                  <a:t>BUDGET OVERVIEW</a:t>
                </a:r>
                <a:endParaRPr kumimoji="0" lang="fr-CA" sz="1200" b="1" i="0" u="none" strike="noStrike" kern="0" cap="none" spc="0" normalizeH="0" baseline="0" noProof="0" dirty="0">
                  <a:ln>
                    <a:noFill/>
                  </a:ln>
                  <a:solidFill>
                    <a:schemeClr val="bg1"/>
                  </a:solidFill>
                  <a:effectLst/>
                  <a:uLnTx/>
                  <a:uFillTx/>
                  <a:latin typeface="Calibri"/>
                </a:endParaRPr>
              </a:p>
            </p:txBody>
          </p:sp>
        </p:grpSp>
        <p:grpSp>
          <p:nvGrpSpPr>
            <p:cNvPr id="22" name="Group 21">
              <a:extLst>
                <a:ext uri="{FF2B5EF4-FFF2-40B4-BE49-F238E27FC236}">
                  <a16:creationId xmlns:a16="http://schemas.microsoft.com/office/drawing/2014/main" id="{3E57AAC4-D02D-43DC-85DE-AC100B633465}"/>
                </a:ext>
              </a:extLst>
            </p:cNvPr>
            <p:cNvGrpSpPr/>
            <p:nvPr/>
          </p:nvGrpSpPr>
          <p:grpSpPr>
            <a:xfrm>
              <a:off x="1860190" y="1600200"/>
              <a:ext cx="1111610" cy="3275599"/>
              <a:chOff x="1860190" y="1600200"/>
              <a:chExt cx="1111610" cy="3275599"/>
            </a:xfrm>
          </p:grpSpPr>
          <p:sp>
            <p:nvSpPr>
              <p:cNvPr id="25" name="Freeform: Shape 24">
                <a:extLst>
                  <a:ext uri="{FF2B5EF4-FFF2-40B4-BE49-F238E27FC236}">
                    <a16:creationId xmlns:a16="http://schemas.microsoft.com/office/drawing/2014/main" id="{AC2392DD-4352-4095-9008-0719784EBB6F}"/>
                  </a:ext>
                </a:extLst>
              </p:cNvPr>
              <p:cNvSpPr/>
              <p:nvPr/>
            </p:nvSpPr>
            <p:spPr>
              <a:xfrm>
                <a:off x="1917642"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solidFill>
                <a:srgbClr val="F39C12">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6" name="Freeform: Shape 25">
                <a:extLst>
                  <a:ext uri="{FF2B5EF4-FFF2-40B4-BE49-F238E27FC236}">
                    <a16:creationId xmlns:a16="http://schemas.microsoft.com/office/drawing/2014/main" id="{31424588-E5E8-4442-84F3-58288E70C940}"/>
                  </a:ext>
                </a:extLst>
              </p:cNvPr>
              <p:cNvSpPr/>
              <p:nvPr/>
            </p:nvSpPr>
            <p:spPr>
              <a:xfrm>
                <a:off x="18601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F39C12"/>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VOTE INFORMATION</a:t>
                </a:r>
                <a:endParaRPr kumimoji="0" sz="1200" b="1" i="0" u="none" strike="noStrike" kern="0" cap="none" spc="0" normalizeH="0" baseline="0" noProof="0" dirty="0">
                  <a:ln>
                    <a:noFill/>
                  </a:ln>
                  <a:solidFill>
                    <a:schemeClr val="bg1"/>
                  </a:solidFill>
                  <a:effectLst/>
                  <a:uLnTx/>
                  <a:uFillTx/>
                  <a:latin typeface="Calibri"/>
                </a:endParaRPr>
              </a:p>
            </p:txBody>
          </p:sp>
        </p:grpSp>
        <p:grpSp>
          <p:nvGrpSpPr>
            <p:cNvPr id="28" name="Group 27">
              <a:extLst>
                <a:ext uri="{FF2B5EF4-FFF2-40B4-BE49-F238E27FC236}">
                  <a16:creationId xmlns:a16="http://schemas.microsoft.com/office/drawing/2014/main" id="{2855090D-4A25-4F0A-9F3A-A89BFC2D5388}"/>
                </a:ext>
              </a:extLst>
            </p:cNvPr>
            <p:cNvGrpSpPr/>
            <p:nvPr/>
          </p:nvGrpSpPr>
          <p:grpSpPr>
            <a:xfrm>
              <a:off x="3231790" y="1600200"/>
              <a:ext cx="1111610" cy="3275599"/>
              <a:chOff x="3231790" y="1600200"/>
              <a:chExt cx="1111610" cy="3275599"/>
            </a:xfrm>
          </p:grpSpPr>
          <p:sp>
            <p:nvSpPr>
              <p:cNvPr id="29" name="Freeform: Shape 28">
                <a:extLst>
                  <a:ext uri="{FF2B5EF4-FFF2-40B4-BE49-F238E27FC236}">
                    <a16:creationId xmlns:a16="http://schemas.microsoft.com/office/drawing/2014/main" id="{57C20F4D-04C3-48DA-8ED2-A9FF7B34201E}"/>
                  </a:ext>
                </a:extLst>
              </p:cNvPr>
              <p:cNvSpPr/>
              <p:nvPr/>
            </p:nvSpPr>
            <p:spPr>
              <a:xfrm>
                <a:off x="32892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9BBB5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0" name="Freeform: Shape 29">
                <a:extLst>
                  <a:ext uri="{FF2B5EF4-FFF2-40B4-BE49-F238E27FC236}">
                    <a16:creationId xmlns:a16="http://schemas.microsoft.com/office/drawing/2014/main" id="{E0D72263-21D1-4DE5-BCA1-C64FED013C8F}"/>
                  </a:ext>
                </a:extLst>
              </p:cNvPr>
              <p:cNvSpPr/>
              <p:nvPr/>
            </p:nvSpPr>
            <p:spPr>
              <a:xfrm>
                <a:off x="32317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9BBB59"/>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CAPITAL RESERVE</a:t>
                </a:r>
              </a:p>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endParaRPr kumimoji="0" sz="1200" b="1" i="0" u="none" strike="noStrike" kern="0" cap="none" spc="0" normalizeH="0" baseline="0" noProof="0" dirty="0">
                  <a:ln>
                    <a:noFill/>
                  </a:ln>
                  <a:solidFill>
                    <a:srgbClr val="F2F2F2">
                      <a:lumMod val="10000"/>
                    </a:srgbClr>
                  </a:solidFill>
                  <a:effectLst/>
                  <a:uLnTx/>
                  <a:uFillTx/>
                  <a:latin typeface="Calibri"/>
                </a:endParaRPr>
              </a:p>
            </p:txBody>
          </p:sp>
        </p:grpSp>
        <p:grpSp>
          <p:nvGrpSpPr>
            <p:cNvPr id="35" name="Group 34">
              <a:extLst>
                <a:ext uri="{FF2B5EF4-FFF2-40B4-BE49-F238E27FC236}">
                  <a16:creationId xmlns:a16="http://schemas.microsoft.com/office/drawing/2014/main" id="{E31D23E6-4DE6-465E-A08B-AFFF7D9B88C2}"/>
                </a:ext>
              </a:extLst>
            </p:cNvPr>
            <p:cNvGrpSpPr/>
            <p:nvPr/>
          </p:nvGrpSpPr>
          <p:grpSpPr>
            <a:xfrm>
              <a:off x="4603390" y="1600200"/>
              <a:ext cx="1111610" cy="3275599"/>
              <a:chOff x="4603390" y="1600200"/>
              <a:chExt cx="1111610" cy="3275599"/>
            </a:xfrm>
          </p:grpSpPr>
          <p:sp>
            <p:nvSpPr>
              <p:cNvPr id="36" name="Freeform: Shape 35">
                <a:extLst>
                  <a:ext uri="{FF2B5EF4-FFF2-40B4-BE49-F238E27FC236}">
                    <a16:creationId xmlns:a16="http://schemas.microsoft.com/office/drawing/2014/main" id="{EF0273CA-8829-4BCC-B4F3-F2D6D2A858BB}"/>
                  </a:ext>
                </a:extLst>
              </p:cNvPr>
              <p:cNvSpPr/>
              <p:nvPr/>
            </p:nvSpPr>
            <p:spPr>
              <a:xfrm>
                <a:off x="4660843"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9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9"/>
                    </a:lnTo>
                    <a:lnTo>
                      <a:pt x="1404158" y="3469829"/>
                    </a:lnTo>
                    <a:cubicBezTo>
                      <a:pt x="1404158" y="3640534"/>
                      <a:pt x="1263027" y="3780216"/>
                      <a:pt x="1087378" y="3780216"/>
                    </a:cubicBezTo>
                    <a:lnTo>
                      <a:pt x="0" y="3780216"/>
                    </a:lnTo>
                    <a:lnTo>
                      <a:pt x="0" y="3508301"/>
                    </a:lnTo>
                    <a:lnTo>
                      <a:pt x="0" y="3006720"/>
                    </a:lnTo>
                    <a:close/>
                  </a:path>
                </a:pathLst>
              </a:custGeom>
              <a:solidFill>
                <a:srgbClr val="16A085">
                  <a:alpha val="15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7" name="Freeform: Shape 36">
                <a:extLst>
                  <a:ext uri="{FF2B5EF4-FFF2-40B4-BE49-F238E27FC236}">
                    <a16:creationId xmlns:a16="http://schemas.microsoft.com/office/drawing/2014/main" id="{2D37290B-4298-44BE-9E2B-FB51E9EA8AF3}"/>
                  </a:ext>
                </a:extLst>
              </p:cNvPr>
              <p:cNvSpPr/>
              <p:nvPr/>
            </p:nvSpPr>
            <p:spPr>
              <a:xfrm>
                <a:off x="46033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16A085"/>
              </a:solidFill>
              <a:ln w="12700">
                <a:miter lim="400000"/>
              </a:ln>
            </p:spPr>
            <p:txBody>
              <a:bodyPr wrap="square" lIns="28575" tIns="219456"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REVENUES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38" name="Group 37">
              <a:extLst>
                <a:ext uri="{FF2B5EF4-FFF2-40B4-BE49-F238E27FC236}">
                  <a16:creationId xmlns:a16="http://schemas.microsoft.com/office/drawing/2014/main" id="{7FF5DBF3-CC88-4131-BA8E-6627B8BDA1E4}"/>
                </a:ext>
              </a:extLst>
            </p:cNvPr>
            <p:cNvGrpSpPr/>
            <p:nvPr/>
          </p:nvGrpSpPr>
          <p:grpSpPr>
            <a:xfrm>
              <a:off x="5974990" y="1600200"/>
              <a:ext cx="1111610" cy="3275599"/>
              <a:chOff x="5974990" y="1600200"/>
              <a:chExt cx="1111610" cy="3275599"/>
            </a:xfrm>
          </p:grpSpPr>
          <p:sp>
            <p:nvSpPr>
              <p:cNvPr id="39" name="Freeform: Shape 38">
                <a:extLst>
                  <a:ext uri="{FF2B5EF4-FFF2-40B4-BE49-F238E27FC236}">
                    <a16:creationId xmlns:a16="http://schemas.microsoft.com/office/drawing/2014/main" id="{EED66340-09ED-4281-8387-CB0BAC7E491A}"/>
                  </a:ext>
                </a:extLst>
              </p:cNvPr>
              <p:cNvSpPr/>
              <p:nvPr/>
            </p:nvSpPr>
            <p:spPr>
              <a:xfrm>
                <a:off x="60324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2980B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43" name="Freeform: Shape 42">
                <a:extLst>
                  <a:ext uri="{FF2B5EF4-FFF2-40B4-BE49-F238E27FC236}">
                    <a16:creationId xmlns:a16="http://schemas.microsoft.com/office/drawing/2014/main" id="{501CB606-C6FD-403B-AC09-ADC653DACFD5}"/>
                  </a:ext>
                </a:extLst>
              </p:cNvPr>
              <p:cNvSpPr/>
              <p:nvPr/>
            </p:nvSpPr>
            <p:spPr>
              <a:xfrm>
                <a:off x="59749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7"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2980B9"/>
              </a:solidFill>
              <a:ln w="12700">
                <a:miter lim="400000"/>
              </a:ln>
            </p:spPr>
            <p:txBody>
              <a:bodyPr wrap="square" lIns="28575" tIns="216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prstClr val="white"/>
                    </a:solidFill>
                    <a:latin typeface="Calibri"/>
                  </a:rPr>
                  <a:t>EXPENSES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44" name="Group 43">
              <a:extLst>
                <a:ext uri="{FF2B5EF4-FFF2-40B4-BE49-F238E27FC236}">
                  <a16:creationId xmlns:a16="http://schemas.microsoft.com/office/drawing/2014/main" id="{9C1E862A-35ED-4683-B6D2-7CC51EA52D11}"/>
                </a:ext>
              </a:extLst>
            </p:cNvPr>
            <p:cNvGrpSpPr/>
            <p:nvPr/>
          </p:nvGrpSpPr>
          <p:grpSpPr>
            <a:xfrm>
              <a:off x="7346590" y="1600200"/>
              <a:ext cx="1111610" cy="3275599"/>
              <a:chOff x="7346590" y="1600200"/>
              <a:chExt cx="1111610" cy="3275599"/>
            </a:xfrm>
          </p:grpSpPr>
          <p:sp>
            <p:nvSpPr>
              <p:cNvPr id="45" name="Freeform: Shape 44">
                <a:extLst>
                  <a:ext uri="{FF2B5EF4-FFF2-40B4-BE49-F238E27FC236}">
                    <a16:creationId xmlns:a16="http://schemas.microsoft.com/office/drawing/2014/main" id="{ED2552C0-89AE-4FA8-B15C-D78F253C04BE}"/>
                  </a:ext>
                </a:extLst>
              </p:cNvPr>
              <p:cNvSpPr/>
              <p:nvPr/>
            </p:nvSpPr>
            <p:spPr>
              <a:xfrm>
                <a:off x="7404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4B2C50">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46" name="Freeform: Shape 45">
                <a:extLst>
                  <a:ext uri="{FF2B5EF4-FFF2-40B4-BE49-F238E27FC236}">
                    <a16:creationId xmlns:a16="http://schemas.microsoft.com/office/drawing/2014/main" id="{BFD14379-4BEF-4EB9-BE81-5B8DB3190C40}"/>
                  </a:ext>
                </a:extLst>
              </p:cNvPr>
              <p:cNvSpPr/>
              <p:nvPr/>
            </p:nvSpPr>
            <p:spPr>
              <a:xfrm>
                <a:off x="7346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4219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4219" y="899686"/>
                    </a:lnTo>
                    <a:cubicBezTo>
                      <a:pt x="223145"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4B2C50">
                  <a:lumMod val="60000"/>
                  <a:lumOff val="40000"/>
                </a:srgbClr>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WHAT’S </a:t>
                </a:r>
                <a:br>
                  <a:rPr kumimoji="0" lang="fr-CA" sz="1200" b="1" i="0" u="none" strike="noStrike" kern="0" cap="none" spc="0" normalizeH="0" baseline="0" noProof="0" dirty="0">
                    <a:ln>
                      <a:noFill/>
                    </a:ln>
                    <a:solidFill>
                      <a:prstClr val="white"/>
                    </a:solidFill>
                    <a:effectLst/>
                    <a:uLnTx/>
                    <a:uFillTx/>
                    <a:latin typeface="Calibri"/>
                  </a:rPr>
                </a:br>
                <a:r>
                  <a:rPr kumimoji="0" lang="fr-CA" sz="1200" b="1" i="0" u="none" strike="noStrike" kern="0" cap="none" spc="0" normalizeH="0" baseline="0" noProof="0" dirty="0">
                    <a:ln>
                      <a:noFill/>
                    </a:ln>
                    <a:solidFill>
                      <a:prstClr val="white"/>
                    </a:solidFill>
                    <a:effectLst/>
                    <a:uLnTx/>
                    <a:uFillTx/>
                    <a:latin typeface="Calibri"/>
                  </a:rPr>
                  <a:t>NEXT</a:t>
                </a:r>
                <a:endParaRPr kumimoji="0" sz="1200" b="1" i="0" u="none" strike="noStrike" kern="0" cap="none" spc="0" normalizeH="0" baseline="0" noProof="0" dirty="0">
                  <a:ln>
                    <a:noFill/>
                  </a:ln>
                  <a:solidFill>
                    <a:prstClr val="white"/>
                  </a:solidFill>
                  <a:effectLst/>
                  <a:uLnTx/>
                  <a:uFillTx/>
                  <a:latin typeface="Calibri"/>
                </a:endParaRPr>
              </a:p>
            </p:txBody>
          </p:sp>
        </p:grpSp>
      </p:grpSp>
    </p:spTree>
    <p:extLst>
      <p:ext uri="{BB962C8B-B14F-4D97-AF65-F5344CB8AC3E}">
        <p14:creationId xmlns:p14="http://schemas.microsoft.com/office/powerpoint/2010/main" val="12519441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D837B68-1919-4F41-B2FE-DF5EE2DAA4A5}"/>
              </a:ext>
            </a:extLst>
          </p:cNvPr>
          <p:cNvSpPr>
            <a:spLocks noGrp="1"/>
          </p:cNvSpPr>
          <p:nvPr>
            <p:ph type="title"/>
          </p:nvPr>
        </p:nvSpPr>
        <p:spPr/>
        <p:txBody>
          <a:bodyPr/>
          <a:lstStyle/>
          <a:p>
            <a:r>
              <a:rPr lang="en-US" dirty="0"/>
              <a:t>Budget Discussion Topics</a:t>
            </a:r>
          </a:p>
        </p:txBody>
      </p:sp>
      <p:sp>
        <p:nvSpPr>
          <p:cNvPr id="4" name="Slide Number Placeholder 3">
            <a:extLst>
              <a:ext uri="{FF2B5EF4-FFF2-40B4-BE49-F238E27FC236}">
                <a16:creationId xmlns:a16="http://schemas.microsoft.com/office/drawing/2014/main" id="{71DF45C4-C8DF-C845-95C0-1878A6B6F29F}"/>
              </a:ext>
            </a:extLst>
          </p:cNvPr>
          <p:cNvSpPr>
            <a:spLocks noGrp="1"/>
          </p:cNvSpPr>
          <p:nvPr>
            <p:ph type="sldNum" sz="quarter" idx="10"/>
          </p:nvPr>
        </p:nvSpPr>
        <p:spPr/>
        <p:txBody>
          <a:bodyPr/>
          <a:lstStyle/>
          <a:p>
            <a:pPr defTabSz="685766" fontAlgn="auto">
              <a:spcBef>
                <a:spcPts val="0"/>
              </a:spcBef>
              <a:spcAft>
                <a:spcPts val="0"/>
              </a:spcAft>
              <a:defRPr/>
            </a:pPr>
            <a:fld id="{F68327C5-B821-4FE9-A59A-A60D9EB59A9A}" type="slidenum">
              <a:rPr lang="en-US">
                <a:latin typeface="Calibri"/>
                <a:cs typeface="+mn-cs"/>
              </a:rPr>
              <a:pPr defTabSz="685766" fontAlgn="auto">
                <a:spcBef>
                  <a:spcPts val="0"/>
                </a:spcBef>
                <a:spcAft>
                  <a:spcPts val="0"/>
                </a:spcAft>
                <a:defRPr/>
              </a:pPr>
              <a:t>26</a:t>
            </a:fld>
            <a:endParaRPr lang="en-US" dirty="0">
              <a:latin typeface="Calibri"/>
              <a:cs typeface="+mn-cs"/>
            </a:endParaRPr>
          </a:p>
        </p:txBody>
      </p:sp>
      <p:grpSp>
        <p:nvGrpSpPr>
          <p:cNvPr id="2" name="!!total">
            <a:extLst>
              <a:ext uri="{FF2B5EF4-FFF2-40B4-BE49-F238E27FC236}">
                <a16:creationId xmlns:a16="http://schemas.microsoft.com/office/drawing/2014/main" id="{763A28B7-EE8C-4F7B-9B6E-77033631C3FF}"/>
              </a:ext>
            </a:extLst>
          </p:cNvPr>
          <p:cNvGrpSpPr/>
          <p:nvPr/>
        </p:nvGrpSpPr>
        <p:grpSpPr>
          <a:xfrm>
            <a:off x="488590" y="1600200"/>
            <a:ext cx="3854810" cy="3368562"/>
            <a:chOff x="488590" y="1600200"/>
            <a:chExt cx="3854810" cy="3368562"/>
          </a:xfrm>
        </p:grpSpPr>
        <p:grpSp>
          <p:nvGrpSpPr>
            <p:cNvPr id="19" name="Group 18">
              <a:extLst>
                <a:ext uri="{FF2B5EF4-FFF2-40B4-BE49-F238E27FC236}">
                  <a16:creationId xmlns:a16="http://schemas.microsoft.com/office/drawing/2014/main" id="{5BEA3DDD-6C11-4168-9E6B-21D1B617F9FB}"/>
                </a:ext>
              </a:extLst>
            </p:cNvPr>
            <p:cNvGrpSpPr/>
            <p:nvPr/>
          </p:nvGrpSpPr>
          <p:grpSpPr>
            <a:xfrm>
              <a:off x="488590" y="1600200"/>
              <a:ext cx="1111610" cy="3275599"/>
              <a:chOff x="488590" y="1600200"/>
              <a:chExt cx="1111610" cy="3275599"/>
            </a:xfrm>
          </p:grpSpPr>
          <p:sp>
            <p:nvSpPr>
              <p:cNvPr id="20" name="Freeform: Shape 19">
                <a:extLst>
                  <a:ext uri="{FF2B5EF4-FFF2-40B4-BE49-F238E27FC236}">
                    <a16:creationId xmlns:a16="http://schemas.microsoft.com/office/drawing/2014/main" id="{9B658EE3-F13B-4E79-8C81-56DD735E9ADA}"/>
                  </a:ext>
                </a:extLst>
              </p:cNvPr>
              <p:cNvSpPr/>
              <p:nvPr/>
            </p:nvSpPr>
            <p:spPr>
              <a:xfrm>
                <a:off x="546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C0392B">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1" name="Freeform: Shape 20">
                <a:extLst>
                  <a:ext uri="{FF2B5EF4-FFF2-40B4-BE49-F238E27FC236}">
                    <a16:creationId xmlns:a16="http://schemas.microsoft.com/office/drawing/2014/main" id="{FE91AB86-3F87-469E-9B61-80F6459AB042}"/>
                  </a:ext>
                </a:extLst>
              </p:cNvPr>
              <p:cNvSpPr/>
              <p:nvPr/>
            </p:nvSpPr>
            <p:spPr>
              <a:xfrm>
                <a:off x="488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3091455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3091455"/>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C0392B"/>
              </a:solidFill>
              <a:ln w="12700">
                <a:miter lim="400000"/>
              </a:ln>
            </p:spPr>
            <p:txBody>
              <a:bodyPr wrap="square" lIns="28575" tIns="162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schemeClr val="bg1"/>
                    </a:solidFill>
                    <a:latin typeface="Calibri"/>
                  </a:rPr>
                  <a:t>BUDGET OVERVIEW</a:t>
                </a:r>
                <a:endParaRPr kumimoji="0" lang="fr-CA" sz="1200" b="1" i="0" u="none" strike="noStrike" kern="0" cap="none" spc="0" normalizeH="0" baseline="0" noProof="0" dirty="0">
                  <a:ln>
                    <a:noFill/>
                  </a:ln>
                  <a:solidFill>
                    <a:schemeClr val="bg1"/>
                  </a:solidFill>
                  <a:effectLst/>
                  <a:uLnTx/>
                  <a:uFillTx/>
                  <a:latin typeface="Calibri"/>
                </a:endParaRPr>
              </a:p>
            </p:txBody>
          </p:sp>
        </p:grpSp>
        <p:grpSp>
          <p:nvGrpSpPr>
            <p:cNvPr id="22" name="Group 21">
              <a:extLst>
                <a:ext uri="{FF2B5EF4-FFF2-40B4-BE49-F238E27FC236}">
                  <a16:creationId xmlns:a16="http://schemas.microsoft.com/office/drawing/2014/main" id="{3E57AAC4-D02D-43DC-85DE-AC100B633465}"/>
                </a:ext>
              </a:extLst>
            </p:cNvPr>
            <p:cNvGrpSpPr/>
            <p:nvPr/>
          </p:nvGrpSpPr>
          <p:grpSpPr>
            <a:xfrm>
              <a:off x="1860190" y="1600200"/>
              <a:ext cx="1111610" cy="3275599"/>
              <a:chOff x="1860190" y="1600200"/>
              <a:chExt cx="1111610" cy="3275599"/>
            </a:xfrm>
          </p:grpSpPr>
          <p:sp>
            <p:nvSpPr>
              <p:cNvPr id="25" name="Freeform: Shape 24">
                <a:extLst>
                  <a:ext uri="{FF2B5EF4-FFF2-40B4-BE49-F238E27FC236}">
                    <a16:creationId xmlns:a16="http://schemas.microsoft.com/office/drawing/2014/main" id="{AC2392DD-4352-4095-9008-0719784EBB6F}"/>
                  </a:ext>
                </a:extLst>
              </p:cNvPr>
              <p:cNvSpPr/>
              <p:nvPr/>
            </p:nvSpPr>
            <p:spPr>
              <a:xfrm>
                <a:off x="1917642"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solidFill>
                <a:srgbClr val="F39C12">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6" name="Freeform: Shape 25">
                <a:extLst>
                  <a:ext uri="{FF2B5EF4-FFF2-40B4-BE49-F238E27FC236}">
                    <a16:creationId xmlns:a16="http://schemas.microsoft.com/office/drawing/2014/main" id="{31424588-E5E8-4442-84F3-58288E70C940}"/>
                  </a:ext>
                </a:extLst>
              </p:cNvPr>
              <p:cNvSpPr/>
              <p:nvPr/>
            </p:nvSpPr>
            <p:spPr>
              <a:xfrm>
                <a:off x="18601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F39C12"/>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VOTE INFORMATION</a:t>
                </a:r>
                <a:endParaRPr kumimoji="0" sz="1200" b="1" i="0" u="none" strike="noStrike" kern="0" cap="none" spc="0" normalizeH="0" baseline="0" noProof="0" dirty="0">
                  <a:ln>
                    <a:noFill/>
                  </a:ln>
                  <a:solidFill>
                    <a:schemeClr val="bg1"/>
                  </a:solidFill>
                  <a:effectLst/>
                  <a:uLnTx/>
                  <a:uFillTx/>
                  <a:latin typeface="Calibri"/>
                </a:endParaRPr>
              </a:p>
            </p:txBody>
          </p:sp>
        </p:grpSp>
        <p:sp>
          <p:nvSpPr>
            <p:cNvPr id="23" name="Freeform: Shape 22">
              <a:extLst>
                <a:ext uri="{FF2B5EF4-FFF2-40B4-BE49-F238E27FC236}">
                  <a16:creationId xmlns:a16="http://schemas.microsoft.com/office/drawing/2014/main" id="{D2233E2E-4A17-45F9-9D8A-79659ED3D328}"/>
                </a:ext>
              </a:extLst>
            </p:cNvPr>
            <p:cNvSpPr/>
            <p:nvPr/>
          </p:nvSpPr>
          <p:spPr>
            <a:xfrm>
              <a:off x="533400" y="2133600"/>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Total Budget</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Tax Levy</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History of Increases</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Budget Categories</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Budget Coding Basics</a:t>
              </a:r>
            </a:p>
          </p:txBody>
        </p:sp>
        <p:sp>
          <p:nvSpPr>
            <p:cNvPr id="24" name="Freeform: Shape 23">
              <a:extLst>
                <a:ext uri="{FF2B5EF4-FFF2-40B4-BE49-F238E27FC236}">
                  <a16:creationId xmlns:a16="http://schemas.microsoft.com/office/drawing/2014/main" id="{62B9D431-C6B1-4492-A2D0-DBC28A89BA80}"/>
                </a:ext>
              </a:extLst>
            </p:cNvPr>
            <p:cNvSpPr/>
            <p:nvPr/>
          </p:nvSpPr>
          <p:spPr>
            <a:xfrm>
              <a:off x="1905000" y="2133600"/>
              <a:ext cx="11293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Voting </a:t>
              </a:r>
              <a:br>
                <a:rPr lang="en-CA" sz="1200" kern="0" dirty="0">
                  <a:solidFill>
                    <a:srgbClr val="2C3E50"/>
                  </a:solidFill>
                  <a:latin typeface="Calibri"/>
                </a:rPr>
              </a:br>
              <a:r>
                <a:rPr lang="en-CA" sz="1200" kern="0" dirty="0">
                  <a:solidFill>
                    <a:srgbClr val="2C3E50"/>
                  </a:solidFill>
                  <a:latin typeface="Calibri"/>
                </a:rPr>
                <a:t>details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Voter propositions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Who can </a:t>
              </a:r>
              <a:br>
                <a:rPr lang="en-CA" sz="1200" kern="0" dirty="0">
                  <a:solidFill>
                    <a:srgbClr val="2C3E50"/>
                  </a:solidFill>
                  <a:latin typeface="Calibri"/>
                </a:rPr>
              </a:br>
              <a:r>
                <a:rPr lang="en-CA" sz="1200" kern="0" dirty="0">
                  <a:solidFill>
                    <a:srgbClr val="2C3E50"/>
                  </a:solidFill>
                  <a:latin typeface="Calibri"/>
                </a:rPr>
                <a:t>vote</a:t>
              </a: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p:txBody>
        </p:sp>
        <p:sp>
          <p:nvSpPr>
            <p:cNvPr id="13" name="Freeform: Shape 12">
              <a:extLst>
                <a:ext uri="{FF2B5EF4-FFF2-40B4-BE49-F238E27FC236}">
                  <a16:creationId xmlns:a16="http://schemas.microsoft.com/office/drawing/2014/main" id="{94034D7B-53E7-4C2D-A44B-E753D386E6D4}"/>
                </a:ext>
              </a:extLst>
            </p:cNvPr>
            <p:cNvSpPr/>
            <p:nvPr/>
          </p:nvSpPr>
          <p:spPr>
            <a:xfrm>
              <a:off x="32892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9BBB5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14" name="Freeform: Shape 13">
              <a:extLst>
                <a:ext uri="{FF2B5EF4-FFF2-40B4-BE49-F238E27FC236}">
                  <a16:creationId xmlns:a16="http://schemas.microsoft.com/office/drawing/2014/main" id="{9056E0AA-8C65-4175-86A1-E786AE4C64DB}"/>
                </a:ext>
              </a:extLst>
            </p:cNvPr>
            <p:cNvSpPr/>
            <p:nvPr/>
          </p:nvSpPr>
          <p:spPr>
            <a:xfrm>
              <a:off x="32317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9BBB59"/>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CAPITAL RESERVE</a:t>
              </a:r>
            </a:p>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endParaRPr kumimoji="0" sz="1200" b="1" i="0" u="none" strike="noStrike" kern="0" cap="none" spc="0" normalizeH="0" baseline="0" noProof="0" dirty="0">
                <a:ln>
                  <a:noFill/>
                </a:ln>
                <a:solidFill>
                  <a:srgbClr val="F2F2F2">
                    <a:lumMod val="10000"/>
                  </a:srgbClr>
                </a:solidFill>
                <a:effectLst/>
                <a:uLnTx/>
                <a:uFillTx/>
                <a:latin typeface="Calibri"/>
              </a:endParaRPr>
            </a:p>
          </p:txBody>
        </p:sp>
        <p:sp>
          <p:nvSpPr>
            <p:cNvPr id="15" name="Freeform: Shape 14">
              <a:extLst>
                <a:ext uri="{FF2B5EF4-FFF2-40B4-BE49-F238E27FC236}">
                  <a16:creationId xmlns:a16="http://schemas.microsoft.com/office/drawing/2014/main" id="{21D9881C-02EC-41F8-A6F0-F59BDDF27CA0}"/>
                </a:ext>
              </a:extLst>
            </p:cNvPr>
            <p:cNvSpPr/>
            <p:nvPr/>
          </p:nvSpPr>
          <p:spPr>
            <a:xfrm>
              <a:off x="3276600" y="2133600"/>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Saving for our future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Mandatory vote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Exclusively for building improve-</a:t>
              </a:r>
              <a:r>
                <a:rPr lang="en-CA" sz="1200" kern="0" dirty="0" err="1">
                  <a:solidFill>
                    <a:srgbClr val="2C3E50"/>
                  </a:solidFill>
                  <a:latin typeface="Calibri"/>
                </a:rPr>
                <a:t>ments</a:t>
              </a:r>
              <a:endParaRPr lang="en-CA" sz="1200" kern="0" dirty="0">
                <a:solidFill>
                  <a:srgbClr val="2C3E50"/>
                </a:solidFill>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Zero additional cost to taxpayers</a:t>
              </a:r>
            </a:p>
            <a:p>
              <a:pPr marR="0" lvl="0" defTabSz="685766" eaLnBrk="1" fontAlgn="auto" latinLnBrk="0" hangingPunct="1">
                <a:lnSpc>
                  <a:spcPts val="1125"/>
                </a:lnSpc>
                <a:spcBef>
                  <a:spcPts val="0"/>
                </a:spcBef>
                <a:spcAft>
                  <a:spcPts val="450"/>
                </a:spcAft>
                <a:buClrTx/>
                <a:buSzTx/>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grpSp>
    </p:spTree>
    <p:extLst>
      <p:ext uri="{BB962C8B-B14F-4D97-AF65-F5344CB8AC3E}">
        <p14:creationId xmlns:p14="http://schemas.microsoft.com/office/powerpoint/2010/main" val="18981472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D837B68-1919-4F41-B2FE-DF5EE2DAA4A5}"/>
              </a:ext>
            </a:extLst>
          </p:cNvPr>
          <p:cNvSpPr>
            <a:spLocks noGrp="1"/>
          </p:cNvSpPr>
          <p:nvPr>
            <p:ph type="title"/>
          </p:nvPr>
        </p:nvSpPr>
        <p:spPr/>
        <p:txBody>
          <a:bodyPr/>
          <a:lstStyle/>
          <a:p>
            <a:r>
              <a:rPr lang="en-US" dirty="0"/>
              <a:t>Budget Discussion Topics</a:t>
            </a:r>
          </a:p>
        </p:txBody>
      </p:sp>
      <p:sp>
        <p:nvSpPr>
          <p:cNvPr id="4" name="Slide Number Placeholder 3">
            <a:extLst>
              <a:ext uri="{FF2B5EF4-FFF2-40B4-BE49-F238E27FC236}">
                <a16:creationId xmlns:a16="http://schemas.microsoft.com/office/drawing/2014/main" id="{71DF45C4-C8DF-C845-95C0-1878A6B6F29F}"/>
              </a:ext>
            </a:extLst>
          </p:cNvPr>
          <p:cNvSpPr>
            <a:spLocks noGrp="1"/>
          </p:cNvSpPr>
          <p:nvPr>
            <p:ph type="sldNum" sz="quarter" idx="10"/>
          </p:nvPr>
        </p:nvSpPr>
        <p:spPr/>
        <p:txBody>
          <a:bodyPr/>
          <a:lstStyle/>
          <a:p>
            <a:pPr defTabSz="685766" fontAlgn="auto">
              <a:spcBef>
                <a:spcPts val="0"/>
              </a:spcBef>
              <a:spcAft>
                <a:spcPts val="0"/>
              </a:spcAft>
              <a:defRPr/>
            </a:pPr>
            <a:fld id="{F68327C5-B821-4FE9-A59A-A60D9EB59A9A}" type="slidenum">
              <a:rPr lang="en-US">
                <a:latin typeface="Calibri"/>
                <a:cs typeface="+mn-cs"/>
              </a:rPr>
              <a:pPr defTabSz="685766" fontAlgn="auto">
                <a:spcBef>
                  <a:spcPts val="0"/>
                </a:spcBef>
                <a:spcAft>
                  <a:spcPts val="0"/>
                </a:spcAft>
                <a:defRPr/>
              </a:pPr>
              <a:t>27</a:t>
            </a:fld>
            <a:endParaRPr lang="en-US" dirty="0">
              <a:latin typeface="Calibri"/>
              <a:cs typeface="+mn-cs"/>
            </a:endParaRPr>
          </a:p>
        </p:txBody>
      </p:sp>
      <p:grpSp>
        <p:nvGrpSpPr>
          <p:cNvPr id="19" name="Group 18">
            <a:extLst>
              <a:ext uri="{FF2B5EF4-FFF2-40B4-BE49-F238E27FC236}">
                <a16:creationId xmlns:a16="http://schemas.microsoft.com/office/drawing/2014/main" id="{5BEA3DDD-6C11-4168-9E6B-21D1B617F9FB}"/>
              </a:ext>
            </a:extLst>
          </p:cNvPr>
          <p:cNvGrpSpPr/>
          <p:nvPr/>
        </p:nvGrpSpPr>
        <p:grpSpPr>
          <a:xfrm>
            <a:off x="488590" y="1600200"/>
            <a:ext cx="1111610" cy="3275599"/>
            <a:chOff x="488590" y="1600200"/>
            <a:chExt cx="1111610" cy="3275599"/>
          </a:xfrm>
        </p:grpSpPr>
        <p:sp>
          <p:nvSpPr>
            <p:cNvPr id="20" name="Freeform: Shape 19">
              <a:extLst>
                <a:ext uri="{FF2B5EF4-FFF2-40B4-BE49-F238E27FC236}">
                  <a16:creationId xmlns:a16="http://schemas.microsoft.com/office/drawing/2014/main" id="{9B658EE3-F13B-4E79-8C81-56DD735E9ADA}"/>
                </a:ext>
              </a:extLst>
            </p:cNvPr>
            <p:cNvSpPr/>
            <p:nvPr/>
          </p:nvSpPr>
          <p:spPr>
            <a:xfrm>
              <a:off x="546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C0392B">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1" name="Freeform: Shape 20">
              <a:extLst>
                <a:ext uri="{FF2B5EF4-FFF2-40B4-BE49-F238E27FC236}">
                  <a16:creationId xmlns:a16="http://schemas.microsoft.com/office/drawing/2014/main" id="{FE91AB86-3F87-469E-9B61-80F6459AB042}"/>
                </a:ext>
              </a:extLst>
            </p:cNvPr>
            <p:cNvSpPr/>
            <p:nvPr/>
          </p:nvSpPr>
          <p:spPr>
            <a:xfrm>
              <a:off x="488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3091455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3091455"/>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C0392B"/>
            </a:solidFill>
            <a:ln w="12700">
              <a:miter lim="400000"/>
            </a:ln>
          </p:spPr>
          <p:txBody>
            <a:bodyPr wrap="square" lIns="28575" tIns="162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schemeClr val="bg1"/>
                  </a:solidFill>
                  <a:latin typeface="Calibri"/>
                </a:rPr>
                <a:t>BUDGET OVERVIEW</a:t>
              </a:r>
              <a:endParaRPr kumimoji="0" lang="fr-CA" sz="1200" b="1" i="0" u="none" strike="noStrike" kern="0" cap="none" spc="0" normalizeH="0" baseline="0" noProof="0" dirty="0">
                <a:ln>
                  <a:noFill/>
                </a:ln>
                <a:solidFill>
                  <a:schemeClr val="bg1"/>
                </a:solidFill>
                <a:effectLst/>
                <a:uLnTx/>
                <a:uFillTx/>
                <a:latin typeface="Calibri"/>
              </a:endParaRPr>
            </a:p>
          </p:txBody>
        </p:sp>
      </p:grpSp>
      <p:grpSp>
        <p:nvGrpSpPr>
          <p:cNvPr id="22" name="Group 21">
            <a:extLst>
              <a:ext uri="{FF2B5EF4-FFF2-40B4-BE49-F238E27FC236}">
                <a16:creationId xmlns:a16="http://schemas.microsoft.com/office/drawing/2014/main" id="{3E57AAC4-D02D-43DC-85DE-AC100B633465}"/>
              </a:ext>
            </a:extLst>
          </p:cNvPr>
          <p:cNvGrpSpPr/>
          <p:nvPr/>
        </p:nvGrpSpPr>
        <p:grpSpPr>
          <a:xfrm>
            <a:off x="1860190" y="1600200"/>
            <a:ext cx="1111610" cy="3275599"/>
            <a:chOff x="1860190" y="1600200"/>
            <a:chExt cx="1111610" cy="3275599"/>
          </a:xfrm>
        </p:grpSpPr>
        <p:sp>
          <p:nvSpPr>
            <p:cNvPr id="25" name="Freeform: Shape 24">
              <a:extLst>
                <a:ext uri="{FF2B5EF4-FFF2-40B4-BE49-F238E27FC236}">
                  <a16:creationId xmlns:a16="http://schemas.microsoft.com/office/drawing/2014/main" id="{AC2392DD-4352-4095-9008-0719784EBB6F}"/>
                </a:ext>
              </a:extLst>
            </p:cNvPr>
            <p:cNvSpPr/>
            <p:nvPr/>
          </p:nvSpPr>
          <p:spPr>
            <a:xfrm>
              <a:off x="1917642"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solidFill>
              <a:srgbClr val="F39C12">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6" name="Freeform: Shape 25">
              <a:extLst>
                <a:ext uri="{FF2B5EF4-FFF2-40B4-BE49-F238E27FC236}">
                  <a16:creationId xmlns:a16="http://schemas.microsoft.com/office/drawing/2014/main" id="{31424588-E5E8-4442-84F3-58288E70C940}"/>
                </a:ext>
              </a:extLst>
            </p:cNvPr>
            <p:cNvSpPr/>
            <p:nvPr/>
          </p:nvSpPr>
          <p:spPr>
            <a:xfrm>
              <a:off x="18601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F39C12"/>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VOTE INFORMATION</a:t>
              </a:r>
              <a:endParaRPr kumimoji="0" sz="1200" b="1" i="0" u="none" strike="noStrike" kern="0" cap="none" spc="0" normalizeH="0" baseline="0" noProof="0" dirty="0">
                <a:ln>
                  <a:noFill/>
                </a:ln>
                <a:solidFill>
                  <a:schemeClr val="bg1"/>
                </a:solidFill>
                <a:effectLst/>
                <a:uLnTx/>
                <a:uFillTx/>
                <a:latin typeface="Calibri"/>
              </a:endParaRPr>
            </a:p>
          </p:txBody>
        </p:sp>
      </p:grpSp>
      <p:sp>
        <p:nvSpPr>
          <p:cNvPr id="23" name="Freeform: Shape 22">
            <a:extLst>
              <a:ext uri="{FF2B5EF4-FFF2-40B4-BE49-F238E27FC236}">
                <a16:creationId xmlns:a16="http://schemas.microsoft.com/office/drawing/2014/main" id="{D2233E2E-4A17-45F9-9D8A-79659ED3D328}"/>
              </a:ext>
            </a:extLst>
          </p:cNvPr>
          <p:cNvSpPr/>
          <p:nvPr/>
        </p:nvSpPr>
        <p:spPr>
          <a:xfrm>
            <a:off x="533400" y="2133600"/>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Total Budget</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Tax Levy</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History of Increases</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Budget Categories</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Budget Coding Basics</a:t>
            </a:r>
          </a:p>
        </p:txBody>
      </p:sp>
      <p:sp>
        <p:nvSpPr>
          <p:cNvPr id="24" name="Freeform: Shape 23">
            <a:extLst>
              <a:ext uri="{FF2B5EF4-FFF2-40B4-BE49-F238E27FC236}">
                <a16:creationId xmlns:a16="http://schemas.microsoft.com/office/drawing/2014/main" id="{62B9D431-C6B1-4492-A2D0-DBC28A89BA80}"/>
              </a:ext>
            </a:extLst>
          </p:cNvPr>
          <p:cNvSpPr/>
          <p:nvPr/>
        </p:nvSpPr>
        <p:spPr>
          <a:xfrm>
            <a:off x="1905000" y="2133600"/>
            <a:ext cx="11293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Voting </a:t>
            </a:r>
            <a:br>
              <a:rPr lang="en-CA" sz="1200" kern="0" dirty="0">
                <a:solidFill>
                  <a:srgbClr val="2C3E50"/>
                </a:solidFill>
                <a:latin typeface="Calibri"/>
              </a:rPr>
            </a:br>
            <a:r>
              <a:rPr lang="en-CA" sz="1200" kern="0" dirty="0">
                <a:solidFill>
                  <a:srgbClr val="2C3E50"/>
                </a:solidFill>
                <a:latin typeface="Calibri"/>
              </a:rPr>
              <a:t>details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Voter propositions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Who can </a:t>
            </a:r>
            <a:br>
              <a:rPr lang="en-CA" sz="1200" kern="0" dirty="0">
                <a:solidFill>
                  <a:srgbClr val="2C3E50"/>
                </a:solidFill>
                <a:latin typeface="Calibri"/>
              </a:rPr>
            </a:br>
            <a:r>
              <a:rPr lang="en-CA" sz="1200" kern="0" dirty="0">
                <a:solidFill>
                  <a:srgbClr val="2C3E50"/>
                </a:solidFill>
                <a:latin typeface="Calibri"/>
              </a:rPr>
              <a:t>vote</a:t>
            </a: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p:txBody>
      </p:sp>
      <p:sp>
        <p:nvSpPr>
          <p:cNvPr id="13" name="Freeform: Shape 12">
            <a:extLst>
              <a:ext uri="{FF2B5EF4-FFF2-40B4-BE49-F238E27FC236}">
                <a16:creationId xmlns:a16="http://schemas.microsoft.com/office/drawing/2014/main" id="{94034D7B-53E7-4C2D-A44B-E753D386E6D4}"/>
              </a:ext>
            </a:extLst>
          </p:cNvPr>
          <p:cNvSpPr/>
          <p:nvPr/>
        </p:nvSpPr>
        <p:spPr>
          <a:xfrm>
            <a:off x="32892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9BBB5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14" name="Freeform: Shape 13">
            <a:extLst>
              <a:ext uri="{FF2B5EF4-FFF2-40B4-BE49-F238E27FC236}">
                <a16:creationId xmlns:a16="http://schemas.microsoft.com/office/drawing/2014/main" id="{9056E0AA-8C65-4175-86A1-E786AE4C64DB}"/>
              </a:ext>
            </a:extLst>
          </p:cNvPr>
          <p:cNvSpPr/>
          <p:nvPr/>
        </p:nvSpPr>
        <p:spPr>
          <a:xfrm>
            <a:off x="32317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9BBB59"/>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CAPITAL RESERVE</a:t>
            </a:r>
          </a:p>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endParaRPr kumimoji="0" sz="1200" b="1" i="0" u="none" strike="noStrike" kern="0" cap="none" spc="0" normalizeH="0" baseline="0" noProof="0" dirty="0">
              <a:ln>
                <a:noFill/>
              </a:ln>
              <a:solidFill>
                <a:srgbClr val="F2F2F2">
                  <a:lumMod val="10000"/>
                </a:srgbClr>
              </a:solidFill>
              <a:effectLst/>
              <a:uLnTx/>
              <a:uFillTx/>
              <a:latin typeface="Calibri"/>
            </a:endParaRPr>
          </a:p>
        </p:txBody>
      </p:sp>
      <p:sp>
        <p:nvSpPr>
          <p:cNvPr id="15" name="Freeform: Shape 14">
            <a:extLst>
              <a:ext uri="{FF2B5EF4-FFF2-40B4-BE49-F238E27FC236}">
                <a16:creationId xmlns:a16="http://schemas.microsoft.com/office/drawing/2014/main" id="{21D9881C-02EC-41F8-A6F0-F59BDDF27CA0}"/>
              </a:ext>
            </a:extLst>
          </p:cNvPr>
          <p:cNvSpPr/>
          <p:nvPr/>
        </p:nvSpPr>
        <p:spPr>
          <a:xfrm>
            <a:off x="3276600" y="2133600"/>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Saving for our future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Mandatory vote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Exclusively for building improve-</a:t>
            </a:r>
            <a:r>
              <a:rPr lang="en-CA" sz="1200" kern="0" dirty="0" err="1">
                <a:solidFill>
                  <a:srgbClr val="2C3E50"/>
                </a:solidFill>
                <a:latin typeface="Calibri"/>
              </a:rPr>
              <a:t>ments</a:t>
            </a:r>
            <a:endParaRPr lang="en-CA" sz="1200" kern="0" dirty="0">
              <a:solidFill>
                <a:srgbClr val="2C3E50"/>
              </a:solidFill>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Zero additional cost to taxpayers</a:t>
            </a:r>
          </a:p>
          <a:p>
            <a:pPr marR="0" lvl="0" defTabSz="685766" eaLnBrk="1" fontAlgn="auto" latinLnBrk="0" hangingPunct="1">
              <a:lnSpc>
                <a:spcPts val="1125"/>
              </a:lnSpc>
              <a:spcBef>
                <a:spcPts val="0"/>
              </a:spcBef>
              <a:spcAft>
                <a:spcPts val="450"/>
              </a:spcAft>
              <a:buClrTx/>
              <a:buSzTx/>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Tree>
    <p:extLst>
      <p:ext uri="{BB962C8B-B14F-4D97-AF65-F5344CB8AC3E}">
        <p14:creationId xmlns:p14="http://schemas.microsoft.com/office/powerpoint/2010/main" val="18323185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A758E-4F3B-415E-8BFE-55B8E29D0D95}"/>
              </a:ext>
            </a:extLst>
          </p:cNvPr>
          <p:cNvSpPr>
            <a:spLocks noGrp="1"/>
          </p:cNvSpPr>
          <p:nvPr>
            <p:ph type="title"/>
          </p:nvPr>
        </p:nvSpPr>
        <p:spPr>
          <a:xfrm>
            <a:off x="457200" y="274638"/>
            <a:ext cx="8229600" cy="715962"/>
          </a:xfrm>
        </p:spPr>
        <p:txBody>
          <a:bodyPr/>
          <a:lstStyle/>
          <a:p>
            <a:r>
              <a:rPr lang="en-US" sz="3600" dirty="0"/>
              <a:t>Building Improvements Capital Reserve</a:t>
            </a:r>
          </a:p>
        </p:txBody>
      </p:sp>
      <p:sp>
        <p:nvSpPr>
          <p:cNvPr id="5" name="Slide Number Placeholder 4">
            <a:extLst>
              <a:ext uri="{FF2B5EF4-FFF2-40B4-BE49-F238E27FC236}">
                <a16:creationId xmlns:a16="http://schemas.microsoft.com/office/drawing/2014/main" id="{065CC4B6-9725-4404-8334-301F515D5A5D}"/>
              </a:ext>
            </a:extLst>
          </p:cNvPr>
          <p:cNvSpPr>
            <a:spLocks noGrp="1"/>
          </p:cNvSpPr>
          <p:nvPr>
            <p:ph type="sldNum" sz="quarter" idx="10"/>
          </p:nvPr>
        </p:nvSpPr>
        <p:spPr/>
        <p:txBody>
          <a:bodyPr/>
          <a:lstStyle/>
          <a:p>
            <a:pPr>
              <a:defRPr/>
            </a:pPr>
            <a:fld id="{C761446B-642F-42D1-B388-72E1E4506606}" type="slidenum">
              <a:rPr lang="en-US" smtClean="0"/>
              <a:pPr>
                <a:defRPr/>
              </a:pPr>
              <a:t>28</a:t>
            </a:fld>
            <a:endParaRPr lang="en-US" dirty="0"/>
          </a:p>
        </p:txBody>
      </p:sp>
      <p:sp>
        <p:nvSpPr>
          <p:cNvPr id="7" name="Shape">
            <a:extLst>
              <a:ext uri="{FF2B5EF4-FFF2-40B4-BE49-F238E27FC236}">
                <a16:creationId xmlns:a16="http://schemas.microsoft.com/office/drawing/2014/main" id="{7504924E-067F-4984-86EB-1A0572181641}"/>
              </a:ext>
            </a:extLst>
          </p:cNvPr>
          <p:cNvSpPr/>
          <p:nvPr/>
        </p:nvSpPr>
        <p:spPr>
          <a:xfrm>
            <a:off x="2091187" y="1295400"/>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3678"/>
                </a:lnTo>
                <a:cubicBezTo>
                  <a:pt x="0" y="1637"/>
                  <a:pt x="1127" y="0"/>
                  <a:pt x="2500" y="0"/>
                </a:cubicBezTo>
                <a:lnTo>
                  <a:pt x="21600" y="0"/>
                </a:lnTo>
                <a:lnTo>
                  <a:pt x="21600" y="21600"/>
                </a:lnTo>
                <a:close/>
              </a:path>
            </a:pathLst>
          </a:custGeom>
          <a:solidFill>
            <a:srgbClr val="2980B9"/>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What is a reserve?</a:t>
            </a:r>
          </a:p>
        </p:txBody>
      </p:sp>
      <p:sp>
        <p:nvSpPr>
          <p:cNvPr id="8" name="Rectangle">
            <a:extLst>
              <a:ext uri="{FF2B5EF4-FFF2-40B4-BE49-F238E27FC236}">
                <a16:creationId xmlns:a16="http://schemas.microsoft.com/office/drawing/2014/main" id="{5C5335F7-F86E-4408-A5D1-1B3143172C10}"/>
              </a:ext>
            </a:extLst>
          </p:cNvPr>
          <p:cNvSpPr/>
          <p:nvPr/>
        </p:nvSpPr>
        <p:spPr>
          <a:xfrm>
            <a:off x="3775069" y="1295400"/>
            <a:ext cx="1583272" cy="1075991"/>
          </a:xfrm>
          <a:prstGeom prst="rect">
            <a:avLst/>
          </a:prstGeom>
          <a:solidFill>
            <a:srgbClr val="9BBB59"/>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400" kern="0" dirty="0">
                <a:solidFill>
                  <a:schemeClr val="bg1"/>
                </a:solidFill>
                <a:latin typeface="Avenir LT Std 45 Book" panose="020B0502020203020204" pitchFamily="34" charset="0"/>
                <a:cs typeface="+mn-cs"/>
              </a:rPr>
              <a:t>We have reserves?</a:t>
            </a:r>
            <a:endPar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endParaRPr>
          </a:p>
        </p:txBody>
      </p:sp>
      <p:sp>
        <p:nvSpPr>
          <p:cNvPr id="9" name="Shape">
            <a:extLst>
              <a:ext uri="{FF2B5EF4-FFF2-40B4-BE49-F238E27FC236}">
                <a16:creationId xmlns:a16="http://schemas.microsoft.com/office/drawing/2014/main" id="{2C803F77-7A6B-42B7-85FF-9801978E05F0}"/>
              </a:ext>
            </a:extLst>
          </p:cNvPr>
          <p:cNvSpPr/>
          <p:nvPr/>
        </p:nvSpPr>
        <p:spPr>
          <a:xfrm>
            <a:off x="5469539" y="1295400"/>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19100" y="0"/>
                </a:lnTo>
                <a:cubicBezTo>
                  <a:pt x="20488" y="0"/>
                  <a:pt x="21600" y="1658"/>
                  <a:pt x="21600" y="3678"/>
                </a:cubicBezTo>
                <a:lnTo>
                  <a:pt x="21600" y="21600"/>
                </a:lnTo>
                <a:close/>
              </a:path>
            </a:pathLst>
          </a:custGeom>
          <a:solidFill>
            <a:srgbClr val="5F5F5F"/>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Capital Reserve?</a:t>
            </a:r>
          </a:p>
        </p:txBody>
      </p:sp>
      <p:sp>
        <p:nvSpPr>
          <p:cNvPr id="10" name="Rectangle">
            <a:extLst>
              <a:ext uri="{FF2B5EF4-FFF2-40B4-BE49-F238E27FC236}">
                <a16:creationId xmlns:a16="http://schemas.microsoft.com/office/drawing/2014/main" id="{46388744-C33C-4CD7-B3EB-7E575E641F5B}"/>
              </a:ext>
            </a:extLst>
          </p:cNvPr>
          <p:cNvSpPr/>
          <p:nvPr/>
        </p:nvSpPr>
        <p:spPr>
          <a:xfrm>
            <a:off x="2091188" y="3654483"/>
            <a:ext cx="1583272" cy="1075991"/>
          </a:xfrm>
          <a:prstGeom prst="rect">
            <a:avLst/>
          </a:prstGeom>
          <a:solidFill>
            <a:srgbClr val="00660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Why $30 Million?</a:t>
            </a:r>
          </a:p>
        </p:txBody>
      </p:sp>
      <p:sp>
        <p:nvSpPr>
          <p:cNvPr id="11" name="Rectangle">
            <a:extLst>
              <a:ext uri="{FF2B5EF4-FFF2-40B4-BE49-F238E27FC236}">
                <a16:creationId xmlns:a16="http://schemas.microsoft.com/office/drawing/2014/main" id="{F0DFE244-1F71-4E83-AC32-42FF77E495FB}"/>
              </a:ext>
            </a:extLst>
          </p:cNvPr>
          <p:cNvSpPr/>
          <p:nvPr/>
        </p:nvSpPr>
        <p:spPr>
          <a:xfrm>
            <a:off x="3775069" y="3654483"/>
            <a:ext cx="1583272" cy="1075991"/>
          </a:xfrm>
          <a:prstGeom prst="rect">
            <a:avLst/>
          </a:prstGeom>
          <a:solidFill>
            <a:srgbClr val="7030A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rPr>
              <a:t>Why 20 Years?</a:t>
            </a:r>
          </a:p>
        </p:txBody>
      </p:sp>
      <p:sp>
        <p:nvSpPr>
          <p:cNvPr id="12" name="Rectangle">
            <a:extLst>
              <a:ext uri="{FF2B5EF4-FFF2-40B4-BE49-F238E27FC236}">
                <a16:creationId xmlns:a16="http://schemas.microsoft.com/office/drawing/2014/main" id="{B7ADB38F-AC5D-4967-9D9D-2A85AD61A98F}"/>
              </a:ext>
            </a:extLst>
          </p:cNvPr>
          <p:cNvSpPr/>
          <p:nvPr/>
        </p:nvSpPr>
        <p:spPr>
          <a:xfrm>
            <a:off x="5469540" y="3654483"/>
            <a:ext cx="1583272" cy="1075991"/>
          </a:xfrm>
          <a:prstGeom prst="rect">
            <a:avLst/>
          </a:prstGeom>
          <a:solidFill>
            <a:schemeClr val="accent1">
              <a:lumMod val="50000"/>
            </a:schemeClr>
          </a:solidFill>
          <a:ln w="12700">
            <a:miter lim="400000"/>
          </a:ln>
        </p:spPr>
        <p:txBody>
          <a:bodyPr lIns="38100" tIns="38100" rIns="38100" bIns="38100" anchor="b"/>
          <a:lstStyle/>
          <a:p>
            <a:pPr algn="ctr" defTabSz="914354" fontAlgn="auto">
              <a:spcBef>
                <a:spcPts val="0"/>
              </a:spcBef>
              <a:spcAft>
                <a:spcPts val="0"/>
              </a:spcAft>
              <a:defRPr sz="3000">
                <a:solidFill>
                  <a:srgbClr val="FFFFFF"/>
                </a:solidFill>
              </a:defRPr>
            </a:pPr>
            <a:r>
              <a:rPr lang="en-US" sz="1200" dirty="0">
                <a:solidFill>
                  <a:schemeClr val="bg1"/>
                </a:solidFill>
                <a:latin typeface="Avenir LT Std 45 Book" panose="020B0502020203020204" pitchFamily="34" charset="0"/>
                <a:cs typeface="+mn-cs"/>
              </a:rPr>
              <a:t>Where does the money come from?</a:t>
            </a:r>
          </a:p>
        </p:txBody>
      </p:sp>
      <p:sp>
        <p:nvSpPr>
          <p:cNvPr id="13" name="Rectangle">
            <a:extLst>
              <a:ext uri="{FF2B5EF4-FFF2-40B4-BE49-F238E27FC236}">
                <a16:creationId xmlns:a16="http://schemas.microsoft.com/office/drawing/2014/main" id="{4EF0515D-1B56-4D45-9A45-69BB04877BB6}"/>
              </a:ext>
            </a:extLst>
          </p:cNvPr>
          <p:cNvSpPr/>
          <p:nvPr/>
        </p:nvSpPr>
        <p:spPr>
          <a:xfrm rot="16200000">
            <a:off x="2344828" y="4572244"/>
            <a:ext cx="1075990" cy="1583274"/>
          </a:xfrm>
          <a:prstGeom prst="snipRoundRect">
            <a:avLst>
              <a:gd name="adj1" fmla="val 16667"/>
              <a:gd name="adj2" fmla="val 0"/>
            </a:avLst>
          </a:prstGeom>
          <a:solidFill>
            <a:srgbClr val="FF9900"/>
          </a:solidFill>
          <a:ln w="12700">
            <a:miter lim="400000"/>
          </a:ln>
        </p:spPr>
        <p:txBody>
          <a:bodyPr vert="vert" lIns="38100" tIns="38100" rIns="38100" bIns="38100" anchor="b" anchorCtr="0"/>
          <a:lstStyle/>
          <a:p>
            <a:pPr algn="ctr" defTabSz="914354" fontAlgn="auto">
              <a:spcBef>
                <a:spcPts val="0"/>
              </a:spcBef>
              <a:spcAft>
                <a:spcPts val="0"/>
              </a:spcAft>
              <a:defRPr sz="3000">
                <a:solidFill>
                  <a:srgbClr val="FFFFFF"/>
                </a:solidFill>
              </a:defRPr>
            </a:pPr>
            <a:r>
              <a:rPr lang="en-US" sz="1300" dirty="0">
                <a:solidFill>
                  <a:schemeClr val="bg1"/>
                </a:solidFill>
                <a:latin typeface="Avenir LT Std 45 Book" panose="020B0502020203020204" pitchFamily="34" charset="0"/>
                <a:cs typeface="+mn-cs"/>
              </a:rPr>
              <a:t>Cost to Taxpayers?</a:t>
            </a:r>
          </a:p>
        </p:txBody>
      </p:sp>
      <p:sp>
        <p:nvSpPr>
          <p:cNvPr id="14" name="Rectangle">
            <a:extLst>
              <a:ext uri="{FF2B5EF4-FFF2-40B4-BE49-F238E27FC236}">
                <a16:creationId xmlns:a16="http://schemas.microsoft.com/office/drawing/2014/main" id="{53B074A7-E860-4489-B3C2-1F97081F5D88}"/>
              </a:ext>
            </a:extLst>
          </p:cNvPr>
          <p:cNvSpPr/>
          <p:nvPr/>
        </p:nvSpPr>
        <p:spPr>
          <a:xfrm>
            <a:off x="3775069" y="4825887"/>
            <a:ext cx="1583272" cy="1075991"/>
          </a:xfrm>
          <a:prstGeom prst="rect">
            <a:avLst/>
          </a:prstGeom>
          <a:solidFill>
            <a:srgbClr val="FF33CC"/>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3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Why not borrow </a:t>
            </a:r>
            <a:br>
              <a:rPr kumimoji="0" lang="en-US" sz="13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br>
            <a:r>
              <a:rPr kumimoji="0" lang="en-US" sz="13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the money?</a:t>
            </a:r>
          </a:p>
        </p:txBody>
      </p:sp>
      <p:sp>
        <p:nvSpPr>
          <p:cNvPr id="15" name="Shape">
            <a:extLst>
              <a:ext uri="{FF2B5EF4-FFF2-40B4-BE49-F238E27FC236}">
                <a16:creationId xmlns:a16="http://schemas.microsoft.com/office/drawing/2014/main" id="{F2B9CB79-C04C-470C-BA19-435424FB4F82}"/>
              </a:ext>
            </a:extLst>
          </p:cNvPr>
          <p:cNvSpPr/>
          <p:nvPr/>
        </p:nvSpPr>
        <p:spPr>
          <a:xfrm>
            <a:off x="5469539" y="4825887"/>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19100" y="21600"/>
                </a:moveTo>
                <a:lnTo>
                  <a:pt x="0" y="21600"/>
                </a:lnTo>
                <a:lnTo>
                  <a:pt x="0" y="0"/>
                </a:lnTo>
                <a:lnTo>
                  <a:pt x="21600" y="0"/>
                </a:lnTo>
                <a:lnTo>
                  <a:pt x="21600" y="17922"/>
                </a:lnTo>
                <a:cubicBezTo>
                  <a:pt x="21600" y="19942"/>
                  <a:pt x="20487" y="21600"/>
                  <a:pt x="19100" y="21600"/>
                </a:cubicBezTo>
                <a:close/>
              </a:path>
            </a:pathLst>
          </a:custGeom>
          <a:solidFill>
            <a:srgbClr val="C0392B"/>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More info?</a:t>
            </a:r>
          </a:p>
        </p:txBody>
      </p:sp>
      <p:sp>
        <p:nvSpPr>
          <p:cNvPr id="25" name="Rectangle">
            <a:extLst>
              <a:ext uri="{FF2B5EF4-FFF2-40B4-BE49-F238E27FC236}">
                <a16:creationId xmlns:a16="http://schemas.microsoft.com/office/drawing/2014/main" id="{C21026F9-785A-4315-9402-931C96680D48}"/>
              </a:ext>
            </a:extLst>
          </p:cNvPr>
          <p:cNvSpPr/>
          <p:nvPr/>
        </p:nvSpPr>
        <p:spPr>
          <a:xfrm>
            <a:off x="2091188" y="2481606"/>
            <a:ext cx="1583272" cy="1075991"/>
          </a:xfrm>
          <a:prstGeom prst="rect">
            <a:avLst/>
          </a:prstGeom>
          <a:solidFill>
            <a:srgbClr val="2C3E5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Multiple Capital Reserves?</a:t>
            </a:r>
          </a:p>
        </p:txBody>
      </p:sp>
      <p:sp>
        <p:nvSpPr>
          <p:cNvPr id="26" name="Rectangle">
            <a:extLst>
              <a:ext uri="{FF2B5EF4-FFF2-40B4-BE49-F238E27FC236}">
                <a16:creationId xmlns:a16="http://schemas.microsoft.com/office/drawing/2014/main" id="{CFE74887-1A0D-4B9E-88D3-3B7331788247}"/>
              </a:ext>
            </a:extLst>
          </p:cNvPr>
          <p:cNvSpPr/>
          <p:nvPr/>
        </p:nvSpPr>
        <p:spPr>
          <a:xfrm>
            <a:off x="3775069" y="2481606"/>
            <a:ext cx="1583272" cy="1075991"/>
          </a:xfrm>
          <a:prstGeom prst="rect">
            <a:avLst/>
          </a:prstGeom>
          <a:solidFill>
            <a:srgbClr val="C0000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rPr>
              <a:t>Why Now?</a:t>
            </a:r>
          </a:p>
        </p:txBody>
      </p:sp>
      <p:sp>
        <p:nvSpPr>
          <p:cNvPr id="27" name="Rectangle">
            <a:extLst>
              <a:ext uri="{FF2B5EF4-FFF2-40B4-BE49-F238E27FC236}">
                <a16:creationId xmlns:a16="http://schemas.microsoft.com/office/drawing/2014/main" id="{F50496FF-43D0-4AC2-ABE5-9711D2DC297D}"/>
              </a:ext>
            </a:extLst>
          </p:cNvPr>
          <p:cNvSpPr/>
          <p:nvPr/>
        </p:nvSpPr>
        <p:spPr>
          <a:xfrm>
            <a:off x="5469540" y="2481606"/>
            <a:ext cx="1583272" cy="1075991"/>
          </a:xfrm>
          <a:prstGeom prst="rect">
            <a:avLst/>
          </a:prstGeom>
          <a:solidFill>
            <a:srgbClr val="663300"/>
          </a:solidFill>
          <a:ln w="12700">
            <a:miter lim="400000"/>
          </a:ln>
        </p:spPr>
        <p:txBody>
          <a:bodyPr lIns="38100" tIns="38100" rIns="38100" bIns="38100" anchor="b"/>
          <a:lstStyle/>
          <a:p>
            <a:pPr algn="ctr" defTabSz="914354" fontAlgn="auto">
              <a:spcBef>
                <a:spcPts val="0"/>
              </a:spcBef>
              <a:spcAft>
                <a:spcPts val="0"/>
              </a:spcAft>
              <a:defRPr sz="3000">
                <a:solidFill>
                  <a:srgbClr val="FFFFFF"/>
                </a:solidFill>
              </a:defRPr>
            </a:pPr>
            <a:r>
              <a:rPr lang="en-US" sz="1400" dirty="0">
                <a:solidFill>
                  <a:schemeClr val="bg1"/>
                </a:solidFill>
                <a:latin typeface="Avenir LT Std 45 Book" panose="020B0502020203020204" pitchFamily="34" charset="0"/>
                <a:cs typeface="+mn-cs"/>
              </a:rPr>
              <a:t>Why Vote On It?</a:t>
            </a:r>
          </a:p>
        </p:txBody>
      </p:sp>
      <p:pic>
        <p:nvPicPr>
          <p:cNvPr id="6" name="Graphic 5" descr="Monthly calendar">
            <a:extLst>
              <a:ext uri="{FF2B5EF4-FFF2-40B4-BE49-F238E27FC236}">
                <a16:creationId xmlns:a16="http://schemas.microsoft.com/office/drawing/2014/main" id="{66EDF2C7-3413-4087-BEA3-26A2EECDAE0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183373" y="2485367"/>
            <a:ext cx="766664" cy="766664"/>
          </a:xfrm>
          <a:prstGeom prst="rect">
            <a:avLst/>
          </a:prstGeom>
        </p:spPr>
      </p:pic>
      <p:pic>
        <p:nvPicPr>
          <p:cNvPr id="32" name="Graphic 31" descr="Piggy Bank">
            <a:extLst>
              <a:ext uri="{FF2B5EF4-FFF2-40B4-BE49-F238E27FC236}">
                <a16:creationId xmlns:a16="http://schemas.microsoft.com/office/drawing/2014/main" id="{6520596A-43BF-42DA-9E3F-6660C187841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425623" y="1263404"/>
            <a:ext cx="914400" cy="914400"/>
          </a:xfrm>
          <a:prstGeom prst="rect">
            <a:avLst/>
          </a:prstGeom>
        </p:spPr>
      </p:pic>
      <p:pic>
        <p:nvPicPr>
          <p:cNvPr id="34" name="Graphic 33" descr="Lightbulb">
            <a:extLst>
              <a:ext uri="{FF2B5EF4-FFF2-40B4-BE49-F238E27FC236}">
                <a16:creationId xmlns:a16="http://schemas.microsoft.com/office/drawing/2014/main" id="{4B5D5067-E949-45F3-864F-A1553D2C43E5}"/>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4149890" y="1319160"/>
            <a:ext cx="816634" cy="816634"/>
          </a:xfrm>
          <a:prstGeom prst="rect">
            <a:avLst/>
          </a:prstGeom>
        </p:spPr>
      </p:pic>
      <p:pic>
        <p:nvPicPr>
          <p:cNvPr id="36" name="Graphic 35" descr="Construction worker">
            <a:extLst>
              <a:ext uri="{FF2B5EF4-FFF2-40B4-BE49-F238E27FC236}">
                <a16:creationId xmlns:a16="http://schemas.microsoft.com/office/drawing/2014/main" id="{DB137BC1-E91C-4CEC-AF32-EDF4A5D93FD3}"/>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5803976" y="1315934"/>
            <a:ext cx="914400" cy="914400"/>
          </a:xfrm>
          <a:prstGeom prst="rect">
            <a:avLst/>
          </a:prstGeom>
        </p:spPr>
      </p:pic>
      <p:grpSp>
        <p:nvGrpSpPr>
          <p:cNvPr id="42" name="Group 41">
            <a:extLst>
              <a:ext uri="{FF2B5EF4-FFF2-40B4-BE49-F238E27FC236}">
                <a16:creationId xmlns:a16="http://schemas.microsoft.com/office/drawing/2014/main" id="{ACBB02A1-0A96-48CF-8DC1-FDE9BB76E710}"/>
              </a:ext>
            </a:extLst>
          </p:cNvPr>
          <p:cNvGrpSpPr/>
          <p:nvPr/>
        </p:nvGrpSpPr>
        <p:grpSpPr>
          <a:xfrm>
            <a:off x="2287411" y="2581631"/>
            <a:ext cx="1191082" cy="438707"/>
            <a:chOff x="-152400" y="3465903"/>
            <a:chExt cx="2486482" cy="915838"/>
          </a:xfrm>
          <a:solidFill>
            <a:schemeClr val="bg1"/>
          </a:solidFill>
        </p:grpSpPr>
        <p:pic>
          <p:nvPicPr>
            <p:cNvPr id="39" name="Graphic 38" descr="Home">
              <a:extLst>
                <a:ext uri="{FF2B5EF4-FFF2-40B4-BE49-F238E27FC236}">
                  <a16:creationId xmlns:a16="http://schemas.microsoft.com/office/drawing/2014/main" id="{83F15BC5-B876-488B-9639-1A57F575DEB6}"/>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52400" y="3465903"/>
              <a:ext cx="914400" cy="914400"/>
            </a:xfrm>
            <a:prstGeom prst="rect">
              <a:avLst/>
            </a:prstGeom>
          </p:spPr>
        </p:pic>
        <p:pic>
          <p:nvPicPr>
            <p:cNvPr id="40" name="Graphic 39" descr="Home">
              <a:extLst>
                <a:ext uri="{FF2B5EF4-FFF2-40B4-BE49-F238E27FC236}">
                  <a16:creationId xmlns:a16="http://schemas.microsoft.com/office/drawing/2014/main" id="{298C4765-C465-4081-9113-7CFAF029260A}"/>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630905" y="3467341"/>
              <a:ext cx="914400" cy="914400"/>
            </a:xfrm>
            <a:prstGeom prst="rect">
              <a:avLst/>
            </a:prstGeom>
          </p:spPr>
        </p:pic>
        <p:pic>
          <p:nvPicPr>
            <p:cNvPr id="41" name="Graphic 40" descr="Home">
              <a:extLst>
                <a:ext uri="{FF2B5EF4-FFF2-40B4-BE49-F238E27FC236}">
                  <a16:creationId xmlns:a16="http://schemas.microsoft.com/office/drawing/2014/main" id="{540349F2-6ACB-4298-A62C-450FEA40FBFC}"/>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419682" y="3465903"/>
              <a:ext cx="914400" cy="914400"/>
            </a:xfrm>
            <a:prstGeom prst="rect">
              <a:avLst/>
            </a:prstGeom>
          </p:spPr>
        </p:pic>
      </p:grpSp>
      <p:pic>
        <p:nvPicPr>
          <p:cNvPr id="44" name="Graphic 43" descr="Checkmark">
            <a:extLst>
              <a:ext uri="{FF2B5EF4-FFF2-40B4-BE49-F238E27FC236}">
                <a16:creationId xmlns:a16="http://schemas.microsoft.com/office/drawing/2014/main" id="{922CB1E2-51A0-4E56-8CC5-FFB308EB3F36}"/>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5803976" y="2441575"/>
            <a:ext cx="914400" cy="914400"/>
          </a:xfrm>
          <a:prstGeom prst="rect">
            <a:avLst/>
          </a:prstGeom>
        </p:spPr>
      </p:pic>
      <p:pic>
        <p:nvPicPr>
          <p:cNvPr id="48" name="Graphic 47" descr="Money">
            <a:extLst>
              <a:ext uri="{FF2B5EF4-FFF2-40B4-BE49-F238E27FC236}">
                <a16:creationId xmlns:a16="http://schemas.microsoft.com/office/drawing/2014/main" id="{F494F135-45EE-4BC8-8B51-4BE7F85D23F3}"/>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2424441" y="3592235"/>
            <a:ext cx="914400" cy="914400"/>
          </a:xfrm>
          <a:prstGeom prst="rect">
            <a:avLst/>
          </a:prstGeom>
        </p:spPr>
      </p:pic>
      <p:pic>
        <p:nvPicPr>
          <p:cNvPr id="50" name="Graphic 49" descr="Clock">
            <a:extLst>
              <a:ext uri="{FF2B5EF4-FFF2-40B4-BE49-F238E27FC236}">
                <a16:creationId xmlns:a16="http://schemas.microsoft.com/office/drawing/2014/main" id="{76ECC958-E005-40B1-817D-9C79390683A1}"/>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4170411" y="3692724"/>
            <a:ext cx="775591" cy="775591"/>
          </a:xfrm>
          <a:prstGeom prst="rect">
            <a:avLst/>
          </a:prstGeom>
        </p:spPr>
      </p:pic>
      <p:pic>
        <p:nvPicPr>
          <p:cNvPr id="52" name="Graphic 51" descr="Share with person">
            <a:extLst>
              <a:ext uri="{FF2B5EF4-FFF2-40B4-BE49-F238E27FC236}">
                <a16:creationId xmlns:a16="http://schemas.microsoft.com/office/drawing/2014/main" id="{BC1C79C3-C910-483F-942F-97425E5D4A2F}"/>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5749506" y="4733349"/>
            <a:ext cx="1003376" cy="1003376"/>
          </a:xfrm>
          <a:prstGeom prst="rect">
            <a:avLst/>
          </a:prstGeom>
        </p:spPr>
      </p:pic>
      <p:pic>
        <p:nvPicPr>
          <p:cNvPr id="54" name="Graphic 53" descr="Upward trend">
            <a:extLst>
              <a:ext uri="{FF2B5EF4-FFF2-40B4-BE49-F238E27FC236}">
                <a16:creationId xmlns:a16="http://schemas.microsoft.com/office/drawing/2014/main" id="{86F8D5EE-3DCE-44C0-A5DC-48A88F1A00ED}"/>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4185833" y="4787009"/>
            <a:ext cx="775591" cy="775591"/>
          </a:xfrm>
          <a:prstGeom prst="rect">
            <a:avLst/>
          </a:prstGeom>
        </p:spPr>
      </p:pic>
      <p:pic>
        <p:nvPicPr>
          <p:cNvPr id="56" name="Graphic 55" descr="Magnifying glass">
            <a:extLst>
              <a:ext uri="{FF2B5EF4-FFF2-40B4-BE49-F238E27FC236}">
                <a16:creationId xmlns:a16="http://schemas.microsoft.com/office/drawing/2014/main" id="{769493B8-9C96-403F-8D89-42125CBCF4B1}"/>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5870194" y="3635181"/>
            <a:ext cx="762000" cy="762000"/>
          </a:xfrm>
          <a:prstGeom prst="rect">
            <a:avLst/>
          </a:prstGeom>
        </p:spPr>
      </p:pic>
      <p:pic>
        <p:nvPicPr>
          <p:cNvPr id="58" name="Graphic 57" descr="Family with two children">
            <a:extLst>
              <a:ext uri="{FF2B5EF4-FFF2-40B4-BE49-F238E27FC236}">
                <a16:creationId xmlns:a16="http://schemas.microsoft.com/office/drawing/2014/main" id="{46E76DCF-67AF-46FB-8CE3-5F5BF26D0099}"/>
              </a:ext>
            </a:extLst>
          </p:cNvPr>
          <p:cNvPicPr>
            <a:picLocks noChangeAspect="1"/>
          </p:cNvPicPr>
          <p:nvPr/>
        </p:nvPicPr>
        <p:blipFill>
          <a:blip r:embed="rId24">
            <a:extLst>
              <a:ext uri="{28A0092B-C50C-407E-A947-70E740481C1C}">
                <a14:useLocalDpi xmlns:a14="http://schemas.microsoft.com/office/drawing/2010/main" val="0"/>
              </a:ext>
              <a:ext uri="{96DAC541-7B7A-43D3-8B79-37D633B846F1}">
                <asvg:svgBlip xmlns:asvg="http://schemas.microsoft.com/office/drawing/2016/SVG/main" r:embed="rId25"/>
              </a:ext>
            </a:extLst>
          </a:blip>
          <a:stretch>
            <a:fillRect/>
          </a:stretch>
        </p:blipFill>
        <p:spPr>
          <a:xfrm>
            <a:off x="2439183" y="4753651"/>
            <a:ext cx="885149" cy="885149"/>
          </a:xfrm>
          <a:prstGeom prst="rect">
            <a:avLst/>
          </a:prstGeom>
        </p:spPr>
      </p:pic>
    </p:spTree>
    <p:extLst>
      <p:ext uri="{BB962C8B-B14F-4D97-AF65-F5344CB8AC3E}">
        <p14:creationId xmlns:p14="http://schemas.microsoft.com/office/powerpoint/2010/main" val="30628258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A758E-4F3B-415E-8BFE-55B8E29D0D95}"/>
              </a:ext>
            </a:extLst>
          </p:cNvPr>
          <p:cNvSpPr>
            <a:spLocks noGrp="1"/>
          </p:cNvSpPr>
          <p:nvPr>
            <p:ph type="title"/>
          </p:nvPr>
        </p:nvSpPr>
        <p:spPr>
          <a:xfrm>
            <a:off x="457200" y="274638"/>
            <a:ext cx="8229600" cy="715962"/>
          </a:xfrm>
        </p:spPr>
        <p:txBody>
          <a:bodyPr/>
          <a:lstStyle/>
          <a:p>
            <a:r>
              <a:rPr lang="en-US" sz="4000" dirty="0"/>
              <a:t>Roof Replacement Capital Reserve</a:t>
            </a:r>
          </a:p>
        </p:txBody>
      </p:sp>
      <p:sp>
        <p:nvSpPr>
          <p:cNvPr id="5" name="Slide Number Placeholder 4">
            <a:extLst>
              <a:ext uri="{FF2B5EF4-FFF2-40B4-BE49-F238E27FC236}">
                <a16:creationId xmlns:a16="http://schemas.microsoft.com/office/drawing/2014/main" id="{065CC4B6-9725-4404-8334-301F515D5A5D}"/>
              </a:ext>
            </a:extLst>
          </p:cNvPr>
          <p:cNvSpPr>
            <a:spLocks noGrp="1"/>
          </p:cNvSpPr>
          <p:nvPr>
            <p:ph type="sldNum" sz="quarter" idx="10"/>
          </p:nvPr>
        </p:nvSpPr>
        <p:spPr/>
        <p:txBody>
          <a:bodyPr/>
          <a:lstStyle/>
          <a:p>
            <a:pPr>
              <a:defRPr/>
            </a:pPr>
            <a:fld id="{C761446B-642F-42D1-B388-72E1E4506606}" type="slidenum">
              <a:rPr lang="en-US" smtClean="0"/>
              <a:pPr>
                <a:defRPr/>
              </a:pPr>
              <a:t>29</a:t>
            </a:fld>
            <a:endParaRPr lang="en-US" dirty="0"/>
          </a:p>
        </p:txBody>
      </p:sp>
      <p:sp>
        <p:nvSpPr>
          <p:cNvPr id="7" name="Shape">
            <a:extLst>
              <a:ext uri="{FF2B5EF4-FFF2-40B4-BE49-F238E27FC236}">
                <a16:creationId xmlns:a16="http://schemas.microsoft.com/office/drawing/2014/main" id="{7504924E-067F-4984-86EB-1A0572181641}"/>
              </a:ext>
            </a:extLst>
          </p:cNvPr>
          <p:cNvSpPr/>
          <p:nvPr/>
        </p:nvSpPr>
        <p:spPr>
          <a:xfrm>
            <a:off x="602118" y="1252638"/>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3678"/>
                </a:lnTo>
                <a:cubicBezTo>
                  <a:pt x="0" y="1637"/>
                  <a:pt x="1127" y="0"/>
                  <a:pt x="2500" y="0"/>
                </a:cubicBezTo>
                <a:lnTo>
                  <a:pt x="21600" y="0"/>
                </a:lnTo>
                <a:lnTo>
                  <a:pt x="21600" y="21600"/>
                </a:lnTo>
                <a:close/>
              </a:path>
            </a:pathLst>
          </a:custGeom>
          <a:solidFill>
            <a:srgbClr val="2980B9"/>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What is a reserve?</a:t>
            </a:r>
          </a:p>
        </p:txBody>
      </p:sp>
      <p:pic>
        <p:nvPicPr>
          <p:cNvPr id="32" name="Graphic 31" descr="Piggy Bank">
            <a:extLst>
              <a:ext uri="{FF2B5EF4-FFF2-40B4-BE49-F238E27FC236}">
                <a16:creationId xmlns:a16="http://schemas.microsoft.com/office/drawing/2014/main" id="{6520596A-43BF-42DA-9E3F-6660C187841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36554" y="1220642"/>
            <a:ext cx="914400" cy="914400"/>
          </a:xfrm>
          <a:prstGeom prst="rect">
            <a:avLst/>
          </a:prstGeom>
        </p:spPr>
      </p:pic>
      <p:sp>
        <p:nvSpPr>
          <p:cNvPr id="3" name="TextBox 2">
            <a:extLst>
              <a:ext uri="{FF2B5EF4-FFF2-40B4-BE49-F238E27FC236}">
                <a16:creationId xmlns:a16="http://schemas.microsoft.com/office/drawing/2014/main" id="{D83AFDFE-B5C7-409E-AD24-50373D0C2680}"/>
              </a:ext>
            </a:extLst>
          </p:cNvPr>
          <p:cNvSpPr txBox="1"/>
          <p:nvPr/>
        </p:nvSpPr>
        <p:spPr>
          <a:xfrm>
            <a:off x="5753100" y="2051449"/>
            <a:ext cx="2819400" cy="1477328"/>
          </a:xfrm>
          <a:prstGeom prst="rect">
            <a:avLst/>
          </a:prstGeom>
          <a:noFill/>
        </p:spPr>
        <p:txBody>
          <a:bodyPr wrap="square" rtlCol="0">
            <a:spAutoFit/>
          </a:bodyPr>
          <a:lstStyle/>
          <a:p>
            <a:pPr algn="ctr"/>
            <a:r>
              <a:rPr lang="en-US" dirty="0">
                <a:solidFill>
                  <a:srgbClr val="2980B9"/>
                </a:solidFill>
                <a:latin typeface="Avenir LT Std 45 Book" panose="020B0502020203020204" pitchFamily="34" charset="0"/>
              </a:rPr>
              <a:t>A reserve is a savings account.  Reserves (or “reserve funds”) are accounts set-up to pay for very specific things.</a:t>
            </a:r>
          </a:p>
        </p:txBody>
      </p:sp>
      <p:pic>
        <p:nvPicPr>
          <p:cNvPr id="33" name="Graphic 32" descr="Piggy Bank">
            <a:extLst>
              <a:ext uri="{FF2B5EF4-FFF2-40B4-BE49-F238E27FC236}">
                <a16:creationId xmlns:a16="http://schemas.microsoft.com/office/drawing/2014/main" id="{84DECE2C-F5D8-4485-AA0F-CEF34790D19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705600" y="1070292"/>
            <a:ext cx="914400" cy="914400"/>
          </a:xfrm>
          <a:prstGeom prst="rect">
            <a:avLst/>
          </a:prstGeom>
        </p:spPr>
      </p:pic>
    </p:spTree>
    <p:extLst>
      <p:ext uri="{BB962C8B-B14F-4D97-AF65-F5344CB8AC3E}">
        <p14:creationId xmlns:p14="http://schemas.microsoft.com/office/powerpoint/2010/main" val="34351596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A758E-4F3B-415E-8BFE-55B8E29D0D95}"/>
              </a:ext>
            </a:extLst>
          </p:cNvPr>
          <p:cNvSpPr>
            <a:spLocks noGrp="1"/>
          </p:cNvSpPr>
          <p:nvPr>
            <p:ph type="title"/>
          </p:nvPr>
        </p:nvSpPr>
        <p:spPr>
          <a:xfrm>
            <a:off x="457200" y="274638"/>
            <a:ext cx="8229600" cy="715962"/>
          </a:xfrm>
        </p:spPr>
        <p:txBody>
          <a:bodyPr/>
          <a:lstStyle/>
          <a:p>
            <a:r>
              <a:rPr lang="en-US" sz="4000" dirty="0"/>
              <a:t>Roof Replacement Capital Reserve</a:t>
            </a:r>
          </a:p>
        </p:txBody>
      </p:sp>
      <p:sp>
        <p:nvSpPr>
          <p:cNvPr id="5" name="Slide Number Placeholder 4">
            <a:extLst>
              <a:ext uri="{FF2B5EF4-FFF2-40B4-BE49-F238E27FC236}">
                <a16:creationId xmlns:a16="http://schemas.microsoft.com/office/drawing/2014/main" id="{065CC4B6-9725-4404-8334-301F515D5A5D}"/>
              </a:ext>
            </a:extLst>
          </p:cNvPr>
          <p:cNvSpPr>
            <a:spLocks noGrp="1"/>
          </p:cNvSpPr>
          <p:nvPr>
            <p:ph type="sldNum" sz="quarter" idx="10"/>
          </p:nvPr>
        </p:nvSpPr>
        <p:spPr/>
        <p:txBody>
          <a:bodyPr/>
          <a:lstStyle/>
          <a:p>
            <a:pPr>
              <a:defRPr/>
            </a:pPr>
            <a:fld id="{C761446B-642F-42D1-B388-72E1E4506606}" type="slidenum">
              <a:rPr lang="en-US" smtClean="0"/>
              <a:pPr>
                <a:defRPr/>
              </a:pPr>
              <a:t>30</a:t>
            </a:fld>
            <a:endParaRPr lang="en-US" dirty="0"/>
          </a:p>
        </p:txBody>
      </p:sp>
      <p:sp>
        <p:nvSpPr>
          <p:cNvPr id="7" name="Shape">
            <a:extLst>
              <a:ext uri="{FF2B5EF4-FFF2-40B4-BE49-F238E27FC236}">
                <a16:creationId xmlns:a16="http://schemas.microsoft.com/office/drawing/2014/main" id="{7504924E-067F-4984-86EB-1A0572181641}"/>
              </a:ext>
            </a:extLst>
          </p:cNvPr>
          <p:cNvSpPr/>
          <p:nvPr/>
        </p:nvSpPr>
        <p:spPr>
          <a:xfrm>
            <a:off x="507847" y="1311951"/>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3678"/>
                </a:lnTo>
                <a:cubicBezTo>
                  <a:pt x="0" y="1637"/>
                  <a:pt x="1127" y="0"/>
                  <a:pt x="2500" y="0"/>
                </a:cubicBezTo>
                <a:lnTo>
                  <a:pt x="21600" y="0"/>
                </a:lnTo>
                <a:lnTo>
                  <a:pt x="21600" y="21600"/>
                </a:lnTo>
                <a:close/>
              </a:path>
            </a:pathLst>
          </a:custGeom>
          <a:solidFill>
            <a:srgbClr val="2980B9"/>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What is a reserve?</a:t>
            </a:r>
          </a:p>
        </p:txBody>
      </p:sp>
      <p:sp>
        <p:nvSpPr>
          <p:cNvPr id="8" name="Rectangle">
            <a:extLst>
              <a:ext uri="{FF2B5EF4-FFF2-40B4-BE49-F238E27FC236}">
                <a16:creationId xmlns:a16="http://schemas.microsoft.com/office/drawing/2014/main" id="{5C5335F7-F86E-4408-A5D1-1B3143172C10}"/>
              </a:ext>
            </a:extLst>
          </p:cNvPr>
          <p:cNvSpPr/>
          <p:nvPr/>
        </p:nvSpPr>
        <p:spPr>
          <a:xfrm>
            <a:off x="2191729" y="1311951"/>
            <a:ext cx="1583272" cy="1075991"/>
          </a:xfrm>
          <a:prstGeom prst="rect">
            <a:avLst/>
          </a:prstGeom>
          <a:solidFill>
            <a:srgbClr val="9BBB59"/>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400" kern="0" dirty="0">
                <a:solidFill>
                  <a:schemeClr val="bg1"/>
                </a:solidFill>
                <a:latin typeface="Avenir LT Std 45 Book" panose="020B0502020203020204" pitchFamily="34" charset="0"/>
                <a:cs typeface="+mn-cs"/>
              </a:rPr>
              <a:t>We have reserves?</a:t>
            </a:r>
            <a:endPar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endParaRPr>
          </a:p>
        </p:txBody>
      </p:sp>
      <p:pic>
        <p:nvPicPr>
          <p:cNvPr id="32" name="Graphic 31" descr="Piggy Bank">
            <a:extLst>
              <a:ext uri="{FF2B5EF4-FFF2-40B4-BE49-F238E27FC236}">
                <a16:creationId xmlns:a16="http://schemas.microsoft.com/office/drawing/2014/main" id="{6520596A-43BF-42DA-9E3F-6660C187841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42283" y="1279955"/>
            <a:ext cx="914400" cy="914400"/>
          </a:xfrm>
          <a:prstGeom prst="rect">
            <a:avLst/>
          </a:prstGeom>
        </p:spPr>
      </p:pic>
      <p:pic>
        <p:nvPicPr>
          <p:cNvPr id="34" name="Graphic 33" descr="Lightbulb">
            <a:extLst>
              <a:ext uri="{FF2B5EF4-FFF2-40B4-BE49-F238E27FC236}">
                <a16:creationId xmlns:a16="http://schemas.microsoft.com/office/drawing/2014/main" id="{4B5D5067-E949-45F3-864F-A1553D2C43E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566550" y="1335711"/>
            <a:ext cx="816634" cy="816634"/>
          </a:xfrm>
          <a:prstGeom prst="rect">
            <a:avLst/>
          </a:prstGeom>
        </p:spPr>
      </p:pic>
      <p:pic>
        <p:nvPicPr>
          <p:cNvPr id="36" name="Graphic 35" descr="Construction worker">
            <a:extLst>
              <a:ext uri="{FF2B5EF4-FFF2-40B4-BE49-F238E27FC236}">
                <a16:creationId xmlns:a16="http://schemas.microsoft.com/office/drawing/2014/main" id="{DB137BC1-E91C-4CEC-AF32-EDF4A5D93FD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4220636" y="1332485"/>
            <a:ext cx="914400" cy="914400"/>
          </a:xfrm>
          <a:prstGeom prst="rect">
            <a:avLst/>
          </a:prstGeom>
        </p:spPr>
      </p:pic>
      <p:sp>
        <p:nvSpPr>
          <p:cNvPr id="31" name="TextBox 30">
            <a:extLst>
              <a:ext uri="{FF2B5EF4-FFF2-40B4-BE49-F238E27FC236}">
                <a16:creationId xmlns:a16="http://schemas.microsoft.com/office/drawing/2014/main" id="{132B152C-960D-4F35-997F-0BC2A3C211F1}"/>
              </a:ext>
            </a:extLst>
          </p:cNvPr>
          <p:cNvSpPr txBox="1"/>
          <p:nvPr/>
        </p:nvSpPr>
        <p:spPr>
          <a:xfrm>
            <a:off x="5334000" y="1828800"/>
            <a:ext cx="3505200" cy="1077218"/>
          </a:xfrm>
          <a:prstGeom prst="rect">
            <a:avLst/>
          </a:prstGeom>
          <a:noFill/>
        </p:spPr>
        <p:txBody>
          <a:bodyPr wrap="square" rtlCol="0">
            <a:spAutoFit/>
          </a:bodyPr>
          <a:lstStyle/>
          <a:p>
            <a:pPr algn="ctr"/>
            <a:r>
              <a:rPr lang="en-US" sz="1600" dirty="0">
                <a:solidFill>
                  <a:srgbClr val="9BBB59"/>
                </a:solidFill>
                <a:latin typeface="Avenir LT Std 45 Book" panose="020B0502020203020204" pitchFamily="34" charset="0"/>
              </a:rPr>
              <a:t>Yes, it’s such a great idea we </a:t>
            </a:r>
            <a:r>
              <a:rPr lang="en-US" sz="1600" i="1" dirty="0">
                <a:solidFill>
                  <a:srgbClr val="9BBB59"/>
                </a:solidFill>
                <a:latin typeface="Avenir LT Std 45 Book" panose="020B0502020203020204" pitchFamily="34" charset="0"/>
              </a:rPr>
              <a:t>already</a:t>
            </a:r>
            <a:r>
              <a:rPr lang="en-US" sz="1600" dirty="0">
                <a:solidFill>
                  <a:srgbClr val="9BBB59"/>
                </a:solidFill>
                <a:latin typeface="Avenir LT Std 45 Book" panose="020B0502020203020204" pitchFamily="34" charset="0"/>
              </a:rPr>
              <a:t> have multiple reserves…each set up to pay for very specific types of expenses:</a:t>
            </a:r>
          </a:p>
        </p:txBody>
      </p:sp>
      <p:pic>
        <p:nvPicPr>
          <p:cNvPr id="35" name="Graphic 34" descr="Lightbulb">
            <a:extLst>
              <a:ext uri="{FF2B5EF4-FFF2-40B4-BE49-F238E27FC236}">
                <a16:creationId xmlns:a16="http://schemas.microsoft.com/office/drawing/2014/main" id="{C6D36811-61EB-4D1A-9C15-BBE03EEF5F0D}"/>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754483" y="1066800"/>
            <a:ext cx="816634" cy="816634"/>
          </a:xfrm>
          <a:prstGeom prst="rect">
            <a:avLst/>
          </a:prstGeom>
        </p:spPr>
      </p:pic>
      <p:sp>
        <p:nvSpPr>
          <p:cNvPr id="37" name="TextBox 36">
            <a:extLst>
              <a:ext uri="{FF2B5EF4-FFF2-40B4-BE49-F238E27FC236}">
                <a16:creationId xmlns:a16="http://schemas.microsoft.com/office/drawing/2014/main" id="{45367F06-B3CA-4BCD-8386-0FA48B11886F}"/>
              </a:ext>
            </a:extLst>
          </p:cNvPr>
          <p:cNvSpPr txBox="1"/>
          <p:nvPr/>
        </p:nvSpPr>
        <p:spPr>
          <a:xfrm>
            <a:off x="5486400" y="2895600"/>
            <a:ext cx="3276600" cy="1600438"/>
          </a:xfrm>
          <a:prstGeom prst="rect">
            <a:avLst/>
          </a:prstGeom>
          <a:noFill/>
        </p:spPr>
        <p:txBody>
          <a:bodyPr wrap="square" rtlCol="0">
            <a:spAutoFit/>
          </a:bodyPr>
          <a:lstStyle/>
          <a:p>
            <a:pPr marL="285750" indent="-285750">
              <a:buFont typeface="Wingdings" panose="05000000000000000000" pitchFamily="2" charset="2"/>
              <a:buChar char="ü"/>
            </a:pPr>
            <a:r>
              <a:rPr lang="en-US" sz="1400" dirty="0">
                <a:solidFill>
                  <a:srgbClr val="9BBB59"/>
                </a:solidFill>
                <a:latin typeface="Avenir LT Std 45 Book" panose="020B0502020203020204" pitchFamily="34" charset="0"/>
              </a:rPr>
              <a:t>Roof Replacement Capital Reserve</a:t>
            </a:r>
          </a:p>
          <a:p>
            <a:pPr marL="285750" indent="-285750">
              <a:buFont typeface="Wingdings" panose="05000000000000000000" pitchFamily="2" charset="2"/>
              <a:buChar char="ü"/>
            </a:pPr>
            <a:r>
              <a:rPr lang="en-US" sz="1400" dirty="0">
                <a:solidFill>
                  <a:srgbClr val="9BBB59"/>
                </a:solidFill>
                <a:latin typeface="Avenir LT Std 45 Book" panose="020B0502020203020204" pitchFamily="34" charset="0"/>
              </a:rPr>
              <a:t>Workers Compensation Reserve</a:t>
            </a:r>
          </a:p>
          <a:p>
            <a:pPr marL="285750" indent="-285750">
              <a:buFont typeface="Wingdings" panose="05000000000000000000" pitchFamily="2" charset="2"/>
              <a:buChar char="ü"/>
            </a:pPr>
            <a:r>
              <a:rPr lang="en-US" sz="1400" dirty="0">
                <a:solidFill>
                  <a:srgbClr val="9BBB59"/>
                </a:solidFill>
                <a:latin typeface="Avenir LT Std 45 Book" panose="020B0502020203020204" pitchFamily="34" charset="0"/>
              </a:rPr>
              <a:t>Unemployment Reserve</a:t>
            </a:r>
          </a:p>
          <a:p>
            <a:pPr marL="285750" indent="-285750">
              <a:buFont typeface="Wingdings" panose="05000000000000000000" pitchFamily="2" charset="2"/>
              <a:buChar char="ü"/>
            </a:pPr>
            <a:r>
              <a:rPr lang="en-US" sz="1400" dirty="0">
                <a:solidFill>
                  <a:srgbClr val="9BBB59"/>
                </a:solidFill>
                <a:latin typeface="Avenir LT Std 45 Book" panose="020B0502020203020204" pitchFamily="34" charset="0"/>
              </a:rPr>
              <a:t>Retirement Contribution Reserves</a:t>
            </a:r>
          </a:p>
          <a:p>
            <a:pPr marL="285750" indent="-285750">
              <a:buFont typeface="Wingdings" panose="05000000000000000000" pitchFamily="2" charset="2"/>
              <a:buChar char="ü"/>
            </a:pPr>
            <a:r>
              <a:rPr lang="en-US" sz="1400" dirty="0">
                <a:solidFill>
                  <a:srgbClr val="9BBB59"/>
                </a:solidFill>
                <a:latin typeface="Avenir LT Std 45 Book" panose="020B0502020203020204" pitchFamily="34" charset="0"/>
              </a:rPr>
              <a:t>Property Loss Reserve</a:t>
            </a:r>
          </a:p>
          <a:p>
            <a:pPr marL="285750" indent="-285750">
              <a:buFont typeface="Wingdings" panose="05000000000000000000" pitchFamily="2" charset="2"/>
              <a:buChar char="ü"/>
            </a:pPr>
            <a:r>
              <a:rPr lang="en-US" sz="1400" dirty="0">
                <a:solidFill>
                  <a:srgbClr val="9BBB59"/>
                </a:solidFill>
                <a:latin typeface="Avenir LT Std 45 Book" panose="020B0502020203020204" pitchFamily="34" charset="0"/>
              </a:rPr>
              <a:t>Liability Reserve</a:t>
            </a:r>
          </a:p>
          <a:p>
            <a:pPr marL="285750" indent="-285750">
              <a:buFont typeface="Wingdings" panose="05000000000000000000" pitchFamily="2" charset="2"/>
              <a:buChar char="ü"/>
            </a:pPr>
            <a:r>
              <a:rPr lang="en-US" sz="1400" dirty="0">
                <a:solidFill>
                  <a:srgbClr val="9BBB59"/>
                </a:solidFill>
                <a:latin typeface="Avenir LT Std 45 Book" panose="020B0502020203020204" pitchFamily="34" charset="0"/>
              </a:rPr>
              <a:t>Employee Benefits Liability Reserve</a:t>
            </a:r>
          </a:p>
        </p:txBody>
      </p:sp>
      <p:sp>
        <p:nvSpPr>
          <p:cNvPr id="38" name="TextBox 37">
            <a:extLst>
              <a:ext uri="{FF2B5EF4-FFF2-40B4-BE49-F238E27FC236}">
                <a16:creationId xmlns:a16="http://schemas.microsoft.com/office/drawing/2014/main" id="{90721882-B6C2-476C-95F7-FD13D3B9AB9F}"/>
              </a:ext>
            </a:extLst>
          </p:cNvPr>
          <p:cNvSpPr txBox="1"/>
          <p:nvPr/>
        </p:nvSpPr>
        <p:spPr>
          <a:xfrm>
            <a:off x="5257800" y="4511618"/>
            <a:ext cx="3657600" cy="1077218"/>
          </a:xfrm>
          <a:prstGeom prst="rect">
            <a:avLst/>
          </a:prstGeom>
          <a:noFill/>
        </p:spPr>
        <p:txBody>
          <a:bodyPr wrap="square" rtlCol="0">
            <a:spAutoFit/>
          </a:bodyPr>
          <a:lstStyle/>
          <a:p>
            <a:pPr algn="ctr"/>
            <a:r>
              <a:rPr lang="en-US" sz="1600" dirty="0">
                <a:solidFill>
                  <a:srgbClr val="9BBB59"/>
                </a:solidFill>
                <a:latin typeface="Avenir LT Std 45 Book" panose="020B0502020203020204" pitchFamily="34" charset="0"/>
              </a:rPr>
              <a:t>Each reserve is allowed, established and funded as prescribed by law… and all through public vote or </a:t>
            </a:r>
            <a:br>
              <a:rPr lang="en-US" sz="1600" dirty="0">
                <a:solidFill>
                  <a:srgbClr val="9BBB59"/>
                </a:solidFill>
                <a:latin typeface="Avenir LT Std 45 Book" panose="020B0502020203020204" pitchFamily="34" charset="0"/>
              </a:rPr>
            </a:br>
            <a:r>
              <a:rPr lang="en-US" sz="1600" dirty="0">
                <a:solidFill>
                  <a:srgbClr val="9BBB59"/>
                </a:solidFill>
                <a:latin typeface="Avenir LT Std 45 Book" panose="020B0502020203020204" pitchFamily="34" charset="0"/>
              </a:rPr>
              <a:t>official Board action.</a:t>
            </a:r>
          </a:p>
        </p:txBody>
      </p:sp>
    </p:spTree>
    <p:extLst>
      <p:ext uri="{BB962C8B-B14F-4D97-AF65-F5344CB8AC3E}">
        <p14:creationId xmlns:p14="http://schemas.microsoft.com/office/powerpoint/2010/main" val="25425125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A758E-4F3B-415E-8BFE-55B8E29D0D95}"/>
              </a:ext>
            </a:extLst>
          </p:cNvPr>
          <p:cNvSpPr>
            <a:spLocks noGrp="1"/>
          </p:cNvSpPr>
          <p:nvPr>
            <p:ph type="title"/>
          </p:nvPr>
        </p:nvSpPr>
        <p:spPr>
          <a:xfrm>
            <a:off x="457200" y="274638"/>
            <a:ext cx="8229600" cy="715962"/>
          </a:xfrm>
        </p:spPr>
        <p:txBody>
          <a:bodyPr/>
          <a:lstStyle/>
          <a:p>
            <a:r>
              <a:rPr lang="en-US" sz="4000" dirty="0"/>
              <a:t>Roof Replacement Capital Reserve</a:t>
            </a:r>
          </a:p>
        </p:txBody>
      </p:sp>
      <p:sp>
        <p:nvSpPr>
          <p:cNvPr id="5" name="Slide Number Placeholder 4">
            <a:extLst>
              <a:ext uri="{FF2B5EF4-FFF2-40B4-BE49-F238E27FC236}">
                <a16:creationId xmlns:a16="http://schemas.microsoft.com/office/drawing/2014/main" id="{065CC4B6-9725-4404-8334-301F515D5A5D}"/>
              </a:ext>
            </a:extLst>
          </p:cNvPr>
          <p:cNvSpPr>
            <a:spLocks noGrp="1"/>
          </p:cNvSpPr>
          <p:nvPr>
            <p:ph type="sldNum" sz="quarter" idx="10"/>
          </p:nvPr>
        </p:nvSpPr>
        <p:spPr/>
        <p:txBody>
          <a:bodyPr/>
          <a:lstStyle/>
          <a:p>
            <a:pPr>
              <a:defRPr/>
            </a:pPr>
            <a:fld id="{C761446B-642F-42D1-B388-72E1E4506606}" type="slidenum">
              <a:rPr lang="en-US" smtClean="0"/>
              <a:pPr>
                <a:defRPr/>
              </a:pPr>
              <a:t>31</a:t>
            </a:fld>
            <a:endParaRPr lang="en-US" dirty="0"/>
          </a:p>
        </p:txBody>
      </p:sp>
      <p:sp>
        <p:nvSpPr>
          <p:cNvPr id="7" name="Shape">
            <a:extLst>
              <a:ext uri="{FF2B5EF4-FFF2-40B4-BE49-F238E27FC236}">
                <a16:creationId xmlns:a16="http://schemas.microsoft.com/office/drawing/2014/main" id="{7504924E-067F-4984-86EB-1A0572181641}"/>
              </a:ext>
            </a:extLst>
          </p:cNvPr>
          <p:cNvSpPr/>
          <p:nvPr/>
        </p:nvSpPr>
        <p:spPr>
          <a:xfrm>
            <a:off x="507847" y="1311951"/>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3678"/>
                </a:lnTo>
                <a:cubicBezTo>
                  <a:pt x="0" y="1637"/>
                  <a:pt x="1127" y="0"/>
                  <a:pt x="2500" y="0"/>
                </a:cubicBezTo>
                <a:lnTo>
                  <a:pt x="21600" y="0"/>
                </a:lnTo>
                <a:lnTo>
                  <a:pt x="21600" y="21600"/>
                </a:lnTo>
                <a:close/>
              </a:path>
            </a:pathLst>
          </a:custGeom>
          <a:solidFill>
            <a:srgbClr val="2980B9"/>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What is a reserve?</a:t>
            </a:r>
          </a:p>
        </p:txBody>
      </p:sp>
      <p:sp>
        <p:nvSpPr>
          <p:cNvPr id="8" name="Rectangle">
            <a:extLst>
              <a:ext uri="{FF2B5EF4-FFF2-40B4-BE49-F238E27FC236}">
                <a16:creationId xmlns:a16="http://schemas.microsoft.com/office/drawing/2014/main" id="{5C5335F7-F86E-4408-A5D1-1B3143172C10}"/>
              </a:ext>
            </a:extLst>
          </p:cNvPr>
          <p:cNvSpPr/>
          <p:nvPr/>
        </p:nvSpPr>
        <p:spPr>
          <a:xfrm>
            <a:off x="2191729" y="1311951"/>
            <a:ext cx="1583272" cy="1075991"/>
          </a:xfrm>
          <a:prstGeom prst="rect">
            <a:avLst/>
          </a:prstGeom>
          <a:solidFill>
            <a:srgbClr val="9BBB59"/>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400" kern="0" dirty="0">
                <a:solidFill>
                  <a:schemeClr val="bg1"/>
                </a:solidFill>
                <a:latin typeface="Avenir LT Std 45 Book" panose="020B0502020203020204" pitchFamily="34" charset="0"/>
                <a:cs typeface="+mn-cs"/>
              </a:rPr>
              <a:t>We have reserves?</a:t>
            </a:r>
            <a:endPar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endParaRPr>
          </a:p>
        </p:txBody>
      </p:sp>
      <p:sp>
        <p:nvSpPr>
          <p:cNvPr id="9" name="Shape">
            <a:extLst>
              <a:ext uri="{FF2B5EF4-FFF2-40B4-BE49-F238E27FC236}">
                <a16:creationId xmlns:a16="http://schemas.microsoft.com/office/drawing/2014/main" id="{2C803F77-7A6B-42B7-85FF-9801978E05F0}"/>
              </a:ext>
            </a:extLst>
          </p:cNvPr>
          <p:cNvSpPr/>
          <p:nvPr/>
        </p:nvSpPr>
        <p:spPr>
          <a:xfrm>
            <a:off x="3886199" y="1311951"/>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19100" y="0"/>
                </a:lnTo>
                <a:cubicBezTo>
                  <a:pt x="20488" y="0"/>
                  <a:pt x="21600" y="1658"/>
                  <a:pt x="21600" y="3678"/>
                </a:cubicBezTo>
                <a:lnTo>
                  <a:pt x="21600" y="21600"/>
                </a:lnTo>
                <a:close/>
              </a:path>
            </a:pathLst>
          </a:custGeom>
          <a:solidFill>
            <a:srgbClr val="5F5F5F"/>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Capital Reserve?</a:t>
            </a:r>
          </a:p>
        </p:txBody>
      </p:sp>
      <p:pic>
        <p:nvPicPr>
          <p:cNvPr id="32" name="Graphic 31" descr="Piggy Bank">
            <a:extLst>
              <a:ext uri="{FF2B5EF4-FFF2-40B4-BE49-F238E27FC236}">
                <a16:creationId xmlns:a16="http://schemas.microsoft.com/office/drawing/2014/main" id="{6520596A-43BF-42DA-9E3F-6660C187841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42283" y="1279955"/>
            <a:ext cx="914400" cy="914400"/>
          </a:xfrm>
          <a:prstGeom prst="rect">
            <a:avLst/>
          </a:prstGeom>
        </p:spPr>
      </p:pic>
      <p:pic>
        <p:nvPicPr>
          <p:cNvPr id="34" name="Graphic 33" descr="Lightbulb">
            <a:extLst>
              <a:ext uri="{FF2B5EF4-FFF2-40B4-BE49-F238E27FC236}">
                <a16:creationId xmlns:a16="http://schemas.microsoft.com/office/drawing/2014/main" id="{4B5D5067-E949-45F3-864F-A1553D2C43E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566550" y="1335711"/>
            <a:ext cx="816634" cy="816634"/>
          </a:xfrm>
          <a:prstGeom prst="rect">
            <a:avLst/>
          </a:prstGeom>
        </p:spPr>
      </p:pic>
      <p:pic>
        <p:nvPicPr>
          <p:cNvPr id="36" name="Graphic 35" descr="Construction worker">
            <a:extLst>
              <a:ext uri="{FF2B5EF4-FFF2-40B4-BE49-F238E27FC236}">
                <a16:creationId xmlns:a16="http://schemas.microsoft.com/office/drawing/2014/main" id="{DB137BC1-E91C-4CEC-AF32-EDF4A5D93FD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4220636" y="1332485"/>
            <a:ext cx="914400" cy="914400"/>
          </a:xfrm>
          <a:prstGeom prst="rect">
            <a:avLst/>
          </a:prstGeom>
        </p:spPr>
      </p:pic>
      <p:sp>
        <p:nvSpPr>
          <p:cNvPr id="31" name="TextBox 30">
            <a:extLst>
              <a:ext uri="{FF2B5EF4-FFF2-40B4-BE49-F238E27FC236}">
                <a16:creationId xmlns:a16="http://schemas.microsoft.com/office/drawing/2014/main" id="{61689ED8-97B3-4890-BA86-274E6E8CC2E7}"/>
              </a:ext>
            </a:extLst>
          </p:cNvPr>
          <p:cNvSpPr txBox="1"/>
          <p:nvPr/>
        </p:nvSpPr>
        <p:spPr>
          <a:xfrm>
            <a:off x="5867400" y="2051449"/>
            <a:ext cx="2667000" cy="2062103"/>
          </a:xfrm>
          <a:prstGeom prst="rect">
            <a:avLst/>
          </a:prstGeom>
          <a:noFill/>
        </p:spPr>
        <p:txBody>
          <a:bodyPr wrap="square" rtlCol="0">
            <a:spAutoFit/>
          </a:bodyPr>
          <a:lstStyle/>
          <a:p>
            <a:pPr algn="ctr"/>
            <a:r>
              <a:rPr lang="en-US" sz="1600" dirty="0">
                <a:solidFill>
                  <a:srgbClr val="5F5F5F"/>
                </a:solidFill>
                <a:latin typeface="Avenir LT Std 45 Book" panose="020B0502020203020204" pitchFamily="34" charset="0"/>
              </a:rPr>
              <a:t>Capital reserve funds allow us to set aside money over an extended period of time to pay for specific capital projects at a later date.</a:t>
            </a:r>
          </a:p>
          <a:p>
            <a:pPr algn="ctr"/>
            <a:br>
              <a:rPr lang="en-US" sz="1600" dirty="0">
                <a:solidFill>
                  <a:srgbClr val="5F5F5F"/>
                </a:solidFill>
                <a:latin typeface="Avenir LT Std 45 Book" panose="020B0502020203020204" pitchFamily="34" charset="0"/>
              </a:rPr>
            </a:br>
            <a:endParaRPr lang="en-US" sz="1600" dirty="0">
              <a:solidFill>
                <a:srgbClr val="5F5F5F"/>
              </a:solidFill>
              <a:latin typeface="Avenir LT Std 45 Book" panose="020B0502020203020204" pitchFamily="34" charset="0"/>
            </a:endParaRPr>
          </a:p>
        </p:txBody>
      </p:sp>
      <p:pic>
        <p:nvPicPr>
          <p:cNvPr id="37" name="Graphic 36" descr="Construction worker">
            <a:extLst>
              <a:ext uri="{FF2B5EF4-FFF2-40B4-BE49-F238E27FC236}">
                <a16:creationId xmlns:a16="http://schemas.microsoft.com/office/drawing/2014/main" id="{F83547AA-F88D-4819-AB6E-11E8D3DA5F4B}"/>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731478" y="1219200"/>
            <a:ext cx="914400" cy="914400"/>
          </a:xfrm>
          <a:prstGeom prst="rect">
            <a:avLst/>
          </a:prstGeom>
        </p:spPr>
      </p:pic>
    </p:spTree>
    <p:extLst>
      <p:ext uri="{BB962C8B-B14F-4D97-AF65-F5344CB8AC3E}">
        <p14:creationId xmlns:p14="http://schemas.microsoft.com/office/powerpoint/2010/main" val="34091833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A758E-4F3B-415E-8BFE-55B8E29D0D95}"/>
              </a:ext>
            </a:extLst>
          </p:cNvPr>
          <p:cNvSpPr>
            <a:spLocks noGrp="1"/>
          </p:cNvSpPr>
          <p:nvPr>
            <p:ph type="title"/>
          </p:nvPr>
        </p:nvSpPr>
        <p:spPr>
          <a:xfrm>
            <a:off x="457200" y="274638"/>
            <a:ext cx="8229600" cy="715962"/>
          </a:xfrm>
        </p:spPr>
        <p:txBody>
          <a:bodyPr/>
          <a:lstStyle/>
          <a:p>
            <a:r>
              <a:rPr lang="en-US" sz="4000" dirty="0"/>
              <a:t>Roof Replacement Capital Reserve</a:t>
            </a:r>
          </a:p>
        </p:txBody>
      </p:sp>
      <p:sp>
        <p:nvSpPr>
          <p:cNvPr id="5" name="Slide Number Placeholder 4">
            <a:extLst>
              <a:ext uri="{FF2B5EF4-FFF2-40B4-BE49-F238E27FC236}">
                <a16:creationId xmlns:a16="http://schemas.microsoft.com/office/drawing/2014/main" id="{065CC4B6-9725-4404-8334-301F515D5A5D}"/>
              </a:ext>
            </a:extLst>
          </p:cNvPr>
          <p:cNvSpPr>
            <a:spLocks noGrp="1"/>
          </p:cNvSpPr>
          <p:nvPr>
            <p:ph type="sldNum" sz="quarter" idx="10"/>
          </p:nvPr>
        </p:nvSpPr>
        <p:spPr/>
        <p:txBody>
          <a:bodyPr/>
          <a:lstStyle/>
          <a:p>
            <a:pPr>
              <a:defRPr/>
            </a:pPr>
            <a:fld id="{C761446B-642F-42D1-B388-72E1E4506606}" type="slidenum">
              <a:rPr lang="en-US" smtClean="0"/>
              <a:pPr>
                <a:defRPr/>
              </a:pPr>
              <a:t>32</a:t>
            </a:fld>
            <a:endParaRPr lang="en-US" dirty="0"/>
          </a:p>
        </p:txBody>
      </p:sp>
      <p:sp>
        <p:nvSpPr>
          <p:cNvPr id="7" name="Shape">
            <a:extLst>
              <a:ext uri="{FF2B5EF4-FFF2-40B4-BE49-F238E27FC236}">
                <a16:creationId xmlns:a16="http://schemas.microsoft.com/office/drawing/2014/main" id="{7504924E-067F-4984-86EB-1A0572181641}"/>
              </a:ext>
            </a:extLst>
          </p:cNvPr>
          <p:cNvSpPr/>
          <p:nvPr/>
        </p:nvSpPr>
        <p:spPr>
          <a:xfrm>
            <a:off x="507847" y="1311951"/>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3678"/>
                </a:lnTo>
                <a:cubicBezTo>
                  <a:pt x="0" y="1637"/>
                  <a:pt x="1127" y="0"/>
                  <a:pt x="2500" y="0"/>
                </a:cubicBezTo>
                <a:lnTo>
                  <a:pt x="21600" y="0"/>
                </a:lnTo>
                <a:lnTo>
                  <a:pt x="21600" y="21600"/>
                </a:lnTo>
                <a:close/>
              </a:path>
            </a:pathLst>
          </a:custGeom>
          <a:solidFill>
            <a:srgbClr val="2980B9"/>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What is a reserve?</a:t>
            </a:r>
          </a:p>
        </p:txBody>
      </p:sp>
      <p:sp>
        <p:nvSpPr>
          <p:cNvPr id="8" name="Rectangle">
            <a:extLst>
              <a:ext uri="{FF2B5EF4-FFF2-40B4-BE49-F238E27FC236}">
                <a16:creationId xmlns:a16="http://schemas.microsoft.com/office/drawing/2014/main" id="{5C5335F7-F86E-4408-A5D1-1B3143172C10}"/>
              </a:ext>
            </a:extLst>
          </p:cNvPr>
          <p:cNvSpPr/>
          <p:nvPr/>
        </p:nvSpPr>
        <p:spPr>
          <a:xfrm>
            <a:off x="2191729" y="1311951"/>
            <a:ext cx="1583272" cy="1075991"/>
          </a:xfrm>
          <a:prstGeom prst="rect">
            <a:avLst/>
          </a:prstGeom>
          <a:solidFill>
            <a:srgbClr val="9BBB59"/>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400" kern="0" dirty="0">
                <a:solidFill>
                  <a:schemeClr val="bg1"/>
                </a:solidFill>
                <a:latin typeface="Avenir LT Std 45 Book" panose="020B0502020203020204" pitchFamily="34" charset="0"/>
                <a:cs typeface="+mn-cs"/>
              </a:rPr>
              <a:t>We have reserves?</a:t>
            </a:r>
            <a:endPar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endParaRPr>
          </a:p>
        </p:txBody>
      </p:sp>
      <p:sp>
        <p:nvSpPr>
          <p:cNvPr id="9" name="Shape">
            <a:extLst>
              <a:ext uri="{FF2B5EF4-FFF2-40B4-BE49-F238E27FC236}">
                <a16:creationId xmlns:a16="http://schemas.microsoft.com/office/drawing/2014/main" id="{2C803F77-7A6B-42B7-85FF-9801978E05F0}"/>
              </a:ext>
            </a:extLst>
          </p:cNvPr>
          <p:cNvSpPr/>
          <p:nvPr/>
        </p:nvSpPr>
        <p:spPr>
          <a:xfrm>
            <a:off x="3886199" y="1311951"/>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19100" y="0"/>
                </a:lnTo>
                <a:cubicBezTo>
                  <a:pt x="20488" y="0"/>
                  <a:pt x="21600" y="1658"/>
                  <a:pt x="21600" y="3678"/>
                </a:cubicBezTo>
                <a:lnTo>
                  <a:pt x="21600" y="21600"/>
                </a:lnTo>
                <a:close/>
              </a:path>
            </a:pathLst>
          </a:custGeom>
          <a:solidFill>
            <a:srgbClr val="5F5F5F"/>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Capital Reserve?</a:t>
            </a:r>
          </a:p>
        </p:txBody>
      </p:sp>
      <p:sp>
        <p:nvSpPr>
          <p:cNvPr id="25" name="Rectangle">
            <a:extLst>
              <a:ext uri="{FF2B5EF4-FFF2-40B4-BE49-F238E27FC236}">
                <a16:creationId xmlns:a16="http://schemas.microsoft.com/office/drawing/2014/main" id="{C21026F9-785A-4315-9402-931C96680D48}"/>
              </a:ext>
            </a:extLst>
          </p:cNvPr>
          <p:cNvSpPr/>
          <p:nvPr/>
        </p:nvSpPr>
        <p:spPr>
          <a:xfrm>
            <a:off x="507848" y="2498157"/>
            <a:ext cx="1583272" cy="1075991"/>
          </a:xfrm>
          <a:prstGeom prst="rect">
            <a:avLst/>
          </a:prstGeom>
          <a:solidFill>
            <a:srgbClr val="2C3E5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Multiple Capital Reserves?</a:t>
            </a:r>
          </a:p>
        </p:txBody>
      </p:sp>
      <p:pic>
        <p:nvPicPr>
          <p:cNvPr id="32" name="Graphic 31" descr="Piggy Bank">
            <a:extLst>
              <a:ext uri="{FF2B5EF4-FFF2-40B4-BE49-F238E27FC236}">
                <a16:creationId xmlns:a16="http://schemas.microsoft.com/office/drawing/2014/main" id="{6520596A-43BF-42DA-9E3F-6660C187841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42283" y="1279955"/>
            <a:ext cx="914400" cy="914400"/>
          </a:xfrm>
          <a:prstGeom prst="rect">
            <a:avLst/>
          </a:prstGeom>
        </p:spPr>
      </p:pic>
      <p:pic>
        <p:nvPicPr>
          <p:cNvPr id="34" name="Graphic 33" descr="Lightbulb">
            <a:extLst>
              <a:ext uri="{FF2B5EF4-FFF2-40B4-BE49-F238E27FC236}">
                <a16:creationId xmlns:a16="http://schemas.microsoft.com/office/drawing/2014/main" id="{4B5D5067-E949-45F3-864F-A1553D2C43E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566550" y="1335711"/>
            <a:ext cx="816634" cy="816634"/>
          </a:xfrm>
          <a:prstGeom prst="rect">
            <a:avLst/>
          </a:prstGeom>
        </p:spPr>
      </p:pic>
      <p:pic>
        <p:nvPicPr>
          <p:cNvPr id="36" name="Graphic 35" descr="Construction worker">
            <a:extLst>
              <a:ext uri="{FF2B5EF4-FFF2-40B4-BE49-F238E27FC236}">
                <a16:creationId xmlns:a16="http://schemas.microsoft.com/office/drawing/2014/main" id="{DB137BC1-E91C-4CEC-AF32-EDF4A5D93FD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4220636" y="1332485"/>
            <a:ext cx="914400" cy="914400"/>
          </a:xfrm>
          <a:prstGeom prst="rect">
            <a:avLst/>
          </a:prstGeom>
        </p:spPr>
      </p:pic>
      <p:grpSp>
        <p:nvGrpSpPr>
          <p:cNvPr id="42" name="Group 41">
            <a:extLst>
              <a:ext uri="{FF2B5EF4-FFF2-40B4-BE49-F238E27FC236}">
                <a16:creationId xmlns:a16="http://schemas.microsoft.com/office/drawing/2014/main" id="{ACBB02A1-0A96-48CF-8DC1-FDE9BB76E710}"/>
              </a:ext>
            </a:extLst>
          </p:cNvPr>
          <p:cNvGrpSpPr/>
          <p:nvPr/>
        </p:nvGrpSpPr>
        <p:grpSpPr>
          <a:xfrm>
            <a:off x="704071" y="2598182"/>
            <a:ext cx="1191082" cy="438707"/>
            <a:chOff x="-152400" y="3465903"/>
            <a:chExt cx="2486482" cy="915838"/>
          </a:xfrm>
          <a:solidFill>
            <a:schemeClr val="bg1"/>
          </a:solidFill>
        </p:grpSpPr>
        <p:pic>
          <p:nvPicPr>
            <p:cNvPr id="39" name="Graphic 38" descr="Home">
              <a:extLst>
                <a:ext uri="{FF2B5EF4-FFF2-40B4-BE49-F238E27FC236}">
                  <a16:creationId xmlns:a16="http://schemas.microsoft.com/office/drawing/2014/main" id="{83F15BC5-B876-488B-9639-1A57F575DEB6}"/>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52400" y="3465903"/>
              <a:ext cx="914400" cy="914400"/>
            </a:xfrm>
            <a:prstGeom prst="rect">
              <a:avLst/>
            </a:prstGeom>
          </p:spPr>
        </p:pic>
        <p:pic>
          <p:nvPicPr>
            <p:cNvPr id="40" name="Graphic 39" descr="Home">
              <a:extLst>
                <a:ext uri="{FF2B5EF4-FFF2-40B4-BE49-F238E27FC236}">
                  <a16:creationId xmlns:a16="http://schemas.microsoft.com/office/drawing/2014/main" id="{298C4765-C465-4081-9113-7CFAF029260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30905" y="3467341"/>
              <a:ext cx="914400" cy="914400"/>
            </a:xfrm>
            <a:prstGeom prst="rect">
              <a:avLst/>
            </a:prstGeom>
          </p:spPr>
        </p:pic>
        <p:pic>
          <p:nvPicPr>
            <p:cNvPr id="41" name="Graphic 40" descr="Home">
              <a:extLst>
                <a:ext uri="{FF2B5EF4-FFF2-40B4-BE49-F238E27FC236}">
                  <a16:creationId xmlns:a16="http://schemas.microsoft.com/office/drawing/2014/main" id="{540349F2-6ACB-4298-A62C-450FEA40FBF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419682" y="3465903"/>
              <a:ext cx="914400" cy="914400"/>
            </a:xfrm>
            <a:prstGeom prst="rect">
              <a:avLst/>
            </a:prstGeom>
          </p:spPr>
        </p:pic>
      </p:grpSp>
      <p:pic>
        <p:nvPicPr>
          <p:cNvPr id="44" name="Graphic 43" descr="Checkmark">
            <a:extLst>
              <a:ext uri="{FF2B5EF4-FFF2-40B4-BE49-F238E27FC236}">
                <a16:creationId xmlns:a16="http://schemas.microsoft.com/office/drawing/2014/main" id="{922CB1E2-51A0-4E56-8CC5-FFB308EB3F36}"/>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220636" y="2458126"/>
            <a:ext cx="914400" cy="914400"/>
          </a:xfrm>
          <a:prstGeom prst="rect">
            <a:avLst/>
          </a:prstGeom>
        </p:spPr>
      </p:pic>
      <p:pic>
        <p:nvPicPr>
          <p:cNvPr id="48" name="Graphic 47" descr="Money">
            <a:extLst>
              <a:ext uri="{FF2B5EF4-FFF2-40B4-BE49-F238E27FC236}">
                <a16:creationId xmlns:a16="http://schemas.microsoft.com/office/drawing/2014/main" id="{F494F135-45EE-4BC8-8B51-4BE7F85D23F3}"/>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841101" y="3608786"/>
            <a:ext cx="914400" cy="914400"/>
          </a:xfrm>
          <a:prstGeom prst="rect">
            <a:avLst/>
          </a:prstGeom>
        </p:spPr>
      </p:pic>
      <p:sp>
        <p:nvSpPr>
          <p:cNvPr id="31" name="TextBox 30">
            <a:extLst>
              <a:ext uri="{FF2B5EF4-FFF2-40B4-BE49-F238E27FC236}">
                <a16:creationId xmlns:a16="http://schemas.microsoft.com/office/drawing/2014/main" id="{5311DC80-A2D1-4915-9C90-9137AC8DA648}"/>
              </a:ext>
            </a:extLst>
          </p:cNvPr>
          <p:cNvSpPr txBox="1"/>
          <p:nvPr/>
        </p:nvSpPr>
        <p:spPr>
          <a:xfrm>
            <a:off x="5638800" y="1804356"/>
            <a:ext cx="3048000" cy="3785652"/>
          </a:xfrm>
          <a:prstGeom prst="rect">
            <a:avLst/>
          </a:prstGeom>
          <a:noFill/>
        </p:spPr>
        <p:txBody>
          <a:bodyPr wrap="square" rtlCol="0">
            <a:spAutoFit/>
          </a:bodyPr>
          <a:lstStyle/>
          <a:p>
            <a:pPr algn="ctr"/>
            <a:r>
              <a:rPr lang="en-US" sz="1600" dirty="0">
                <a:solidFill>
                  <a:srgbClr val="2C3E50"/>
                </a:solidFill>
                <a:latin typeface="Avenir LT Std 45 Book" panose="020B0502020203020204" pitchFamily="34" charset="0"/>
              </a:rPr>
              <a:t>Yes, districts are permitted to have multiple capital reserves.  Each capital reserve needs to be approved by voters to establish, fund, and utilize.</a:t>
            </a:r>
          </a:p>
          <a:p>
            <a:pPr algn="ctr"/>
            <a:br>
              <a:rPr lang="en-US" sz="1600" dirty="0">
                <a:solidFill>
                  <a:srgbClr val="2C3E50"/>
                </a:solidFill>
                <a:latin typeface="Avenir LT Std 45 Book" panose="020B0502020203020204" pitchFamily="34" charset="0"/>
              </a:rPr>
            </a:br>
            <a:r>
              <a:rPr lang="en-US" sz="1600" dirty="0">
                <a:solidFill>
                  <a:srgbClr val="2C3E50"/>
                </a:solidFill>
                <a:latin typeface="Avenir LT Std 45 Book" panose="020B0502020203020204" pitchFamily="34" charset="0"/>
              </a:rPr>
              <a:t>In May 2022, voters approved our first Capital Reserve – for future roof replacements.  </a:t>
            </a:r>
            <a:br>
              <a:rPr lang="en-US" sz="1600" dirty="0">
                <a:solidFill>
                  <a:srgbClr val="2C3E50"/>
                </a:solidFill>
                <a:latin typeface="Avenir LT Std 45 Book" panose="020B0502020203020204" pitchFamily="34" charset="0"/>
              </a:rPr>
            </a:br>
            <a:endParaRPr lang="en-US" sz="1600" dirty="0">
              <a:solidFill>
                <a:srgbClr val="2C3E50"/>
              </a:solidFill>
              <a:latin typeface="Avenir LT Std 45 Book" panose="020B0502020203020204" pitchFamily="34" charset="0"/>
            </a:endParaRPr>
          </a:p>
          <a:p>
            <a:pPr algn="ctr"/>
            <a:r>
              <a:rPr lang="en-US" sz="1600" dirty="0">
                <a:solidFill>
                  <a:srgbClr val="2C3E50"/>
                </a:solidFill>
                <a:latin typeface="Avenir LT Std 45 Book" panose="020B0502020203020204" pitchFamily="34" charset="0"/>
              </a:rPr>
              <a:t>In May 2024, residents will be asked to allow us to establish a second reserve:  Building Improvements Capital </a:t>
            </a:r>
            <a:br>
              <a:rPr lang="en-US" sz="1600" dirty="0">
                <a:solidFill>
                  <a:srgbClr val="2C3E50"/>
                </a:solidFill>
                <a:latin typeface="Avenir LT Std 45 Book" panose="020B0502020203020204" pitchFamily="34" charset="0"/>
              </a:rPr>
            </a:br>
            <a:r>
              <a:rPr lang="en-US" sz="1600" dirty="0">
                <a:solidFill>
                  <a:srgbClr val="2C3E50"/>
                </a:solidFill>
                <a:latin typeface="Avenir LT Std 45 Book" panose="020B0502020203020204" pitchFamily="34" charset="0"/>
              </a:rPr>
              <a:t>Reserve Fund.</a:t>
            </a:r>
          </a:p>
        </p:txBody>
      </p:sp>
      <p:grpSp>
        <p:nvGrpSpPr>
          <p:cNvPr id="35" name="Group 34">
            <a:extLst>
              <a:ext uri="{FF2B5EF4-FFF2-40B4-BE49-F238E27FC236}">
                <a16:creationId xmlns:a16="http://schemas.microsoft.com/office/drawing/2014/main" id="{836A4EF9-3B84-4E84-8C0A-26B6B0F06E9C}"/>
              </a:ext>
            </a:extLst>
          </p:cNvPr>
          <p:cNvGrpSpPr/>
          <p:nvPr/>
        </p:nvGrpSpPr>
        <p:grpSpPr>
          <a:xfrm>
            <a:off x="6567259" y="1219200"/>
            <a:ext cx="1191082" cy="438707"/>
            <a:chOff x="-152400" y="3465903"/>
            <a:chExt cx="2486482" cy="915838"/>
          </a:xfrm>
          <a:solidFill>
            <a:srgbClr val="2C3E50"/>
          </a:solidFill>
        </p:grpSpPr>
        <p:pic>
          <p:nvPicPr>
            <p:cNvPr id="37" name="Graphic 36" descr="Home">
              <a:extLst>
                <a:ext uri="{FF2B5EF4-FFF2-40B4-BE49-F238E27FC236}">
                  <a16:creationId xmlns:a16="http://schemas.microsoft.com/office/drawing/2014/main" id="{0E74D6C0-0747-4974-B6F4-299551B0C634}"/>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52400" y="3465903"/>
              <a:ext cx="914400" cy="914400"/>
            </a:xfrm>
            <a:prstGeom prst="rect">
              <a:avLst/>
            </a:prstGeom>
          </p:spPr>
        </p:pic>
        <p:pic>
          <p:nvPicPr>
            <p:cNvPr id="38" name="Graphic 37" descr="Home">
              <a:extLst>
                <a:ext uri="{FF2B5EF4-FFF2-40B4-BE49-F238E27FC236}">
                  <a16:creationId xmlns:a16="http://schemas.microsoft.com/office/drawing/2014/main" id="{7A9854F1-CB4C-461D-A659-02A420800BE9}"/>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630905" y="3467341"/>
              <a:ext cx="914400" cy="914400"/>
            </a:xfrm>
            <a:prstGeom prst="rect">
              <a:avLst/>
            </a:prstGeom>
          </p:spPr>
        </p:pic>
        <p:pic>
          <p:nvPicPr>
            <p:cNvPr id="43" name="Graphic 42" descr="Home">
              <a:extLst>
                <a:ext uri="{FF2B5EF4-FFF2-40B4-BE49-F238E27FC236}">
                  <a16:creationId xmlns:a16="http://schemas.microsoft.com/office/drawing/2014/main" id="{078E6A9C-41B9-4A54-8BCE-565FEA88F4BC}"/>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419682" y="3465903"/>
              <a:ext cx="914400" cy="914400"/>
            </a:xfrm>
            <a:prstGeom prst="rect">
              <a:avLst/>
            </a:prstGeom>
          </p:spPr>
        </p:pic>
      </p:grpSp>
    </p:spTree>
    <p:extLst>
      <p:ext uri="{BB962C8B-B14F-4D97-AF65-F5344CB8AC3E}">
        <p14:creationId xmlns:p14="http://schemas.microsoft.com/office/powerpoint/2010/main" val="15447267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A758E-4F3B-415E-8BFE-55B8E29D0D95}"/>
              </a:ext>
            </a:extLst>
          </p:cNvPr>
          <p:cNvSpPr>
            <a:spLocks noGrp="1"/>
          </p:cNvSpPr>
          <p:nvPr>
            <p:ph type="title"/>
          </p:nvPr>
        </p:nvSpPr>
        <p:spPr>
          <a:xfrm>
            <a:off x="457200" y="274638"/>
            <a:ext cx="8229600" cy="715962"/>
          </a:xfrm>
        </p:spPr>
        <p:txBody>
          <a:bodyPr/>
          <a:lstStyle/>
          <a:p>
            <a:r>
              <a:rPr lang="en-US" sz="4000" dirty="0"/>
              <a:t>Roof Replacement Capital Reserve</a:t>
            </a:r>
          </a:p>
        </p:txBody>
      </p:sp>
      <p:sp>
        <p:nvSpPr>
          <p:cNvPr id="5" name="Slide Number Placeholder 4">
            <a:extLst>
              <a:ext uri="{FF2B5EF4-FFF2-40B4-BE49-F238E27FC236}">
                <a16:creationId xmlns:a16="http://schemas.microsoft.com/office/drawing/2014/main" id="{065CC4B6-9725-4404-8334-301F515D5A5D}"/>
              </a:ext>
            </a:extLst>
          </p:cNvPr>
          <p:cNvSpPr>
            <a:spLocks noGrp="1"/>
          </p:cNvSpPr>
          <p:nvPr>
            <p:ph type="sldNum" sz="quarter" idx="10"/>
          </p:nvPr>
        </p:nvSpPr>
        <p:spPr/>
        <p:txBody>
          <a:bodyPr/>
          <a:lstStyle/>
          <a:p>
            <a:pPr>
              <a:defRPr/>
            </a:pPr>
            <a:fld id="{C761446B-642F-42D1-B388-72E1E4506606}" type="slidenum">
              <a:rPr lang="en-US" smtClean="0"/>
              <a:pPr>
                <a:defRPr/>
              </a:pPr>
              <a:t>33</a:t>
            </a:fld>
            <a:endParaRPr lang="en-US" dirty="0"/>
          </a:p>
        </p:txBody>
      </p:sp>
      <p:sp>
        <p:nvSpPr>
          <p:cNvPr id="7" name="Shape">
            <a:extLst>
              <a:ext uri="{FF2B5EF4-FFF2-40B4-BE49-F238E27FC236}">
                <a16:creationId xmlns:a16="http://schemas.microsoft.com/office/drawing/2014/main" id="{7504924E-067F-4984-86EB-1A0572181641}"/>
              </a:ext>
            </a:extLst>
          </p:cNvPr>
          <p:cNvSpPr/>
          <p:nvPr/>
        </p:nvSpPr>
        <p:spPr>
          <a:xfrm>
            <a:off x="507847" y="1311951"/>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3678"/>
                </a:lnTo>
                <a:cubicBezTo>
                  <a:pt x="0" y="1637"/>
                  <a:pt x="1127" y="0"/>
                  <a:pt x="2500" y="0"/>
                </a:cubicBezTo>
                <a:lnTo>
                  <a:pt x="21600" y="0"/>
                </a:lnTo>
                <a:lnTo>
                  <a:pt x="21600" y="21600"/>
                </a:lnTo>
                <a:close/>
              </a:path>
            </a:pathLst>
          </a:custGeom>
          <a:solidFill>
            <a:srgbClr val="2980B9"/>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What is a reserve?</a:t>
            </a:r>
          </a:p>
        </p:txBody>
      </p:sp>
      <p:sp>
        <p:nvSpPr>
          <p:cNvPr id="8" name="Rectangle">
            <a:extLst>
              <a:ext uri="{FF2B5EF4-FFF2-40B4-BE49-F238E27FC236}">
                <a16:creationId xmlns:a16="http://schemas.microsoft.com/office/drawing/2014/main" id="{5C5335F7-F86E-4408-A5D1-1B3143172C10}"/>
              </a:ext>
            </a:extLst>
          </p:cNvPr>
          <p:cNvSpPr/>
          <p:nvPr/>
        </p:nvSpPr>
        <p:spPr>
          <a:xfrm>
            <a:off x="2191729" y="1311951"/>
            <a:ext cx="1583272" cy="1075991"/>
          </a:xfrm>
          <a:prstGeom prst="rect">
            <a:avLst/>
          </a:prstGeom>
          <a:solidFill>
            <a:srgbClr val="9BBB59"/>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400" kern="0" dirty="0">
                <a:solidFill>
                  <a:schemeClr val="bg1"/>
                </a:solidFill>
                <a:latin typeface="Avenir LT Std 45 Book" panose="020B0502020203020204" pitchFamily="34" charset="0"/>
                <a:cs typeface="+mn-cs"/>
              </a:rPr>
              <a:t>We have reserves?</a:t>
            </a:r>
            <a:endPar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endParaRPr>
          </a:p>
        </p:txBody>
      </p:sp>
      <p:sp>
        <p:nvSpPr>
          <p:cNvPr id="9" name="Shape">
            <a:extLst>
              <a:ext uri="{FF2B5EF4-FFF2-40B4-BE49-F238E27FC236}">
                <a16:creationId xmlns:a16="http://schemas.microsoft.com/office/drawing/2014/main" id="{2C803F77-7A6B-42B7-85FF-9801978E05F0}"/>
              </a:ext>
            </a:extLst>
          </p:cNvPr>
          <p:cNvSpPr/>
          <p:nvPr/>
        </p:nvSpPr>
        <p:spPr>
          <a:xfrm>
            <a:off x="3886199" y="1311951"/>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19100" y="0"/>
                </a:lnTo>
                <a:cubicBezTo>
                  <a:pt x="20488" y="0"/>
                  <a:pt x="21600" y="1658"/>
                  <a:pt x="21600" y="3678"/>
                </a:cubicBezTo>
                <a:lnTo>
                  <a:pt x="21600" y="21600"/>
                </a:lnTo>
                <a:close/>
              </a:path>
            </a:pathLst>
          </a:custGeom>
          <a:solidFill>
            <a:srgbClr val="5F5F5F"/>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Capital Reserve?</a:t>
            </a:r>
          </a:p>
        </p:txBody>
      </p:sp>
      <p:sp>
        <p:nvSpPr>
          <p:cNvPr id="25" name="Rectangle">
            <a:extLst>
              <a:ext uri="{FF2B5EF4-FFF2-40B4-BE49-F238E27FC236}">
                <a16:creationId xmlns:a16="http://schemas.microsoft.com/office/drawing/2014/main" id="{C21026F9-785A-4315-9402-931C96680D48}"/>
              </a:ext>
            </a:extLst>
          </p:cNvPr>
          <p:cNvSpPr/>
          <p:nvPr/>
        </p:nvSpPr>
        <p:spPr>
          <a:xfrm>
            <a:off x="507848" y="2498157"/>
            <a:ext cx="1583272" cy="1075991"/>
          </a:xfrm>
          <a:prstGeom prst="rect">
            <a:avLst/>
          </a:prstGeom>
          <a:solidFill>
            <a:srgbClr val="2C3E5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Multiple Capital Reserves?</a:t>
            </a:r>
          </a:p>
        </p:txBody>
      </p:sp>
      <p:pic>
        <p:nvPicPr>
          <p:cNvPr id="32" name="Graphic 31" descr="Piggy Bank">
            <a:extLst>
              <a:ext uri="{FF2B5EF4-FFF2-40B4-BE49-F238E27FC236}">
                <a16:creationId xmlns:a16="http://schemas.microsoft.com/office/drawing/2014/main" id="{6520596A-43BF-42DA-9E3F-6660C187841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42283" y="1279955"/>
            <a:ext cx="914400" cy="914400"/>
          </a:xfrm>
          <a:prstGeom prst="rect">
            <a:avLst/>
          </a:prstGeom>
        </p:spPr>
      </p:pic>
      <p:pic>
        <p:nvPicPr>
          <p:cNvPr id="34" name="Graphic 33" descr="Lightbulb">
            <a:extLst>
              <a:ext uri="{FF2B5EF4-FFF2-40B4-BE49-F238E27FC236}">
                <a16:creationId xmlns:a16="http://schemas.microsoft.com/office/drawing/2014/main" id="{4B5D5067-E949-45F3-864F-A1553D2C43E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566550" y="1335711"/>
            <a:ext cx="816634" cy="816634"/>
          </a:xfrm>
          <a:prstGeom prst="rect">
            <a:avLst/>
          </a:prstGeom>
        </p:spPr>
      </p:pic>
      <p:pic>
        <p:nvPicPr>
          <p:cNvPr id="36" name="Graphic 35" descr="Construction worker">
            <a:extLst>
              <a:ext uri="{FF2B5EF4-FFF2-40B4-BE49-F238E27FC236}">
                <a16:creationId xmlns:a16="http://schemas.microsoft.com/office/drawing/2014/main" id="{DB137BC1-E91C-4CEC-AF32-EDF4A5D93FD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4220636" y="1332485"/>
            <a:ext cx="914400" cy="914400"/>
          </a:xfrm>
          <a:prstGeom prst="rect">
            <a:avLst/>
          </a:prstGeom>
        </p:spPr>
      </p:pic>
      <p:grpSp>
        <p:nvGrpSpPr>
          <p:cNvPr id="42" name="Group 41">
            <a:extLst>
              <a:ext uri="{FF2B5EF4-FFF2-40B4-BE49-F238E27FC236}">
                <a16:creationId xmlns:a16="http://schemas.microsoft.com/office/drawing/2014/main" id="{ACBB02A1-0A96-48CF-8DC1-FDE9BB76E710}"/>
              </a:ext>
            </a:extLst>
          </p:cNvPr>
          <p:cNvGrpSpPr/>
          <p:nvPr/>
        </p:nvGrpSpPr>
        <p:grpSpPr>
          <a:xfrm>
            <a:off x="704071" y="2598182"/>
            <a:ext cx="1191082" cy="438707"/>
            <a:chOff x="-152400" y="3465903"/>
            <a:chExt cx="2486482" cy="915838"/>
          </a:xfrm>
          <a:solidFill>
            <a:schemeClr val="bg1"/>
          </a:solidFill>
        </p:grpSpPr>
        <p:pic>
          <p:nvPicPr>
            <p:cNvPr id="39" name="Graphic 38" descr="Home">
              <a:extLst>
                <a:ext uri="{FF2B5EF4-FFF2-40B4-BE49-F238E27FC236}">
                  <a16:creationId xmlns:a16="http://schemas.microsoft.com/office/drawing/2014/main" id="{83F15BC5-B876-488B-9639-1A57F575DEB6}"/>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52400" y="3465903"/>
              <a:ext cx="914400" cy="914400"/>
            </a:xfrm>
            <a:prstGeom prst="rect">
              <a:avLst/>
            </a:prstGeom>
          </p:spPr>
        </p:pic>
        <p:pic>
          <p:nvPicPr>
            <p:cNvPr id="40" name="Graphic 39" descr="Home">
              <a:extLst>
                <a:ext uri="{FF2B5EF4-FFF2-40B4-BE49-F238E27FC236}">
                  <a16:creationId xmlns:a16="http://schemas.microsoft.com/office/drawing/2014/main" id="{298C4765-C465-4081-9113-7CFAF029260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30905" y="3467341"/>
              <a:ext cx="914400" cy="914400"/>
            </a:xfrm>
            <a:prstGeom prst="rect">
              <a:avLst/>
            </a:prstGeom>
          </p:spPr>
        </p:pic>
        <p:pic>
          <p:nvPicPr>
            <p:cNvPr id="41" name="Graphic 40" descr="Home">
              <a:extLst>
                <a:ext uri="{FF2B5EF4-FFF2-40B4-BE49-F238E27FC236}">
                  <a16:creationId xmlns:a16="http://schemas.microsoft.com/office/drawing/2014/main" id="{540349F2-6ACB-4298-A62C-450FEA40FBF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419682" y="3465903"/>
              <a:ext cx="914400" cy="914400"/>
            </a:xfrm>
            <a:prstGeom prst="rect">
              <a:avLst/>
            </a:prstGeom>
          </p:spPr>
        </p:pic>
      </p:grpSp>
      <p:pic>
        <p:nvPicPr>
          <p:cNvPr id="44" name="Graphic 43" descr="Checkmark">
            <a:extLst>
              <a:ext uri="{FF2B5EF4-FFF2-40B4-BE49-F238E27FC236}">
                <a16:creationId xmlns:a16="http://schemas.microsoft.com/office/drawing/2014/main" id="{922CB1E2-51A0-4E56-8CC5-FFB308EB3F36}"/>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220636" y="2458126"/>
            <a:ext cx="914400" cy="914400"/>
          </a:xfrm>
          <a:prstGeom prst="rect">
            <a:avLst/>
          </a:prstGeom>
        </p:spPr>
      </p:pic>
      <p:pic>
        <p:nvPicPr>
          <p:cNvPr id="48" name="Graphic 47" descr="Money">
            <a:extLst>
              <a:ext uri="{FF2B5EF4-FFF2-40B4-BE49-F238E27FC236}">
                <a16:creationId xmlns:a16="http://schemas.microsoft.com/office/drawing/2014/main" id="{F494F135-45EE-4BC8-8B51-4BE7F85D23F3}"/>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841101" y="3608786"/>
            <a:ext cx="914400" cy="914400"/>
          </a:xfrm>
          <a:prstGeom prst="rect">
            <a:avLst/>
          </a:prstGeom>
        </p:spPr>
      </p:pic>
      <p:sp>
        <p:nvSpPr>
          <p:cNvPr id="31" name="TextBox 30">
            <a:extLst>
              <a:ext uri="{FF2B5EF4-FFF2-40B4-BE49-F238E27FC236}">
                <a16:creationId xmlns:a16="http://schemas.microsoft.com/office/drawing/2014/main" id="{5311DC80-A2D1-4915-9C90-9137AC8DA648}"/>
              </a:ext>
            </a:extLst>
          </p:cNvPr>
          <p:cNvSpPr txBox="1"/>
          <p:nvPr/>
        </p:nvSpPr>
        <p:spPr>
          <a:xfrm>
            <a:off x="5753100" y="2040791"/>
            <a:ext cx="2819400" cy="3539430"/>
          </a:xfrm>
          <a:prstGeom prst="rect">
            <a:avLst/>
          </a:prstGeom>
          <a:noFill/>
        </p:spPr>
        <p:txBody>
          <a:bodyPr wrap="square" rtlCol="0">
            <a:spAutoFit/>
          </a:bodyPr>
          <a:lstStyle/>
          <a:p>
            <a:pPr algn="ctr"/>
            <a:r>
              <a:rPr lang="en-US" sz="1600" dirty="0">
                <a:solidFill>
                  <a:srgbClr val="C00000"/>
                </a:solidFill>
                <a:latin typeface="Avenir LT Std 45 Book" panose="020B0502020203020204" pitchFamily="34" charset="0"/>
              </a:rPr>
              <a:t>We are a few years away from being “debt free” (i.e. no “mortgages” on any of our 15 buildings).  That typically only happens once in a lifetime, and believing it is the most fiscally responsible option for taxpayers, we’d like to keep it that way.  So we’re focusing on maintaining our grounds and facilities in exemplary condition by “cash-flowing” projects.</a:t>
            </a:r>
          </a:p>
        </p:txBody>
      </p:sp>
      <p:sp>
        <p:nvSpPr>
          <p:cNvPr id="22" name="Rectangle">
            <a:extLst>
              <a:ext uri="{FF2B5EF4-FFF2-40B4-BE49-F238E27FC236}">
                <a16:creationId xmlns:a16="http://schemas.microsoft.com/office/drawing/2014/main" id="{0E1F6004-EB0D-49E0-8EF0-04E31BA0FFA2}"/>
              </a:ext>
            </a:extLst>
          </p:cNvPr>
          <p:cNvSpPr/>
          <p:nvPr/>
        </p:nvSpPr>
        <p:spPr>
          <a:xfrm>
            <a:off x="2191729" y="2498157"/>
            <a:ext cx="1583272" cy="1075991"/>
          </a:xfrm>
          <a:prstGeom prst="rect">
            <a:avLst/>
          </a:prstGeom>
          <a:solidFill>
            <a:srgbClr val="C0000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rPr>
              <a:t>Why Now?</a:t>
            </a:r>
          </a:p>
        </p:txBody>
      </p:sp>
      <p:pic>
        <p:nvPicPr>
          <p:cNvPr id="23" name="Graphic 22" descr="Monthly calendar">
            <a:extLst>
              <a:ext uri="{FF2B5EF4-FFF2-40B4-BE49-F238E27FC236}">
                <a16:creationId xmlns:a16="http://schemas.microsoft.com/office/drawing/2014/main" id="{0043B5E4-F7CF-445A-94EE-F3D4424CFDB3}"/>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2600033" y="2501918"/>
            <a:ext cx="766664" cy="766664"/>
          </a:xfrm>
          <a:prstGeom prst="rect">
            <a:avLst/>
          </a:prstGeom>
        </p:spPr>
      </p:pic>
      <p:pic>
        <p:nvPicPr>
          <p:cNvPr id="24" name="Graphic 23" descr="Monthly calendar">
            <a:extLst>
              <a:ext uri="{FF2B5EF4-FFF2-40B4-BE49-F238E27FC236}">
                <a16:creationId xmlns:a16="http://schemas.microsoft.com/office/drawing/2014/main" id="{1C3AC126-324C-4F51-9600-8A948C711AC7}"/>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6729803" y="1290736"/>
            <a:ext cx="766664" cy="766664"/>
          </a:xfrm>
          <a:prstGeom prst="rect">
            <a:avLst/>
          </a:prstGeom>
        </p:spPr>
      </p:pic>
    </p:spTree>
    <p:extLst>
      <p:ext uri="{BB962C8B-B14F-4D97-AF65-F5344CB8AC3E}">
        <p14:creationId xmlns:p14="http://schemas.microsoft.com/office/powerpoint/2010/main" val="8444789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A758E-4F3B-415E-8BFE-55B8E29D0D95}"/>
              </a:ext>
            </a:extLst>
          </p:cNvPr>
          <p:cNvSpPr>
            <a:spLocks noGrp="1"/>
          </p:cNvSpPr>
          <p:nvPr>
            <p:ph type="title"/>
          </p:nvPr>
        </p:nvSpPr>
        <p:spPr>
          <a:xfrm>
            <a:off x="457200" y="274638"/>
            <a:ext cx="8229600" cy="715962"/>
          </a:xfrm>
        </p:spPr>
        <p:txBody>
          <a:bodyPr/>
          <a:lstStyle/>
          <a:p>
            <a:r>
              <a:rPr lang="en-US" sz="4000" dirty="0"/>
              <a:t>Roof Replacement Capital Reserve</a:t>
            </a:r>
          </a:p>
        </p:txBody>
      </p:sp>
      <p:sp>
        <p:nvSpPr>
          <p:cNvPr id="5" name="Slide Number Placeholder 4">
            <a:extLst>
              <a:ext uri="{FF2B5EF4-FFF2-40B4-BE49-F238E27FC236}">
                <a16:creationId xmlns:a16="http://schemas.microsoft.com/office/drawing/2014/main" id="{065CC4B6-9725-4404-8334-301F515D5A5D}"/>
              </a:ext>
            </a:extLst>
          </p:cNvPr>
          <p:cNvSpPr>
            <a:spLocks noGrp="1"/>
          </p:cNvSpPr>
          <p:nvPr>
            <p:ph type="sldNum" sz="quarter" idx="10"/>
          </p:nvPr>
        </p:nvSpPr>
        <p:spPr/>
        <p:txBody>
          <a:bodyPr/>
          <a:lstStyle/>
          <a:p>
            <a:pPr>
              <a:defRPr/>
            </a:pPr>
            <a:fld id="{C761446B-642F-42D1-B388-72E1E4506606}" type="slidenum">
              <a:rPr lang="en-US" smtClean="0"/>
              <a:pPr>
                <a:defRPr/>
              </a:pPr>
              <a:t>34</a:t>
            </a:fld>
            <a:endParaRPr lang="en-US" dirty="0"/>
          </a:p>
        </p:txBody>
      </p:sp>
      <p:sp>
        <p:nvSpPr>
          <p:cNvPr id="7" name="Shape">
            <a:extLst>
              <a:ext uri="{FF2B5EF4-FFF2-40B4-BE49-F238E27FC236}">
                <a16:creationId xmlns:a16="http://schemas.microsoft.com/office/drawing/2014/main" id="{7504924E-067F-4984-86EB-1A0572181641}"/>
              </a:ext>
            </a:extLst>
          </p:cNvPr>
          <p:cNvSpPr/>
          <p:nvPr/>
        </p:nvSpPr>
        <p:spPr>
          <a:xfrm>
            <a:off x="507847" y="1311951"/>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3678"/>
                </a:lnTo>
                <a:cubicBezTo>
                  <a:pt x="0" y="1637"/>
                  <a:pt x="1127" y="0"/>
                  <a:pt x="2500" y="0"/>
                </a:cubicBezTo>
                <a:lnTo>
                  <a:pt x="21600" y="0"/>
                </a:lnTo>
                <a:lnTo>
                  <a:pt x="21600" y="21600"/>
                </a:lnTo>
                <a:close/>
              </a:path>
            </a:pathLst>
          </a:custGeom>
          <a:solidFill>
            <a:srgbClr val="2980B9"/>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What is a reserve?</a:t>
            </a:r>
          </a:p>
        </p:txBody>
      </p:sp>
      <p:sp>
        <p:nvSpPr>
          <p:cNvPr id="8" name="Rectangle">
            <a:extLst>
              <a:ext uri="{FF2B5EF4-FFF2-40B4-BE49-F238E27FC236}">
                <a16:creationId xmlns:a16="http://schemas.microsoft.com/office/drawing/2014/main" id="{5C5335F7-F86E-4408-A5D1-1B3143172C10}"/>
              </a:ext>
            </a:extLst>
          </p:cNvPr>
          <p:cNvSpPr/>
          <p:nvPr/>
        </p:nvSpPr>
        <p:spPr>
          <a:xfrm>
            <a:off x="2191729" y="1311951"/>
            <a:ext cx="1583272" cy="1075991"/>
          </a:xfrm>
          <a:prstGeom prst="rect">
            <a:avLst/>
          </a:prstGeom>
          <a:solidFill>
            <a:srgbClr val="9BBB59"/>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400" kern="0" dirty="0">
                <a:solidFill>
                  <a:schemeClr val="bg1"/>
                </a:solidFill>
                <a:latin typeface="Avenir LT Std 45 Book" panose="020B0502020203020204" pitchFamily="34" charset="0"/>
                <a:cs typeface="+mn-cs"/>
              </a:rPr>
              <a:t>We have reserves?</a:t>
            </a:r>
            <a:endPar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endParaRPr>
          </a:p>
        </p:txBody>
      </p:sp>
      <p:sp>
        <p:nvSpPr>
          <p:cNvPr id="9" name="Shape">
            <a:extLst>
              <a:ext uri="{FF2B5EF4-FFF2-40B4-BE49-F238E27FC236}">
                <a16:creationId xmlns:a16="http://schemas.microsoft.com/office/drawing/2014/main" id="{2C803F77-7A6B-42B7-85FF-9801978E05F0}"/>
              </a:ext>
            </a:extLst>
          </p:cNvPr>
          <p:cNvSpPr/>
          <p:nvPr/>
        </p:nvSpPr>
        <p:spPr>
          <a:xfrm>
            <a:off x="3886199" y="1311951"/>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19100" y="0"/>
                </a:lnTo>
                <a:cubicBezTo>
                  <a:pt x="20488" y="0"/>
                  <a:pt x="21600" y="1658"/>
                  <a:pt x="21600" y="3678"/>
                </a:cubicBezTo>
                <a:lnTo>
                  <a:pt x="21600" y="21600"/>
                </a:lnTo>
                <a:close/>
              </a:path>
            </a:pathLst>
          </a:custGeom>
          <a:solidFill>
            <a:srgbClr val="5F5F5F"/>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Capital Reserve?</a:t>
            </a:r>
          </a:p>
        </p:txBody>
      </p:sp>
      <p:sp>
        <p:nvSpPr>
          <p:cNvPr id="25" name="Rectangle">
            <a:extLst>
              <a:ext uri="{FF2B5EF4-FFF2-40B4-BE49-F238E27FC236}">
                <a16:creationId xmlns:a16="http://schemas.microsoft.com/office/drawing/2014/main" id="{C21026F9-785A-4315-9402-931C96680D48}"/>
              </a:ext>
            </a:extLst>
          </p:cNvPr>
          <p:cNvSpPr/>
          <p:nvPr/>
        </p:nvSpPr>
        <p:spPr>
          <a:xfrm>
            <a:off x="507848" y="2498157"/>
            <a:ext cx="1583272" cy="1075991"/>
          </a:xfrm>
          <a:prstGeom prst="rect">
            <a:avLst/>
          </a:prstGeom>
          <a:solidFill>
            <a:srgbClr val="2C3E5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Multiple Capital Reserves?</a:t>
            </a:r>
          </a:p>
        </p:txBody>
      </p:sp>
      <p:pic>
        <p:nvPicPr>
          <p:cNvPr id="32" name="Graphic 31" descr="Piggy Bank">
            <a:extLst>
              <a:ext uri="{FF2B5EF4-FFF2-40B4-BE49-F238E27FC236}">
                <a16:creationId xmlns:a16="http://schemas.microsoft.com/office/drawing/2014/main" id="{6520596A-43BF-42DA-9E3F-6660C187841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42283" y="1279955"/>
            <a:ext cx="914400" cy="914400"/>
          </a:xfrm>
          <a:prstGeom prst="rect">
            <a:avLst/>
          </a:prstGeom>
        </p:spPr>
      </p:pic>
      <p:pic>
        <p:nvPicPr>
          <p:cNvPr id="34" name="Graphic 33" descr="Lightbulb">
            <a:extLst>
              <a:ext uri="{FF2B5EF4-FFF2-40B4-BE49-F238E27FC236}">
                <a16:creationId xmlns:a16="http://schemas.microsoft.com/office/drawing/2014/main" id="{4B5D5067-E949-45F3-864F-A1553D2C43E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566550" y="1335711"/>
            <a:ext cx="816634" cy="816634"/>
          </a:xfrm>
          <a:prstGeom prst="rect">
            <a:avLst/>
          </a:prstGeom>
        </p:spPr>
      </p:pic>
      <p:pic>
        <p:nvPicPr>
          <p:cNvPr id="36" name="Graphic 35" descr="Construction worker">
            <a:extLst>
              <a:ext uri="{FF2B5EF4-FFF2-40B4-BE49-F238E27FC236}">
                <a16:creationId xmlns:a16="http://schemas.microsoft.com/office/drawing/2014/main" id="{DB137BC1-E91C-4CEC-AF32-EDF4A5D93FD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4220636" y="1332485"/>
            <a:ext cx="914400" cy="914400"/>
          </a:xfrm>
          <a:prstGeom prst="rect">
            <a:avLst/>
          </a:prstGeom>
        </p:spPr>
      </p:pic>
      <p:grpSp>
        <p:nvGrpSpPr>
          <p:cNvPr id="42" name="Group 41">
            <a:extLst>
              <a:ext uri="{FF2B5EF4-FFF2-40B4-BE49-F238E27FC236}">
                <a16:creationId xmlns:a16="http://schemas.microsoft.com/office/drawing/2014/main" id="{ACBB02A1-0A96-48CF-8DC1-FDE9BB76E710}"/>
              </a:ext>
            </a:extLst>
          </p:cNvPr>
          <p:cNvGrpSpPr/>
          <p:nvPr/>
        </p:nvGrpSpPr>
        <p:grpSpPr>
          <a:xfrm>
            <a:off x="704071" y="2598182"/>
            <a:ext cx="1191082" cy="438707"/>
            <a:chOff x="-152400" y="3465903"/>
            <a:chExt cx="2486482" cy="915838"/>
          </a:xfrm>
          <a:solidFill>
            <a:schemeClr val="bg1"/>
          </a:solidFill>
        </p:grpSpPr>
        <p:pic>
          <p:nvPicPr>
            <p:cNvPr id="39" name="Graphic 38" descr="Home">
              <a:extLst>
                <a:ext uri="{FF2B5EF4-FFF2-40B4-BE49-F238E27FC236}">
                  <a16:creationId xmlns:a16="http://schemas.microsoft.com/office/drawing/2014/main" id="{83F15BC5-B876-488B-9639-1A57F575DEB6}"/>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52400" y="3465903"/>
              <a:ext cx="914400" cy="914400"/>
            </a:xfrm>
            <a:prstGeom prst="rect">
              <a:avLst/>
            </a:prstGeom>
          </p:spPr>
        </p:pic>
        <p:pic>
          <p:nvPicPr>
            <p:cNvPr id="40" name="Graphic 39" descr="Home">
              <a:extLst>
                <a:ext uri="{FF2B5EF4-FFF2-40B4-BE49-F238E27FC236}">
                  <a16:creationId xmlns:a16="http://schemas.microsoft.com/office/drawing/2014/main" id="{298C4765-C465-4081-9113-7CFAF029260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30905" y="3467341"/>
              <a:ext cx="914400" cy="914400"/>
            </a:xfrm>
            <a:prstGeom prst="rect">
              <a:avLst/>
            </a:prstGeom>
          </p:spPr>
        </p:pic>
        <p:pic>
          <p:nvPicPr>
            <p:cNvPr id="41" name="Graphic 40" descr="Home">
              <a:extLst>
                <a:ext uri="{FF2B5EF4-FFF2-40B4-BE49-F238E27FC236}">
                  <a16:creationId xmlns:a16="http://schemas.microsoft.com/office/drawing/2014/main" id="{540349F2-6ACB-4298-A62C-450FEA40FBF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419682" y="3465903"/>
              <a:ext cx="914400" cy="914400"/>
            </a:xfrm>
            <a:prstGeom prst="rect">
              <a:avLst/>
            </a:prstGeom>
          </p:spPr>
        </p:pic>
      </p:grpSp>
      <p:pic>
        <p:nvPicPr>
          <p:cNvPr id="44" name="Graphic 43" descr="Checkmark">
            <a:extLst>
              <a:ext uri="{FF2B5EF4-FFF2-40B4-BE49-F238E27FC236}">
                <a16:creationId xmlns:a16="http://schemas.microsoft.com/office/drawing/2014/main" id="{922CB1E2-51A0-4E56-8CC5-FFB308EB3F36}"/>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220636" y="2458126"/>
            <a:ext cx="914400" cy="914400"/>
          </a:xfrm>
          <a:prstGeom prst="rect">
            <a:avLst/>
          </a:prstGeom>
        </p:spPr>
      </p:pic>
      <p:pic>
        <p:nvPicPr>
          <p:cNvPr id="48" name="Graphic 47" descr="Money">
            <a:extLst>
              <a:ext uri="{FF2B5EF4-FFF2-40B4-BE49-F238E27FC236}">
                <a16:creationId xmlns:a16="http://schemas.microsoft.com/office/drawing/2014/main" id="{F494F135-45EE-4BC8-8B51-4BE7F85D23F3}"/>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841101" y="3608786"/>
            <a:ext cx="914400" cy="914400"/>
          </a:xfrm>
          <a:prstGeom prst="rect">
            <a:avLst/>
          </a:prstGeom>
        </p:spPr>
      </p:pic>
      <p:sp>
        <p:nvSpPr>
          <p:cNvPr id="31" name="TextBox 30">
            <a:extLst>
              <a:ext uri="{FF2B5EF4-FFF2-40B4-BE49-F238E27FC236}">
                <a16:creationId xmlns:a16="http://schemas.microsoft.com/office/drawing/2014/main" id="{5311DC80-A2D1-4915-9C90-9137AC8DA648}"/>
              </a:ext>
            </a:extLst>
          </p:cNvPr>
          <p:cNvSpPr txBox="1"/>
          <p:nvPr/>
        </p:nvSpPr>
        <p:spPr>
          <a:xfrm>
            <a:off x="5753100" y="2040791"/>
            <a:ext cx="2819400" cy="1815882"/>
          </a:xfrm>
          <a:prstGeom prst="rect">
            <a:avLst/>
          </a:prstGeom>
          <a:noFill/>
        </p:spPr>
        <p:txBody>
          <a:bodyPr wrap="square" rtlCol="0">
            <a:spAutoFit/>
          </a:bodyPr>
          <a:lstStyle/>
          <a:p>
            <a:pPr algn="ctr"/>
            <a:r>
              <a:rPr lang="en-US" sz="1600" dirty="0">
                <a:solidFill>
                  <a:srgbClr val="663300"/>
                </a:solidFill>
                <a:latin typeface="Avenir LT Std 45 Book" panose="020B0502020203020204" pitchFamily="34" charset="0"/>
              </a:rPr>
              <a:t>The law requires residents to vote on the establishment (and subsequent use) of capital reserve funds specifically, unlike the rules surrounding all other types of reserves.  </a:t>
            </a:r>
          </a:p>
        </p:txBody>
      </p:sp>
      <p:sp>
        <p:nvSpPr>
          <p:cNvPr id="22" name="Rectangle">
            <a:extLst>
              <a:ext uri="{FF2B5EF4-FFF2-40B4-BE49-F238E27FC236}">
                <a16:creationId xmlns:a16="http://schemas.microsoft.com/office/drawing/2014/main" id="{0E1F6004-EB0D-49E0-8EF0-04E31BA0FFA2}"/>
              </a:ext>
            </a:extLst>
          </p:cNvPr>
          <p:cNvSpPr/>
          <p:nvPr/>
        </p:nvSpPr>
        <p:spPr>
          <a:xfrm>
            <a:off x="2191729" y="2498157"/>
            <a:ext cx="1583272" cy="1075991"/>
          </a:xfrm>
          <a:prstGeom prst="rect">
            <a:avLst/>
          </a:prstGeom>
          <a:solidFill>
            <a:srgbClr val="C0000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rPr>
              <a:t>Why Now?</a:t>
            </a:r>
          </a:p>
        </p:txBody>
      </p:sp>
      <p:pic>
        <p:nvPicPr>
          <p:cNvPr id="23" name="Graphic 22" descr="Monthly calendar">
            <a:extLst>
              <a:ext uri="{FF2B5EF4-FFF2-40B4-BE49-F238E27FC236}">
                <a16:creationId xmlns:a16="http://schemas.microsoft.com/office/drawing/2014/main" id="{0043B5E4-F7CF-445A-94EE-F3D4424CFDB3}"/>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2600033" y="2501918"/>
            <a:ext cx="766664" cy="766664"/>
          </a:xfrm>
          <a:prstGeom prst="rect">
            <a:avLst/>
          </a:prstGeom>
        </p:spPr>
      </p:pic>
      <p:sp>
        <p:nvSpPr>
          <p:cNvPr id="21" name="Rectangle">
            <a:extLst>
              <a:ext uri="{FF2B5EF4-FFF2-40B4-BE49-F238E27FC236}">
                <a16:creationId xmlns:a16="http://schemas.microsoft.com/office/drawing/2014/main" id="{1B088736-1142-436E-8072-9F4ABD39C4EB}"/>
              </a:ext>
            </a:extLst>
          </p:cNvPr>
          <p:cNvSpPr/>
          <p:nvPr/>
        </p:nvSpPr>
        <p:spPr>
          <a:xfrm>
            <a:off x="3886199" y="2498204"/>
            <a:ext cx="1583272" cy="1075991"/>
          </a:xfrm>
          <a:prstGeom prst="rect">
            <a:avLst/>
          </a:prstGeom>
          <a:solidFill>
            <a:srgbClr val="663300"/>
          </a:solidFill>
          <a:ln w="12700">
            <a:miter lim="400000"/>
          </a:ln>
        </p:spPr>
        <p:txBody>
          <a:bodyPr lIns="38100" tIns="38100" rIns="38100" bIns="38100" anchor="b"/>
          <a:lstStyle/>
          <a:p>
            <a:pPr algn="ctr" defTabSz="914354" fontAlgn="auto">
              <a:spcBef>
                <a:spcPts val="0"/>
              </a:spcBef>
              <a:spcAft>
                <a:spcPts val="0"/>
              </a:spcAft>
              <a:defRPr sz="3000">
                <a:solidFill>
                  <a:srgbClr val="FFFFFF"/>
                </a:solidFill>
              </a:defRPr>
            </a:pPr>
            <a:r>
              <a:rPr lang="en-US" sz="1400" dirty="0">
                <a:solidFill>
                  <a:schemeClr val="bg1"/>
                </a:solidFill>
                <a:latin typeface="Avenir LT Std 45 Book" panose="020B0502020203020204" pitchFamily="34" charset="0"/>
                <a:cs typeface="+mn-cs"/>
              </a:rPr>
              <a:t>Why Vote On It?</a:t>
            </a:r>
          </a:p>
        </p:txBody>
      </p:sp>
      <p:pic>
        <p:nvPicPr>
          <p:cNvPr id="26" name="Graphic 25" descr="Checkmark">
            <a:extLst>
              <a:ext uri="{FF2B5EF4-FFF2-40B4-BE49-F238E27FC236}">
                <a16:creationId xmlns:a16="http://schemas.microsoft.com/office/drawing/2014/main" id="{A0E46A17-83C6-4A47-B9D6-EE2EA5DBEFBF}"/>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220635" y="2458173"/>
            <a:ext cx="914400" cy="914400"/>
          </a:xfrm>
          <a:prstGeom prst="rect">
            <a:avLst/>
          </a:prstGeom>
        </p:spPr>
      </p:pic>
      <p:pic>
        <p:nvPicPr>
          <p:cNvPr id="27" name="Graphic 26" descr="Checkmark">
            <a:extLst>
              <a:ext uri="{FF2B5EF4-FFF2-40B4-BE49-F238E27FC236}">
                <a16:creationId xmlns:a16="http://schemas.microsoft.com/office/drawing/2014/main" id="{7CB59803-B6F3-4C07-8574-03C801A1EFB7}"/>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6629400" y="1058027"/>
            <a:ext cx="914400" cy="914400"/>
          </a:xfrm>
          <a:prstGeom prst="rect">
            <a:avLst/>
          </a:prstGeom>
        </p:spPr>
      </p:pic>
    </p:spTree>
    <p:extLst>
      <p:ext uri="{BB962C8B-B14F-4D97-AF65-F5344CB8AC3E}">
        <p14:creationId xmlns:p14="http://schemas.microsoft.com/office/powerpoint/2010/main" val="1757530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A758E-4F3B-415E-8BFE-55B8E29D0D95}"/>
              </a:ext>
            </a:extLst>
          </p:cNvPr>
          <p:cNvSpPr>
            <a:spLocks noGrp="1"/>
          </p:cNvSpPr>
          <p:nvPr>
            <p:ph type="title"/>
          </p:nvPr>
        </p:nvSpPr>
        <p:spPr>
          <a:xfrm>
            <a:off x="457200" y="274638"/>
            <a:ext cx="8229600" cy="715962"/>
          </a:xfrm>
        </p:spPr>
        <p:txBody>
          <a:bodyPr/>
          <a:lstStyle/>
          <a:p>
            <a:r>
              <a:rPr lang="en-US" sz="4000" dirty="0"/>
              <a:t>Roof Replacement Capital Reserve</a:t>
            </a:r>
          </a:p>
        </p:txBody>
      </p:sp>
      <p:sp>
        <p:nvSpPr>
          <p:cNvPr id="5" name="Slide Number Placeholder 4">
            <a:extLst>
              <a:ext uri="{FF2B5EF4-FFF2-40B4-BE49-F238E27FC236}">
                <a16:creationId xmlns:a16="http://schemas.microsoft.com/office/drawing/2014/main" id="{065CC4B6-9725-4404-8334-301F515D5A5D}"/>
              </a:ext>
            </a:extLst>
          </p:cNvPr>
          <p:cNvSpPr>
            <a:spLocks noGrp="1"/>
          </p:cNvSpPr>
          <p:nvPr>
            <p:ph type="sldNum" sz="quarter" idx="10"/>
          </p:nvPr>
        </p:nvSpPr>
        <p:spPr/>
        <p:txBody>
          <a:bodyPr/>
          <a:lstStyle/>
          <a:p>
            <a:pPr>
              <a:defRPr/>
            </a:pPr>
            <a:fld id="{C761446B-642F-42D1-B388-72E1E4506606}" type="slidenum">
              <a:rPr lang="en-US" smtClean="0"/>
              <a:pPr>
                <a:defRPr/>
              </a:pPr>
              <a:t>35</a:t>
            </a:fld>
            <a:endParaRPr lang="en-US" dirty="0"/>
          </a:p>
        </p:txBody>
      </p:sp>
      <p:sp>
        <p:nvSpPr>
          <p:cNvPr id="7" name="Shape">
            <a:extLst>
              <a:ext uri="{FF2B5EF4-FFF2-40B4-BE49-F238E27FC236}">
                <a16:creationId xmlns:a16="http://schemas.microsoft.com/office/drawing/2014/main" id="{7504924E-067F-4984-86EB-1A0572181641}"/>
              </a:ext>
            </a:extLst>
          </p:cNvPr>
          <p:cNvSpPr/>
          <p:nvPr/>
        </p:nvSpPr>
        <p:spPr>
          <a:xfrm>
            <a:off x="507847" y="1311951"/>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3678"/>
                </a:lnTo>
                <a:cubicBezTo>
                  <a:pt x="0" y="1637"/>
                  <a:pt x="1127" y="0"/>
                  <a:pt x="2500" y="0"/>
                </a:cubicBezTo>
                <a:lnTo>
                  <a:pt x="21600" y="0"/>
                </a:lnTo>
                <a:lnTo>
                  <a:pt x="21600" y="21600"/>
                </a:lnTo>
                <a:close/>
              </a:path>
            </a:pathLst>
          </a:custGeom>
          <a:solidFill>
            <a:srgbClr val="2980B9"/>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What is a reserve?</a:t>
            </a:r>
          </a:p>
        </p:txBody>
      </p:sp>
      <p:sp>
        <p:nvSpPr>
          <p:cNvPr id="8" name="Rectangle">
            <a:extLst>
              <a:ext uri="{FF2B5EF4-FFF2-40B4-BE49-F238E27FC236}">
                <a16:creationId xmlns:a16="http://schemas.microsoft.com/office/drawing/2014/main" id="{5C5335F7-F86E-4408-A5D1-1B3143172C10}"/>
              </a:ext>
            </a:extLst>
          </p:cNvPr>
          <p:cNvSpPr/>
          <p:nvPr/>
        </p:nvSpPr>
        <p:spPr>
          <a:xfrm>
            <a:off x="2191729" y="1311951"/>
            <a:ext cx="1583272" cy="1075991"/>
          </a:xfrm>
          <a:prstGeom prst="rect">
            <a:avLst/>
          </a:prstGeom>
          <a:solidFill>
            <a:srgbClr val="9BBB59"/>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400" kern="0" dirty="0">
                <a:solidFill>
                  <a:schemeClr val="bg1"/>
                </a:solidFill>
                <a:latin typeface="Avenir LT Std 45 Book" panose="020B0502020203020204" pitchFamily="34" charset="0"/>
                <a:cs typeface="+mn-cs"/>
              </a:rPr>
              <a:t>We have reserves?</a:t>
            </a:r>
            <a:endPar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endParaRPr>
          </a:p>
        </p:txBody>
      </p:sp>
      <p:sp>
        <p:nvSpPr>
          <p:cNvPr id="9" name="Shape">
            <a:extLst>
              <a:ext uri="{FF2B5EF4-FFF2-40B4-BE49-F238E27FC236}">
                <a16:creationId xmlns:a16="http://schemas.microsoft.com/office/drawing/2014/main" id="{2C803F77-7A6B-42B7-85FF-9801978E05F0}"/>
              </a:ext>
            </a:extLst>
          </p:cNvPr>
          <p:cNvSpPr/>
          <p:nvPr/>
        </p:nvSpPr>
        <p:spPr>
          <a:xfrm>
            <a:off x="3886199" y="1311951"/>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19100" y="0"/>
                </a:lnTo>
                <a:cubicBezTo>
                  <a:pt x="20488" y="0"/>
                  <a:pt x="21600" y="1658"/>
                  <a:pt x="21600" y="3678"/>
                </a:cubicBezTo>
                <a:lnTo>
                  <a:pt x="21600" y="21600"/>
                </a:lnTo>
                <a:close/>
              </a:path>
            </a:pathLst>
          </a:custGeom>
          <a:solidFill>
            <a:srgbClr val="5F5F5F"/>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Capital Reserve?</a:t>
            </a:r>
          </a:p>
        </p:txBody>
      </p:sp>
      <p:sp>
        <p:nvSpPr>
          <p:cNvPr id="25" name="Rectangle">
            <a:extLst>
              <a:ext uri="{FF2B5EF4-FFF2-40B4-BE49-F238E27FC236}">
                <a16:creationId xmlns:a16="http://schemas.microsoft.com/office/drawing/2014/main" id="{C21026F9-785A-4315-9402-931C96680D48}"/>
              </a:ext>
            </a:extLst>
          </p:cNvPr>
          <p:cNvSpPr/>
          <p:nvPr/>
        </p:nvSpPr>
        <p:spPr>
          <a:xfrm>
            <a:off x="507848" y="2498157"/>
            <a:ext cx="1583272" cy="1075991"/>
          </a:xfrm>
          <a:prstGeom prst="rect">
            <a:avLst/>
          </a:prstGeom>
          <a:solidFill>
            <a:srgbClr val="2C3E5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Multiple Capital Reserves?</a:t>
            </a:r>
          </a:p>
        </p:txBody>
      </p:sp>
      <p:pic>
        <p:nvPicPr>
          <p:cNvPr id="32" name="Graphic 31" descr="Piggy Bank">
            <a:extLst>
              <a:ext uri="{FF2B5EF4-FFF2-40B4-BE49-F238E27FC236}">
                <a16:creationId xmlns:a16="http://schemas.microsoft.com/office/drawing/2014/main" id="{6520596A-43BF-42DA-9E3F-6660C187841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42283" y="1279955"/>
            <a:ext cx="914400" cy="914400"/>
          </a:xfrm>
          <a:prstGeom prst="rect">
            <a:avLst/>
          </a:prstGeom>
        </p:spPr>
      </p:pic>
      <p:pic>
        <p:nvPicPr>
          <p:cNvPr id="34" name="Graphic 33" descr="Lightbulb">
            <a:extLst>
              <a:ext uri="{FF2B5EF4-FFF2-40B4-BE49-F238E27FC236}">
                <a16:creationId xmlns:a16="http://schemas.microsoft.com/office/drawing/2014/main" id="{4B5D5067-E949-45F3-864F-A1553D2C43E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566550" y="1335711"/>
            <a:ext cx="816634" cy="816634"/>
          </a:xfrm>
          <a:prstGeom prst="rect">
            <a:avLst/>
          </a:prstGeom>
        </p:spPr>
      </p:pic>
      <p:pic>
        <p:nvPicPr>
          <p:cNvPr id="36" name="Graphic 35" descr="Construction worker">
            <a:extLst>
              <a:ext uri="{FF2B5EF4-FFF2-40B4-BE49-F238E27FC236}">
                <a16:creationId xmlns:a16="http://schemas.microsoft.com/office/drawing/2014/main" id="{DB137BC1-E91C-4CEC-AF32-EDF4A5D93FD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4220636" y="1332485"/>
            <a:ext cx="914400" cy="914400"/>
          </a:xfrm>
          <a:prstGeom prst="rect">
            <a:avLst/>
          </a:prstGeom>
        </p:spPr>
      </p:pic>
      <p:grpSp>
        <p:nvGrpSpPr>
          <p:cNvPr id="42" name="Group 41">
            <a:extLst>
              <a:ext uri="{FF2B5EF4-FFF2-40B4-BE49-F238E27FC236}">
                <a16:creationId xmlns:a16="http://schemas.microsoft.com/office/drawing/2014/main" id="{ACBB02A1-0A96-48CF-8DC1-FDE9BB76E710}"/>
              </a:ext>
            </a:extLst>
          </p:cNvPr>
          <p:cNvGrpSpPr/>
          <p:nvPr/>
        </p:nvGrpSpPr>
        <p:grpSpPr>
          <a:xfrm>
            <a:off x="704071" y="2598182"/>
            <a:ext cx="1191082" cy="438707"/>
            <a:chOff x="-152400" y="3465903"/>
            <a:chExt cx="2486482" cy="915838"/>
          </a:xfrm>
          <a:solidFill>
            <a:schemeClr val="bg1"/>
          </a:solidFill>
        </p:grpSpPr>
        <p:pic>
          <p:nvPicPr>
            <p:cNvPr id="39" name="Graphic 38" descr="Home">
              <a:extLst>
                <a:ext uri="{FF2B5EF4-FFF2-40B4-BE49-F238E27FC236}">
                  <a16:creationId xmlns:a16="http://schemas.microsoft.com/office/drawing/2014/main" id="{83F15BC5-B876-488B-9639-1A57F575DEB6}"/>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52400" y="3465903"/>
              <a:ext cx="914400" cy="914400"/>
            </a:xfrm>
            <a:prstGeom prst="rect">
              <a:avLst/>
            </a:prstGeom>
          </p:spPr>
        </p:pic>
        <p:pic>
          <p:nvPicPr>
            <p:cNvPr id="40" name="Graphic 39" descr="Home">
              <a:extLst>
                <a:ext uri="{FF2B5EF4-FFF2-40B4-BE49-F238E27FC236}">
                  <a16:creationId xmlns:a16="http://schemas.microsoft.com/office/drawing/2014/main" id="{298C4765-C465-4081-9113-7CFAF029260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30905" y="3467341"/>
              <a:ext cx="914400" cy="914400"/>
            </a:xfrm>
            <a:prstGeom prst="rect">
              <a:avLst/>
            </a:prstGeom>
          </p:spPr>
        </p:pic>
        <p:pic>
          <p:nvPicPr>
            <p:cNvPr id="41" name="Graphic 40" descr="Home">
              <a:extLst>
                <a:ext uri="{FF2B5EF4-FFF2-40B4-BE49-F238E27FC236}">
                  <a16:creationId xmlns:a16="http://schemas.microsoft.com/office/drawing/2014/main" id="{540349F2-6ACB-4298-A62C-450FEA40FBF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419682" y="3465903"/>
              <a:ext cx="914400" cy="914400"/>
            </a:xfrm>
            <a:prstGeom prst="rect">
              <a:avLst/>
            </a:prstGeom>
          </p:spPr>
        </p:pic>
      </p:grpSp>
      <p:pic>
        <p:nvPicPr>
          <p:cNvPr id="44" name="Graphic 43" descr="Checkmark">
            <a:extLst>
              <a:ext uri="{FF2B5EF4-FFF2-40B4-BE49-F238E27FC236}">
                <a16:creationId xmlns:a16="http://schemas.microsoft.com/office/drawing/2014/main" id="{922CB1E2-51A0-4E56-8CC5-FFB308EB3F36}"/>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220636" y="2458126"/>
            <a:ext cx="914400" cy="914400"/>
          </a:xfrm>
          <a:prstGeom prst="rect">
            <a:avLst/>
          </a:prstGeom>
        </p:spPr>
      </p:pic>
      <p:pic>
        <p:nvPicPr>
          <p:cNvPr id="48" name="Graphic 47" descr="Money">
            <a:extLst>
              <a:ext uri="{FF2B5EF4-FFF2-40B4-BE49-F238E27FC236}">
                <a16:creationId xmlns:a16="http://schemas.microsoft.com/office/drawing/2014/main" id="{F494F135-45EE-4BC8-8B51-4BE7F85D23F3}"/>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841101" y="3608786"/>
            <a:ext cx="914400" cy="914400"/>
          </a:xfrm>
          <a:prstGeom prst="rect">
            <a:avLst/>
          </a:prstGeom>
        </p:spPr>
      </p:pic>
      <p:sp>
        <p:nvSpPr>
          <p:cNvPr id="31" name="TextBox 30">
            <a:extLst>
              <a:ext uri="{FF2B5EF4-FFF2-40B4-BE49-F238E27FC236}">
                <a16:creationId xmlns:a16="http://schemas.microsoft.com/office/drawing/2014/main" id="{5311DC80-A2D1-4915-9C90-9137AC8DA648}"/>
              </a:ext>
            </a:extLst>
          </p:cNvPr>
          <p:cNvSpPr txBox="1"/>
          <p:nvPr/>
        </p:nvSpPr>
        <p:spPr>
          <a:xfrm>
            <a:off x="5638800" y="1981200"/>
            <a:ext cx="3048000" cy="1077218"/>
          </a:xfrm>
          <a:prstGeom prst="rect">
            <a:avLst/>
          </a:prstGeom>
          <a:noFill/>
        </p:spPr>
        <p:txBody>
          <a:bodyPr wrap="square" rtlCol="0">
            <a:spAutoFit/>
          </a:bodyPr>
          <a:lstStyle/>
          <a:p>
            <a:pPr algn="ctr"/>
            <a:r>
              <a:rPr lang="en-US" sz="1600" dirty="0">
                <a:solidFill>
                  <a:srgbClr val="006600"/>
                </a:solidFill>
                <a:latin typeface="Avenir LT Std 45 Book" panose="020B0502020203020204" pitchFamily="34" charset="0"/>
              </a:rPr>
              <a:t>With 15 aging buildings, costs  continue to rise to keep up with the following types of core building improvement projects:</a:t>
            </a:r>
          </a:p>
        </p:txBody>
      </p:sp>
      <p:sp>
        <p:nvSpPr>
          <p:cNvPr id="22" name="Rectangle">
            <a:extLst>
              <a:ext uri="{FF2B5EF4-FFF2-40B4-BE49-F238E27FC236}">
                <a16:creationId xmlns:a16="http://schemas.microsoft.com/office/drawing/2014/main" id="{0E1F6004-EB0D-49E0-8EF0-04E31BA0FFA2}"/>
              </a:ext>
            </a:extLst>
          </p:cNvPr>
          <p:cNvSpPr/>
          <p:nvPr/>
        </p:nvSpPr>
        <p:spPr>
          <a:xfrm>
            <a:off x="2191729" y="2498157"/>
            <a:ext cx="1583272" cy="1075991"/>
          </a:xfrm>
          <a:prstGeom prst="rect">
            <a:avLst/>
          </a:prstGeom>
          <a:solidFill>
            <a:srgbClr val="C0000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rPr>
              <a:t>Why Now?</a:t>
            </a:r>
          </a:p>
        </p:txBody>
      </p:sp>
      <p:pic>
        <p:nvPicPr>
          <p:cNvPr id="23" name="Graphic 22" descr="Monthly calendar">
            <a:extLst>
              <a:ext uri="{FF2B5EF4-FFF2-40B4-BE49-F238E27FC236}">
                <a16:creationId xmlns:a16="http://schemas.microsoft.com/office/drawing/2014/main" id="{0043B5E4-F7CF-445A-94EE-F3D4424CFDB3}"/>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2600033" y="2501918"/>
            <a:ext cx="766664" cy="766664"/>
          </a:xfrm>
          <a:prstGeom prst="rect">
            <a:avLst/>
          </a:prstGeom>
        </p:spPr>
      </p:pic>
      <p:sp>
        <p:nvSpPr>
          <p:cNvPr id="21" name="Rectangle">
            <a:extLst>
              <a:ext uri="{FF2B5EF4-FFF2-40B4-BE49-F238E27FC236}">
                <a16:creationId xmlns:a16="http://schemas.microsoft.com/office/drawing/2014/main" id="{1B088736-1142-436E-8072-9F4ABD39C4EB}"/>
              </a:ext>
            </a:extLst>
          </p:cNvPr>
          <p:cNvSpPr/>
          <p:nvPr/>
        </p:nvSpPr>
        <p:spPr>
          <a:xfrm>
            <a:off x="3886199" y="2498204"/>
            <a:ext cx="1583272" cy="1075991"/>
          </a:xfrm>
          <a:prstGeom prst="rect">
            <a:avLst/>
          </a:prstGeom>
          <a:solidFill>
            <a:srgbClr val="663300"/>
          </a:solidFill>
          <a:ln w="12700">
            <a:miter lim="400000"/>
          </a:ln>
        </p:spPr>
        <p:txBody>
          <a:bodyPr lIns="38100" tIns="38100" rIns="38100" bIns="38100" anchor="b"/>
          <a:lstStyle/>
          <a:p>
            <a:pPr algn="ctr" defTabSz="914354" fontAlgn="auto">
              <a:spcBef>
                <a:spcPts val="0"/>
              </a:spcBef>
              <a:spcAft>
                <a:spcPts val="0"/>
              </a:spcAft>
              <a:defRPr sz="3000">
                <a:solidFill>
                  <a:srgbClr val="FFFFFF"/>
                </a:solidFill>
              </a:defRPr>
            </a:pPr>
            <a:r>
              <a:rPr lang="en-US" sz="1400" dirty="0">
                <a:solidFill>
                  <a:schemeClr val="bg1"/>
                </a:solidFill>
                <a:latin typeface="Avenir LT Std 45 Book" panose="020B0502020203020204" pitchFamily="34" charset="0"/>
                <a:cs typeface="+mn-cs"/>
              </a:rPr>
              <a:t>Why Vote On It?</a:t>
            </a:r>
          </a:p>
        </p:txBody>
      </p:sp>
      <p:pic>
        <p:nvPicPr>
          <p:cNvPr id="26" name="Graphic 25" descr="Checkmark">
            <a:extLst>
              <a:ext uri="{FF2B5EF4-FFF2-40B4-BE49-F238E27FC236}">
                <a16:creationId xmlns:a16="http://schemas.microsoft.com/office/drawing/2014/main" id="{A0E46A17-83C6-4A47-B9D6-EE2EA5DBEFBF}"/>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220635" y="2458173"/>
            <a:ext cx="914400" cy="914400"/>
          </a:xfrm>
          <a:prstGeom prst="rect">
            <a:avLst/>
          </a:prstGeom>
        </p:spPr>
      </p:pic>
      <p:sp>
        <p:nvSpPr>
          <p:cNvPr id="24" name="Rectangle">
            <a:extLst>
              <a:ext uri="{FF2B5EF4-FFF2-40B4-BE49-F238E27FC236}">
                <a16:creationId xmlns:a16="http://schemas.microsoft.com/office/drawing/2014/main" id="{CF27F6D7-D1C7-446C-A491-35A289DF60F8}"/>
              </a:ext>
            </a:extLst>
          </p:cNvPr>
          <p:cNvSpPr/>
          <p:nvPr/>
        </p:nvSpPr>
        <p:spPr>
          <a:xfrm>
            <a:off x="507848" y="3684363"/>
            <a:ext cx="1583272" cy="1075991"/>
          </a:xfrm>
          <a:prstGeom prst="rect">
            <a:avLst/>
          </a:prstGeom>
          <a:solidFill>
            <a:srgbClr val="00660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Why $30 Million?</a:t>
            </a:r>
          </a:p>
        </p:txBody>
      </p:sp>
      <p:pic>
        <p:nvPicPr>
          <p:cNvPr id="28" name="Graphic 27" descr="Money">
            <a:extLst>
              <a:ext uri="{FF2B5EF4-FFF2-40B4-BE49-F238E27FC236}">
                <a16:creationId xmlns:a16="http://schemas.microsoft.com/office/drawing/2014/main" id="{54E4ABEF-FBEE-427D-96A1-8FE9EE34D2B9}"/>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841101" y="3622115"/>
            <a:ext cx="914400" cy="914400"/>
          </a:xfrm>
          <a:prstGeom prst="rect">
            <a:avLst/>
          </a:prstGeom>
        </p:spPr>
      </p:pic>
      <p:pic>
        <p:nvPicPr>
          <p:cNvPr id="29" name="Graphic 28" descr="Money">
            <a:extLst>
              <a:ext uri="{FF2B5EF4-FFF2-40B4-BE49-F238E27FC236}">
                <a16:creationId xmlns:a16="http://schemas.microsoft.com/office/drawing/2014/main" id="{34EBDAA6-59F5-4A2B-B164-23C72FDED2BE}"/>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6705600" y="1066800"/>
            <a:ext cx="914400" cy="914400"/>
          </a:xfrm>
          <a:prstGeom prst="rect">
            <a:avLst/>
          </a:prstGeom>
        </p:spPr>
      </p:pic>
      <p:sp>
        <p:nvSpPr>
          <p:cNvPr id="30" name="TextBox 29">
            <a:extLst>
              <a:ext uri="{FF2B5EF4-FFF2-40B4-BE49-F238E27FC236}">
                <a16:creationId xmlns:a16="http://schemas.microsoft.com/office/drawing/2014/main" id="{B3580156-6107-4488-81E7-66588004233D}"/>
              </a:ext>
            </a:extLst>
          </p:cNvPr>
          <p:cNvSpPr txBox="1"/>
          <p:nvPr/>
        </p:nvSpPr>
        <p:spPr>
          <a:xfrm>
            <a:off x="5753100" y="3048000"/>
            <a:ext cx="2819400" cy="1815882"/>
          </a:xfrm>
          <a:prstGeom prst="rect">
            <a:avLst/>
          </a:prstGeom>
          <a:noFill/>
        </p:spPr>
        <p:txBody>
          <a:bodyPr wrap="square" rtlCol="0">
            <a:spAutoFit/>
          </a:bodyPr>
          <a:lstStyle/>
          <a:p>
            <a:pPr marL="285750" indent="-285750">
              <a:buFont typeface="Wingdings" panose="05000000000000000000" pitchFamily="2" charset="2"/>
              <a:buChar char="ü"/>
            </a:pPr>
            <a:r>
              <a:rPr lang="en-US" sz="1400" dirty="0">
                <a:solidFill>
                  <a:srgbClr val="006600"/>
                </a:solidFill>
                <a:latin typeface="Avenir LT Std 45 Book" panose="020B0502020203020204" pitchFamily="34" charset="0"/>
              </a:rPr>
              <a:t>Bathrooms</a:t>
            </a:r>
          </a:p>
          <a:p>
            <a:pPr marL="285750" indent="-285750">
              <a:buFont typeface="Wingdings" panose="05000000000000000000" pitchFamily="2" charset="2"/>
              <a:buChar char="ü"/>
            </a:pPr>
            <a:r>
              <a:rPr lang="en-US" sz="1400" dirty="0">
                <a:solidFill>
                  <a:srgbClr val="006600"/>
                </a:solidFill>
                <a:latin typeface="Avenir LT Std 45 Book" panose="020B0502020203020204" pitchFamily="34" charset="0"/>
              </a:rPr>
              <a:t>Ceilings</a:t>
            </a:r>
          </a:p>
          <a:p>
            <a:pPr marL="285750" indent="-285750">
              <a:buFont typeface="Wingdings" panose="05000000000000000000" pitchFamily="2" charset="2"/>
              <a:buChar char="ü"/>
            </a:pPr>
            <a:r>
              <a:rPr lang="en-US" sz="1400" dirty="0">
                <a:solidFill>
                  <a:srgbClr val="006600"/>
                </a:solidFill>
                <a:latin typeface="Avenir LT Std 45 Book" panose="020B0502020203020204" pitchFamily="34" charset="0"/>
              </a:rPr>
              <a:t>Lighting</a:t>
            </a:r>
          </a:p>
          <a:p>
            <a:pPr marL="285750" indent="-285750">
              <a:buFont typeface="Wingdings" panose="05000000000000000000" pitchFamily="2" charset="2"/>
              <a:buChar char="ü"/>
            </a:pPr>
            <a:r>
              <a:rPr lang="en-US" sz="1400" dirty="0">
                <a:solidFill>
                  <a:srgbClr val="006600"/>
                </a:solidFill>
                <a:latin typeface="Avenir LT Std 45 Book" panose="020B0502020203020204" pitchFamily="34" charset="0"/>
              </a:rPr>
              <a:t>Interior flooring</a:t>
            </a:r>
          </a:p>
          <a:p>
            <a:pPr marL="285750" indent="-285750">
              <a:buFont typeface="Wingdings" panose="05000000000000000000" pitchFamily="2" charset="2"/>
              <a:buChar char="ü"/>
            </a:pPr>
            <a:r>
              <a:rPr lang="en-US" sz="1400" dirty="0">
                <a:solidFill>
                  <a:srgbClr val="006600"/>
                </a:solidFill>
                <a:latin typeface="Avenir LT Std 45 Book" panose="020B0502020203020204" pitchFamily="34" charset="0"/>
              </a:rPr>
              <a:t>Windows</a:t>
            </a:r>
          </a:p>
          <a:p>
            <a:pPr marL="285750" indent="-285750">
              <a:buFont typeface="Wingdings" panose="05000000000000000000" pitchFamily="2" charset="2"/>
              <a:buChar char="ü"/>
            </a:pPr>
            <a:r>
              <a:rPr lang="en-US" sz="1400" dirty="0">
                <a:solidFill>
                  <a:srgbClr val="006600"/>
                </a:solidFill>
                <a:latin typeface="Avenir LT Std 45 Book" panose="020B0502020203020204" pitchFamily="34" charset="0"/>
              </a:rPr>
              <a:t>HVAC and building mechanical systems</a:t>
            </a:r>
          </a:p>
          <a:p>
            <a:pPr marL="285750" indent="-285750">
              <a:buFont typeface="Wingdings" panose="05000000000000000000" pitchFamily="2" charset="2"/>
              <a:buChar char="ü"/>
            </a:pPr>
            <a:r>
              <a:rPr lang="en-US" sz="1400" dirty="0">
                <a:solidFill>
                  <a:srgbClr val="006600"/>
                </a:solidFill>
                <a:latin typeface="Avenir LT Std 45 Book" panose="020B0502020203020204" pitchFamily="34" charset="0"/>
              </a:rPr>
              <a:t>Parking lots and sidewalks</a:t>
            </a:r>
          </a:p>
        </p:txBody>
      </p:sp>
      <p:sp>
        <p:nvSpPr>
          <p:cNvPr id="33" name="TextBox 32">
            <a:extLst>
              <a:ext uri="{FF2B5EF4-FFF2-40B4-BE49-F238E27FC236}">
                <a16:creationId xmlns:a16="http://schemas.microsoft.com/office/drawing/2014/main" id="{DDB18DF9-7126-4221-9C2C-BC37E7F4BB8A}"/>
              </a:ext>
            </a:extLst>
          </p:cNvPr>
          <p:cNvSpPr txBox="1"/>
          <p:nvPr/>
        </p:nvSpPr>
        <p:spPr>
          <a:xfrm>
            <a:off x="5638800" y="4807803"/>
            <a:ext cx="3048000" cy="830997"/>
          </a:xfrm>
          <a:prstGeom prst="rect">
            <a:avLst/>
          </a:prstGeom>
          <a:noFill/>
        </p:spPr>
        <p:txBody>
          <a:bodyPr wrap="square" rtlCol="0">
            <a:spAutoFit/>
          </a:bodyPr>
          <a:lstStyle/>
          <a:p>
            <a:pPr algn="ctr"/>
            <a:r>
              <a:rPr lang="en-US" sz="1600" dirty="0">
                <a:solidFill>
                  <a:srgbClr val="006600"/>
                </a:solidFill>
                <a:latin typeface="Avenir LT Std 45 Book" panose="020B0502020203020204" pitchFamily="34" charset="0"/>
              </a:rPr>
              <a:t>The voter authorization would allow for an “up to $30 million” funding level.</a:t>
            </a:r>
          </a:p>
        </p:txBody>
      </p:sp>
    </p:spTree>
    <p:extLst>
      <p:ext uri="{BB962C8B-B14F-4D97-AF65-F5344CB8AC3E}">
        <p14:creationId xmlns:p14="http://schemas.microsoft.com/office/powerpoint/2010/main" val="33763446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A758E-4F3B-415E-8BFE-55B8E29D0D95}"/>
              </a:ext>
            </a:extLst>
          </p:cNvPr>
          <p:cNvSpPr>
            <a:spLocks noGrp="1"/>
          </p:cNvSpPr>
          <p:nvPr>
            <p:ph type="title"/>
          </p:nvPr>
        </p:nvSpPr>
        <p:spPr>
          <a:xfrm>
            <a:off x="457200" y="274638"/>
            <a:ext cx="8229600" cy="715962"/>
          </a:xfrm>
        </p:spPr>
        <p:txBody>
          <a:bodyPr/>
          <a:lstStyle/>
          <a:p>
            <a:r>
              <a:rPr lang="en-US" sz="4000" dirty="0"/>
              <a:t>Roof Replacement Capital Reserve</a:t>
            </a:r>
          </a:p>
        </p:txBody>
      </p:sp>
      <p:sp>
        <p:nvSpPr>
          <p:cNvPr id="5" name="Slide Number Placeholder 4">
            <a:extLst>
              <a:ext uri="{FF2B5EF4-FFF2-40B4-BE49-F238E27FC236}">
                <a16:creationId xmlns:a16="http://schemas.microsoft.com/office/drawing/2014/main" id="{065CC4B6-9725-4404-8334-301F515D5A5D}"/>
              </a:ext>
            </a:extLst>
          </p:cNvPr>
          <p:cNvSpPr>
            <a:spLocks noGrp="1"/>
          </p:cNvSpPr>
          <p:nvPr>
            <p:ph type="sldNum" sz="quarter" idx="10"/>
          </p:nvPr>
        </p:nvSpPr>
        <p:spPr/>
        <p:txBody>
          <a:bodyPr/>
          <a:lstStyle/>
          <a:p>
            <a:pPr>
              <a:defRPr/>
            </a:pPr>
            <a:fld id="{C761446B-642F-42D1-B388-72E1E4506606}" type="slidenum">
              <a:rPr lang="en-US" smtClean="0"/>
              <a:pPr>
                <a:defRPr/>
              </a:pPr>
              <a:t>36</a:t>
            </a:fld>
            <a:endParaRPr lang="en-US" dirty="0"/>
          </a:p>
        </p:txBody>
      </p:sp>
      <p:sp>
        <p:nvSpPr>
          <p:cNvPr id="7" name="Shape">
            <a:extLst>
              <a:ext uri="{FF2B5EF4-FFF2-40B4-BE49-F238E27FC236}">
                <a16:creationId xmlns:a16="http://schemas.microsoft.com/office/drawing/2014/main" id="{7504924E-067F-4984-86EB-1A0572181641}"/>
              </a:ext>
            </a:extLst>
          </p:cNvPr>
          <p:cNvSpPr/>
          <p:nvPr/>
        </p:nvSpPr>
        <p:spPr>
          <a:xfrm>
            <a:off x="507847" y="1311951"/>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3678"/>
                </a:lnTo>
                <a:cubicBezTo>
                  <a:pt x="0" y="1637"/>
                  <a:pt x="1127" y="0"/>
                  <a:pt x="2500" y="0"/>
                </a:cubicBezTo>
                <a:lnTo>
                  <a:pt x="21600" y="0"/>
                </a:lnTo>
                <a:lnTo>
                  <a:pt x="21600" y="21600"/>
                </a:lnTo>
                <a:close/>
              </a:path>
            </a:pathLst>
          </a:custGeom>
          <a:solidFill>
            <a:srgbClr val="2980B9"/>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What is a reserve?</a:t>
            </a:r>
          </a:p>
        </p:txBody>
      </p:sp>
      <p:sp>
        <p:nvSpPr>
          <p:cNvPr id="8" name="Rectangle">
            <a:extLst>
              <a:ext uri="{FF2B5EF4-FFF2-40B4-BE49-F238E27FC236}">
                <a16:creationId xmlns:a16="http://schemas.microsoft.com/office/drawing/2014/main" id="{5C5335F7-F86E-4408-A5D1-1B3143172C10}"/>
              </a:ext>
            </a:extLst>
          </p:cNvPr>
          <p:cNvSpPr/>
          <p:nvPr/>
        </p:nvSpPr>
        <p:spPr>
          <a:xfrm>
            <a:off x="2191729" y="1311951"/>
            <a:ext cx="1583272" cy="1075991"/>
          </a:xfrm>
          <a:prstGeom prst="rect">
            <a:avLst/>
          </a:prstGeom>
          <a:solidFill>
            <a:srgbClr val="9BBB59"/>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400" kern="0" dirty="0">
                <a:solidFill>
                  <a:schemeClr val="bg1"/>
                </a:solidFill>
                <a:latin typeface="Avenir LT Std 45 Book" panose="020B0502020203020204" pitchFamily="34" charset="0"/>
                <a:cs typeface="+mn-cs"/>
              </a:rPr>
              <a:t>We have reserves?</a:t>
            </a:r>
            <a:endPar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endParaRPr>
          </a:p>
        </p:txBody>
      </p:sp>
      <p:sp>
        <p:nvSpPr>
          <p:cNvPr id="9" name="Shape">
            <a:extLst>
              <a:ext uri="{FF2B5EF4-FFF2-40B4-BE49-F238E27FC236}">
                <a16:creationId xmlns:a16="http://schemas.microsoft.com/office/drawing/2014/main" id="{2C803F77-7A6B-42B7-85FF-9801978E05F0}"/>
              </a:ext>
            </a:extLst>
          </p:cNvPr>
          <p:cNvSpPr/>
          <p:nvPr/>
        </p:nvSpPr>
        <p:spPr>
          <a:xfrm>
            <a:off x="3886199" y="1311951"/>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19100" y="0"/>
                </a:lnTo>
                <a:cubicBezTo>
                  <a:pt x="20488" y="0"/>
                  <a:pt x="21600" y="1658"/>
                  <a:pt x="21600" y="3678"/>
                </a:cubicBezTo>
                <a:lnTo>
                  <a:pt x="21600" y="21600"/>
                </a:lnTo>
                <a:close/>
              </a:path>
            </a:pathLst>
          </a:custGeom>
          <a:solidFill>
            <a:srgbClr val="5F5F5F"/>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Capital Reserve?</a:t>
            </a:r>
          </a:p>
        </p:txBody>
      </p:sp>
      <p:sp>
        <p:nvSpPr>
          <p:cNvPr id="25" name="Rectangle">
            <a:extLst>
              <a:ext uri="{FF2B5EF4-FFF2-40B4-BE49-F238E27FC236}">
                <a16:creationId xmlns:a16="http://schemas.microsoft.com/office/drawing/2014/main" id="{C21026F9-785A-4315-9402-931C96680D48}"/>
              </a:ext>
            </a:extLst>
          </p:cNvPr>
          <p:cNvSpPr/>
          <p:nvPr/>
        </p:nvSpPr>
        <p:spPr>
          <a:xfrm>
            <a:off x="507848" y="2498157"/>
            <a:ext cx="1583272" cy="1075991"/>
          </a:xfrm>
          <a:prstGeom prst="rect">
            <a:avLst/>
          </a:prstGeom>
          <a:solidFill>
            <a:srgbClr val="2C3E5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Multiple Capital Reserves?</a:t>
            </a:r>
          </a:p>
        </p:txBody>
      </p:sp>
      <p:pic>
        <p:nvPicPr>
          <p:cNvPr id="32" name="Graphic 31" descr="Piggy Bank">
            <a:extLst>
              <a:ext uri="{FF2B5EF4-FFF2-40B4-BE49-F238E27FC236}">
                <a16:creationId xmlns:a16="http://schemas.microsoft.com/office/drawing/2014/main" id="{6520596A-43BF-42DA-9E3F-6660C187841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42283" y="1279955"/>
            <a:ext cx="914400" cy="914400"/>
          </a:xfrm>
          <a:prstGeom prst="rect">
            <a:avLst/>
          </a:prstGeom>
        </p:spPr>
      </p:pic>
      <p:pic>
        <p:nvPicPr>
          <p:cNvPr id="34" name="Graphic 33" descr="Lightbulb">
            <a:extLst>
              <a:ext uri="{FF2B5EF4-FFF2-40B4-BE49-F238E27FC236}">
                <a16:creationId xmlns:a16="http://schemas.microsoft.com/office/drawing/2014/main" id="{4B5D5067-E949-45F3-864F-A1553D2C43E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566550" y="1335711"/>
            <a:ext cx="816634" cy="816634"/>
          </a:xfrm>
          <a:prstGeom prst="rect">
            <a:avLst/>
          </a:prstGeom>
        </p:spPr>
      </p:pic>
      <p:pic>
        <p:nvPicPr>
          <p:cNvPr id="36" name="Graphic 35" descr="Construction worker">
            <a:extLst>
              <a:ext uri="{FF2B5EF4-FFF2-40B4-BE49-F238E27FC236}">
                <a16:creationId xmlns:a16="http://schemas.microsoft.com/office/drawing/2014/main" id="{DB137BC1-E91C-4CEC-AF32-EDF4A5D93FD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4220636" y="1332485"/>
            <a:ext cx="914400" cy="914400"/>
          </a:xfrm>
          <a:prstGeom prst="rect">
            <a:avLst/>
          </a:prstGeom>
        </p:spPr>
      </p:pic>
      <p:grpSp>
        <p:nvGrpSpPr>
          <p:cNvPr id="42" name="Group 41">
            <a:extLst>
              <a:ext uri="{FF2B5EF4-FFF2-40B4-BE49-F238E27FC236}">
                <a16:creationId xmlns:a16="http://schemas.microsoft.com/office/drawing/2014/main" id="{ACBB02A1-0A96-48CF-8DC1-FDE9BB76E710}"/>
              </a:ext>
            </a:extLst>
          </p:cNvPr>
          <p:cNvGrpSpPr/>
          <p:nvPr/>
        </p:nvGrpSpPr>
        <p:grpSpPr>
          <a:xfrm>
            <a:off x="704071" y="2598182"/>
            <a:ext cx="1191082" cy="438707"/>
            <a:chOff x="-152400" y="3465903"/>
            <a:chExt cx="2486482" cy="915838"/>
          </a:xfrm>
          <a:solidFill>
            <a:schemeClr val="bg1"/>
          </a:solidFill>
        </p:grpSpPr>
        <p:pic>
          <p:nvPicPr>
            <p:cNvPr id="39" name="Graphic 38" descr="Home">
              <a:extLst>
                <a:ext uri="{FF2B5EF4-FFF2-40B4-BE49-F238E27FC236}">
                  <a16:creationId xmlns:a16="http://schemas.microsoft.com/office/drawing/2014/main" id="{83F15BC5-B876-488B-9639-1A57F575DEB6}"/>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52400" y="3465903"/>
              <a:ext cx="914400" cy="914400"/>
            </a:xfrm>
            <a:prstGeom prst="rect">
              <a:avLst/>
            </a:prstGeom>
          </p:spPr>
        </p:pic>
        <p:pic>
          <p:nvPicPr>
            <p:cNvPr id="40" name="Graphic 39" descr="Home">
              <a:extLst>
                <a:ext uri="{FF2B5EF4-FFF2-40B4-BE49-F238E27FC236}">
                  <a16:creationId xmlns:a16="http://schemas.microsoft.com/office/drawing/2014/main" id="{298C4765-C465-4081-9113-7CFAF029260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30905" y="3467341"/>
              <a:ext cx="914400" cy="914400"/>
            </a:xfrm>
            <a:prstGeom prst="rect">
              <a:avLst/>
            </a:prstGeom>
          </p:spPr>
        </p:pic>
        <p:pic>
          <p:nvPicPr>
            <p:cNvPr id="41" name="Graphic 40" descr="Home">
              <a:extLst>
                <a:ext uri="{FF2B5EF4-FFF2-40B4-BE49-F238E27FC236}">
                  <a16:creationId xmlns:a16="http://schemas.microsoft.com/office/drawing/2014/main" id="{540349F2-6ACB-4298-A62C-450FEA40FBF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419682" y="3465903"/>
              <a:ext cx="914400" cy="914400"/>
            </a:xfrm>
            <a:prstGeom prst="rect">
              <a:avLst/>
            </a:prstGeom>
          </p:spPr>
        </p:pic>
      </p:grpSp>
      <p:pic>
        <p:nvPicPr>
          <p:cNvPr id="44" name="Graphic 43" descr="Checkmark">
            <a:extLst>
              <a:ext uri="{FF2B5EF4-FFF2-40B4-BE49-F238E27FC236}">
                <a16:creationId xmlns:a16="http://schemas.microsoft.com/office/drawing/2014/main" id="{922CB1E2-51A0-4E56-8CC5-FFB308EB3F36}"/>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220636" y="2458126"/>
            <a:ext cx="914400" cy="914400"/>
          </a:xfrm>
          <a:prstGeom prst="rect">
            <a:avLst/>
          </a:prstGeom>
        </p:spPr>
      </p:pic>
      <p:pic>
        <p:nvPicPr>
          <p:cNvPr id="48" name="Graphic 47" descr="Money">
            <a:extLst>
              <a:ext uri="{FF2B5EF4-FFF2-40B4-BE49-F238E27FC236}">
                <a16:creationId xmlns:a16="http://schemas.microsoft.com/office/drawing/2014/main" id="{F494F135-45EE-4BC8-8B51-4BE7F85D23F3}"/>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841101" y="3608786"/>
            <a:ext cx="914400" cy="914400"/>
          </a:xfrm>
          <a:prstGeom prst="rect">
            <a:avLst/>
          </a:prstGeom>
        </p:spPr>
      </p:pic>
      <p:sp>
        <p:nvSpPr>
          <p:cNvPr id="31" name="TextBox 30">
            <a:extLst>
              <a:ext uri="{FF2B5EF4-FFF2-40B4-BE49-F238E27FC236}">
                <a16:creationId xmlns:a16="http://schemas.microsoft.com/office/drawing/2014/main" id="{5311DC80-A2D1-4915-9C90-9137AC8DA648}"/>
              </a:ext>
            </a:extLst>
          </p:cNvPr>
          <p:cNvSpPr txBox="1"/>
          <p:nvPr/>
        </p:nvSpPr>
        <p:spPr>
          <a:xfrm>
            <a:off x="5753100" y="1828800"/>
            <a:ext cx="2819400" cy="3093154"/>
          </a:xfrm>
          <a:prstGeom prst="rect">
            <a:avLst/>
          </a:prstGeom>
          <a:noFill/>
        </p:spPr>
        <p:txBody>
          <a:bodyPr wrap="square" rtlCol="0">
            <a:spAutoFit/>
          </a:bodyPr>
          <a:lstStyle/>
          <a:p>
            <a:pPr algn="ctr"/>
            <a:r>
              <a:rPr lang="en-US" sz="1500" dirty="0">
                <a:solidFill>
                  <a:srgbClr val="7030A0"/>
                </a:solidFill>
                <a:latin typeface="Avenir LT Std 45 Book" panose="020B0502020203020204" pitchFamily="34" charset="0"/>
              </a:rPr>
              <a:t>The voter authorization would allow “up to 20 years” to </a:t>
            </a:r>
            <a:r>
              <a:rPr lang="en-US" sz="1500" u="sng" dirty="0">
                <a:solidFill>
                  <a:srgbClr val="7030A0"/>
                </a:solidFill>
                <a:latin typeface="Avenir LT Std 45 Book" panose="020B0502020203020204" pitchFamily="34" charset="0"/>
              </a:rPr>
              <a:t>fund</a:t>
            </a:r>
            <a:r>
              <a:rPr lang="en-US" sz="1500" dirty="0">
                <a:solidFill>
                  <a:srgbClr val="7030A0"/>
                </a:solidFill>
                <a:latin typeface="Avenir LT Std 45 Book" panose="020B0502020203020204" pitchFamily="34" charset="0"/>
              </a:rPr>
              <a:t> the Building Improvements Capital Reserve.  </a:t>
            </a:r>
            <a:br>
              <a:rPr lang="en-US" sz="1500" dirty="0">
                <a:solidFill>
                  <a:srgbClr val="7030A0"/>
                </a:solidFill>
                <a:latin typeface="Avenir LT Std 45 Book" panose="020B0502020203020204" pitchFamily="34" charset="0"/>
              </a:rPr>
            </a:br>
            <a:br>
              <a:rPr lang="en-US" sz="1500" dirty="0">
                <a:solidFill>
                  <a:srgbClr val="7030A0"/>
                </a:solidFill>
                <a:latin typeface="Avenir LT Std 45 Book" panose="020B0502020203020204" pitchFamily="34" charset="0"/>
              </a:rPr>
            </a:br>
            <a:r>
              <a:rPr lang="en-US" sz="1500" dirty="0">
                <a:solidFill>
                  <a:srgbClr val="7030A0"/>
                </a:solidFill>
                <a:latin typeface="Avenir LT Std 45 Book" panose="020B0502020203020204" pitchFamily="34" charset="0"/>
              </a:rPr>
              <a:t>The law allows </a:t>
            </a:r>
            <a:r>
              <a:rPr lang="en-US" sz="1500" i="1" dirty="0">
                <a:solidFill>
                  <a:srgbClr val="7030A0"/>
                </a:solidFill>
                <a:latin typeface="Avenir LT Std 45 Book" panose="020B0502020203020204" pitchFamily="34" charset="0"/>
              </a:rPr>
              <a:t>unlimited</a:t>
            </a:r>
            <a:r>
              <a:rPr lang="en-US" sz="1500" dirty="0">
                <a:solidFill>
                  <a:srgbClr val="7030A0"/>
                </a:solidFill>
                <a:latin typeface="Avenir LT Std 45 Book" panose="020B0502020203020204" pitchFamily="34" charset="0"/>
              </a:rPr>
              <a:t> time during and after that 20 year funding period to </a:t>
            </a:r>
            <a:r>
              <a:rPr lang="en-US" sz="1500" u="sng" dirty="0">
                <a:solidFill>
                  <a:srgbClr val="7030A0"/>
                </a:solidFill>
                <a:latin typeface="Avenir LT Std 45 Book" panose="020B0502020203020204" pitchFamily="34" charset="0"/>
              </a:rPr>
              <a:t>use</a:t>
            </a:r>
            <a:r>
              <a:rPr lang="en-US" sz="1500" dirty="0">
                <a:solidFill>
                  <a:srgbClr val="7030A0"/>
                </a:solidFill>
                <a:latin typeface="Avenir LT Std 45 Book" panose="020B0502020203020204" pitchFamily="34" charset="0"/>
              </a:rPr>
              <a:t> the funds… recognizing the time it takes for State approval on projects, as well as contract bidding and scheduling timeframes.</a:t>
            </a:r>
          </a:p>
        </p:txBody>
      </p:sp>
      <p:sp>
        <p:nvSpPr>
          <p:cNvPr id="22" name="Rectangle">
            <a:extLst>
              <a:ext uri="{FF2B5EF4-FFF2-40B4-BE49-F238E27FC236}">
                <a16:creationId xmlns:a16="http://schemas.microsoft.com/office/drawing/2014/main" id="{0E1F6004-EB0D-49E0-8EF0-04E31BA0FFA2}"/>
              </a:ext>
            </a:extLst>
          </p:cNvPr>
          <p:cNvSpPr/>
          <p:nvPr/>
        </p:nvSpPr>
        <p:spPr>
          <a:xfrm>
            <a:off x="2191729" y="2498157"/>
            <a:ext cx="1583272" cy="1075991"/>
          </a:xfrm>
          <a:prstGeom prst="rect">
            <a:avLst/>
          </a:prstGeom>
          <a:solidFill>
            <a:srgbClr val="C0000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rPr>
              <a:t>Why Now?</a:t>
            </a:r>
          </a:p>
        </p:txBody>
      </p:sp>
      <p:pic>
        <p:nvPicPr>
          <p:cNvPr id="23" name="Graphic 22" descr="Monthly calendar">
            <a:extLst>
              <a:ext uri="{FF2B5EF4-FFF2-40B4-BE49-F238E27FC236}">
                <a16:creationId xmlns:a16="http://schemas.microsoft.com/office/drawing/2014/main" id="{0043B5E4-F7CF-445A-94EE-F3D4424CFDB3}"/>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2600033" y="2501918"/>
            <a:ext cx="766664" cy="766664"/>
          </a:xfrm>
          <a:prstGeom prst="rect">
            <a:avLst/>
          </a:prstGeom>
        </p:spPr>
      </p:pic>
      <p:sp>
        <p:nvSpPr>
          <p:cNvPr id="21" name="Rectangle">
            <a:extLst>
              <a:ext uri="{FF2B5EF4-FFF2-40B4-BE49-F238E27FC236}">
                <a16:creationId xmlns:a16="http://schemas.microsoft.com/office/drawing/2014/main" id="{1B088736-1142-436E-8072-9F4ABD39C4EB}"/>
              </a:ext>
            </a:extLst>
          </p:cNvPr>
          <p:cNvSpPr/>
          <p:nvPr/>
        </p:nvSpPr>
        <p:spPr>
          <a:xfrm>
            <a:off x="3886199" y="2498204"/>
            <a:ext cx="1583272" cy="1075991"/>
          </a:xfrm>
          <a:prstGeom prst="rect">
            <a:avLst/>
          </a:prstGeom>
          <a:solidFill>
            <a:srgbClr val="663300"/>
          </a:solidFill>
          <a:ln w="12700">
            <a:miter lim="400000"/>
          </a:ln>
        </p:spPr>
        <p:txBody>
          <a:bodyPr lIns="38100" tIns="38100" rIns="38100" bIns="38100" anchor="b"/>
          <a:lstStyle/>
          <a:p>
            <a:pPr algn="ctr" defTabSz="914354" fontAlgn="auto">
              <a:spcBef>
                <a:spcPts val="0"/>
              </a:spcBef>
              <a:spcAft>
                <a:spcPts val="0"/>
              </a:spcAft>
              <a:defRPr sz="3000">
                <a:solidFill>
                  <a:srgbClr val="FFFFFF"/>
                </a:solidFill>
              </a:defRPr>
            </a:pPr>
            <a:r>
              <a:rPr lang="en-US" sz="1400" dirty="0">
                <a:solidFill>
                  <a:schemeClr val="bg1"/>
                </a:solidFill>
                <a:latin typeface="Avenir LT Std 45 Book" panose="020B0502020203020204" pitchFamily="34" charset="0"/>
                <a:cs typeface="+mn-cs"/>
              </a:rPr>
              <a:t>Why Vote On It?</a:t>
            </a:r>
          </a:p>
        </p:txBody>
      </p:sp>
      <p:pic>
        <p:nvPicPr>
          <p:cNvPr id="26" name="Graphic 25" descr="Checkmark">
            <a:extLst>
              <a:ext uri="{FF2B5EF4-FFF2-40B4-BE49-F238E27FC236}">
                <a16:creationId xmlns:a16="http://schemas.microsoft.com/office/drawing/2014/main" id="{A0E46A17-83C6-4A47-B9D6-EE2EA5DBEFBF}"/>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220635" y="2458173"/>
            <a:ext cx="914400" cy="914400"/>
          </a:xfrm>
          <a:prstGeom prst="rect">
            <a:avLst/>
          </a:prstGeom>
        </p:spPr>
      </p:pic>
      <p:sp>
        <p:nvSpPr>
          <p:cNvPr id="24" name="Rectangle">
            <a:extLst>
              <a:ext uri="{FF2B5EF4-FFF2-40B4-BE49-F238E27FC236}">
                <a16:creationId xmlns:a16="http://schemas.microsoft.com/office/drawing/2014/main" id="{CF27F6D7-D1C7-446C-A491-35A289DF60F8}"/>
              </a:ext>
            </a:extLst>
          </p:cNvPr>
          <p:cNvSpPr/>
          <p:nvPr/>
        </p:nvSpPr>
        <p:spPr>
          <a:xfrm>
            <a:off x="507848" y="3684363"/>
            <a:ext cx="1583272" cy="1075991"/>
          </a:xfrm>
          <a:prstGeom prst="rect">
            <a:avLst/>
          </a:prstGeom>
          <a:solidFill>
            <a:srgbClr val="00660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Why $30 Million?</a:t>
            </a:r>
          </a:p>
        </p:txBody>
      </p:sp>
      <p:pic>
        <p:nvPicPr>
          <p:cNvPr id="28" name="Graphic 27" descr="Money">
            <a:extLst>
              <a:ext uri="{FF2B5EF4-FFF2-40B4-BE49-F238E27FC236}">
                <a16:creationId xmlns:a16="http://schemas.microsoft.com/office/drawing/2014/main" id="{54E4ABEF-FBEE-427D-96A1-8FE9EE34D2B9}"/>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841101" y="3622115"/>
            <a:ext cx="914400" cy="914400"/>
          </a:xfrm>
          <a:prstGeom prst="rect">
            <a:avLst/>
          </a:prstGeom>
        </p:spPr>
      </p:pic>
      <p:sp>
        <p:nvSpPr>
          <p:cNvPr id="27" name="Rectangle">
            <a:extLst>
              <a:ext uri="{FF2B5EF4-FFF2-40B4-BE49-F238E27FC236}">
                <a16:creationId xmlns:a16="http://schemas.microsoft.com/office/drawing/2014/main" id="{ED0032F8-75B5-4B66-B3AB-176C04146724}"/>
              </a:ext>
            </a:extLst>
          </p:cNvPr>
          <p:cNvSpPr/>
          <p:nvPr/>
        </p:nvSpPr>
        <p:spPr>
          <a:xfrm>
            <a:off x="2191729" y="3671034"/>
            <a:ext cx="1583272" cy="1075991"/>
          </a:xfrm>
          <a:prstGeom prst="rect">
            <a:avLst/>
          </a:prstGeom>
          <a:solidFill>
            <a:srgbClr val="7030A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rPr>
              <a:t>Why 20 Years?</a:t>
            </a:r>
          </a:p>
        </p:txBody>
      </p:sp>
      <p:pic>
        <p:nvPicPr>
          <p:cNvPr id="35" name="Graphic 34" descr="Clock">
            <a:extLst>
              <a:ext uri="{FF2B5EF4-FFF2-40B4-BE49-F238E27FC236}">
                <a16:creationId xmlns:a16="http://schemas.microsoft.com/office/drawing/2014/main" id="{F56C80DD-F57D-453E-A5D6-32554B3B85D7}"/>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2587071" y="3709275"/>
            <a:ext cx="775591" cy="775591"/>
          </a:xfrm>
          <a:prstGeom prst="rect">
            <a:avLst/>
          </a:prstGeom>
        </p:spPr>
      </p:pic>
      <p:pic>
        <p:nvPicPr>
          <p:cNvPr id="37" name="Graphic 36" descr="Clock">
            <a:extLst>
              <a:ext uri="{FF2B5EF4-FFF2-40B4-BE49-F238E27FC236}">
                <a16:creationId xmlns:a16="http://schemas.microsoft.com/office/drawing/2014/main" id="{738F2FAE-8AC8-4905-AA97-48014973258C}"/>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6775004" y="1066800"/>
            <a:ext cx="775591" cy="775591"/>
          </a:xfrm>
          <a:prstGeom prst="rect">
            <a:avLst/>
          </a:prstGeom>
        </p:spPr>
      </p:pic>
    </p:spTree>
    <p:extLst>
      <p:ext uri="{BB962C8B-B14F-4D97-AF65-F5344CB8AC3E}">
        <p14:creationId xmlns:p14="http://schemas.microsoft.com/office/powerpoint/2010/main" val="12581697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A758E-4F3B-415E-8BFE-55B8E29D0D95}"/>
              </a:ext>
            </a:extLst>
          </p:cNvPr>
          <p:cNvSpPr>
            <a:spLocks noGrp="1"/>
          </p:cNvSpPr>
          <p:nvPr>
            <p:ph type="title"/>
          </p:nvPr>
        </p:nvSpPr>
        <p:spPr>
          <a:xfrm>
            <a:off x="457200" y="274638"/>
            <a:ext cx="8229600" cy="715962"/>
          </a:xfrm>
        </p:spPr>
        <p:txBody>
          <a:bodyPr/>
          <a:lstStyle/>
          <a:p>
            <a:r>
              <a:rPr lang="en-US" sz="4000" dirty="0"/>
              <a:t>Roof Replacement Capital Reserve</a:t>
            </a:r>
          </a:p>
        </p:txBody>
      </p:sp>
      <p:sp>
        <p:nvSpPr>
          <p:cNvPr id="5" name="Slide Number Placeholder 4">
            <a:extLst>
              <a:ext uri="{FF2B5EF4-FFF2-40B4-BE49-F238E27FC236}">
                <a16:creationId xmlns:a16="http://schemas.microsoft.com/office/drawing/2014/main" id="{065CC4B6-9725-4404-8334-301F515D5A5D}"/>
              </a:ext>
            </a:extLst>
          </p:cNvPr>
          <p:cNvSpPr>
            <a:spLocks noGrp="1"/>
          </p:cNvSpPr>
          <p:nvPr>
            <p:ph type="sldNum" sz="quarter" idx="10"/>
          </p:nvPr>
        </p:nvSpPr>
        <p:spPr/>
        <p:txBody>
          <a:bodyPr/>
          <a:lstStyle/>
          <a:p>
            <a:pPr>
              <a:defRPr/>
            </a:pPr>
            <a:fld id="{C761446B-642F-42D1-B388-72E1E4506606}" type="slidenum">
              <a:rPr lang="en-US" smtClean="0"/>
              <a:pPr>
                <a:defRPr/>
              </a:pPr>
              <a:t>37</a:t>
            </a:fld>
            <a:endParaRPr lang="en-US" dirty="0"/>
          </a:p>
        </p:txBody>
      </p:sp>
      <p:sp>
        <p:nvSpPr>
          <p:cNvPr id="7" name="Shape">
            <a:extLst>
              <a:ext uri="{FF2B5EF4-FFF2-40B4-BE49-F238E27FC236}">
                <a16:creationId xmlns:a16="http://schemas.microsoft.com/office/drawing/2014/main" id="{7504924E-067F-4984-86EB-1A0572181641}"/>
              </a:ext>
            </a:extLst>
          </p:cNvPr>
          <p:cNvSpPr/>
          <p:nvPr/>
        </p:nvSpPr>
        <p:spPr>
          <a:xfrm>
            <a:off x="507847" y="1311951"/>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3678"/>
                </a:lnTo>
                <a:cubicBezTo>
                  <a:pt x="0" y="1637"/>
                  <a:pt x="1127" y="0"/>
                  <a:pt x="2500" y="0"/>
                </a:cubicBezTo>
                <a:lnTo>
                  <a:pt x="21600" y="0"/>
                </a:lnTo>
                <a:lnTo>
                  <a:pt x="21600" y="21600"/>
                </a:lnTo>
                <a:close/>
              </a:path>
            </a:pathLst>
          </a:custGeom>
          <a:solidFill>
            <a:srgbClr val="2980B9"/>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What is a reserve?</a:t>
            </a:r>
          </a:p>
        </p:txBody>
      </p:sp>
      <p:sp>
        <p:nvSpPr>
          <p:cNvPr id="8" name="Rectangle">
            <a:extLst>
              <a:ext uri="{FF2B5EF4-FFF2-40B4-BE49-F238E27FC236}">
                <a16:creationId xmlns:a16="http://schemas.microsoft.com/office/drawing/2014/main" id="{5C5335F7-F86E-4408-A5D1-1B3143172C10}"/>
              </a:ext>
            </a:extLst>
          </p:cNvPr>
          <p:cNvSpPr/>
          <p:nvPr/>
        </p:nvSpPr>
        <p:spPr>
          <a:xfrm>
            <a:off x="2191729" y="1311951"/>
            <a:ext cx="1583272" cy="1075991"/>
          </a:xfrm>
          <a:prstGeom prst="rect">
            <a:avLst/>
          </a:prstGeom>
          <a:solidFill>
            <a:srgbClr val="9BBB59"/>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400" kern="0" dirty="0">
                <a:solidFill>
                  <a:schemeClr val="bg1"/>
                </a:solidFill>
                <a:latin typeface="Avenir LT Std 45 Book" panose="020B0502020203020204" pitchFamily="34" charset="0"/>
                <a:cs typeface="+mn-cs"/>
              </a:rPr>
              <a:t>We have reserves?</a:t>
            </a:r>
            <a:endPar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endParaRPr>
          </a:p>
        </p:txBody>
      </p:sp>
      <p:sp>
        <p:nvSpPr>
          <p:cNvPr id="9" name="Shape">
            <a:extLst>
              <a:ext uri="{FF2B5EF4-FFF2-40B4-BE49-F238E27FC236}">
                <a16:creationId xmlns:a16="http://schemas.microsoft.com/office/drawing/2014/main" id="{2C803F77-7A6B-42B7-85FF-9801978E05F0}"/>
              </a:ext>
            </a:extLst>
          </p:cNvPr>
          <p:cNvSpPr/>
          <p:nvPr/>
        </p:nvSpPr>
        <p:spPr>
          <a:xfrm>
            <a:off x="3886199" y="1311951"/>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19100" y="0"/>
                </a:lnTo>
                <a:cubicBezTo>
                  <a:pt x="20488" y="0"/>
                  <a:pt x="21600" y="1658"/>
                  <a:pt x="21600" y="3678"/>
                </a:cubicBezTo>
                <a:lnTo>
                  <a:pt x="21600" y="21600"/>
                </a:lnTo>
                <a:close/>
              </a:path>
            </a:pathLst>
          </a:custGeom>
          <a:solidFill>
            <a:srgbClr val="5F5F5F"/>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Capital Reserve?</a:t>
            </a:r>
          </a:p>
        </p:txBody>
      </p:sp>
      <p:sp>
        <p:nvSpPr>
          <p:cNvPr id="25" name="Rectangle">
            <a:extLst>
              <a:ext uri="{FF2B5EF4-FFF2-40B4-BE49-F238E27FC236}">
                <a16:creationId xmlns:a16="http://schemas.microsoft.com/office/drawing/2014/main" id="{C21026F9-785A-4315-9402-931C96680D48}"/>
              </a:ext>
            </a:extLst>
          </p:cNvPr>
          <p:cNvSpPr/>
          <p:nvPr/>
        </p:nvSpPr>
        <p:spPr>
          <a:xfrm>
            <a:off x="507848" y="2498157"/>
            <a:ext cx="1583272" cy="1075991"/>
          </a:xfrm>
          <a:prstGeom prst="rect">
            <a:avLst/>
          </a:prstGeom>
          <a:solidFill>
            <a:srgbClr val="2C3E5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Multiple Capital Reserves?</a:t>
            </a:r>
          </a:p>
        </p:txBody>
      </p:sp>
      <p:pic>
        <p:nvPicPr>
          <p:cNvPr id="32" name="Graphic 31" descr="Piggy Bank">
            <a:extLst>
              <a:ext uri="{FF2B5EF4-FFF2-40B4-BE49-F238E27FC236}">
                <a16:creationId xmlns:a16="http://schemas.microsoft.com/office/drawing/2014/main" id="{6520596A-43BF-42DA-9E3F-6660C187841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42283" y="1279955"/>
            <a:ext cx="914400" cy="914400"/>
          </a:xfrm>
          <a:prstGeom prst="rect">
            <a:avLst/>
          </a:prstGeom>
        </p:spPr>
      </p:pic>
      <p:pic>
        <p:nvPicPr>
          <p:cNvPr id="34" name="Graphic 33" descr="Lightbulb">
            <a:extLst>
              <a:ext uri="{FF2B5EF4-FFF2-40B4-BE49-F238E27FC236}">
                <a16:creationId xmlns:a16="http://schemas.microsoft.com/office/drawing/2014/main" id="{4B5D5067-E949-45F3-864F-A1553D2C43E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566550" y="1335711"/>
            <a:ext cx="816634" cy="816634"/>
          </a:xfrm>
          <a:prstGeom prst="rect">
            <a:avLst/>
          </a:prstGeom>
        </p:spPr>
      </p:pic>
      <p:pic>
        <p:nvPicPr>
          <p:cNvPr id="36" name="Graphic 35" descr="Construction worker">
            <a:extLst>
              <a:ext uri="{FF2B5EF4-FFF2-40B4-BE49-F238E27FC236}">
                <a16:creationId xmlns:a16="http://schemas.microsoft.com/office/drawing/2014/main" id="{DB137BC1-E91C-4CEC-AF32-EDF4A5D93FD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4220636" y="1332485"/>
            <a:ext cx="914400" cy="914400"/>
          </a:xfrm>
          <a:prstGeom prst="rect">
            <a:avLst/>
          </a:prstGeom>
        </p:spPr>
      </p:pic>
      <p:grpSp>
        <p:nvGrpSpPr>
          <p:cNvPr id="42" name="Group 41">
            <a:extLst>
              <a:ext uri="{FF2B5EF4-FFF2-40B4-BE49-F238E27FC236}">
                <a16:creationId xmlns:a16="http://schemas.microsoft.com/office/drawing/2014/main" id="{ACBB02A1-0A96-48CF-8DC1-FDE9BB76E710}"/>
              </a:ext>
            </a:extLst>
          </p:cNvPr>
          <p:cNvGrpSpPr/>
          <p:nvPr/>
        </p:nvGrpSpPr>
        <p:grpSpPr>
          <a:xfrm>
            <a:off x="704071" y="2598182"/>
            <a:ext cx="1191082" cy="438707"/>
            <a:chOff x="-152400" y="3465903"/>
            <a:chExt cx="2486482" cy="915838"/>
          </a:xfrm>
          <a:solidFill>
            <a:schemeClr val="bg1"/>
          </a:solidFill>
        </p:grpSpPr>
        <p:pic>
          <p:nvPicPr>
            <p:cNvPr id="39" name="Graphic 38" descr="Home">
              <a:extLst>
                <a:ext uri="{FF2B5EF4-FFF2-40B4-BE49-F238E27FC236}">
                  <a16:creationId xmlns:a16="http://schemas.microsoft.com/office/drawing/2014/main" id="{83F15BC5-B876-488B-9639-1A57F575DEB6}"/>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52400" y="3465903"/>
              <a:ext cx="914400" cy="914400"/>
            </a:xfrm>
            <a:prstGeom prst="rect">
              <a:avLst/>
            </a:prstGeom>
          </p:spPr>
        </p:pic>
        <p:pic>
          <p:nvPicPr>
            <p:cNvPr id="40" name="Graphic 39" descr="Home">
              <a:extLst>
                <a:ext uri="{FF2B5EF4-FFF2-40B4-BE49-F238E27FC236}">
                  <a16:creationId xmlns:a16="http://schemas.microsoft.com/office/drawing/2014/main" id="{298C4765-C465-4081-9113-7CFAF029260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30905" y="3467341"/>
              <a:ext cx="914400" cy="914400"/>
            </a:xfrm>
            <a:prstGeom prst="rect">
              <a:avLst/>
            </a:prstGeom>
          </p:spPr>
        </p:pic>
        <p:pic>
          <p:nvPicPr>
            <p:cNvPr id="41" name="Graphic 40" descr="Home">
              <a:extLst>
                <a:ext uri="{FF2B5EF4-FFF2-40B4-BE49-F238E27FC236}">
                  <a16:creationId xmlns:a16="http://schemas.microsoft.com/office/drawing/2014/main" id="{540349F2-6ACB-4298-A62C-450FEA40FBF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419682" y="3465903"/>
              <a:ext cx="914400" cy="914400"/>
            </a:xfrm>
            <a:prstGeom prst="rect">
              <a:avLst/>
            </a:prstGeom>
          </p:spPr>
        </p:pic>
      </p:grpSp>
      <p:pic>
        <p:nvPicPr>
          <p:cNvPr id="44" name="Graphic 43" descr="Checkmark">
            <a:extLst>
              <a:ext uri="{FF2B5EF4-FFF2-40B4-BE49-F238E27FC236}">
                <a16:creationId xmlns:a16="http://schemas.microsoft.com/office/drawing/2014/main" id="{922CB1E2-51A0-4E56-8CC5-FFB308EB3F36}"/>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220636" y="2458126"/>
            <a:ext cx="914400" cy="914400"/>
          </a:xfrm>
          <a:prstGeom prst="rect">
            <a:avLst/>
          </a:prstGeom>
        </p:spPr>
      </p:pic>
      <p:pic>
        <p:nvPicPr>
          <p:cNvPr id="48" name="Graphic 47" descr="Money">
            <a:extLst>
              <a:ext uri="{FF2B5EF4-FFF2-40B4-BE49-F238E27FC236}">
                <a16:creationId xmlns:a16="http://schemas.microsoft.com/office/drawing/2014/main" id="{F494F135-45EE-4BC8-8B51-4BE7F85D23F3}"/>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841101" y="3608786"/>
            <a:ext cx="914400" cy="914400"/>
          </a:xfrm>
          <a:prstGeom prst="rect">
            <a:avLst/>
          </a:prstGeom>
        </p:spPr>
      </p:pic>
      <p:sp>
        <p:nvSpPr>
          <p:cNvPr id="31" name="TextBox 30">
            <a:extLst>
              <a:ext uri="{FF2B5EF4-FFF2-40B4-BE49-F238E27FC236}">
                <a16:creationId xmlns:a16="http://schemas.microsoft.com/office/drawing/2014/main" id="{5311DC80-A2D1-4915-9C90-9137AC8DA648}"/>
              </a:ext>
            </a:extLst>
          </p:cNvPr>
          <p:cNvSpPr txBox="1"/>
          <p:nvPr/>
        </p:nvSpPr>
        <p:spPr>
          <a:xfrm>
            <a:off x="5753100" y="1857851"/>
            <a:ext cx="2819400" cy="1585049"/>
          </a:xfrm>
          <a:prstGeom prst="rect">
            <a:avLst/>
          </a:prstGeom>
          <a:noFill/>
        </p:spPr>
        <p:txBody>
          <a:bodyPr wrap="square" rtlCol="0">
            <a:spAutoFit/>
          </a:bodyPr>
          <a:lstStyle/>
          <a:p>
            <a:pPr algn="ctr"/>
            <a:r>
              <a:rPr lang="en-US" sz="1500" dirty="0">
                <a:solidFill>
                  <a:srgbClr val="3C8C93"/>
                </a:solidFill>
                <a:latin typeface="Avenir LT Std 45 Book" panose="020B0502020203020204" pitchFamily="34" charset="0"/>
              </a:rPr>
              <a:t>The money to fund reserves  comes from surplus…which are unspent budget dollars or unanticipated revenues at the end of a fiscal year.</a:t>
            </a:r>
          </a:p>
          <a:p>
            <a:pPr algn="ctr"/>
            <a:endParaRPr lang="en-US" sz="700" dirty="0">
              <a:solidFill>
                <a:srgbClr val="3C8C93"/>
              </a:solidFill>
              <a:latin typeface="Avenir LT Std 45 Book" panose="020B0502020203020204" pitchFamily="34" charset="0"/>
            </a:endParaRPr>
          </a:p>
          <a:p>
            <a:pPr algn="ctr"/>
            <a:r>
              <a:rPr lang="en-US" sz="1500" dirty="0">
                <a:solidFill>
                  <a:srgbClr val="3C8C93"/>
                </a:solidFill>
                <a:latin typeface="Avenir LT Std 45 Book" panose="020B0502020203020204" pitchFamily="34" charset="0"/>
              </a:rPr>
              <a:t>For example:</a:t>
            </a:r>
          </a:p>
        </p:txBody>
      </p:sp>
      <p:sp>
        <p:nvSpPr>
          <p:cNvPr id="22" name="Rectangle">
            <a:extLst>
              <a:ext uri="{FF2B5EF4-FFF2-40B4-BE49-F238E27FC236}">
                <a16:creationId xmlns:a16="http://schemas.microsoft.com/office/drawing/2014/main" id="{0E1F6004-EB0D-49E0-8EF0-04E31BA0FFA2}"/>
              </a:ext>
            </a:extLst>
          </p:cNvPr>
          <p:cNvSpPr/>
          <p:nvPr/>
        </p:nvSpPr>
        <p:spPr>
          <a:xfrm>
            <a:off x="2191729" y="2498157"/>
            <a:ext cx="1583272" cy="1075991"/>
          </a:xfrm>
          <a:prstGeom prst="rect">
            <a:avLst/>
          </a:prstGeom>
          <a:solidFill>
            <a:srgbClr val="C0000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rPr>
              <a:t>Why Now?</a:t>
            </a:r>
          </a:p>
        </p:txBody>
      </p:sp>
      <p:pic>
        <p:nvPicPr>
          <p:cNvPr id="23" name="Graphic 22" descr="Monthly calendar">
            <a:extLst>
              <a:ext uri="{FF2B5EF4-FFF2-40B4-BE49-F238E27FC236}">
                <a16:creationId xmlns:a16="http://schemas.microsoft.com/office/drawing/2014/main" id="{0043B5E4-F7CF-445A-94EE-F3D4424CFDB3}"/>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2600033" y="2501918"/>
            <a:ext cx="766664" cy="766664"/>
          </a:xfrm>
          <a:prstGeom prst="rect">
            <a:avLst/>
          </a:prstGeom>
        </p:spPr>
      </p:pic>
      <p:sp>
        <p:nvSpPr>
          <p:cNvPr id="21" name="Rectangle">
            <a:extLst>
              <a:ext uri="{FF2B5EF4-FFF2-40B4-BE49-F238E27FC236}">
                <a16:creationId xmlns:a16="http://schemas.microsoft.com/office/drawing/2014/main" id="{1B088736-1142-436E-8072-9F4ABD39C4EB}"/>
              </a:ext>
            </a:extLst>
          </p:cNvPr>
          <p:cNvSpPr/>
          <p:nvPr/>
        </p:nvSpPr>
        <p:spPr>
          <a:xfrm>
            <a:off x="3886199" y="2498204"/>
            <a:ext cx="1583272" cy="1075991"/>
          </a:xfrm>
          <a:prstGeom prst="rect">
            <a:avLst/>
          </a:prstGeom>
          <a:solidFill>
            <a:srgbClr val="663300"/>
          </a:solidFill>
          <a:ln w="12700">
            <a:miter lim="400000"/>
          </a:ln>
        </p:spPr>
        <p:txBody>
          <a:bodyPr lIns="38100" tIns="38100" rIns="38100" bIns="38100" anchor="b"/>
          <a:lstStyle/>
          <a:p>
            <a:pPr algn="ctr" defTabSz="914354" fontAlgn="auto">
              <a:spcBef>
                <a:spcPts val="0"/>
              </a:spcBef>
              <a:spcAft>
                <a:spcPts val="0"/>
              </a:spcAft>
              <a:defRPr sz="3000">
                <a:solidFill>
                  <a:srgbClr val="FFFFFF"/>
                </a:solidFill>
              </a:defRPr>
            </a:pPr>
            <a:r>
              <a:rPr lang="en-US" sz="1400" dirty="0">
                <a:solidFill>
                  <a:schemeClr val="bg1"/>
                </a:solidFill>
                <a:latin typeface="Avenir LT Std 45 Book" panose="020B0502020203020204" pitchFamily="34" charset="0"/>
                <a:cs typeface="+mn-cs"/>
              </a:rPr>
              <a:t>Why Vote On It?</a:t>
            </a:r>
          </a:p>
        </p:txBody>
      </p:sp>
      <p:pic>
        <p:nvPicPr>
          <p:cNvPr id="26" name="Graphic 25" descr="Checkmark">
            <a:extLst>
              <a:ext uri="{FF2B5EF4-FFF2-40B4-BE49-F238E27FC236}">
                <a16:creationId xmlns:a16="http://schemas.microsoft.com/office/drawing/2014/main" id="{A0E46A17-83C6-4A47-B9D6-EE2EA5DBEFBF}"/>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220635" y="2458173"/>
            <a:ext cx="914400" cy="914400"/>
          </a:xfrm>
          <a:prstGeom prst="rect">
            <a:avLst/>
          </a:prstGeom>
        </p:spPr>
      </p:pic>
      <p:sp>
        <p:nvSpPr>
          <p:cNvPr id="24" name="Rectangle">
            <a:extLst>
              <a:ext uri="{FF2B5EF4-FFF2-40B4-BE49-F238E27FC236}">
                <a16:creationId xmlns:a16="http://schemas.microsoft.com/office/drawing/2014/main" id="{CF27F6D7-D1C7-446C-A491-35A289DF60F8}"/>
              </a:ext>
            </a:extLst>
          </p:cNvPr>
          <p:cNvSpPr/>
          <p:nvPr/>
        </p:nvSpPr>
        <p:spPr>
          <a:xfrm>
            <a:off x="507848" y="3684363"/>
            <a:ext cx="1583272" cy="1075991"/>
          </a:xfrm>
          <a:prstGeom prst="rect">
            <a:avLst/>
          </a:prstGeom>
          <a:solidFill>
            <a:srgbClr val="00660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Why $30 Million?</a:t>
            </a:r>
          </a:p>
        </p:txBody>
      </p:sp>
      <p:pic>
        <p:nvPicPr>
          <p:cNvPr id="28" name="Graphic 27" descr="Money">
            <a:extLst>
              <a:ext uri="{FF2B5EF4-FFF2-40B4-BE49-F238E27FC236}">
                <a16:creationId xmlns:a16="http://schemas.microsoft.com/office/drawing/2014/main" id="{54E4ABEF-FBEE-427D-96A1-8FE9EE34D2B9}"/>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841101" y="3622115"/>
            <a:ext cx="914400" cy="914400"/>
          </a:xfrm>
          <a:prstGeom prst="rect">
            <a:avLst/>
          </a:prstGeom>
        </p:spPr>
      </p:pic>
      <p:sp>
        <p:nvSpPr>
          <p:cNvPr id="27" name="Rectangle">
            <a:extLst>
              <a:ext uri="{FF2B5EF4-FFF2-40B4-BE49-F238E27FC236}">
                <a16:creationId xmlns:a16="http://schemas.microsoft.com/office/drawing/2014/main" id="{ED0032F8-75B5-4B66-B3AB-176C04146724}"/>
              </a:ext>
            </a:extLst>
          </p:cNvPr>
          <p:cNvSpPr/>
          <p:nvPr/>
        </p:nvSpPr>
        <p:spPr>
          <a:xfrm>
            <a:off x="2191729" y="3671034"/>
            <a:ext cx="1583272" cy="1075991"/>
          </a:xfrm>
          <a:prstGeom prst="rect">
            <a:avLst/>
          </a:prstGeom>
          <a:solidFill>
            <a:srgbClr val="7030A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rPr>
              <a:t>Why 20 Years?</a:t>
            </a:r>
          </a:p>
        </p:txBody>
      </p:sp>
      <p:pic>
        <p:nvPicPr>
          <p:cNvPr id="35" name="Graphic 34" descr="Clock">
            <a:extLst>
              <a:ext uri="{FF2B5EF4-FFF2-40B4-BE49-F238E27FC236}">
                <a16:creationId xmlns:a16="http://schemas.microsoft.com/office/drawing/2014/main" id="{F56C80DD-F57D-453E-A5D6-32554B3B85D7}"/>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2587071" y="3709275"/>
            <a:ext cx="775591" cy="775591"/>
          </a:xfrm>
          <a:prstGeom prst="rect">
            <a:avLst/>
          </a:prstGeom>
        </p:spPr>
      </p:pic>
      <p:sp>
        <p:nvSpPr>
          <p:cNvPr id="29" name="Rectangle">
            <a:extLst>
              <a:ext uri="{FF2B5EF4-FFF2-40B4-BE49-F238E27FC236}">
                <a16:creationId xmlns:a16="http://schemas.microsoft.com/office/drawing/2014/main" id="{01D641EF-D802-48DB-A384-0BF370D24430}"/>
              </a:ext>
            </a:extLst>
          </p:cNvPr>
          <p:cNvSpPr/>
          <p:nvPr/>
        </p:nvSpPr>
        <p:spPr>
          <a:xfrm>
            <a:off x="3886200" y="3671034"/>
            <a:ext cx="1583272" cy="1075991"/>
          </a:xfrm>
          <a:prstGeom prst="rect">
            <a:avLst/>
          </a:prstGeom>
          <a:solidFill>
            <a:schemeClr val="accent1">
              <a:lumMod val="50000"/>
            </a:schemeClr>
          </a:solidFill>
          <a:ln w="12700">
            <a:miter lim="400000"/>
          </a:ln>
        </p:spPr>
        <p:txBody>
          <a:bodyPr lIns="38100" tIns="38100" rIns="38100" bIns="38100" anchor="b"/>
          <a:lstStyle/>
          <a:p>
            <a:pPr algn="ctr" defTabSz="914354" fontAlgn="auto">
              <a:spcBef>
                <a:spcPts val="0"/>
              </a:spcBef>
              <a:spcAft>
                <a:spcPts val="0"/>
              </a:spcAft>
              <a:defRPr sz="3000">
                <a:solidFill>
                  <a:srgbClr val="FFFFFF"/>
                </a:solidFill>
              </a:defRPr>
            </a:pPr>
            <a:r>
              <a:rPr lang="en-US" sz="1200" dirty="0">
                <a:solidFill>
                  <a:schemeClr val="bg1"/>
                </a:solidFill>
                <a:latin typeface="Avenir LT Std 45 Book" panose="020B0502020203020204" pitchFamily="34" charset="0"/>
                <a:cs typeface="+mn-cs"/>
              </a:rPr>
              <a:t>Where does the money come from?</a:t>
            </a:r>
          </a:p>
        </p:txBody>
      </p:sp>
      <p:pic>
        <p:nvPicPr>
          <p:cNvPr id="30" name="Graphic 29" descr="Magnifying glass">
            <a:extLst>
              <a:ext uri="{FF2B5EF4-FFF2-40B4-BE49-F238E27FC236}">
                <a16:creationId xmlns:a16="http://schemas.microsoft.com/office/drawing/2014/main" id="{8DE3024D-C33C-4456-899B-C659BA8EC8CD}"/>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4286854" y="3651732"/>
            <a:ext cx="762000" cy="762000"/>
          </a:xfrm>
          <a:prstGeom prst="rect">
            <a:avLst/>
          </a:prstGeom>
        </p:spPr>
      </p:pic>
      <p:pic>
        <p:nvPicPr>
          <p:cNvPr id="33" name="Graphic 32" descr="Magnifying glass">
            <a:extLst>
              <a:ext uri="{FF2B5EF4-FFF2-40B4-BE49-F238E27FC236}">
                <a16:creationId xmlns:a16="http://schemas.microsoft.com/office/drawing/2014/main" id="{84EEACC9-C68C-4BB7-8221-55A6745C2BFB}"/>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6685572" y="1095851"/>
            <a:ext cx="762000" cy="762000"/>
          </a:xfrm>
          <a:prstGeom prst="rect">
            <a:avLst/>
          </a:prstGeom>
        </p:spPr>
      </p:pic>
      <p:sp>
        <p:nvSpPr>
          <p:cNvPr id="38" name="TextBox 37">
            <a:extLst>
              <a:ext uri="{FF2B5EF4-FFF2-40B4-BE49-F238E27FC236}">
                <a16:creationId xmlns:a16="http://schemas.microsoft.com/office/drawing/2014/main" id="{7AFA4894-4FF4-4BF0-94F4-DFF7659D49DE}"/>
              </a:ext>
            </a:extLst>
          </p:cNvPr>
          <p:cNvSpPr txBox="1"/>
          <p:nvPr/>
        </p:nvSpPr>
        <p:spPr>
          <a:xfrm>
            <a:off x="5753100" y="3458051"/>
            <a:ext cx="3009900" cy="1723549"/>
          </a:xfrm>
          <a:prstGeom prst="rect">
            <a:avLst/>
          </a:prstGeom>
          <a:noFill/>
        </p:spPr>
        <p:txBody>
          <a:bodyPr wrap="square" rtlCol="0">
            <a:spAutoFit/>
          </a:bodyPr>
          <a:lstStyle/>
          <a:p>
            <a:pPr marL="173038" indent="-173038">
              <a:spcAft>
                <a:spcPts val="600"/>
              </a:spcAft>
              <a:buFont typeface="Arial" panose="020B0604020202020204" pitchFamily="34" charset="0"/>
              <a:buChar char="•"/>
            </a:pPr>
            <a:r>
              <a:rPr lang="en-US" sz="1200" dirty="0">
                <a:solidFill>
                  <a:srgbClr val="3C8C93"/>
                </a:solidFill>
                <a:latin typeface="Avenir LT Std 45 Book" panose="020B0502020203020204" pitchFamily="34" charset="0"/>
              </a:rPr>
              <a:t>Budget 15% increase in healthcare expenses and actuals come in at 12%</a:t>
            </a:r>
          </a:p>
          <a:p>
            <a:pPr marL="173038" indent="-173038">
              <a:spcAft>
                <a:spcPts val="600"/>
              </a:spcAft>
              <a:buFont typeface="Arial" panose="020B0604020202020204" pitchFamily="34" charset="0"/>
              <a:buChar char="•"/>
            </a:pPr>
            <a:r>
              <a:rPr lang="en-US" sz="1200" dirty="0">
                <a:solidFill>
                  <a:srgbClr val="3C8C93"/>
                </a:solidFill>
                <a:latin typeface="Avenir LT Std 45 Book" panose="020B0502020203020204" pitchFamily="34" charset="0"/>
              </a:rPr>
              <a:t>Employees retire or resign throughout the year and new employees come in earning less than those who left</a:t>
            </a:r>
          </a:p>
          <a:p>
            <a:pPr marL="173038" indent="-173038">
              <a:spcAft>
                <a:spcPts val="600"/>
              </a:spcAft>
              <a:buFont typeface="Arial" panose="020B0604020202020204" pitchFamily="34" charset="0"/>
              <a:buChar char="•"/>
            </a:pPr>
            <a:r>
              <a:rPr lang="en-US" sz="1200" dirty="0">
                <a:solidFill>
                  <a:srgbClr val="3C8C93"/>
                </a:solidFill>
                <a:latin typeface="Avenir LT Std 45 Book" panose="020B0502020203020204" pitchFamily="34" charset="0"/>
              </a:rPr>
              <a:t>Revenue comes in higher than expected due to additional interest earnings on our savings</a:t>
            </a:r>
          </a:p>
        </p:txBody>
      </p:sp>
    </p:spTree>
    <p:extLst>
      <p:ext uri="{BB962C8B-B14F-4D97-AF65-F5344CB8AC3E}">
        <p14:creationId xmlns:p14="http://schemas.microsoft.com/office/powerpoint/2010/main" val="8219060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A758E-4F3B-415E-8BFE-55B8E29D0D95}"/>
              </a:ext>
            </a:extLst>
          </p:cNvPr>
          <p:cNvSpPr>
            <a:spLocks noGrp="1"/>
          </p:cNvSpPr>
          <p:nvPr>
            <p:ph type="title"/>
          </p:nvPr>
        </p:nvSpPr>
        <p:spPr>
          <a:xfrm>
            <a:off x="457200" y="274638"/>
            <a:ext cx="8229600" cy="715962"/>
          </a:xfrm>
        </p:spPr>
        <p:txBody>
          <a:bodyPr/>
          <a:lstStyle/>
          <a:p>
            <a:r>
              <a:rPr lang="en-US" sz="4000" dirty="0"/>
              <a:t>Roof Replacement Capital Reserve</a:t>
            </a:r>
          </a:p>
        </p:txBody>
      </p:sp>
      <p:sp>
        <p:nvSpPr>
          <p:cNvPr id="5" name="Slide Number Placeholder 4">
            <a:extLst>
              <a:ext uri="{FF2B5EF4-FFF2-40B4-BE49-F238E27FC236}">
                <a16:creationId xmlns:a16="http://schemas.microsoft.com/office/drawing/2014/main" id="{065CC4B6-9725-4404-8334-301F515D5A5D}"/>
              </a:ext>
            </a:extLst>
          </p:cNvPr>
          <p:cNvSpPr>
            <a:spLocks noGrp="1"/>
          </p:cNvSpPr>
          <p:nvPr>
            <p:ph type="sldNum" sz="quarter" idx="10"/>
          </p:nvPr>
        </p:nvSpPr>
        <p:spPr/>
        <p:txBody>
          <a:bodyPr/>
          <a:lstStyle/>
          <a:p>
            <a:pPr>
              <a:defRPr/>
            </a:pPr>
            <a:fld id="{C761446B-642F-42D1-B388-72E1E4506606}" type="slidenum">
              <a:rPr lang="en-US" smtClean="0"/>
              <a:pPr>
                <a:defRPr/>
              </a:pPr>
              <a:t>38</a:t>
            </a:fld>
            <a:endParaRPr lang="en-US" dirty="0"/>
          </a:p>
        </p:txBody>
      </p:sp>
      <p:sp>
        <p:nvSpPr>
          <p:cNvPr id="7" name="Shape">
            <a:extLst>
              <a:ext uri="{FF2B5EF4-FFF2-40B4-BE49-F238E27FC236}">
                <a16:creationId xmlns:a16="http://schemas.microsoft.com/office/drawing/2014/main" id="{7504924E-067F-4984-86EB-1A0572181641}"/>
              </a:ext>
            </a:extLst>
          </p:cNvPr>
          <p:cNvSpPr/>
          <p:nvPr/>
        </p:nvSpPr>
        <p:spPr>
          <a:xfrm>
            <a:off x="507847" y="1311951"/>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3678"/>
                </a:lnTo>
                <a:cubicBezTo>
                  <a:pt x="0" y="1637"/>
                  <a:pt x="1127" y="0"/>
                  <a:pt x="2500" y="0"/>
                </a:cubicBezTo>
                <a:lnTo>
                  <a:pt x="21600" y="0"/>
                </a:lnTo>
                <a:lnTo>
                  <a:pt x="21600" y="21600"/>
                </a:lnTo>
                <a:close/>
              </a:path>
            </a:pathLst>
          </a:custGeom>
          <a:solidFill>
            <a:srgbClr val="2980B9"/>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What is a reserve?</a:t>
            </a:r>
          </a:p>
        </p:txBody>
      </p:sp>
      <p:sp>
        <p:nvSpPr>
          <p:cNvPr id="8" name="Rectangle">
            <a:extLst>
              <a:ext uri="{FF2B5EF4-FFF2-40B4-BE49-F238E27FC236}">
                <a16:creationId xmlns:a16="http://schemas.microsoft.com/office/drawing/2014/main" id="{5C5335F7-F86E-4408-A5D1-1B3143172C10}"/>
              </a:ext>
            </a:extLst>
          </p:cNvPr>
          <p:cNvSpPr/>
          <p:nvPr/>
        </p:nvSpPr>
        <p:spPr>
          <a:xfrm>
            <a:off x="2191729" y="1311951"/>
            <a:ext cx="1583272" cy="1075991"/>
          </a:xfrm>
          <a:prstGeom prst="rect">
            <a:avLst/>
          </a:prstGeom>
          <a:solidFill>
            <a:srgbClr val="9BBB59"/>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400" kern="0" dirty="0">
                <a:solidFill>
                  <a:schemeClr val="bg1"/>
                </a:solidFill>
                <a:latin typeface="Avenir LT Std 45 Book" panose="020B0502020203020204" pitchFamily="34" charset="0"/>
                <a:cs typeface="+mn-cs"/>
              </a:rPr>
              <a:t>We have reserves?</a:t>
            </a:r>
            <a:endPar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endParaRPr>
          </a:p>
        </p:txBody>
      </p:sp>
      <p:sp>
        <p:nvSpPr>
          <p:cNvPr id="9" name="Shape">
            <a:extLst>
              <a:ext uri="{FF2B5EF4-FFF2-40B4-BE49-F238E27FC236}">
                <a16:creationId xmlns:a16="http://schemas.microsoft.com/office/drawing/2014/main" id="{2C803F77-7A6B-42B7-85FF-9801978E05F0}"/>
              </a:ext>
            </a:extLst>
          </p:cNvPr>
          <p:cNvSpPr/>
          <p:nvPr/>
        </p:nvSpPr>
        <p:spPr>
          <a:xfrm>
            <a:off x="3886199" y="1311951"/>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19100" y="0"/>
                </a:lnTo>
                <a:cubicBezTo>
                  <a:pt x="20488" y="0"/>
                  <a:pt x="21600" y="1658"/>
                  <a:pt x="21600" y="3678"/>
                </a:cubicBezTo>
                <a:lnTo>
                  <a:pt x="21600" y="21600"/>
                </a:lnTo>
                <a:close/>
              </a:path>
            </a:pathLst>
          </a:custGeom>
          <a:solidFill>
            <a:srgbClr val="5F5F5F"/>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Capital Reserve?</a:t>
            </a:r>
          </a:p>
        </p:txBody>
      </p:sp>
      <p:sp>
        <p:nvSpPr>
          <p:cNvPr id="25" name="Rectangle">
            <a:extLst>
              <a:ext uri="{FF2B5EF4-FFF2-40B4-BE49-F238E27FC236}">
                <a16:creationId xmlns:a16="http://schemas.microsoft.com/office/drawing/2014/main" id="{C21026F9-785A-4315-9402-931C96680D48}"/>
              </a:ext>
            </a:extLst>
          </p:cNvPr>
          <p:cNvSpPr/>
          <p:nvPr/>
        </p:nvSpPr>
        <p:spPr>
          <a:xfrm>
            <a:off x="507848" y="2498157"/>
            <a:ext cx="1583272" cy="1075991"/>
          </a:xfrm>
          <a:prstGeom prst="rect">
            <a:avLst/>
          </a:prstGeom>
          <a:solidFill>
            <a:srgbClr val="2C3E5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Multiple Capital Reserves?</a:t>
            </a:r>
          </a:p>
        </p:txBody>
      </p:sp>
      <p:pic>
        <p:nvPicPr>
          <p:cNvPr id="32" name="Graphic 31" descr="Piggy Bank">
            <a:extLst>
              <a:ext uri="{FF2B5EF4-FFF2-40B4-BE49-F238E27FC236}">
                <a16:creationId xmlns:a16="http://schemas.microsoft.com/office/drawing/2014/main" id="{6520596A-43BF-42DA-9E3F-6660C187841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42283" y="1279955"/>
            <a:ext cx="914400" cy="914400"/>
          </a:xfrm>
          <a:prstGeom prst="rect">
            <a:avLst/>
          </a:prstGeom>
        </p:spPr>
      </p:pic>
      <p:pic>
        <p:nvPicPr>
          <p:cNvPr id="34" name="Graphic 33" descr="Lightbulb">
            <a:extLst>
              <a:ext uri="{FF2B5EF4-FFF2-40B4-BE49-F238E27FC236}">
                <a16:creationId xmlns:a16="http://schemas.microsoft.com/office/drawing/2014/main" id="{4B5D5067-E949-45F3-864F-A1553D2C43E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566550" y="1335711"/>
            <a:ext cx="816634" cy="816634"/>
          </a:xfrm>
          <a:prstGeom prst="rect">
            <a:avLst/>
          </a:prstGeom>
        </p:spPr>
      </p:pic>
      <p:pic>
        <p:nvPicPr>
          <p:cNvPr id="36" name="Graphic 35" descr="Construction worker">
            <a:extLst>
              <a:ext uri="{FF2B5EF4-FFF2-40B4-BE49-F238E27FC236}">
                <a16:creationId xmlns:a16="http://schemas.microsoft.com/office/drawing/2014/main" id="{DB137BC1-E91C-4CEC-AF32-EDF4A5D93FD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4220636" y="1332485"/>
            <a:ext cx="914400" cy="914400"/>
          </a:xfrm>
          <a:prstGeom prst="rect">
            <a:avLst/>
          </a:prstGeom>
        </p:spPr>
      </p:pic>
      <p:grpSp>
        <p:nvGrpSpPr>
          <p:cNvPr id="42" name="Group 41">
            <a:extLst>
              <a:ext uri="{FF2B5EF4-FFF2-40B4-BE49-F238E27FC236}">
                <a16:creationId xmlns:a16="http://schemas.microsoft.com/office/drawing/2014/main" id="{ACBB02A1-0A96-48CF-8DC1-FDE9BB76E710}"/>
              </a:ext>
            </a:extLst>
          </p:cNvPr>
          <p:cNvGrpSpPr/>
          <p:nvPr/>
        </p:nvGrpSpPr>
        <p:grpSpPr>
          <a:xfrm>
            <a:off x="704071" y="2598182"/>
            <a:ext cx="1191082" cy="438707"/>
            <a:chOff x="-152400" y="3465903"/>
            <a:chExt cx="2486482" cy="915838"/>
          </a:xfrm>
          <a:solidFill>
            <a:schemeClr val="bg1"/>
          </a:solidFill>
        </p:grpSpPr>
        <p:pic>
          <p:nvPicPr>
            <p:cNvPr id="39" name="Graphic 38" descr="Home">
              <a:extLst>
                <a:ext uri="{FF2B5EF4-FFF2-40B4-BE49-F238E27FC236}">
                  <a16:creationId xmlns:a16="http://schemas.microsoft.com/office/drawing/2014/main" id="{83F15BC5-B876-488B-9639-1A57F575DEB6}"/>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52400" y="3465903"/>
              <a:ext cx="914400" cy="914400"/>
            </a:xfrm>
            <a:prstGeom prst="rect">
              <a:avLst/>
            </a:prstGeom>
          </p:spPr>
        </p:pic>
        <p:pic>
          <p:nvPicPr>
            <p:cNvPr id="40" name="Graphic 39" descr="Home">
              <a:extLst>
                <a:ext uri="{FF2B5EF4-FFF2-40B4-BE49-F238E27FC236}">
                  <a16:creationId xmlns:a16="http://schemas.microsoft.com/office/drawing/2014/main" id="{298C4765-C465-4081-9113-7CFAF029260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30905" y="3467341"/>
              <a:ext cx="914400" cy="914400"/>
            </a:xfrm>
            <a:prstGeom prst="rect">
              <a:avLst/>
            </a:prstGeom>
          </p:spPr>
        </p:pic>
        <p:pic>
          <p:nvPicPr>
            <p:cNvPr id="41" name="Graphic 40" descr="Home">
              <a:extLst>
                <a:ext uri="{FF2B5EF4-FFF2-40B4-BE49-F238E27FC236}">
                  <a16:creationId xmlns:a16="http://schemas.microsoft.com/office/drawing/2014/main" id="{540349F2-6ACB-4298-A62C-450FEA40FBF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419682" y="3465903"/>
              <a:ext cx="914400" cy="914400"/>
            </a:xfrm>
            <a:prstGeom prst="rect">
              <a:avLst/>
            </a:prstGeom>
          </p:spPr>
        </p:pic>
      </p:grpSp>
      <p:pic>
        <p:nvPicPr>
          <p:cNvPr id="44" name="Graphic 43" descr="Checkmark">
            <a:extLst>
              <a:ext uri="{FF2B5EF4-FFF2-40B4-BE49-F238E27FC236}">
                <a16:creationId xmlns:a16="http://schemas.microsoft.com/office/drawing/2014/main" id="{922CB1E2-51A0-4E56-8CC5-FFB308EB3F36}"/>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220636" y="2458126"/>
            <a:ext cx="914400" cy="914400"/>
          </a:xfrm>
          <a:prstGeom prst="rect">
            <a:avLst/>
          </a:prstGeom>
        </p:spPr>
      </p:pic>
      <p:pic>
        <p:nvPicPr>
          <p:cNvPr id="48" name="Graphic 47" descr="Money">
            <a:extLst>
              <a:ext uri="{FF2B5EF4-FFF2-40B4-BE49-F238E27FC236}">
                <a16:creationId xmlns:a16="http://schemas.microsoft.com/office/drawing/2014/main" id="{F494F135-45EE-4BC8-8B51-4BE7F85D23F3}"/>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841101" y="3608786"/>
            <a:ext cx="914400" cy="914400"/>
          </a:xfrm>
          <a:prstGeom prst="rect">
            <a:avLst/>
          </a:prstGeom>
        </p:spPr>
      </p:pic>
      <p:sp>
        <p:nvSpPr>
          <p:cNvPr id="31" name="TextBox 30">
            <a:extLst>
              <a:ext uri="{FF2B5EF4-FFF2-40B4-BE49-F238E27FC236}">
                <a16:creationId xmlns:a16="http://schemas.microsoft.com/office/drawing/2014/main" id="{5311DC80-A2D1-4915-9C90-9137AC8DA648}"/>
              </a:ext>
            </a:extLst>
          </p:cNvPr>
          <p:cNvSpPr txBox="1"/>
          <p:nvPr/>
        </p:nvSpPr>
        <p:spPr>
          <a:xfrm>
            <a:off x="5753100" y="1828800"/>
            <a:ext cx="2819400" cy="4016484"/>
          </a:xfrm>
          <a:prstGeom prst="rect">
            <a:avLst/>
          </a:prstGeom>
          <a:noFill/>
        </p:spPr>
        <p:txBody>
          <a:bodyPr wrap="square" rtlCol="0">
            <a:spAutoFit/>
          </a:bodyPr>
          <a:lstStyle/>
          <a:p>
            <a:pPr algn="ctr"/>
            <a:r>
              <a:rPr lang="en-US" sz="1500" dirty="0">
                <a:solidFill>
                  <a:srgbClr val="FF9900"/>
                </a:solidFill>
                <a:latin typeface="Avenir LT Std 45 Book" panose="020B0502020203020204" pitchFamily="34" charset="0"/>
              </a:rPr>
              <a:t>There is </a:t>
            </a:r>
            <a:br>
              <a:rPr lang="en-US" sz="1500" dirty="0">
                <a:solidFill>
                  <a:srgbClr val="FF9900"/>
                </a:solidFill>
                <a:latin typeface="Avenir LT Std 45 Book" panose="020B0502020203020204" pitchFamily="34" charset="0"/>
              </a:rPr>
            </a:br>
            <a:r>
              <a:rPr lang="en-US" sz="1500" b="1" dirty="0">
                <a:solidFill>
                  <a:srgbClr val="FF9900"/>
                </a:solidFill>
                <a:latin typeface="Avenir LT Std 45 Book" panose="020B0502020203020204" pitchFamily="34" charset="0"/>
              </a:rPr>
              <a:t>NO ADDITIONAL EXPENSE </a:t>
            </a:r>
            <a:br>
              <a:rPr lang="en-US" sz="1500" dirty="0">
                <a:solidFill>
                  <a:srgbClr val="FF9900"/>
                </a:solidFill>
                <a:latin typeface="Avenir LT Std 45 Book" panose="020B0502020203020204" pitchFamily="34" charset="0"/>
              </a:rPr>
            </a:br>
            <a:r>
              <a:rPr lang="en-US" sz="1500" dirty="0">
                <a:solidFill>
                  <a:srgbClr val="FF9900"/>
                </a:solidFill>
                <a:latin typeface="Avenir LT Std 45 Book" panose="020B0502020203020204" pitchFamily="34" charset="0"/>
              </a:rPr>
              <a:t>to taxpayers!</a:t>
            </a:r>
          </a:p>
          <a:p>
            <a:pPr algn="ctr"/>
            <a:endParaRPr lang="en-US" sz="1200" dirty="0">
              <a:solidFill>
                <a:srgbClr val="FF9900"/>
              </a:solidFill>
              <a:latin typeface="Avenir LT Std 45 Book" panose="020B0502020203020204" pitchFamily="34" charset="0"/>
            </a:endParaRPr>
          </a:p>
          <a:p>
            <a:pPr algn="ctr"/>
            <a:r>
              <a:rPr lang="en-US" sz="1500" dirty="0">
                <a:solidFill>
                  <a:srgbClr val="FF9900"/>
                </a:solidFill>
                <a:latin typeface="Avenir LT Std 45 Book" panose="020B0502020203020204" pitchFamily="34" charset="0"/>
              </a:rPr>
              <a:t>All our reserves are funded through surplus money available at the end of any fiscal year.  This new Building Improvements Capital Reserve would be funded the same way all our other reserves are funded now and have always been.  Establishing this reserve just gives us another option where to put this surplus money to save for future projects.</a:t>
            </a:r>
          </a:p>
        </p:txBody>
      </p:sp>
      <p:sp>
        <p:nvSpPr>
          <p:cNvPr id="22" name="Rectangle">
            <a:extLst>
              <a:ext uri="{FF2B5EF4-FFF2-40B4-BE49-F238E27FC236}">
                <a16:creationId xmlns:a16="http://schemas.microsoft.com/office/drawing/2014/main" id="{0E1F6004-EB0D-49E0-8EF0-04E31BA0FFA2}"/>
              </a:ext>
            </a:extLst>
          </p:cNvPr>
          <p:cNvSpPr/>
          <p:nvPr/>
        </p:nvSpPr>
        <p:spPr>
          <a:xfrm>
            <a:off x="2191729" y="2498157"/>
            <a:ext cx="1583272" cy="1075991"/>
          </a:xfrm>
          <a:prstGeom prst="rect">
            <a:avLst/>
          </a:prstGeom>
          <a:solidFill>
            <a:srgbClr val="C0000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rPr>
              <a:t>Why Now?</a:t>
            </a:r>
          </a:p>
        </p:txBody>
      </p:sp>
      <p:pic>
        <p:nvPicPr>
          <p:cNvPr id="23" name="Graphic 22" descr="Monthly calendar">
            <a:extLst>
              <a:ext uri="{FF2B5EF4-FFF2-40B4-BE49-F238E27FC236}">
                <a16:creationId xmlns:a16="http://schemas.microsoft.com/office/drawing/2014/main" id="{0043B5E4-F7CF-445A-94EE-F3D4424CFDB3}"/>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2600033" y="2501918"/>
            <a:ext cx="766664" cy="766664"/>
          </a:xfrm>
          <a:prstGeom prst="rect">
            <a:avLst/>
          </a:prstGeom>
        </p:spPr>
      </p:pic>
      <p:sp>
        <p:nvSpPr>
          <p:cNvPr id="21" name="Rectangle">
            <a:extLst>
              <a:ext uri="{FF2B5EF4-FFF2-40B4-BE49-F238E27FC236}">
                <a16:creationId xmlns:a16="http://schemas.microsoft.com/office/drawing/2014/main" id="{1B088736-1142-436E-8072-9F4ABD39C4EB}"/>
              </a:ext>
            </a:extLst>
          </p:cNvPr>
          <p:cNvSpPr/>
          <p:nvPr/>
        </p:nvSpPr>
        <p:spPr>
          <a:xfrm>
            <a:off x="3886199" y="2498204"/>
            <a:ext cx="1583272" cy="1075991"/>
          </a:xfrm>
          <a:prstGeom prst="rect">
            <a:avLst/>
          </a:prstGeom>
          <a:solidFill>
            <a:srgbClr val="663300"/>
          </a:solidFill>
          <a:ln w="12700">
            <a:miter lim="400000"/>
          </a:ln>
        </p:spPr>
        <p:txBody>
          <a:bodyPr lIns="38100" tIns="38100" rIns="38100" bIns="38100" anchor="b"/>
          <a:lstStyle/>
          <a:p>
            <a:pPr algn="ctr" defTabSz="914354" fontAlgn="auto">
              <a:spcBef>
                <a:spcPts val="0"/>
              </a:spcBef>
              <a:spcAft>
                <a:spcPts val="0"/>
              </a:spcAft>
              <a:defRPr sz="3000">
                <a:solidFill>
                  <a:srgbClr val="FFFFFF"/>
                </a:solidFill>
              </a:defRPr>
            </a:pPr>
            <a:r>
              <a:rPr lang="en-US" sz="1400" dirty="0">
                <a:solidFill>
                  <a:schemeClr val="bg1"/>
                </a:solidFill>
                <a:latin typeface="Avenir LT Std 45 Book" panose="020B0502020203020204" pitchFamily="34" charset="0"/>
                <a:cs typeface="+mn-cs"/>
              </a:rPr>
              <a:t>Why Vote On It?</a:t>
            </a:r>
          </a:p>
        </p:txBody>
      </p:sp>
      <p:pic>
        <p:nvPicPr>
          <p:cNvPr id="26" name="Graphic 25" descr="Checkmark">
            <a:extLst>
              <a:ext uri="{FF2B5EF4-FFF2-40B4-BE49-F238E27FC236}">
                <a16:creationId xmlns:a16="http://schemas.microsoft.com/office/drawing/2014/main" id="{A0E46A17-83C6-4A47-B9D6-EE2EA5DBEFBF}"/>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220635" y="2458173"/>
            <a:ext cx="914400" cy="914400"/>
          </a:xfrm>
          <a:prstGeom prst="rect">
            <a:avLst/>
          </a:prstGeom>
        </p:spPr>
      </p:pic>
      <p:sp>
        <p:nvSpPr>
          <p:cNvPr id="24" name="Rectangle">
            <a:extLst>
              <a:ext uri="{FF2B5EF4-FFF2-40B4-BE49-F238E27FC236}">
                <a16:creationId xmlns:a16="http://schemas.microsoft.com/office/drawing/2014/main" id="{CF27F6D7-D1C7-446C-A491-35A289DF60F8}"/>
              </a:ext>
            </a:extLst>
          </p:cNvPr>
          <p:cNvSpPr/>
          <p:nvPr/>
        </p:nvSpPr>
        <p:spPr>
          <a:xfrm>
            <a:off x="507848" y="3684363"/>
            <a:ext cx="1583272" cy="1075991"/>
          </a:xfrm>
          <a:prstGeom prst="rect">
            <a:avLst/>
          </a:prstGeom>
          <a:solidFill>
            <a:srgbClr val="00660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Why $30 Million?</a:t>
            </a:r>
          </a:p>
        </p:txBody>
      </p:sp>
      <p:pic>
        <p:nvPicPr>
          <p:cNvPr id="28" name="Graphic 27" descr="Money">
            <a:extLst>
              <a:ext uri="{FF2B5EF4-FFF2-40B4-BE49-F238E27FC236}">
                <a16:creationId xmlns:a16="http://schemas.microsoft.com/office/drawing/2014/main" id="{54E4ABEF-FBEE-427D-96A1-8FE9EE34D2B9}"/>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841101" y="3622115"/>
            <a:ext cx="914400" cy="914400"/>
          </a:xfrm>
          <a:prstGeom prst="rect">
            <a:avLst/>
          </a:prstGeom>
        </p:spPr>
      </p:pic>
      <p:sp>
        <p:nvSpPr>
          <p:cNvPr id="27" name="Rectangle">
            <a:extLst>
              <a:ext uri="{FF2B5EF4-FFF2-40B4-BE49-F238E27FC236}">
                <a16:creationId xmlns:a16="http://schemas.microsoft.com/office/drawing/2014/main" id="{ED0032F8-75B5-4B66-B3AB-176C04146724}"/>
              </a:ext>
            </a:extLst>
          </p:cNvPr>
          <p:cNvSpPr/>
          <p:nvPr/>
        </p:nvSpPr>
        <p:spPr>
          <a:xfrm>
            <a:off x="2191729" y="3671034"/>
            <a:ext cx="1583272" cy="1075991"/>
          </a:xfrm>
          <a:prstGeom prst="rect">
            <a:avLst/>
          </a:prstGeom>
          <a:solidFill>
            <a:srgbClr val="7030A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rPr>
              <a:t>Why 20 Years?</a:t>
            </a:r>
          </a:p>
        </p:txBody>
      </p:sp>
      <p:pic>
        <p:nvPicPr>
          <p:cNvPr id="35" name="Graphic 34" descr="Clock">
            <a:extLst>
              <a:ext uri="{FF2B5EF4-FFF2-40B4-BE49-F238E27FC236}">
                <a16:creationId xmlns:a16="http://schemas.microsoft.com/office/drawing/2014/main" id="{F56C80DD-F57D-453E-A5D6-32554B3B85D7}"/>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2587071" y="3709275"/>
            <a:ext cx="775591" cy="775591"/>
          </a:xfrm>
          <a:prstGeom prst="rect">
            <a:avLst/>
          </a:prstGeom>
        </p:spPr>
      </p:pic>
      <p:sp>
        <p:nvSpPr>
          <p:cNvPr id="29" name="Rectangle">
            <a:extLst>
              <a:ext uri="{FF2B5EF4-FFF2-40B4-BE49-F238E27FC236}">
                <a16:creationId xmlns:a16="http://schemas.microsoft.com/office/drawing/2014/main" id="{01D641EF-D802-48DB-A384-0BF370D24430}"/>
              </a:ext>
            </a:extLst>
          </p:cNvPr>
          <p:cNvSpPr/>
          <p:nvPr/>
        </p:nvSpPr>
        <p:spPr>
          <a:xfrm>
            <a:off x="3886200" y="3671034"/>
            <a:ext cx="1583272" cy="1075991"/>
          </a:xfrm>
          <a:prstGeom prst="rect">
            <a:avLst/>
          </a:prstGeom>
          <a:solidFill>
            <a:schemeClr val="accent1">
              <a:lumMod val="50000"/>
            </a:schemeClr>
          </a:solidFill>
          <a:ln w="12700">
            <a:miter lim="400000"/>
          </a:ln>
        </p:spPr>
        <p:txBody>
          <a:bodyPr lIns="38100" tIns="38100" rIns="38100" bIns="38100" anchor="b"/>
          <a:lstStyle/>
          <a:p>
            <a:pPr algn="ctr" defTabSz="914354" fontAlgn="auto">
              <a:spcBef>
                <a:spcPts val="0"/>
              </a:spcBef>
              <a:spcAft>
                <a:spcPts val="0"/>
              </a:spcAft>
              <a:defRPr sz="3000">
                <a:solidFill>
                  <a:srgbClr val="FFFFFF"/>
                </a:solidFill>
              </a:defRPr>
            </a:pPr>
            <a:r>
              <a:rPr lang="en-US" sz="1200" dirty="0">
                <a:solidFill>
                  <a:schemeClr val="bg1"/>
                </a:solidFill>
                <a:latin typeface="Avenir LT Std 45 Book" panose="020B0502020203020204" pitchFamily="34" charset="0"/>
                <a:cs typeface="+mn-cs"/>
              </a:rPr>
              <a:t>Where does the money come from?</a:t>
            </a:r>
          </a:p>
        </p:txBody>
      </p:sp>
      <p:pic>
        <p:nvPicPr>
          <p:cNvPr id="30" name="Graphic 29" descr="Magnifying glass">
            <a:extLst>
              <a:ext uri="{FF2B5EF4-FFF2-40B4-BE49-F238E27FC236}">
                <a16:creationId xmlns:a16="http://schemas.microsoft.com/office/drawing/2014/main" id="{8DE3024D-C33C-4456-899B-C659BA8EC8CD}"/>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4286854" y="3651732"/>
            <a:ext cx="762000" cy="762000"/>
          </a:xfrm>
          <a:prstGeom prst="rect">
            <a:avLst/>
          </a:prstGeom>
        </p:spPr>
      </p:pic>
      <p:sp>
        <p:nvSpPr>
          <p:cNvPr id="37" name="Rectangle">
            <a:extLst>
              <a:ext uri="{FF2B5EF4-FFF2-40B4-BE49-F238E27FC236}">
                <a16:creationId xmlns:a16="http://schemas.microsoft.com/office/drawing/2014/main" id="{61C63892-595D-497B-AF88-0736E1FDBC27}"/>
              </a:ext>
            </a:extLst>
          </p:cNvPr>
          <p:cNvSpPr/>
          <p:nvPr/>
        </p:nvSpPr>
        <p:spPr>
          <a:xfrm rot="16200000">
            <a:off x="761488" y="4588795"/>
            <a:ext cx="1075990" cy="1583274"/>
          </a:xfrm>
          <a:prstGeom prst="snipRoundRect">
            <a:avLst>
              <a:gd name="adj1" fmla="val 16667"/>
              <a:gd name="adj2" fmla="val 0"/>
            </a:avLst>
          </a:prstGeom>
          <a:solidFill>
            <a:srgbClr val="FF9900"/>
          </a:solidFill>
          <a:ln w="12700">
            <a:miter lim="400000"/>
          </a:ln>
        </p:spPr>
        <p:txBody>
          <a:bodyPr vert="vert" lIns="38100" tIns="38100" rIns="38100" bIns="38100" anchor="b" anchorCtr="0"/>
          <a:lstStyle/>
          <a:p>
            <a:pPr algn="ctr" defTabSz="914354" fontAlgn="auto">
              <a:spcBef>
                <a:spcPts val="0"/>
              </a:spcBef>
              <a:spcAft>
                <a:spcPts val="0"/>
              </a:spcAft>
              <a:defRPr sz="3000">
                <a:solidFill>
                  <a:srgbClr val="FFFFFF"/>
                </a:solidFill>
              </a:defRPr>
            </a:pPr>
            <a:r>
              <a:rPr lang="en-US" sz="1300" dirty="0">
                <a:solidFill>
                  <a:schemeClr val="bg1"/>
                </a:solidFill>
                <a:latin typeface="Avenir LT Std 45 Book" panose="020B0502020203020204" pitchFamily="34" charset="0"/>
                <a:cs typeface="+mn-cs"/>
              </a:rPr>
              <a:t>Cost to Taxpayers?</a:t>
            </a:r>
          </a:p>
        </p:txBody>
      </p:sp>
      <p:pic>
        <p:nvPicPr>
          <p:cNvPr id="43" name="Graphic 42" descr="Family with two children">
            <a:extLst>
              <a:ext uri="{FF2B5EF4-FFF2-40B4-BE49-F238E27FC236}">
                <a16:creationId xmlns:a16="http://schemas.microsoft.com/office/drawing/2014/main" id="{741FF27F-BA53-4C8A-81FE-50AF6E41E498}"/>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855843" y="4770202"/>
            <a:ext cx="885149" cy="885149"/>
          </a:xfrm>
          <a:prstGeom prst="rect">
            <a:avLst/>
          </a:prstGeom>
        </p:spPr>
      </p:pic>
      <p:pic>
        <p:nvPicPr>
          <p:cNvPr id="45" name="Graphic 44" descr="Family with two children">
            <a:extLst>
              <a:ext uri="{FF2B5EF4-FFF2-40B4-BE49-F238E27FC236}">
                <a16:creationId xmlns:a16="http://schemas.microsoft.com/office/drawing/2014/main" id="{16E7426A-6276-4A89-B6C4-EB4BA65BF15B}"/>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6720225" y="1001792"/>
            <a:ext cx="885149" cy="885149"/>
          </a:xfrm>
          <a:prstGeom prst="rect">
            <a:avLst/>
          </a:prstGeom>
        </p:spPr>
      </p:pic>
    </p:spTree>
    <p:extLst>
      <p:ext uri="{BB962C8B-B14F-4D97-AF65-F5344CB8AC3E}">
        <p14:creationId xmlns:p14="http://schemas.microsoft.com/office/powerpoint/2010/main" val="5718493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A758E-4F3B-415E-8BFE-55B8E29D0D95}"/>
              </a:ext>
            </a:extLst>
          </p:cNvPr>
          <p:cNvSpPr>
            <a:spLocks noGrp="1"/>
          </p:cNvSpPr>
          <p:nvPr>
            <p:ph type="title"/>
          </p:nvPr>
        </p:nvSpPr>
        <p:spPr>
          <a:xfrm>
            <a:off x="457200" y="274638"/>
            <a:ext cx="8229600" cy="715962"/>
          </a:xfrm>
        </p:spPr>
        <p:txBody>
          <a:bodyPr/>
          <a:lstStyle/>
          <a:p>
            <a:r>
              <a:rPr lang="en-US" sz="4000" dirty="0"/>
              <a:t>Roof Replacement Capital Reserve</a:t>
            </a:r>
          </a:p>
        </p:txBody>
      </p:sp>
      <p:sp>
        <p:nvSpPr>
          <p:cNvPr id="5" name="Slide Number Placeholder 4">
            <a:extLst>
              <a:ext uri="{FF2B5EF4-FFF2-40B4-BE49-F238E27FC236}">
                <a16:creationId xmlns:a16="http://schemas.microsoft.com/office/drawing/2014/main" id="{065CC4B6-9725-4404-8334-301F515D5A5D}"/>
              </a:ext>
            </a:extLst>
          </p:cNvPr>
          <p:cNvSpPr>
            <a:spLocks noGrp="1"/>
          </p:cNvSpPr>
          <p:nvPr>
            <p:ph type="sldNum" sz="quarter" idx="10"/>
          </p:nvPr>
        </p:nvSpPr>
        <p:spPr/>
        <p:txBody>
          <a:bodyPr/>
          <a:lstStyle/>
          <a:p>
            <a:pPr>
              <a:defRPr/>
            </a:pPr>
            <a:fld id="{C761446B-642F-42D1-B388-72E1E4506606}" type="slidenum">
              <a:rPr lang="en-US" smtClean="0"/>
              <a:pPr>
                <a:defRPr/>
              </a:pPr>
              <a:t>39</a:t>
            </a:fld>
            <a:endParaRPr lang="en-US" dirty="0"/>
          </a:p>
        </p:txBody>
      </p:sp>
      <p:sp>
        <p:nvSpPr>
          <p:cNvPr id="7" name="Shape">
            <a:extLst>
              <a:ext uri="{FF2B5EF4-FFF2-40B4-BE49-F238E27FC236}">
                <a16:creationId xmlns:a16="http://schemas.microsoft.com/office/drawing/2014/main" id="{7504924E-067F-4984-86EB-1A0572181641}"/>
              </a:ext>
            </a:extLst>
          </p:cNvPr>
          <p:cNvSpPr/>
          <p:nvPr/>
        </p:nvSpPr>
        <p:spPr>
          <a:xfrm>
            <a:off x="507847" y="1311951"/>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3678"/>
                </a:lnTo>
                <a:cubicBezTo>
                  <a:pt x="0" y="1637"/>
                  <a:pt x="1127" y="0"/>
                  <a:pt x="2500" y="0"/>
                </a:cubicBezTo>
                <a:lnTo>
                  <a:pt x="21600" y="0"/>
                </a:lnTo>
                <a:lnTo>
                  <a:pt x="21600" y="21600"/>
                </a:lnTo>
                <a:close/>
              </a:path>
            </a:pathLst>
          </a:custGeom>
          <a:solidFill>
            <a:srgbClr val="2980B9"/>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What is a reserve?</a:t>
            </a:r>
          </a:p>
        </p:txBody>
      </p:sp>
      <p:sp>
        <p:nvSpPr>
          <p:cNvPr id="8" name="Rectangle">
            <a:extLst>
              <a:ext uri="{FF2B5EF4-FFF2-40B4-BE49-F238E27FC236}">
                <a16:creationId xmlns:a16="http://schemas.microsoft.com/office/drawing/2014/main" id="{5C5335F7-F86E-4408-A5D1-1B3143172C10}"/>
              </a:ext>
            </a:extLst>
          </p:cNvPr>
          <p:cNvSpPr/>
          <p:nvPr/>
        </p:nvSpPr>
        <p:spPr>
          <a:xfrm>
            <a:off x="2191729" y="1311951"/>
            <a:ext cx="1583272" cy="1075991"/>
          </a:xfrm>
          <a:prstGeom prst="rect">
            <a:avLst/>
          </a:prstGeom>
          <a:solidFill>
            <a:srgbClr val="9BBB59"/>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400" kern="0" dirty="0">
                <a:solidFill>
                  <a:schemeClr val="bg1"/>
                </a:solidFill>
                <a:latin typeface="Avenir LT Std 45 Book" panose="020B0502020203020204" pitchFamily="34" charset="0"/>
                <a:cs typeface="+mn-cs"/>
              </a:rPr>
              <a:t>We have reserves?</a:t>
            </a:r>
            <a:endPar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endParaRPr>
          </a:p>
        </p:txBody>
      </p:sp>
      <p:sp>
        <p:nvSpPr>
          <p:cNvPr id="9" name="Shape">
            <a:extLst>
              <a:ext uri="{FF2B5EF4-FFF2-40B4-BE49-F238E27FC236}">
                <a16:creationId xmlns:a16="http://schemas.microsoft.com/office/drawing/2014/main" id="{2C803F77-7A6B-42B7-85FF-9801978E05F0}"/>
              </a:ext>
            </a:extLst>
          </p:cNvPr>
          <p:cNvSpPr/>
          <p:nvPr/>
        </p:nvSpPr>
        <p:spPr>
          <a:xfrm>
            <a:off x="3886199" y="1311951"/>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19100" y="0"/>
                </a:lnTo>
                <a:cubicBezTo>
                  <a:pt x="20488" y="0"/>
                  <a:pt x="21600" y="1658"/>
                  <a:pt x="21600" y="3678"/>
                </a:cubicBezTo>
                <a:lnTo>
                  <a:pt x="21600" y="21600"/>
                </a:lnTo>
                <a:close/>
              </a:path>
            </a:pathLst>
          </a:custGeom>
          <a:solidFill>
            <a:srgbClr val="5F5F5F"/>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Capital Reserve?</a:t>
            </a:r>
          </a:p>
        </p:txBody>
      </p:sp>
      <p:sp>
        <p:nvSpPr>
          <p:cNvPr id="25" name="Rectangle">
            <a:extLst>
              <a:ext uri="{FF2B5EF4-FFF2-40B4-BE49-F238E27FC236}">
                <a16:creationId xmlns:a16="http://schemas.microsoft.com/office/drawing/2014/main" id="{C21026F9-785A-4315-9402-931C96680D48}"/>
              </a:ext>
            </a:extLst>
          </p:cNvPr>
          <p:cNvSpPr/>
          <p:nvPr/>
        </p:nvSpPr>
        <p:spPr>
          <a:xfrm>
            <a:off x="507848" y="2498157"/>
            <a:ext cx="1583272" cy="1075991"/>
          </a:xfrm>
          <a:prstGeom prst="rect">
            <a:avLst/>
          </a:prstGeom>
          <a:solidFill>
            <a:srgbClr val="2C3E5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Multiple Capital Reserves?</a:t>
            </a:r>
          </a:p>
        </p:txBody>
      </p:sp>
      <p:pic>
        <p:nvPicPr>
          <p:cNvPr id="32" name="Graphic 31" descr="Piggy Bank">
            <a:extLst>
              <a:ext uri="{FF2B5EF4-FFF2-40B4-BE49-F238E27FC236}">
                <a16:creationId xmlns:a16="http://schemas.microsoft.com/office/drawing/2014/main" id="{6520596A-43BF-42DA-9E3F-6660C187841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42283" y="1279955"/>
            <a:ext cx="914400" cy="914400"/>
          </a:xfrm>
          <a:prstGeom prst="rect">
            <a:avLst/>
          </a:prstGeom>
        </p:spPr>
      </p:pic>
      <p:pic>
        <p:nvPicPr>
          <p:cNvPr id="34" name="Graphic 33" descr="Lightbulb">
            <a:extLst>
              <a:ext uri="{FF2B5EF4-FFF2-40B4-BE49-F238E27FC236}">
                <a16:creationId xmlns:a16="http://schemas.microsoft.com/office/drawing/2014/main" id="{4B5D5067-E949-45F3-864F-A1553D2C43E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566550" y="1335711"/>
            <a:ext cx="816634" cy="816634"/>
          </a:xfrm>
          <a:prstGeom prst="rect">
            <a:avLst/>
          </a:prstGeom>
        </p:spPr>
      </p:pic>
      <p:pic>
        <p:nvPicPr>
          <p:cNvPr id="36" name="Graphic 35" descr="Construction worker">
            <a:extLst>
              <a:ext uri="{FF2B5EF4-FFF2-40B4-BE49-F238E27FC236}">
                <a16:creationId xmlns:a16="http://schemas.microsoft.com/office/drawing/2014/main" id="{DB137BC1-E91C-4CEC-AF32-EDF4A5D93FD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4220636" y="1332485"/>
            <a:ext cx="914400" cy="914400"/>
          </a:xfrm>
          <a:prstGeom prst="rect">
            <a:avLst/>
          </a:prstGeom>
        </p:spPr>
      </p:pic>
      <p:grpSp>
        <p:nvGrpSpPr>
          <p:cNvPr id="42" name="Group 41">
            <a:extLst>
              <a:ext uri="{FF2B5EF4-FFF2-40B4-BE49-F238E27FC236}">
                <a16:creationId xmlns:a16="http://schemas.microsoft.com/office/drawing/2014/main" id="{ACBB02A1-0A96-48CF-8DC1-FDE9BB76E710}"/>
              </a:ext>
            </a:extLst>
          </p:cNvPr>
          <p:cNvGrpSpPr/>
          <p:nvPr/>
        </p:nvGrpSpPr>
        <p:grpSpPr>
          <a:xfrm>
            <a:off x="704071" y="2598182"/>
            <a:ext cx="1191082" cy="438707"/>
            <a:chOff x="-152400" y="3465903"/>
            <a:chExt cx="2486482" cy="915838"/>
          </a:xfrm>
          <a:solidFill>
            <a:schemeClr val="bg1"/>
          </a:solidFill>
        </p:grpSpPr>
        <p:pic>
          <p:nvPicPr>
            <p:cNvPr id="39" name="Graphic 38" descr="Home">
              <a:extLst>
                <a:ext uri="{FF2B5EF4-FFF2-40B4-BE49-F238E27FC236}">
                  <a16:creationId xmlns:a16="http://schemas.microsoft.com/office/drawing/2014/main" id="{83F15BC5-B876-488B-9639-1A57F575DEB6}"/>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52400" y="3465903"/>
              <a:ext cx="914400" cy="914400"/>
            </a:xfrm>
            <a:prstGeom prst="rect">
              <a:avLst/>
            </a:prstGeom>
          </p:spPr>
        </p:pic>
        <p:pic>
          <p:nvPicPr>
            <p:cNvPr id="40" name="Graphic 39" descr="Home">
              <a:extLst>
                <a:ext uri="{FF2B5EF4-FFF2-40B4-BE49-F238E27FC236}">
                  <a16:creationId xmlns:a16="http://schemas.microsoft.com/office/drawing/2014/main" id="{298C4765-C465-4081-9113-7CFAF029260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30905" y="3467341"/>
              <a:ext cx="914400" cy="914400"/>
            </a:xfrm>
            <a:prstGeom prst="rect">
              <a:avLst/>
            </a:prstGeom>
          </p:spPr>
        </p:pic>
        <p:pic>
          <p:nvPicPr>
            <p:cNvPr id="41" name="Graphic 40" descr="Home">
              <a:extLst>
                <a:ext uri="{FF2B5EF4-FFF2-40B4-BE49-F238E27FC236}">
                  <a16:creationId xmlns:a16="http://schemas.microsoft.com/office/drawing/2014/main" id="{540349F2-6ACB-4298-A62C-450FEA40FBF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419682" y="3465903"/>
              <a:ext cx="914400" cy="914400"/>
            </a:xfrm>
            <a:prstGeom prst="rect">
              <a:avLst/>
            </a:prstGeom>
          </p:spPr>
        </p:pic>
      </p:grpSp>
      <p:pic>
        <p:nvPicPr>
          <p:cNvPr id="44" name="Graphic 43" descr="Checkmark">
            <a:extLst>
              <a:ext uri="{FF2B5EF4-FFF2-40B4-BE49-F238E27FC236}">
                <a16:creationId xmlns:a16="http://schemas.microsoft.com/office/drawing/2014/main" id="{922CB1E2-51A0-4E56-8CC5-FFB308EB3F36}"/>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220636" y="2458126"/>
            <a:ext cx="914400" cy="914400"/>
          </a:xfrm>
          <a:prstGeom prst="rect">
            <a:avLst/>
          </a:prstGeom>
        </p:spPr>
      </p:pic>
      <p:pic>
        <p:nvPicPr>
          <p:cNvPr id="48" name="Graphic 47" descr="Money">
            <a:extLst>
              <a:ext uri="{FF2B5EF4-FFF2-40B4-BE49-F238E27FC236}">
                <a16:creationId xmlns:a16="http://schemas.microsoft.com/office/drawing/2014/main" id="{F494F135-45EE-4BC8-8B51-4BE7F85D23F3}"/>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841101" y="3608786"/>
            <a:ext cx="914400" cy="914400"/>
          </a:xfrm>
          <a:prstGeom prst="rect">
            <a:avLst/>
          </a:prstGeom>
        </p:spPr>
      </p:pic>
      <p:sp>
        <p:nvSpPr>
          <p:cNvPr id="31" name="TextBox 30">
            <a:extLst>
              <a:ext uri="{FF2B5EF4-FFF2-40B4-BE49-F238E27FC236}">
                <a16:creationId xmlns:a16="http://schemas.microsoft.com/office/drawing/2014/main" id="{5311DC80-A2D1-4915-9C90-9137AC8DA648}"/>
              </a:ext>
            </a:extLst>
          </p:cNvPr>
          <p:cNvSpPr txBox="1"/>
          <p:nvPr/>
        </p:nvSpPr>
        <p:spPr>
          <a:xfrm>
            <a:off x="5753100" y="1752600"/>
            <a:ext cx="2933700" cy="553998"/>
          </a:xfrm>
          <a:prstGeom prst="rect">
            <a:avLst/>
          </a:prstGeom>
          <a:noFill/>
        </p:spPr>
        <p:txBody>
          <a:bodyPr wrap="square" rtlCol="0">
            <a:spAutoFit/>
          </a:bodyPr>
          <a:lstStyle/>
          <a:p>
            <a:pPr algn="ctr"/>
            <a:r>
              <a:rPr lang="en-US" sz="1500" dirty="0">
                <a:solidFill>
                  <a:srgbClr val="FF33CC"/>
                </a:solidFill>
                <a:latin typeface="Avenir LT Std 45 Book" panose="020B0502020203020204" pitchFamily="34" charset="0"/>
              </a:rPr>
              <a:t>We </a:t>
            </a:r>
            <a:r>
              <a:rPr lang="en-US" sz="1500" i="1" dirty="0">
                <a:solidFill>
                  <a:srgbClr val="FF33CC"/>
                </a:solidFill>
                <a:latin typeface="Avenir LT Std 45 Book" panose="020B0502020203020204" pitchFamily="34" charset="0"/>
              </a:rPr>
              <a:t>could</a:t>
            </a:r>
            <a:r>
              <a:rPr lang="en-US" sz="1500" dirty="0">
                <a:solidFill>
                  <a:srgbClr val="FF33CC"/>
                </a:solidFill>
                <a:latin typeface="Avenir LT Std 45 Book" panose="020B0502020203020204" pitchFamily="34" charset="0"/>
              </a:rPr>
              <a:t> borrow money to get all the projects done now…BUT:</a:t>
            </a:r>
          </a:p>
        </p:txBody>
      </p:sp>
      <p:sp>
        <p:nvSpPr>
          <p:cNvPr id="22" name="Rectangle">
            <a:extLst>
              <a:ext uri="{FF2B5EF4-FFF2-40B4-BE49-F238E27FC236}">
                <a16:creationId xmlns:a16="http://schemas.microsoft.com/office/drawing/2014/main" id="{0E1F6004-EB0D-49E0-8EF0-04E31BA0FFA2}"/>
              </a:ext>
            </a:extLst>
          </p:cNvPr>
          <p:cNvSpPr/>
          <p:nvPr/>
        </p:nvSpPr>
        <p:spPr>
          <a:xfrm>
            <a:off x="2191729" y="2498157"/>
            <a:ext cx="1583272" cy="1075991"/>
          </a:xfrm>
          <a:prstGeom prst="rect">
            <a:avLst/>
          </a:prstGeom>
          <a:solidFill>
            <a:srgbClr val="C0000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rPr>
              <a:t>Why Now?</a:t>
            </a:r>
          </a:p>
        </p:txBody>
      </p:sp>
      <p:pic>
        <p:nvPicPr>
          <p:cNvPr id="23" name="Graphic 22" descr="Monthly calendar">
            <a:extLst>
              <a:ext uri="{FF2B5EF4-FFF2-40B4-BE49-F238E27FC236}">
                <a16:creationId xmlns:a16="http://schemas.microsoft.com/office/drawing/2014/main" id="{0043B5E4-F7CF-445A-94EE-F3D4424CFDB3}"/>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2600033" y="2501918"/>
            <a:ext cx="766664" cy="766664"/>
          </a:xfrm>
          <a:prstGeom prst="rect">
            <a:avLst/>
          </a:prstGeom>
        </p:spPr>
      </p:pic>
      <p:sp>
        <p:nvSpPr>
          <p:cNvPr id="21" name="Rectangle">
            <a:extLst>
              <a:ext uri="{FF2B5EF4-FFF2-40B4-BE49-F238E27FC236}">
                <a16:creationId xmlns:a16="http://schemas.microsoft.com/office/drawing/2014/main" id="{1B088736-1142-436E-8072-9F4ABD39C4EB}"/>
              </a:ext>
            </a:extLst>
          </p:cNvPr>
          <p:cNvSpPr/>
          <p:nvPr/>
        </p:nvSpPr>
        <p:spPr>
          <a:xfrm>
            <a:off x="3886199" y="2498204"/>
            <a:ext cx="1583272" cy="1075991"/>
          </a:xfrm>
          <a:prstGeom prst="rect">
            <a:avLst/>
          </a:prstGeom>
          <a:solidFill>
            <a:srgbClr val="663300"/>
          </a:solidFill>
          <a:ln w="12700">
            <a:miter lim="400000"/>
          </a:ln>
        </p:spPr>
        <p:txBody>
          <a:bodyPr lIns="38100" tIns="38100" rIns="38100" bIns="38100" anchor="b"/>
          <a:lstStyle/>
          <a:p>
            <a:pPr algn="ctr" defTabSz="914354" fontAlgn="auto">
              <a:spcBef>
                <a:spcPts val="0"/>
              </a:spcBef>
              <a:spcAft>
                <a:spcPts val="0"/>
              </a:spcAft>
              <a:defRPr sz="3000">
                <a:solidFill>
                  <a:srgbClr val="FFFFFF"/>
                </a:solidFill>
              </a:defRPr>
            </a:pPr>
            <a:r>
              <a:rPr lang="en-US" sz="1400" dirty="0">
                <a:solidFill>
                  <a:schemeClr val="bg1"/>
                </a:solidFill>
                <a:latin typeface="Avenir LT Std 45 Book" panose="020B0502020203020204" pitchFamily="34" charset="0"/>
                <a:cs typeface="+mn-cs"/>
              </a:rPr>
              <a:t>Why Vote On It?</a:t>
            </a:r>
          </a:p>
        </p:txBody>
      </p:sp>
      <p:pic>
        <p:nvPicPr>
          <p:cNvPr id="26" name="Graphic 25" descr="Checkmark">
            <a:extLst>
              <a:ext uri="{FF2B5EF4-FFF2-40B4-BE49-F238E27FC236}">
                <a16:creationId xmlns:a16="http://schemas.microsoft.com/office/drawing/2014/main" id="{A0E46A17-83C6-4A47-B9D6-EE2EA5DBEFBF}"/>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220635" y="2458173"/>
            <a:ext cx="914400" cy="914400"/>
          </a:xfrm>
          <a:prstGeom prst="rect">
            <a:avLst/>
          </a:prstGeom>
        </p:spPr>
      </p:pic>
      <p:sp>
        <p:nvSpPr>
          <p:cNvPr id="24" name="Rectangle">
            <a:extLst>
              <a:ext uri="{FF2B5EF4-FFF2-40B4-BE49-F238E27FC236}">
                <a16:creationId xmlns:a16="http://schemas.microsoft.com/office/drawing/2014/main" id="{CF27F6D7-D1C7-446C-A491-35A289DF60F8}"/>
              </a:ext>
            </a:extLst>
          </p:cNvPr>
          <p:cNvSpPr/>
          <p:nvPr/>
        </p:nvSpPr>
        <p:spPr>
          <a:xfrm>
            <a:off x="507848" y="3684363"/>
            <a:ext cx="1583272" cy="1075991"/>
          </a:xfrm>
          <a:prstGeom prst="rect">
            <a:avLst/>
          </a:prstGeom>
          <a:solidFill>
            <a:srgbClr val="00660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Why $30 Million?</a:t>
            </a:r>
          </a:p>
        </p:txBody>
      </p:sp>
      <p:pic>
        <p:nvPicPr>
          <p:cNvPr id="28" name="Graphic 27" descr="Money">
            <a:extLst>
              <a:ext uri="{FF2B5EF4-FFF2-40B4-BE49-F238E27FC236}">
                <a16:creationId xmlns:a16="http://schemas.microsoft.com/office/drawing/2014/main" id="{54E4ABEF-FBEE-427D-96A1-8FE9EE34D2B9}"/>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841101" y="3622115"/>
            <a:ext cx="914400" cy="914400"/>
          </a:xfrm>
          <a:prstGeom prst="rect">
            <a:avLst/>
          </a:prstGeom>
        </p:spPr>
      </p:pic>
      <p:sp>
        <p:nvSpPr>
          <p:cNvPr id="27" name="Rectangle">
            <a:extLst>
              <a:ext uri="{FF2B5EF4-FFF2-40B4-BE49-F238E27FC236}">
                <a16:creationId xmlns:a16="http://schemas.microsoft.com/office/drawing/2014/main" id="{ED0032F8-75B5-4B66-B3AB-176C04146724}"/>
              </a:ext>
            </a:extLst>
          </p:cNvPr>
          <p:cNvSpPr/>
          <p:nvPr/>
        </p:nvSpPr>
        <p:spPr>
          <a:xfrm>
            <a:off x="2191729" y="3671034"/>
            <a:ext cx="1583272" cy="1075991"/>
          </a:xfrm>
          <a:prstGeom prst="rect">
            <a:avLst/>
          </a:prstGeom>
          <a:solidFill>
            <a:srgbClr val="7030A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rPr>
              <a:t>Why 20 Years?</a:t>
            </a:r>
          </a:p>
        </p:txBody>
      </p:sp>
      <p:pic>
        <p:nvPicPr>
          <p:cNvPr id="35" name="Graphic 34" descr="Clock">
            <a:extLst>
              <a:ext uri="{FF2B5EF4-FFF2-40B4-BE49-F238E27FC236}">
                <a16:creationId xmlns:a16="http://schemas.microsoft.com/office/drawing/2014/main" id="{F56C80DD-F57D-453E-A5D6-32554B3B85D7}"/>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2587071" y="3709275"/>
            <a:ext cx="775591" cy="775591"/>
          </a:xfrm>
          <a:prstGeom prst="rect">
            <a:avLst/>
          </a:prstGeom>
        </p:spPr>
      </p:pic>
      <p:sp>
        <p:nvSpPr>
          <p:cNvPr id="29" name="Rectangle">
            <a:extLst>
              <a:ext uri="{FF2B5EF4-FFF2-40B4-BE49-F238E27FC236}">
                <a16:creationId xmlns:a16="http://schemas.microsoft.com/office/drawing/2014/main" id="{01D641EF-D802-48DB-A384-0BF370D24430}"/>
              </a:ext>
            </a:extLst>
          </p:cNvPr>
          <p:cNvSpPr/>
          <p:nvPr/>
        </p:nvSpPr>
        <p:spPr>
          <a:xfrm>
            <a:off x="3886200" y="3671034"/>
            <a:ext cx="1583272" cy="1075991"/>
          </a:xfrm>
          <a:prstGeom prst="rect">
            <a:avLst/>
          </a:prstGeom>
          <a:solidFill>
            <a:schemeClr val="accent1">
              <a:lumMod val="50000"/>
            </a:schemeClr>
          </a:solidFill>
          <a:ln w="12700">
            <a:miter lim="400000"/>
          </a:ln>
        </p:spPr>
        <p:txBody>
          <a:bodyPr lIns="38100" tIns="38100" rIns="38100" bIns="38100" anchor="b"/>
          <a:lstStyle/>
          <a:p>
            <a:pPr algn="ctr" defTabSz="914354" fontAlgn="auto">
              <a:spcBef>
                <a:spcPts val="0"/>
              </a:spcBef>
              <a:spcAft>
                <a:spcPts val="0"/>
              </a:spcAft>
              <a:defRPr sz="3000">
                <a:solidFill>
                  <a:srgbClr val="FFFFFF"/>
                </a:solidFill>
              </a:defRPr>
            </a:pPr>
            <a:r>
              <a:rPr lang="en-US" sz="1200" dirty="0">
                <a:solidFill>
                  <a:schemeClr val="bg1"/>
                </a:solidFill>
                <a:latin typeface="Avenir LT Std 45 Book" panose="020B0502020203020204" pitchFamily="34" charset="0"/>
                <a:cs typeface="+mn-cs"/>
              </a:rPr>
              <a:t>Where does the money come from?</a:t>
            </a:r>
          </a:p>
        </p:txBody>
      </p:sp>
      <p:pic>
        <p:nvPicPr>
          <p:cNvPr id="30" name="Graphic 29" descr="Magnifying glass">
            <a:extLst>
              <a:ext uri="{FF2B5EF4-FFF2-40B4-BE49-F238E27FC236}">
                <a16:creationId xmlns:a16="http://schemas.microsoft.com/office/drawing/2014/main" id="{8DE3024D-C33C-4456-899B-C659BA8EC8CD}"/>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4286854" y="3651732"/>
            <a:ext cx="762000" cy="762000"/>
          </a:xfrm>
          <a:prstGeom prst="rect">
            <a:avLst/>
          </a:prstGeom>
        </p:spPr>
      </p:pic>
      <p:sp>
        <p:nvSpPr>
          <p:cNvPr id="37" name="Rectangle">
            <a:extLst>
              <a:ext uri="{FF2B5EF4-FFF2-40B4-BE49-F238E27FC236}">
                <a16:creationId xmlns:a16="http://schemas.microsoft.com/office/drawing/2014/main" id="{61C63892-595D-497B-AF88-0736E1FDBC27}"/>
              </a:ext>
            </a:extLst>
          </p:cNvPr>
          <p:cNvSpPr/>
          <p:nvPr/>
        </p:nvSpPr>
        <p:spPr>
          <a:xfrm rot="16200000">
            <a:off x="761488" y="4588795"/>
            <a:ext cx="1075990" cy="1583274"/>
          </a:xfrm>
          <a:prstGeom prst="snipRoundRect">
            <a:avLst>
              <a:gd name="adj1" fmla="val 16667"/>
              <a:gd name="adj2" fmla="val 0"/>
            </a:avLst>
          </a:prstGeom>
          <a:solidFill>
            <a:srgbClr val="FF9900"/>
          </a:solidFill>
          <a:ln w="12700">
            <a:miter lim="400000"/>
          </a:ln>
        </p:spPr>
        <p:txBody>
          <a:bodyPr vert="vert" lIns="38100" tIns="38100" rIns="38100" bIns="38100" anchor="b" anchorCtr="0"/>
          <a:lstStyle/>
          <a:p>
            <a:pPr algn="ctr" defTabSz="914354" fontAlgn="auto">
              <a:spcBef>
                <a:spcPts val="0"/>
              </a:spcBef>
              <a:spcAft>
                <a:spcPts val="0"/>
              </a:spcAft>
              <a:defRPr sz="3000">
                <a:solidFill>
                  <a:srgbClr val="FFFFFF"/>
                </a:solidFill>
              </a:defRPr>
            </a:pPr>
            <a:r>
              <a:rPr lang="en-US" sz="1300" dirty="0">
                <a:solidFill>
                  <a:schemeClr val="bg1"/>
                </a:solidFill>
                <a:latin typeface="Avenir LT Std 45 Book" panose="020B0502020203020204" pitchFamily="34" charset="0"/>
                <a:cs typeface="+mn-cs"/>
              </a:rPr>
              <a:t>Cost to Taxpayers?</a:t>
            </a:r>
          </a:p>
        </p:txBody>
      </p:sp>
      <p:pic>
        <p:nvPicPr>
          <p:cNvPr id="43" name="Graphic 42" descr="Family with two children">
            <a:extLst>
              <a:ext uri="{FF2B5EF4-FFF2-40B4-BE49-F238E27FC236}">
                <a16:creationId xmlns:a16="http://schemas.microsoft.com/office/drawing/2014/main" id="{741FF27F-BA53-4C8A-81FE-50AF6E41E498}"/>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855843" y="4770202"/>
            <a:ext cx="885149" cy="885149"/>
          </a:xfrm>
          <a:prstGeom prst="rect">
            <a:avLst/>
          </a:prstGeom>
        </p:spPr>
      </p:pic>
      <p:sp>
        <p:nvSpPr>
          <p:cNvPr id="33" name="Rectangle">
            <a:extLst>
              <a:ext uri="{FF2B5EF4-FFF2-40B4-BE49-F238E27FC236}">
                <a16:creationId xmlns:a16="http://schemas.microsoft.com/office/drawing/2014/main" id="{1C2EA568-848A-41C6-8B43-D00155B2A300}"/>
              </a:ext>
            </a:extLst>
          </p:cNvPr>
          <p:cNvSpPr/>
          <p:nvPr/>
        </p:nvSpPr>
        <p:spPr>
          <a:xfrm>
            <a:off x="2191729" y="4842438"/>
            <a:ext cx="1583272" cy="1075991"/>
          </a:xfrm>
          <a:prstGeom prst="rect">
            <a:avLst/>
          </a:prstGeom>
          <a:solidFill>
            <a:srgbClr val="FF33CC"/>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3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Why not borrow </a:t>
            </a:r>
            <a:br>
              <a:rPr kumimoji="0" lang="en-US" sz="13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br>
            <a:r>
              <a:rPr kumimoji="0" lang="en-US" sz="13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the money?</a:t>
            </a:r>
          </a:p>
        </p:txBody>
      </p:sp>
      <p:pic>
        <p:nvPicPr>
          <p:cNvPr id="38" name="Graphic 37" descr="Upward trend">
            <a:extLst>
              <a:ext uri="{FF2B5EF4-FFF2-40B4-BE49-F238E27FC236}">
                <a16:creationId xmlns:a16="http://schemas.microsoft.com/office/drawing/2014/main" id="{640D1439-476A-42EB-A44E-0F3D0B2D032E}"/>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2602493" y="4803560"/>
            <a:ext cx="775591" cy="775591"/>
          </a:xfrm>
          <a:prstGeom prst="rect">
            <a:avLst/>
          </a:prstGeom>
        </p:spPr>
      </p:pic>
      <p:pic>
        <p:nvPicPr>
          <p:cNvPr id="46" name="Graphic 45" descr="Upward trend">
            <a:extLst>
              <a:ext uri="{FF2B5EF4-FFF2-40B4-BE49-F238E27FC236}">
                <a16:creationId xmlns:a16="http://schemas.microsoft.com/office/drawing/2014/main" id="{810B5D5C-6D8D-4465-A74A-942E260DAD3F}"/>
              </a:ext>
            </a:extLst>
          </p:cNvPr>
          <p:cNvPicPr>
            <a:picLocks noChangeAspect="1"/>
          </p:cNvPicPr>
          <p:nvPr/>
        </p:nvPicPr>
        <p:blipFill>
          <a:blip r:embed="rId24">
            <a:extLst>
              <a:ext uri="{28A0092B-C50C-407E-A947-70E740481C1C}">
                <a14:useLocalDpi xmlns:a14="http://schemas.microsoft.com/office/drawing/2010/main" val="0"/>
              </a:ext>
              <a:ext uri="{96DAC541-7B7A-43D3-8B79-37D633B846F1}">
                <asvg:svgBlip xmlns:asvg="http://schemas.microsoft.com/office/drawing/2016/SVG/main" r:embed="rId25"/>
              </a:ext>
            </a:extLst>
          </a:blip>
          <a:stretch>
            <a:fillRect/>
          </a:stretch>
        </p:blipFill>
        <p:spPr>
          <a:xfrm>
            <a:off x="6775004" y="1044163"/>
            <a:ext cx="775591" cy="775591"/>
          </a:xfrm>
          <a:prstGeom prst="rect">
            <a:avLst/>
          </a:prstGeom>
        </p:spPr>
      </p:pic>
      <p:sp>
        <p:nvSpPr>
          <p:cNvPr id="47" name="TextBox 46">
            <a:extLst>
              <a:ext uri="{FF2B5EF4-FFF2-40B4-BE49-F238E27FC236}">
                <a16:creationId xmlns:a16="http://schemas.microsoft.com/office/drawing/2014/main" id="{3BC48DDC-58FC-4949-B24B-F5D2A3204079}"/>
              </a:ext>
            </a:extLst>
          </p:cNvPr>
          <p:cNvSpPr txBox="1"/>
          <p:nvPr/>
        </p:nvSpPr>
        <p:spPr>
          <a:xfrm>
            <a:off x="5753100" y="2286000"/>
            <a:ext cx="3009900" cy="3431709"/>
          </a:xfrm>
          <a:prstGeom prst="rect">
            <a:avLst/>
          </a:prstGeom>
          <a:noFill/>
        </p:spPr>
        <p:txBody>
          <a:bodyPr wrap="square" rtlCol="0">
            <a:spAutoFit/>
          </a:bodyPr>
          <a:lstStyle/>
          <a:p>
            <a:pPr marL="173038" indent="-173038">
              <a:spcAft>
                <a:spcPts val="600"/>
              </a:spcAft>
              <a:buFont typeface="Arial" panose="020B0604020202020204" pitchFamily="34" charset="0"/>
              <a:buChar char="•"/>
            </a:pPr>
            <a:r>
              <a:rPr lang="en-US" sz="1200" dirty="0">
                <a:solidFill>
                  <a:srgbClr val="FF33CC"/>
                </a:solidFill>
                <a:latin typeface="Avenir LT Std 45 Book" panose="020B0502020203020204" pitchFamily="34" charset="0"/>
              </a:rPr>
              <a:t>All projects </a:t>
            </a:r>
            <a:r>
              <a:rPr lang="en-US" sz="1200" i="1" dirty="0">
                <a:solidFill>
                  <a:srgbClr val="FF33CC"/>
                </a:solidFill>
                <a:latin typeface="Avenir LT Std 45 Book" panose="020B0502020203020204" pitchFamily="34" charset="0"/>
              </a:rPr>
              <a:t>don’t</a:t>
            </a:r>
            <a:r>
              <a:rPr lang="en-US" sz="1200" dirty="0">
                <a:solidFill>
                  <a:srgbClr val="FF33CC"/>
                </a:solidFill>
                <a:latin typeface="Avenir LT Std 45 Book" panose="020B0502020203020204" pitchFamily="34" charset="0"/>
              </a:rPr>
              <a:t> have to be done now</a:t>
            </a:r>
          </a:p>
          <a:p>
            <a:pPr marL="173038" indent="-173038">
              <a:spcAft>
                <a:spcPts val="600"/>
              </a:spcAft>
              <a:buFont typeface="Arial" panose="020B0604020202020204" pitchFamily="34" charset="0"/>
              <a:buChar char="•"/>
            </a:pPr>
            <a:r>
              <a:rPr lang="en-US" sz="1200" b="1" dirty="0">
                <a:solidFill>
                  <a:srgbClr val="FF33CC"/>
                </a:solidFill>
                <a:latin typeface="Avenir LT Std 45 Book" panose="020B0502020203020204" pitchFamily="34" charset="0"/>
              </a:rPr>
              <a:t>Borrowing $30 million </a:t>
            </a:r>
            <a:r>
              <a:rPr lang="en-US" sz="1200" dirty="0">
                <a:solidFill>
                  <a:srgbClr val="FF33CC"/>
                </a:solidFill>
                <a:latin typeface="Avenir LT Std 45 Book" panose="020B0502020203020204" pitchFamily="34" charset="0"/>
              </a:rPr>
              <a:t>at a modest long-term interest rate of 3.75% to be paid back over 15 years </a:t>
            </a:r>
            <a:r>
              <a:rPr lang="en-US" sz="1200" b="1" dirty="0">
                <a:solidFill>
                  <a:srgbClr val="FF33CC"/>
                </a:solidFill>
                <a:latin typeface="Avenir LT Std 45 Book" panose="020B0502020203020204" pitchFamily="34" charset="0"/>
              </a:rPr>
              <a:t>would cost an additional $10 million in interest expense and issuance fees</a:t>
            </a:r>
            <a:r>
              <a:rPr lang="en-US" sz="1200" dirty="0">
                <a:solidFill>
                  <a:srgbClr val="FF33CC"/>
                </a:solidFill>
                <a:latin typeface="Avenir LT Std 45 Book" panose="020B0502020203020204" pitchFamily="34" charset="0"/>
              </a:rPr>
              <a:t>.</a:t>
            </a:r>
          </a:p>
          <a:p>
            <a:pPr marL="173038" indent="-173038">
              <a:spcAft>
                <a:spcPts val="600"/>
              </a:spcAft>
              <a:buFont typeface="Arial" panose="020B0604020202020204" pitchFamily="34" charset="0"/>
              <a:buChar char="•"/>
            </a:pPr>
            <a:r>
              <a:rPr lang="en-US" sz="1200" dirty="0">
                <a:solidFill>
                  <a:srgbClr val="FF33CC"/>
                </a:solidFill>
                <a:latin typeface="Avenir LT Std 45 Book" panose="020B0502020203020204" pitchFamily="34" charset="0"/>
              </a:rPr>
              <a:t>Borrowing money rather than routinely saving for upcoming projects would cost taxpayers more…much more.</a:t>
            </a:r>
          </a:p>
          <a:p>
            <a:pPr marL="173038" indent="-173038">
              <a:spcAft>
                <a:spcPts val="600"/>
              </a:spcAft>
              <a:buFont typeface="Arial" panose="020B0604020202020204" pitchFamily="34" charset="0"/>
              <a:buChar char="•"/>
            </a:pPr>
            <a:r>
              <a:rPr lang="en-US" sz="1200" dirty="0">
                <a:solidFill>
                  <a:srgbClr val="FF33CC"/>
                </a:solidFill>
                <a:latin typeface="Avenir LT Std 45 Book" panose="020B0502020203020204" pitchFamily="34" charset="0"/>
              </a:rPr>
              <a:t>The same $30 million in projects would actually cost taxpayers $40 million after all principal and interest is paid back.</a:t>
            </a:r>
          </a:p>
          <a:p>
            <a:pPr marL="173038" indent="-173038">
              <a:spcAft>
                <a:spcPts val="600"/>
              </a:spcAft>
              <a:buFont typeface="Arial" panose="020B0604020202020204" pitchFamily="34" charset="0"/>
              <a:buChar char="•"/>
            </a:pPr>
            <a:r>
              <a:rPr lang="en-US" sz="1200" dirty="0">
                <a:solidFill>
                  <a:srgbClr val="FF33CC"/>
                </a:solidFill>
                <a:latin typeface="Avenir LT Std 45 Book" panose="020B0502020203020204" pitchFamily="34" charset="0"/>
              </a:rPr>
              <a:t>Therefore, </a:t>
            </a:r>
            <a:r>
              <a:rPr lang="en-US" sz="1200" b="1" dirty="0">
                <a:solidFill>
                  <a:srgbClr val="FF33CC"/>
                </a:solidFill>
                <a:latin typeface="Avenir LT Std 45 Book" panose="020B0502020203020204" pitchFamily="34" charset="0"/>
              </a:rPr>
              <a:t>proactively saving for projects = fiscally smart</a:t>
            </a:r>
            <a:r>
              <a:rPr lang="en-US" sz="1200" dirty="0">
                <a:solidFill>
                  <a:srgbClr val="FF33CC"/>
                </a:solidFill>
                <a:latin typeface="Avenir LT Std 45 Book" panose="020B0502020203020204" pitchFamily="34" charset="0"/>
              </a:rPr>
              <a:t>.</a:t>
            </a:r>
          </a:p>
          <a:p>
            <a:pPr marL="285750" indent="-285750">
              <a:buFont typeface="Arial" panose="020B0604020202020204" pitchFamily="34" charset="0"/>
              <a:buChar char="•"/>
            </a:pPr>
            <a:endParaRPr lang="en-US" sz="1200" dirty="0">
              <a:solidFill>
                <a:srgbClr val="FF33CC"/>
              </a:solidFill>
              <a:latin typeface="Avenir LT Std 45 Book" panose="020B0502020203020204" pitchFamily="34" charset="0"/>
            </a:endParaRPr>
          </a:p>
        </p:txBody>
      </p:sp>
    </p:spTree>
    <p:extLst>
      <p:ext uri="{BB962C8B-B14F-4D97-AF65-F5344CB8AC3E}">
        <p14:creationId xmlns:p14="http://schemas.microsoft.com/office/powerpoint/2010/main" val="4963097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A758E-4F3B-415E-8BFE-55B8E29D0D95}"/>
              </a:ext>
            </a:extLst>
          </p:cNvPr>
          <p:cNvSpPr>
            <a:spLocks noGrp="1"/>
          </p:cNvSpPr>
          <p:nvPr>
            <p:ph type="title"/>
          </p:nvPr>
        </p:nvSpPr>
        <p:spPr>
          <a:xfrm>
            <a:off x="457200" y="274638"/>
            <a:ext cx="8229600" cy="715962"/>
          </a:xfrm>
        </p:spPr>
        <p:txBody>
          <a:bodyPr/>
          <a:lstStyle/>
          <a:p>
            <a:r>
              <a:rPr lang="en-US" sz="4000" dirty="0"/>
              <a:t>Roof Replacement Capital Reserve</a:t>
            </a:r>
          </a:p>
        </p:txBody>
      </p:sp>
      <p:sp>
        <p:nvSpPr>
          <p:cNvPr id="5" name="Slide Number Placeholder 4">
            <a:extLst>
              <a:ext uri="{FF2B5EF4-FFF2-40B4-BE49-F238E27FC236}">
                <a16:creationId xmlns:a16="http://schemas.microsoft.com/office/drawing/2014/main" id="{065CC4B6-9725-4404-8334-301F515D5A5D}"/>
              </a:ext>
            </a:extLst>
          </p:cNvPr>
          <p:cNvSpPr>
            <a:spLocks noGrp="1"/>
          </p:cNvSpPr>
          <p:nvPr>
            <p:ph type="sldNum" sz="quarter" idx="10"/>
          </p:nvPr>
        </p:nvSpPr>
        <p:spPr/>
        <p:txBody>
          <a:bodyPr/>
          <a:lstStyle/>
          <a:p>
            <a:pPr>
              <a:defRPr/>
            </a:pPr>
            <a:fld id="{C761446B-642F-42D1-B388-72E1E4506606}" type="slidenum">
              <a:rPr lang="en-US" smtClean="0"/>
              <a:pPr>
                <a:defRPr/>
              </a:pPr>
              <a:t>40</a:t>
            </a:fld>
            <a:endParaRPr lang="en-US" dirty="0"/>
          </a:p>
        </p:txBody>
      </p:sp>
      <p:sp>
        <p:nvSpPr>
          <p:cNvPr id="7" name="Shape">
            <a:extLst>
              <a:ext uri="{FF2B5EF4-FFF2-40B4-BE49-F238E27FC236}">
                <a16:creationId xmlns:a16="http://schemas.microsoft.com/office/drawing/2014/main" id="{7504924E-067F-4984-86EB-1A0572181641}"/>
              </a:ext>
            </a:extLst>
          </p:cNvPr>
          <p:cNvSpPr/>
          <p:nvPr/>
        </p:nvSpPr>
        <p:spPr>
          <a:xfrm>
            <a:off x="507847" y="1311951"/>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3678"/>
                </a:lnTo>
                <a:cubicBezTo>
                  <a:pt x="0" y="1637"/>
                  <a:pt x="1127" y="0"/>
                  <a:pt x="2500" y="0"/>
                </a:cubicBezTo>
                <a:lnTo>
                  <a:pt x="21600" y="0"/>
                </a:lnTo>
                <a:lnTo>
                  <a:pt x="21600" y="21600"/>
                </a:lnTo>
                <a:close/>
              </a:path>
            </a:pathLst>
          </a:custGeom>
          <a:solidFill>
            <a:srgbClr val="2980B9"/>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What is a reserve?</a:t>
            </a:r>
          </a:p>
        </p:txBody>
      </p:sp>
      <p:sp>
        <p:nvSpPr>
          <p:cNvPr id="8" name="Rectangle">
            <a:extLst>
              <a:ext uri="{FF2B5EF4-FFF2-40B4-BE49-F238E27FC236}">
                <a16:creationId xmlns:a16="http://schemas.microsoft.com/office/drawing/2014/main" id="{5C5335F7-F86E-4408-A5D1-1B3143172C10}"/>
              </a:ext>
            </a:extLst>
          </p:cNvPr>
          <p:cNvSpPr/>
          <p:nvPr/>
        </p:nvSpPr>
        <p:spPr>
          <a:xfrm>
            <a:off x="2191729" y="1311951"/>
            <a:ext cx="1583272" cy="1075991"/>
          </a:xfrm>
          <a:prstGeom prst="rect">
            <a:avLst/>
          </a:prstGeom>
          <a:solidFill>
            <a:srgbClr val="9BBB59"/>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lang="en-US" sz="1400" kern="0" dirty="0">
                <a:solidFill>
                  <a:schemeClr val="bg1"/>
                </a:solidFill>
                <a:latin typeface="Avenir LT Std 45 Book" panose="020B0502020203020204" pitchFamily="34" charset="0"/>
                <a:cs typeface="+mn-cs"/>
              </a:rPr>
              <a:t>We have reserves?</a:t>
            </a:r>
            <a:endPar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endParaRPr>
          </a:p>
        </p:txBody>
      </p:sp>
      <p:sp>
        <p:nvSpPr>
          <p:cNvPr id="9" name="Shape">
            <a:extLst>
              <a:ext uri="{FF2B5EF4-FFF2-40B4-BE49-F238E27FC236}">
                <a16:creationId xmlns:a16="http://schemas.microsoft.com/office/drawing/2014/main" id="{2C803F77-7A6B-42B7-85FF-9801978E05F0}"/>
              </a:ext>
            </a:extLst>
          </p:cNvPr>
          <p:cNvSpPr/>
          <p:nvPr/>
        </p:nvSpPr>
        <p:spPr>
          <a:xfrm>
            <a:off x="3886199" y="1311951"/>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19100" y="0"/>
                </a:lnTo>
                <a:cubicBezTo>
                  <a:pt x="20488" y="0"/>
                  <a:pt x="21600" y="1658"/>
                  <a:pt x="21600" y="3678"/>
                </a:cubicBezTo>
                <a:lnTo>
                  <a:pt x="21600" y="21600"/>
                </a:lnTo>
                <a:close/>
              </a:path>
            </a:pathLst>
          </a:custGeom>
          <a:solidFill>
            <a:srgbClr val="5F5F5F"/>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Capital Reserve?</a:t>
            </a:r>
          </a:p>
        </p:txBody>
      </p:sp>
      <p:sp>
        <p:nvSpPr>
          <p:cNvPr id="10" name="Rectangle">
            <a:extLst>
              <a:ext uri="{FF2B5EF4-FFF2-40B4-BE49-F238E27FC236}">
                <a16:creationId xmlns:a16="http://schemas.microsoft.com/office/drawing/2014/main" id="{46388744-C33C-4CD7-B3EB-7E575E641F5B}"/>
              </a:ext>
            </a:extLst>
          </p:cNvPr>
          <p:cNvSpPr/>
          <p:nvPr/>
        </p:nvSpPr>
        <p:spPr>
          <a:xfrm>
            <a:off x="507848" y="3671034"/>
            <a:ext cx="1583272" cy="1075991"/>
          </a:xfrm>
          <a:prstGeom prst="rect">
            <a:avLst/>
          </a:prstGeom>
          <a:solidFill>
            <a:srgbClr val="00660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Why $30 Million?</a:t>
            </a:r>
          </a:p>
        </p:txBody>
      </p:sp>
      <p:sp>
        <p:nvSpPr>
          <p:cNvPr id="11" name="Rectangle">
            <a:extLst>
              <a:ext uri="{FF2B5EF4-FFF2-40B4-BE49-F238E27FC236}">
                <a16:creationId xmlns:a16="http://schemas.microsoft.com/office/drawing/2014/main" id="{F0DFE244-1F71-4E83-AC32-42FF77E495FB}"/>
              </a:ext>
            </a:extLst>
          </p:cNvPr>
          <p:cNvSpPr/>
          <p:nvPr/>
        </p:nvSpPr>
        <p:spPr>
          <a:xfrm>
            <a:off x="2191729" y="3671034"/>
            <a:ext cx="1583272" cy="1075991"/>
          </a:xfrm>
          <a:prstGeom prst="rect">
            <a:avLst/>
          </a:prstGeom>
          <a:solidFill>
            <a:srgbClr val="7030A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rPr>
              <a:t>Why 20 Years?</a:t>
            </a:r>
          </a:p>
        </p:txBody>
      </p:sp>
      <p:sp>
        <p:nvSpPr>
          <p:cNvPr id="12" name="Rectangle">
            <a:extLst>
              <a:ext uri="{FF2B5EF4-FFF2-40B4-BE49-F238E27FC236}">
                <a16:creationId xmlns:a16="http://schemas.microsoft.com/office/drawing/2014/main" id="{B7ADB38F-AC5D-4967-9D9D-2A85AD61A98F}"/>
              </a:ext>
            </a:extLst>
          </p:cNvPr>
          <p:cNvSpPr/>
          <p:nvPr/>
        </p:nvSpPr>
        <p:spPr>
          <a:xfrm>
            <a:off x="3886200" y="3671034"/>
            <a:ext cx="1583272" cy="1075991"/>
          </a:xfrm>
          <a:prstGeom prst="rect">
            <a:avLst/>
          </a:prstGeom>
          <a:solidFill>
            <a:schemeClr val="accent1">
              <a:lumMod val="50000"/>
            </a:schemeClr>
          </a:solidFill>
          <a:ln w="12700">
            <a:miter lim="400000"/>
          </a:ln>
        </p:spPr>
        <p:txBody>
          <a:bodyPr lIns="38100" tIns="38100" rIns="38100" bIns="38100" anchor="b"/>
          <a:lstStyle/>
          <a:p>
            <a:pPr algn="ctr" defTabSz="914354" fontAlgn="auto">
              <a:spcBef>
                <a:spcPts val="0"/>
              </a:spcBef>
              <a:spcAft>
                <a:spcPts val="0"/>
              </a:spcAft>
              <a:defRPr sz="3000">
                <a:solidFill>
                  <a:srgbClr val="FFFFFF"/>
                </a:solidFill>
              </a:defRPr>
            </a:pPr>
            <a:r>
              <a:rPr lang="en-US" sz="1200" dirty="0">
                <a:solidFill>
                  <a:schemeClr val="bg1"/>
                </a:solidFill>
                <a:latin typeface="Avenir LT Std 45 Book" panose="020B0502020203020204" pitchFamily="34" charset="0"/>
                <a:cs typeface="+mn-cs"/>
              </a:rPr>
              <a:t>Where does the money come from?</a:t>
            </a:r>
          </a:p>
        </p:txBody>
      </p:sp>
      <p:sp>
        <p:nvSpPr>
          <p:cNvPr id="13" name="Rectangle">
            <a:extLst>
              <a:ext uri="{FF2B5EF4-FFF2-40B4-BE49-F238E27FC236}">
                <a16:creationId xmlns:a16="http://schemas.microsoft.com/office/drawing/2014/main" id="{4EF0515D-1B56-4D45-9A45-69BB04877BB6}"/>
              </a:ext>
            </a:extLst>
          </p:cNvPr>
          <p:cNvSpPr/>
          <p:nvPr/>
        </p:nvSpPr>
        <p:spPr>
          <a:xfrm rot="16200000">
            <a:off x="761488" y="4588795"/>
            <a:ext cx="1075990" cy="1583274"/>
          </a:xfrm>
          <a:prstGeom prst="snipRoundRect">
            <a:avLst>
              <a:gd name="adj1" fmla="val 16667"/>
              <a:gd name="adj2" fmla="val 0"/>
            </a:avLst>
          </a:prstGeom>
          <a:solidFill>
            <a:srgbClr val="FF9900"/>
          </a:solidFill>
          <a:ln w="12700">
            <a:miter lim="400000"/>
          </a:ln>
        </p:spPr>
        <p:txBody>
          <a:bodyPr vert="vert" lIns="38100" tIns="38100" rIns="38100" bIns="38100" anchor="b" anchorCtr="0"/>
          <a:lstStyle/>
          <a:p>
            <a:pPr algn="ctr" defTabSz="914354" fontAlgn="auto">
              <a:spcBef>
                <a:spcPts val="0"/>
              </a:spcBef>
              <a:spcAft>
                <a:spcPts val="0"/>
              </a:spcAft>
              <a:defRPr sz="3000">
                <a:solidFill>
                  <a:srgbClr val="FFFFFF"/>
                </a:solidFill>
              </a:defRPr>
            </a:pPr>
            <a:r>
              <a:rPr lang="en-US" sz="1300" dirty="0">
                <a:solidFill>
                  <a:schemeClr val="bg1"/>
                </a:solidFill>
                <a:latin typeface="Avenir LT Std 45 Book" panose="020B0502020203020204" pitchFamily="34" charset="0"/>
                <a:cs typeface="+mn-cs"/>
              </a:rPr>
              <a:t>Cost to Taxpayers?</a:t>
            </a:r>
          </a:p>
        </p:txBody>
      </p:sp>
      <p:sp>
        <p:nvSpPr>
          <p:cNvPr id="14" name="Rectangle">
            <a:extLst>
              <a:ext uri="{FF2B5EF4-FFF2-40B4-BE49-F238E27FC236}">
                <a16:creationId xmlns:a16="http://schemas.microsoft.com/office/drawing/2014/main" id="{53B074A7-E860-4489-B3C2-1F97081F5D88}"/>
              </a:ext>
            </a:extLst>
          </p:cNvPr>
          <p:cNvSpPr/>
          <p:nvPr/>
        </p:nvSpPr>
        <p:spPr>
          <a:xfrm>
            <a:off x="2191729" y="4842438"/>
            <a:ext cx="1583272" cy="1075991"/>
          </a:xfrm>
          <a:prstGeom prst="rect">
            <a:avLst/>
          </a:prstGeom>
          <a:solidFill>
            <a:srgbClr val="FF33CC"/>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3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Why not borrow </a:t>
            </a:r>
            <a:br>
              <a:rPr kumimoji="0" lang="en-US" sz="13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br>
            <a:r>
              <a:rPr kumimoji="0" lang="en-US" sz="13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the money?</a:t>
            </a:r>
          </a:p>
        </p:txBody>
      </p:sp>
      <p:sp>
        <p:nvSpPr>
          <p:cNvPr id="15" name="Shape">
            <a:extLst>
              <a:ext uri="{FF2B5EF4-FFF2-40B4-BE49-F238E27FC236}">
                <a16:creationId xmlns:a16="http://schemas.microsoft.com/office/drawing/2014/main" id="{F2B9CB79-C04C-470C-BA19-435424FB4F82}"/>
              </a:ext>
            </a:extLst>
          </p:cNvPr>
          <p:cNvSpPr/>
          <p:nvPr/>
        </p:nvSpPr>
        <p:spPr>
          <a:xfrm>
            <a:off x="3886199" y="4842438"/>
            <a:ext cx="1583274" cy="1075991"/>
          </a:xfrm>
          <a:custGeom>
            <a:avLst/>
            <a:gdLst/>
            <a:ahLst/>
            <a:cxnLst>
              <a:cxn ang="0">
                <a:pos x="wd2" y="hd2"/>
              </a:cxn>
              <a:cxn ang="5400000">
                <a:pos x="wd2" y="hd2"/>
              </a:cxn>
              <a:cxn ang="10800000">
                <a:pos x="wd2" y="hd2"/>
              </a:cxn>
              <a:cxn ang="16200000">
                <a:pos x="wd2" y="hd2"/>
              </a:cxn>
            </a:cxnLst>
            <a:rect l="0" t="0" r="r" b="b"/>
            <a:pathLst>
              <a:path w="21600" h="21600" extrusionOk="0">
                <a:moveTo>
                  <a:pt x="19100" y="21600"/>
                </a:moveTo>
                <a:lnTo>
                  <a:pt x="0" y="21600"/>
                </a:lnTo>
                <a:lnTo>
                  <a:pt x="0" y="0"/>
                </a:lnTo>
                <a:lnTo>
                  <a:pt x="21600" y="0"/>
                </a:lnTo>
                <a:lnTo>
                  <a:pt x="21600" y="17922"/>
                </a:lnTo>
                <a:cubicBezTo>
                  <a:pt x="21600" y="19942"/>
                  <a:pt x="20487" y="21600"/>
                  <a:pt x="19100" y="21600"/>
                </a:cubicBezTo>
                <a:close/>
              </a:path>
            </a:pathLst>
          </a:custGeom>
          <a:solidFill>
            <a:srgbClr val="C0392B"/>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More info?</a:t>
            </a:r>
          </a:p>
        </p:txBody>
      </p:sp>
      <p:sp>
        <p:nvSpPr>
          <p:cNvPr id="25" name="Rectangle">
            <a:extLst>
              <a:ext uri="{FF2B5EF4-FFF2-40B4-BE49-F238E27FC236}">
                <a16:creationId xmlns:a16="http://schemas.microsoft.com/office/drawing/2014/main" id="{C21026F9-785A-4315-9402-931C96680D48}"/>
              </a:ext>
            </a:extLst>
          </p:cNvPr>
          <p:cNvSpPr/>
          <p:nvPr/>
        </p:nvSpPr>
        <p:spPr>
          <a:xfrm>
            <a:off x="507848" y="2498157"/>
            <a:ext cx="1583272" cy="1075991"/>
          </a:xfrm>
          <a:prstGeom prst="rect">
            <a:avLst/>
          </a:prstGeom>
          <a:solidFill>
            <a:srgbClr val="2C3E5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prstClr val="white"/>
                </a:solidFill>
                <a:effectLst/>
                <a:uLnTx/>
                <a:uFillTx/>
                <a:latin typeface="Avenir LT Std 45 Book" panose="020B0502020203020204" pitchFamily="34" charset="0"/>
                <a:cs typeface="+mn-cs"/>
              </a:rPr>
              <a:t>Multiple Capital Reserves?</a:t>
            </a:r>
          </a:p>
        </p:txBody>
      </p:sp>
      <p:sp>
        <p:nvSpPr>
          <p:cNvPr id="26" name="Rectangle">
            <a:extLst>
              <a:ext uri="{FF2B5EF4-FFF2-40B4-BE49-F238E27FC236}">
                <a16:creationId xmlns:a16="http://schemas.microsoft.com/office/drawing/2014/main" id="{CFE74887-1A0D-4B9E-88D3-3B7331788247}"/>
              </a:ext>
            </a:extLst>
          </p:cNvPr>
          <p:cNvSpPr/>
          <p:nvPr/>
        </p:nvSpPr>
        <p:spPr>
          <a:xfrm>
            <a:off x="2191729" y="2498157"/>
            <a:ext cx="1583272" cy="1075991"/>
          </a:xfrm>
          <a:prstGeom prst="rect">
            <a:avLst/>
          </a:prstGeom>
          <a:solidFill>
            <a:srgbClr val="C00000"/>
          </a:solidFill>
          <a:ln w="12700">
            <a:miter lim="400000"/>
          </a:ln>
        </p:spPr>
        <p:txBody>
          <a:bodyPr lIns="38100" tIns="38100" rIns="38100" bIns="38100" anchor="b"/>
          <a:lstStyle/>
          <a:p>
            <a:pPr marL="0" marR="0" lvl="0" indent="0" algn="ctr" defTabSz="914354" eaLnBrk="1" fontAlgn="auto" latinLnBrk="0" hangingPunct="1">
              <a:lnSpc>
                <a:spcPct val="100000"/>
              </a:lnSpc>
              <a:spcBef>
                <a:spcPts val="0"/>
              </a:spcBef>
              <a:spcAft>
                <a:spcPts val="0"/>
              </a:spcAft>
              <a:buClrTx/>
              <a:buSzTx/>
              <a:buFontTx/>
              <a:buNone/>
              <a:tabLst/>
              <a:defRPr sz="3000">
                <a:solidFill>
                  <a:srgbClr val="FFFFFF"/>
                </a:solidFill>
              </a:defRPr>
            </a:pPr>
            <a:r>
              <a:rPr kumimoji="0" lang="en-US" sz="1400" b="0" i="0" u="none" strike="noStrike" kern="0" cap="none" spc="0" normalizeH="0" baseline="0" noProof="0" dirty="0">
                <a:ln>
                  <a:noFill/>
                </a:ln>
                <a:solidFill>
                  <a:schemeClr val="bg1"/>
                </a:solidFill>
                <a:effectLst/>
                <a:uLnTx/>
                <a:uFillTx/>
                <a:latin typeface="Avenir LT Std 45 Book" panose="020B0502020203020204" pitchFamily="34" charset="0"/>
                <a:cs typeface="+mn-cs"/>
              </a:rPr>
              <a:t>Why Now?</a:t>
            </a:r>
          </a:p>
        </p:txBody>
      </p:sp>
      <p:sp>
        <p:nvSpPr>
          <p:cNvPr id="27" name="Rectangle">
            <a:extLst>
              <a:ext uri="{FF2B5EF4-FFF2-40B4-BE49-F238E27FC236}">
                <a16:creationId xmlns:a16="http://schemas.microsoft.com/office/drawing/2014/main" id="{F50496FF-43D0-4AC2-ABE5-9711D2DC297D}"/>
              </a:ext>
            </a:extLst>
          </p:cNvPr>
          <p:cNvSpPr/>
          <p:nvPr/>
        </p:nvSpPr>
        <p:spPr>
          <a:xfrm>
            <a:off x="3886200" y="2498157"/>
            <a:ext cx="1583272" cy="1075991"/>
          </a:xfrm>
          <a:prstGeom prst="rect">
            <a:avLst/>
          </a:prstGeom>
          <a:solidFill>
            <a:srgbClr val="663300"/>
          </a:solidFill>
          <a:ln w="12700">
            <a:miter lim="400000"/>
          </a:ln>
        </p:spPr>
        <p:txBody>
          <a:bodyPr lIns="38100" tIns="38100" rIns="38100" bIns="38100" anchor="b"/>
          <a:lstStyle/>
          <a:p>
            <a:pPr algn="ctr" defTabSz="914354" fontAlgn="auto">
              <a:spcBef>
                <a:spcPts val="0"/>
              </a:spcBef>
              <a:spcAft>
                <a:spcPts val="0"/>
              </a:spcAft>
              <a:defRPr sz="3000">
                <a:solidFill>
                  <a:srgbClr val="FFFFFF"/>
                </a:solidFill>
              </a:defRPr>
            </a:pPr>
            <a:r>
              <a:rPr lang="en-US" sz="1400" dirty="0">
                <a:solidFill>
                  <a:schemeClr val="bg1"/>
                </a:solidFill>
                <a:latin typeface="Avenir LT Std 45 Book" panose="020B0502020203020204" pitchFamily="34" charset="0"/>
                <a:cs typeface="+mn-cs"/>
              </a:rPr>
              <a:t>Why Vote On It?</a:t>
            </a:r>
          </a:p>
        </p:txBody>
      </p:sp>
      <p:pic>
        <p:nvPicPr>
          <p:cNvPr id="6" name="Graphic 5" descr="Monthly calendar">
            <a:extLst>
              <a:ext uri="{FF2B5EF4-FFF2-40B4-BE49-F238E27FC236}">
                <a16:creationId xmlns:a16="http://schemas.microsoft.com/office/drawing/2014/main" id="{66EDF2C7-3413-4087-BEA3-26A2EECDAE0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600033" y="2501918"/>
            <a:ext cx="766664" cy="766664"/>
          </a:xfrm>
          <a:prstGeom prst="rect">
            <a:avLst/>
          </a:prstGeom>
        </p:spPr>
      </p:pic>
      <p:pic>
        <p:nvPicPr>
          <p:cNvPr id="32" name="Graphic 31" descr="Piggy Bank">
            <a:extLst>
              <a:ext uri="{FF2B5EF4-FFF2-40B4-BE49-F238E27FC236}">
                <a16:creationId xmlns:a16="http://schemas.microsoft.com/office/drawing/2014/main" id="{6520596A-43BF-42DA-9E3F-6660C187841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42283" y="1279955"/>
            <a:ext cx="914400" cy="914400"/>
          </a:xfrm>
          <a:prstGeom prst="rect">
            <a:avLst/>
          </a:prstGeom>
        </p:spPr>
      </p:pic>
      <p:pic>
        <p:nvPicPr>
          <p:cNvPr id="34" name="Graphic 33" descr="Lightbulb">
            <a:extLst>
              <a:ext uri="{FF2B5EF4-FFF2-40B4-BE49-F238E27FC236}">
                <a16:creationId xmlns:a16="http://schemas.microsoft.com/office/drawing/2014/main" id="{4B5D5067-E949-45F3-864F-A1553D2C43E5}"/>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566550" y="1335711"/>
            <a:ext cx="816634" cy="816634"/>
          </a:xfrm>
          <a:prstGeom prst="rect">
            <a:avLst/>
          </a:prstGeom>
        </p:spPr>
      </p:pic>
      <p:pic>
        <p:nvPicPr>
          <p:cNvPr id="36" name="Graphic 35" descr="Construction worker">
            <a:extLst>
              <a:ext uri="{FF2B5EF4-FFF2-40B4-BE49-F238E27FC236}">
                <a16:creationId xmlns:a16="http://schemas.microsoft.com/office/drawing/2014/main" id="{DB137BC1-E91C-4CEC-AF32-EDF4A5D93FD3}"/>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4220636" y="1332485"/>
            <a:ext cx="914400" cy="914400"/>
          </a:xfrm>
          <a:prstGeom prst="rect">
            <a:avLst/>
          </a:prstGeom>
        </p:spPr>
      </p:pic>
      <p:grpSp>
        <p:nvGrpSpPr>
          <p:cNvPr id="42" name="Group 41">
            <a:extLst>
              <a:ext uri="{FF2B5EF4-FFF2-40B4-BE49-F238E27FC236}">
                <a16:creationId xmlns:a16="http://schemas.microsoft.com/office/drawing/2014/main" id="{ACBB02A1-0A96-48CF-8DC1-FDE9BB76E710}"/>
              </a:ext>
            </a:extLst>
          </p:cNvPr>
          <p:cNvGrpSpPr/>
          <p:nvPr/>
        </p:nvGrpSpPr>
        <p:grpSpPr>
          <a:xfrm>
            <a:off x="704071" y="2598182"/>
            <a:ext cx="1191082" cy="438707"/>
            <a:chOff x="-152400" y="3465903"/>
            <a:chExt cx="2486482" cy="915838"/>
          </a:xfrm>
          <a:solidFill>
            <a:schemeClr val="bg1"/>
          </a:solidFill>
        </p:grpSpPr>
        <p:pic>
          <p:nvPicPr>
            <p:cNvPr id="39" name="Graphic 38" descr="Home">
              <a:extLst>
                <a:ext uri="{FF2B5EF4-FFF2-40B4-BE49-F238E27FC236}">
                  <a16:creationId xmlns:a16="http://schemas.microsoft.com/office/drawing/2014/main" id="{83F15BC5-B876-488B-9639-1A57F575DEB6}"/>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52400" y="3465903"/>
              <a:ext cx="914400" cy="914400"/>
            </a:xfrm>
            <a:prstGeom prst="rect">
              <a:avLst/>
            </a:prstGeom>
          </p:spPr>
        </p:pic>
        <p:pic>
          <p:nvPicPr>
            <p:cNvPr id="40" name="Graphic 39" descr="Home">
              <a:extLst>
                <a:ext uri="{FF2B5EF4-FFF2-40B4-BE49-F238E27FC236}">
                  <a16:creationId xmlns:a16="http://schemas.microsoft.com/office/drawing/2014/main" id="{298C4765-C465-4081-9113-7CFAF029260A}"/>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630905" y="3467341"/>
              <a:ext cx="914400" cy="914400"/>
            </a:xfrm>
            <a:prstGeom prst="rect">
              <a:avLst/>
            </a:prstGeom>
          </p:spPr>
        </p:pic>
        <p:pic>
          <p:nvPicPr>
            <p:cNvPr id="41" name="Graphic 40" descr="Home">
              <a:extLst>
                <a:ext uri="{FF2B5EF4-FFF2-40B4-BE49-F238E27FC236}">
                  <a16:creationId xmlns:a16="http://schemas.microsoft.com/office/drawing/2014/main" id="{540349F2-6ACB-4298-A62C-450FEA40FBFC}"/>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419682" y="3465903"/>
              <a:ext cx="914400" cy="914400"/>
            </a:xfrm>
            <a:prstGeom prst="rect">
              <a:avLst/>
            </a:prstGeom>
          </p:spPr>
        </p:pic>
      </p:grpSp>
      <p:pic>
        <p:nvPicPr>
          <p:cNvPr id="44" name="Graphic 43" descr="Checkmark">
            <a:extLst>
              <a:ext uri="{FF2B5EF4-FFF2-40B4-BE49-F238E27FC236}">
                <a16:creationId xmlns:a16="http://schemas.microsoft.com/office/drawing/2014/main" id="{922CB1E2-51A0-4E56-8CC5-FFB308EB3F36}"/>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4220636" y="2458126"/>
            <a:ext cx="914400" cy="914400"/>
          </a:xfrm>
          <a:prstGeom prst="rect">
            <a:avLst/>
          </a:prstGeom>
        </p:spPr>
      </p:pic>
      <p:pic>
        <p:nvPicPr>
          <p:cNvPr id="48" name="Graphic 47" descr="Money">
            <a:extLst>
              <a:ext uri="{FF2B5EF4-FFF2-40B4-BE49-F238E27FC236}">
                <a16:creationId xmlns:a16="http://schemas.microsoft.com/office/drawing/2014/main" id="{F494F135-45EE-4BC8-8B51-4BE7F85D23F3}"/>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841101" y="3608786"/>
            <a:ext cx="914400" cy="914400"/>
          </a:xfrm>
          <a:prstGeom prst="rect">
            <a:avLst/>
          </a:prstGeom>
        </p:spPr>
      </p:pic>
      <p:pic>
        <p:nvPicPr>
          <p:cNvPr id="50" name="Graphic 49" descr="Clock">
            <a:extLst>
              <a:ext uri="{FF2B5EF4-FFF2-40B4-BE49-F238E27FC236}">
                <a16:creationId xmlns:a16="http://schemas.microsoft.com/office/drawing/2014/main" id="{76ECC958-E005-40B1-817D-9C79390683A1}"/>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2587071" y="3709275"/>
            <a:ext cx="775591" cy="775591"/>
          </a:xfrm>
          <a:prstGeom prst="rect">
            <a:avLst/>
          </a:prstGeom>
        </p:spPr>
      </p:pic>
      <p:pic>
        <p:nvPicPr>
          <p:cNvPr id="52" name="Graphic 51" descr="Share with person">
            <a:extLst>
              <a:ext uri="{FF2B5EF4-FFF2-40B4-BE49-F238E27FC236}">
                <a16:creationId xmlns:a16="http://schemas.microsoft.com/office/drawing/2014/main" id="{BC1C79C3-C910-483F-942F-97425E5D4A2F}"/>
              </a:ext>
            </a:extLst>
          </p:cNvPr>
          <p:cNvPicPr>
            <a:picLocks noChangeAspect="1"/>
          </p:cNvPicPr>
          <p:nvPr/>
        </p:nvPicPr>
        <p:blipFill>
          <a:blip r:embed="rId18">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4166166" y="4749900"/>
            <a:ext cx="1003376" cy="1003376"/>
          </a:xfrm>
          <a:prstGeom prst="rect">
            <a:avLst/>
          </a:prstGeom>
        </p:spPr>
      </p:pic>
      <p:pic>
        <p:nvPicPr>
          <p:cNvPr id="54" name="Graphic 53" descr="Upward trend">
            <a:extLst>
              <a:ext uri="{FF2B5EF4-FFF2-40B4-BE49-F238E27FC236}">
                <a16:creationId xmlns:a16="http://schemas.microsoft.com/office/drawing/2014/main" id="{86F8D5EE-3DCE-44C0-A5DC-48A88F1A00ED}"/>
              </a:ext>
            </a:extLst>
          </p:cNvPr>
          <p:cNvPicPr>
            <a:picLocks noChangeAspect="1"/>
          </p:cNvPicPr>
          <p:nvPr/>
        </p:nvPicPr>
        <p:blipFill>
          <a:blip r:embed="rId20">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2602493" y="4803560"/>
            <a:ext cx="775591" cy="775591"/>
          </a:xfrm>
          <a:prstGeom prst="rect">
            <a:avLst/>
          </a:prstGeom>
        </p:spPr>
      </p:pic>
      <p:pic>
        <p:nvPicPr>
          <p:cNvPr id="56" name="Graphic 55" descr="Magnifying glass">
            <a:extLst>
              <a:ext uri="{FF2B5EF4-FFF2-40B4-BE49-F238E27FC236}">
                <a16:creationId xmlns:a16="http://schemas.microsoft.com/office/drawing/2014/main" id="{769493B8-9C96-403F-8D89-42125CBCF4B1}"/>
              </a:ext>
            </a:extLst>
          </p:cNvPr>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4286854" y="3651732"/>
            <a:ext cx="762000" cy="762000"/>
          </a:xfrm>
          <a:prstGeom prst="rect">
            <a:avLst/>
          </a:prstGeom>
        </p:spPr>
      </p:pic>
      <p:pic>
        <p:nvPicPr>
          <p:cNvPr id="58" name="Graphic 57" descr="Family with two children">
            <a:extLst>
              <a:ext uri="{FF2B5EF4-FFF2-40B4-BE49-F238E27FC236}">
                <a16:creationId xmlns:a16="http://schemas.microsoft.com/office/drawing/2014/main" id="{46E76DCF-67AF-46FB-8CE3-5F5BF26D0099}"/>
              </a:ext>
            </a:extLst>
          </p:cNvPr>
          <p:cNvPicPr>
            <a:picLocks noChangeAspect="1"/>
          </p:cNvPicPr>
          <p:nvPr/>
        </p:nvPicPr>
        <p:blipFill>
          <a:blip r:embed="rId24">
            <a:extLst>
              <a:ext uri="{28A0092B-C50C-407E-A947-70E740481C1C}">
                <a14:useLocalDpi xmlns:a14="http://schemas.microsoft.com/office/drawing/2010/main" val="0"/>
              </a:ext>
              <a:ext uri="{96DAC541-7B7A-43D3-8B79-37D633B846F1}">
                <asvg:svgBlip xmlns:asvg="http://schemas.microsoft.com/office/drawing/2016/SVG/main" r:embed="rId25"/>
              </a:ext>
            </a:extLst>
          </a:blip>
          <a:stretch>
            <a:fillRect/>
          </a:stretch>
        </p:blipFill>
        <p:spPr>
          <a:xfrm>
            <a:off x="855843" y="4770202"/>
            <a:ext cx="885149" cy="885149"/>
          </a:xfrm>
          <a:prstGeom prst="rect">
            <a:avLst/>
          </a:prstGeom>
        </p:spPr>
      </p:pic>
      <p:sp>
        <p:nvSpPr>
          <p:cNvPr id="31" name="TextBox 30">
            <a:extLst>
              <a:ext uri="{FF2B5EF4-FFF2-40B4-BE49-F238E27FC236}">
                <a16:creationId xmlns:a16="http://schemas.microsoft.com/office/drawing/2014/main" id="{91062ABF-55EB-4710-9CD2-413E996EF2FE}"/>
              </a:ext>
            </a:extLst>
          </p:cNvPr>
          <p:cNvSpPr txBox="1"/>
          <p:nvPr/>
        </p:nvSpPr>
        <p:spPr>
          <a:xfrm>
            <a:off x="5803908" y="2106305"/>
            <a:ext cx="2902711" cy="1708160"/>
          </a:xfrm>
          <a:prstGeom prst="rect">
            <a:avLst/>
          </a:prstGeom>
          <a:noFill/>
        </p:spPr>
        <p:txBody>
          <a:bodyPr wrap="square" rtlCol="0">
            <a:spAutoFit/>
          </a:bodyPr>
          <a:lstStyle/>
          <a:p>
            <a:pPr algn="ctr"/>
            <a:r>
              <a:rPr lang="en-US" sz="1500" dirty="0">
                <a:solidFill>
                  <a:srgbClr val="C0392B"/>
                </a:solidFill>
                <a:latin typeface="Avenir LT Std 45 Book" panose="020B0502020203020204" pitchFamily="34" charset="0"/>
              </a:rPr>
              <a:t>Please spread the word about this additional proposition on the May 21</a:t>
            </a:r>
            <a:r>
              <a:rPr lang="en-US" sz="1500" baseline="30000" dirty="0">
                <a:solidFill>
                  <a:srgbClr val="C0392B"/>
                </a:solidFill>
                <a:latin typeface="Avenir LT Std 45 Book" panose="020B0502020203020204" pitchFamily="34" charset="0"/>
              </a:rPr>
              <a:t>st</a:t>
            </a:r>
            <a:r>
              <a:rPr lang="en-US" sz="1500" dirty="0">
                <a:solidFill>
                  <a:srgbClr val="C0392B"/>
                </a:solidFill>
                <a:latin typeface="Avenir LT Std 45 Book" panose="020B0502020203020204" pitchFamily="34" charset="0"/>
              </a:rPr>
              <a:t> ballot!  Residents can find all the information they need on the District website under “District” </a:t>
            </a:r>
            <a:r>
              <a:rPr lang="en-US" sz="1500" dirty="0">
                <a:solidFill>
                  <a:srgbClr val="C0392B"/>
                </a:solidFill>
                <a:latin typeface="Avenir LT Std 45 Book" panose="020B0502020203020204" pitchFamily="34" charset="0"/>
                <a:sym typeface="Wingdings" panose="05000000000000000000" pitchFamily="2" charset="2"/>
              </a:rPr>
              <a:t> </a:t>
            </a:r>
            <a:br>
              <a:rPr lang="en-US" sz="1500" dirty="0">
                <a:solidFill>
                  <a:srgbClr val="C0392B"/>
                </a:solidFill>
                <a:latin typeface="Avenir LT Std 45 Book" panose="020B0502020203020204" pitchFamily="34" charset="0"/>
                <a:sym typeface="Wingdings" panose="05000000000000000000" pitchFamily="2" charset="2"/>
              </a:rPr>
            </a:br>
            <a:r>
              <a:rPr lang="en-US" sz="1500" dirty="0">
                <a:solidFill>
                  <a:srgbClr val="C0392B"/>
                </a:solidFill>
                <a:latin typeface="Avenir LT Std 45 Book" panose="020B0502020203020204" pitchFamily="34" charset="0"/>
                <a:sym typeface="Wingdings" panose="05000000000000000000" pitchFamily="2" charset="2"/>
              </a:rPr>
              <a:t>“Budget Information”</a:t>
            </a:r>
            <a:endParaRPr lang="en-US" sz="1500" b="1" dirty="0">
              <a:solidFill>
                <a:srgbClr val="C0392B"/>
              </a:solidFill>
              <a:latin typeface="Avenir LT Std 45 Book" panose="020B0502020203020204" pitchFamily="34" charset="0"/>
            </a:endParaRPr>
          </a:p>
        </p:txBody>
      </p:sp>
      <p:pic>
        <p:nvPicPr>
          <p:cNvPr id="37" name="Graphic 36" descr="Share with person">
            <a:extLst>
              <a:ext uri="{FF2B5EF4-FFF2-40B4-BE49-F238E27FC236}">
                <a16:creationId xmlns:a16="http://schemas.microsoft.com/office/drawing/2014/main" id="{9BE4E119-BD2B-4927-9538-74D2F9C1B320}"/>
              </a:ext>
            </a:extLst>
          </p:cNvPr>
          <p:cNvPicPr>
            <a:picLocks noChangeAspect="1"/>
          </p:cNvPicPr>
          <p:nvPr/>
        </p:nvPicPr>
        <p:blipFill>
          <a:blip r:embed="rId26">
            <a:extLst>
              <a:ext uri="{28A0092B-C50C-407E-A947-70E740481C1C}">
                <a14:useLocalDpi xmlns:a14="http://schemas.microsoft.com/office/drawing/2010/main" val="0"/>
              </a:ext>
              <a:ext uri="{96DAC541-7B7A-43D3-8B79-37D633B846F1}">
                <asvg:svgBlip xmlns:asvg="http://schemas.microsoft.com/office/drawing/2016/SVG/main" r:embed="rId27"/>
              </a:ext>
            </a:extLst>
          </a:blip>
          <a:stretch>
            <a:fillRect/>
          </a:stretch>
        </p:blipFill>
        <p:spPr>
          <a:xfrm>
            <a:off x="6756362" y="1130224"/>
            <a:ext cx="1003376" cy="1003376"/>
          </a:xfrm>
          <a:prstGeom prst="rect">
            <a:avLst/>
          </a:prstGeom>
        </p:spPr>
      </p:pic>
    </p:spTree>
    <p:extLst>
      <p:ext uri="{BB962C8B-B14F-4D97-AF65-F5344CB8AC3E}">
        <p14:creationId xmlns:p14="http://schemas.microsoft.com/office/powerpoint/2010/main" val="7357672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D837B68-1919-4F41-B2FE-DF5EE2DAA4A5}"/>
              </a:ext>
            </a:extLst>
          </p:cNvPr>
          <p:cNvSpPr>
            <a:spLocks noGrp="1"/>
          </p:cNvSpPr>
          <p:nvPr>
            <p:ph type="title"/>
          </p:nvPr>
        </p:nvSpPr>
        <p:spPr/>
        <p:txBody>
          <a:bodyPr/>
          <a:lstStyle/>
          <a:p>
            <a:r>
              <a:rPr lang="en-US" dirty="0"/>
              <a:t>Budget Discussion Topics</a:t>
            </a:r>
          </a:p>
        </p:txBody>
      </p:sp>
      <p:sp>
        <p:nvSpPr>
          <p:cNvPr id="4" name="Slide Number Placeholder 3">
            <a:extLst>
              <a:ext uri="{FF2B5EF4-FFF2-40B4-BE49-F238E27FC236}">
                <a16:creationId xmlns:a16="http://schemas.microsoft.com/office/drawing/2014/main" id="{71DF45C4-C8DF-C845-95C0-1878A6B6F29F}"/>
              </a:ext>
            </a:extLst>
          </p:cNvPr>
          <p:cNvSpPr>
            <a:spLocks noGrp="1"/>
          </p:cNvSpPr>
          <p:nvPr>
            <p:ph type="sldNum" sz="quarter" idx="10"/>
          </p:nvPr>
        </p:nvSpPr>
        <p:spPr/>
        <p:txBody>
          <a:bodyPr/>
          <a:lstStyle/>
          <a:p>
            <a:pPr defTabSz="685766" fontAlgn="auto">
              <a:spcBef>
                <a:spcPts val="0"/>
              </a:spcBef>
              <a:spcAft>
                <a:spcPts val="0"/>
              </a:spcAft>
              <a:defRPr/>
            </a:pPr>
            <a:fld id="{F68327C5-B821-4FE9-A59A-A60D9EB59A9A}" type="slidenum">
              <a:rPr lang="en-US">
                <a:latin typeface="Calibri"/>
                <a:cs typeface="+mn-cs"/>
              </a:rPr>
              <a:pPr defTabSz="685766" fontAlgn="auto">
                <a:spcBef>
                  <a:spcPts val="0"/>
                </a:spcBef>
                <a:spcAft>
                  <a:spcPts val="0"/>
                </a:spcAft>
                <a:defRPr/>
              </a:pPr>
              <a:t>41</a:t>
            </a:fld>
            <a:endParaRPr lang="en-US" dirty="0">
              <a:latin typeface="Calibri"/>
              <a:cs typeface="+mn-cs"/>
            </a:endParaRPr>
          </a:p>
        </p:txBody>
      </p:sp>
      <p:grpSp>
        <p:nvGrpSpPr>
          <p:cNvPr id="2" name="!!total">
            <a:extLst>
              <a:ext uri="{FF2B5EF4-FFF2-40B4-BE49-F238E27FC236}">
                <a16:creationId xmlns:a16="http://schemas.microsoft.com/office/drawing/2014/main" id="{6F72A7C3-5D6F-4C12-A28D-46FA272EB003}"/>
              </a:ext>
            </a:extLst>
          </p:cNvPr>
          <p:cNvGrpSpPr/>
          <p:nvPr/>
        </p:nvGrpSpPr>
        <p:grpSpPr>
          <a:xfrm>
            <a:off x="488590" y="1600200"/>
            <a:ext cx="7969610" cy="3275599"/>
            <a:chOff x="488590" y="1600200"/>
            <a:chExt cx="7969610" cy="3275599"/>
          </a:xfrm>
        </p:grpSpPr>
        <p:grpSp>
          <p:nvGrpSpPr>
            <p:cNvPr id="19" name="!!budgetoverview">
              <a:extLst>
                <a:ext uri="{FF2B5EF4-FFF2-40B4-BE49-F238E27FC236}">
                  <a16:creationId xmlns:a16="http://schemas.microsoft.com/office/drawing/2014/main" id="{5BEA3DDD-6C11-4168-9E6B-21D1B617F9FB}"/>
                </a:ext>
              </a:extLst>
            </p:cNvPr>
            <p:cNvGrpSpPr/>
            <p:nvPr/>
          </p:nvGrpSpPr>
          <p:grpSpPr>
            <a:xfrm>
              <a:off x="488590" y="1600200"/>
              <a:ext cx="1111610" cy="3275599"/>
              <a:chOff x="488590" y="1600200"/>
              <a:chExt cx="1111610" cy="3275599"/>
            </a:xfrm>
          </p:grpSpPr>
          <p:sp>
            <p:nvSpPr>
              <p:cNvPr id="20" name="Freeform: Shape 19">
                <a:extLst>
                  <a:ext uri="{FF2B5EF4-FFF2-40B4-BE49-F238E27FC236}">
                    <a16:creationId xmlns:a16="http://schemas.microsoft.com/office/drawing/2014/main" id="{9B658EE3-F13B-4E79-8C81-56DD735E9ADA}"/>
                  </a:ext>
                </a:extLst>
              </p:cNvPr>
              <p:cNvSpPr/>
              <p:nvPr/>
            </p:nvSpPr>
            <p:spPr>
              <a:xfrm>
                <a:off x="546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C0392B">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1" name="Freeform: Shape 20">
                <a:extLst>
                  <a:ext uri="{FF2B5EF4-FFF2-40B4-BE49-F238E27FC236}">
                    <a16:creationId xmlns:a16="http://schemas.microsoft.com/office/drawing/2014/main" id="{FE91AB86-3F87-469E-9B61-80F6459AB042}"/>
                  </a:ext>
                </a:extLst>
              </p:cNvPr>
              <p:cNvSpPr/>
              <p:nvPr/>
            </p:nvSpPr>
            <p:spPr>
              <a:xfrm>
                <a:off x="488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3091455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3091455"/>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C0392B"/>
              </a:solidFill>
              <a:ln w="12700">
                <a:miter lim="400000"/>
              </a:ln>
            </p:spPr>
            <p:txBody>
              <a:bodyPr wrap="square" lIns="28575" tIns="162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schemeClr val="bg1"/>
                    </a:solidFill>
                    <a:latin typeface="Calibri"/>
                  </a:rPr>
                  <a:t>BUDGET OVERVIEW</a:t>
                </a:r>
                <a:endParaRPr kumimoji="0" lang="fr-CA" sz="1200" b="1" i="0" u="none" strike="noStrike" kern="0" cap="none" spc="0" normalizeH="0" baseline="0" noProof="0" dirty="0">
                  <a:ln>
                    <a:noFill/>
                  </a:ln>
                  <a:solidFill>
                    <a:schemeClr val="bg1"/>
                  </a:solidFill>
                  <a:effectLst/>
                  <a:uLnTx/>
                  <a:uFillTx/>
                  <a:latin typeface="Calibri"/>
                </a:endParaRPr>
              </a:p>
            </p:txBody>
          </p:sp>
        </p:grpSp>
        <p:grpSp>
          <p:nvGrpSpPr>
            <p:cNvPr id="22" name="Group 21">
              <a:extLst>
                <a:ext uri="{FF2B5EF4-FFF2-40B4-BE49-F238E27FC236}">
                  <a16:creationId xmlns:a16="http://schemas.microsoft.com/office/drawing/2014/main" id="{3E57AAC4-D02D-43DC-85DE-AC100B633465}"/>
                </a:ext>
              </a:extLst>
            </p:cNvPr>
            <p:cNvGrpSpPr/>
            <p:nvPr/>
          </p:nvGrpSpPr>
          <p:grpSpPr>
            <a:xfrm>
              <a:off x="1860190" y="1600200"/>
              <a:ext cx="1111610" cy="3275599"/>
              <a:chOff x="1860190" y="1600200"/>
              <a:chExt cx="1111610" cy="3275599"/>
            </a:xfrm>
          </p:grpSpPr>
          <p:sp>
            <p:nvSpPr>
              <p:cNvPr id="25" name="Freeform: Shape 24">
                <a:extLst>
                  <a:ext uri="{FF2B5EF4-FFF2-40B4-BE49-F238E27FC236}">
                    <a16:creationId xmlns:a16="http://schemas.microsoft.com/office/drawing/2014/main" id="{AC2392DD-4352-4095-9008-0719784EBB6F}"/>
                  </a:ext>
                </a:extLst>
              </p:cNvPr>
              <p:cNvSpPr/>
              <p:nvPr/>
            </p:nvSpPr>
            <p:spPr>
              <a:xfrm>
                <a:off x="1917642"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solidFill>
                <a:srgbClr val="F39C12">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6" name="Freeform: Shape 25">
                <a:extLst>
                  <a:ext uri="{FF2B5EF4-FFF2-40B4-BE49-F238E27FC236}">
                    <a16:creationId xmlns:a16="http://schemas.microsoft.com/office/drawing/2014/main" id="{31424588-E5E8-4442-84F3-58288E70C940}"/>
                  </a:ext>
                </a:extLst>
              </p:cNvPr>
              <p:cNvSpPr/>
              <p:nvPr/>
            </p:nvSpPr>
            <p:spPr>
              <a:xfrm>
                <a:off x="18601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F39C12"/>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VOTE INFORMATION</a:t>
                </a:r>
                <a:endParaRPr kumimoji="0" sz="1200" b="1" i="0" u="none" strike="noStrike" kern="0" cap="none" spc="0" normalizeH="0" baseline="0" noProof="0" dirty="0">
                  <a:ln>
                    <a:noFill/>
                  </a:ln>
                  <a:solidFill>
                    <a:schemeClr val="bg1"/>
                  </a:solidFill>
                  <a:effectLst/>
                  <a:uLnTx/>
                  <a:uFillTx/>
                  <a:latin typeface="Calibri"/>
                </a:endParaRPr>
              </a:p>
            </p:txBody>
          </p:sp>
        </p:grpSp>
        <p:grpSp>
          <p:nvGrpSpPr>
            <p:cNvPr id="28" name="Group 27">
              <a:extLst>
                <a:ext uri="{FF2B5EF4-FFF2-40B4-BE49-F238E27FC236}">
                  <a16:creationId xmlns:a16="http://schemas.microsoft.com/office/drawing/2014/main" id="{2855090D-4A25-4F0A-9F3A-A89BFC2D5388}"/>
                </a:ext>
              </a:extLst>
            </p:cNvPr>
            <p:cNvGrpSpPr/>
            <p:nvPr/>
          </p:nvGrpSpPr>
          <p:grpSpPr>
            <a:xfrm>
              <a:off x="3231790" y="1600200"/>
              <a:ext cx="1111610" cy="3275599"/>
              <a:chOff x="3231790" y="1600200"/>
              <a:chExt cx="1111610" cy="3275599"/>
            </a:xfrm>
          </p:grpSpPr>
          <p:sp>
            <p:nvSpPr>
              <p:cNvPr id="29" name="Freeform: Shape 28">
                <a:extLst>
                  <a:ext uri="{FF2B5EF4-FFF2-40B4-BE49-F238E27FC236}">
                    <a16:creationId xmlns:a16="http://schemas.microsoft.com/office/drawing/2014/main" id="{57C20F4D-04C3-48DA-8ED2-A9FF7B34201E}"/>
                  </a:ext>
                </a:extLst>
              </p:cNvPr>
              <p:cNvSpPr/>
              <p:nvPr/>
            </p:nvSpPr>
            <p:spPr>
              <a:xfrm>
                <a:off x="32892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9BBB5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0" name="Freeform: Shape 29">
                <a:extLst>
                  <a:ext uri="{FF2B5EF4-FFF2-40B4-BE49-F238E27FC236}">
                    <a16:creationId xmlns:a16="http://schemas.microsoft.com/office/drawing/2014/main" id="{E0D72263-21D1-4DE5-BCA1-C64FED013C8F}"/>
                  </a:ext>
                </a:extLst>
              </p:cNvPr>
              <p:cNvSpPr/>
              <p:nvPr/>
            </p:nvSpPr>
            <p:spPr>
              <a:xfrm>
                <a:off x="32317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9BBB59"/>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CAPITAL RESERVE</a:t>
                </a:r>
              </a:p>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endParaRPr kumimoji="0" sz="1200" b="1" i="0" u="none" strike="noStrike" kern="0" cap="none" spc="0" normalizeH="0" baseline="0" noProof="0" dirty="0">
                  <a:ln>
                    <a:noFill/>
                  </a:ln>
                  <a:solidFill>
                    <a:srgbClr val="F2F2F2">
                      <a:lumMod val="10000"/>
                    </a:srgbClr>
                  </a:solidFill>
                  <a:effectLst/>
                  <a:uLnTx/>
                  <a:uFillTx/>
                  <a:latin typeface="Calibri"/>
                </a:endParaRPr>
              </a:p>
            </p:txBody>
          </p:sp>
        </p:grpSp>
        <p:grpSp>
          <p:nvGrpSpPr>
            <p:cNvPr id="35" name="Group 34">
              <a:extLst>
                <a:ext uri="{FF2B5EF4-FFF2-40B4-BE49-F238E27FC236}">
                  <a16:creationId xmlns:a16="http://schemas.microsoft.com/office/drawing/2014/main" id="{E31D23E6-4DE6-465E-A08B-AFFF7D9B88C2}"/>
                </a:ext>
              </a:extLst>
            </p:cNvPr>
            <p:cNvGrpSpPr/>
            <p:nvPr/>
          </p:nvGrpSpPr>
          <p:grpSpPr>
            <a:xfrm>
              <a:off x="4603390" y="1600200"/>
              <a:ext cx="1111610" cy="3275599"/>
              <a:chOff x="4603390" y="1600200"/>
              <a:chExt cx="1111610" cy="3275599"/>
            </a:xfrm>
          </p:grpSpPr>
          <p:sp>
            <p:nvSpPr>
              <p:cNvPr id="36" name="Freeform: Shape 35">
                <a:extLst>
                  <a:ext uri="{FF2B5EF4-FFF2-40B4-BE49-F238E27FC236}">
                    <a16:creationId xmlns:a16="http://schemas.microsoft.com/office/drawing/2014/main" id="{EF0273CA-8829-4BCC-B4F3-F2D6D2A858BB}"/>
                  </a:ext>
                </a:extLst>
              </p:cNvPr>
              <p:cNvSpPr/>
              <p:nvPr/>
            </p:nvSpPr>
            <p:spPr>
              <a:xfrm>
                <a:off x="4660843"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9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9"/>
                    </a:lnTo>
                    <a:lnTo>
                      <a:pt x="1404158" y="3469829"/>
                    </a:lnTo>
                    <a:cubicBezTo>
                      <a:pt x="1404158" y="3640534"/>
                      <a:pt x="1263027" y="3780216"/>
                      <a:pt x="1087378" y="3780216"/>
                    </a:cubicBezTo>
                    <a:lnTo>
                      <a:pt x="0" y="3780216"/>
                    </a:lnTo>
                    <a:lnTo>
                      <a:pt x="0" y="3508301"/>
                    </a:lnTo>
                    <a:lnTo>
                      <a:pt x="0" y="3006720"/>
                    </a:lnTo>
                    <a:close/>
                  </a:path>
                </a:pathLst>
              </a:custGeom>
              <a:solidFill>
                <a:srgbClr val="16A085">
                  <a:alpha val="15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7" name="Freeform: Shape 36">
                <a:extLst>
                  <a:ext uri="{FF2B5EF4-FFF2-40B4-BE49-F238E27FC236}">
                    <a16:creationId xmlns:a16="http://schemas.microsoft.com/office/drawing/2014/main" id="{2D37290B-4298-44BE-9E2B-FB51E9EA8AF3}"/>
                  </a:ext>
                </a:extLst>
              </p:cNvPr>
              <p:cNvSpPr/>
              <p:nvPr/>
            </p:nvSpPr>
            <p:spPr>
              <a:xfrm>
                <a:off x="46033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16A085"/>
              </a:solidFill>
              <a:ln w="12700">
                <a:miter lim="400000"/>
              </a:ln>
            </p:spPr>
            <p:txBody>
              <a:bodyPr wrap="square" lIns="28575" tIns="219456"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REVENUES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38" name="Group 37">
              <a:extLst>
                <a:ext uri="{FF2B5EF4-FFF2-40B4-BE49-F238E27FC236}">
                  <a16:creationId xmlns:a16="http://schemas.microsoft.com/office/drawing/2014/main" id="{7FF5DBF3-CC88-4131-BA8E-6627B8BDA1E4}"/>
                </a:ext>
              </a:extLst>
            </p:cNvPr>
            <p:cNvGrpSpPr/>
            <p:nvPr/>
          </p:nvGrpSpPr>
          <p:grpSpPr>
            <a:xfrm>
              <a:off x="5974990" y="1600200"/>
              <a:ext cx="1111610" cy="3275599"/>
              <a:chOff x="5974990" y="1600200"/>
              <a:chExt cx="1111610" cy="3275599"/>
            </a:xfrm>
          </p:grpSpPr>
          <p:sp>
            <p:nvSpPr>
              <p:cNvPr id="39" name="Freeform: Shape 38">
                <a:extLst>
                  <a:ext uri="{FF2B5EF4-FFF2-40B4-BE49-F238E27FC236}">
                    <a16:creationId xmlns:a16="http://schemas.microsoft.com/office/drawing/2014/main" id="{EED66340-09ED-4281-8387-CB0BAC7E491A}"/>
                  </a:ext>
                </a:extLst>
              </p:cNvPr>
              <p:cNvSpPr/>
              <p:nvPr/>
            </p:nvSpPr>
            <p:spPr>
              <a:xfrm>
                <a:off x="60324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2980B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43" name="Freeform: Shape 42">
                <a:extLst>
                  <a:ext uri="{FF2B5EF4-FFF2-40B4-BE49-F238E27FC236}">
                    <a16:creationId xmlns:a16="http://schemas.microsoft.com/office/drawing/2014/main" id="{501CB606-C6FD-403B-AC09-ADC653DACFD5}"/>
                  </a:ext>
                </a:extLst>
              </p:cNvPr>
              <p:cNvSpPr/>
              <p:nvPr/>
            </p:nvSpPr>
            <p:spPr>
              <a:xfrm>
                <a:off x="59749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7"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2980B9"/>
              </a:solidFill>
              <a:ln w="12700">
                <a:miter lim="400000"/>
              </a:ln>
            </p:spPr>
            <p:txBody>
              <a:bodyPr wrap="square" lIns="28575" tIns="216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prstClr val="white"/>
                    </a:solidFill>
                    <a:latin typeface="Calibri"/>
                  </a:rPr>
                  <a:t>EXPENSES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44" name="Group 43">
              <a:extLst>
                <a:ext uri="{FF2B5EF4-FFF2-40B4-BE49-F238E27FC236}">
                  <a16:creationId xmlns:a16="http://schemas.microsoft.com/office/drawing/2014/main" id="{9C1E862A-35ED-4683-B6D2-7CC51EA52D11}"/>
                </a:ext>
              </a:extLst>
            </p:cNvPr>
            <p:cNvGrpSpPr/>
            <p:nvPr/>
          </p:nvGrpSpPr>
          <p:grpSpPr>
            <a:xfrm>
              <a:off x="7346590" y="1600200"/>
              <a:ext cx="1111610" cy="3275599"/>
              <a:chOff x="7346590" y="1600200"/>
              <a:chExt cx="1111610" cy="3275599"/>
            </a:xfrm>
          </p:grpSpPr>
          <p:sp>
            <p:nvSpPr>
              <p:cNvPr id="45" name="Freeform: Shape 44">
                <a:extLst>
                  <a:ext uri="{FF2B5EF4-FFF2-40B4-BE49-F238E27FC236}">
                    <a16:creationId xmlns:a16="http://schemas.microsoft.com/office/drawing/2014/main" id="{ED2552C0-89AE-4FA8-B15C-D78F253C04BE}"/>
                  </a:ext>
                </a:extLst>
              </p:cNvPr>
              <p:cNvSpPr/>
              <p:nvPr/>
            </p:nvSpPr>
            <p:spPr>
              <a:xfrm>
                <a:off x="7404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4B2C50">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46" name="Freeform: Shape 45">
                <a:extLst>
                  <a:ext uri="{FF2B5EF4-FFF2-40B4-BE49-F238E27FC236}">
                    <a16:creationId xmlns:a16="http://schemas.microsoft.com/office/drawing/2014/main" id="{BFD14379-4BEF-4EB9-BE81-5B8DB3190C40}"/>
                  </a:ext>
                </a:extLst>
              </p:cNvPr>
              <p:cNvSpPr/>
              <p:nvPr/>
            </p:nvSpPr>
            <p:spPr>
              <a:xfrm>
                <a:off x="7346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4219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4219" y="899686"/>
                    </a:lnTo>
                    <a:cubicBezTo>
                      <a:pt x="223145"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4B2C50">
                  <a:lumMod val="60000"/>
                  <a:lumOff val="40000"/>
                </a:srgbClr>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WHAT’S </a:t>
                </a:r>
                <a:br>
                  <a:rPr kumimoji="0" lang="fr-CA" sz="1200" b="1" i="0" u="none" strike="noStrike" kern="0" cap="none" spc="0" normalizeH="0" baseline="0" noProof="0" dirty="0">
                    <a:ln>
                      <a:noFill/>
                    </a:ln>
                    <a:solidFill>
                      <a:prstClr val="white"/>
                    </a:solidFill>
                    <a:effectLst/>
                    <a:uLnTx/>
                    <a:uFillTx/>
                    <a:latin typeface="Calibri"/>
                  </a:rPr>
                </a:br>
                <a:r>
                  <a:rPr kumimoji="0" lang="fr-CA" sz="1200" b="1" i="0" u="none" strike="noStrike" kern="0" cap="none" spc="0" normalizeH="0" baseline="0" noProof="0" dirty="0">
                    <a:ln>
                      <a:noFill/>
                    </a:ln>
                    <a:solidFill>
                      <a:prstClr val="white"/>
                    </a:solidFill>
                    <a:effectLst/>
                    <a:uLnTx/>
                    <a:uFillTx/>
                    <a:latin typeface="Calibri"/>
                  </a:rPr>
                  <a:t>NEXT</a:t>
                </a:r>
                <a:endParaRPr kumimoji="0" sz="1200" b="1" i="0" u="none" strike="noStrike" kern="0" cap="none" spc="0" normalizeH="0" baseline="0" noProof="0" dirty="0">
                  <a:ln>
                    <a:noFill/>
                  </a:ln>
                  <a:solidFill>
                    <a:prstClr val="white"/>
                  </a:solidFill>
                  <a:effectLst/>
                  <a:uLnTx/>
                  <a:uFillTx/>
                  <a:latin typeface="Calibri"/>
                </a:endParaRPr>
              </a:p>
            </p:txBody>
          </p:sp>
        </p:grpSp>
      </p:grpSp>
    </p:spTree>
    <p:extLst>
      <p:ext uri="{BB962C8B-B14F-4D97-AF65-F5344CB8AC3E}">
        <p14:creationId xmlns:p14="http://schemas.microsoft.com/office/powerpoint/2010/main" val="23242638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D837B68-1919-4F41-B2FE-DF5EE2DAA4A5}"/>
              </a:ext>
            </a:extLst>
          </p:cNvPr>
          <p:cNvSpPr>
            <a:spLocks noGrp="1"/>
          </p:cNvSpPr>
          <p:nvPr>
            <p:ph type="title"/>
          </p:nvPr>
        </p:nvSpPr>
        <p:spPr/>
        <p:txBody>
          <a:bodyPr/>
          <a:lstStyle/>
          <a:p>
            <a:r>
              <a:rPr lang="en-US" dirty="0"/>
              <a:t>Budget Discussion Topics</a:t>
            </a:r>
          </a:p>
        </p:txBody>
      </p:sp>
      <p:sp>
        <p:nvSpPr>
          <p:cNvPr id="4" name="Slide Number Placeholder 3">
            <a:extLst>
              <a:ext uri="{FF2B5EF4-FFF2-40B4-BE49-F238E27FC236}">
                <a16:creationId xmlns:a16="http://schemas.microsoft.com/office/drawing/2014/main" id="{71DF45C4-C8DF-C845-95C0-1878A6B6F29F}"/>
              </a:ext>
            </a:extLst>
          </p:cNvPr>
          <p:cNvSpPr>
            <a:spLocks noGrp="1"/>
          </p:cNvSpPr>
          <p:nvPr>
            <p:ph type="sldNum" sz="quarter" idx="10"/>
          </p:nvPr>
        </p:nvSpPr>
        <p:spPr/>
        <p:txBody>
          <a:bodyPr/>
          <a:lstStyle/>
          <a:p>
            <a:pPr defTabSz="685766" fontAlgn="auto">
              <a:spcBef>
                <a:spcPts val="0"/>
              </a:spcBef>
              <a:spcAft>
                <a:spcPts val="0"/>
              </a:spcAft>
              <a:defRPr/>
            </a:pPr>
            <a:fld id="{F68327C5-B821-4FE9-A59A-A60D9EB59A9A}" type="slidenum">
              <a:rPr lang="en-US">
                <a:latin typeface="Calibri"/>
                <a:cs typeface="+mn-cs"/>
              </a:rPr>
              <a:pPr defTabSz="685766" fontAlgn="auto">
                <a:spcBef>
                  <a:spcPts val="0"/>
                </a:spcBef>
                <a:spcAft>
                  <a:spcPts val="0"/>
                </a:spcAft>
                <a:defRPr/>
              </a:pPr>
              <a:t>42</a:t>
            </a:fld>
            <a:endParaRPr lang="en-US" dirty="0">
              <a:latin typeface="Calibri"/>
              <a:cs typeface="+mn-cs"/>
            </a:endParaRPr>
          </a:p>
        </p:txBody>
      </p:sp>
      <p:grpSp>
        <p:nvGrpSpPr>
          <p:cNvPr id="3" name="!!total">
            <a:extLst>
              <a:ext uri="{FF2B5EF4-FFF2-40B4-BE49-F238E27FC236}">
                <a16:creationId xmlns:a16="http://schemas.microsoft.com/office/drawing/2014/main" id="{711FF04B-A76D-457A-8CD9-E258952E3C4A}"/>
              </a:ext>
            </a:extLst>
          </p:cNvPr>
          <p:cNvGrpSpPr/>
          <p:nvPr/>
        </p:nvGrpSpPr>
        <p:grpSpPr>
          <a:xfrm>
            <a:off x="488590" y="1600200"/>
            <a:ext cx="5226410" cy="3368562"/>
            <a:chOff x="488590" y="1600200"/>
            <a:chExt cx="5226410" cy="3368562"/>
          </a:xfrm>
        </p:grpSpPr>
        <p:grpSp>
          <p:nvGrpSpPr>
            <p:cNvPr id="19" name="Group 18">
              <a:extLst>
                <a:ext uri="{FF2B5EF4-FFF2-40B4-BE49-F238E27FC236}">
                  <a16:creationId xmlns:a16="http://schemas.microsoft.com/office/drawing/2014/main" id="{5BEA3DDD-6C11-4168-9E6B-21D1B617F9FB}"/>
                </a:ext>
              </a:extLst>
            </p:cNvPr>
            <p:cNvGrpSpPr/>
            <p:nvPr/>
          </p:nvGrpSpPr>
          <p:grpSpPr>
            <a:xfrm>
              <a:off x="488590" y="1600200"/>
              <a:ext cx="1111610" cy="3275599"/>
              <a:chOff x="488590" y="1600200"/>
              <a:chExt cx="1111610" cy="3275599"/>
            </a:xfrm>
          </p:grpSpPr>
          <p:sp>
            <p:nvSpPr>
              <p:cNvPr id="20" name="Freeform: Shape 19">
                <a:extLst>
                  <a:ext uri="{FF2B5EF4-FFF2-40B4-BE49-F238E27FC236}">
                    <a16:creationId xmlns:a16="http://schemas.microsoft.com/office/drawing/2014/main" id="{9B658EE3-F13B-4E79-8C81-56DD735E9ADA}"/>
                  </a:ext>
                </a:extLst>
              </p:cNvPr>
              <p:cNvSpPr/>
              <p:nvPr/>
            </p:nvSpPr>
            <p:spPr>
              <a:xfrm>
                <a:off x="546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C0392B">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1" name="Freeform: Shape 20">
                <a:extLst>
                  <a:ext uri="{FF2B5EF4-FFF2-40B4-BE49-F238E27FC236}">
                    <a16:creationId xmlns:a16="http://schemas.microsoft.com/office/drawing/2014/main" id="{FE91AB86-3F87-469E-9B61-80F6459AB042}"/>
                  </a:ext>
                </a:extLst>
              </p:cNvPr>
              <p:cNvSpPr/>
              <p:nvPr/>
            </p:nvSpPr>
            <p:spPr>
              <a:xfrm>
                <a:off x="488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3091455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3091455"/>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C0392B"/>
              </a:solidFill>
              <a:ln w="12700">
                <a:miter lim="400000"/>
              </a:ln>
            </p:spPr>
            <p:txBody>
              <a:bodyPr wrap="square" lIns="28575" tIns="162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schemeClr val="bg1"/>
                    </a:solidFill>
                    <a:latin typeface="Calibri"/>
                  </a:rPr>
                  <a:t>BUDGET OVERVIEW</a:t>
                </a:r>
                <a:endParaRPr kumimoji="0" lang="fr-CA" sz="1200" b="1" i="0" u="none" strike="noStrike" kern="0" cap="none" spc="0" normalizeH="0" baseline="0" noProof="0" dirty="0">
                  <a:ln>
                    <a:noFill/>
                  </a:ln>
                  <a:solidFill>
                    <a:schemeClr val="bg1"/>
                  </a:solidFill>
                  <a:effectLst/>
                  <a:uLnTx/>
                  <a:uFillTx/>
                  <a:latin typeface="Calibri"/>
                </a:endParaRPr>
              </a:p>
            </p:txBody>
          </p:sp>
        </p:grpSp>
        <p:grpSp>
          <p:nvGrpSpPr>
            <p:cNvPr id="22" name="Group 21">
              <a:extLst>
                <a:ext uri="{FF2B5EF4-FFF2-40B4-BE49-F238E27FC236}">
                  <a16:creationId xmlns:a16="http://schemas.microsoft.com/office/drawing/2014/main" id="{3E57AAC4-D02D-43DC-85DE-AC100B633465}"/>
                </a:ext>
              </a:extLst>
            </p:cNvPr>
            <p:cNvGrpSpPr/>
            <p:nvPr/>
          </p:nvGrpSpPr>
          <p:grpSpPr>
            <a:xfrm>
              <a:off x="1860190" y="1600200"/>
              <a:ext cx="1111610" cy="3275599"/>
              <a:chOff x="1860190" y="1600200"/>
              <a:chExt cx="1111610" cy="3275599"/>
            </a:xfrm>
          </p:grpSpPr>
          <p:sp>
            <p:nvSpPr>
              <p:cNvPr id="25" name="Freeform: Shape 24">
                <a:extLst>
                  <a:ext uri="{FF2B5EF4-FFF2-40B4-BE49-F238E27FC236}">
                    <a16:creationId xmlns:a16="http://schemas.microsoft.com/office/drawing/2014/main" id="{AC2392DD-4352-4095-9008-0719784EBB6F}"/>
                  </a:ext>
                </a:extLst>
              </p:cNvPr>
              <p:cNvSpPr/>
              <p:nvPr/>
            </p:nvSpPr>
            <p:spPr>
              <a:xfrm>
                <a:off x="1917642"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solidFill>
                <a:srgbClr val="F39C12">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6" name="Freeform: Shape 25">
                <a:extLst>
                  <a:ext uri="{FF2B5EF4-FFF2-40B4-BE49-F238E27FC236}">
                    <a16:creationId xmlns:a16="http://schemas.microsoft.com/office/drawing/2014/main" id="{31424588-E5E8-4442-84F3-58288E70C940}"/>
                  </a:ext>
                </a:extLst>
              </p:cNvPr>
              <p:cNvSpPr/>
              <p:nvPr/>
            </p:nvSpPr>
            <p:spPr>
              <a:xfrm>
                <a:off x="18601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F39C12"/>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VOTE INFORMATION</a:t>
                </a:r>
                <a:endParaRPr kumimoji="0" sz="1200" b="1" i="0" u="none" strike="noStrike" kern="0" cap="none" spc="0" normalizeH="0" baseline="0" noProof="0" dirty="0">
                  <a:ln>
                    <a:noFill/>
                  </a:ln>
                  <a:solidFill>
                    <a:schemeClr val="bg1"/>
                  </a:solidFill>
                  <a:effectLst/>
                  <a:uLnTx/>
                  <a:uFillTx/>
                  <a:latin typeface="Calibri"/>
                </a:endParaRPr>
              </a:p>
            </p:txBody>
          </p:sp>
        </p:grpSp>
        <p:grpSp>
          <p:nvGrpSpPr>
            <p:cNvPr id="28" name="Group 27">
              <a:extLst>
                <a:ext uri="{FF2B5EF4-FFF2-40B4-BE49-F238E27FC236}">
                  <a16:creationId xmlns:a16="http://schemas.microsoft.com/office/drawing/2014/main" id="{2855090D-4A25-4F0A-9F3A-A89BFC2D5388}"/>
                </a:ext>
              </a:extLst>
            </p:cNvPr>
            <p:cNvGrpSpPr/>
            <p:nvPr/>
          </p:nvGrpSpPr>
          <p:grpSpPr>
            <a:xfrm>
              <a:off x="3231790" y="1600200"/>
              <a:ext cx="1111610" cy="3275599"/>
              <a:chOff x="3231790" y="1600200"/>
              <a:chExt cx="1111610" cy="3275599"/>
            </a:xfrm>
          </p:grpSpPr>
          <p:sp>
            <p:nvSpPr>
              <p:cNvPr id="29" name="Freeform: Shape 28">
                <a:extLst>
                  <a:ext uri="{FF2B5EF4-FFF2-40B4-BE49-F238E27FC236}">
                    <a16:creationId xmlns:a16="http://schemas.microsoft.com/office/drawing/2014/main" id="{57C20F4D-04C3-48DA-8ED2-A9FF7B34201E}"/>
                  </a:ext>
                </a:extLst>
              </p:cNvPr>
              <p:cNvSpPr/>
              <p:nvPr/>
            </p:nvSpPr>
            <p:spPr>
              <a:xfrm>
                <a:off x="32892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9BBB5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0" name="Freeform: Shape 29">
                <a:extLst>
                  <a:ext uri="{FF2B5EF4-FFF2-40B4-BE49-F238E27FC236}">
                    <a16:creationId xmlns:a16="http://schemas.microsoft.com/office/drawing/2014/main" id="{E0D72263-21D1-4DE5-BCA1-C64FED013C8F}"/>
                  </a:ext>
                </a:extLst>
              </p:cNvPr>
              <p:cNvSpPr/>
              <p:nvPr/>
            </p:nvSpPr>
            <p:spPr>
              <a:xfrm>
                <a:off x="32317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9BBB59"/>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CAPITAL RESERVE</a:t>
                </a:r>
              </a:p>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endParaRPr kumimoji="0" sz="1200" b="1" i="0" u="none" strike="noStrike" kern="0" cap="none" spc="0" normalizeH="0" baseline="0" noProof="0" dirty="0">
                  <a:ln>
                    <a:noFill/>
                  </a:ln>
                  <a:solidFill>
                    <a:srgbClr val="F2F2F2">
                      <a:lumMod val="10000"/>
                    </a:srgbClr>
                  </a:solidFill>
                  <a:effectLst/>
                  <a:uLnTx/>
                  <a:uFillTx/>
                  <a:latin typeface="Calibri"/>
                </a:endParaRPr>
              </a:p>
            </p:txBody>
          </p:sp>
        </p:grpSp>
        <p:grpSp>
          <p:nvGrpSpPr>
            <p:cNvPr id="35" name="Group 34">
              <a:extLst>
                <a:ext uri="{FF2B5EF4-FFF2-40B4-BE49-F238E27FC236}">
                  <a16:creationId xmlns:a16="http://schemas.microsoft.com/office/drawing/2014/main" id="{E31D23E6-4DE6-465E-A08B-AFFF7D9B88C2}"/>
                </a:ext>
              </a:extLst>
            </p:cNvPr>
            <p:cNvGrpSpPr/>
            <p:nvPr/>
          </p:nvGrpSpPr>
          <p:grpSpPr>
            <a:xfrm>
              <a:off x="4603390" y="1600200"/>
              <a:ext cx="1111610" cy="3275599"/>
              <a:chOff x="4603390" y="1600200"/>
              <a:chExt cx="1111610" cy="3275599"/>
            </a:xfrm>
          </p:grpSpPr>
          <p:sp>
            <p:nvSpPr>
              <p:cNvPr id="36" name="Freeform: Shape 35">
                <a:extLst>
                  <a:ext uri="{FF2B5EF4-FFF2-40B4-BE49-F238E27FC236}">
                    <a16:creationId xmlns:a16="http://schemas.microsoft.com/office/drawing/2014/main" id="{EF0273CA-8829-4BCC-B4F3-F2D6D2A858BB}"/>
                  </a:ext>
                </a:extLst>
              </p:cNvPr>
              <p:cNvSpPr/>
              <p:nvPr/>
            </p:nvSpPr>
            <p:spPr>
              <a:xfrm>
                <a:off x="4660843"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9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9"/>
                    </a:lnTo>
                    <a:lnTo>
                      <a:pt x="1404158" y="3469829"/>
                    </a:lnTo>
                    <a:cubicBezTo>
                      <a:pt x="1404158" y="3640534"/>
                      <a:pt x="1263027" y="3780216"/>
                      <a:pt x="1087378" y="3780216"/>
                    </a:cubicBezTo>
                    <a:lnTo>
                      <a:pt x="0" y="3780216"/>
                    </a:lnTo>
                    <a:lnTo>
                      <a:pt x="0" y="3508301"/>
                    </a:lnTo>
                    <a:lnTo>
                      <a:pt x="0" y="3006720"/>
                    </a:lnTo>
                    <a:close/>
                  </a:path>
                </a:pathLst>
              </a:custGeom>
              <a:solidFill>
                <a:srgbClr val="16A085">
                  <a:alpha val="15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7" name="Freeform: Shape 36">
                <a:extLst>
                  <a:ext uri="{FF2B5EF4-FFF2-40B4-BE49-F238E27FC236}">
                    <a16:creationId xmlns:a16="http://schemas.microsoft.com/office/drawing/2014/main" id="{2D37290B-4298-44BE-9E2B-FB51E9EA8AF3}"/>
                  </a:ext>
                </a:extLst>
              </p:cNvPr>
              <p:cNvSpPr/>
              <p:nvPr/>
            </p:nvSpPr>
            <p:spPr>
              <a:xfrm>
                <a:off x="46033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16A085"/>
              </a:solidFill>
              <a:ln w="12700">
                <a:miter lim="400000"/>
              </a:ln>
            </p:spPr>
            <p:txBody>
              <a:bodyPr wrap="square" lIns="28575" tIns="219456"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REVENUES</a:t>
                </a:r>
                <a:endParaRPr kumimoji="0" sz="1200" b="1" i="0" u="none" strike="noStrike" kern="0" cap="none" spc="0" normalizeH="0" baseline="0" noProof="0" dirty="0">
                  <a:ln>
                    <a:noFill/>
                  </a:ln>
                  <a:solidFill>
                    <a:prstClr val="white"/>
                  </a:solidFill>
                  <a:effectLst/>
                  <a:uLnTx/>
                  <a:uFillTx/>
                  <a:latin typeface="Calibri"/>
                </a:endParaRPr>
              </a:p>
            </p:txBody>
          </p:sp>
        </p:grpSp>
        <p:sp>
          <p:nvSpPr>
            <p:cNvPr id="23" name="Freeform: Shape 22">
              <a:extLst>
                <a:ext uri="{FF2B5EF4-FFF2-40B4-BE49-F238E27FC236}">
                  <a16:creationId xmlns:a16="http://schemas.microsoft.com/office/drawing/2014/main" id="{D2233E2E-4A17-45F9-9D8A-79659ED3D328}"/>
                </a:ext>
              </a:extLst>
            </p:cNvPr>
            <p:cNvSpPr/>
            <p:nvPr/>
          </p:nvSpPr>
          <p:spPr>
            <a:xfrm>
              <a:off x="533400" y="2133600"/>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Total Budget</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Tax Levy</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History of Increases</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Budget Categories</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Budget Coding Basics</a:t>
              </a:r>
            </a:p>
          </p:txBody>
        </p:sp>
        <p:sp>
          <p:nvSpPr>
            <p:cNvPr id="24" name="Freeform: Shape 23">
              <a:extLst>
                <a:ext uri="{FF2B5EF4-FFF2-40B4-BE49-F238E27FC236}">
                  <a16:creationId xmlns:a16="http://schemas.microsoft.com/office/drawing/2014/main" id="{62B9D431-C6B1-4492-A2D0-DBC28A89BA80}"/>
                </a:ext>
              </a:extLst>
            </p:cNvPr>
            <p:cNvSpPr/>
            <p:nvPr/>
          </p:nvSpPr>
          <p:spPr>
            <a:xfrm>
              <a:off x="1905000" y="2133600"/>
              <a:ext cx="11293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Voting </a:t>
              </a:r>
              <a:br>
                <a:rPr lang="en-CA" sz="1200" kern="0" dirty="0">
                  <a:solidFill>
                    <a:srgbClr val="2C3E50"/>
                  </a:solidFill>
                  <a:latin typeface="Calibri"/>
                </a:rPr>
              </a:br>
              <a:r>
                <a:rPr lang="en-CA" sz="1200" kern="0" dirty="0">
                  <a:solidFill>
                    <a:srgbClr val="2C3E50"/>
                  </a:solidFill>
                  <a:latin typeface="Calibri"/>
                </a:rPr>
                <a:t>details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Voter propositions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Who can </a:t>
              </a:r>
              <a:br>
                <a:rPr lang="en-CA" sz="1200" kern="0" dirty="0">
                  <a:solidFill>
                    <a:srgbClr val="2C3E50"/>
                  </a:solidFill>
                  <a:latin typeface="Calibri"/>
                </a:rPr>
              </a:br>
              <a:r>
                <a:rPr lang="en-CA" sz="1200" kern="0" dirty="0">
                  <a:solidFill>
                    <a:srgbClr val="2C3E50"/>
                  </a:solidFill>
                  <a:latin typeface="Calibri"/>
                </a:rPr>
                <a:t>vote</a:t>
              </a: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p:txBody>
        </p:sp>
        <p:sp>
          <p:nvSpPr>
            <p:cNvPr id="27" name="Freeform: Shape 26">
              <a:extLst>
                <a:ext uri="{FF2B5EF4-FFF2-40B4-BE49-F238E27FC236}">
                  <a16:creationId xmlns:a16="http://schemas.microsoft.com/office/drawing/2014/main" id="{400EA379-B999-4C21-AB73-95D1A4204719}"/>
                </a:ext>
              </a:extLst>
            </p:cNvPr>
            <p:cNvSpPr/>
            <p:nvPr/>
          </p:nvSpPr>
          <p:spPr>
            <a:xfrm>
              <a:off x="3276600" y="2133600"/>
              <a:ext cx="1053119" cy="2589798"/>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CA" sz="1200" b="0" i="0" u="none" strike="noStrike" kern="0" cap="none" spc="0" normalizeH="0" baseline="0" noProof="0" dirty="0">
                  <a:ln>
                    <a:noFill/>
                  </a:ln>
                  <a:solidFill>
                    <a:srgbClr val="2C3E50"/>
                  </a:solidFill>
                  <a:effectLst/>
                  <a:uLnTx/>
                  <a:uFillTx/>
                  <a:latin typeface="Calibri"/>
                </a:rPr>
                <a:t>Saving for our future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CA" sz="1200" b="0" i="0" u="none" strike="noStrike" kern="0" cap="none" spc="0" normalizeH="0" baseline="0" noProof="0" dirty="0">
                  <a:ln>
                    <a:noFill/>
                  </a:ln>
                  <a:solidFill>
                    <a:srgbClr val="2C3E50"/>
                  </a:solidFill>
                  <a:effectLst/>
                  <a:uLnTx/>
                  <a:uFillTx/>
                  <a:latin typeface="Calibri"/>
                </a:rPr>
                <a:t>Mandatory vote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Exclusively for building improve-</a:t>
              </a:r>
              <a:r>
                <a:rPr lang="en-CA" sz="1200" kern="0" dirty="0" err="1">
                  <a:solidFill>
                    <a:srgbClr val="2C3E50"/>
                  </a:solidFill>
                  <a:latin typeface="Calibri"/>
                </a:rPr>
                <a:t>ments</a:t>
              </a:r>
              <a:endParaRPr lang="en-CA" sz="1200" kern="0" dirty="0">
                <a:solidFill>
                  <a:srgbClr val="2C3E50"/>
                </a:solidFill>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Zero additional cost to taxpayers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1" name="Freeform: Shape 30">
              <a:extLst>
                <a:ext uri="{FF2B5EF4-FFF2-40B4-BE49-F238E27FC236}">
                  <a16:creationId xmlns:a16="http://schemas.microsoft.com/office/drawing/2014/main" id="{B5F697C2-7573-4AA8-9B31-AFB85B3C9415}"/>
                </a:ext>
              </a:extLst>
            </p:cNvPr>
            <p:cNvSpPr/>
            <p:nvPr/>
          </p:nvSpPr>
          <p:spPr>
            <a:xfrm>
              <a:off x="4648200" y="2133600"/>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9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9"/>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Overview</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Tax Levy</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State Aid</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PILOTs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Use of Reserves </a:t>
              </a:r>
              <a:br>
                <a:rPr lang="en-CA" sz="1200" kern="0" dirty="0">
                  <a:solidFill>
                    <a:srgbClr val="2C3E50"/>
                  </a:solidFill>
                  <a:latin typeface="Calibri"/>
                </a:rPr>
              </a:br>
              <a:r>
                <a:rPr lang="en-CA" sz="1200" kern="0" dirty="0">
                  <a:solidFill>
                    <a:srgbClr val="2C3E50"/>
                  </a:solidFill>
                  <a:latin typeface="Calibri"/>
                </a:rPr>
                <a:t>and Fund Balance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“Other” </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grpSp>
    </p:spTree>
    <p:extLst>
      <p:ext uri="{BB962C8B-B14F-4D97-AF65-F5344CB8AC3E}">
        <p14:creationId xmlns:p14="http://schemas.microsoft.com/office/powerpoint/2010/main" val="7101726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D837B68-1919-4F41-B2FE-DF5EE2DAA4A5}"/>
              </a:ext>
            </a:extLst>
          </p:cNvPr>
          <p:cNvSpPr>
            <a:spLocks noGrp="1"/>
          </p:cNvSpPr>
          <p:nvPr>
            <p:ph type="title"/>
          </p:nvPr>
        </p:nvSpPr>
        <p:spPr/>
        <p:txBody>
          <a:bodyPr/>
          <a:lstStyle/>
          <a:p>
            <a:r>
              <a:rPr lang="en-US" dirty="0"/>
              <a:t>Budget Discussion Topics</a:t>
            </a:r>
          </a:p>
        </p:txBody>
      </p:sp>
      <p:sp>
        <p:nvSpPr>
          <p:cNvPr id="4" name="Slide Number Placeholder 3">
            <a:extLst>
              <a:ext uri="{FF2B5EF4-FFF2-40B4-BE49-F238E27FC236}">
                <a16:creationId xmlns:a16="http://schemas.microsoft.com/office/drawing/2014/main" id="{71DF45C4-C8DF-C845-95C0-1878A6B6F29F}"/>
              </a:ext>
            </a:extLst>
          </p:cNvPr>
          <p:cNvSpPr>
            <a:spLocks noGrp="1"/>
          </p:cNvSpPr>
          <p:nvPr>
            <p:ph type="sldNum" sz="quarter" idx="10"/>
          </p:nvPr>
        </p:nvSpPr>
        <p:spPr/>
        <p:txBody>
          <a:bodyPr/>
          <a:lstStyle/>
          <a:p>
            <a:pPr defTabSz="685766" fontAlgn="auto">
              <a:spcBef>
                <a:spcPts val="0"/>
              </a:spcBef>
              <a:spcAft>
                <a:spcPts val="0"/>
              </a:spcAft>
              <a:defRPr/>
            </a:pPr>
            <a:fld id="{F68327C5-B821-4FE9-A59A-A60D9EB59A9A}" type="slidenum">
              <a:rPr lang="en-US">
                <a:latin typeface="Calibri"/>
                <a:cs typeface="+mn-cs"/>
              </a:rPr>
              <a:pPr defTabSz="685766" fontAlgn="auto">
                <a:spcBef>
                  <a:spcPts val="0"/>
                </a:spcBef>
                <a:spcAft>
                  <a:spcPts val="0"/>
                </a:spcAft>
                <a:defRPr/>
              </a:pPr>
              <a:t>43</a:t>
            </a:fld>
            <a:endParaRPr lang="en-US" dirty="0">
              <a:latin typeface="Calibri"/>
              <a:cs typeface="+mn-cs"/>
            </a:endParaRPr>
          </a:p>
        </p:txBody>
      </p:sp>
      <p:grpSp>
        <p:nvGrpSpPr>
          <p:cNvPr id="19" name="Group 18">
            <a:extLst>
              <a:ext uri="{FF2B5EF4-FFF2-40B4-BE49-F238E27FC236}">
                <a16:creationId xmlns:a16="http://schemas.microsoft.com/office/drawing/2014/main" id="{5BEA3DDD-6C11-4168-9E6B-21D1B617F9FB}"/>
              </a:ext>
            </a:extLst>
          </p:cNvPr>
          <p:cNvGrpSpPr/>
          <p:nvPr/>
        </p:nvGrpSpPr>
        <p:grpSpPr>
          <a:xfrm>
            <a:off x="488590" y="1600200"/>
            <a:ext cx="1111610" cy="3275599"/>
            <a:chOff x="488590" y="1600200"/>
            <a:chExt cx="1111610" cy="3275599"/>
          </a:xfrm>
        </p:grpSpPr>
        <p:sp>
          <p:nvSpPr>
            <p:cNvPr id="20" name="Freeform: Shape 19">
              <a:extLst>
                <a:ext uri="{FF2B5EF4-FFF2-40B4-BE49-F238E27FC236}">
                  <a16:creationId xmlns:a16="http://schemas.microsoft.com/office/drawing/2014/main" id="{9B658EE3-F13B-4E79-8C81-56DD735E9ADA}"/>
                </a:ext>
              </a:extLst>
            </p:cNvPr>
            <p:cNvSpPr/>
            <p:nvPr/>
          </p:nvSpPr>
          <p:spPr>
            <a:xfrm>
              <a:off x="546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C0392B">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1" name="Freeform: Shape 20">
              <a:extLst>
                <a:ext uri="{FF2B5EF4-FFF2-40B4-BE49-F238E27FC236}">
                  <a16:creationId xmlns:a16="http://schemas.microsoft.com/office/drawing/2014/main" id="{FE91AB86-3F87-469E-9B61-80F6459AB042}"/>
                </a:ext>
              </a:extLst>
            </p:cNvPr>
            <p:cNvSpPr/>
            <p:nvPr/>
          </p:nvSpPr>
          <p:spPr>
            <a:xfrm>
              <a:off x="488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3091455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3091455"/>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C0392B"/>
            </a:solidFill>
            <a:ln w="12700">
              <a:miter lim="400000"/>
            </a:ln>
          </p:spPr>
          <p:txBody>
            <a:bodyPr wrap="square" lIns="28575" tIns="162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schemeClr val="bg1"/>
                  </a:solidFill>
                  <a:latin typeface="Calibri"/>
                </a:rPr>
                <a:t>BUDGET OVERVIEW</a:t>
              </a:r>
              <a:endParaRPr kumimoji="0" lang="fr-CA" sz="1200" b="1" i="0" u="none" strike="noStrike" kern="0" cap="none" spc="0" normalizeH="0" baseline="0" noProof="0" dirty="0">
                <a:ln>
                  <a:noFill/>
                </a:ln>
                <a:solidFill>
                  <a:schemeClr val="bg1"/>
                </a:solidFill>
                <a:effectLst/>
                <a:uLnTx/>
                <a:uFillTx/>
                <a:latin typeface="Calibri"/>
              </a:endParaRPr>
            </a:p>
          </p:txBody>
        </p:sp>
      </p:grpSp>
      <p:grpSp>
        <p:nvGrpSpPr>
          <p:cNvPr id="22" name="Group 21">
            <a:extLst>
              <a:ext uri="{FF2B5EF4-FFF2-40B4-BE49-F238E27FC236}">
                <a16:creationId xmlns:a16="http://schemas.microsoft.com/office/drawing/2014/main" id="{3E57AAC4-D02D-43DC-85DE-AC100B633465}"/>
              </a:ext>
            </a:extLst>
          </p:cNvPr>
          <p:cNvGrpSpPr/>
          <p:nvPr/>
        </p:nvGrpSpPr>
        <p:grpSpPr>
          <a:xfrm>
            <a:off x="1860190" y="1600200"/>
            <a:ext cx="1111610" cy="3275599"/>
            <a:chOff x="1860190" y="1600200"/>
            <a:chExt cx="1111610" cy="3275599"/>
          </a:xfrm>
        </p:grpSpPr>
        <p:sp>
          <p:nvSpPr>
            <p:cNvPr id="25" name="Freeform: Shape 24">
              <a:extLst>
                <a:ext uri="{FF2B5EF4-FFF2-40B4-BE49-F238E27FC236}">
                  <a16:creationId xmlns:a16="http://schemas.microsoft.com/office/drawing/2014/main" id="{AC2392DD-4352-4095-9008-0719784EBB6F}"/>
                </a:ext>
              </a:extLst>
            </p:cNvPr>
            <p:cNvSpPr/>
            <p:nvPr/>
          </p:nvSpPr>
          <p:spPr>
            <a:xfrm>
              <a:off x="1917642"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solidFill>
              <a:srgbClr val="F39C12">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6" name="Freeform: Shape 25">
              <a:extLst>
                <a:ext uri="{FF2B5EF4-FFF2-40B4-BE49-F238E27FC236}">
                  <a16:creationId xmlns:a16="http://schemas.microsoft.com/office/drawing/2014/main" id="{31424588-E5E8-4442-84F3-58288E70C940}"/>
                </a:ext>
              </a:extLst>
            </p:cNvPr>
            <p:cNvSpPr/>
            <p:nvPr/>
          </p:nvSpPr>
          <p:spPr>
            <a:xfrm>
              <a:off x="18601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F39C12"/>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VOTE INFORMATION</a:t>
              </a:r>
              <a:endParaRPr kumimoji="0" sz="1200" b="1" i="0" u="none" strike="noStrike" kern="0" cap="none" spc="0" normalizeH="0" baseline="0" noProof="0" dirty="0">
                <a:ln>
                  <a:noFill/>
                </a:ln>
                <a:solidFill>
                  <a:schemeClr val="bg1"/>
                </a:solidFill>
                <a:effectLst/>
                <a:uLnTx/>
                <a:uFillTx/>
                <a:latin typeface="Calibri"/>
              </a:endParaRPr>
            </a:p>
          </p:txBody>
        </p:sp>
      </p:grpSp>
      <p:grpSp>
        <p:nvGrpSpPr>
          <p:cNvPr id="28" name="Group 27">
            <a:extLst>
              <a:ext uri="{FF2B5EF4-FFF2-40B4-BE49-F238E27FC236}">
                <a16:creationId xmlns:a16="http://schemas.microsoft.com/office/drawing/2014/main" id="{2855090D-4A25-4F0A-9F3A-A89BFC2D5388}"/>
              </a:ext>
            </a:extLst>
          </p:cNvPr>
          <p:cNvGrpSpPr/>
          <p:nvPr/>
        </p:nvGrpSpPr>
        <p:grpSpPr>
          <a:xfrm>
            <a:off x="3231790" y="1600200"/>
            <a:ext cx="1111610" cy="3275599"/>
            <a:chOff x="3231790" y="1600200"/>
            <a:chExt cx="1111610" cy="3275599"/>
          </a:xfrm>
        </p:grpSpPr>
        <p:sp>
          <p:nvSpPr>
            <p:cNvPr id="29" name="Freeform: Shape 28">
              <a:extLst>
                <a:ext uri="{FF2B5EF4-FFF2-40B4-BE49-F238E27FC236}">
                  <a16:creationId xmlns:a16="http://schemas.microsoft.com/office/drawing/2014/main" id="{57C20F4D-04C3-48DA-8ED2-A9FF7B34201E}"/>
                </a:ext>
              </a:extLst>
            </p:cNvPr>
            <p:cNvSpPr/>
            <p:nvPr/>
          </p:nvSpPr>
          <p:spPr>
            <a:xfrm>
              <a:off x="32892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9BBB5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0" name="Freeform: Shape 29">
              <a:extLst>
                <a:ext uri="{FF2B5EF4-FFF2-40B4-BE49-F238E27FC236}">
                  <a16:creationId xmlns:a16="http://schemas.microsoft.com/office/drawing/2014/main" id="{E0D72263-21D1-4DE5-BCA1-C64FED013C8F}"/>
                </a:ext>
              </a:extLst>
            </p:cNvPr>
            <p:cNvSpPr/>
            <p:nvPr/>
          </p:nvSpPr>
          <p:spPr>
            <a:xfrm>
              <a:off x="32317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9BBB59"/>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CAPITAL RESERVE</a:t>
              </a:r>
            </a:p>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endParaRPr kumimoji="0" sz="1200" b="1" i="0" u="none" strike="noStrike" kern="0" cap="none" spc="0" normalizeH="0" baseline="0" noProof="0" dirty="0">
                <a:ln>
                  <a:noFill/>
                </a:ln>
                <a:solidFill>
                  <a:srgbClr val="F2F2F2">
                    <a:lumMod val="10000"/>
                  </a:srgbClr>
                </a:solidFill>
                <a:effectLst/>
                <a:uLnTx/>
                <a:uFillTx/>
                <a:latin typeface="Calibri"/>
              </a:endParaRPr>
            </a:p>
          </p:txBody>
        </p:sp>
      </p:grpSp>
      <p:grpSp>
        <p:nvGrpSpPr>
          <p:cNvPr id="35" name="Group 34">
            <a:extLst>
              <a:ext uri="{FF2B5EF4-FFF2-40B4-BE49-F238E27FC236}">
                <a16:creationId xmlns:a16="http://schemas.microsoft.com/office/drawing/2014/main" id="{E31D23E6-4DE6-465E-A08B-AFFF7D9B88C2}"/>
              </a:ext>
            </a:extLst>
          </p:cNvPr>
          <p:cNvGrpSpPr/>
          <p:nvPr/>
        </p:nvGrpSpPr>
        <p:grpSpPr>
          <a:xfrm>
            <a:off x="4603390" y="1600200"/>
            <a:ext cx="1111610" cy="3275599"/>
            <a:chOff x="4603390" y="1600200"/>
            <a:chExt cx="1111610" cy="3275599"/>
          </a:xfrm>
        </p:grpSpPr>
        <p:sp>
          <p:nvSpPr>
            <p:cNvPr id="36" name="Freeform: Shape 35">
              <a:extLst>
                <a:ext uri="{FF2B5EF4-FFF2-40B4-BE49-F238E27FC236}">
                  <a16:creationId xmlns:a16="http://schemas.microsoft.com/office/drawing/2014/main" id="{EF0273CA-8829-4BCC-B4F3-F2D6D2A858BB}"/>
                </a:ext>
              </a:extLst>
            </p:cNvPr>
            <p:cNvSpPr/>
            <p:nvPr/>
          </p:nvSpPr>
          <p:spPr>
            <a:xfrm>
              <a:off x="4660843"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9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9"/>
                  </a:lnTo>
                  <a:lnTo>
                    <a:pt x="1404158" y="3469829"/>
                  </a:lnTo>
                  <a:cubicBezTo>
                    <a:pt x="1404158" y="3640534"/>
                    <a:pt x="1263027" y="3780216"/>
                    <a:pt x="1087378" y="3780216"/>
                  </a:cubicBezTo>
                  <a:lnTo>
                    <a:pt x="0" y="3780216"/>
                  </a:lnTo>
                  <a:lnTo>
                    <a:pt x="0" y="3508301"/>
                  </a:lnTo>
                  <a:lnTo>
                    <a:pt x="0" y="3006720"/>
                  </a:lnTo>
                  <a:close/>
                </a:path>
              </a:pathLst>
            </a:custGeom>
            <a:solidFill>
              <a:srgbClr val="16A085">
                <a:alpha val="15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7" name="Freeform: Shape 36">
              <a:extLst>
                <a:ext uri="{FF2B5EF4-FFF2-40B4-BE49-F238E27FC236}">
                  <a16:creationId xmlns:a16="http://schemas.microsoft.com/office/drawing/2014/main" id="{2D37290B-4298-44BE-9E2B-FB51E9EA8AF3}"/>
                </a:ext>
              </a:extLst>
            </p:cNvPr>
            <p:cNvSpPr/>
            <p:nvPr/>
          </p:nvSpPr>
          <p:spPr>
            <a:xfrm>
              <a:off x="46033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16A085"/>
            </a:solidFill>
            <a:ln w="12700">
              <a:miter lim="400000"/>
            </a:ln>
          </p:spPr>
          <p:txBody>
            <a:bodyPr wrap="square" lIns="28575" tIns="219456"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REVENUES</a:t>
              </a:r>
              <a:endParaRPr kumimoji="0" sz="1200" b="1" i="0" u="none" strike="noStrike" kern="0" cap="none" spc="0" normalizeH="0" baseline="0" noProof="0" dirty="0">
                <a:ln>
                  <a:noFill/>
                </a:ln>
                <a:solidFill>
                  <a:prstClr val="white"/>
                </a:solidFill>
                <a:effectLst/>
                <a:uLnTx/>
                <a:uFillTx/>
                <a:latin typeface="Calibri"/>
              </a:endParaRPr>
            </a:p>
          </p:txBody>
        </p:sp>
      </p:grpSp>
      <p:sp>
        <p:nvSpPr>
          <p:cNvPr id="23" name="Freeform: Shape 22">
            <a:extLst>
              <a:ext uri="{FF2B5EF4-FFF2-40B4-BE49-F238E27FC236}">
                <a16:creationId xmlns:a16="http://schemas.microsoft.com/office/drawing/2014/main" id="{D2233E2E-4A17-45F9-9D8A-79659ED3D328}"/>
              </a:ext>
            </a:extLst>
          </p:cNvPr>
          <p:cNvSpPr/>
          <p:nvPr/>
        </p:nvSpPr>
        <p:spPr>
          <a:xfrm>
            <a:off x="533400" y="2133600"/>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Total Budget</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Tax Levy</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History of Increases</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Budget Categories</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Budget Coding Basics</a:t>
            </a:r>
          </a:p>
        </p:txBody>
      </p:sp>
      <p:sp>
        <p:nvSpPr>
          <p:cNvPr id="24" name="Freeform: Shape 23">
            <a:extLst>
              <a:ext uri="{FF2B5EF4-FFF2-40B4-BE49-F238E27FC236}">
                <a16:creationId xmlns:a16="http://schemas.microsoft.com/office/drawing/2014/main" id="{62B9D431-C6B1-4492-A2D0-DBC28A89BA80}"/>
              </a:ext>
            </a:extLst>
          </p:cNvPr>
          <p:cNvSpPr/>
          <p:nvPr/>
        </p:nvSpPr>
        <p:spPr>
          <a:xfrm>
            <a:off x="1905000" y="2133600"/>
            <a:ext cx="11293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Voting </a:t>
            </a:r>
            <a:br>
              <a:rPr lang="en-CA" sz="1200" kern="0" dirty="0">
                <a:solidFill>
                  <a:srgbClr val="2C3E50"/>
                </a:solidFill>
                <a:latin typeface="Calibri"/>
              </a:rPr>
            </a:br>
            <a:r>
              <a:rPr lang="en-CA" sz="1200" kern="0" dirty="0">
                <a:solidFill>
                  <a:srgbClr val="2C3E50"/>
                </a:solidFill>
                <a:latin typeface="Calibri"/>
              </a:rPr>
              <a:t>details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Voter propositions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Who can </a:t>
            </a:r>
            <a:br>
              <a:rPr lang="en-CA" sz="1200" kern="0" dirty="0">
                <a:solidFill>
                  <a:srgbClr val="2C3E50"/>
                </a:solidFill>
                <a:latin typeface="Calibri"/>
              </a:rPr>
            </a:br>
            <a:r>
              <a:rPr lang="en-CA" sz="1200" kern="0" dirty="0">
                <a:solidFill>
                  <a:srgbClr val="2C3E50"/>
                </a:solidFill>
                <a:latin typeface="Calibri"/>
              </a:rPr>
              <a:t>vote</a:t>
            </a: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p:txBody>
      </p:sp>
      <p:sp>
        <p:nvSpPr>
          <p:cNvPr id="27" name="Freeform: Shape 26">
            <a:extLst>
              <a:ext uri="{FF2B5EF4-FFF2-40B4-BE49-F238E27FC236}">
                <a16:creationId xmlns:a16="http://schemas.microsoft.com/office/drawing/2014/main" id="{400EA379-B999-4C21-AB73-95D1A4204719}"/>
              </a:ext>
            </a:extLst>
          </p:cNvPr>
          <p:cNvSpPr/>
          <p:nvPr/>
        </p:nvSpPr>
        <p:spPr>
          <a:xfrm>
            <a:off x="3276600" y="2133600"/>
            <a:ext cx="1053119" cy="2589798"/>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CA" sz="1200" b="0" i="0" u="none" strike="noStrike" kern="0" cap="none" spc="0" normalizeH="0" baseline="0" noProof="0" dirty="0">
                <a:ln>
                  <a:noFill/>
                </a:ln>
                <a:solidFill>
                  <a:srgbClr val="2C3E50"/>
                </a:solidFill>
                <a:effectLst/>
                <a:uLnTx/>
                <a:uFillTx/>
                <a:latin typeface="Calibri"/>
              </a:rPr>
              <a:t>Saving for our future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CA" sz="1200" b="0" i="0" u="none" strike="noStrike" kern="0" cap="none" spc="0" normalizeH="0" baseline="0" noProof="0" dirty="0">
                <a:ln>
                  <a:noFill/>
                </a:ln>
                <a:solidFill>
                  <a:srgbClr val="2C3E50"/>
                </a:solidFill>
                <a:effectLst/>
                <a:uLnTx/>
                <a:uFillTx/>
                <a:latin typeface="Calibri"/>
              </a:rPr>
              <a:t>Mandatory vote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Exclusively for building improve-</a:t>
            </a:r>
            <a:r>
              <a:rPr lang="en-CA" sz="1200" kern="0" dirty="0" err="1">
                <a:solidFill>
                  <a:srgbClr val="2C3E50"/>
                </a:solidFill>
                <a:latin typeface="Calibri"/>
              </a:rPr>
              <a:t>ments</a:t>
            </a:r>
            <a:endParaRPr lang="en-CA" sz="1200" kern="0" dirty="0">
              <a:solidFill>
                <a:srgbClr val="2C3E50"/>
              </a:solidFill>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Zero additional cost to taxpayers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1" name="Freeform: Shape 30">
            <a:extLst>
              <a:ext uri="{FF2B5EF4-FFF2-40B4-BE49-F238E27FC236}">
                <a16:creationId xmlns:a16="http://schemas.microsoft.com/office/drawing/2014/main" id="{B5F697C2-7573-4AA8-9B31-AFB85B3C9415}"/>
              </a:ext>
            </a:extLst>
          </p:cNvPr>
          <p:cNvSpPr/>
          <p:nvPr/>
        </p:nvSpPr>
        <p:spPr>
          <a:xfrm>
            <a:off x="4648200" y="2133600"/>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9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9"/>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Overview</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Tax Levy</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State Aid</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PILOTs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Use of Reserves </a:t>
            </a:r>
            <a:br>
              <a:rPr lang="en-CA" sz="1200" kern="0" dirty="0">
                <a:solidFill>
                  <a:srgbClr val="2C3E50"/>
                </a:solidFill>
                <a:latin typeface="Calibri"/>
              </a:rPr>
            </a:br>
            <a:r>
              <a:rPr lang="en-CA" sz="1200" kern="0" dirty="0">
                <a:solidFill>
                  <a:srgbClr val="2C3E50"/>
                </a:solidFill>
                <a:latin typeface="Calibri"/>
              </a:rPr>
              <a:t>and Fund Balance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“Other” </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Tree>
    <p:extLst>
      <p:ext uri="{BB962C8B-B14F-4D97-AF65-F5344CB8AC3E}">
        <p14:creationId xmlns:p14="http://schemas.microsoft.com/office/powerpoint/2010/main" val="34722913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Graphique 10"/>
          <p:cNvGraphicFramePr/>
          <p:nvPr>
            <p:extLst>
              <p:ext uri="{D42A27DB-BD31-4B8C-83A1-F6EECF244321}">
                <p14:modId xmlns:p14="http://schemas.microsoft.com/office/powerpoint/2010/main" val="3001821681"/>
              </p:ext>
            </p:extLst>
          </p:nvPr>
        </p:nvGraphicFramePr>
        <p:xfrm>
          <a:off x="381000" y="990600"/>
          <a:ext cx="8458200" cy="5086696"/>
        </p:xfrm>
        <a:graphic>
          <a:graphicData uri="http://schemas.openxmlformats.org/drawingml/2006/chart">
            <c:chart xmlns:c="http://schemas.openxmlformats.org/drawingml/2006/chart" xmlns:r="http://schemas.openxmlformats.org/officeDocument/2006/relationships" r:id="rId2"/>
          </a:graphicData>
        </a:graphic>
      </p:graphicFrame>
      <p:sp>
        <p:nvSpPr>
          <p:cNvPr id="8" name="Freeform 7"/>
          <p:cNvSpPr>
            <a:spLocks noChangeAspect="1" noEditPoints="1"/>
          </p:cNvSpPr>
          <p:nvPr/>
        </p:nvSpPr>
        <p:spPr bwMode="auto">
          <a:xfrm>
            <a:off x="2743200" y="1066801"/>
            <a:ext cx="5791200" cy="5010496"/>
          </a:xfrm>
          <a:custGeom>
            <a:avLst/>
            <a:gdLst>
              <a:gd name="T0" fmla="*/ 507 w 1197"/>
              <a:gd name="T1" fmla="*/ 7 h 1195"/>
              <a:gd name="T2" fmla="*/ 365 w 1197"/>
              <a:gd name="T3" fmla="*/ 46 h 1195"/>
              <a:gd name="T4" fmla="*/ 240 w 1197"/>
              <a:gd name="T5" fmla="*/ 118 h 1195"/>
              <a:gd name="T6" fmla="*/ 137 w 1197"/>
              <a:gd name="T7" fmla="*/ 216 h 1195"/>
              <a:gd name="T8" fmla="*/ 59 w 1197"/>
              <a:gd name="T9" fmla="*/ 338 h 1195"/>
              <a:gd name="T10" fmla="*/ 13 w 1197"/>
              <a:gd name="T11" fmla="*/ 477 h 1195"/>
              <a:gd name="T12" fmla="*/ 0 w 1197"/>
              <a:gd name="T13" fmla="*/ 597 h 1195"/>
              <a:gd name="T14" fmla="*/ 18 w 1197"/>
              <a:gd name="T15" fmla="*/ 747 h 1195"/>
              <a:gd name="T16" fmla="*/ 72 w 1197"/>
              <a:gd name="T17" fmla="*/ 882 h 1195"/>
              <a:gd name="T18" fmla="*/ 155 w 1197"/>
              <a:gd name="T19" fmla="*/ 999 h 1195"/>
              <a:gd name="T20" fmla="*/ 264 w 1197"/>
              <a:gd name="T21" fmla="*/ 1094 h 1195"/>
              <a:gd name="T22" fmla="*/ 392 w 1197"/>
              <a:gd name="T23" fmla="*/ 1160 h 1195"/>
              <a:gd name="T24" fmla="*/ 537 w 1197"/>
              <a:gd name="T25" fmla="*/ 1192 h 1195"/>
              <a:gd name="T26" fmla="*/ 659 w 1197"/>
              <a:gd name="T27" fmla="*/ 1192 h 1195"/>
              <a:gd name="T28" fmla="*/ 805 w 1197"/>
              <a:gd name="T29" fmla="*/ 1160 h 1195"/>
              <a:gd name="T30" fmla="*/ 933 w 1197"/>
              <a:gd name="T31" fmla="*/ 1094 h 1195"/>
              <a:gd name="T32" fmla="*/ 1041 w 1197"/>
              <a:gd name="T33" fmla="*/ 999 h 1195"/>
              <a:gd name="T34" fmla="*/ 1124 w 1197"/>
              <a:gd name="T35" fmla="*/ 882 h 1195"/>
              <a:gd name="T36" fmla="*/ 1178 w 1197"/>
              <a:gd name="T37" fmla="*/ 747 h 1195"/>
              <a:gd name="T38" fmla="*/ 1197 w 1197"/>
              <a:gd name="T39" fmla="*/ 597 h 1195"/>
              <a:gd name="T40" fmla="*/ 1185 w 1197"/>
              <a:gd name="T41" fmla="*/ 477 h 1195"/>
              <a:gd name="T42" fmla="*/ 1138 w 1197"/>
              <a:gd name="T43" fmla="*/ 338 h 1195"/>
              <a:gd name="T44" fmla="*/ 1060 w 1197"/>
              <a:gd name="T45" fmla="*/ 216 h 1195"/>
              <a:gd name="T46" fmla="*/ 957 w 1197"/>
              <a:gd name="T47" fmla="*/ 118 h 1195"/>
              <a:gd name="T48" fmla="*/ 832 w 1197"/>
              <a:gd name="T49" fmla="*/ 46 h 1195"/>
              <a:gd name="T50" fmla="*/ 690 w 1197"/>
              <a:gd name="T51" fmla="*/ 7 h 1195"/>
              <a:gd name="T52" fmla="*/ 1004 w 1197"/>
              <a:gd name="T53" fmla="*/ 730 h 1195"/>
              <a:gd name="T54" fmla="*/ 994 w 1197"/>
              <a:gd name="T55" fmla="*/ 820 h 1195"/>
              <a:gd name="T56" fmla="*/ 955 w 1197"/>
              <a:gd name="T57" fmla="*/ 886 h 1195"/>
              <a:gd name="T58" fmla="*/ 850 w 1197"/>
              <a:gd name="T59" fmla="*/ 942 h 1195"/>
              <a:gd name="T60" fmla="*/ 752 w 1197"/>
              <a:gd name="T61" fmla="*/ 1031 h 1195"/>
              <a:gd name="T62" fmla="*/ 654 w 1197"/>
              <a:gd name="T63" fmla="*/ 1038 h 1195"/>
              <a:gd name="T64" fmla="*/ 542 w 1197"/>
              <a:gd name="T65" fmla="*/ 1038 h 1195"/>
              <a:gd name="T66" fmla="*/ 444 w 1197"/>
              <a:gd name="T67" fmla="*/ 1031 h 1195"/>
              <a:gd name="T68" fmla="*/ 346 w 1197"/>
              <a:gd name="T69" fmla="*/ 942 h 1195"/>
              <a:gd name="T70" fmla="*/ 242 w 1197"/>
              <a:gd name="T71" fmla="*/ 886 h 1195"/>
              <a:gd name="T72" fmla="*/ 203 w 1197"/>
              <a:gd name="T73" fmla="*/ 820 h 1195"/>
              <a:gd name="T74" fmla="*/ 193 w 1197"/>
              <a:gd name="T75" fmla="*/ 730 h 1195"/>
              <a:gd name="T76" fmla="*/ 140 w 1197"/>
              <a:gd name="T77" fmla="*/ 617 h 1195"/>
              <a:gd name="T78" fmla="*/ 159 w 1197"/>
              <a:gd name="T79" fmla="*/ 522 h 1195"/>
              <a:gd name="T80" fmla="*/ 198 w 1197"/>
              <a:gd name="T81" fmla="*/ 414 h 1195"/>
              <a:gd name="T82" fmla="*/ 218 w 1197"/>
              <a:gd name="T83" fmla="*/ 340 h 1195"/>
              <a:gd name="T84" fmla="*/ 272 w 1197"/>
              <a:gd name="T85" fmla="*/ 286 h 1195"/>
              <a:gd name="T86" fmla="*/ 411 w 1197"/>
              <a:gd name="T87" fmla="*/ 183 h 1195"/>
              <a:gd name="T88" fmla="*/ 504 w 1197"/>
              <a:gd name="T89" fmla="*/ 154 h 1195"/>
              <a:gd name="T90" fmla="*/ 598 w 1197"/>
              <a:gd name="T91" fmla="*/ 171 h 1195"/>
              <a:gd name="T92" fmla="*/ 713 w 1197"/>
              <a:gd name="T93" fmla="*/ 154 h 1195"/>
              <a:gd name="T94" fmla="*/ 799 w 1197"/>
              <a:gd name="T95" fmla="*/ 196 h 1195"/>
              <a:gd name="T96" fmla="*/ 925 w 1197"/>
              <a:gd name="T97" fmla="*/ 286 h 1195"/>
              <a:gd name="T98" fmla="*/ 979 w 1197"/>
              <a:gd name="T99" fmla="*/ 340 h 1195"/>
              <a:gd name="T100" fmla="*/ 999 w 1197"/>
              <a:gd name="T101" fmla="*/ 414 h 1195"/>
              <a:gd name="T102" fmla="*/ 1048 w 1197"/>
              <a:gd name="T103" fmla="*/ 539 h 1195"/>
              <a:gd name="T104" fmla="*/ 1053 w 1197"/>
              <a:gd name="T105" fmla="*/ 636 h 1195"/>
              <a:gd name="T106" fmla="*/ 1004 w 1197"/>
              <a:gd name="T107" fmla="*/ 730 h 1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7" h="1195">
                <a:moveTo>
                  <a:pt x="598" y="0"/>
                </a:moveTo>
                <a:lnTo>
                  <a:pt x="598" y="0"/>
                </a:lnTo>
                <a:lnTo>
                  <a:pt x="568" y="0"/>
                </a:lnTo>
                <a:lnTo>
                  <a:pt x="537" y="2"/>
                </a:lnTo>
                <a:lnTo>
                  <a:pt x="507" y="7"/>
                </a:lnTo>
                <a:lnTo>
                  <a:pt x="478" y="12"/>
                </a:lnTo>
                <a:lnTo>
                  <a:pt x="449" y="19"/>
                </a:lnTo>
                <a:lnTo>
                  <a:pt x="421" y="27"/>
                </a:lnTo>
                <a:lnTo>
                  <a:pt x="392" y="36"/>
                </a:lnTo>
                <a:lnTo>
                  <a:pt x="365" y="46"/>
                </a:lnTo>
                <a:lnTo>
                  <a:pt x="340" y="59"/>
                </a:lnTo>
                <a:lnTo>
                  <a:pt x="313" y="71"/>
                </a:lnTo>
                <a:lnTo>
                  <a:pt x="289" y="86"/>
                </a:lnTo>
                <a:lnTo>
                  <a:pt x="264" y="101"/>
                </a:lnTo>
                <a:lnTo>
                  <a:pt x="240" y="118"/>
                </a:lnTo>
                <a:lnTo>
                  <a:pt x="218" y="135"/>
                </a:lnTo>
                <a:lnTo>
                  <a:pt x="196" y="156"/>
                </a:lnTo>
                <a:lnTo>
                  <a:pt x="176" y="174"/>
                </a:lnTo>
                <a:lnTo>
                  <a:pt x="155" y="196"/>
                </a:lnTo>
                <a:lnTo>
                  <a:pt x="137" y="216"/>
                </a:lnTo>
                <a:lnTo>
                  <a:pt x="120" y="240"/>
                </a:lnTo>
                <a:lnTo>
                  <a:pt x="103" y="264"/>
                </a:lnTo>
                <a:lnTo>
                  <a:pt x="88" y="287"/>
                </a:lnTo>
                <a:lnTo>
                  <a:pt x="72" y="313"/>
                </a:lnTo>
                <a:lnTo>
                  <a:pt x="59" y="338"/>
                </a:lnTo>
                <a:lnTo>
                  <a:pt x="47" y="365"/>
                </a:lnTo>
                <a:lnTo>
                  <a:pt x="37" y="392"/>
                </a:lnTo>
                <a:lnTo>
                  <a:pt x="27" y="419"/>
                </a:lnTo>
                <a:lnTo>
                  <a:pt x="18" y="448"/>
                </a:lnTo>
                <a:lnTo>
                  <a:pt x="13" y="477"/>
                </a:lnTo>
                <a:lnTo>
                  <a:pt x="7" y="507"/>
                </a:lnTo>
                <a:lnTo>
                  <a:pt x="3" y="536"/>
                </a:lnTo>
                <a:lnTo>
                  <a:pt x="1" y="566"/>
                </a:lnTo>
                <a:lnTo>
                  <a:pt x="0" y="597"/>
                </a:lnTo>
                <a:lnTo>
                  <a:pt x="0" y="597"/>
                </a:lnTo>
                <a:lnTo>
                  <a:pt x="1" y="629"/>
                </a:lnTo>
                <a:lnTo>
                  <a:pt x="3" y="659"/>
                </a:lnTo>
                <a:lnTo>
                  <a:pt x="7" y="688"/>
                </a:lnTo>
                <a:lnTo>
                  <a:pt x="13" y="718"/>
                </a:lnTo>
                <a:lnTo>
                  <a:pt x="18" y="747"/>
                </a:lnTo>
                <a:lnTo>
                  <a:pt x="27" y="776"/>
                </a:lnTo>
                <a:lnTo>
                  <a:pt x="37" y="803"/>
                </a:lnTo>
                <a:lnTo>
                  <a:pt x="47" y="830"/>
                </a:lnTo>
                <a:lnTo>
                  <a:pt x="59" y="857"/>
                </a:lnTo>
                <a:lnTo>
                  <a:pt x="72" y="882"/>
                </a:lnTo>
                <a:lnTo>
                  <a:pt x="88" y="908"/>
                </a:lnTo>
                <a:lnTo>
                  <a:pt x="103" y="931"/>
                </a:lnTo>
                <a:lnTo>
                  <a:pt x="120" y="955"/>
                </a:lnTo>
                <a:lnTo>
                  <a:pt x="137" y="977"/>
                </a:lnTo>
                <a:lnTo>
                  <a:pt x="155" y="999"/>
                </a:lnTo>
                <a:lnTo>
                  <a:pt x="176" y="1021"/>
                </a:lnTo>
                <a:lnTo>
                  <a:pt x="196" y="1040"/>
                </a:lnTo>
                <a:lnTo>
                  <a:pt x="218" y="1058"/>
                </a:lnTo>
                <a:lnTo>
                  <a:pt x="240" y="1077"/>
                </a:lnTo>
                <a:lnTo>
                  <a:pt x="264" y="1094"/>
                </a:lnTo>
                <a:lnTo>
                  <a:pt x="289" y="1109"/>
                </a:lnTo>
                <a:lnTo>
                  <a:pt x="313" y="1122"/>
                </a:lnTo>
                <a:lnTo>
                  <a:pt x="340" y="1136"/>
                </a:lnTo>
                <a:lnTo>
                  <a:pt x="365" y="1148"/>
                </a:lnTo>
                <a:lnTo>
                  <a:pt x="392" y="1160"/>
                </a:lnTo>
                <a:lnTo>
                  <a:pt x="421" y="1168"/>
                </a:lnTo>
                <a:lnTo>
                  <a:pt x="449" y="1177"/>
                </a:lnTo>
                <a:lnTo>
                  <a:pt x="478" y="1183"/>
                </a:lnTo>
                <a:lnTo>
                  <a:pt x="507" y="1188"/>
                </a:lnTo>
                <a:lnTo>
                  <a:pt x="537" y="1192"/>
                </a:lnTo>
                <a:lnTo>
                  <a:pt x="568" y="1195"/>
                </a:lnTo>
                <a:lnTo>
                  <a:pt x="598" y="1195"/>
                </a:lnTo>
                <a:lnTo>
                  <a:pt x="598" y="1195"/>
                </a:lnTo>
                <a:lnTo>
                  <a:pt x="629" y="1195"/>
                </a:lnTo>
                <a:lnTo>
                  <a:pt x="659" y="1192"/>
                </a:lnTo>
                <a:lnTo>
                  <a:pt x="690" y="1188"/>
                </a:lnTo>
                <a:lnTo>
                  <a:pt x="718" y="1183"/>
                </a:lnTo>
                <a:lnTo>
                  <a:pt x="747" y="1177"/>
                </a:lnTo>
                <a:lnTo>
                  <a:pt x="776" y="1168"/>
                </a:lnTo>
                <a:lnTo>
                  <a:pt x="805" y="1160"/>
                </a:lnTo>
                <a:lnTo>
                  <a:pt x="832" y="1148"/>
                </a:lnTo>
                <a:lnTo>
                  <a:pt x="857" y="1136"/>
                </a:lnTo>
                <a:lnTo>
                  <a:pt x="884" y="1122"/>
                </a:lnTo>
                <a:lnTo>
                  <a:pt x="908" y="1109"/>
                </a:lnTo>
                <a:lnTo>
                  <a:pt x="933" y="1094"/>
                </a:lnTo>
                <a:lnTo>
                  <a:pt x="957" y="1077"/>
                </a:lnTo>
                <a:lnTo>
                  <a:pt x="979" y="1058"/>
                </a:lnTo>
                <a:lnTo>
                  <a:pt x="1001" y="1040"/>
                </a:lnTo>
                <a:lnTo>
                  <a:pt x="1021" y="1021"/>
                </a:lnTo>
                <a:lnTo>
                  <a:pt x="1041" y="999"/>
                </a:lnTo>
                <a:lnTo>
                  <a:pt x="1060" y="977"/>
                </a:lnTo>
                <a:lnTo>
                  <a:pt x="1078" y="955"/>
                </a:lnTo>
                <a:lnTo>
                  <a:pt x="1094" y="931"/>
                </a:lnTo>
                <a:lnTo>
                  <a:pt x="1111" y="908"/>
                </a:lnTo>
                <a:lnTo>
                  <a:pt x="1124" y="882"/>
                </a:lnTo>
                <a:lnTo>
                  <a:pt x="1138" y="857"/>
                </a:lnTo>
                <a:lnTo>
                  <a:pt x="1149" y="830"/>
                </a:lnTo>
                <a:lnTo>
                  <a:pt x="1160" y="803"/>
                </a:lnTo>
                <a:lnTo>
                  <a:pt x="1170" y="776"/>
                </a:lnTo>
                <a:lnTo>
                  <a:pt x="1178" y="747"/>
                </a:lnTo>
                <a:lnTo>
                  <a:pt x="1185" y="718"/>
                </a:lnTo>
                <a:lnTo>
                  <a:pt x="1190" y="688"/>
                </a:lnTo>
                <a:lnTo>
                  <a:pt x="1193" y="659"/>
                </a:lnTo>
                <a:lnTo>
                  <a:pt x="1195" y="629"/>
                </a:lnTo>
                <a:lnTo>
                  <a:pt x="1197" y="597"/>
                </a:lnTo>
                <a:lnTo>
                  <a:pt x="1197" y="597"/>
                </a:lnTo>
                <a:lnTo>
                  <a:pt x="1195" y="566"/>
                </a:lnTo>
                <a:lnTo>
                  <a:pt x="1193" y="536"/>
                </a:lnTo>
                <a:lnTo>
                  <a:pt x="1190" y="507"/>
                </a:lnTo>
                <a:lnTo>
                  <a:pt x="1185" y="477"/>
                </a:lnTo>
                <a:lnTo>
                  <a:pt x="1178" y="448"/>
                </a:lnTo>
                <a:lnTo>
                  <a:pt x="1170" y="419"/>
                </a:lnTo>
                <a:lnTo>
                  <a:pt x="1160" y="392"/>
                </a:lnTo>
                <a:lnTo>
                  <a:pt x="1149" y="365"/>
                </a:lnTo>
                <a:lnTo>
                  <a:pt x="1138" y="338"/>
                </a:lnTo>
                <a:lnTo>
                  <a:pt x="1124" y="313"/>
                </a:lnTo>
                <a:lnTo>
                  <a:pt x="1111" y="287"/>
                </a:lnTo>
                <a:lnTo>
                  <a:pt x="1094" y="264"/>
                </a:lnTo>
                <a:lnTo>
                  <a:pt x="1078" y="240"/>
                </a:lnTo>
                <a:lnTo>
                  <a:pt x="1060" y="216"/>
                </a:lnTo>
                <a:lnTo>
                  <a:pt x="1041" y="196"/>
                </a:lnTo>
                <a:lnTo>
                  <a:pt x="1021" y="174"/>
                </a:lnTo>
                <a:lnTo>
                  <a:pt x="1001" y="156"/>
                </a:lnTo>
                <a:lnTo>
                  <a:pt x="979" y="135"/>
                </a:lnTo>
                <a:lnTo>
                  <a:pt x="957" y="118"/>
                </a:lnTo>
                <a:lnTo>
                  <a:pt x="933" y="101"/>
                </a:lnTo>
                <a:lnTo>
                  <a:pt x="908" y="86"/>
                </a:lnTo>
                <a:lnTo>
                  <a:pt x="884" y="71"/>
                </a:lnTo>
                <a:lnTo>
                  <a:pt x="857" y="59"/>
                </a:lnTo>
                <a:lnTo>
                  <a:pt x="832" y="46"/>
                </a:lnTo>
                <a:lnTo>
                  <a:pt x="805" y="36"/>
                </a:lnTo>
                <a:lnTo>
                  <a:pt x="776" y="27"/>
                </a:lnTo>
                <a:lnTo>
                  <a:pt x="747" y="19"/>
                </a:lnTo>
                <a:lnTo>
                  <a:pt x="718" y="12"/>
                </a:lnTo>
                <a:lnTo>
                  <a:pt x="690" y="7"/>
                </a:lnTo>
                <a:lnTo>
                  <a:pt x="659" y="2"/>
                </a:lnTo>
                <a:lnTo>
                  <a:pt x="629" y="0"/>
                </a:lnTo>
                <a:lnTo>
                  <a:pt x="598" y="0"/>
                </a:lnTo>
                <a:lnTo>
                  <a:pt x="598" y="0"/>
                </a:lnTo>
                <a:close/>
                <a:moveTo>
                  <a:pt x="1004" y="730"/>
                </a:moveTo>
                <a:lnTo>
                  <a:pt x="1004" y="730"/>
                </a:lnTo>
                <a:lnTo>
                  <a:pt x="999" y="779"/>
                </a:lnTo>
                <a:lnTo>
                  <a:pt x="999" y="779"/>
                </a:lnTo>
                <a:lnTo>
                  <a:pt x="997" y="800"/>
                </a:lnTo>
                <a:lnTo>
                  <a:pt x="994" y="820"/>
                </a:lnTo>
                <a:lnTo>
                  <a:pt x="987" y="838"/>
                </a:lnTo>
                <a:lnTo>
                  <a:pt x="979" y="855"/>
                </a:lnTo>
                <a:lnTo>
                  <a:pt x="979" y="855"/>
                </a:lnTo>
                <a:lnTo>
                  <a:pt x="969" y="872"/>
                </a:lnTo>
                <a:lnTo>
                  <a:pt x="955" y="886"/>
                </a:lnTo>
                <a:lnTo>
                  <a:pt x="941" y="898"/>
                </a:lnTo>
                <a:lnTo>
                  <a:pt x="925" y="909"/>
                </a:lnTo>
                <a:lnTo>
                  <a:pt x="925" y="909"/>
                </a:lnTo>
                <a:lnTo>
                  <a:pt x="850" y="942"/>
                </a:lnTo>
                <a:lnTo>
                  <a:pt x="850" y="942"/>
                </a:lnTo>
                <a:lnTo>
                  <a:pt x="799" y="999"/>
                </a:lnTo>
                <a:lnTo>
                  <a:pt x="799" y="999"/>
                </a:lnTo>
                <a:lnTo>
                  <a:pt x="786" y="1013"/>
                </a:lnTo>
                <a:lnTo>
                  <a:pt x="769" y="1023"/>
                </a:lnTo>
                <a:lnTo>
                  <a:pt x="752" y="1031"/>
                </a:lnTo>
                <a:lnTo>
                  <a:pt x="734" y="1038"/>
                </a:lnTo>
                <a:lnTo>
                  <a:pt x="713" y="1041"/>
                </a:lnTo>
                <a:lnTo>
                  <a:pt x="693" y="1041"/>
                </a:lnTo>
                <a:lnTo>
                  <a:pt x="674" y="1040"/>
                </a:lnTo>
                <a:lnTo>
                  <a:pt x="654" y="1038"/>
                </a:lnTo>
                <a:lnTo>
                  <a:pt x="654" y="1038"/>
                </a:lnTo>
                <a:lnTo>
                  <a:pt x="598" y="1024"/>
                </a:lnTo>
                <a:lnTo>
                  <a:pt x="598" y="1024"/>
                </a:lnTo>
                <a:lnTo>
                  <a:pt x="542" y="1038"/>
                </a:lnTo>
                <a:lnTo>
                  <a:pt x="542" y="1038"/>
                </a:lnTo>
                <a:lnTo>
                  <a:pt x="522" y="1040"/>
                </a:lnTo>
                <a:lnTo>
                  <a:pt x="504" y="1041"/>
                </a:lnTo>
                <a:lnTo>
                  <a:pt x="483" y="1041"/>
                </a:lnTo>
                <a:lnTo>
                  <a:pt x="465" y="1038"/>
                </a:lnTo>
                <a:lnTo>
                  <a:pt x="444" y="1031"/>
                </a:lnTo>
                <a:lnTo>
                  <a:pt x="428" y="1023"/>
                </a:lnTo>
                <a:lnTo>
                  <a:pt x="411" y="1013"/>
                </a:lnTo>
                <a:lnTo>
                  <a:pt x="397" y="999"/>
                </a:lnTo>
                <a:lnTo>
                  <a:pt x="397" y="999"/>
                </a:lnTo>
                <a:lnTo>
                  <a:pt x="346" y="942"/>
                </a:lnTo>
                <a:lnTo>
                  <a:pt x="346" y="942"/>
                </a:lnTo>
                <a:lnTo>
                  <a:pt x="272" y="909"/>
                </a:lnTo>
                <a:lnTo>
                  <a:pt x="272" y="909"/>
                </a:lnTo>
                <a:lnTo>
                  <a:pt x="255" y="898"/>
                </a:lnTo>
                <a:lnTo>
                  <a:pt x="242" y="886"/>
                </a:lnTo>
                <a:lnTo>
                  <a:pt x="228" y="872"/>
                </a:lnTo>
                <a:lnTo>
                  <a:pt x="218" y="855"/>
                </a:lnTo>
                <a:lnTo>
                  <a:pt x="218" y="855"/>
                </a:lnTo>
                <a:lnTo>
                  <a:pt x="209" y="838"/>
                </a:lnTo>
                <a:lnTo>
                  <a:pt x="203" y="820"/>
                </a:lnTo>
                <a:lnTo>
                  <a:pt x="199" y="800"/>
                </a:lnTo>
                <a:lnTo>
                  <a:pt x="198" y="779"/>
                </a:lnTo>
                <a:lnTo>
                  <a:pt x="198" y="779"/>
                </a:lnTo>
                <a:lnTo>
                  <a:pt x="193" y="730"/>
                </a:lnTo>
                <a:lnTo>
                  <a:pt x="193" y="730"/>
                </a:lnTo>
                <a:lnTo>
                  <a:pt x="159" y="673"/>
                </a:lnTo>
                <a:lnTo>
                  <a:pt x="159" y="673"/>
                </a:lnTo>
                <a:lnTo>
                  <a:pt x="150" y="656"/>
                </a:lnTo>
                <a:lnTo>
                  <a:pt x="143" y="636"/>
                </a:lnTo>
                <a:lnTo>
                  <a:pt x="140" y="617"/>
                </a:lnTo>
                <a:lnTo>
                  <a:pt x="138" y="597"/>
                </a:lnTo>
                <a:lnTo>
                  <a:pt x="140" y="578"/>
                </a:lnTo>
                <a:lnTo>
                  <a:pt x="143" y="558"/>
                </a:lnTo>
                <a:lnTo>
                  <a:pt x="150" y="539"/>
                </a:lnTo>
                <a:lnTo>
                  <a:pt x="159" y="522"/>
                </a:lnTo>
                <a:lnTo>
                  <a:pt x="159" y="522"/>
                </a:lnTo>
                <a:lnTo>
                  <a:pt x="193" y="463"/>
                </a:lnTo>
                <a:lnTo>
                  <a:pt x="193" y="463"/>
                </a:lnTo>
                <a:lnTo>
                  <a:pt x="198" y="414"/>
                </a:lnTo>
                <a:lnTo>
                  <a:pt x="198" y="414"/>
                </a:lnTo>
                <a:lnTo>
                  <a:pt x="199" y="396"/>
                </a:lnTo>
                <a:lnTo>
                  <a:pt x="203" y="375"/>
                </a:lnTo>
                <a:lnTo>
                  <a:pt x="209" y="357"/>
                </a:lnTo>
                <a:lnTo>
                  <a:pt x="218" y="340"/>
                </a:lnTo>
                <a:lnTo>
                  <a:pt x="218" y="340"/>
                </a:lnTo>
                <a:lnTo>
                  <a:pt x="228" y="323"/>
                </a:lnTo>
                <a:lnTo>
                  <a:pt x="242" y="309"/>
                </a:lnTo>
                <a:lnTo>
                  <a:pt x="255" y="296"/>
                </a:lnTo>
                <a:lnTo>
                  <a:pt x="272" y="286"/>
                </a:lnTo>
                <a:lnTo>
                  <a:pt x="272" y="286"/>
                </a:lnTo>
                <a:lnTo>
                  <a:pt x="346" y="254"/>
                </a:lnTo>
                <a:lnTo>
                  <a:pt x="346" y="254"/>
                </a:lnTo>
                <a:lnTo>
                  <a:pt x="397" y="196"/>
                </a:lnTo>
                <a:lnTo>
                  <a:pt x="397" y="196"/>
                </a:lnTo>
                <a:lnTo>
                  <a:pt x="411" y="183"/>
                </a:lnTo>
                <a:lnTo>
                  <a:pt x="428" y="171"/>
                </a:lnTo>
                <a:lnTo>
                  <a:pt x="444" y="162"/>
                </a:lnTo>
                <a:lnTo>
                  <a:pt x="465" y="157"/>
                </a:lnTo>
                <a:lnTo>
                  <a:pt x="483" y="154"/>
                </a:lnTo>
                <a:lnTo>
                  <a:pt x="504" y="154"/>
                </a:lnTo>
                <a:lnTo>
                  <a:pt x="522" y="154"/>
                </a:lnTo>
                <a:lnTo>
                  <a:pt x="542" y="157"/>
                </a:lnTo>
                <a:lnTo>
                  <a:pt x="542" y="157"/>
                </a:lnTo>
                <a:lnTo>
                  <a:pt x="598" y="171"/>
                </a:lnTo>
                <a:lnTo>
                  <a:pt x="598" y="171"/>
                </a:lnTo>
                <a:lnTo>
                  <a:pt x="654" y="157"/>
                </a:lnTo>
                <a:lnTo>
                  <a:pt x="654" y="157"/>
                </a:lnTo>
                <a:lnTo>
                  <a:pt x="674" y="154"/>
                </a:lnTo>
                <a:lnTo>
                  <a:pt x="693" y="154"/>
                </a:lnTo>
                <a:lnTo>
                  <a:pt x="713" y="154"/>
                </a:lnTo>
                <a:lnTo>
                  <a:pt x="734" y="157"/>
                </a:lnTo>
                <a:lnTo>
                  <a:pt x="752" y="162"/>
                </a:lnTo>
                <a:lnTo>
                  <a:pt x="769" y="171"/>
                </a:lnTo>
                <a:lnTo>
                  <a:pt x="786" y="183"/>
                </a:lnTo>
                <a:lnTo>
                  <a:pt x="799" y="196"/>
                </a:lnTo>
                <a:lnTo>
                  <a:pt x="799" y="196"/>
                </a:lnTo>
                <a:lnTo>
                  <a:pt x="850" y="254"/>
                </a:lnTo>
                <a:lnTo>
                  <a:pt x="850" y="254"/>
                </a:lnTo>
                <a:lnTo>
                  <a:pt x="925" y="286"/>
                </a:lnTo>
                <a:lnTo>
                  <a:pt x="925" y="286"/>
                </a:lnTo>
                <a:lnTo>
                  <a:pt x="941" y="296"/>
                </a:lnTo>
                <a:lnTo>
                  <a:pt x="955" y="309"/>
                </a:lnTo>
                <a:lnTo>
                  <a:pt x="969" y="323"/>
                </a:lnTo>
                <a:lnTo>
                  <a:pt x="979" y="340"/>
                </a:lnTo>
                <a:lnTo>
                  <a:pt x="979" y="340"/>
                </a:lnTo>
                <a:lnTo>
                  <a:pt x="987" y="357"/>
                </a:lnTo>
                <a:lnTo>
                  <a:pt x="994" y="375"/>
                </a:lnTo>
                <a:lnTo>
                  <a:pt x="997" y="396"/>
                </a:lnTo>
                <a:lnTo>
                  <a:pt x="999" y="414"/>
                </a:lnTo>
                <a:lnTo>
                  <a:pt x="999" y="414"/>
                </a:lnTo>
                <a:lnTo>
                  <a:pt x="1004" y="463"/>
                </a:lnTo>
                <a:lnTo>
                  <a:pt x="1004" y="463"/>
                </a:lnTo>
                <a:lnTo>
                  <a:pt x="1038" y="522"/>
                </a:lnTo>
                <a:lnTo>
                  <a:pt x="1038" y="522"/>
                </a:lnTo>
                <a:lnTo>
                  <a:pt x="1048" y="539"/>
                </a:lnTo>
                <a:lnTo>
                  <a:pt x="1053" y="558"/>
                </a:lnTo>
                <a:lnTo>
                  <a:pt x="1058" y="578"/>
                </a:lnTo>
                <a:lnTo>
                  <a:pt x="1058" y="597"/>
                </a:lnTo>
                <a:lnTo>
                  <a:pt x="1058" y="617"/>
                </a:lnTo>
                <a:lnTo>
                  <a:pt x="1053" y="636"/>
                </a:lnTo>
                <a:lnTo>
                  <a:pt x="1048" y="656"/>
                </a:lnTo>
                <a:lnTo>
                  <a:pt x="1038" y="673"/>
                </a:lnTo>
                <a:lnTo>
                  <a:pt x="1038" y="673"/>
                </a:lnTo>
                <a:lnTo>
                  <a:pt x="1004" y="730"/>
                </a:lnTo>
                <a:lnTo>
                  <a:pt x="1004" y="73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6" name="Title 5"/>
          <p:cNvSpPr>
            <a:spLocks noGrp="1"/>
          </p:cNvSpPr>
          <p:nvPr>
            <p:ph type="title"/>
          </p:nvPr>
        </p:nvSpPr>
        <p:spPr/>
        <p:txBody>
          <a:bodyPr/>
          <a:lstStyle/>
          <a:p>
            <a:r>
              <a:rPr lang="en-US" dirty="0"/>
              <a:t>Revenue Overview</a:t>
            </a:r>
          </a:p>
        </p:txBody>
      </p:sp>
      <p:grpSp>
        <p:nvGrpSpPr>
          <p:cNvPr id="13" name="Ellipse 256"/>
          <p:cNvGrpSpPr>
            <a:grpSpLocks/>
          </p:cNvGrpSpPr>
          <p:nvPr/>
        </p:nvGrpSpPr>
        <p:grpSpPr bwMode="auto">
          <a:xfrm>
            <a:off x="2895600" y="5448176"/>
            <a:ext cx="5562600" cy="629120"/>
            <a:chOff x="4712208" y="4803648"/>
            <a:chExt cx="2822448" cy="621792"/>
          </a:xfrm>
        </p:grpSpPr>
        <p:pic>
          <p:nvPicPr>
            <p:cNvPr id="14" name="Ellipse 256"/>
            <p:cNvPicPr>
              <a:picLocks noChangeArrowheads="1"/>
            </p:cNvPicPr>
            <p:nvPr/>
          </p:nvPicPr>
          <p:blipFill>
            <a:blip r:embed="rId3">
              <a:lum bright="60000"/>
              <a:extLst>
                <a:ext uri="{28A0092B-C50C-407E-A947-70E740481C1C}">
                  <a14:useLocalDpi xmlns:a14="http://schemas.microsoft.com/office/drawing/2010/main" val="0"/>
                </a:ext>
              </a:extLst>
            </a:blip>
            <a:srcRect/>
            <a:stretch>
              <a:fillRect/>
            </a:stretch>
          </p:blipFill>
          <p:spPr bwMode="auto">
            <a:xfrm>
              <a:off x="4712208" y="4803648"/>
              <a:ext cx="2822448" cy="621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369"/>
            <p:cNvSpPr txBox="1">
              <a:spLocks noChangeArrowheads="1"/>
            </p:cNvSpPr>
            <p:nvPr/>
          </p:nvSpPr>
          <p:spPr bwMode="auto">
            <a:xfrm>
              <a:off x="5129610" y="4897422"/>
              <a:ext cx="1985245" cy="434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defRPr>
              </a:lvl1pPr>
              <a:lvl2pPr marL="37931725" indent="-37474525">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marL="457200" fontAlgn="base">
                <a:spcBef>
                  <a:spcPct val="0"/>
                </a:spcBef>
                <a:spcAft>
                  <a:spcPct val="0"/>
                </a:spcAft>
                <a:defRPr>
                  <a:solidFill>
                    <a:schemeClr val="tx1"/>
                  </a:solidFill>
                  <a:latin typeface="Arial" pitchFamily="34" charset="0"/>
                </a:defRPr>
              </a:lvl6pPr>
              <a:lvl7pPr marL="914400" fontAlgn="base">
                <a:spcBef>
                  <a:spcPct val="0"/>
                </a:spcBef>
                <a:spcAft>
                  <a:spcPct val="0"/>
                </a:spcAft>
                <a:defRPr>
                  <a:solidFill>
                    <a:schemeClr val="tx1"/>
                  </a:solidFill>
                  <a:latin typeface="Arial" pitchFamily="34" charset="0"/>
                </a:defRPr>
              </a:lvl7pPr>
              <a:lvl8pPr marL="1371600" fontAlgn="base">
                <a:spcBef>
                  <a:spcPct val="0"/>
                </a:spcBef>
                <a:spcAft>
                  <a:spcPct val="0"/>
                </a:spcAft>
                <a:defRPr>
                  <a:solidFill>
                    <a:schemeClr val="tx1"/>
                  </a:solidFill>
                  <a:latin typeface="Arial" pitchFamily="34" charset="0"/>
                </a:defRPr>
              </a:lvl8pPr>
              <a:lvl9pPr marL="1828800" fontAlgn="base">
                <a:spcBef>
                  <a:spcPct val="0"/>
                </a:spcBef>
                <a:spcAft>
                  <a:spcPct val="0"/>
                </a:spcAft>
                <a:defRPr>
                  <a:solidFill>
                    <a:schemeClr val="tx1"/>
                  </a:solidFill>
                  <a:latin typeface="Arial" pitchFamily="34" charset="0"/>
                </a:defRPr>
              </a:lvl9pPr>
            </a:lstStyle>
            <a:p>
              <a:pPr algn="ctr"/>
              <a:endParaRPr lang="fr-FR" noProof="1">
                <a:solidFill>
                  <a:srgbClr val="FFFFFF"/>
                </a:solidFill>
                <a:latin typeface="Calibri" pitchFamily="34" charset="0"/>
                <a:ea typeface="MS PGothic" pitchFamily="34" charset="-128"/>
              </a:endParaRPr>
            </a:p>
          </p:txBody>
        </p:sp>
      </p:grpSp>
    </p:spTree>
    <p:extLst>
      <p:ext uri="{BB962C8B-B14F-4D97-AF65-F5344CB8AC3E}">
        <p14:creationId xmlns:p14="http://schemas.microsoft.com/office/powerpoint/2010/main" val="11508164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igure">
            <a:extLst>
              <a:ext uri="{FF2B5EF4-FFF2-40B4-BE49-F238E27FC236}">
                <a16:creationId xmlns:a16="http://schemas.microsoft.com/office/drawing/2014/main" id="{B2906CF1-44DB-4EB0-88ED-05C8266EA277}"/>
              </a:ext>
            </a:extLst>
          </p:cNvPr>
          <p:cNvSpPr/>
          <p:nvPr/>
        </p:nvSpPr>
        <p:spPr>
          <a:xfrm>
            <a:off x="2869453" y="1295400"/>
            <a:ext cx="1628707" cy="2058124"/>
          </a:xfrm>
          <a:custGeom>
            <a:avLst/>
            <a:gdLst/>
            <a:ahLst/>
            <a:cxnLst>
              <a:cxn ang="0">
                <a:pos x="wd2" y="hd2"/>
              </a:cxn>
              <a:cxn ang="5400000">
                <a:pos x="wd2" y="hd2"/>
              </a:cxn>
              <a:cxn ang="10800000">
                <a:pos x="wd2" y="hd2"/>
              </a:cxn>
              <a:cxn ang="16200000">
                <a:pos x="wd2" y="hd2"/>
              </a:cxn>
            </a:cxnLst>
            <a:rect l="0" t="0" r="r" b="b"/>
            <a:pathLst>
              <a:path w="19923" h="19444" extrusionOk="0">
                <a:moveTo>
                  <a:pt x="17391" y="19268"/>
                </a:moveTo>
                <a:lnTo>
                  <a:pt x="4965" y="13905"/>
                </a:lnTo>
                <a:cubicBezTo>
                  <a:pt x="-1599" y="11063"/>
                  <a:pt x="-1677" y="3950"/>
                  <a:pt x="4867" y="1094"/>
                </a:cubicBezTo>
                <a:cubicBezTo>
                  <a:pt x="4945" y="1050"/>
                  <a:pt x="5043" y="1021"/>
                  <a:pt x="5140" y="977"/>
                </a:cubicBezTo>
                <a:cubicBezTo>
                  <a:pt x="11723" y="-1836"/>
                  <a:pt x="19923" y="1764"/>
                  <a:pt x="19923" y="7448"/>
                </a:cubicBezTo>
                <a:lnTo>
                  <a:pt x="19923" y="18190"/>
                </a:lnTo>
                <a:cubicBezTo>
                  <a:pt x="19904" y="19152"/>
                  <a:pt x="18501" y="19764"/>
                  <a:pt x="17391" y="19268"/>
                </a:cubicBezTo>
                <a:close/>
              </a:path>
            </a:pathLst>
          </a:custGeom>
          <a:solidFill>
            <a:srgbClr val="9BBB59"/>
          </a:solidFill>
          <a:ln w="12700">
            <a:miter lim="400000"/>
          </a:ln>
        </p:spPr>
        <p:txBody>
          <a:bodyPr lIns="28575" tIns="28575" rIns="28575" bIns="28575" anchor="ctr"/>
          <a:lstStyle/>
          <a:p>
            <a:pPr marL="0" marR="0" lvl="0" indent="0" defTabSz="91440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2250" b="0" i="0" u="none" strike="noStrike" kern="0" cap="none" spc="0" normalizeH="0" baseline="0" noProof="0">
              <a:ln>
                <a:noFill/>
              </a:ln>
              <a:solidFill>
                <a:srgbClr val="FFFFFF"/>
              </a:solidFill>
              <a:effectLst>
                <a:outerShdw blurRad="38100" dist="12700" dir="5400000" rotWithShape="0">
                  <a:srgbClr val="000000">
                    <a:alpha val="50000"/>
                  </a:srgbClr>
                </a:outerShdw>
              </a:effectLst>
              <a:uLnTx/>
              <a:uFillTx/>
              <a:latin typeface="Calibri"/>
              <a:cs typeface="+mn-cs"/>
            </a:endParaRPr>
          </a:p>
        </p:txBody>
      </p:sp>
      <p:sp>
        <p:nvSpPr>
          <p:cNvPr id="7" name="Figure">
            <a:extLst>
              <a:ext uri="{FF2B5EF4-FFF2-40B4-BE49-F238E27FC236}">
                <a16:creationId xmlns:a16="http://schemas.microsoft.com/office/drawing/2014/main" id="{4ABEE6EE-1C1A-41CD-B8A5-0E02703136C4}"/>
              </a:ext>
            </a:extLst>
          </p:cNvPr>
          <p:cNvSpPr/>
          <p:nvPr/>
        </p:nvSpPr>
        <p:spPr>
          <a:xfrm>
            <a:off x="4732403" y="2745537"/>
            <a:ext cx="2301619" cy="1580092"/>
          </a:xfrm>
          <a:custGeom>
            <a:avLst/>
            <a:gdLst/>
            <a:ahLst/>
            <a:cxnLst>
              <a:cxn ang="0">
                <a:pos x="wd2" y="hd2"/>
              </a:cxn>
              <a:cxn ang="5400000">
                <a:pos x="wd2" y="hd2"/>
              </a:cxn>
              <a:cxn ang="10800000">
                <a:pos x="wd2" y="hd2"/>
              </a:cxn>
              <a:cxn ang="16200000">
                <a:pos x="wd2" y="hd2"/>
              </a:cxn>
            </a:cxnLst>
            <a:rect l="0" t="0" r="r" b="b"/>
            <a:pathLst>
              <a:path w="21385" h="17338" extrusionOk="0">
                <a:moveTo>
                  <a:pt x="643" y="7398"/>
                </a:moveTo>
                <a:lnTo>
                  <a:pt x="10082" y="1169"/>
                </a:lnTo>
                <a:cubicBezTo>
                  <a:pt x="15068" y="-2132"/>
                  <a:pt x="21355" y="1948"/>
                  <a:pt x="21385" y="8533"/>
                </a:cubicBezTo>
                <a:cubicBezTo>
                  <a:pt x="21385" y="8617"/>
                  <a:pt x="21385" y="8702"/>
                  <a:pt x="21385" y="8803"/>
                </a:cubicBezTo>
                <a:cubicBezTo>
                  <a:pt x="21355" y="15405"/>
                  <a:pt x="15068" y="19468"/>
                  <a:pt x="10082" y="16167"/>
                </a:cubicBezTo>
                <a:lnTo>
                  <a:pt x="643" y="9921"/>
                </a:lnTo>
                <a:cubicBezTo>
                  <a:pt x="-215" y="9362"/>
                  <a:pt x="-215" y="7957"/>
                  <a:pt x="643" y="7398"/>
                </a:cubicBezTo>
                <a:close/>
              </a:path>
            </a:pathLst>
          </a:custGeom>
          <a:solidFill>
            <a:schemeClr val="accent5">
              <a:lumMod val="75000"/>
            </a:schemeClr>
          </a:solidFill>
          <a:ln w="12700">
            <a:miter lim="400000"/>
          </a:ln>
        </p:spPr>
        <p:txBody>
          <a:bodyPr lIns="28575" tIns="28575" rIns="28575" bIns="28575" anchor="ctr"/>
          <a:lstStyle/>
          <a:p>
            <a:pPr marL="0" marR="0" lvl="0" indent="0" defTabSz="91440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2250" b="0" i="0" u="none" strike="noStrike" kern="0" cap="none" spc="0" normalizeH="0" baseline="0" noProof="0">
              <a:ln>
                <a:noFill/>
              </a:ln>
              <a:solidFill>
                <a:srgbClr val="FFFFFF"/>
              </a:solidFill>
              <a:effectLst>
                <a:outerShdw blurRad="38100" dist="12700" dir="5400000" rotWithShape="0">
                  <a:srgbClr val="000000">
                    <a:alpha val="50000"/>
                  </a:srgbClr>
                </a:outerShdw>
              </a:effectLst>
              <a:uLnTx/>
              <a:uFillTx/>
              <a:latin typeface="Calibri"/>
              <a:cs typeface="+mn-cs"/>
            </a:endParaRPr>
          </a:p>
        </p:txBody>
      </p:sp>
      <p:sp>
        <p:nvSpPr>
          <p:cNvPr id="8" name="Figure">
            <a:extLst>
              <a:ext uri="{FF2B5EF4-FFF2-40B4-BE49-F238E27FC236}">
                <a16:creationId xmlns:a16="http://schemas.microsoft.com/office/drawing/2014/main" id="{16AB2C46-4E71-46B9-B755-86D97F186EC2}"/>
              </a:ext>
            </a:extLst>
          </p:cNvPr>
          <p:cNvSpPr/>
          <p:nvPr/>
        </p:nvSpPr>
        <p:spPr>
          <a:xfrm>
            <a:off x="2057400" y="2745538"/>
            <a:ext cx="2300424" cy="1580091"/>
          </a:xfrm>
          <a:custGeom>
            <a:avLst/>
            <a:gdLst/>
            <a:ahLst/>
            <a:cxnLst>
              <a:cxn ang="0">
                <a:pos x="wd2" y="hd2"/>
              </a:cxn>
              <a:cxn ang="5400000">
                <a:pos x="wd2" y="hd2"/>
              </a:cxn>
              <a:cxn ang="10800000">
                <a:pos x="wd2" y="hd2"/>
              </a:cxn>
              <a:cxn ang="16200000">
                <a:pos x="wd2" y="hd2"/>
              </a:cxn>
            </a:cxnLst>
            <a:rect l="0" t="0" r="r" b="b"/>
            <a:pathLst>
              <a:path w="21389" h="17338" extrusionOk="0">
                <a:moveTo>
                  <a:pt x="20756" y="9940"/>
                </a:moveTo>
                <a:lnTo>
                  <a:pt x="11311" y="16169"/>
                </a:lnTo>
                <a:cubicBezTo>
                  <a:pt x="6322" y="19470"/>
                  <a:pt x="30" y="15390"/>
                  <a:pt x="0" y="8805"/>
                </a:cubicBezTo>
                <a:cubicBezTo>
                  <a:pt x="0" y="8721"/>
                  <a:pt x="0" y="8636"/>
                  <a:pt x="0" y="8535"/>
                </a:cubicBezTo>
                <a:cubicBezTo>
                  <a:pt x="30" y="1933"/>
                  <a:pt x="6322" y="-2130"/>
                  <a:pt x="11311" y="1171"/>
                </a:cubicBezTo>
                <a:lnTo>
                  <a:pt x="20756" y="7400"/>
                </a:lnTo>
                <a:cubicBezTo>
                  <a:pt x="21600" y="7976"/>
                  <a:pt x="21600" y="9381"/>
                  <a:pt x="20756" y="9940"/>
                </a:cubicBezTo>
                <a:close/>
              </a:path>
            </a:pathLst>
          </a:custGeom>
          <a:solidFill>
            <a:schemeClr val="accent2">
              <a:lumMod val="60000"/>
              <a:lumOff val="40000"/>
            </a:schemeClr>
          </a:solidFill>
          <a:ln w="12700">
            <a:miter lim="400000"/>
          </a:ln>
        </p:spPr>
        <p:txBody>
          <a:bodyPr lIns="28575" tIns="28575" rIns="28575" bIns="28575" anchor="ctr"/>
          <a:lstStyle/>
          <a:p>
            <a:pPr marL="0" marR="0" lvl="0" indent="0" defTabSz="91440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2250" b="0" i="0" u="none" strike="noStrike" kern="0" cap="none" spc="0" normalizeH="0" baseline="0" noProof="0">
              <a:ln>
                <a:noFill/>
              </a:ln>
              <a:solidFill>
                <a:srgbClr val="FFFFFF"/>
              </a:solidFill>
              <a:effectLst>
                <a:outerShdw blurRad="38100" dist="12700" dir="5400000" rotWithShape="0">
                  <a:srgbClr val="000000">
                    <a:alpha val="50000"/>
                  </a:srgbClr>
                </a:outerShdw>
              </a:effectLst>
              <a:uLnTx/>
              <a:uFillTx/>
              <a:latin typeface="Calibri"/>
              <a:cs typeface="+mn-cs"/>
            </a:endParaRPr>
          </a:p>
        </p:txBody>
      </p:sp>
      <p:sp>
        <p:nvSpPr>
          <p:cNvPr id="9" name="Figure">
            <a:extLst>
              <a:ext uri="{FF2B5EF4-FFF2-40B4-BE49-F238E27FC236}">
                <a16:creationId xmlns:a16="http://schemas.microsoft.com/office/drawing/2014/main" id="{EC930185-C077-402C-837A-39769536FD41}"/>
              </a:ext>
            </a:extLst>
          </p:cNvPr>
          <p:cNvSpPr/>
          <p:nvPr/>
        </p:nvSpPr>
        <p:spPr>
          <a:xfrm>
            <a:off x="4589100" y="1295400"/>
            <a:ext cx="1628706" cy="2058124"/>
          </a:xfrm>
          <a:custGeom>
            <a:avLst/>
            <a:gdLst/>
            <a:ahLst/>
            <a:cxnLst>
              <a:cxn ang="0">
                <a:pos x="wd2" y="hd2"/>
              </a:cxn>
              <a:cxn ang="5400000">
                <a:pos x="wd2" y="hd2"/>
              </a:cxn>
              <a:cxn ang="10800000">
                <a:pos x="wd2" y="hd2"/>
              </a:cxn>
              <a:cxn ang="16200000">
                <a:pos x="wd2" y="hd2"/>
              </a:cxn>
            </a:cxnLst>
            <a:rect l="0" t="0" r="r" b="b"/>
            <a:pathLst>
              <a:path w="19923" h="19444" extrusionOk="0">
                <a:moveTo>
                  <a:pt x="0" y="18190"/>
                </a:moveTo>
                <a:lnTo>
                  <a:pt x="0" y="7448"/>
                </a:lnTo>
                <a:cubicBezTo>
                  <a:pt x="0" y="1764"/>
                  <a:pt x="8200" y="-1836"/>
                  <a:pt x="14783" y="977"/>
                </a:cubicBezTo>
                <a:cubicBezTo>
                  <a:pt x="14880" y="1021"/>
                  <a:pt x="14958" y="1050"/>
                  <a:pt x="15056" y="1094"/>
                </a:cubicBezTo>
                <a:cubicBezTo>
                  <a:pt x="21600" y="3965"/>
                  <a:pt x="21522" y="11077"/>
                  <a:pt x="14958" y="13905"/>
                </a:cubicBezTo>
                <a:lnTo>
                  <a:pt x="2532" y="19268"/>
                </a:lnTo>
                <a:cubicBezTo>
                  <a:pt x="1383" y="19764"/>
                  <a:pt x="0" y="19152"/>
                  <a:pt x="0" y="18190"/>
                </a:cubicBezTo>
                <a:close/>
              </a:path>
            </a:pathLst>
          </a:custGeom>
          <a:solidFill>
            <a:srgbClr val="95A5A6"/>
          </a:solidFill>
          <a:ln w="12700">
            <a:miter lim="400000"/>
          </a:ln>
        </p:spPr>
        <p:txBody>
          <a:bodyPr lIns="28575" tIns="28575" rIns="28575" bIns="28575" anchor="ctr"/>
          <a:lstStyle/>
          <a:p>
            <a:pPr marL="0" marR="0" lvl="0" indent="0" defTabSz="91440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2250" b="0" i="0" u="none" strike="noStrike" kern="0" cap="none" spc="0" normalizeH="0" baseline="0" noProof="0">
              <a:ln>
                <a:noFill/>
              </a:ln>
              <a:solidFill>
                <a:srgbClr val="FFFFFF"/>
              </a:solidFill>
              <a:effectLst>
                <a:outerShdw blurRad="38100" dist="12700" dir="5400000" rotWithShape="0">
                  <a:srgbClr val="000000">
                    <a:alpha val="50000"/>
                  </a:srgbClr>
                </a:outerShdw>
              </a:effectLst>
              <a:uLnTx/>
              <a:uFillTx/>
              <a:latin typeface="Calibri"/>
              <a:cs typeface="+mn-cs"/>
            </a:endParaRPr>
          </a:p>
        </p:txBody>
      </p:sp>
      <p:sp>
        <p:nvSpPr>
          <p:cNvPr id="10" name="Figure">
            <a:extLst>
              <a:ext uri="{FF2B5EF4-FFF2-40B4-BE49-F238E27FC236}">
                <a16:creationId xmlns:a16="http://schemas.microsoft.com/office/drawing/2014/main" id="{56AD5D4C-6206-4110-A020-995C57C975BB}"/>
              </a:ext>
            </a:extLst>
          </p:cNvPr>
          <p:cNvSpPr/>
          <p:nvPr/>
        </p:nvSpPr>
        <p:spPr>
          <a:xfrm>
            <a:off x="4589100" y="3732864"/>
            <a:ext cx="1628706" cy="2057481"/>
          </a:xfrm>
          <a:custGeom>
            <a:avLst/>
            <a:gdLst/>
            <a:ahLst/>
            <a:cxnLst>
              <a:cxn ang="0">
                <a:pos x="wd2" y="hd2"/>
              </a:cxn>
              <a:cxn ang="5400000">
                <a:pos x="wd2" y="hd2"/>
              </a:cxn>
              <a:cxn ang="10800000">
                <a:pos x="wd2" y="hd2"/>
              </a:cxn>
              <a:cxn ang="16200000">
                <a:pos x="wd2" y="hd2"/>
              </a:cxn>
            </a:cxnLst>
            <a:rect l="0" t="0" r="r" b="b"/>
            <a:pathLst>
              <a:path w="19923" h="19451" extrusionOk="0">
                <a:moveTo>
                  <a:pt x="2532" y="170"/>
                </a:moveTo>
                <a:lnTo>
                  <a:pt x="14958" y="5537"/>
                </a:lnTo>
                <a:cubicBezTo>
                  <a:pt x="21522" y="8382"/>
                  <a:pt x="21600" y="15499"/>
                  <a:pt x="15056" y="18357"/>
                </a:cubicBezTo>
                <a:cubicBezTo>
                  <a:pt x="14978" y="18401"/>
                  <a:pt x="14880" y="18430"/>
                  <a:pt x="14783" y="18474"/>
                </a:cubicBezTo>
                <a:cubicBezTo>
                  <a:pt x="8200" y="21289"/>
                  <a:pt x="0" y="17687"/>
                  <a:pt x="0" y="11999"/>
                </a:cubicBezTo>
                <a:lnTo>
                  <a:pt x="0" y="1250"/>
                </a:lnTo>
                <a:cubicBezTo>
                  <a:pt x="19" y="287"/>
                  <a:pt x="1402" y="-311"/>
                  <a:pt x="2532" y="170"/>
                </a:cubicBezTo>
                <a:close/>
              </a:path>
            </a:pathLst>
          </a:custGeom>
          <a:solidFill>
            <a:srgbClr val="F39C12"/>
          </a:solidFill>
          <a:ln w="12700">
            <a:miter lim="400000"/>
          </a:ln>
        </p:spPr>
        <p:txBody>
          <a:bodyPr lIns="28575" tIns="28575" rIns="28575" bIns="28575" anchor="ctr"/>
          <a:lstStyle/>
          <a:p>
            <a:pPr marL="0" marR="0" lvl="0" indent="0" defTabSz="91440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2250" b="0" i="0" u="none" strike="noStrike" kern="0" cap="none" spc="0" normalizeH="0" baseline="0" noProof="0">
              <a:ln>
                <a:noFill/>
              </a:ln>
              <a:solidFill>
                <a:srgbClr val="FFFFFF"/>
              </a:solidFill>
              <a:effectLst>
                <a:outerShdw blurRad="38100" dist="12700" dir="5400000" rotWithShape="0">
                  <a:srgbClr val="000000">
                    <a:alpha val="50000"/>
                  </a:srgbClr>
                </a:outerShdw>
              </a:effectLst>
              <a:uLnTx/>
              <a:uFillTx/>
              <a:latin typeface="Calibri"/>
              <a:cs typeface="+mn-cs"/>
            </a:endParaRPr>
          </a:p>
        </p:txBody>
      </p:sp>
      <p:sp>
        <p:nvSpPr>
          <p:cNvPr id="11" name="Figure">
            <a:extLst>
              <a:ext uri="{FF2B5EF4-FFF2-40B4-BE49-F238E27FC236}">
                <a16:creationId xmlns:a16="http://schemas.microsoft.com/office/drawing/2014/main" id="{8F7F5FFC-67D6-4208-AAE3-C29A614C3106}"/>
              </a:ext>
            </a:extLst>
          </p:cNvPr>
          <p:cNvSpPr/>
          <p:nvPr/>
        </p:nvSpPr>
        <p:spPr>
          <a:xfrm>
            <a:off x="2869453" y="3732864"/>
            <a:ext cx="1628707" cy="2058336"/>
          </a:xfrm>
          <a:custGeom>
            <a:avLst/>
            <a:gdLst/>
            <a:ahLst/>
            <a:cxnLst>
              <a:cxn ang="0">
                <a:pos x="wd2" y="hd2"/>
              </a:cxn>
              <a:cxn ang="5400000">
                <a:pos x="wd2" y="hd2"/>
              </a:cxn>
              <a:cxn ang="10800000">
                <a:pos x="wd2" y="hd2"/>
              </a:cxn>
              <a:cxn ang="16200000">
                <a:pos x="wd2" y="hd2"/>
              </a:cxn>
            </a:cxnLst>
            <a:rect l="0" t="0" r="r" b="b"/>
            <a:pathLst>
              <a:path w="19923" h="19446" extrusionOk="0">
                <a:moveTo>
                  <a:pt x="19923" y="1256"/>
                </a:moveTo>
                <a:lnTo>
                  <a:pt x="19923" y="11998"/>
                </a:lnTo>
                <a:cubicBezTo>
                  <a:pt x="19923" y="17682"/>
                  <a:pt x="11723" y="21282"/>
                  <a:pt x="5140" y="18469"/>
                </a:cubicBezTo>
                <a:cubicBezTo>
                  <a:pt x="5043" y="18425"/>
                  <a:pt x="4965" y="18396"/>
                  <a:pt x="4867" y="18352"/>
                </a:cubicBezTo>
                <a:cubicBezTo>
                  <a:pt x="-1677" y="15481"/>
                  <a:pt x="-1599" y="8369"/>
                  <a:pt x="4965" y="5541"/>
                </a:cubicBezTo>
                <a:lnTo>
                  <a:pt x="17391" y="178"/>
                </a:lnTo>
                <a:cubicBezTo>
                  <a:pt x="18521" y="-318"/>
                  <a:pt x="19923" y="280"/>
                  <a:pt x="19923" y="1256"/>
                </a:cubicBezTo>
                <a:close/>
              </a:path>
            </a:pathLst>
          </a:custGeom>
          <a:solidFill>
            <a:srgbClr val="C0392B"/>
          </a:solidFill>
          <a:ln w="12700">
            <a:miter lim="400000"/>
          </a:ln>
        </p:spPr>
        <p:txBody>
          <a:bodyPr lIns="28575" tIns="28575" rIns="28575" bIns="28575" anchor="ctr"/>
          <a:lstStyle/>
          <a:p>
            <a:pPr marL="0" marR="0" lvl="0" indent="0" defTabSz="91440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2250" b="0" i="0" u="none" strike="noStrike" kern="0" cap="none" spc="0" normalizeH="0" baseline="0" noProof="0">
              <a:ln>
                <a:noFill/>
              </a:ln>
              <a:solidFill>
                <a:srgbClr val="FFFFFF"/>
              </a:solidFill>
              <a:effectLst>
                <a:outerShdw blurRad="38100" dist="12700" dir="5400000" rotWithShape="0">
                  <a:srgbClr val="000000">
                    <a:alpha val="50000"/>
                  </a:srgbClr>
                </a:outerShdw>
              </a:effectLst>
              <a:uLnTx/>
              <a:uFillTx/>
              <a:latin typeface="Calibri"/>
              <a:cs typeface="+mn-cs"/>
            </a:endParaRPr>
          </a:p>
        </p:txBody>
      </p:sp>
      <p:sp>
        <p:nvSpPr>
          <p:cNvPr id="13" name="Title 1"/>
          <p:cNvSpPr>
            <a:spLocks noGrp="1"/>
          </p:cNvSpPr>
          <p:nvPr>
            <p:ph type="title"/>
          </p:nvPr>
        </p:nvSpPr>
        <p:spPr>
          <a:xfrm>
            <a:off x="457200" y="274638"/>
            <a:ext cx="8229600" cy="715962"/>
          </a:xfrm>
        </p:spPr>
        <p:txBody>
          <a:bodyPr>
            <a:normAutofit fontScale="90000"/>
          </a:bodyPr>
          <a:lstStyle/>
          <a:p>
            <a:r>
              <a:rPr lang="en-US" dirty="0"/>
              <a:t>Revenues: Tax Levy</a:t>
            </a:r>
          </a:p>
        </p:txBody>
      </p:sp>
      <p:sp>
        <p:nvSpPr>
          <p:cNvPr id="14" name="Oval 13"/>
          <p:cNvSpPr/>
          <p:nvPr/>
        </p:nvSpPr>
        <p:spPr bwMode="auto">
          <a:xfrm>
            <a:off x="3871196" y="2860688"/>
            <a:ext cx="1349790" cy="1349790"/>
          </a:xfrm>
          <a:prstGeom prst="ellipse">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Avenir LT Std 45 Book" panose="020B0502020203020204" pitchFamily="34" charset="0"/>
              </a:rPr>
              <a:t>Property Tax Levy Cap Formula</a:t>
            </a:r>
          </a:p>
        </p:txBody>
      </p:sp>
      <p:sp>
        <p:nvSpPr>
          <p:cNvPr id="15" name="TextBox 14"/>
          <p:cNvSpPr txBox="1"/>
          <p:nvPr/>
        </p:nvSpPr>
        <p:spPr>
          <a:xfrm>
            <a:off x="3048000" y="1524000"/>
            <a:ext cx="1321374" cy="1323439"/>
          </a:xfrm>
          <a:prstGeom prst="rect">
            <a:avLst/>
          </a:prstGeom>
          <a:noFill/>
        </p:spPr>
        <p:txBody>
          <a:bodyPr wrap="square" rtlCol="0">
            <a:spAutoFit/>
          </a:bodyPr>
          <a:lstStyle/>
          <a:p>
            <a:pPr algn="ctr"/>
            <a:r>
              <a:rPr lang="en-US" sz="1600" dirty="0">
                <a:solidFill>
                  <a:schemeClr val="tx1"/>
                </a:solidFill>
                <a:latin typeface="Avenir LT Std 45 Book" panose="020B0502020203020204" pitchFamily="34" charset="0"/>
              </a:rPr>
              <a:t>Use the result of formula </a:t>
            </a:r>
            <a:r>
              <a:rPr lang="en-US" sz="1600" u="sng" dirty="0">
                <a:solidFill>
                  <a:schemeClr val="tx1"/>
                </a:solidFill>
                <a:latin typeface="Avenir LT Std 45 Book" panose="020B0502020203020204" pitchFamily="34" charset="0"/>
              </a:rPr>
              <a:t>or</a:t>
            </a:r>
            <a:r>
              <a:rPr lang="en-US" sz="1600" dirty="0">
                <a:solidFill>
                  <a:schemeClr val="tx1"/>
                </a:solidFill>
                <a:latin typeface="Avenir LT Std 45 Book" panose="020B0502020203020204" pitchFamily="34" charset="0"/>
              </a:rPr>
              <a:t> pierce “cap”</a:t>
            </a:r>
          </a:p>
        </p:txBody>
      </p:sp>
      <p:sp>
        <p:nvSpPr>
          <p:cNvPr id="16" name="TextBox 15"/>
          <p:cNvSpPr txBox="1"/>
          <p:nvPr/>
        </p:nvSpPr>
        <p:spPr>
          <a:xfrm>
            <a:off x="4732403" y="1537249"/>
            <a:ext cx="1576648" cy="1323439"/>
          </a:xfrm>
          <a:prstGeom prst="rect">
            <a:avLst/>
          </a:prstGeom>
          <a:noFill/>
        </p:spPr>
        <p:txBody>
          <a:bodyPr wrap="square" rtlCol="0">
            <a:spAutoFit/>
          </a:bodyPr>
          <a:lstStyle/>
          <a:p>
            <a:r>
              <a:rPr lang="en-US" sz="1600" dirty="0">
                <a:solidFill>
                  <a:schemeClr val="tx1"/>
                </a:solidFill>
                <a:latin typeface="Avenir LT Std 45 Book" panose="020B0502020203020204" pitchFamily="34" charset="0"/>
              </a:rPr>
              <a:t>Simple majority or super majority budget approval</a:t>
            </a:r>
          </a:p>
        </p:txBody>
      </p:sp>
      <p:sp>
        <p:nvSpPr>
          <p:cNvPr id="17" name="TextBox 16"/>
          <p:cNvSpPr txBox="1"/>
          <p:nvPr/>
        </p:nvSpPr>
        <p:spPr>
          <a:xfrm>
            <a:off x="5631588" y="3225225"/>
            <a:ext cx="1150212" cy="584775"/>
          </a:xfrm>
          <a:prstGeom prst="rect">
            <a:avLst/>
          </a:prstGeom>
          <a:noFill/>
        </p:spPr>
        <p:txBody>
          <a:bodyPr wrap="square" rtlCol="0">
            <a:spAutoFit/>
          </a:bodyPr>
          <a:lstStyle/>
          <a:p>
            <a:pPr algn="ctr"/>
            <a:r>
              <a:rPr lang="en-US" sz="1600" dirty="0">
                <a:solidFill>
                  <a:schemeClr val="tx1"/>
                </a:solidFill>
                <a:latin typeface="Avenir LT Std 45 Book" panose="020B0502020203020204" pitchFamily="34" charset="0"/>
              </a:rPr>
              <a:t>13+ step formula</a:t>
            </a:r>
          </a:p>
        </p:txBody>
      </p:sp>
      <p:sp>
        <p:nvSpPr>
          <p:cNvPr id="18" name="TextBox 17"/>
          <p:cNvSpPr txBox="1"/>
          <p:nvPr/>
        </p:nvSpPr>
        <p:spPr>
          <a:xfrm>
            <a:off x="4645596" y="4559679"/>
            <a:ext cx="1515714" cy="1077218"/>
          </a:xfrm>
          <a:prstGeom prst="rect">
            <a:avLst/>
          </a:prstGeom>
          <a:noFill/>
        </p:spPr>
        <p:txBody>
          <a:bodyPr wrap="square" rtlCol="0">
            <a:spAutoFit/>
          </a:bodyPr>
          <a:lstStyle/>
          <a:p>
            <a:pPr algn="ctr"/>
            <a:r>
              <a:rPr lang="en-US" sz="1600" dirty="0">
                <a:solidFill>
                  <a:schemeClr val="tx1"/>
                </a:solidFill>
                <a:latin typeface="Avenir LT Std 45 Book" panose="020B0502020203020204" pitchFamily="34" charset="0"/>
              </a:rPr>
              <a:t>Same formula, different results across NYS</a:t>
            </a:r>
          </a:p>
        </p:txBody>
      </p:sp>
      <p:sp>
        <p:nvSpPr>
          <p:cNvPr id="19" name="TextBox 18"/>
          <p:cNvSpPr txBox="1"/>
          <p:nvPr/>
        </p:nvSpPr>
        <p:spPr>
          <a:xfrm>
            <a:off x="3036450" y="4610259"/>
            <a:ext cx="1222462" cy="830997"/>
          </a:xfrm>
          <a:prstGeom prst="rect">
            <a:avLst/>
          </a:prstGeom>
          <a:noFill/>
        </p:spPr>
        <p:txBody>
          <a:bodyPr wrap="square" rtlCol="0">
            <a:spAutoFit/>
          </a:bodyPr>
          <a:lstStyle/>
          <a:p>
            <a:pPr algn="ctr"/>
            <a:r>
              <a:rPr lang="en-US" sz="1600" dirty="0">
                <a:solidFill>
                  <a:schemeClr val="tx1"/>
                </a:solidFill>
                <a:latin typeface="Avenir LT Std 45 Book" panose="020B0502020203020204" pitchFamily="34" charset="0"/>
              </a:rPr>
              <a:t>March 1</a:t>
            </a:r>
            <a:r>
              <a:rPr lang="en-US" sz="1600" baseline="30000" dirty="0">
                <a:solidFill>
                  <a:schemeClr val="tx1"/>
                </a:solidFill>
                <a:latin typeface="Avenir LT Std 45 Book" panose="020B0502020203020204" pitchFamily="34" charset="0"/>
              </a:rPr>
              <a:t>st</a:t>
            </a:r>
            <a:r>
              <a:rPr lang="en-US" sz="1600" dirty="0">
                <a:solidFill>
                  <a:schemeClr val="tx1"/>
                </a:solidFill>
                <a:latin typeface="Avenir LT Std 45 Book" panose="020B0502020203020204" pitchFamily="34" charset="0"/>
              </a:rPr>
              <a:t> submission deadline</a:t>
            </a:r>
          </a:p>
        </p:txBody>
      </p:sp>
      <p:sp>
        <p:nvSpPr>
          <p:cNvPr id="20" name="TextBox 19"/>
          <p:cNvSpPr txBox="1"/>
          <p:nvPr/>
        </p:nvSpPr>
        <p:spPr>
          <a:xfrm>
            <a:off x="2294347" y="2895600"/>
            <a:ext cx="1576849" cy="1246495"/>
          </a:xfrm>
          <a:prstGeom prst="rect">
            <a:avLst/>
          </a:prstGeom>
          <a:noFill/>
        </p:spPr>
        <p:txBody>
          <a:bodyPr wrap="square" rtlCol="0">
            <a:spAutoFit/>
          </a:bodyPr>
          <a:lstStyle/>
          <a:p>
            <a:r>
              <a:rPr lang="en-US" sz="1500" dirty="0">
                <a:solidFill>
                  <a:schemeClr val="tx1"/>
                </a:solidFill>
                <a:latin typeface="Avenir LT Std 45 Book" panose="020B0502020203020204" pitchFamily="34" charset="0"/>
              </a:rPr>
              <a:t>“Inflation Factor” (4.12%) </a:t>
            </a:r>
            <a:br>
              <a:rPr lang="en-US" sz="1500" dirty="0">
                <a:solidFill>
                  <a:schemeClr val="tx1"/>
                </a:solidFill>
                <a:latin typeface="Avenir LT Std 45 Book" panose="020B0502020203020204" pitchFamily="34" charset="0"/>
              </a:rPr>
            </a:br>
            <a:r>
              <a:rPr lang="en-US" sz="1500" dirty="0">
                <a:solidFill>
                  <a:schemeClr val="tx1"/>
                </a:solidFill>
                <a:latin typeface="Avenir LT Std 45 Book" panose="020B0502020203020204" pitchFamily="34" charset="0"/>
              </a:rPr>
              <a:t>vs “Allowable Levy Growth Factor” (2%)</a:t>
            </a:r>
          </a:p>
        </p:txBody>
      </p:sp>
      <p:cxnSp>
        <p:nvCxnSpPr>
          <p:cNvPr id="3" name="Straight Arrow Connector 2">
            <a:extLst>
              <a:ext uri="{FF2B5EF4-FFF2-40B4-BE49-F238E27FC236}">
                <a16:creationId xmlns:a16="http://schemas.microsoft.com/office/drawing/2014/main" id="{CD8A9FAD-7A34-4A5D-9267-96A3101EF1BE}"/>
              </a:ext>
            </a:extLst>
          </p:cNvPr>
          <p:cNvCxnSpPr>
            <a:cxnSpLocks/>
          </p:cNvCxnSpPr>
          <p:nvPr/>
        </p:nvCxnSpPr>
        <p:spPr bwMode="auto">
          <a:xfrm flipV="1">
            <a:off x="4191000" y="1828800"/>
            <a:ext cx="609600" cy="152400"/>
          </a:xfrm>
          <a:prstGeom prst="straightConnector1">
            <a:avLst/>
          </a:prstGeom>
          <a:solidFill>
            <a:schemeClr val="accent1"/>
          </a:solidFill>
          <a:ln w="9525" cap="flat" cmpd="sng" algn="ctr">
            <a:solidFill>
              <a:schemeClr val="tx1"/>
            </a:solidFill>
            <a:prstDash val="solid"/>
            <a:round/>
            <a:headEnd type="triangle"/>
            <a:tailEnd type="triangle"/>
          </a:ln>
          <a:effectLst/>
        </p:spPr>
      </p:cxnSp>
      <p:cxnSp>
        <p:nvCxnSpPr>
          <p:cNvPr id="21" name="Straight Arrow Connector 20">
            <a:extLst>
              <a:ext uri="{FF2B5EF4-FFF2-40B4-BE49-F238E27FC236}">
                <a16:creationId xmlns:a16="http://schemas.microsoft.com/office/drawing/2014/main" id="{D4574EEF-EC51-4EC0-B3D8-240C97E29355}"/>
              </a:ext>
            </a:extLst>
          </p:cNvPr>
          <p:cNvCxnSpPr>
            <a:cxnSpLocks/>
          </p:cNvCxnSpPr>
          <p:nvPr/>
        </p:nvCxnSpPr>
        <p:spPr bwMode="auto">
          <a:xfrm flipV="1">
            <a:off x="4191000" y="2286000"/>
            <a:ext cx="609600" cy="152400"/>
          </a:xfrm>
          <a:prstGeom prst="straightConnector1">
            <a:avLst/>
          </a:prstGeom>
          <a:solidFill>
            <a:schemeClr val="accent1"/>
          </a:solidFill>
          <a:ln w="9525" cap="flat" cmpd="sng" algn="ctr">
            <a:solidFill>
              <a:schemeClr val="tx1"/>
            </a:solidFill>
            <a:prstDash val="solid"/>
            <a:round/>
            <a:headEnd type="triangle"/>
            <a:tailEnd type="triangle"/>
          </a:ln>
          <a:effectLst/>
        </p:spPr>
      </p:cxnSp>
    </p:spTree>
    <p:extLst>
      <p:ext uri="{BB962C8B-B14F-4D97-AF65-F5344CB8AC3E}">
        <p14:creationId xmlns:p14="http://schemas.microsoft.com/office/powerpoint/2010/main" val="3695160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5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37" fill="hold" nodeType="click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barn(outVertical)">
                                      <p:cBhvr>
                                        <p:cTn id="47" dur="500"/>
                                        <p:tgtEl>
                                          <p:spTgt spid="3"/>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37" fill="hold" nodeType="click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barn(outVertical)">
                                      <p:cBhvr>
                                        <p:cTn id="52" dur="500"/>
                                        <p:tgtEl>
                                          <p:spTgt spid="21"/>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fade">
                                      <p:cBhvr>
                                        <p:cTn id="6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5" grpId="0"/>
      <p:bldP spid="16" grpId="0"/>
      <p:bldP spid="17" grpId="0"/>
      <p:bldP spid="18" grpId="0"/>
      <p:bldP spid="19" grpId="0"/>
      <p:bldP spid="2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Revenues: Tax Levy</a:t>
            </a:r>
          </a:p>
        </p:txBody>
      </p:sp>
      <p:pic>
        <p:nvPicPr>
          <p:cNvPr id="6" name="Picture 5"/>
          <p:cNvPicPr>
            <a:picLocks noChangeAspect="1"/>
          </p:cNvPicPr>
          <p:nvPr/>
        </p:nvPicPr>
        <p:blipFill>
          <a:blip r:embed="rId2"/>
          <a:stretch>
            <a:fillRect/>
          </a:stretch>
        </p:blipFill>
        <p:spPr>
          <a:xfrm>
            <a:off x="838200" y="1066800"/>
            <a:ext cx="7423377" cy="4446087"/>
          </a:xfrm>
          <a:prstGeom prst="rect">
            <a:avLst/>
          </a:prstGeom>
        </p:spPr>
      </p:pic>
      <p:grpSp>
        <p:nvGrpSpPr>
          <p:cNvPr id="21" name="Group 20"/>
          <p:cNvGrpSpPr/>
          <p:nvPr/>
        </p:nvGrpSpPr>
        <p:grpSpPr>
          <a:xfrm>
            <a:off x="2286000" y="1714500"/>
            <a:ext cx="5554132" cy="3238500"/>
            <a:chOff x="2286000" y="1714500"/>
            <a:chExt cx="5554132" cy="3238500"/>
          </a:xfrm>
        </p:grpSpPr>
        <p:sp>
          <p:nvSpPr>
            <p:cNvPr id="10" name="&quot;No&quot; Symbol 9"/>
            <p:cNvSpPr/>
            <p:nvPr/>
          </p:nvSpPr>
          <p:spPr bwMode="auto">
            <a:xfrm>
              <a:off x="2286000" y="1714500"/>
              <a:ext cx="685800" cy="609600"/>
            </a:xfrm>
            <a:prstGeom prst="noSmoking">
              <a:avLst>
                <a:gd name="adj" fmla="val 10669"/>
              </a:avLst>
            </a:prstGeom>
            <a:solidFill>
              <a:srgbClr val="C00000">
                <a:alpha val="40000"/>
              </a:srgbClr>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1" name="&quot;No&quot; Symbol 10"/>
            <p:cNvSpPr/>
            <p:nvPr/>
          </p:nvSpPr>
          <p:spPr bwMode="auto">
            <a:xfrm>
              <a:off x="3136898" y="1714500"/>
              <a:ext cx="685800" cy="609600"/>
            </a:xfrm>
            <a:prstGeom prst="noSmoking">
              <a:avLst>
                <a:gd name="adj" fmla="val 10669"/>
              </a:avLst>
            </a:prstGeom>
            <a:solidFill>
              <a:srgbClr val="C00000">
                <a:alpha val="40000"/>
              </a:srgbClr>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2" name="&quot;No&quot; Symbol 11"/>
            <p:cNvSpPr/>
            <p:nvPr/>
          </p:nvSpPr>
          <p:spPr bwMode="auto">
            <a:xfrm>
              <a:off x="7154332" y="1714500"/>
              <a:ext cx="685800" cy="609600"/>
            </a:xfrm>
            <a:prstGeom prst="noSmoking">
              <a:avLst>
                <a:gd name="adj" fmla="val 10669"/>
              </a:avLst>
            </a:prstGeom>
            <a:solidFill>
              <a:srgbClr val="C00000">
                <a:alpha val="40000"/>
              </a:srgbClr>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3" name="&quot;No&quot; Symbol 12"/>
            <p:cNvSpPr/>
            <p:nvPr/>
          </p:nvSpPr>
          <p:spPr bwMode="auto">
            <a:xfrm>
              <a:off x="4419600" y="2590800"/>
              <a:ext cx="685800" cy="609600"/>
            </a:xfrm>
            <a:prstGeom prst="noSmoking">
              <a:avLst>
                <a:gd name="adj" fmla="val 10669"/>
              </a:avLst>
            </a:prstGeom>
            <a:solidFill>
              <a:srgbClr val="C00000">
                <a:alpha val="40000"/>
              </a:srgbClr>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7" name="&quot;No&quot; Symbol 16"/>
            <p:cNvSpPr/>
            <p:nvPr/>
          </p:nvSpPr>
          <p:spPr bwMode="auto">
            <a:xfrm>
              <a:off x="2451098" y="4343400"/>
              <a:ext cx="685800" cy="609600"/>
            </a:xfrm>
            <a:prstGeom prst="noSmoking">
              <a:avLst>
                <a:gd name="adj" fmla="val 10669"/>
              </a:avLst>
            </a:prstGeom>
            <a:solidFill>
              <a:srgbClr val="C00000">
                <a:alpha val="40000"/>
              </a:srgbClr>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grpSp>
        <p:nvGrpSpPr>
          <p:cNvPr id="2" name="Group 1"/>
          <p:cNvGrpSpPr/>
          <p:nvPr/>
        </p:nvGrpSpPr>
        <p:grpSpPr>
          <a:xfrm>
            <a:off x="1600200" y="1524000"/>
            <a:ext cx="5334000" cy="990600"/>
            <a:chOff x="1600200" y="1524000"/>
            <a:chExt cx="5334000" cy="990600"/>
          </a:xfrm>
          <a:solidFill>
            <a:srgbClr val="FF9900">
              <a:alpha val="56078"/>
            </a:srgbClr>
          </a:solidFill>
        </p:grpSpPr>
        <p:grpSp>
          <p:nvGrpSpPr>
            <p:cNvPr id="3" name="Group 2"/>
            <p:cNvGrpSpPr/>
            <p:nvPr/>
          </p:nvGrpSpPr>
          <p:grpSpPr>
            <a:xfrm>
              <a:off x="1600200" y="1524000"/>
              <a:ext cx="4275668" cy="990600"/>
              <a:chOff x="1600200" y="1524000"/>
              <a:chExt cx="4275668" cy="990600"/>
            </a:xfrm>
            <a:grpFill/>
          </p:grpSpPr>
          <p:sp>
            <p:nvSpPr>
              <p:cNvPr id="7" name="Rectangle 6"/>
              <p:cNvSpPr/>
              <p:nvPr/>
            </p:nvSpPr>
            <p:spPr bwMode="auto">
              <a:xfrm>
                <a:off x="1600200" y="1524000"/>
                <a:ext cx="609600" cy="99060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solidFill>
                    <a:srgbClr val="92D050"/>
                  </a:solidFill>
                  <a:effectLst/>
                  <a:latin typeface="Arial" charset="0"/>
                </a:endParaRPr>
              </a:p>
            </p:txBody>
          </p:sp>
          <p:sp>
            <p:nvSpPr>
              <p:cNvPr id="8" name="Rectangle 7"/>
              <p:cNvSpPr/>
              <p:nvPr/>
            </p:nvSpPr>
            <p:spPr bwMode="auto">
              <a:xfrm>
                <a:off x="4973222" y="1676400"/>
                <a:ext cx="902646" cy="60960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solidFill>
                    <a:srgbClr val="92D050"/>
                  </a:solidFill>
                  <a:effectLst/>
                  <a:latin typeface="Arial" charset="0"/>
                </a:endParaRPr>
              </a:p>
            </p:txBody>
          </p:sp>
        </p:grpSp>
        <p:sp>
          <p:nvSpPr>
            <p:cNvPr id="9" name="Rectangle 8"/>
            <p:cNvSpPr/>
            <p:nvPr/>
          </p:nvSpPr>
          <p:spPr bwMode="auto">
            <a:xfrm>
              <a:off x="6096000" y="1718732"/>
              <a:ext cx="838200" cy="60960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solidFill>
                  <a:srgbClr val="92D050"/>
                </a:solidFill>
                <a:effectLst/>
                <a:latin typeface="Arial" charset="0"/>
              </a:endParaRPr>
            </a:p>
          </p:txBody>
        </p:sp>
      </p:grpSp>
      <p:grpSp>
        <p:nvGrpSpPr>
          <p:cNvPr id="5" name="Group 4">
            <a:extLst>
              <a:ext uri="{FF2B5EF4-FFF2-40B4-BE49-F238E27FC236}">
                <a16:creationId xmlns:a16="http://schemas.microsoft.com/office/drawing/2014/main" id="{1D7E7EF6-C024-4E5F-9CB6-ADC52797788C}"/>
              </a:ext>
            </a:extLst>
          </p:cNvPr>
          <p:cNvGrpSpPr/>
          <p:nvPr/>
        </p:nvGrpSpPr>
        <p:grpSpPr>
          <a:xfrm>
            <a:off x="2082801" y="1752600"/>
            <a:ext cx="4596921" cy="3505200"/>
            <a:chOff x="2082801" y="1752600"/>
            <a:chExt cx="4596921" cy="3505200"/>
          </a:xfrm>
        </p:grpSpPr>
        <p:grpSp>
          <p:nvGrpSpPr>
            <p:cNvPr id="22" name="Group 21"/>
            <p:cNvGrpSpPr/>
            <p:nvPr/>
          </p:nvGrpSpPr>
          <p:grpSpPr>
            <a:xfrm>
              <a:off x="2082801" y="1752600"/>
              <a:ext cx="2739913" cy="3200400"/>
              <a:chOff x="2082801" y="1752600"/>
              <a:chExt cx="2739913" cy="3200400"/>
            </a:xfrm>
          </p:grpSpPr>
          <p:sp>
            <p:nvSpPr>
              <p:cNvPr id="14" name="Rectangle 13"/>
              <p:cNvSpPr/>
              <p:nvPr/>
            </p:nvSpPr>
            <p:spPr bwMode="auto">
              <a:xfrm>
                <a:off x="4122323" y="1752600"/>
                <a:ext cx="579263" cy="571500"/>
              </a:xfrm>
              <a:prstGeom prst="rect">
                <a:avLst/>
              </a:prstGeom>
              <a:solidFill>
                <a:srgbClr val="3AA52B">
                  <a:alpha val="2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solidFill>
                    <a:srgbClr val="92D050"/>
                  </a:solidFill>
                  <a:effectLst/>
                  <a:latin typeface="Arial" charset="0"/>
                </a:endParaRPr>
              </a:p>
            </p:txBody>
          </p:sp>
          <p:sp>
            <p:nvSpPr>
              <p:cNvPr id="15" name="Rectangle 14"/>
              <p:cNvSpPr/>
              <p:nvPr/>
            </p:nvSpPr>
            <p:spPr bwMode="auto">
              <a:xfrm>
                <a:off x="3243435" y="2590800"/>
                <a:ext cx="795165" cy="685800"/>
              </a:xfrm>
              <a:prstGeom prst="rect">
                <a:avLst/>
              </a:prstGeom>
              <a:solidFill>
                <a:srgbClr val="3AA52B">
                  <a:alpha val="2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solidFill>
                    <a:srgbClr val="92D050"/>
                  </a:solidFill>
                  <a:effectLst/>
                  <a:latin typeface="Arial" charset="0"/>
                </a:endParaRPr>
              </a:p>
            </p:txBody>
          </p:sp>
          <p:sp>
            <p:nvSpPr>
              <p:cNvPr id="16" name="Rectangle 15"/>
              <p:cNvSpPr/>
              <p:nvPr/>
            </p:nvSpPr>
            <p:spPr bwMode="auto">
              <a:xfrm>
                <a:off x="2082801" y="2604043"/>
                <a:ext cx="876299" cy="685800"/>
              </a:xfrm>
              <a:prstGeom prst="rect">
                <a:avLst/>
              </a:prstGeom>
              <a:solidFill>
                <a:srgbClr val="3AA52B">
                  <a:alpha val="2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solidFill>
                    <a:srgbClr val="92D050"/>
                  </a:solidFill>
                  <a:effectLst/>
                  <a:latin typeface="Arial" charset="0"/>
                </a:endParaRPr>
              </a:p>
            </p:txBody>
          </p:sp>
          <p:sp>
            <p:nvSpPr>
              <p:cNvPr id="19" name="Rectangle 18"/>
              <p:cNvSpPr/>
              <p:nvPr/>
            </p:nvSpPr>
            <p:spPr bwMode="auto">
              <a:xfrm>
                <a:off x="3852335" y="4343400"/>
                <a:ext cx="970379" cy="609600"/>
              </a:xfrm>
              <a:prstGeom prst="rect">
                <a:avLst/>
              </a:prstGeom>
              <a:solidFill>
                <a:srgbClr val="3AA52B">
                  <a:alpha val="2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solidFill>
                    <a:srgbClr val="92D050"/>
                  </a:solidFill>
                  <a:effectLst/>
                  <a:latin typeface="Arial" charset="0"/>
                </a:endParaRPr>
              </a:p>
            </p:txBody>
          </p:sp>
        </p:grpSp>
        <p:sp>
          <p:nvSpPr>
            <p:cNvPr id="23" name="Rectangle 22">
              <a:extLst>
                <a:ext uri="{FF2B5EF4-FFF2-40B4-BE49-F238E27FC236}">
                  <a16:creationId xmlns:a16="http://schemas.microsoft.com/office/drawing/2014/main" id="{20FCB394-A844-4278-8E16-6A48C9F8F1BF}"/>
                </a:ext>
              </a:extLst>
            </p:cNvPr>
            <p:cNvSpPr/>
            <p:nvPr/>
          </p:nvSpPr>
          <p:spPr bwMode="auto">
            <a:xfrm>
              <a:off x="5231922" y="4114800"/>
              <a:ext cx="1447800" cy="1143000"/>
            </a:xfrm>
            <a:prstGeom prst="rect">
              <a:avLst/>
            </a:prstGeom>
            <a:solidFill>
              <a:srgbClr val="3AA52B">
                <a:alpha val="29804"/>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solidFill>
                  <a:srgbClr val="92D050"/>
                </a:solidFill>
                <a:effectLst/>
                <a:latin typeface="Arial" charset="0"/>
              </a:endParaRPr>
            </a:p>
          </p:txBody>
        </p:sp>
      </p:grpSp>
    </p:spTree>
    <p:extLst>
      <p:ext uri="{BB962C8B-B14F-4D97-AF65-F5344CB8AC3E}">
        <p14:creationId xmlns:p14="http://schemas.microsoft.com/office/powerpoint/2010/main" val="1557326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Revenues: Tax Levy</a:t>
            </a:r>
          </a:p>
        </p:txBody>
      </p:sp>
      <p:pic>
        <p:nvPicPr>
          <p:cNvPr id="6" name="Picture 5"/>
          <p:cNvPicPr>
            <a:picLocks noChangeAspect="1"/>
          </p:cNvPicPr>
          <p:nvPr/>
        </p:nvPicPr>
        <p:blipFill>
          <a:blip r:embed="rId2"/>
          <a:stretch>
            <a:fillRect/>
          </a:stretch>
        </p:blipFill>
        <p:spPr>
          <a:xfrm>
            <a:off x="533400" y="1143000"/>
            <a:ext cx="4876800" cy="2920864"/>
          </a:xfrm>
          <a:prstGeom prst="rect">
            <a:avLst/>
          </a:prstGeom>
        </p:spPr>
      </p:pic>
      <p:cxnSp>
        <p:nvCxnSpPr>
          <p:cNvPr id="5" name="Straight Arrow Connector 4"/>
          <p:cNvCxnSpPr/>
          <p:nvPr/>
        </p:nvCxnSpPr>
        <p:spPr bwMode="auto">
          <a:xfrm>
            <a:off x="2819400" y="4851264"/>
            <a:ext cx="848833" cy="0"/>
          </a:xfrm>
          <a:prstGeom prst="straightConnector1">
            <a:avLst/>
          </a:prstGeom>
          <a:solidFill>
            <a:schemeClr val="accent1"/>
          </a:solidFill>
          <a:ln w="38100" cap="flat" cmpd="sng" algn="ctr">
            <a:solidFill>
              <a:srgbClr val="92D050"/>
            </a:solidFill>
            <a:prstDash val="solid"/>
            <a:round/>
            <a:headEnd type="none" w="med" len="med"/>
            <a:tailEnd type="triangle"/>
          </a:ln>
          <a:effectLst/>
        </p:spPr>
      </p:cxnSp>
      <p:sp>
        <p:nvSpPr>
          <p:cNvPr id="2" name="7-Point Star 1"/>
          <p:cNvSpPr/>
          <p:nvPr/>
        </p:nvSpPr>
        <p:spPr bwMode="auto">
          <a:xfrm>
            <a:off x="2514600" y="1447800"/>
            <a:ext cx="685800" cy="609600"/>
          </a:xfrm>
          <a:prstGeom prst="star7">
            <a:avLst/>
          </a:prstGeom>
          <a:solidFill>
            <a:srgbClr val="92D050">
              <a:alpha val="4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cxnSp>
        <p:nvCxnSpPr>
          <p:cNvPr id="55" name="Straight Connector 54"/>
          <p:cNvCxnSpPr/>
          <p:nvPr/>
        </p:nvCxnSpPr>
        <p:spPr bwMode="auto">
          <a:xfrm flipH="1">
            <a:off x="2819400" y="1981200"/>
            <a:ext cx="38100" cy="2870064"/>
          </a:xfrm>
          <a:prstGeom prst="line">
            <a:avLst/>
          </a:prstGeom>
          <a:solidFill>
            <a:schemeClr val="accent1"/>
          </a:solidFill>
          <a:ln w="38100" cap="flat" cmpd="sng" algn="ctr">
            <a:solidFill>
              <a:srgbClr val="92D050"/>
            </a:solidFill>
            <a:prstDash val="solid"/>
            <a:round/>
            <a:headEnd type="none" w="med" len="med"/>
            <a:tailEnd type="none" w="med" len="med"/>
          </a:ln>
          <a:effectLst/>
        </p:spPr>
      </p:cxnSp>
      <p:graphicFrame>
        <p:nvGraphicFramePr>
          <p:cNvPr id="8" name="Diagram 7"/>
          <p:cNvGraphicFramePr/>
          <p:nvPr>
            <p:extLst>
              <p:ext uri="{D42A27DB-BD31-4B8C-83A1-F6EECF244321}">
                <p14:modId xmlns:p14="http://schemas.microsoft.com/office/powerpoint/2010/main" val="574668410"/>
              </p:ext>
            </p:extLst>
          </p:nvPr>
        </p:nvGraphicFramePr>
        <p:xfrm>
          <a:off x="2971800" y="4063864"/>
          <a:ext cx="5562600" cy="16511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98927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55"/>
                                        </p:tgtEl>
                                        <p:attrNameLst>
                                          <p:attrName>style.visibility</p:attrName>
                                        </p:attrNameLst>
                                      </p:cBhvr>
                                      <p:to>
                                        <p:strVal val="visible"/>
                                      </p:to>
                                    </p:set>
                                    <p:animEffect transition="in" filter="dissolve">
                                      <p:cBhvr>
                                        <p:cTn id="10" dur="500"/>
                                        <p:tgtEl>
                                          <p:spTgt spid="55"/>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0-#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8" grpId="0">
        <p:bldAsOne/>
      </p:bldGraphic>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Revenues: Tax Levy</a:t>
            </a:r>
          </a:p>
        </p:txBody>
      </p:sp>
      <p:pic>
        <p:nvPicPr>
          <p:cNvPr id="6" name="Picture 5"/>
          <p:cNvPicPr>
            <a:picLocks noChangeAspect="1"/>
          </p:cNvPicPr>
          <p:nvPr/>
        </p:nvPicPr>
        <p:blipFill>
          <a:blip r:embed="rId2"/>
          <a:stretch>
            <a:fillRect/>
          </a:stretch>
        </p:blipFill>
        <p:spPr>
          <a:xfrm>
            <a:off x="533400" y="1143000"/>
            <a:ext cx="4876800" cy="2920864"/>
          </a:xfrm>
          <a:prstGeom prst="rect">
            <a:avLst/>
          </a:prstGeom>
        </p:spPr>
      </p:pic>
      <p:sp>
        <p:nvSpPr>
          <p:cNvPr id="2" name="7-Point Star 1"/>
          <p:cNvSpPr/>
          <p:nvPr/>
        </p:nvSpPr>
        <p:spPr bwMode="auto">
          <a:xfrm>
            <a:off x="1219200" y="2008742"/>
            <a:ext cx="838200" cy="735597"/>
          </a:xfrm>
          <a:prstGeom prst="star7">
            <a:avLst/>
          </a:prstGeom>
          <a:solidFill>
            <a:srgbClr val="92D050">
              <a:alpha val="4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cxnSp>
        <p:nvCxnSpPr>
          <p:cNvPr id="5" name="Straight Arrow Connector 4"/>
          <p:cNvCxnSpPr>
            <a:cxnSpLocks/>
          </p:cNvCxnSpPr>
          <p:nvPr/>
        </p:nvCxnSpPr>
        <p:spPr bwMode="auto">
          <a:xfrm>
            <a:off x="1638300" y="4851264"/>
            <a:ext cx="1714500" cy="0"/>
          </a:xfrm>
          <a:prstGeom prst="straightConnector1">
            <a:avLst/>
          </a:prstGeom>
          <a:solidFill>
            <a:schemeClr val="accent1"/>
          </a:solidFill>
          <a:ln w="38100" cap="flat" cmpd="sng" algn="ctr">
            <a:solidFill>
              <a:srgbClr val="92D050"/>
            </a:solidFill>
            <a:prstDash val="solid"/>
            <a:round/>
            <a:headEnd type="none" w="med" len="med"/>
            <a:tailEnd type="triangle"/>
          </a:ln>
          <a:effectLst/>
        </p:spPr>
      </p:cxnSp>
      <p:cxnSp>
        <p:nvCxnSpPr>
          <p:cNvPr id="55" name="Straight Connector 54"/>
          <p:cNvCxnSpPr/>
          <p:nvPr/>
        </p:nvCxnSpPr>
        <p:spPr bwMode="auto">
          <a:xfrm>
            <a:off x="1638300" y="2667000"/>
            <a:ext cx="0" cy="2184264"/>
          </a:xfrm>
          <a:prstGeom prst="line">
            <a:avLst/>
          </a:prstGeom>
          <a:solidFill>
            <a:schemeClr val="accent1"/>
          </a:solidFill>
          <a:ln w="38100" cap="flat" cmpd="sng" algn="ctr">
            <a:solidFill>
              <a:srgbClr val="92D050"/>
            </a:solidFill>
            <a:prstDash val="solid"/>
            <a:round/>
            <a:headEnd type="none" w="med" len="med"/>
            <a:tailEnd type="none" w="med" len="med"/>
          </a:ln>
          <a:effectLst/>
        </p:spPr>
      </p:cxnSp>
      <p:graphicFrame>
        <p:nvGraphicFramePr>
          <p:cNvPr id="8" name="Diagram 7"/>
          <p:cNvGraphicFramePr/>
          <p:nvPr>
            <p:extLst>
              <p:ext uri="{D42A27DB-BD31-4B8C-83A1-F6EECF244321}">
                <p14:modId xmlns:p14="http://schemas.microsoft.com/office/powerpoint/2010/main" val="3522537571"/>
              </p:ext>
            </p:extLst>
          </p:nvPr>
        </p:nvGraphicFramePr>
        <p:xfrm>
          <a:off x="2971800" y="3962400"/>
          <a:ext cx="5562600" cy="16511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B8056D94-6880-4E12-9B5A-98B4CFAC92E8}"/>
              </a:ext>
            </a:extLst>
          </p:cNvPr>
          <p:cNvSpPr txBox="1"/>
          <p:nvPr/>
        </p:nvSpPr>
        <p:spPr>
          <a:xfrm>
            <a:off x="1828800" y="5287880"/>
            <a:ext cx="1752600" cy="276999"/>
          </a:xfrm>
          <a:prstGeom prst="rect">
            <a:avLst/>
          </a:prstGeom>
          <a:noFill/>
        </p:spPr>
        <p:txBody>
          <a:bodyPr wrap="square" rtlCol="0">
            <a:spAutoFit/>
          </a:bodyPr>
          <a:lstStyle/>
          <a:p>
            <a:pPr algn="r"/>
            <a:r>
              <a:rPr lang="en-US" sz="1200" dirty="0">
                <a:solidFill>
                  <a:schemeClr val="tx1"/>
                </a:solidFill>
                <a:latin typeface="+mn-lt"/>
              </a:rPr>
              <a:t>“Inflation Factor” (CPI):</a:t>
            </a:r>
          </a:p>
        </p:txBody>
      </p:sp>
      <p:sp>
        <p:nvSpPr>
          <p:cNvPr id="9" name="TextBox 8">
            <a:extLst>
              <a:ext uri="{FF2B5EF4-FFF2-40B4-BE49-F238E27FC236}">
                <a16:creationId xmlns:a16="http://schemas.microsoft.com/office/drawing/2014/main" id="{4565ED1F-DC03-436B-8BE7-BBD8A31FFA75}"/>
              </a:ext>
            </a:extLst>
          </p:cNvPr>
          <p:cNvSpPr txBox="1"/>
          <p:nvPr/>
        </p:nvSpPr>
        <p:spPr>
          <a:xfrm>
            <a:off x="3569368" y="5287880"/>
            <a:ext cx="685800" cy="276999"/>
          </a:xfrm>
          <a:prstGeom prst="rect">
            <a:avLst/>
          </a:prstGeom>
          <a:noFill/>
        </p:spPr>
        <p:txBody>
          <a:bodyPr wrap="square" rtlCol="0">
            <a:spAutoFit/>
          </a:bodyPr>
          <a:lstStyle/>
          <a:p>
            <a:pPr algn="ctr"/>
            <a:r>
              <a:rPr lang="en-US" sz="1200" dirty="0">
                <a:solidFill>
                  <a:schemeClr val="tx1"/>
                </a:solidFill>
                <a:latin typeface="+mn-lt"/>
              </a:rPr>
              <a:t>1.81%</a:t>
            </a:r>
          </a:p>
        </p:txBody>
      </p:sp>
      <p:sp>
        <p:nvSpPr>
          <p:cNvPr id="10" name="TextBox 9">
            <a:extLst>
              <a:ext uri="{FF2B5EF4-FFF2-40B4-BE49-F238E27FC236}">
                <a16:creationId xmlns:a16="http://schemas.microsoft.com/office/drawing/2014/main" id="{23CD23FA-58E3-41ED-82F4-804D40064C83}"/>
              </a:ext>
            </a:extLst>
          </p:cNvPr>
          <p:cNvSpPr txBox="1"/>
          <p:nvPr/>
        </p:nvSpPr>
        <p:spPr>
          <a:xfrm>
            <a:off x="4553952" y="5287880"/>
            <a:ext cx="685800" cy="276999"/>
          </a:xfrm>
          <a:prstGeom prst="rect">
            <a:avLst/>
          </a:prstGeom>
          <a:noFill/>
        </p:spPr>
        <p:txBody>
          <a:bodyPr wrap="square" rtlCol="0">
            <a:spAutoFit/>
          </a:bodyPr>
          <a:lstStyle/>
          <a:p>
            <a:pPr algn="ctr"/>
            <a:r>
              <a:rPr lang="en-US" sz="1200" dirty="0">
                <a:solidFill>
                  <a:schemeClr val="tx1"/>
                </a:solidFill>
                <a:latin typeface="+mn-lt"/>
              </a:rPr>
              <a:t>1.23%</a:t>
            </a:r>
          </a:p>
        </p:txBody>
      </p:sp>
      <p:sp>
        <p:nvSpPr>
          <p:cNvPr id="11" name="TextBox 10">
            <a:extLst>
              <a:ext uri="{FF2B5EF4-FFF2-40B4-BE49-F238E27FC236}">
                <a16:creationId xmlns:a16="http://schemas.microsoft.com/office/drawing/2014/main" id="{8C7A7BB6-A445-4E9A-BDC9-D13158488BCF}"/>
              </a:ext>
            </a:extLst>
          </p:cNvPr>
          <p:cNvSpPr txBox="1"/>
          <p:nvPr/>
        </p:nvSpPr>
        <p:spPr>
          <a:xfrm>
            <a:off x="5520488" y="5287880"/>
            <a:ext cx="685800" cy="276999"/>
          </a:xfrm>
          <a:prstGeom prst="rect">
            <a:avLst/>
          </a:prstGeom>
          <a:noFill/>
        </p:spPr>
        <p:txBody>
          <a:bodyPr wrap="square" rtlCol="0">
            <a:spAutoFit/>
          </a:bodyPr>
          <a:lstStyle/>
          <a:p>
            <a:pPr algn="ctr"/>
            <a:r>
              <a:rPr lang="en-US" sz="1200" dirty="0">
                <a:solidFill>
                  <a:schemeClr val="tx1"/>
                </a:solidFill>
                <a:latin typeface="+mn-lt"/>
              </a:rPr>
              <a:t>4.70%</a:t>
            </a:r>
          </a:p>
        </p:txBody>
      </p:sp>
      <p:sp>
        <p:nvSpPr>
          <p:cNvPr id="12" name="TextBox 11">
            <a:extLst>
              <a:ext uri="{FF2B5EF4-FFF2-40B4-BE49-F238E27FC236}">
                <a16:creationId xmlns:a16="http://schemas.microsoft.com/office/drawing/2014/main" id="{CC7A86A6-D60C-4D81-8120-CD5F14F8E6BA}"/>
              </a:ext>
            </a:extLst>
          </p:cNvPr>
          <p:cNvSpPr txBox="1"/>
          <p:nvPr/>
        </p:nvSpPr>
        <p:spPr>
          <a:xfrm>
            <a:off x="6501064" y="5287880"/>
            <a:ext cx="685800" cy="276999"/>
          </a:xfrm>
          <a:prstGeom prst="rect">
            <a:avLst/>
          </a:prstGeom>
          <a:noFill/>
        </p:spPr>
        <p:txBody>
          <a:bodyPr wrap="square" rtlCol="0">
            <a:spAutoFit/>
          </a:bodyPr>
          <a:lstStyle/>
          <a:p>
            <a:pPr algn="ctr"/>
            <a:r>
              <a:rPr lang="en-US" sz="1200" dirty="0">
                <a:solidFill>
                  <a:schemeClr val="tx1"/>
                </a:solidFill>
                <a:latin typeface="+mn-lt"/>
              </a:rPr>
              <a:t>8.00%</a:t>
            </a:r>
          </a:p>
        </p:txBody>
      </p:sp>
      <p:sp>
        <p:nvSpPr>
          <p:cNvPr id="13" name="TextBox 12">
            <a:extLst>
              <a:ext uri="{FF2B5EF4-FFF2-40B4-BE49-F238E27FC236}">
                <a16:creationId xmlns:a16="http://schemas.microsoft.com/office/drawing/2014/main" id="{A8AE7CF3-EADA-4367-A3FF-D25CB7444BAB}"/>
              </a:ext>
            </a:extLst>
          </p:cNvPr>
          <p:cNvSpPr txBox="1"/>
          <p:nvPr/>
        </p:nvSpPr>
        <p:spPr>
          <a:xfrm>
            <a:off x="7465592" y="5287880"/>
            <a:ext cx="685800" cy="276999"/>
          </a:xfrm>
          <a:prstGeom prst="rect">
            <a:avLst/>
          </a:prstGeom>
          <a:noFill/>
        </p:spPr>
        <p:txBody>
          <a:bodyPr wrap="square" rtlCol="0">
            <a:spAutoFit/>
          </a:bodyPr>
          <a:lstStyle/>
          <a:p>
            <a:pPr algn="ctr"/>
            <a:r>
              <a:rPr lang="en-US" sz="1200" dirty="0">
                <a:solidFill>
                  <a:schemeClr val="tx1"/>
                </a:solidFill>
                <a:latin typeface="+mn-lt"/>
              </a:rPr>
              <a:t>4.12%</a:t>
            </a:r>
          </a:p>
        </p:txBody>
      </p:sp>
      <p:pic>
        <p:nvPicPr>
          <p:cNvPr id="17" name="Graphic 16" descr="Close">
            <a:extLst>
              <a:ext uri="{FF2B5EF4-FFF2-40B4-BE49-F238E27FC236}">
                <a16:creationId xmlns:a16="http://schemas.microsoft.com/office/drawing/2014/main" id="{E416AD31-CFAD-411A-8ED1-A375B81C4222}"/>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5708904" y="5257800"/>
            <a:ext cx="310896" cy="310896"/>
          </a:xfrm>
          <a:prstGeom prst="rect">
            <a:avLst/>
          </a:prstGeom>
        </p:spPr>
      </p:pic>
      <p:pic>
        <p:nvPicPr>
          <p:cNvPr id="19" name="Graphic 18" descr="Close">
            <a:extLst>
              <a:ext uri="{FF2B5EF4-FFF2-40B4-BE49-F238E27FC236}">
                <a16:creationId xmlns:a16="http://schemas.microsoft.com/office/drawing/2014/main" id="{E5C57EFB-F0DB-41F8-A296-6AB7256F8AD5}"/>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675440" y="5257800"/>
            <a:ext cx="310896" cy="310896"/>
          </a:xfrm>
          <a:prstGeom prst="rect">
            <a:avLst/>
          </a:prstGeom>
        </p:spPr>
      </p:pic>
      <p:pic>
        <p:nvPicPr>
          <p:cNvPr id="20" name="Graphic 19" descr="Close">
            <a:extLst>
              <a:ext uri="{FF2B5EF4-FFF2-40B4-BE49-F238E27FC236}">
                <a16:creationId xmlns:a16="http://schemas.microsoft.com/office/drawing/2014/main" id="{A0C56C00-946A-498D-AA34-CC4AED5B8CF5}"/>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650000" y="5257800"/>
            <a:ext cx="310896" cy="310896"/>
          </a:xfrm>
          <a:prstGeom prst="rect">
            <a:avLst/>
          </a:prstGeom>
        </p:spPr>
      </p:pic>
    </p:spTree>
    <p:extLst>
      <p:ext uri="{BB962C8B-B14F-4D97-AF65-F5344CB8AC3E}">
        <p14:creationId xmlns:p14="http://schemas.microsoft.com/office/powerpoint/2010/main" val="323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55"/>
                                        </p:tgtEl>
                                        <p:attrNameLst>
                                          <p:attrName>style.visibility</p:attrName>
                                        </p:attrNameLst>
                                      </p:cBhvr>
                                      <p:to>
                                        <p:strVal val="visible"/>
                                      </p:to>
                                    </p:set>
                                    <p:animEffect transition="in" filter="dissolve">
                                      <p:cBhvr>
                                        <p:cTn id="10" dur="500"/>
                                        <p:tgtEl>
                                          <p:spTgt spid="55"/>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8" fill="hold" grpId="0" nodeType="clickEffect">
                                  <p:stCondLst>
                                    <p:cond delay="0"/>
                                  </p:stCondLst>
                                  <p:childTnLst>
                                    <p:set>
                                      <p:cBhvr>
                                        <p:cTn id="31" dur="1" fill="hold">
                                          <p:stCondLst>
                                            <p:cond delay="0"/>
                                          </p:stCondLst>
                                        </p:cTn>
                                        <p:tgtEl>
                                          <p:spTgt spid="8">
                                            <p:graphicEl>
                                              <a:dgm id="{4AF231A4-4E9B-4E91-A541-F362371B8C49}"/>
                                            </p:graphicEl>
                                          </p:spTgt>
                                        </p:tgtEl>
                                        <p:attrNameLst>
                                          <p:attrName>style.visibility</p:attrName>
                                        </p:attrNameLst>
                                      </p:cBhvr>
                                      <p:to>
                                        <p:strVal val="visible"/>
                                      </p:to>
                                    </p:set>
                                    <p:anim calcmode="lin" valueType="num">
                                      <p:cBhvr additive="base">
                                        <p:cTn id="32" dur="500" fill="hold"/>
                                        <p:tgtEl>
                                          <p:spTgt spid="8">
                                            <p:graphicEl>
                                              <a:dgm id="{4AF231A4-4E9B-4E91-A541-F362371B8C49}"/>
                                            </p:graphicEl>
                                          </p:spTgt>
                                        </p:tgtEl>
                                        <p:attrNameLst>
                                          <p:attrName>ppt_x</p:attrName>
                                        </p:attrNameLst>
                                      </p:cBhvr>
                                      <p:tavLst>
                                        <p:tav tm="0">
                                          <p:val>
                                            <p:strVal val="0-#ppt_w/2"/>
                                          </p:val>
                                        </p:tav>
                                        <p:tav tm="100000">
                                          <p:val>
                                            <p:strVal val="#ppt_x"/>
                                          </p:val>
                                        </p:tav>
                                      </p:tavLst>
                                    </p:anim>
                                    <p:anim calcmode="lin" valueType="num">
                                      <p:cBhvr additive="base">
                                        <p:cTn id="33" dur="500" fill="hold"/>
                                        <p:tgtEl>
                                          <p:spTgt spid="8">
                                            <p:graphicEl>
                                              <a:dgm id="{4AF231A4-4E9B-4E91-A541-F362371B8C49}"/>
                                            </p:graphicEl>
                                          </p:spTgt>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0"/>
                                  </p:stCondLst>
                                  <p:childTnLst>
                                    <p:set>
                                      <p:cBhvr>
                                        <p:cTn id="35" dur="1" fill="hold">
                                          <p:stCondLst>
                                            <p:cond delay="0"/>
                                          </p:stCondLst>
                                        </p:cTn>
                                        <p:tgtEl>
                                          <p:spTgt spid="8">
                                            <p:graphicEl>
                                              <a:dgm id="{4737A13C-B4D3-421C-82B6-E38B5F1825BF}"/>
                                            </p:graphicEl>
                                          </p:spTgt>
                                        </p:tgtEl>
                                        <p:attrNameLst>
                                          <p:attrName>style.visibility</p:attrName>
                                        </p:attrNameLst>
                                      </p:cBhvr>
                                      <p:to>
                                        <p:strVal val="visible"/>
                                      </p:to>
                                    </p:set>
                                    <p:anim calcmode="lin" valueType="num">
                                      <p:cBhvr additive="base">
                                        <p:cTn id="36" dur="500" fill="hold"/>
                                        <p:tgtEl>
                                          <p:spTgt spid="8">
                                            <p:graphicEl>
                                              <a:dgm id="{4737A13C-B4D3-421C-82B6-E38B5F1825BF}"/>
                                            </p:graphicEl>
                                          </p:spTgt>
                                        </p:tgtEl>
                                        <p:attrNameLst>
                                          <p:attrName>ppt_x</p:attrName>
                                        </p:attrNameLst>
                                      </p:cBhvr>
                                      <p:tavLst>
                                        <p:tav tm="0">
                                          <p:val>
                                            <p:strVal val="0-#ppt_w/2"/>
                                          </p:val>
                                        </p:tav>
                                        <p:tav tm="100000">
                                          <p:val>
                                            <p:strVal val="#ppt_x"/>
                                          </p:val>
                                        </p:tav>
                                      </p:tavLst>
                                    </p:anim>
                                    <p:anim calcmode="lin" valueType="num">
                                      <p:cBhvr additive="base">
                                        <p:cTn id="37" dur="500" fill="hold"/>
                                        <p:tgtEl>
                                          <p:spTgt spid="8">
                                            <p:graphicEl>
                                              <a:dgm id="{4737A13C-B4D3-421C-82B6-E38B5F1825BF}"/>
                                            </p:graphicEl>
                                          </p:spTgt>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8">
                                            <p:graphicEl>
                                              <a:dgm id="{03B10BA9-32F5-43A3-8E35-1C419C1D8336}"/>
                                            </p:graphicEl>
                                          </p:spTgt>
                                        </p:tgtEl>
                                        <p:attrNameLst>
                                          <p:attrName>style.visibility</p:attrName>
                                        </p:attrNameLst>
                                      </p:cBhvr>
                                      <p:to>
                                        <p:strVal val="visible"/>
                                      </p:to>
                                    </p:set>
                                    <p:anim calcmode="lin" valueType="num">
                                      <p:cBhvr additive="base">
                                        <p:cTn id="49" dur="500" fill="hold"/>
                                        <p:tgtEl>
                                          <p:spTgt spid="8">
                                            <p:graphicEl>
                                              <a:dgm id="{03B10BA9-32F5-43A3-8E35-1C419C1D8336}"/>
                                            </p:graphic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8">
                                            <p:graphicEl>
                                              <a:dgm id="{03B10BA9-32F5-43A3-8E35-1C419C1D8336}"/>
                                            </p:graphicEl>
                                          </p:spTgt>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8">
                                            <p:graphicEl>
                                              <a:dgm id="{B17503B4-07CE-4F9C-B712-8EA251D30A48}"/>
                                            </p:graphicEl>
                                          </p:spTgt>
                                        </p:tgtEl>
                                        <p:attrNameLst>
                                          <p:attrName>style.visibility</p:attrName>
                                        </p:attrNameLst>
                                      </p:cBhvr>
                                      <p:to>
                                        <p:strVal val="visible"/>
                                      </p:to>
                                    </p:set>
                                    <p:anim calcmode="lin" valueType="num">
                                      <p:cBhvr additive="base">
                                        <p:cTn id="53" dur="500" fill="hold"/>
                                        <p:tgtEl>
                                          <p:spTgt spid="8">
                                            <p:graphicEl>
                                              <a:dgm id="{B17503B4-07CE-4F9C-B712-8EA251D30A48}"/>
                                            </p:graphic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8">
                                            <p:graphicEl>
                                              <a:dgm id="{B17503B4-07CE-4F9C-B712-8EA251D30A48}"/>
                                            </p:graphicEl>
                                          </p:spTgt>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fade">
                                      <p:cBhvr>
                                        <p:cTn id="59" dur="1000"/>
                                        <p:tgtEl>
                                          <p:spTgt spid="11"/>
                                        </p:tgtEl>
                                      </p:cBhvr>
                                    </p:animEffect>
                                    <p:anim calcmode="lin" valueType="num">
                                      <p:cBhvr>
                                        <p:cTn id="60" dur="1000" fill="hold"/>
                                        <p:tgtEl>
                                          <p:spTgt spid="11"/>
                                        </p:tgtEl>
                                        <p:attrNameLst>
                                          <p:attrName>ppt_x</p:attrName>
                                        </p:attrNameLst>
                                      </p:cBhvr>
                                      <p:tavLst>
                                        <p:tav tm="0">
                                          <p:val>
                                            <p:strVal val="#ppt_x"/>
                                          </p:val>
                                        </p:tav>
                                        <p:tav tm="100000">
                                          <p:val>
                                            <p:strVal val="#ppt_x"/>
                                          </p:val>
                                        </p:tav>
                                      </p:tavLst>
                                    </p:anim>
                                    <p:anim calcmode="lin" valueType="num">
                                      <p:cBhvr>
                                        <p:cTn id="6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1" presetClass="entr" presetSubtype="0" fill="hold" nodeType="clickEffect">
                                  <p:stCondLst>
                                    <p:cond delay="0"/>
                                  </p:stCondLst>
                                  <p:childTnLst>
                                    <p:set>
                                      <p:cBhvr>
                                        <p:cTn id="65" dur="1" fill="hold">
                                          <p:stCondLst>
                                            <p:cond delay="0"/>
                                          </p:stCondLst>
                                        </p:cTn>
                                        <p:tgtEl>
                                          <p:spTgt spid="17"/>
                                        </p:tgtEl>
                                        <p:attrNameLst>
                                          <p:attrName>style.visibility</p:attrName>
                                        </p:attrNameLst>
                                      </p:cBhvr>
                                      <p:to>
                                        <p:strVal val="visible"/>
                                      </p:to>
                                    </p:set>
                                  </p:childTnLst>
                                </p:cTn>
                              </p:par>
                            </p:childTnLst>
                          </p:cTn>
                        </p:par>
                      </p:childTnLst>
                    </p:cTn>
                  </p:par>
                  <p:par>
                    <p:cTn id="66" fill="hold">
                      <p:stCondLst>
                        <p:cond delay="indefinite"/>
                      </p:stCondLst>
                      <p:childTnLst>
                        <p:par>
                          <p:cTn id="67" fill="hold">
                            <p:stCondLst>
                              <p:cond delay="0"/>
                            </p:stCondLst>
                            <p:childTnLst>
                              <p:par>
                                <p:cTn id="68" presetID="2" presetClass="entr" presetSubtype="8" fill="hold" grpId="0" nodeType="clickEffect">
                                  <p:stCondLst>
                                    <p:cond delay="0"/>
                                  </p:stCondLst>
                                  <p:childTnLst>
                                    <p:set>
                                      <p:cBhvr>
                                        <p:cTn id="69" dur="1" fill="hold">
                                          <p:stCondLst>
                                            <p:cond delay="0"/>
                                          </p:stCondLst>
                                        </p:cTn>
                                        <p:tgtEl>
                                          <p:spTgt spid="8">
                                            <p:graphicEl>
                                              <a:dgm id="{2A7662F6-5BA3-4F6D-A172-45C3C485C3FE}"/>
                                            </p:graphicEl>
                                          </p:spTgt>
                                        </p:tgtEl>
                                        <p:attrNameLst>
                                          <p:attrName>style.visibility</p:attrName>
                                        </p:attrNameLst>
                                      </p:cBhvr>
                                      <p:to>
                                        <p:strVal val="visible"/>
                                      </p:to>
                                    </p:set>
                                    <p:anim calcmode="lin" valueType="num">
                                      <p:cBhvr additive="base">
                                        <p:cTn id="70" dur="500" fill="hold"/>
                                        <p:tgtEl>
                                          <p:spTgt spid="8">
                                            <p:graphicEl>
                                              <a:dgm id="{2A7662F6-5BA3-4F6D-A172-45C3C485C3FE}"/>
                                            </p:graphicEl>
                                          </p:spTgt>
                                        </p:tgtEl>
                                        <p:attrNameLst>
                                          <p:attrName>ppt_x</p:attrName>
                                        </p:attrNameLst>
                                      </p:cBhvr>
                                      <p:tavLst>
                                        <p:tav tm="0">
                                          <p:val>
                                            <p:strVal val="0-#ppt_w/2"/>
                                          </p:val>
                                        </p:tav>
                                        <p:tav tm="100000">
                                          <p:val>
                                            <p:strVal val="#ppt_x"/>
                                          </p:val>
                                        </p:tav>
                                      </p:tavLst>
                                    </p:anim>
                                    <p:anim calcmode="lin" valueType="num">
                                      <p:cBhvr additive="base">
                                        <p:cTn id="71" dur="500" fill="hold"/>
                                        <p:tgtEl>
                                          <p:spTgt spid="8">
                                            <p:graphicEl>
                                              <a:dgm id="{2A7662F6-5BA3-4F6D-A172-45C3C485C3FE}"/>
                                            </p:graphicEl>
                                          </p:spTgt>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8">
                                            <p:graphicEl>
                                              <a:dgm id="{42E1BCA6-DA2B-46EC-B99B-8B687049A341}"/>
                                            </p:graphicEl>
                                          </p:spTgt>
                                        </p:tgtEl>
                                        <p:attrNameLst>
                                          <p:attrName>style.visibility</p:attrName>
                                        </p:attrNameLst>
                                      </p:cBhvr>
                                      <p:to>
                                        <p:strVal val="visible"/>
                                      </p:to>
                                    </p:set>
                                    <p:anim calcmode="lin" valueType="num">
                                      <p:cBhvr additive="base">
                                        <p:cTn id="74" dur="500" fill="hold"/>
                                        <p:tgtEl>
                                          <p:spTgt spid="8">
                                            <p:graphicEl>
                                              <a:dgm id="{42E1BCA6-DA2B-46EC-B99B-8B687049A341}"/>
                                            </p:graphicEl>
                                          </p:spTgt>
                                        </p:tgtEl>
                                        <p:attrNameLst>
                                          <p:attrName>ppt_x</p:attrName>
                                        </p:attrNameLst>
                                      </p:cBhvr>
                                      <p:tavLst>
                                        <p:tav tm="0">
                                          <p:val>
                                            <p:strVal val="0-#ppt_w/2"/>
                                          </p:val>
                                        </p:tav>
                                        <p:tav tm="100000">
                                          <p:val>
                                            <p:strVal val="#ppt_x"/>
                                          </p:val>
                                        </p:tav>
                                      </p:tavLst>
                                    </p:anim>
                                    <p:anim calcmode="lin" valueType="num">
                                      <p:cBhvr additive="base">
                                        <p:cTn id="75" dur="500" fill="hold"/>
                                        <p:tgtEl>
                                          <p:spTgt spid="8">
                                            <p:graphicEl>
                                              <a:dgm id="{42E1BCA6-DA2B-46EC-B99B-8B687049A341}"/>
                                            </p:graphicEl>
                                          </p:spTgt>
                                        </p:tgtEl>
                                        <p:attrNameLst>
                                          <p:attrName>ppt_y</p:attrName>
                                        </p:attrNameLst>
                                      </p:cBhvr>
                                      <p:tavLst>
                                        <p:tav tm="0">
                                          <p:val>
                                            <p:strVal val="#ppt_y"/>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grpId="0" nodeType="clickEffect">
                                  <p:stCondLst>
                                    <p:cond delay="0"/>
                                  </p:stCondLst>
                                  <p:childTnLst>
                                    <p:set>
                                      <p:cBhvr>
                                        <p:cTn id="79" dur="1" fill="hold">
                                          <p:stCondLst>
                                            <p:cond delay="0"/>
                                          </p:stCondLst>
                                        </p:cTn>
                                        <p:tgtEl>
                                          <p:spTgt spid="12"/>
                                        </p:tgtEl>
                                        <p:attrNameLst>
                                          <p:attrName>style.visibility</p:attrName>
                                        </p:attrNameLst>
                                      </p:cBhvr>
                                      <p:to>
                                        <p:strVal val="visible"/>
                                      </p:to>
                                    </p:set>
                                    <p:animEffect transition="in" filter="fade">
                                      <p:cBhvr>
                                        <p:cTn id="80" dur="1000"/>
                                        <p:tgtEl>
                                          <p:spTgt spid="12"/>
                                        </p:tgtEl>
                                      </p:cBhvr>
                                    </p:animEffect>
                                    <p:anim calcmode="lin" valueType="num">
                                      <p:cBhvr>
                                        <p:cTn id="81" dur="1000" fill="hold"/>
                                        <p:tgtEl>
                                          <p:spTgt spid="12"/>
                                        </p:tgtEl>
                                        <p:attrNameLst>
                                          <p:attrName>ppt_x</p:attrName>
                                        </p:attrNameLst>
                                      </p:cBhvr>
                                      <p:tavLst>
                                        <p:tav tm="0">
                                          <p:val>
                                            <p:strVal val="#ppt_x"/>
                                          </p:val>
                                        </p:tav>
                                        <p:tav tm="100000">
                                          <p:val>
                                            <p:strVal val="#ppt_x"/>
                                          </p:val>
                                        </p:tav>
                                      </p:tavLst>
                                    </p:anim>
                                    <p:anim calcmode="lin" valueType="num">
                                      <p:cBhvr>
                                        <p:cTn id="8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nodeType="clickEffect">
                                  <p:stCondLst>
                                    <p:cond delay="0"/>
                                  </p:stCondLst>
                                  <p:childTnLst>
                                    <p:set>
                                      <p:cBhvr>
                                        <p:cTn id="86" dur="1" fill="hold">
                                          <p:stCondLst>
                                            <p:cond delay="0"/>
                                          </p:stCondLst>
                                        </p:cTn>
                                        <p:tgtEl>
                                          <p:spTgt spid="19"/>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2" presetClass="entr" presetSubtype="8" fill="hold" grpId="0" nodeType="clickEffect">
                                  <p:stCondLst>
                                    <p:cond delay="0"/>
                                  </p:stCondLst>
                                  <p:childTnLst>
                                    <p:set>
                                      <p:cBhvr>
                                        <p:cTn id="90" dur="1" fill="hold">
                                          <p:stCondLst>
                                            <p:cond delay="0"/>
                                          </p:stCondLst>
                                        </p:cTn>
                                        <p:tgtEl>
                                          <p:spTgt spid="8">
                                            <p:graphicEl>
                                              <a:dgm id="{4CDA879E-D704-441A-914C-0A3DEC0720E0}"/>
                                            </p:graphicEl>
                                          </p:spTgt>
                                        </p:tgtEl>
                                        <p:attrNameLst>
                                          <p:attrName>style.visibility</p:attrName>
                                        </p:attrNameLst>
                                      </p:cBhvr>
                                      <p:to>
                                        <p:strVal val="visible"/>
                                      </p:to>
                                    </p:set>
                                    <p:anim calcmode="lin" valueType="num">
                                      <p:cBhvr additive="base">
                                        <p:cTn id="91" dur="500" fill="hold"/>
                                        <p:tgtEl>
                                          <p:spTgt spid="8">
                                            <p:graphicEl>
                                              <a:dgm id="{4CDA879E-D704-441A-914C-0A3DEC0720E0}"/>
                                            </p:graphicEl>
                                          </p:spTgt>
                                        </p:tgtEl>
                                        <p:attrNameLst>
                                          <p:attrName>ppt_x</p:attrName>
                                        </p:attrNameLst>
                                      </p:cBhvr>
                                      <p:tavLst>
                                        <p:tav tm="0">
                                          <p:val>
                                            <p:strVal val="0-#ppt_w/2"/>
                                          </p:val>
                                        </p:tav>
                                        <p:tav tm="100000">
                                          <p:val>
                                            <p:strVal val="#ppt_x"/>
                                          </p:val>
                                        </p:tav>
                                      </p:tavLst>
                                    </p:anim>
                                    <p:anim calcmode="lin" valueType="num">
                                      <p:cBhvr additive="base">
                                        <p:cTn id="92" dur="500" fill="hold"/>
                                        <p:tgtEl>
                                          <p:spTgt spid="8">
                                            <p:graphicEl>
                                              <a:dgm id="{4CDA879E-D704-441A-914C-0A3DEC0720E0}"/>
                                            </p:graphicEl>
                                          </p:spTgt>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8">
                                            <p:graphicEl>
                                              <a:dgm id="{71E42F31-7DFE-4831-9500-E029E810F8E2}"/>
                                            </p:graphicEl>
                                          </p:spTgt>
                                        </p:tgtEl>
                                        <p:attrNameLst>
                                          <p:attrName>style.visibility</p:attrName>
                                        </p:attrNameLst>
                                      </p:cBhvr>
                                      <p:to>
                                        <p:strVal val="visible"/>
                                      </p:to>
                                    </p:set>
                                    <p:anim calcmode="lin" valueType="num">
                                      <p:cBhvr additive="base">
                                        <p:cTn id="95" dur="500" fill="hold"/>
                                        <p:tgtEl>
                                          <p:spTgt spid="8">
                                            <p:graphicEl>
                                              <a:dgm id="{71E42F31-7DFE-4831-9500-E029E810F8E2}"/>
                                            </p:graphicEl>
                                          </p:spTgt>
                                        </p:tgtEl>
                                        <p:attrNameLst>
                                          <p:attrName>ppt_x</p:attrName>
                                        </p:attrNameLst>
                                      </p:cBhvr>
                                      <p:tavLst>
                                        <p:tav tm="0">
                                          <p:val>
                                            <p:strVal val="0-#ppt_w/2"/>
                                          </p:val>
                                        </p:tav>
                                        <p:tav tm="100000">
                                          <p:val>
                                            <p:strVal val="#ppt_x"/>
                                          </p:val>
                                        </p:tav>
                                      </p:tavLst>
                                    </p:anim>
                                    <p:anim calcmode="lin" valueType="num">
                                      <p:cBhvr additive="base">
                                        <p:cTn id="96" dur="500" fill="hold"/>
                                        <p:tgtEl>
                                          <p:spTgt spid="8">
                                            <p:graphicEl>
                                              <a:dgm id="{71E42F31-7DFE-4831-9500-E029E810F8E2}"/>
                                            </p:graphicEl>
                                          </p:spTgt>
                                        </p:tgtEl>
                                        <p:attrNameLst>
                                          <p:attrName>ppt_y</p:attrName>
                                        </p:attrNameLst>
                                      </p:cBhvr>
                                      <p:tavLst>
                                        <p:tav tm="0">
                                          <p:val>
                                            <p:strVal val="#ppt_y"/>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42" presetClass="entr" presetSubtype="0" fill="hold" grpId="0" nodeType="click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fade">
                                      <p:cBhvr>
                                        <p:cTn id="101" dur="1000"/>
                                        <p:tgtEl>
                                          <p:spTgt spid="13"/>
                                        </p:tgtEl>
                                      </p:cBhvr>
                                    </p:animEffect>
                                    <p:anim calcmode="lin" valueType="num">
                                      <p:cBhvr>
                                        <p:cTn id="102" dur="1000" fill="hold"/>
                                        <p:tgtEl>
                                          <p:spTgt spid="13"/>
                                        </p:tgtEl>
                                        <p:attrNameLst>
                                          <p:attrName>ppt_x</p:attrName>
                                        </p:attrNameLst>
                                      </p:cBhvr>
                                      <p:tavLst>
                                        <p:tav tm="0">
                                          <p:val>
                                            <p:strVal val="#ppt_x"/>
                                          </p:val>
                                        </p:tav>
                                        <p:tav tm="100000">
                                          <p:val>
                                            <p:strVal val="#ppt_x"/>
                                          </p:val>
                                        </p:tav>
                                      </p:tavLst>
                                    </p:anim>
                                    <p:anim calcmode="lin" valueType="num">
                                      <p:cBhvr>
                                        <p:cTn id="10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4" fill="hold">
                      <p:stCondLst>
                        <p:cond delay="indefinite"/>
                      </p:stCondLst>
                      <p:childTnLst>
                        <p:par>
                          <p:cTn id="105" fill="hold">
                            <p:stCondLst>
                              <p:cond delay="0"/>
                            </p:stCondLst>
                            <p:childTnLst>
                              <p:par>
                                <p:cTn id="106" presetID="1" presetClass="entr" presetSubtype="0" fill="hold" nodeType="clickEffect">
                                  <p:stCondLst>
                                    <p:cond delay="0"/>
                                  </p:stCondLst>
                                  <p:childTnLst>
                                    <p:set>
                                      <p:cBhvr>
                                        <p:cTn id="107" dur="1" fill="hold">
                                          <p:stCondLst>
                                            <p:cond delay="0"/>
                                          </p:stCondLst>
                                        </p:cTn>
                                        <p:tgtEl>
                                          <p:spTgt spid="20"/>
                                        </p:tgtEl>
                                        <p:attrNameLst>
                                          <p:attrName>style.visibility</p:attrName>
                                        </p:attrNameLst>
                                      </p:cBhvr>
                                      <p:to>
                                        <p:strVal val="visible"/>
                                      </p:to>
                                    </p:set>
                                  </p:childTnLst>
                                </p:cTn>
                              </p:par>
                            </p:childTnLst>
                          </p:cTn>
                        </p:par>
                      </p:childTnLst>
                    </p:cTn>
                  </p:par>
                  <p:par>
                    <p:cTn id="108" fill="hold">
                      <p:stCondLst>
                        <p:cond delay="indefinite"/>
                      </p:stCondLst>
                      <p:childTnLst>
                        <p:par>
                          <p:cTn id="109" fill="hold">
                            <p:stCondLst>
                              <p:cond delay="0"/>
                            </p:stCondLst>
                            <p:childTnLst>
                              <p:par>
                                <p:cTn id="110" presetID="2" presetClass="entr" presetSubtype="8" fill="hold" grpId="0" nodeType="clickEffect">
                                  <p:stCondLst>
                                    <p:cond delay="0"/>
                                  </p:stCondLst>
                                  <p:childTnLst>
                                    <p:set>
                                      <p:cBhvr>
                                        <p:cTn id="111" dur="1" fill="hold">
                                          <p:stCondLst>
                                            <p:cond delay="0"/>
                                          </p:stCondLst>
                                        </p:cTn>
                                        <p:tgtEl>
                                          <p:spTgt spid="8">
                                            <p:graphicEl>
                                              <a:dgm id="{883B45FE-FDEC-40ED-AAB2-26F274D08A6A}"/>
                                            </p:graphicEl>
                                          </p:spTgt>
                                        </p:tgtEl>
                                        <p:attrNameLst>
                                          <p:attrName>style.visibility</p:attrName>
                                        </p:attrNameLst>
                                      </p:cBhvr>
                                      <p:to>
                                        <p:strVal val="visible"/>
                                      </p:to>
                                    </p:set>
                                    <p:anim calcmode="lin" valueType="num">
                                      <p:cBhvr additive="base">
                                        <p:cTn id="112" dur="500" fill="hold"/>
                                        <p:tgtEl>
                                          <p:spTgt spid="8">
                                            <p:graphicEl>
                                              <a:dgm id="{883B45FE-FDEC-40ED-AAB2-26F274D08A6A}"/>
                                            </p:graphicEl>
                                          </p:spTgt>
                                        </p:tgtEl>
                                        <p:attrNameLst>
                                          <p:attrName>ppt_x</p:attrName>
                                        </p:attrNameLst>
                                      </p:cBhvr>
                                      <p:tavLst>
                                        <p:tav tm="0">
                                          <p:val>
                                            <p:strVal val="0-#ppt_w/2"/>
                                          </p:val>
                                        </p:tav>
                                        <p:tav tm="100000">
                                          <p:val>
                                            <p:strVal val="#ppt_x"/>
                                          </p:val>
                                        </p:tav>
                                      </p:tavLst>
                                    </p:anim>
                                    <p:anim calcmode="lin" valueType="num">
                                      <p:cBhvr additive="base">
                                        <p:cTn id="113" dur="500" fill="hold"/>
                                        <p:tgtEl>
                                          <p:spTgt spid="8">
                                            <p:graphicEl>
                                              <a:dgm id="{883B45FE-FDEC-40ED-AAB2-26F274D08A6A}"/>
                                            </p:graphicEl>
                                          </p:spTgt>
                                        </p:tgtEl>
                                        <p:attrNameLst>
                                          <p:attrName>ppt_y</p:attrName>
                                        </p:attrNameLst>
                                      </p:cBhvr>
                                      <p:tavLst>
                                        <p:tav tm="0">
                                          <p:val>
                                            <p:strVal val="#ppt_y"/>
                                          </p:val>
                                        </p:tav>
                                        <p:tav tm="100000">
                                          <p:val>
                                            <p:strVal val="#ppt_y"/>
                                          </p:val>
                                        </p:tav>
                                      </p:tavLst>
                                    </p:anim>
                                  </p:childTnLst>
                                </p:cTn>
                              </p:par>
                              <p:par>
                                <p:cTn id="114" presetID="2" presetClass="entr" presetSubtype="8" fill="hold" grpId="0" nodeType="withEffect">
                                  <p:stCondLst>
                                    <p:cond delay="0"/>
                                  </p:stCondLst>
                                  <p:childTnLst>
                                    <p:set>
                                      <p:cBhvr>
                                        <p:cTn id="115" dur="1" fill="hold">
                                          <p:stCondLst>
                                            <p:cond delay="0"/>
                                          </p:stCondLst>
                                        </p:cTn>
                                        <p:tgtEl>
                                          <p:spTgt spid="8">
                                            <p:graphicEl>
                                              <a:dgm id="{7506D1C2-EFDF-4CDF-B40F-7815454ADA1E}"/>
                                            </p:graphicEl>
                                          </p:spTgt>
                                        </p:tgtEl>
                                        <p:attrNameLst>
                                          <p:attrName>style.visibility</p:attrName>
                                        </p:attrNameLst>
                                      </p:cBhvr>
                                      <p:to>
                                        <p:strVal val="visible"/>
                                      </p:to>
                                    </p:set>
                                    <p:anim calcmode="lin" valueType="num">
                                      <p:cBhvr additive="base">
                                        <p:cTn id="116" dur="500" fill="hold"/>
                                        <p:tgtEl>
                                          <p:spTgt spid="8">
                                            <p:graphicEl>
                                              <a:dgm id="{7506D1C2-EFDF-4CDF-B40F-7815454ADA1E}"/>
                                            </p:graphicEl>
                                          </p:spTgt>
                                        </p:tgtEl>
                                        <p:attrNameLst>
                                          <p:attrName>ppt_x</p:attrName>
                                        </p:attrNameLst>
                                      </p:cBhvr>
                                      <p:tavLst>
                                        <p:tav tm="0">
                                          <p:val>
                                            <p:strVal val="0-#ppt_w/2"/>
                                          </p:val>
                                        </p:tav>
                                        <p:tav tm="100000">
                                          <p:val>
                                            <p:strVal val="#ppt_x"/>
                                          </p:val>
                                        </p:tav>
                                      </p:tavLst>
                                    </p:anim>
                                    <p:anim calcmode="lin" valueType="num">
                                      <p:cBhvr additive="base">
                                        <p:cTn id="117" dur="500" fill="hold"/>
                                        <p:tgtEl>
                                          <p:spTgt spid="8">
                                            <p:graphicEl>
                                              <a:dgm id="{7506D1C2-EFDF-4CDF-B40F-7815454ADA1E}"/>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8" grpId="0" uiExpand="1">
        <p:bldSub>
          <a:bldDgm bld="one"/>
        </p:bldSub>
      </p:bldGraphic>
      <p:bldP spid="3" grpId="0"/>
      <p:bldP spid="9" grpId="0"/>
      <p:bldP spid="10" grpId="0"/>
      <p:bldP spid="11" grpId="0"/>
      <p:bldP spid="12" grpId="0"/>
      <p:bldP spid="1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Revenues: Tax Levy</a:t>
            </a:r>
          </a:p>
        </p:txBody>
      </p:sp>
      <p:pic>
        <p:nvPicPr>
          <p:cNvPr id="6" name="Picture 5"/>
          <p:cNvPicPr>
            <a:picLocks noChangeAspect="1"/>
          </p:cNvPicPr>
          <p:nvPr/>
        </p:nvPicPr>
        <p:blipFill>
          <a:blip r:embed="rId2"/>
          <a:stretch>
            <a:fillRect/>
          </a:stretch>
        </p:blipFill>
        <p:spPr>
          <a:xfrm>
            <a:off x="533400" y="1143000"/>
            <a:ext cx="4267200" cy="2555756"/>
          </a:xfrm>
          <a:prstGeom prst="rect">
            <a:avLst/>
          </a:prstGeom>
        </p:spPr>
      </p:pic>
      <p:sp>
        <p:nvSpPr>
          <p:cNvPr id="2" name="7-Point Star 1"/>
          <p:cNvSpPr/>
          <p:nvPr/>
        </p:nvSpPr>
        <p:spPr bwMode="auto">
          <a:xfrm>
            <a:off x="1794935" y="1905000"/>
            <a:ext cx="685800" cy="609600"/>
          </a:xfrm>
          <a:prstGeom prst="star7">
            <a:avLst/>
          </a:prstGeom>
          <a:solidFill>
            <a:srgbClr val="92D050">
              <a:alpha val="4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23" name="Rectangle 22"/>
          <p:cNvSpPr/>
          <p:nvPr/>
        </p:nvSpPr>
        <p:spPr>
          <a:xfrm>
            <a:off x="4581171" y="4297098"/>
            <a:ext cx="4562829" cy="589383"/>
          </a:xfrm>
          <a:prstGeom prst="rect">
            <a:avLst/>
          </a:prstGeom>
          <a:solidFill>
            <a:srgbClr val="48CD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700" b="1" i="0" u="none" strike="noStrike" kern="0" cap="none" spc="0" normalizeH="0" baseline="0" noProof="0" dirty="0">
                <a:ln>
                  <a:noFill/>
                </a:ln>
                <a:solidFill>
                  <a:srgbClr val="0095CD">
                    <a:lumMod val="50000"/>
                  </a:srgbClr>
                </a:solidFill>
                <a:effectLst/>
                <a:uLnTx/>
                <a:uFillTx/>
                <a:latin typeface="Calibri" panose="020F0502020204030204"/>
                <a:ea typeface="+mn-ea"/>
                <a:cs typeface="+mn-cs"/>
              </a:rPr>
              <a:t>Town of Huntington</a:t>
            </a:r>
          </a:p>
        </p:txBody>
      </p:sp>
      <p:sp>
        <p:nvSpPr>
          <p:cNvPr id="24" name="Rectangle 23"/>
          <p:cNvSpPr/>
          <p:nvPr/>
        </p:nvSpPr>
        <p:spPr>
          <a:xfrm>
            <a:off x="5168875" y="3707316"/>
            <a:ext cx="3983943" cy="589383"/>
          </a:xfrm>
          <a:prstGeom prst="rect">
            <a:avLst/>
          </a:prstGeom>
          <a:solidFill>
            <a:srgbClr val="F7B08C"/>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lang="en-US" sz="2700" b="1" kern="0" dirty="0">
                <a:solidFill>
                  <a:srgbClr val="F17C3F">
                    <a:lumMod val="50000"/>
                  </a:srgbClr>
                </a:solidFill>
                <a:latin typeface="Calibri" panose="020F0502020204030204"/>
                <a:cs typeface="+mn-cs"/>
              </a:rPr>
              <a:t>         Suffolk IDA</a:t>
            </a:r>
            <a:endParaRPr kumimoji="0" lang="en-US" sz="2700" b="1" i="0" u="none" strike="noStrike" kern="0" cap="none" spc="0" normalizeH="0" baseline="0" noProof="0" dirty="0">
              <a:ln>
                <a:noFill/>
              </a:ln>
              <a:solidFill>
                <a:srgbClr val="F17C3F">
                  <a:lumMod val="50000"/>
                </a:srgbClr>
              </a:solidFill>
              <a:effectLst/>
              <a:uLnTx/>
              <a:uFillTx/>
              <a:latin typeface="Calibri" panose="020F0502020204030204"/>
              <a:ea typeface="+mn-ea"/>
              <a:cs typeface="+mn-cs"/>
            </a:endParaRPr>
          </a:p>
        </p:txBody>
      </p:sp>
      <p:sp>
        <p:nvSpPr>
          <p:cNvPr id="25" name="Rectangle 24"/>
          <p:cNvSpPr/>
          <p:nvPr/>
        </p:nvSpPr>
        <p:spPr>
          <a:xfrm>
            <a:off x="5653372" y="3066403"/>
            <a:ext cx="3499448" cy="640915"/>
          </a:xfrm>
          <a:prstGeom prst="rect">
            <a:avLst/>
          </a:prstGeom>
          <a:solidFill>
            <a:srgbClr val="B6E76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2700" b="1" kern="0" dirty="0">
                <a:solidFill>
                  <a:srgbClr val="7BB21B">
                    <a:lumMod val="50000"/>
                  </a:srgbClr>
                </a:solidFill>
                <a:latin typeface="Calibri" panose="020F0502020204030204"/>
                <a:cs typeface="+mn-cs"/>
              </a:rPr>
              <a:t>Babylon IDA</a:t>
            </a:r>
            <a:endParaRPr kumimoji="0" lang="en-US" sz="2700" b="1" i="0" u="none" strike="noStrike" kern="0" cap="none" spc="0" normalizeH="0" baseline="0" noProof="0" dirty="0">
              <a:ln>
                <a:noFill/>
              </a:ln>
              <a:solidFill>
                <a:srgbClr val="7BB21B">
                  <a:lumMod val="50000"/>
                </a:srgbClr>
              </a:solidFill>
              <a:effectLst/>
              <a:uLnTx/>
              <a:uFillTx/>
              <a:latin typeface="Calibri" panose="020F0502020204030204"/>
              <a:ea typeface="+mn-ea"/>
              <a:cs typeface="+mn-cs"/>
            </a:endParaRPr>
          </a:p>
        </p:txBody>
      </p:sp>
      <p:sp>
        <p:nvSpPr>
          <p:cNvPr id="26" name="Rectangle 25"/>
          <p:cNvSpPr/>
          <p:nvPr/>
        </p:nvSpPr>
        <p:spPr>
          <a:xfrm>
            <a:off x="3985569" y="4886481"/>
            <a:ext cx="5158433" cy="589383"/>
          </a:xfrm>
          <a:prstGeom prst="rect">
            <a:avLst/>
          </a:prstGeom>
          <a:solidFill>
            <a:srgbClr val="BA8EB8"/>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2200" b="1" kern="0" dirty="0">
                <a:solidFill>
                  <a:srgbClr val="814E7E">
                    <a:lumMod val="50000"/>
                  </a:srgbClr>
                </a:solidFill>
                <a:latin typeface="Calibri" panose="020F0502020204030204"/>
                <a:cs typeface="+mn-cs"/>
              </a:rPr>
              <a:t>RISKS:  Lack of Predictability &amp; Info</a:t>
            </a:r>
            <a:endParaRPr kumimoji="0" lang="en-US" sz="2200" b="1" i="0" u="none" strike="noStrike" kern="0" cap="none" spc="0" normalizeH="0" baseline="0" noProof="0" dirty="0">
              <a:ln>
                <a:noFill/>
              </a:ln>
              <a:solidFill>
                <a:srgbClr val="814E7E">
                  <a:lumMod val="50000"/>
                </a:srgbClr>
              </a:solidFill>
              <a:effectLst/>
              <a:uLnTx/>
              <a:uFillTx/>
              <a:latin typeface="Calibri" panose="020F0502020204030204"/>
              <a:cs typeface="+mn-cs"/>
            </a:endParaRPr>
          </a:p>
        </p:txBody>
      </p:sp>
      <p:grpSp>
        <p:nvGrpSpPr>
          <p:cNvPr id="27" name="Group 26"/>
          <p:cNvGrpSpPr/>
          <p:nvPr/>
        </p:nvGrpSpPr>
        <p:grpSpPr>
          <a:xfrm rot="18900000">
            <a:off x="2746521" y="4015950"/>
            <a:ext cx="4130594" cy="547434"/>
            <a:chOff x="3488292" y="2396188"/>
            <a:chExt cx="5507458" cy="729912"/>
          </a:xfrm>
        </p:grpSpPr>
        <p:grpSp>
          <p:nvGrpSpPr>
            <p:cNvPr id="28" name="Group 27"/>
            <p:cNvGrpSpPr/>
            <p:nvPr/>
          </p:nvGrpSpPr>
          <p:grpSpPr>
            <a:xfrm>
              <a:off x="3488292" y="2398510"/>
              <a:ext cx="1039057" cy="722303"/>
              <a:chOff x="3488292" y="2398510"/>
              <a:chExt cx="1039057" cy="722303"/>
            </a:xfrm>
          </p:grpSpPr>
          <p:sp>
            <p:nvSpPr>
              <p:cNvPr id="43" name="Freeform 8"/>
              <p:cNvSpPr>
                <a:spLocks/>
              </p:cNvSpPr>
              <p:nvPr/>
            </p:nvSpPr>
            <p:spPr bwMode="auto">
              <a:xfrm rot="15366">
                <a:off x="3488292" y="2398510"/>
                <a:ext cx="1039057" cy="722303"/>
              </a:xfrm>
              <a:custGeom>
                <a:avLst/>
                <a:gdLst>
                  <a:gd name="T0" fmla="*/ 793 w 939"/>
                  <a:gd name="T1" fmla="*/ 650 h 650"/>
                  <a:gd name="T2" fmla="*/ 0 w 939"/>
                  <a:gd name="T3" fmla="*/ 326 h 650"/>
                  <a:gd name="T4" fmla="*/ 793 w 939"/>
                  <a:gd name="T5" fmla="*/ 0 h 650"/>
                  <a:gd name="T6" fmla="*/ 939 w 939"/>
                  <a:gd name="T7" fmla="*/ 0 h 650"/>
                  <a:gd name="T8" fmla="*/ 939 w 939"/>
                  <a:gd name="T9" fmla="*/ 650 h 650"/>
                  <a:gd name="T10" fmla="*/ 793 w 939"/>
                  <a:gd name="T11" fmla="*/ 650 h 650"/>
                  <a:gd name="connsiteX0" fmla="*/ 8445 w 10000"/>
                  <a:gd name="connsiteY0" fmla="*/ 10000 h 10000"/>
                  <a:gd name="connsiteX1" fmla="*/ 0 w 10000"/>
                  <a:gd name="connsiteY1" fmla="*/ 5015 h 10000"/>
                  <a:gd name="connsiteX2" fmla="*/ 7986 w 10000"/>
                  <a:gd name="connsiteY2" fmla="*/ 167 h 10000"/>
                  <a:gd name="connsiteX3" fmla="*/ 10000 w 10000"/>
                  <a:gd name="connsiteY3" fmla="*/ 0 h 10000"/>
                  <a:gd name="connsiteX4" fmla="*/ 10000 w 10000"/>
                  <a:gd name="connsiteY4" fmla="*/ 10000 h 10000"/>
                  <a:gd name="connsiteX5" fmla="*/ 8445 w 10000"/>
                  <a:gd name="connsiteY5" fmla="*/ 10000 h 10000"/>
                  <a:gd name="connsiteX0" fmla="*/ 8445 w 10000"/>
                  <a:gd name="connsiteY0" fmla="*/ 10000 h 10000"/>
                  <a:gd name="connsiteX1" fmla="*/ 0 w 10000"/>
                  <a:gd name="connsiteY1" fmla="*/ 5015 h 10000"/>
                  <a:gd name="connsiteX2" fmla="*/ 8032 w 10000"/>
                  <a:gd name="connsiteY2" fmla="*/ 101 h 10000"/>
                  <a:gd name="connsiteX3" fmla="*/ 10000 w 10000"/>
                  <a:gd name="connsiteY3" fmla="*/ 0 h 10000"/>
                  <a:gd name="connsiteX4" fmla="*/ 10000 w 10000"/>
                  <a:gd name="connsiteY4" fmla="*/ 10000 h 10000"/>
                  <a:gd name="connsiteX5" fmla="*/ 8445 w 10000"/>
                  <a:gd name="connsiteY5" fmla="*/ 10000 h 10000"/>
                  <a:gd name="connsiteX0" fmla="*/ 8445 w 10000"/>
                  <a:gd name="connsiteY0" fmla="*/ 10000 h 10000"/>
                  <a:gd name="connsiteX1" fmla="*/ 0 w 10000"/>
                  <a:gd name="connsiteY1" fmla="*/ 5015 h 10000"/>
                  <a:gd name="connsiteX2" fmla="*/ 7963 w 10000"/>
                  <a:gd name="connsiteY2" fmla="*/ 69 h 10000"/>
                  <a:gd name="connsiteX3" fmla="*/ 10000 w 10000"/>
                  <a:gd name="connsiteY3" fmla="*/ 0 h 10000"/>
                  <a:gd name="connsiteX4" fmla="*/ 10000 w 10000"/>
                  <a:gd name="connsiteY4" fmla="*/ 10000 h 10000"/>
                  <a:gd name="connsiteX5" fmla="*/ 8445 w 10000"/>
                  <a:gd name="connsiteY5" fmla="*/ 10000 h 10000"/>
                  <a:gd name="connsiteX0" fmla="*/ 8445 w 10023"/>
                  <a:gd name="connsiteY0" fmla="*/ 9931 h 9931"/>
                  <a:gd name="connsiteX1" fmla="*/ 0 w 10023"/>
                  <a:gd name="connsiteY1" fmla="*/ 4946 h 9931"/>
                  <a:gd name="connsiteX2" fmla="*/ 7963 w 10023"/>
                  <a:gd name="connsiteY2" fmla="*/ 0 h 9931"/>
                  <a:gd name="connsiteX3" fmla="*/ 10023 w 10023"/>
                  <a:gd name="connsiteY3" fmla="*/ 62 h 9931"/>
                  <a:gd name="connsiteX4" fmla="*/ 10000 w 10023"/>
                  <a:gd name="connsiteY4" fmla="*/ 9931 h 9931"/>
                  <a:gd name="connsiteX5" fmla="*/ 8445 w 10023"/>
                  <a:gd name="connsiteY5" fmla="*/ 9931 h 9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23" h="9931">
                    <a:moveTo>
                      <a:pt x="8445" y="9931"/>
                    </a:moveTo>
                    <a:lnTo>
                      <a:pt x="0" y="4946"/>
                    </a:lnTo>
                    <a:lnTo>
                      <a:pt x="7963" y="0"/>
                    </a:lnTo>
                    <a:lnTo>
                      <a:pt x="10023" y="62"/>
                    </a:lnTo>
                    <a:cubicBezTo>
                      <a:pt x="10015" y="3352"/>
                      <a:pt x="10008" y="6641"/>
                      <a:pt x="10000" y="9931"/>
                    </a:cubicBezTo>
                    <a:lnTo>
                      <a:pt x="8445" y="9931"/>
                    </a:lnTo>
                    <a:close/>
                  </a:path>
                </a:pathLst>
              </a:custGeom>
              <a:solidFill>
                <a:srgbClr val="D4AC8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44" name="Freeform 43"/>
              <p:cNvSpPr>
                <a:spLocks/>
              </p:cNvSpPr>
              <p:nvPr/>
            </p:nvSpPr>
            <p:spPr bwMode="auto">
              <a:xfrm rot="15366">
                <a:off x="3488309" y="2638056"/>
                <a:ext cx="298085" cy="233977"/>
              </a:xfrm>
              <a:custGeom>
                <a:avLst/>
                <a:gdLst>
                  <a:gd name="T0" fmla="*/ 114 w 114"/>
                  <a:gd name="T1" fmla="*/ 49 h 88"/>
                  <a:gd name="T2" fmla="*/ 107 w 114"/>
                  <a:gd name="T3" fmla="*/ 0 h 88"/>
                  <a:gd name="T4" fmla="*/ 0 w 114"/>
                  <a:gd name="T5" fmla="*/ 44 h 88"/>
                  <a:gd name="T6" fmla="*/ 109 w 114"/>
                  <a:gd name="T7" fmla="*/ 88 h 88"/>
                  <a:gd name="T8" fmla="*/ 114 w 114"/>
                  <a:gd name="T9" fmla="*/ 49 h 88"/>
                </a:gdLst>
                <a:ahLst/>
                <a:cxnLst>
                  <a:cxn ang="0">
                    <a:pos x="T0" y="T1"/>
                  </a:cxn>
                  <a:cxn ang="0">
                    <a:pos x="T2" y="T3"/>
                  </a:cxn>
                  <a:cxn ang="0">
                    <a:pos x="T4" y="T5"/>
                  </a:cxn>
                  <a:cxn ang="0">
                    <a:pos x="T6" y="T7"/>
                  </a:cxn>
                  <a:cxn ang="0">
                    <a:pos x="T8" y="T9"/>
                  </a:cxn>
                </a:cxnLst>
                <a:rect l="0" t="0" r="r" b="b"/>
                <a:pathLst>
                  <a:path w="114" h="88">
                    <a:moveTo>
                      <a:pt x="114" y="49"/>
                    </a:moveTo>
                    <a:cubicBezTo>
                      <a:pt x="114" y="32"/>
                      <a:pt x="111" y="15"/>
                      <a:pt x="107" y="0"/>
                    </a:cubicBezTo>
                    <a:cubicBezTo>
                      <a:pt x="0" y="44"/>
                      <a:pt x="0" y="44"/>
                      <a:pt x="0" y="44"/>
                    </a:cubicBezTo>
                    <a:cubicBezTo>
                      <a:pt x="109" y="88"/>
                      <a:pt x="109" y="88"/>
                      <a:pt x="109" y="88"/>
                    </a:cubicBezTo>
                    <a:cubicBezTo>
                      <a:pt x="112" y="76"/>
                      <a:pt x="114" y="63"/>
                      <a:pt x="114" y="49"/>
                    </a:cubicBezTo>
                    <a:close/>
                  </a:path>
                </a:pathLst>
              </a:custGeom>
              <a:solidFill>
                <a:srgbClr val="273339"/>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grpSp>
        <p:sp>
          <p:nvSpPr>
            <p:cNvPr id="29" name="Freeform 28"/>
            <p:cNvSpPr>
              <a:spLocks noChangeArrowheads="1"/>
            </p:cNvSpPr>
            <p:nvPr/>
          </p:nvSpPr>
          <p:spPr bwMode="auto">
            <a:xfrm rot="15366">
              <a:off x="5475366" y="2396382"/>
              <a:ext cx="1122786" cy="232089"/>
            </a:xfrm>
            <a:custGeom>
              <a:avLst/>
              <a:gdLst>
                <a:gd name="connsiteX0" fmla="*/ 0 w 1122786"/>
                <a:gd name="connsiteY0" fmla="*/ 5018 h 232089"/>
                <a:gd name="connsiteX1" fmla="*/ 1122786 w 1122786"/>
                <a:gd name="connsiteY1" fmla="*/ 0 h 232089"/>
                <a:gd name="connsiteX2" fmla="*/ 1122786 w 1122786"/>
                <a:gd name="connsiteY2" fmla="*/ 232089 h 232089"/>
                <a:gd name="connsiteX3" fmla="*/ 0 w 1122786"/>
                <a:gd name="connsiteY3" fmla="*/ 232089 h 232089"/>
              </a:gdLst>
              <a:ahLst/>
              <a:cxnLst>
                <a:cxn ang="0">
                  <a:pos x="connsiteX0" y="connsiteY0"/>
                </a:cxn>
                <a:cxn ang="0">
                  <a:pos x="connsiteX1" y="connsiteY1"/>
                </a:cxn>
                <a:cxn ang="0">
                  <a:pos x="connsiteX2" y="connsiteY2"/>
                </a:cxn>
                <a:cxn ang="0">
                  <a:pos x="connsiteX3" y="connsiteY3"/>
                </a:cxn>
              </a:cxnLst>
              <a:rect l="l" t="t" r="r" b="b"/>
              <a:pathLst>
                <a:path w="1122786" h="232089">
                  <a:moveTo>
                    <a:pt x="0" y="5018"/>
                  </a:moveTo>
                  <a:lnTo>
                    <a:pt x="1122786" y="0"/>
                  </a:lnTo>
                  <a:lnTo>
                    <a:pt x="1122786" y="232089"/>
                  </a:lnTo>
                  <a:lnTo>
                    <a:pt x="0" y="232089"/>
                  </a:lnTo>
                  <a:close/>
                </a:path>
              </a:pathLst>
            </a:custGeom>
            <a:solidFill>
              <a:srgbClr val="0095CD">
                <a:lumMod val="60000"/>
                <a:lumOff val="40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0" name="Rectangle 13"/>
            <p:cNvSpPr>
              <a:spLocks noChangeArrowheads="1"/>
            </p:cNvSpPr>
            <p:nvPr/>
          </p:nvSpPr>
          <p:spPr bwMode="auto">
            <a:xfrm rot="15366">
              <a:off x="5474311" y="2628466"/>
              <a:ext cx="1122786" cy="239572"/>
            </a:xfrm>
            <a:prstGeom prst="rect">
              <a:avLst/>
            </a:prstGeom>
            <a:solidFill>
              <a:srgbClr val="0095CD"/>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1" name="Freeform 30"/>
            <p:cNvSpPr>
              <a:spLocks noChangeArrowheads="1"/>
            </p:cNvSpPr>
            <p:nvPr/>
          </p:nvSpPr>
          <p:spPr bwMode="auto">
            <a:xfrm rot="15366">
              <a:off x="5473200" y="2868035"/>
              <a:ext cx="1122786" cy="257870"/>
            </a:xfrm>
            <a:custGeom>
              <a:avLst/>
              <a:gdLst>
                <a:gd name="connsiteX0" fmla="*/ 0 w 1122786"/>
                <a:gd name="connsiteY0" fmla="*/ 0 h 257870"/>
                <a:gd name="connsiteX1" fmla="*/ 1122786 w 1122786"/>
                <a:gd name="connsiteY1" fmla="*/ 0 h 257870"/>
                <a:gd name="connsiteX2" fmla="*/ 1122786 w 1122786"/>
                <a:gd name="connsiteY2" fmla="*/ 252852 h 257870"/>
                <a:gd name="connsiteX3" fmla="*/ 0 w 1122786"/>
                <a:gd name="connsiteY3" fmla="*/ 257870 h 257870"/>
              </a:gdLst>
              <a:ahLst/>
              <a:cxnLst>
                <a:cxn ang="0">
                  <a:pos x="connsiteX0" y="connsiteY0"/>
                </a:cxn>
                <a:cxn ang="0">
                  <a:pos x="connsiteX1" y="connsiteY1"/>
                </a:cxn>
                <a:cxn ang="0">
                  <a:pos x="connsiteX2" y="connsiteY2"/>
                </a:cxn>
                <a:cxn ang="0">
                  <a:pos x="connsiteX3" y="connsiteY3"/>
                </a:cxn>
              </a:cxnLst>
              <a:rect l="l" t="t" r="r" b="b"/>
              <a:pathLst>
                <a:path w="1122786" h="257870">
                  <a:moveTo>
                    <a:pt x="0" y="0"/>
                  </a:moveTo>
                  <a:lnTo>
                    <a:pt x="1122786" y="0"/>
                  </a:lnTo>
                  <a:lnTo>
                    <a:pt x="1122786" y="252852"/>
                  </a:lnTo>
                  <a:lnTo>
                    <a:pt x="0" y="257870"/>
                  </a:lnTo>
                  <a:close/>
                </a:path>
              </a:pathLst>
            </a:custGeom>
            <a:solidFill>
              <a:srgbClr val="0095CD">
                <a:lumMod val="75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2" name="Freeform 31"/>
            <p:cNvSpPr>
              <a:spLocks noChangeArrowheads="1"/>
            </p:cNvSpPr>
            <p:nvPr/>
          </p:nvSpPr>
          <p:spPr bwMode="auto">
            <a:xfrm rot="15366">
              <a:off x="6595026" y="2396382"/>
              <a:ext cx="1122786" cy="238341"/>
            </a:xfrm>
            <a:custGeom>
              <a:avLst/>
              <a:gdLst>
                <a:gd name="connsiteX0" fmla="*/ 0 w 1122786"/>
                <a:gd name="connsiteY0" fmla="*/ 5018 h 238341"/>
                <a:gd name="connsiteX1" fmla="*/ 1122786 w 1122786"/>
                <a:gd name="connsiteY1" fmla="*/ 0 h 238341"/>
                <a:gd name="connsiteX2" fmla="*/ 1122786 w 1122786"/>
                <a:gd name="connsiteY2" fmla="*/ 238341 h 238341"/>
                <a:gd name="connsiteX3" fmla="*/ 0 w 1122786"/>
                <a:gd name="connsiteY3" fmla="*/ 238341 h 238341"/>
              </a:gdLst>
              <a:ahLst/>
              <a:cxnLst>
                <a:cxn ang="0">
                  <a:pos x="connsiteX0" y="connsiteY0"/>
                </a:cxn>
                <a:cxn ang="0">
                  <a:pos x="connsiteX1" y="connsiteY1"/>
                </a:cxn>
                <a:cxn ang="0">
                  <a:pos x="connsiteX2" y="connsiteY2"/>
                </a:cxn>
                <a:cxn ang="0">
                  <a:pos x="connsiteX3" y="connsiteY3"/>
                </a:cxn>
              </a:cxnLst>
              <a:rect l="l" t="t" r="r" b="b"/>
              <a:pathLst>
                <a:path w="1122786" h="238341">
                  <a:moveTo>
                    <a:pt x="0" y="5018"/>
                  </a:moveTo>
                  <a:lnTo>
                    <a:pt x="1122786" y="0"/>
                  </a:lnTo>
                  <a:lnTo>
                    <a:pt x="1122786" y="238341"/>
                  </a:lnTo>
                  <a:lnTo>
                    <a:pt x="0" y="238341"/>
                  </a:lnTo>
                  <a:close/>
                </a:path>
              </a:pathLst>
            </a:custGeom>
            <a:solidFill>
              <a:srgbClr val="F17C3F">
                <a:lumMod val="60000"/>
                <a:lumOff val="40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3" name="Rectangle 16"/>
            <p:cNvSpPr>
              <a:spLocks noChangeArrowheads="1"/>
            </p:cNvSpPr>
            <p:nvPr/>
          </p:nvSpPr>
          <p:spPr bwMode="auto">
            <a:xfrm rot="15366">
              <a:off x="6593962" y="2634718"/>
              <a:ext cx="1122786" cy="238468"/>
            </a:xfrm>
            <a:prstGeom prst="rect">
              <a:avLst/>
            </a:prstGeom>
            <a:solidFill>
              <a:srgbClr val="F17C3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4" name="Freeform 33"/>
            <p:cNvSpPr>
              <a:spLocks noChangeArrowheads="1"/>
            </p:cNvSpPr>
            <p:nvPr/>
          </p:nvSpPr>
          <p:spPr bwMode="auto">
            <a:xfrm rot="15366">
              <a:off x="6592865" y="2873184"/>
              <a:ext cx="1122786" cy="252722"/>
            </a:xfrm>
            <a:custGeom>
              <a:avLst/>
              <a:gdLst>
                <a:gd name="connsiteX0" fmla="*/ 0 w 1122786"/>
                <a:gd name="connsiteY0" fmla="*/ 0 h 252722"/>
                <a:gd name="connsiteX1" fmla="*/ 1122786 w 1122786"/>
                <a:gd name="connsiteY1" fmla="*/ 0 h 252722"/>
                <a:gd name="connsiteX2" fmla="*/ 1122786 w 1122786"/>
                <a:gd name="connsiteY2" fmla="*/ 247703 h 252722"/>
                <a:gd name="connsiteX3" fmla="*/ 0 w 1122786"/>
                <a:gd name="connsiteY3" fmla="*/ 252722 h 252722"/>
              </a:gdLst>
              <a:ahLst/>
              <a:cxnLst>
                <a:cxn ang="0">
                  <a:pos x="connsiteX0" y="connsiteY0"/>
                </a:cxn>
                <a:cxn ang="0">
                  <a:pos x="connsiteX1" y="connsiteY1"/>
                </a:cxn>
                <a:cxn ang="0">
                  <a:pos x="connsiteX2" y="connsiteY2"/>
                </a:cxn>
                <a:cxn ang="0">
                  <a:pos x="connsiteX3" y="connsiteY3"/>
                </a:cxn>
              </a:cxnLst>
              <a:rect l="l" t="t" r="r" b="b"/>
              <a:pathLst>
                <a:path w="1122786" h="252722">
                  <a:moveTo>
                    <a:pt x="0" y="0"/>
                  </a:moveTo>
                  <a:lnTo>
                    <a:pt x="1122786" y="0"/>
                  </a:lnTo>
                  <a:lnTo>
                    <a:pt x="1122786" y="247703"/>
                  </a:lnTo>
                  <a:lnTo>
                    <a:pt x="0" y="252722"/>
                  </a:lnTo>
                  <a:close/>
                </a:path>
              </a:pathLst>
            </a:custGeom>
            <a:solidFill>
              <a:srgbClr val="F17C3F">
                <a:lumMod val="75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5" name="Freeform 7"/>
            <p:cNvSpPr>
              <a:spLocks/>
            </p:cNvSpPr>
            <p:nvPr/>
          </p:nvSpPr>
          <p:spPr bwMode="auto">
            <a:xfrm rot="15366">
              <a:off x="8765011" y="2399371"/>
              <a:ext cx="230739" cy="723727"/>
            </a:xfrm>
            <a:custGeom>
              <a:avLst/>
              <a:gdLst>
                <a:gd name="T0" fmla="*/ 0 w 209"/>
                <a:gd name="T1" fmla="*/ 162 h 653"/>
                <a:gd name="T2" fmla="*/ 135 w 209"/>
                <a:gd name="T3" fmla="*/ 0 h 653"/>
                <a:gd name="T4" fmla="*/ 209 w 209"/>
                <a:gd name="T5" fmla="*/ 210 h 653"/>
                <a:gd name="T6" fmla="*/ 209 w 209"/>
                <a:gd name="T7" fmla="*/ 443 h 653"/>
                <a:gd name="T8" fmla="*/ 135 w 209"/>
                <a:gd name="T9" fmla="*/ 653 h 653"/>
                <a:gd name="T10" fmla="*/ 0 w 209"/>
                <a:gd name="T11" fmla="*/ 488 h 653"/>
                <a:gd name="T12" fmla="*/ 0 w 209"/>
                <a:gd name="T13" fmla="*/ 162 h 653"/>
              </a:gdLst>
              <a:ahLst/>
              <a:cxnLst>
                <a:cxn ang="0">
                  <a:pos x="T0" y="T1"/>
                </a:cxn>
                <a:cxn ang="0">
                  <a:pos x="T2" y="T3"/>
                </a:cxn>
                <a:cxn ang="0">
                  <a:pos x="T4" y="T5"/>
                </a:cxn>
                <a:cxn ang="0">
                  <a:pos x="T6" y="T7"/>
                </a:cxn>
                <a:cxn ang="0">
                  <a:pos x="T8" y="T9"/>
                </a:cxn>
                <a:cxn ang="0">
                  <a:pos x="T10" y="T11"/>
                </a:cxn>
                <a:cxn ang="0">
                  <a:pos x="T12" y="T13"/>
                </a:cxn>
              </a:cxnLst>
              <a:rect l="0" t="0" r="r" b="b"/>
              <a:pathLst>
                <a:path w="209" h="653">
                  <a:moveTo>
                    <a:pt x="0" y="162"/>
                  </a:moveTo>
                  <a:lnTo>
                    <a:pt x="135" y="0"/>
                  </a:lnTo>
                  <a:lnTo>
                    <a:pt x="209" y="210"/>
                  </a:lnTo>
                  <a:lnTo>
                    <a:pt x="209" y="443"/>
                  </a:lnTo>
                  <a:lnTo>
                    <a:pt x="135" y="653"/>
                  </a:lnTo>
                  <a:lnTo>
                    <a:pt x="0" y="488"/>
                  </a:lnTo>
                  <a:lnTo>
                    <a:pt x="0" y="162"/>
                  </a:lnTo>
                  <a:close/>
                </a:path>
              </a:pathLst>
            </a:custGeom>
            <a:solidFill>
              <a:srgbClr val="BBA17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6" name="Freeform 35"/>
            <p:cNvSpPr>
              <a:spLocks/>
            </p:cNvSpPr>
            <p:nvPr/>
          </p:nvSpPr>
          <p:spPr bwMode="auto">
            <a:xfrm rot="15366">
              <a:off x="7701724" y="2396823"/>
              <a:ext cx="1208900" cy="239572"/>
            </a:xfrm>
            <a:custGeom>
              <a:avLst/>
              <a:gdLst>
                <a:gd name="connsiteX0" fmla="*/ 0 w 1208900"/>
                <a:gd name="connsiteY0" fmla="*/ 4769 h 239572"/>
                <a:gd name="connsiteX1" fmla="*/ 1066833 w 1208900"/>
                <a:gd name="connsiteY1" fmla="*/ 0 h 239572"/>
                <a:gd name="connsiteX2" fmla="*/ 1208900 w 1208900"/>
                <a:gd name="connsiteY2" fmla="*/ 0 h 239572"/>
                <a:gd name="connsiteX3" fmla="*/ 1126099 w 1208900"/>
                <a:gd name="connsiteY3" fmla="*/ 239572 h 239572"/>
                <a:gd name="connsiteX4" fmla="*/ 0 w 1208900"/>
                <a:gd name="connsiteY4" fmla="*/ 239572 h 239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8900" h="239572">
                  <a:moveTo>
                    <a:pt x="0" y="4769"/>
                  </a:moveTo>
                  <a:lnTo>
                    <a:pt x="1066833" y="0"/>
                  </a:lnTo>
                  <a:lnTo>
                    <a:pt x="1208900" y="0"/>
                  </a:lnTo>
                  <a:lnTo>
                    <a:pt x="1126099" y="239572"/>
                  </a:lnTo>
                  <a:lnTo>
                    <a:pt x="0" y="239572"/>
                  </a:lnTo>
                  <a:close/>
                </a:path>
              </a:pathLst>
            </a:custGeom>
            <a:solidFill>
              <a:srgbClr val="7BB21B">
                <a:lumMod val="60000"/>
                <a:lumOff val="40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7" name="Rectangle 19"/>
            <p:cNvSpPr>
              <a:spLocks noChangeArrowheads="1"/>
            </p:cNvSpPr>
            <p:nvPr/>
          </p:nvSpPr>
          <p:spPr bwMode="auto">
            <a:xfrm rot="15366">
              <a:off x="7700654" y="2636207"/>
              <a:ext cx="1126099" cy="239572"/>
            </a:xfrm>
            <a:prstGeom prst="rect">
              <a:avLst/>
            </a:prstGeom>
            <a:solidFill>
              <a:srgbClr val="7BB21B"/>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8" name="Oval 21"/>
            <p:cNvSpPr>
              <a:spLocks noChangeArrowheads="1"/>
            </p:cNvSpPr>
            <p:nvPr/>
          </p:nvSpPr>
          <p:spPr bwMode="auto">
            <a:xfrm rot="15366">
              <a:off x="8880838" y="2657862"/>
              <a:ext cx="57409" cy="204244"/>
            </a:xfrm>
            <a:prstGeom prst="ellipse">
              <a:avLst/>
            </a:prstGeom>
            <a:solidFill>
              <a:srgbClr val="273339"/>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9" name="Freeform 38"/>
            <p:cNvSpPr>
              <a:spLocks/>
            </p:cNvSpPr>
            <p:nvPr/>
          </p:nvSpPr>
          <p:spPr bwMode="auto">
            <a:xfrm rot="15366">
              <a:off x="4278688" y="2396188"/>
              <a:ext cx="1208947" cy="234758"/>
            </a:xfrm>
            <a:custGeom>
              <a:avLst/>
              <a:gdLst>
                <a:gd name="connsiteX0" fmla="*/ 37261 w 1208947"/>
                <a:gd name="connsiteY0" fmla="*/ 5237 h 234758"/>
                <a:gd name="connsiteX1" fmla="*/ 1208947 w 1208947"/>
                <a:gd name="connsiteY1" fmla="*/ 0 h 234758"/>
                <a:gd name="connsiteX2" fmla="*/ 1208947 w 1208947"/>
                <a:gd name="connsiteY2" fmla="*/ 234758 h 234758"/>
                <a:gd name="connsiteX3" fmla="*/ 103849 w 1208947"/>
                <a:gd name="connsiteY3" fmla="*/ 234758 h 234758"/>
                <a:gd name="connsiteX4" fmla="*/ 38535 w 1208947"/>
                <a:gd name="connsiteY4" fmla="*/ 192614 h 234758"/>
                <a:gd name="connsiteX5" fmla="*/ 9798 w 1208947"/>
                <a:gd name="connsiteY5" fmla="*/ 138430 h 234758"/>
                <a:gd name="connsiteX6" fmla="*/ 9798 w 1208947"/>
                <a:gd name="connsiteY6" fmla="*/ 54142 h 234758"/>
                <a:gd name="connsiteX7" fmla="*/ 21922 w 1208947"/>
                <a:gd name="connsiteY7" fmla="*/ 32553 h 234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08947" h="234758">
                  <a:moveTo>
                    <a:pt x="37261" y="5237"/>
                  </a:moveTo>
                  <a:lnTo>
                    <a:pt x="1208947" y="0"/>
                  </a:lnTo>
                  <a:lnTo>
                    <a:pt x="1208947" y="234758"/>
                  </a:lnTo>
                  <a:cubicBezTo>
                    <a:pt x="1208947" y="234758"/>
                    <a:pt x="1208947" y="234758"/>
                    <a:pt x="103849" y="234758"/>
                  </a:cubicBezTo>
                  <a:cubicBezTo>
                    <a:pt x="80336" y="234758"/>
                    <a:pt x="51598" y="216696"/>
                    <a:pt x="38535" y="192614"/>
                  </a:cubicBezTo>
                  <a:cubicBezTo>
                    <a:pt x="38535" y="192614"/>
                    <a:pt x="38535" y="192614"/>
                    <a:pt x="9798" y="138430"/>
                  </a:cubicBezTo>
                  <a:cubicBezTo>
                    <a:pt x="-3265" y="117358"/>
                    <a:pt x="-3265" y="78224"/>
                    <a:pt x="9798" y="54142"/>
                  </a:cubicBezTo>
                  <a:cubicBezTo>
                    <a:pt x="9798" y="54142"/>
                    <a:pt x="9798" y="54142"/>
                    <a:pt x="21922" y="32553"/>
                  </a:cubicBezTo>
                  <a:close/>
                </a:path>
              </a:pathLst>
            </a:custGeom>
            <a:solidFill>
              <a:srgbClr val="814E7E">
                <a:lumMod val="60000"/>
                <a:lumOff val="40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40" name="Freeform 10"/>
            <p:cNvSpPr>
              <a:spLocks/>
            </p:cNvSpPr>
            <p:nvPr/>
          </p:nvSpPr>
          <p:spPr bwMode="auto">
            <a:xfrm rot="15366">
              <a:off x="4274372" y="2627177"/>
              <a:ext cx="1212212" cy="242998"/>
            </a:xfrm>
            <a:custGeom>
              <a:avLst/>
              <a:gdLst>
                <a:gd name="T0" fmla="*/ 464 w 464"/>
                <a:gd name="T1" fmla="*/ 0 h 91"/>
                <a:gd name="T2" fmla="*/ 41 w 464"/>
                <a:gd name="T3" fmla="*/ 0 h 91"/>
                <a:gd name="T4" fmla="*/ 16 w 464"/>
                <a:gd name="T5" fmla="*/ 14 h 91"/>
                <a:gd name="T6" fmla="*/ 5 w 464"/>
                <a:gd name="T7" fmla="*/ 32 h 91"/>
                <a:gd name="T8" fmla="*/ 5 w 464"/>
                <a:gd name="T9" fmla="*/ 60 h 91"/>
                <a:gd name="T10" fmla="*/ 16 w 464"/>
                <a:gd name="T11" fmla="*/ 77 h 91"/>
                <a:gd name="T12" fmla="*/ 41 w 464"/>
                <a:gd name="T13" fmla="*/ 91 h 91"/>
                <a:gd name="T14" fmla="*/ 464 w 464"/>
                <a:gd name="T15" fmla="*/ 91 h 91"/>
                <a:gd name="T16" fmla="*/ 464 w 464"/>
                <a:gd name="T17"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4" h="91">
                  <a:moveTo>
                    <a:pt x="464" y="0"/>
                  </a:moveTo>
                  <a:cubicBezTo>
                    <a:pt x="41" y="0"/>
                    <a:pt x="41" y="0"/>
                    <a:pt x="41" y="0"/>
                  </a:cubicBezTo>
                  <a:cubicBezTo>
                    <a:pt x="32" y="0"/>
                    <a:pt x="21" y="6"/>
                    <a:pt x="16" y="14"/>
                  </a:cubicBezTo>
                  <a:cubicBezTo>
                    <a:pt x="5" y="32"/>
                    <a:pt x="5" y="32"/>
                    <a:pt x="5" y="32"/>
                  </a:cubicBezTo>
                  <a:cubicBezTo>
                    <a:pt x="0" y="39"/>
                    <a:pt x="0" y="52"/>
                    <a:pt x="5" y="60"/>
                  </a:cubicBezTo>
                  <a:cubicBezTo>
                    <a:pt x="16" y="77"/>
                    <a:pt x="16" y="77"/>
                    <a:pt x="16" y="77"/>
                  </a:cubicBezTo>
                  <a:cubicBezTo>
                    <a:pt x="21" y="85"/>
                    <a:pt x="32" y="91"/>
                    <a:pt x="41" y="91"/>
                  </a:cubicBezTo>
                  <a:cubicBezTo>
                    <a:pt x="464" y="91"/>
                    <a:pt x="464" y="91"/>
                    <a:pt x="464" y="91"/>
                  </a:cubicBezTo>
                  <a:lnTo>
                    <a:pt x="464" y="0"/>
                  </a:lnTo>
                  <a:close/>
                </a:path>
              </a:pathLst>
            </a:custGeom>
            <a:solidFill>
              <a:srgbClr val="814E7E"/>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41" name="Freeform 40"/>
            <p:cNvSpPr>
              <a:spLocks/>
            </p:cNvSpPr>
            <p:nvPr/>
          </p:nvSpPr>
          <p:spPr bwMode="auto">
            <a:xfrm rot="15366">
              <a:off x="4276529" y="2867754"/>
              <a:ext cx="1208947" cy="257853"/>
            </a:xfrm>
            <a:custGeom>
              <a:avLst/>
              <a:gdLst>
                <a:gd name="connsiteX0" fmla="*/ 103849 w 1208947"/>
                <a:gd name="connsiteY0" fmla="*/ 0 h 257853"/>
                <a:gd name="connsiteX1" fmla="*/ 1208947 w 1208947"/>
                <a:gd name="connsiteY1" fmla="*/ 0 h 257853"/>
                <a:gd name="connsiteX2" fmla="*/ 1208947 w 1208947"/>
                <a:gd name="connsiteY2" fmla="*/ 252941 h 257853"/>
                <a:gd name="connsiteX3" fmla="*/ 110032 w 1208947"/>
                <a:gd name="connsiteY3" fmla="*/ 257853 h 257853"/>
                <a:gd name="connsiteX4" fmla="*/ 103849 w 1208947"/>
                <a:gd name="connsiteY4" fmla="*/ 257853 h 257853"/>
                <a:gd name="connsiteX5" fmla="*/ 38535 w 1208947"/>
                <a:gd name="connsiteY5" fmla="*/ 218183 h 257853"/>
                <a:gd name="connsiteX6" fmla="*/ 9798 w 1208947"/>
                <a:gd name="connsiteY6" fmla="*/ 170013 h 257853"/>
                <a:gd name="connsiteX7" fmla="*/ 9798 w 1208947"/>
                <a:gd name="connsiteY7" fmla="*/ 90674 h 257853"/>
                <a:gd name="connsiteX8" fmla="*/ 38535 w 1208947"/>
                <a:gd name="connsiteY8" fmla="*/ 39670 h 257853"/>
                <a:gd name="connsiteX9" fmla="*/ 103849 w 1208947"/>
                <a:gd name="connsiteY9" fmla="*/ 0 h 257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08947" h="257853">
                  <a:moveTo>
                    <a:pt x="103849" y="0"/>
                  </a:moveTo>
                  <a:cubicBezTo>
                    <a:pt x="103849" y="0"/>
                    <a:pt x="103849" y="0"/>
                    <a:pt x="1208947" y="0"/>
                  </a:cubicBezTo>
                  <a:lnTo>
                    <a:pt x="1208947" y="252941"/>
                  </a:lnTo>
                  <a:lnTo>
                    <a:pt x="110032" y="257853"/>
                  </a:lnTo>
                  <a:lnTo>
                    <a:pt x="103849" y="257853"/>
                  </a:lnTo>
                  <a:cubicBezTo>
                    <a:pt x="80336" y="257853"/>
                    <a:pt x="51598" y="240852"/>
                    <a:pt x="38535" y="218183"/>
                  </a:cubicBezTo>
                  <a:cubicBezTo>
                    <a:pt x="38535" y="218183"/>
                    <a:pt x="38535" y="218183"/>
                    <a:pt x="9798" y="170013"/>
                  </a:cubicBezTo>
                  <a:cubicBezTo>
                    <a:pt x="-3265" y="147345"/>
                    <a:pt x="-3265" y="113342"/>
                    <a:pt x="9798" y="90674"/>
                  </a:cubicBezTo>
                  <a:cubicBezTo>
                    <a:pt x="9798" y="90674"/>
                    <a:pt x="9798" y="90674"/>
                    <a:pt x="38535" y="39670"/>
                  </a:cubicBezTo>
                  <a:cubicBezTo>
                    <a:pt x="51598" y="17001"/>
                    <a:pt x="80336" y="0"/>
                    <a:pt x="103849" y="0"/>
                  </a:cubicBezTo>
                  <a:close/>
                </a:path>
              </a:pathLst>
            </a:custGeom>
            <a:solidFill>
              <a:srgbClr val="814E7E">
                <a:lumMod val="75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42" name="Freeform 41"/>
            <p:cNvSpPr>
              <a:spLocks/>
            </p:cNvSpPr>
            <p:nvPr/>
          </p:nvSpPr>
          <p:spPr bwMode="auto">
            <a:xfrm rot="15366">
              <a:off x="7699559" y="2875967"/>
              <a:ext cx="1211381" cy="250133"/>
            </a:xfrm>
            <a:custGeom>
              <a:avLst/>
              <a:gdLst>
                <a:gd name="connsiteX0" fmla="*/ 0 w 1211381"/>
                <a:gd name="connsiteY0" fmla="*/ 0 h 250133"/>
                <a:gd name="connsiteX1" fmla="*/ 1126099 w 1211381"/>
                <a:gd name="connsiteY1" fmla="*/ 0 h 250133"/>
                <a:gd name="connsiteX2" fmla="*/ 1182552 w 1211381"/>
                <a:gd name="connsiteY2" fmla="*/ 164843 h 250133"/>
                <a:gd name="connsiteX3" fmla="*/ 1184025 w 1211381"/>
                <a:gd name="connsiteY3" fmla="*/ 164843 h 250133"/>
                <a:gd name="connsiteX4" fmla="*/ 1211381 w 1211381"/>
                <a:gd name="connsiteY4" fmla="*/ 244722 h 250133"/>
                <a:gd name="connsiteX5" fmla="*/ 727 w 1211381"/>
                <a:gd name="connsiteY5" fmla="*/ 250133 h 250133"/>
                <a:gd name="connsiteX6" fmla="*/ 727 w 1211381"/>
                <a:gd name="connsiteY6" fmla="*/ 241780 h 250133"/>
                <a:gd name="connsiteX7" fmla="*/ 0 w 1211381"/>
                <a:gd name="connsiteY7" fmla="*/ 241780 h 250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1381" h="250133">
                  <a:moveTo>
                    <a:pt x="0" y="0"/>
                  </a:moveTo>
                  <a:lnTo>
                    <a:pt x="1126099" y="0"/>
                  </a:lnTo>
                  <a:lnTo>
                    <a:pt x="1182552" y="164843"/>
                  </a:lnTo>
                  <a:lnTo>
                    <a:pt x="1184025" y="164843"/>
                  </a:lnTo>
                  <a:lnTo>
                    <a:pt x="1211381" y="244722"/>
                  </a:lnTo>
                  <a:lnTo>
                    <a:pt x="727" y="250133"/>
                  </a:lnTo>
                  <a:lnTo>
                    <a:pt x="727" y="241780"/>
                  </a:lnTo>
                  <a:lnTo>
                    <a:pt x="0" y="241780"/>
                  </a:lnTo>
                  <a:close/>
                </a:path>
              </a:pathLst>
            </a:custGeom>
            <a:solidFill>
              <a:srgbClr val="7BB21B">
                <a:lumMod val="75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grpSp>
      <p:cxnSp>
        <p:nvCxnSpPr>
          <p:cNvPr id="5" name="Straight Arrow Connector 4"/>
          <p:cNvCxnSpPr/>
          <p:nvPr/>
        </p:nvCxnSpPr>
        <p:spPr bwMode="auto">
          <a:xfrm>
            <a:off x="2120450" y="4159665"/>
            <a:ext cx="1754211" cy="0"/>
          </a:xfrm>
          <a:prstGeom prst="straightConnector1">
            <a:avLst/>
          </a:prstGeom>
          <a:solidFill>
            <a:schemeClr val="accent1"/>
          </a:solidFill>
          <a:ln w="38100" cap="flat" cmpd="sng" algn="ctr">
            <a:solidFill>
              <a:srgbClr val="92D050"/>
            </a:solidFill>
            <a:prstDash val="solid"/>
            <a:round/>
            <a:headEnd type="none" w="med" len="med"/>
            <a:tailEnd type="triangle"/>
          </a:ln>
          <a:effectLst/>
        </p:spPr>
      </p:cxnSp>
      <p:cxnSp>
        <p:nvCxnSpPr>
          <p:cNvPr id="55" name="Straight Connector 54"/>
          <p:cNvCxnSpPr/>
          <p:nvPr/>
        </p:nvCxnSpPr>
        <p:spPr bwMode="auto">
          <a:xfrm>
            <a:off x="2137835" y="2489722"/>
            <a:ext cx="0" cy="1669943"/>
          </a:xfrm>
          <a:prstGeom prst="line">
            <a:avLst/>
          </a:prstGeom>
          <a:solidFill>
            <a:schemeClr val="accent1"/>
          </a:solidFill>
          <a:ln w="38100" cap="flat" cmpd="sng" algn="ctr">
            <a:solidFill>
              <a:srgbClr val="92D050"/>
            </a:solidFill>
            <a:prstDash val="solid"/>
            <a:round/>
            <a:headEnd type="none" w="med" len="med"/>
            <a:tailEnd type="none" w="med" len="med"/>
          </a:ln>
          <a:effectLst/>
        </p:spPr>
      </p:cxnSp>
    </p:spTree>
    <p:extLst>
      <p:ext uri="{BB962C8B-B14F-4D97-AF65-F5344CB8AC3E}">
        <p14:creationId xmlns:p14="http://schemas.microsoft.com/office/powerpoint/2010/main" val="3912932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55"/>
                                        </p:tgtEl>
                                        <p:attrNameLst>
                                          <p:attrName>style.visibility</p:attrName>
                                        </p:attrNameLst>
                                      </p:cBhvr>
                                      <p:to>
                                        <p:strVal val="visible"/>
                                      </p:to>
                                    </p:set>
                                    <p:animEffect transition="in" filter="dissolve">
                                      <p:cBhvr>
                                        <p:cTn id="10" dur="500"/>
                                        <p:tgtEl>
                                          <p:spTgt spid="55"/>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nodeType="click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wipe(down)">
                                      <p:cBhvr>
                                        <p:cTn id="18" dur="290">
                                          <p:stCondLst>
                                            <p:cond delay="0"/>
                                          </p:stCondLst>
                                        </p:cTn>
                                        <p:tgtEl>
                                          <p:spTgt spid="27"/>
                                        </p:tgtEl>
                                      </p:cBhvr>
                                    </p:animEffect>
                                    <p:anim calcmode="lin" valueType="num">
                                      <p:cBhvr>
                                        <p:cTn id="19" dur="911"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20" dur="332"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21" dur="332" tmFilter="0, 0; 0.125,0.2665; 0.25,0.4; 0.375,0.465; 0.5,0.5;  0.625,0.535; 0.75,0.6; 0.875,0.7335; 1,1">
                                          <p:stCondLst>
                                            <p:cond delay="332"/>
                                          </p:stCondLst>
                                        </p:cTn>
                                        <p:tgtEl>
                                          <p:spTgt spid="27"/>
                                        </p:tgtEl>
                                        <p:attrNameLst>
                                          <p:attrName>ppt_y</p:attrName>
                                        </p:attrNameLst>
                                      </p:cBhvr>
                                      <p:tavLst>
                                        <p:tav tm="0" fmla="#ppt_y-sin(pi*$)/9">
                                          <p:val>
                                            <p:fltVal val="0"/>
                                          </p:val>
                                        </p:tav>
                                        <p:tav tm="100000">
                                          <p:val>
                                            <p:fltVal val="1"/>
                                          </p:val>
                                        </p:tav>
                                      </p:tavLst>
                                    </p:anim>
                                    <p:anim calcmode="lin" valueType="num">
                                      <p:cBhvr>
                                        <p:cTn id="22" dur="166" tmFilter="0, 0; 0.125,0.2665; 0.25,0.4; 0.375,0.465; 0.5,0.5;  0.625,0.535; 0.75,0.6; 0.875,0.7335; 1,1">
                                          <p:stCondLst>
                                            <p:cond delay="662"/>
                                          </p:stCondLst>
                                        </p:cTn>
                                        <p:tgtEl>
                                          <p:spTgt spid="27"/>
                                        </p:tgtEl>
                                        <p:attrNameLst>
                                          <p:attrName>ppt_y</p:attrName>
                                        </p:attrNameLst>
                                      </p:cBhvr>
                                      <p:tavLst>
                                        <p:tav tm="0" fmla="#ppt_y-sin(pi*$)/27">
                                          <p:val>
                                            <p:fltVal val="0"/>
                                          </p:val>
                                        </p:tav>
                                        <p:tav tm="100000">
                                          <p:val>
                                            <p:fltVal val="1"/>
                                          </p:val>
                                        </p:tav>
                                      </p:tavLst>
                                    </p:anim>
                                    <p:anim calcmode="lin" valueType="num">
                                      <p:cBhvr>
                                        <p:cTn id="23" dur="82" tmFilter="0, 0; 0.125,0.2665; 0.25,0.4; 0.375,0.465; 0.5,0.5;  0.625,0.535; 0.75,0.6; 0.875,0.7335; 1,1">
                                          <p:stCondLst>
                                            <p:cond delay="828"/>
                                          </p:stCondLst>
                                        </p:cTn>
                                        <p:tgtEl>
                                          <p:spTgt spid="27"/>
                                        </p:tgtEl>
                                        <p:attrNameLst>
                                          <p:attrName>ppt_y</p:attrName>
                                        </p:attrNameLst>
                                      </p:cBhvr>
                                      <p:tavLst>
                                        <p:tav tm="0" fmla="#ppt_y-sin(pi*$)/81">
                                          <p:val>
                                            <p:fltVal val="0"/>
                                          </p:val>
                                        </p:tav>
                                        <p:tav tm="100000">
                                          <p:val>
                                            <p:fltVal val="1"/>
                                          </p:val>
                                        </p:tav>
                                      </p:tavLst>
                                    </p:anim>
                                    <p:animScale>
                                      <p:cBhvr>
                                        <p:cTn id="24" dur="13">
                                          <p:stCondLst>
                                            <p:cond delay="325"/>
                                          </p:stCondLst>
                                        </p:cTn>
                                        <p:tgtEl>
                                          <p:spTgt spid="27"/>
                                        </p:tgtEl>
                                      </p:cBhvr>
                                      <p:to x="100000" y="60000"/>
                                    </p:animScale>
                                    <p:animScale>
                                      <p:cBhvr>
                                        <p:cTn id="25" dur="83" decel="50000">
                                          <p:stCondLst>
                                            <p:cond delay="338"/>
                                          </p:stCondLst>
                                        </p:cTn>
                                        <p:tgtEl>
                                          <p:spTgt spid="27"/>
                                        </p:tgtEl>
                                      </p:cBhvr>
                                      <p:to x="100000" y="100000"/>
                                    </p:animScale>
                                    <p:animScale>
                                      <p:cBhvr>
                                        <p:cTn id="26" dur="13">
                                          <p:stCondLst>
                                            <p:cond delay="656"/>
                                          </p:stCondLst>
                                        </p:cTn>
                                        <p:tgtEl>
                                          <p:spTgt spid="27"/>
                                        </p:tgtEl>
                                      </p:cBhvr>
                                      <p:to x="100000" y="80000"/>
                                    </p:animScale>
                                    <p:animScale>
                                      <p:cBhvr>
                                        <p:cTn id="27" dur="83" decel="50000">
                                          <p:stCondLst>
                                            <p:cond delay="669"/>
                                          </p:stCondLst>
                                        </p:cTn>
                                        <p:tgtEl>
                                          <p:spTgt spid="27"/>
                                        </p:tgtEl>
                                      </p:cBhvr>
                                      <p:to x="100000" y="100000"/>
                                    </p:animScale>
                                    <p:animScale>
                                      <p:cBhvr>
                                        <p:cTn id="28" dur="13">
                                          <p:stCondLst>
                                            <p:cond delay="821"/>
                                          </p:stCondLst>
                                        </p:cTn>
                                        <p:tgtEl>
                                          <p:spTgt spid="27"/>
                                        </p:tgtEl>
                                      </p:cBhvr>
                                      <p:to x="100000" y="90000"/>
                                    </p:animScale>
                                    <p:animScale>
                                      <p:cBhvr>
                                        <p:cTn id="29" dur="83" decel="50000">
                                          <p:stCondLst>
                                            <p:cond delay="834"/>
                                          </p:stCondLst>
                                        </p:cTn>
                                        <p:tgtEl>
                                          <p:spTgt spid="27"/>
                                        </p:tgtEl>
                                      </p:cBhvr>
                                      <p:to x="100000" y="100000"/>
                                    </p:animScale>
                                    <p:animScale>
                                      <p:cBhvr>
                                        <p:cTn id="30" dur="13">
                                          <p:stCondLst>
                                            <p:cond delay="904"/>
                                          </p:stCondLst>
                                        </p:cTn>
                                        <p:tgtEl>
                                          <p:spTgt spid="27"/>
                                        </p:tgtEl>
                                      </p:cBhvr>
                                      <p:to x="100000" y="95000"/>
                                    </p:animScale>
                                    <p:animScale>
                                      <p:cBhvr>
                                        <p:cTn id="31" dur="83" decel="50000">
                                          <p:stCondLst>
                                            <p:cond delay="917"/>
                                          </p:stCondLst>
                                        </p:cTn>
                                        <p:tgtEl>
                                          <p:spTgt spid="27"/>
                                        </p:tgtEl>
                                      </p:cBhvr>
                                      <p:to x="100000" y="100000"/>
                                    </p:animScale>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grpId="0" nodeType="click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randombar(horizontal)">
                                      <p:cBhvr>
                                        <p:cTn id="36" dur="500"/>
                                        <p:tgtEl>
                                          <p:spTgt spid="25"/>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randombar(horizontal)">
                                      <p:cBhvr>
                                        <p:cTn id="39" dur="500"/>
                                        <p:tgtEl>
                                          <p:spTgt spid="24"/>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randombar(horizontal)">
                                      <p:cBhvr>
                                        <p:cTn id="42" dur="500"/>
                                        <p:tgtEl>
                                          <p:spTgt spid="23"/>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randombar(horizontal)">
                                      <p:cBhvr>
                                        <p:cTn id="4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3" grpId="0" animBg="1"/>
      <p:bldP spid="24" grpId="0" animBg="1"/>
      <p:bldP spid="25" grpId="0" animBg="1"/>
      <p:bldP spid="2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Revenues: Tax Levy</a:t>
            </a:r>
          </a:p>
        </p:txBody>
      </p:sp>
      <p:pic>
        <p:nvPicPr>
          <p:cNvPr id="6" name="Picture 5"/>
          <p:cNvPicPr>
            <a:picLocks noChangeAspect="1"/>
          </p:cNvPicPr>
          <p:nvPr/>
        </p:nvPicPr>
        <p:blipFill>
          <a:blip r:embed="rId2"/>
          <a:stretch>
            <a:fillRect/>
          </a:stretch>
        </p:blipFill>
        <p:spPr>
          <a:xfrm>
            <a:off x="533400" y="1143000"/>
            <a:ext cx="4267200" cy="2555756"/>
          </a:xfrm>
          <a:prstGeom prst="rect">
            <a:avLst/>
          </a:prstGeom>
        </p:spPr>
      </p:pic>
      <p:sp>
        <p:nvSpPr>
          <p:cNvPr id="23" name="Rectangle 22"/>
          <p:cNvSpPr/>
          <p:nvPr/>
        </p:nvSpPr>
        <p:spPr>
          <a:xfrm>
            <a:off x="4581171" y="4297098"/>
            <a:ext cx="4562829" cy="589383"/>
          </a:xfrm>
          <a:prstGeom prst="rect">
            <a:avLst/>
          </a:prstGeom>
          <a:solidFill>
            <a:srgbClr val="48CDFF"/>
          </a:solidFill>
          <a:ln w="12700" cap="flat" cmpd="sng" algn="ctr">
            <a:noFill/>
            <a:prstDash val="solid"/>
            <a:miter lim="800000"/>
          </a:ln>
          <a:effectLst/>
        </p:spPr>
        <p:txBody>
          <a:bodyPr rtlCol="0" anchor="ctr"/>
          <a:lstStyle/>
          <a:p>
            <a:pPr algn="ctr" fontAlgn="auto">
              <a:spcBef>
                <a:spcPts val="0"/>
              </a:spcBef>
              <a:spcAft>
                <a:spcPts val="0"/>
              </a:spcAft>
              <a:defRPr/>
            </a:pPr>
            <a:r>
              <a:rPr lang="en-US" sz="1750" b="1" kern="0" dirty="0">
                <a:solidFill>
                  <a:schemeClr val="tx1"/>
                </a:solidFill>
                <a:latin typeface="Avenir LT Std 45 Book" panose="020B0502020203020204" pitchFamily="34" charset="0"/>
              </a:rPr>
              <a:t>     Bus Purchases </a:t>
            </a:r>
            <a:r>
              <a:rPr lang="en-US" sz="1750" b="1" i="1" kern="0" dirty="0">
                <a:solidFill>
                  <a:schemeClr val="tx1"/>
                </a:solidFill>
                <a:latin typeface="Avenir LT Std 45 Book" panose="020B0502020203020204" pitchFamily="34" charset="0"/>
              </a:rPr>
              <a:t>less</a:t>
            </a:r>
            <a:r>
              <a:rPr lang="en-US" sz="1750" b="1" kern="0" dirty="0">
                <a:solidFill>
                  <a:schemeClr val="tx1"/>
                </a:solidFill>
                <a:latin typeface="Avenir LT Std 45 Book" panose="020B0502020203020204" pitchFamily="34" charset="0"/>
              </a:rPr>
              <a:t> Transportation Aid</a:t>
            </a:r>
          </a:p>
        </p:txBody>
      </p:sp>
      <p:sp>
        <p:nvSpPr>
          <p:cNvPr id="24" name="Rectangle 23"/>
          <p:cNvSpPr/>
          <p:nvPr/>
        </p:nvSpPr>
        <p:spPr>
          <a:xfrm>
            <a:off x="5168875" y="3707316"/>
            <a:ext cx="3983943" cy="589383"/>
          </a:xfrm>
          <a:prstGeom prst="rect">
            <a:avLst/>
          </a:prstGeom>
          <a:solidFill>
            <a:srgbClr val="F7B08C"/>
          </a:solidFill>
          <a:ln w="12700" cap="flat" cmpd="sng" algn="ctr">
            <a:noFill/>
            <a:prstDash val="solid"/>
            <a:miter lim="800000"/>
          </a:ln>
          <a:effectLst/>
        </p:spPr>
        <p:txBody>
          <a:bodyPr rtlCol="0" anchor="ctr"/>
          <a:lstStyle/>
          <a:p>
            <a:pPr algn="ctr" fontAlgn="auto">
              <a:spcBef>
                <a:spcPts val="0"/>
              </a:spcBef>
              <a:spcAft>
                <a:spcPts val="0"/>
              </a:spcAft>
              <a:defRPr/>
            </a:pPr>
            <a:r>
              <a:rPr lang="en-US" b="1" kern="0" dirty="0">
                <a:solidFill>
                  <a:schemeClr val="tx1"/>
                </a:solidFill>
                <a:latin typeface="Avenir LT Std 45 Book" panose="020B0502020203020204" pitchFamily="34" charset="0"/>
              </a:rPr>
              <a:t>    Debt Service </a:t>
            </a:r>
            <a:r>
              <a:rPr lang="en-US" b="1" i="1" kern="0" dirty="0">
                <a:solidFill>
                  <a:schemeClr val="tx1"/>
                </a:solidFill>
                <a:latin typeface="Avenir LT Std 45 Book" panose="020B0502020203020204" pitchFamily="34" charset="0"/>
              </a:rPr>
              <a:t>less</a:t>
            </a:r>
            <a:r>
              <a:rPr lang="en-US" b="1" kern="0" dirty="0">
                <a:solidFill>
                  <a:schemeClr val="tx1"/>
                </a:solidFill>
                <a:latin typeface="Avenir LT Std 45 Book" panose="020B0502020203020204" pitchFamily="34" charset="0"/>
              </a:rPr>
              <a:t> Building Aid</a:t>
            </a:r>
          </a:p>
        </p:txBody>
      </p:sp>
      <p:sp>
        <p:nvSpPr>
          <p:cNvPr id="25" name="Rectangle 24"/>
          <p:cNvSpPr/>
          <p:nvPr/>
        </p:nvSpPr>
        <p:spPr>
          <a:xfrm>
            <a:off x="5653372" y="3066403"/>
            <a:ext cx="3499448" cy="640915"/>
          </a:xfrm>
          <a:prstGeom prst="rect">
            <a:avLst/>
          </a:prstGeom>
          <a:solidFill>
            <a:srgbClr val="B6E760"/>
          </a:solidFill>
          <a:ln w="12700" cap="flat" cmpd="sng" algn="ctr">
            <a:noFill/>
            <a:prstDash val="solid"/>
            <a:miter lim="800000"/>
          </a:ln>
          <a:effectLst/>
        </p:spPr>
        <p:txBody>
          <a:bodyPr rtlCol="0" anchor="ctr"/>
          <a:lstStyle/>
          <a:p>
            <a:pPr algn="ctr" fontAlgn="auto">
              <a:spcBef>
                <a:spcPts val="0"/>
              </a:spcBef>
              <a:spcAft>
                <a:spcPts val="0"/>
              </a:spcAft>
              <a:defRPr/>
            </a:pPr>
            <a:r>
              <a:rPr lang="en-US" b="1" kern="0" dirty="0">
                <a:solidFill>
                  <a:schemeClr val="tx1"/>
                </a:solidFill>
                <a:latin typeface="Avenir LT Std 45 Book" panose="020B0502020203020204" pitchFamily="34" charset="0"/>
              </a:rPr>
              <a:t>     Actual Capital Expenses</a:t>
            </a:r>
          </a:p>
        </p:txBody>
      </p:sp>
      <p:sp>
        <p:nvSpPr>
          <p:cNvPr id="26" name="Rectangle 25"/>
          <p:cNvSpPr/>
          <p:nvPr/>
        </p:nvSpPr>
        <p:spPr>
          <a:xfrm>
            <a:off x="3985569" y="4897017"/>
            <a:ext cx="5158433" cy="589383"/>
          </a:xfrm>
          <a:prstGeom prst="rect">
            <a:avLst/>
          </a:prstGeom>
          <a:solidFill>
            <a:srgbClr val="BA8EB8"/>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b="1" kern="0" dirty="0">
                <a:solidFill>
                  <a:schemeClr val="tx1"/>
                </a:solidFill>
                <a:latin typeface="Avenir LT Std 45 Book" panose="020B0502020203020204" pitchFamily="34" charset="0"/>
              </a:rPr>
              <a:t>BOCES capital &amp; rent </a:t>
            </a:r>
            <a:r>
              <a:rPr lang="en-US" b="1" i="1" kern="0" dirty="0">
                <a:solidFill>
                  <a:schemeClr val="tx1"/>
                </a:solidFill>
                <a:latin typeface="Avenir LT Std 45 Book" panose="020B0502020203020204" pitchFamily="34" charset="0"/>
              </a:rPr>
              <a:t>less</a:t>
            </a:r>
            <a:r>
              <a:rPr lang="en-US" b="1" kern="0" dirty="0">
                <a:solidFill>
                  <a:schemeClr val="tx1"/>
                </a:solidFill>
                <a:latin typeface="Avenir LT Std 45 Book" panose="020B0502020203020204" pitchFamily="34" charset="0"/>
              </a:rPr>
              <a:t> BOCES aid</a:t>
            </a:r>
          </a:p>
        </p:txBody>
      </p:sp>
      <p:grpSp>
        <p:nvGrpSpPr>
          <p:cNvPr id="27" name="Group 26"/>
          <p:cNvGrpSpPr/>
          <p:nvPr/>
        </p:nvGrpSpPr>
        <p:grpSpPr>
          <a:xfrm rot="18900000">
            <a:off x="2746521" y="4015950"/>
            <a:ext cx="4130594" cy="547434"/>
            <a:chOff x="3488292" y="2396188"/>
            <a:chExt cx="5507458" cy="729912"/>
          </a:xfrm>
        </p:grpSpPr>
        <p:grpSp>
          <p:nvGrpSpPr>
            <p:cNvPr id="28" name="Group 27"/>
            <p:cNvGrpSpPr/>
            <p:nvPr/>
          </p:nvGrpSpPr>
          <p:grpSpPr>
            <a:xfrm>
              <a:off x="3488292" y="2398510"/>
              <a:ext cx="1039057" cy="722303"/>
              <a:chOff x="3488292" y="2398510"/>
              <a:chExt cx="1039057" cy="722303"/>
            </a:xfrm>
          </p:grpSpPr>
          <p:sp>
            <p:nvSpPr>
              <p:cNvPr id="43" name="Freeform 8"/>
              <p:cNvSpPr>
                <a:spLocks/>
              </p:cNvSpPr>
              <p:nvPr/>
            </p:nvSpPr>
            <p:spPr bwMode="auto">
              <a:xfrm rot="15366">
                <a:off x="3488292" y="2398510"/>
                <a:ext cx="1039057" cy="722303"/>
              </a:xfrm>
              <a:custGeom>
                <a:avLst/>
                <a:gdLst>
                  <a:gd name="T0" fmla="*/ 793 w 939"/>
                  <a:gd name="T1" fmla="*/ 650 h 650"/>
                  <a:gd name="T2" fmla="*/ 0 w 939"/>
                  <a:gd name="T3" fmla="*/ 326 h 650"/>
                  <a:gd name="T4" fmla="*/ 793 w 939"/>
                  <a:gd name="T5" fmla="*/ 0 h 650"/>
                  <a:gd name="T6" fmla="*/ 939 w 939"/>
                  <a:gd name="T7" fmla="*/ 0 h 650"/>
                  <a:gd name="T8" fmla="*/ 939 w 939"/>
                  <a:gd name="T9" fmla="*/ 650 h 650"/>
                  <a:gd name="T10" fmla="*/ 793 w 939"/>
                  <a:gd name="T11" fmla="*/ 650 h 650"/>
                  <a:gd name="connsiteX0" fmla="*/ 8445 w 10000"/>
                  <a:gd name="connsiteY0" fmla="*/ 10000 h 10000"/>
                  <a:gd name="connsiteX1" fmla="*/ 0 w 10000"/>
                  <a:gd name="connsiteY1" fmla="*/ 5015 h 10000"/>
                  <a:gd name="connsiteX2" fmla="*/ 7986 w 10000"/>
                  <a:gd name="connsiteY2" fmla="*/ 167 h 10000"/>
                  <a:gd name="connsiteX3" fmla="*/ 10000 w 10000"/>
                  <a:gd name="connsiteY3" fmla="*/ 0 h 10000"/>
                  <a:gd name="connsiteX4" fmla="*/ 10000 w 10000"/>
                  <a:gd name="connsiteY4" fmla="*/ 10000 h 10000"/>
                  <a:gd name="connsiteX5" fmla="*/ 8445 w 10000"/>
                  <a:gd name="connsiteY5" fmla="*/ 10000 h 10000"/>
                  <a:gd name="connsiteX0" fmla="*/ 8445 w 10000"/>
                  <a:gd name="connsiteY0" fmla="*/ 10000 h 10000"/>
                  <a:gd name="connsiteX1" fmla="*/ 0 w 10000"/>
                  <a:gd name="connsiteY1" fmla="*/ 5015 h 10000"/>
                  <a:gd name="connsiteX2" fmla="*/ 8032 w 10000"/>
                  <a:gd name="connsiteY2" fmla="*/ 101 h 10000"/>
                  <a:gd name="connsiteX3" fmla="*/ 10000 w 10000"/>
                  <a:gd name="connsiteY3" fmla="*/ 0 h 10000"/>
                  <a:gd name="connsiteX4" fmla="*/ 10000 w 10000"/>
                  <a:gd name="connsiteY4" fmla="*/ 10000 h 10000"/>
                  <a:gd name="connsiteX5" fmla="*/ 8445 w 10000"/>
                  <a:gd name="connsiteY5" fmla="*/ 10000 h 10000"/>
                  <a:gd name="connsiteX0" fmla="*/ 8445 w 10000"/>
                  <a:gd name="connsiteY0" fmla="*/ 10000 h 10000"/>
                  <a:gd name="connsiteX1" fmla="*/ 0 w 10000"/>
                  <a:gd name="connsiteY1" fmla="*/ 5015 h 10000"/>
                  <a:gd name="connsiteX2" fmla="*/ 7963 w 10000"/>
                  <a:gd name="connsiteY2" fmla="*/ 69 h 10000"/>
                  <a:gd name="connsiteX3" fmla="*/ 10000 w 10000"/>
                  <a:gd name="connsiteY3" fmla="*/ 0 h 10000"/>
                  <a:gd name="connsiteX4" fmla="*/ 10000 w 10000"/>
                  <a:gd name="connsiteY4" fmla="*/ 10000 h 10000"/>
                  <a:gd name="connsiteX5" fmla="*/ 8445 w 10000"/>
                  <a:gd name="connsiteY5" fmla="*/ 10000 h 10000"/>
                  <a:gd name="connsiteX0" fmla="*/ 8445 w 10023"/>
                  <a:gd name="connsiteY0" fmla="*/ 9931 h 9931"/>
                  <a:gd name="connsiteX1" fmla="*/ 0 w 10023"/>
                  <a:gd name="connsiteY1" fmla="*/ 4946 h 9931"/>
                  <a:gd name="connsiteX2" fmla="*/ 7963 w 10023"/>
                  <a:gd name="connsiteY2" fmla="*/ 0 h 9931"/>
                  <a:gd name="connsiteX3" fmla="*/ 10023 w 10023"/>
                  <a:gd name="connsiteY3" fmla="*/ 62 h 9931"/>
                  <a:gd name="connsiteX4" fmla="*/ 10000 w 10023"/>
                  <a:gd name="connsiteY4" fmla="*/ 9931 h 9931"/>
                  <a:gd name="connsiteX5" fmla="*/ 8445 w 10023"/>
                  <a:gd name="connsiteY5" fmla="*/ 9931 h 9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23" h="9931">
                    <a:moveTo>
                      <a:pt x="8445" y="9931"/>
                    </a:moveTo>
                    <a:lnTo>
                      <a:pt x="0" y="4946"/>
                    </a:lnTo>
                    <a:lnTo>
                      <a:pt x="7963" y="0"/>
                    </a:lnTo>
                    <a:lnTo>
                      <a:pt x="10023" y="62"/>
                    </a:lnTo>
                    <a:cubicBezTo>
                      <a:pt x="10015" y="3352"/>
                      <a:pt x="10008" y="6641"/>
                      <a:pt x="10000" y="9931"/>
                    </a:cubicBezTo>
                    <a:lnTo>
                      <a:pt x="8445" y="9931"/>
                    </a:lnTo>
                    <a:close/>
                  </a:path>
                </a:pathLst>
              </a:custGeom>
              <a:solidFill>
                <a:srgbClr val="D4AC8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44" name="Freeform 43"/>
              <p:cNvSpPr>
                <a:spLocks/>
              </p:cNvSpPr>
              <p:nvPr/>
            </p:nvSpPr>
            <p:spPr bwMode="auto">
              <a:xfrm rot="15366">
                <a:off x="3488309" y="2638056"/>
                <a:ext cx="298085" cy="233977"/>
              </a:xfrm>
              <a:custGeom>
                <a:avLst/>
                <a:gdLst>
                  <a:gd name="T0" fmla="*/ 114 w 114"/>
                  <a:gd name="T1" fmla="*/ 49 h 88"/>
                  <a:gd name="T2" fmla="*/ 107 w 114"/>
                  <a:gd name="T3" fmla="*/ 0 h 88"/>
                  <a:gd name="T4" fmla="*/ 0 w 114"/>
                  <a:gd name="T5" fmla="*/ 44 h 88"/>
                  <a:gd name="T6" fmla="*/ 109 w 114"/>
                  <a:gd name="T7" fmla="*/ 88 h 88"/>
                  <a:gd name="T8" fmla="*/ 114 w 114"/>
                  <a:gd name="T9" fmla="*/ 49 h 88"/>
                </a:gdLst>
                <a:ahLst/>
                <a:cxnLst>
                  <a:cxn ang="0">
                    <a:pos x="T0" y="T1"/>
                  </a:cxn>
                  <a:cxn ang="0">
                    <a:pos x="T2" y="T3"/>
                  </a:cxn>
                  <a:cxn ang="0">
                    <a:pos x="T4" y="T5"/>
                  </a:cxn>
                  <a:cxn ang="0">
                    <a:pos x="T6" y="T7"/>
                  </a:cxn>
                  <a:cxn ang="0">
                    <a:pos x="T8" y="T9"/>
                  </a:cxn>
                </a:cxnLst>
                <a:rect l="0" t="0" r="r" b="b"/>
                <a:pathLst>
                  <a:path w="114" h="88">
                    <a:moveTo>
                      <a:pt x="114" y="49"/>
                    </a:moveTo>
                    <a:cubicBezTo>
                      <a:pt x="114" y="32"/>
                      <a:pt x="111" y="15"/>
                      <a:pt x="107" y="0"/>
                    </a:cubicBezTo>
                    <a:cubicBezTo>
                      <a:pt x="0" y="44"/>
                      <a:pt x="0" y="44"/>
                      <a:pt x="0" y="44"/>
                    </a:cubicBezTo>
                    <a:cubicBezTo>
                      <a:pt x="109" y="88"/>
                      <a:pt x="109" y="88"/>
                      <a:pt x="109" y="88"/>
                    </a:cubicBezTo>
                    <a:cubicBezTo>
                      <a:pt x="112" y="76"/>
                      <a:pt x="114" y="63"/>
                      <a:pt x="114" y="49"/>
                    </a:cubicBezTo>
                    <a:close/>
                  </a:path>
                </a:pathLst>
              </a:custGeom>
              <a:solidFill>
                <a:srgbClr val="273339"/>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grpSp>
        <p:sp>
          <p:nvSpPr>
            <p:cNvPr id="29" name="Freeform 28"/>
            <p:cNvSpPr>
              <a:spLocks noChangeArrowheads="1"/>
            </p:cNvSpPr>
            <p:nvPr/>
          </p:nvSpPr>
          <p:spPr bwMode="auto">
            <a:xfrm rot="15366">
              <a:off x="5475366" y="2396382"/>
              <a:ext cx="1122786" cy="232089"/>
            </a:xfrm>
            <a:custGeom>
              <a:avLst/>
              <a:gdLst>
                <a:gd name="connsiteX0" fmla="*/ 0 w 1122786"/>
                <a:gd name="connsiteY0" fmla="*/ 5018 h 232089"/>
                <a:gd name="connsiteX1" fmla="*/ 1122786 w 1122786"/>
                <a:gd name="connsiteY1" fmla="*/ 0 h 232089"/>
                <a:gd name="connsiteX2" fmla="*/ 1122786 w 1122786"/>
                <a:gd name="connsiteY2" fmla="*/ 232089 h 232089"/>
                <a:gd name="connsiteX3" fmla="*/ 0 w 1122786"/>
                <a:gd name="connsiteY3" fmla="*/ 232089 h 232089"/>
              </a:gdLst>
              <a:ahLst/>
              <a:cxnLst>
                <a:cxn ang="0">
                  <a:pos x="connsiteX0" y="connsiteY0"/>
                </a:cxn>
                <a:cxn ang="0">
                  <a:pos x="connsiteX1" y="connsiteY1"/>
                </a:cxn>
                <a:cxn ang="0">
                  <a:pos x="connsiteX2" y="connsiteY2"/>
                </a:cxn>
                <a:cxn ang="0">
                  <a:pos x="connsiteX3" y="connsiteY3"/>
                </a:cxn>
              </a:cxnLst>
              <a:rect l="l" t="t" r="r" b="b"/>
              <a:pathLst>
                <a:path w="1122786" h="232089">
                  <a:moveTo>
                    <a:pt x="0" y="5018"/>
                  </a:moveTo>
                  <a:lnTo>
                    <a:pt x="1122786" y="0"/>
                  </a:lnTo>
                  <a:lnTo>
                    <a:pt x="1122786" y="232089"/>
                  </a:lnTo>
                  <a:lnTo>
                    <a:pt x="0" y="232089"/>
                  </a:lnTo>
                  <a:close/>
                </a:path>
              </a:pathLst>
            </a:custGeom>
            <a:solidFill>
              <a:srgbClr val="0095CD">
                <a:lumMod val="60000"/>
                <a:lumOff val="40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0" name="Rectangle 13"/>
            <p:cNvSpPr>
              <a:spLocks noChangeArrowheads="1"/>
            </p:cNvSpPr>
            <p:nvPr/>
          </p:nvSpPr>
          <p:spPr bwMode="auto">
            <a:xfrm rot="15366">
              <a:off x="5474311" y="2628466"/>
              <a:ext cx="1122786" cy="239572"/>
            </a:xfrm>
            <a:prstGeom prst="rect">
              <a:avLst/>
            </a:prstGeom>
            <a:solidFill>
              <a:srgbClr val="0095CD"/>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1" name="Freeform 30"/>
            <p:cNvSpPr>
              <a:spLocks noChangeArrowheads="1"/>
            </p:cNvSpPr>
            <p:nvPr/>
          </p:nvSpPr>
          <p:spPr bwMode="auto">
            <a:xfrm rot="15366">
              <a:off x="5473200" y="2868035"/>
              <a:ext cx="1122786" cy="257870"/>
            </a:xfrm>
            <a:custGeom>
              <a:avLst/>
              <a:gdLst>
                <a:gd name="connsiteX0" fmla="*/ 0 w 1122786"/>
                <a:gd name="connsiteY0" fmla="*/ 0 h 257870"/>
                <a:gd name="connsiteX1" fmla="*/ 1122786 w 1122786"/>
                <a:gd name="connsiteY1" fmla="*/ 0 h 257870"/>
                <a:gd name="connsiteX2" fmla="*/ 1122786 w 1122786"/>
                <a:gd name="connsiteY2" fmla="*/ 252852 h 257870"/>
                <a:gd name="connsiteX3" fmla="*/ 0 w 1122786"/>
                <a:gd name="connsiteY3" fmla="*/ 257870 h 257870"/>
              </a:gdLst>
              <a:ahLst/>
              <a:cxnLst>
                <a:cxn ang="0">
                  <a:pos x="connsiteX0" y="connsiteY0"/>
                </a:cxn>
                <a:cxn ang="0">
                  <a:pos x="connsiteX1" y="connsiteY1"/>
                </a:cxn>
                <a:cxn ang="0">
                  <a:pos x="connsiteX2" y="connsiteY2"/>
                </a:cxn>
                <a:cxn ang="0">
                  <a:pos x="connsiteX3" y="connsiteY3"/>
                </a:cxn>
              </a:cxnLst>
              <a:rect l="l" t="t" r="r" b="b"/>
              <a:pathLst>
                <a:path w="1122786" h="257870">
                  <a:moveTo>
                    <a:pt x="0" y="0"/>
                  </a:moveTo>
                  <a:lnTo>
                    <a:pt x="1122786" y="0"/>
                  </a:lnTo>
                  <a:lnTo>
                    <a:pt x="1122786" y="252852"/>
                  </a:lnTo>
                  <a:lnTo>
                    <a:pt x="0" y="257870"/>
                  </a:lnTo>
                  <a:close/>
                </a:path>
              </a:pathLst>
            </a:custGeom>
            <a:solidFill>
              <a:srgbClr val="0095CD">
                <a:lumMod val="75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2" name="Freeform 31"/>
            <p:cNvSpPr>
              <a:spLocks noChangeArrowheads="1"/>
            </p:cNvSpPr>
            <p:nvPr/>
          </p:nvSpPr>
          <p:spPr bwMode="auto">
            <a:xfrm rot="15366">
              <a:off x="6595026" y="2396382"/>
              <a:ext cx="1122786" cy="238341"/>
            </a:xfrm>
            <a:custGeom>
              <a:avLst/>
              <a:gdLst>
                <a:gd name="connsiteX0" fmla="*/ 0 w 1122786"/>
                <a:gd name="connsiteY0" fmla="*/ 5018 h 238341"/>
                <a:gd name="connsiteX1" fmla="*/ 1122786 w 1122786"/>
                <a:gd name="connsiteY1" fmla="*/ 0 h 238341"/>
                <a:gd name="connsiteX2" fmla="*/ 1122786 w 1122786"/>
                <a:gd name="connsiteY2" fmla="*/ 238341 h 238341"/>
                <a:gd name="connsiteX3" fmla="*/ 0 w 1122786"/>
                <a:gd name="connsiteY3" fmla="*/ 238341 h 238341"/>
              </a:gdLst>
              <a:ahLst/>
              <a:cxnLst>
                <a:cxn ang="0">
                  <a:pos x="connsiteX0" y="connsiteY0"/>
                </a:cxn>
                <a:cxn ang="0">
                  <a:pos x="connsiteX1" y="connsiteY1"/>
                </a:cxn>
                <a:cxn ang="0">
                  <a:pos x="connsiteX2" y="connsiteY2"/>
                </a:cxn>
                <a:cxn ang="0">
                  <a:pos x="connsiteX3" y="connsiteY3"/>
                </a:cxn>
              </a:cxnLst>
              <a:rect l="l" t="t" r="r" b="b"/>
              <a:pathLst>
                <a:path w="1122786" h="238341">
                  <a:moveTo>
                    <a:pt x="0" y="5018"/>
                  </a:moveTo>
                  <a:lnTo>
                    <a:pt x="1122786" y="0"/>
                  </a:lnTo>
                  <a:lnTo>
                    <a:pt x="1122786" y="238341"/>
                  </a:lnTo>
                  <a:lnTo>
                    <a:pt x="0" y="238341"/>
                  </a:lnTo>
                  <a:close/>
                </a:path>
              </a:pathLst>
            </a:custGeom>
            <a:solidFill>
              <a:srgbClr val="F17C3F">
                <a:lumMod val="60000"/>
                <a:lumOff val="40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3" name="Rectangle 16"/>
            <p:cNvSpPr>
              <a:spLocks noChangeArrowheads="1"/>
            </p:cNvSpPr>
            <p:nvPr/>
          </p:nvSpPr>
          <p:spPr bwMode="auto">
            <a:xfrm rot="15366">
              <a:off x="6593962" y="2634718"/>
              <a:ext cx="1122786" cy="238468"/>
            </a:xfrm>
            <a:prstGeom prst="rect">
              <a:avLst/>
            </a:prstGeom>
            <a:solidFill>
              <a:srgbClr val="F17C3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4" name="Freeform 33"/>
            <p:cNvSpPr>
              <a:spLocks noChangeArrowheads="1"/>
            </p:cNvSpPr>
            <p:nvPr/>
          </p:nvSpPr>
          <p:spPr bwMode="auto">
            <a:xfrm rot="15366">
              <a:off x="6592865" y="2873184"/>
              <a:ext cx="1122786" cy="252722"/>
            </a:xfrm>
            <a:custGeom>
              <a:avLst/>
              <a:gdLst>
                <a:gd name="connsiteX0" fmla="*/ 0 w 1122786"/>
                <a:gd name="connsiteY0" fmla="*/ 0 h 252722"/>
                <a:gd name="connsiteX1" fmla="*/ 1122786 w 1122786"/>
                <a:gd name="connsiteY1" fmla="*/ 0 h 252722"/>
                <a:gd name="connsiteX2" fmla="*/ 1122786 w 1122786"/>
                <a:gd name="connsiteY2" fmla="*/ 247703 h 252722"/>
                <a:gd name="connsiteX3" fmla="*/ 0 w 1122786"/>
                <a:gd name="connsiteY3" fmla="*/ 252722 h 252722"/>
              </a:gdLst>
              <a:ahLst/>
              <a:cxnLst>
                <a:cxn ang="0">
                  <a:pos x="connsiteX0" y="connsiteY0"/>
                </a:cxn>
                <a:cxn ang="0">
                  <a:pos x="connsiteX1" y="connsiteY1"/>
                </a:cxn>
                <a:cxn ang="0">
                  <a:pos x="connsiteX2" y="connsiteY2"/>
                </a:cxn>
                <a:cxn ang="0">
                  <a:pos x="connsiteX3" y="connsiteY3"/>
                </a:cxn>
              </a:cxnLst>
              <a:rect l="l" t="t" r="r" b="b"/>
              <a:pathLst>
                <a:path w="1122786" h="252722">
                  <a:moveTo>
                    <a:pt x="0" y="0"/>
                  </a:moveTo>
                  <a:lnTo>
                    <a:pt x="1122786" y="0"/>
                  </a:lnTo>
                  <a:lnTo>
                    <a:pt x="1122786" y="247703"/>
                  </a:lnTo>
                  <a:lnTo>
                    <a:pt x="0" y="252722"/>
                  </a:lnTo>
                  <a:close/>
                </a:path>
              </a:pathLst>
            </a:custGeom>
            <a:solidFill>
              <a:srgbClr val="F17C3F">
                <a:lumMod val="75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5" name="Freeform 7"/>
            <p:cNvSpPr>
              <a:spLocks/>
            </p:cNvSpPr>
            <p:nvPr/>
          </p:nvSpPr>
          <p:spPr bwMode="auto">
            <a:xfrm rot="15366">
              <a:off x="8765011" y="2399371"/>
              <a:ext cx="230739" cy="723727"/>
            </a:xfrm>
            <a:custGeom>
              <a:avLst/>
              <a:gdLst>
                <a:gd name="T0" fmla="*/ 0 w 209"/>
                <a:gd name="T1" fmla="*/ 162 h 653"/>
                <a:gd name="T2" fmla="*/ 135 w 209"/>
                <a:gd name="T3" fmla="*/ 0 h 653"/>
                <a:gd name="T4" fmla="*/ 209 w 209"/>
                <a:gd name="T5" fmla="*/ 210 h 653"/>
                <a:gd name="T6" fmla="*/ 209 w 209"/>
                <a:gd name="T7" fmla="*/ 443 h 653"/>
                <a:gd name="T8" fmla="*/ 135 w 209"/>
                <a:gd name="T9" fmla="*/ 653 h 653"/>
                <a:gd name="T10" fmla="*/ 0 w 209"/>
                <a:gd name="T11" fmla="*/ 488 h 653"/>
                <a:gd name="T12" fmla="*/ 0 w 209"/>
                <a:gd name="T13" fmla="*/ 162 h 653"/>
              </a:gdLst>
              <a:ahLst/>
              <a:cxnLst>
                <a:cxn ang="0">
                  <a:pos x="T0" y="T1"/>
                </a:cxn>
                <a:cxn ang="0">
                  <a:pos x="T2" y="T3"/>
                </a:cxn>
                <a:cxn ang="0">
                  <a:pos x="T4" y="T5"/>
                </a:cxn>
                <a:cxn ang="0">
                  <a:pos x="T6" y="T7"/>
                </a:cxn>
                <a:cxn ang="0">
                  <a:pos x="T8" y="T9"/>
                </a:cxn>
                <a:cxn ang="0">
                  <a:pos x="T10" y="T11"/>
                </a:cxn>
                <a:cxn ang="0">
                  <a:pos x="T12" y="T13"/>
                </a:cxn>
              </a:cxnLst>
              <a:rect l="0" t="0" r="r" b="b"/>
              <a:pathLst>
                <a:path w="209" h="653">
                  <a:moveTo>
                    <a:pt x="0" y="162"/>
                  </a:moveTo>
                  <a:lnTo>
                    <a:pt x="135" y="0"/>
                  </a:lnTo>
                  <a:lnTo>
                    <a:pt x="209" y="210"/>
                  </a:lnTo>
                  <a:lnTo>
                    <a:pt x="209" y="443"/>
                  </a:lnTo>
                  <a:lnTo>
                    <a:pt x="135" y="653"/>
                  </a:lnTo>
                  <a:lnTo>
                    <a:pt x="0" y="488"/>
                  </a:lnTo>
                  <a:lnTo>
                    <a:pt x="0" y="162"/>
                  </a:lnTo>
                  <a:close/>
                </a:path>
              </a:pathLst>
            </a:custGeom>
            <a:solidFill>
              <a:srgbClr val="BBA17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6" name="Freeform 35"/>
            <p:cNvSpPr>
              <a:spLocks/>
            </p:cNvSpPr>
            <p:nvPr/>
          </p:nvSpPr>
          <p:spPr bwMode="auto">
            <a:xfrm rot="15366">
              <a:off x="7701724" y="2396823"/>
              <a:ext cx="1208900" cy="239572"/>
            </a:xfrm>
            <a:custGeom>
              <a:avLst/>
              <a:gdLst>
                <a:gd name="connsiteX0" fmla="*/ 0 w 1208900"/>
                <a:gd name="connsiteY0" fmla="*/ 4769 h 239572"/>
                <a:gd name="connsiteX1" fmla="*/ 1066833 w 1208900"/>
                <a:gd name="connsiteY1" fmla="*/ 0 h 239572"/>
                <a:gd name="connsiteX2" fmla="*/ 1208900 w 1208900"/>
                <a:gd name="connsiteY2" fmla="*/ 0 h 239572"/>
                <a:gd name="connsiteX3" fmla="*/ 1126099 w 1208900"/>
                <a:gd name="connsiteY3" fmla="*/ 239572 h 239572"/>
                <a:gd name="connsiteX4" fmla="*/ 0 w 1208900"/>
                <a:gd name="connsiteY4" fmla="*/ 239572 h 239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8900" h="239572">
                  <a:moveTo>
                    <a:pt x="0" y="4769"/>
                  </a:moveTo>
                  <a:lnTo>
                    <a:pt x="1066833" y="0"/>
                  </a:lnTo>
                  <a:lnTo>
                    <a:pt x="1208900" y="0"/>
                  </a:lnTo>
                  <a:lnTo>
                    <a:pt x="1126099" y="239572"/>
                  </a:lnTo>
                  <a:lnTo>
                    <a:pt x="0" y="239572"/>
                  </a:lnTo>
                  <a:close/>
                </a:path>
              </a:pathLst>
            </a:custGeom>
            <a:solidFill>
              <a:srgbClr val="7BB21B">
                <a:lumMod val="60000"/>
                <a:lumOff val="40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7" name="Rectangle 19"/>
            <p:cNvSpPr>
              <a:spLocks noChangeArrowheads="1"/>
            </p:cNvSpPr>
            <p:nvPr/>
          </p:nvSpPr>
          <p:spPr bwMode="auto">
            <a:xfrm rot="15366">
              <a:off x="7700654" y="2636207"/>
              <a:ext cx="1126099" cy="239572"/>
            </a:xfrm>
            <a:prstGeom prst="rect">
              <a:avLst/>
            </a:prstGeom>
            <a:solidFill>
              <a:srgbClr val="7BB21B"/>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8" name="Oval 21"/>
            <p:cNvSpPr>
              <a:spLocks noChangeArrowheads="1"/>
            </p:cNvSpPr>
            <p:nvPr/>
          </p:nvSpPr>
          <p:spPr bwMode="auto">
            <a:xfrm rot="15366">
              <a:off x="8880838" y="2657862"/>
              <a:ext cx="57409" cy="204244"/>
            </a:xfrm>
            <a:prstGeom prst="ellipse">
              <a:avLst/>
            </a:prstGeom>
            <a:solidFill>
              <a:srgbClr val="273339"/>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39" name="Freeform 38"/>
            <p:cNvSpPr>
              <a:spLocks/>
            </p:cNvSpPr>
            <p:nvPr/>
          </p:nvSpPr>
          <p:spPr bwMode="auto">
            <a:xfrm rot="15366">
              <a:off x="4278688" y="2396188"/>
              <a:ext cx="1208947" cy="234758"/>
            </a:xfrm>
            <a:custGeom>
              <a:avLst/>
              <a:gdLst>
                <a:gd name="connsiteX0" fmla="*/ 37261 w 1208947"/>
                <a:gd name="connsiteY0" fmla="*/ 5237 h 234758"/>
                <a:gd name="connsiteX1" fmla="*/ 1208947 w 1208947"/>
                <a:gd name="connsiteY1" fmla="*/ 0 h 234758"/>
                <a:gd name="connsiteX2" fmla="*/ 1208947 w 1208947"/>
                <a:gd name="connsiteY2" fmla="*/ 234758 h 234758"/>
                <a:gd name="connsiteX3" fmla="*/ 103849 w 1208947"/>
                <a:gd name="connsiteY3" fmla="*/ 234758 h 234758"/>
                <a:gd name="connsiteX4" fmla="*/ 38535 w 1208947"/>
                <a:gd name="connsiteY4" fmla="*/ 192614 h 234758"/>
                <a:gd name="connsiteX5" fmla="*/ 9798 w 1208947"/>
                <a:gd name="connsiteY5" fmla="*/ 138430 h 234758"/>
                <a:gd name="connsiteX6" fmla="*/ 9798 w 1208947"/>
                <a:gd name="connsiteY6" fmla="*/ 54142 h 234758"/>
                <a:gd name="connsiteX7" fmla="*/ 21922 w 1208947"/>
                <a:gd name="connsiteY7" fmla="*/ 32553 h 234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08947" h="234758">
                  <a:moveTo>
                    <a:pt x="37261" y="5237"/>
                  </a:moveTo>
                  <a:lnTo>
                    <a:pt x="1208947" y="0"/>
                  </a:lnTo>
                  <a:lnTo>
                    <a:pt x="1208947" y="234758"/>
                  </a:lnTo>
                  <a:cubicBezTo>
                    <a:pt x="1208947" y="234758"/>
                    <a:pt x="1208947" y="234758"/>
                    <a:pt x="103849" y="234758"/>
                  </a:cubicBezTo>
                  <a:cubicBezTo>
                    <a:pt x="80336" y="234758"/>
                    <a:pt x="51598" y="216696"/>
                    <a:pt x="38535" y="192614"/>
                  </a:cubicBezTo>
                  <a:cubicBezTo>
                    <a:pt x="38535" y="192614"/>
                    <a:pt x="38535" y="192614"/>
                    <a:pt x="9798" y="138430"/>
                  </a:cubicBezTo>
                  <a:cubicBezTo>
                    <a:pt x="-3265" y="117358"/>
                    <a:pt x="-3265" y="78224"/>
                    <a:pt x="9798" y="54142"/>
                  </a:cubicBezTo>
                  <a:cubicBezTo>
                    <a:pt x="9798" y="54142"/>
                    <a:pt x="9798" y="54142"/>
                    <a:pt x="21922" y="32553"/>
                  </a:cubicBezTo>
                  <a:close/>
                </a:path>
              </a:pathLst>
            </a:custGeom>
            <a:solidFill>
              <a:srgbClr val="814E7E">
                <a:lumMod val="60000"/>
                <a:lumOff val="40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40" name="Freeform 10"/>
            <p:cNvSpPr>
              <a:spLocks/>
            </p:cNvSpPr>
            <p:nvPr/>
          </p:nvSpPr>
          <p:spPr bwMode="auto">
            <a:xfrm rot="15366">
              <a:off x="4274372" y="2627177"/>
              <a:ext cx="1212212" cy="242998"/>
            </a:xfrm>
            <a:custGeom>
              <a:avLst/>
              <a:gdLst>
                <a:gd name="T0" fmla="*/ 464 w 464"/>
                <a:gd name="T1" fmla="*/ 0 h 91"/>
                <a:gd name="T2" fmla="*/ 41 w 464"/>
                <a:gd name="T3" fmla="*/ 0 h 91"/>
                <a:gd name="T4" fmla="*/ 16 w 464"/>
                <a:gd name="T5" fmla="*/ 14 h 91"/>
                <a:gd name="T6" fmla="*/ 5 w 464"/>
                <a:gd name="T7" fmla="*/ 32 h 91"/>
                <a:gd name="T8" fmla="*/ 5 w 464"/>
                <a:gd name="T9" fmla="*/ 60 h 91"/>
                <a:gd name="T10" fmla="*/ 16 w 464"/>
                <a:gd name="T11" fmla="*/ 77 h 91"/>
                <a:gd name="T12" fmla="*/ 41 w 464"/>
                <a:gd name="T13" fmla="*/ 91 h 91"/>
                <a:gd name="T14" fmla="*/ 464 w 464"/>
                <a:gd name="T15" fmla="*/ 91 h 91"/>
                <a:gd name="T16" fmla="*/ 464 w 464"/>
                <a:gd name="T17"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4" h="91">
                  <a:moveTo>
                    <a:pt x="464" y="0"/>
                  </a:moveTo>
                  <a:cubicBezTo>
                    <a:pt x="41" y="0"/>
                    <a:pt x="41" y="0"/>
                    <a:pt x="41" y="0"/>
                  </a:cubicBezTo>
                  <a:cubicBezTo>
                    <a:pt x="32" y="0"/>
                    <a:pt x="21" y="6"/>
                    <a:pt x="16" y="14"/>
                  </a:cubicBezTo>
                  <a:cubicBezTo>
                    <a:pt x="5" y="32"/>
                    <a:pt x="5" y="32"/>
                    <a:pt x="5" y="32"/>
                  </a:cubicBezTo>
                  <a:cubicBezTo>
                    <a:pt x="0" y="39"/>
                    <a:pt x="0" y="52"/>
                    <a:pt x="5" y="60"/>
                  </a:cubicBezTo>
                  <a:cubicBezTo>
                    <a:pt x="16" y="77"/>
                    <a:pt x="16" y="77"/>
                    <a:pt x="16" y="77"/>
                  </a:cubicBezTo>
                  <a:cubicBezTo>
                    <a:pt x="21" y="85"/>
                    <a:pt x="32" y="91"/>
                    <a:pt x="41" y="91"/>
                  </a:cubicBezTo>
                  <a:cubicBezTo>
                    <a:pt x="464" y="91"/>
                    <a:pt x="464" y="91"/>
                    <a:pt x="464" y="91"/>
                  </a:cubicBezTo>
                  <a:lnTo>
                    <a:pt x="464" y="0"/>
                  </a:lnTo>
                  <a:close/>
                </a:path>
              </a:pathLst>
            </a:custGeom>
            <a:solidFill>
              <a:srgbClr val="814E7E"/>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41" name="Freeform 40"/>
            <p:cNvSpPr>
              <a:spLocks/>
            </p:cNvSpPr>
            <p:nvPr/>
          </p:nvSpPr>
          <p:spPr bwMode="auto">
            <a:xfrm rot="15366">
              <a:off x="4276529" y="2867754"/>
              <a:ext cx="1208947" cy="257853"/>
            </a:xfrm>
            <a:custGeom>
              <a:avLst/>
              <a:gdLst>
                <a:gd name="connsiteX0" fmla="*/ 103849 w 1208947"/>
                <a:gd name="connsiteY0" fmla="*/ 0 h 257853"/>
                <a:gd name="connsiteX1" fmla="*/ 1208947 w 1208947"/>
                <a:gd name="connsiteY1" fmla="*/ 0 h 257853"/>
                <a:gd name="connsiteX2" fmla="*/ 1208947 w 1208947"/>
                <a:gd name="connsiteY2" fmla="*/ 252941 h 257853"/>
                <a:gd name="connsiteX3" fmla="*/ 110032 w 1208947"/>
                <a:gd name="connsiteY3" fmla="*/ 257853 h 257853"/>
                <a:gd name="connsiteX4" fmla="*/ 103849 w 1208947"/>
                <a:gd name="connsiteY4" fmla="*/ 257853 h 257853"/>
                <a:gd name="connsiteX5" fmla="*/ 38535 w 1208947"/>
                <a:gd name="connsiteY5" fmla="*/ 218183 h 257853"/>
                <a:gd name="connsiteX6" fmla="*/ 9798 w 1208947"/>
                <a:gd name="connsiteY6" fmla="*/ 170013 h 257853"/>
                <a:gd name="connsiteX7" fmla="*/ 9798 w 1208947"/>
                <a:gd name="connsiteY7" fmla="*/ 90674 h 257853"/>
                <a:gd name="connsiteX8" fmla="*/ 38535 w 1208947"/>
                <a:gd name="connsiteY8" fmla="*/ 39670 h 257853"/>
                <a:gd name="connsiteX9" fmla="*/ 103849 w 1208947"/>
                <a:gd name="connsiteY9" fmla="*/ 0 h 257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08947" h="257853">
                  <a:moveTo>
                    <a:pt x="103849" y="0"/>
                  </a:moveTo>
                  <a:cubicBezTo>
                    <a:pt x="103849" y="0"/>
                    <a:pt x="103849" y="0"/>
                    <a:pt x="1208947" y="0"/>
                  </a:cubicBezTo>
                  <a:lnTo>
                    <a:pt x="1208947" y="252941"/>
                  </a:lnTo>
                  <a:lnTo>
                    <a:pt x="110032" y="257853"/>
                  </a:lnTo>
                  <a:lnTo>
                    <a:pt x="103849" y="257853"/>
                  </a:lnTo>
                  <a:cubicBezTo>
                    <a:pt x="80336" y="257853"/>
                    <a:pt x="51598" y="240852"/>
                    <a:pt x="38535" y="218183"/>
                  </a:cubicBezTo>
                  <a:cubicBezTo>
                    <a:pt x="38535" y="218183"/>
                    <a:pt x="38535" y="218183"/>
                    <a:pt x="9798" y="170013"/>
                  </a:cubicBezTo>
                  <a:cubicBezTo>
                    <a:pt x="-3265" y="147345"/>
                    <a:pt x="-3265" y="113342"/>
                    <a:pt x="9798" y="90674"/>
                  </a:cubicBezTo>
                  <a:cubicBezTo>
                    <a:pt x="9798" y="90674"/>
                    <a:pt x="9798" y="90674"/>
                    <a:pt x="38535" y="39670"/>
                  </a:cubicBezTo>
                  <a:cubicBezTo>
                    <a:pt x="51598" y="17001"/>
                    <a:pt x="80336" y="0"/>
                    <a:pt x="103849" y="0"/>
                  </a:cubicBezTo>
                  <a:close/>
                </a:path>
              </a:pathLst>
            </a:custGeom>
            <a:solidFill>
              <a:srgbClr val="814E7E">
                <a:lumMod val="75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sp>
          <p:nvSpPr>
            <p:cNvPr id="42" name="Freeform 41"/>
            <p:cNvSpPr>
              <a:spLocks/>
            </p:cNvSpPr>
            <p:nvPr/>
          </p:nvSpPr>
          <p:spPr bwMode="auto">
            <a:xfrm rot="15366">
              <a:off x="7699559" y="2875967"/>
              <a:ext cx="1211381" cy="250133"/>
            </a:xfrm>
            <a:custGeom>
              <a:avLst/>
              <a:gdLst>
                <a:gd name="connsiteX0" fmla="*/ 0 w 1211381"/>
                <a:gd name="connsiteY0" fmla="*/ 0 h 250133"/>
                <a:gd name="connsiteX1" fmla="*/ 1126099 w 1211381"/>
                <a:gd name="connsiteY1" fmla="*/ 0 h 250133"/>
                <a:gd name="connsiteX2" fmla="*/ 1182552 w 1211381"/>
                <a:gd name="connsiteY2" fmla="*/ 164843 h 250133"/>
                <a:gd name="connsiteX3" fmla="*/ 1184025 w 1211381"/>
                <a:gd name="connsiteY3" fmla="*/ 164843 h 250133"/>
                <a:gd name="connsiteX4" fmla="*/ 1211381 w 1211381"/>
                <a:gd name="connsiteY4" fmla="*/ 244722 h 250133"/>
                <a:gd name="connsiteX5" fmla="*/ 727 w 1211381"/>
                <a:gd name="connsiteY5" fmla="*/ 250133 h 250133"/>
                <a:gd name="connsiteX6" fmla="*/ 727 w 1211381"/>
                <a:gd name="connsiteY6" fmla="*/ 241780 h 250133"/>
                <a:gd name="connsiteX7" fmla="*/ 0 w 1211381"/>
                <a:gd name="connsiteY7" fmla="*/ 241780 h 250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1381" h="250133">
                  <a:moveTo>
                    <a:pt x="0" y="0"/>
                  </a:moveTo>
                  <a:lnTo>
                    <a:pt x="1126099" y="0"/>
                  </a:lnTo>
                  <a:lnTo>
                    <a:pt x="1182552" y="164843"/>
                  </a:lnTo>
                  <a:lnTo>
                    <a:pt x="1184025" y="164843"/>
                  </a:lnTo>
                  <a:lnTo>
                    <a:pt x="1211381" y="244722"/>
                  </a:lnTo>
                  <a:lnTo>
                    <a:pt x="727" y="250133"/>
                  </a:lnTo>
                  <a:lnTo>
                    <a:pt x="727" y="241780"/>
                  </a:lnTo>
                  <a:lnTo>
                    <a:pt x="0" y="241780"/>
                  </a:lnTo>
                  <a:close/>
                </a:path>
              </a:pathLst>
            </a:custGeom>
            <a:solidFill>
              <a:srgbClr val="7BB21B">
                <a:lumMod val="75000"/>
              </a:srgbClr>
            </a:solidFill>
            <a:ln>
              <a:noFill/>
            </a:ln>
          </p:spPr>
          <p:txBody>
            <a:bodyPr vert="horz" wrap="square" lIns="68580" tIns="34290" rIns="68580" bIns="34290" numCol="1" anchor="t" anchorCtr="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dirty="0">
                <a:ln>
                  <a:noFill/>
                </a:ln>
                <a:solidFill>
                  <a:srgbClr val="273339"/>
                </a:solidFill>
                <a:effectLst/>
                <a:uLnTx/>
                <a:uFillTx/>
                <a:latin typeface="Roboto Thin" charset="0"/>
                <a:cs typeface="+mn-cs"/>
              </a:endParaRPr>
            </a:p>
          </p:txBody>
        </p:sp>
      </p:grpSp>
      <p:grpSp>
        <p:nvGrpSpPr>
          <p:cNvPr id="3" name="Group 2"/>
          <p:cNvGrpSpPr/>
          <p:nvPr/>
        </p:nvGrpSpPr>
        <p:grpSpPr>
          <a:xfrm>
            <a:off x="2209800" y="2895600"/>
            <a:ext cx="1682246" cy="1264065"/>
            <a:chOff x="2209800" y="2895600"/>
            <a:chExt cx="1682246" cy="1264065"/>
          </a:xfrm>
        </p:grpSpPr>
        <p:sp>
          <p:nvSpPr>
            <p:cNvPr id="2" name="7-Point Star 1"/>
            <p:cNvSpPr/>
            <p:nvPr/>
          </p:nvSpPr>
          <p:spPr bwMode="auto">
            <a:xfrm>
              <a:off x="2209800" y="2895600"/>
              <a:ext cx="685800" cy="609600"/>
            </a:xfrm>
            <a:prstGeom prst="star7">
              <a:avLst/>
            </a:prstGeom>
            <a:solidFill>
              <a:srgbClr val="92D050">
                <a:alpha val="4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cxnSp>
          <p:nvCxnSpPr>
            <p:cNvPr id="5" name="Straight Arrow Connector 4"/>
            <p:cNvCxnSpPr/>
            <p:nvPr/>
          </p:nvCxnSpPr>
          <p:spPr bwMode="auto">
            <a:xfrm>
              <a:off x="2544233" y="4159665"/>
              <a:ext cx="1347813" cy="0"/>
            </a:xfrm>
            <a:prstGeom prst="straightConnector1">
              <a:avLst/>
            </a:prstGeom>
            <a:solidFill>
              <a:schemeClr val="accent1"/>
            </a:solidFill>
            <a:ln w="38100" cap="flat" cmpd="sng" algn="ctr">
              <a:solidFill>
                <a:srgbClr val="92D050"/>
              </a:solidFill>
              <a:prstDash val="solid"/>
              <a:round/>
              <a:headEnd type="none" w="med" len="med"/>
              <a:tailEnd type="triangle"/>
            </a:ln>
            <a:effectLst/>
          </p:spPr>
        </p:cxnSp>
        <p:cxnSp>
          <p:nvCxnSpPr>
            <p:cNvPr id="55" name="Straight Connector 54"/>
            <p:cNvCxnSpPr/>
            <p:nvPr/>
          </p:nvCxnSpPr>
          <p:spPr bwMode="auto">
            <a:xfrm>
              <a:off x="2552700" y="3505200"/>
              <a:ext cx="0" cy="654465"/>
            </a:xfrm>
            <a:prstGeom prst="line">
              <a:avLst/>
            </a:prstGeom>
            <a:solidFill>
              <a:schemeClr val="accent1"/>
            </a:solidFill>
            <a:ln w="38100" cap="flat" cmpd="sng" algn="ctr">
              <a:solidFill>
                <a:srgbClr val="92D050"/>
              </a:solidFill>
              <a:prstDash val="solid"/>
              <a:round/>
              <a:headEnd type="none" w="med" len="med"/>
              <a:tailEnd type="none" w="med" len="med"/>
            </a:ln>
            <a:effectLst/>
          </p:spPr>
        </p:cxnSp>
      </p:grpSp>
    </p:spTree>
    <p:extLst>
      <p:ext uri="{BB962C8B-B14F-4D97-AF65-F5344CB8AC3E}">
        <p14:creationId xmlns:p14="http://schemas.microsoft.com/office/powerpoint/2010/main" val="2972950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wipe(down)">
                                      <p:cBhvr>
                                        <p:cTn id="12" dur="290">
                                          <p:stCondLst>
                                            <p:cond delay="0"/>
                                          </p:stCondLst>
                                        </p:cTn>
                                        <p:tgtEl>
                                          <p:spTgt spid="27"/>
                                        </p:tgtEl>
                                      </p:cBhvr>
                                    </p:animEffect>
                                    <p:anim calcmode="lin" valueType="num">
                                      <p:cBhvr>
                                        <p:cTn id="13" dur="911"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14" dur="332"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15" dur="332" tmFilter="0, 0; 0.125,0.2665; 0.25,0.4; 0.375,0.465; 0.5,0.5;  0.625,0.535; 0.75,0.6; 0.875,0.7335; 1,1">
                                          <p:stCondLst>
                                            <p:cond delay="332"/>
                                          </p:stCondLst>
                                        </p:cTn>
                                        <p:tgtEl>
                                          <p:spTgt spid="27"/>
                                        </p:tgtEl>
                                        <p:attrNameLst>
                                          <p:attrName>ppt_y</p:attrName>
                                        </p:attrNameLst>
                                      </p:cBhvr>
                                      <p:tavLst>
                                        <p:tav tm="0" fmla="#ppt_y-sin(pi*$)/9">
                                          <p:val>
                                            <p:fltVal val="0"/>
                                          </p:val>
                                        </p:tav>
                                        <p:tav tm="100000">
                                          <p:val>
                                            <p:fltVal val="1"/>
                                          </p:val>
                                        </p:tav>
                                      </p:tavLst>
                                    </p:anim>
                                    <p:anim calcmode="lin" valueType="num">
                                      <p:cBhvr>
                                        <p:cTn id="16" dur="166" tmFilter="0, 0; 0.125,0.2665; 0.25,0.4; 0.375,0.465; 0.5,0.5;  0.625,0.535; 0.75,0.6; 0.875,0.7335; 1,1">
                                          <p:stCondLst>
                                            <p:cond delay="662"/>
                                          </p:stCondLst>
                                        </p:cTn>
                                        <p:tgtEl>
                                          <p:spTgt spid="27"/>
                                        </p:tgtEl>
                                        <p:attrNameLst>
                                          <p:attrName>ppt_y</p:attrName>
                                        </p:attrNameLst>
                                      </p:cBhvr>
                                      <p:tavLst>
                                        <p:tav tm="0" fmla="#ppt_y-sin(pi*$)/27">
                                          <p:val>
                                            <p:fltVal val="0"/>
                                          </p:val>
                                        </p:tav>
                                        <p:tav tm="100000">
                                          <p:val>
                                            <p:fltVal val="1"/>
                                          </p:val>
                                        </p:tav>
                                      </p:tavLst>
                                    </p:anim>
                                    <p:anim calcmode="lin" valueType="num">
                                      <p:cBhvr>
                                        <p:cTn id="17" dur="82" tmFilter="0, 0; 0.125,0.2665; 0.25,0.4; 0.375,0.465; 0.5,0.5;  0.625,0.535; 0.75,0.6; 0.875,0.7335; 1,1">
                                          <p:stCondLst>
                                            <p:cond delay="828"/>
                                          </p:stCondLst>
                                        </p:cTn>
                                        <p:tgtEl>
                                          <p:spTgt spid="27"/>
                                        </p:tgtEl>
                                        <p:attrNameLst>
                                          <p:attrName>ppt_y</p:attrName>
                                        </p:attrNameLst>
                                      </p:cBhvr>
                                      <p:tavLst>
                                        <p:tav tm="0" fmla="#ppt_y-sin(pi*$)/81">
                                          <p:val>
                                            <p:fltVal val="0"/>
                                          </p:val>
                                        </p:tav>
                                        <p:tav tm="100000">
                                          <p:val>
                                            <p:fltVal val="1"/>
                                          </p:val>
                                        </p:tav>
                                      </p:tavLst>
                                    </p:anim>
                                    <p:animScale>
                                      <p:cBhvr>
                                        <p:cTn id="18" dur="13">
                                          <p:stCondLst>
                                            <p:cond delay="325"/>
                                          </p:stCondLst>
                                        </p:cTn>
                                        <p:tgtEl>
                                          <p:spTgt spid="27"/>
                                        </p:tgtEl>
                                      </p:cBhvr>
                                      <p:to x="100000" y="60000"/>
                                    </p:animScale>
                                    <p:animScale>
                                      <p:cBhvr>
                                        <p:cTn id="19" dur="83" decel="50000">
                                          <p:stCondLst>
                                            <p:cond delay="338"/>
                                          </p:stCondLst>
                                        </p:cTn>
                                        <p:tgtEl>
                                          <p:spTgt spid="27"/>
                                        </p:tgtEl>
                                      </p:cBhvr>
                                      <p:to x="100000" y="100000"/>
                                    </p:animScale>
                                    <p:animScale>
                                      <p:cBhvr>
                                        <p:cTn id="20" dur="13">
                                          <p:stCondLst>
                                            <p:cond delay="656"/>
                                          </p:stCondLst>
                                        </p:cTn>
                                        <p:tgtEl>
                                          <p:spTgt spid="27"/>
                                        </p:tgtEl>
                                      </p:cBhvr>
                                      <p:to x="100000" y="80000"/>
                                    </p:animScale>
                                    <p:animScale>
                                      <p:cBhvr>
                                        <p:cTn id="21" dur="83" decel="50000">
                                          <p:stCondLst>
                                            <p:cond delay="669"/>
                                          </p:stCondLst>
                                        </p:cTn>
                                        <p:tgtEl>
                                          <p:spTgt spid="27"/>
                                        </p:tgtEl>
                                      </p:cBhvr>
                                      <p:to x="100000" y="100000"/>
                                    </p:animScale>
                                    <p:animScale>
                                      <p:cBhvr>
                                        <p:cTn id="22" dur="13">
                                          <p:stCondLst>
                                            <p:cond delay="821"/>
                                          </p:stCondLst>
                                        </p:cTn>
                                        <p:tgtEl>
                                          <p:spTgt spid="27"/>
                                        </p:tgtEl>
                                      </p:cBhvr>
                                      <p:to x="100000" y="90000"/>
                                    </p:animScale>
                                    <p:animScale>
                                      <p:cBhvr>
                                        <p:cTn id="23" dur="83" decel="50000">
                                          <p:stCondLst>
                                            <p:cond delay="834"/>
                                          </p:stCondLst>
                                        </p:cTn>
                                        <p:tgtEl>
                                          <p:spTgt spid="27"/>
                                        </p:tgtEl>
                                      </p:cBhvr>
                                      <p:to x="100000" y="100000"/>
                                    </p:animScale>
                                    <p:animScale>
                                      <p:cBhvr>
                                        <p:cTn id="24" dur="13">
                                          <p:stCondLst>
                                            <p:cond delay="904"/>
                                          </p:stCondLst>
                                        </p:cTn>
                                        <p:tgtEl>
                                          <p:spTgt spid="27"/>
                                        </p:tgtEl>
                                      </p:cBhvr>
                                      <p:to x="100000" y="95000"/>
                                    </p:animScale>
                                    <p:animScale>
                                      <p:cBhvr>
                                        <p:cTn id="25" dur="83" decel="50000">
                                          <p:stCondLst>
                                            <p:cond delay="917"/>
                                          </p:stCondLst>
                                        </p:cTn>
                                        <p:tgtEl>
                                          <p:spTgt spid="27"/>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randombar(horizontal)">
                                      <p:cBhvr>
                                        <p:cTn id="30" dur="500"/>
                                        <p:tgtEl>
                                          <p:spTgt spid="25"/>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randombar(horizontal)">
                                      <p:cBhvr>
                                        <p:cTn id="33" dur="500"/>
                                        <p:tgtEl>
                                          <p:spTgt spid="24"/>
                                        </p:tgtEl>
                                      </p:cBhvr>
                                    </p:animEffect>
                                  </p:childTnLst>
                                </p:cTn>
                              </p:par>
                              <p:par>
                                <p:cTn id="34" presetID="14" presetClass="entr" presetSubtype="10" fill="hold" grpId="0" nodeType="with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randombar(horizontal)">
                                      <p:cBhvr>
                                        <p:cTn id="36" dur="500"/>
                                        <p:tgtEl>
                                          <p:spTgt spid="23"/>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randombar(horizontal)">
                                      <p:cBhvr>
                                        <p:cTn id="3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Revenues: Tax Levy</a:t>
            </a:r>
          </a:p>
        </p:txBody>
      </p:sp>
      <p:pic>
        <p:nvPicPr>
          <p:cNvPr id="6" name="Picture 5"/>
          <p:cNvPicPr>
            <a:picLocks noChangeAspect="1"/>
          </p:cNvPicPr>
          <p:nvPr/>
        </p:nvPicPr>
        <p:blipFill>
          <a:blip r:embed="rId2"/>
          <a:stretch>
            <a:fillRect/>
          </a:stretch>
        </p:blipFill>
        <p:spPr>
          <a:xfrm>
            <a:off x="533400" y="1143000"/>
            <a:ext cx="4267200" cy="2555756"/>
          </a:xfrm>
          <a:prstGeom prst="rect">
            <a:avLst/>
          </a:prstGeom>
        </p:spPr>
      </p:pic>
      <p:sp>
        <p:nvSpPr>
          <p:cNvPr id="2" name="7-Point Star 1"/>
          <p:cNvSpPr/>
          <p:nvPr/>
        </p:nvSpPr>
        <p:spPr bwMode="auto">
          <a:xfrm>
            <a:off x="2819400" y="2590800"/>
            <a:ext cx="1295400" cy="1219200"/>
          </a:xfrm>
          <a:prstGeom prst="star7">
            <a:avLst/>
          </a:prstGeom>
          <a:solidFill>
            <a:srgbClr val="92D050">
              <a:alpha val="4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cxnSp>
        <p:nvCxnSpPr>
          <p:cNvPr id="5" name="Straight Arrow Connector 4"/>
          <p:cNvCxnSpPr/>
          <p:nvPr/>
        </p:nvCxnSpPr>
        <p:spPr bwMode="auto">
          <a:xfrm>
            <a:off x="3444161" y="4326148"/>
            <a:ext cx="1347813" cy="0"/>
          </a:xfrm>
          <a:prstGeom prst="straightConnector1">
            <a:avLst/>
          </a:prstGeom>
          <a:solidFill>
            <a:schemeClr val="accent1"/>
          </a:solidFill>
          <a:ln w="38100" cap="flat" cmpd="sng" algn="ctr">
            <a:solidFill>
              <a:srgbClr val="92D050"/>
            </a:solidFill>
            <a:prstDash val="solid"/>
            <a:round/>
            <a:headEnd type="none" w="med" len="med"/>
            <a:tailEnd type="triangle"/>
          </a:ln>
          <a:effectLst/>
        </p:spPr>
      </p:cxnSp>
      <p:cxnSp>
        <p:nvCxnSpPr>
          <p:cNvPr id="55" name="Straight Connector 54"/>
          <p:cNvCxnSpPr/>
          <p:nvPr/>
        </p:nvCxnSpPr>
        <p:spPr bwMode="auto">
          <a:xfrm>
            <a:off x="3452628" y="3671683"/>
            <a:ext cx="0" cy="654465"/>
          </a:xfrm>
          <a:prstGeom prst="line">
            <a:avLst/>
          </a:prstGeom>
          <a:solidFill>
            <a:schemeClr val="accent1"/>
          </a:solidFill>
          <a:ln w="38100" cap="flat" cmpd="sng" algn="ctr">
            <a:solidFill>
              <a:srgbClr val="92D050"/>
            </a:solidFill>
            <a:prstDash val="solid"/>
            <a:round/>
            <a:headEnd type="none" w="med" len="med"/>
            <a:tailEnd type="none" w="med" len="med"/>
          </a:ln>
          <a:effectLst/>
        </p:spPr>
      </p:cxnSp>
      <p:graphicFrame>
        <p:nvGraphicFramePr>
          <p:cNvPr id="8" name="Diagram 7">
            <a:extLst>
              <a:ext uri="{FF2B5EF4-FFF2-40B4-BE49-F238E27FC236}">
                <a16:creationId xmlns:a16="http://schemas.microsoft.com/office/drawing/2014/main" id="{190C5A1D-289A-4F80-99B1-59BF105B6A6F}"/>
              </a:ext>
            </a:extLst>
          </p:cNvPr>
          <p:cNvGraphicFramePr/>
          <p:nvPr>
            <p:extLst>
              <p:ext uri="{D42A27DB-BD31-4B8C-83A1-F6EECF244321}">
                <p14:modId xmlns:p14="http://schemas.microsoft.com/office/powerpoint/2010/main" val="2946696559"/>
              </p:ext>
            </p:extLst>
          </p:nvPr>
        </p:nvGraphicFramePr>
        <p:xfrm>
          <a:off x="4191000" y="2438400"/>
          <a:ext cx="5410200" cy="3429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008B873F-2026-42ED-A616-AEF55B963B8A}"/>
              </a:ext>
            </a:extLst>
          </p:cNvPr>
          <p:cNvSpPr txBox="1"/>
          <p:nvPr/>
        </p:nvSpPr>
        <p:spPr>
          <a:xfrm rot="247114">
            <a:off x="5411634" y="5046767"/>
            <a:ext cx="1219200" cy="261610"/>
          </a:xfrm>
          <a:prstGeom prst="rect">
            <a:avLst/>
          </a:prstGeom>
          <a:noFill/>
        </p:spPr>
        <p:txBody>
          <a:bodyPr wrap="square" rtlCol="0">
            <a:spAutoFit/>
          </a:bodyPr>
          <a:lstStyle/>
          <a:p>
            <a:pPr algn="ctr"/>
            <a:r>
              <a:rPr lang="en-US" sz="1050" dirty="0">
                <a:solidFill>
                  <a:schemeClr val="bg1"/>
                </a:solidFill>
                <a:latin typeface="Avenir LT Std 45 Book" panose="020B0502020203020204" pitchFamily="34" charset="0"/>
              </a:rPr>
              <a:t>no exemption</a:t>
            </a:r>
          </a:p>
        </p:txBody>
      </p:sp>
      <p:sp>
        <p:nvSpPr>
          <p:cNvPr id="45" name="TextBox 44">
            <a:extLst>
              <a:ext uri="{FF2B5EF4-FFF2-40B4-BE49-F238E27FC236}">
                <a16:creationId xmlns:a16="http://schemas.microsoft.com/office/drawing/2014/main" id="{676CA3D5-D428-4257-AF93-67090EA651AF}"/>
              </a:ext>
            </a:extLst>
          </p:cNvPr>
          <p:cNvSpPr txBox="1"/>
          <p:nvPr/>
        </p:nvSpPr>
        <p:spPr>
          <a:xfrm rot="247114">
            <a:off x="7179247" y="5166096"/>
            <a:ext cx="1219200" cy="261610"/>
          </a:xfrm>
          <a:prstGeom prst="rect">
            <a:avLst/>
          </a:prstGeom>
          <a:noFill/>
        </p:spPr>
        <p:txBody>
          <a:bodyPr wrap="square" rtlCol="0">
            <a:spAutoFit/>
          </a:bodyPr>
          <a:lstStyle/>
          <a:p>
            <a:pPr algn="ctr"/>
            <a:r>
              <a:rPr lang="en-US" sz="1050" dirty="0">
                <a:solidFill>
                  <a:schemeClr val="bg1"/>
                </a:solidFill>
                <a:latin typeface="Avenir LT Std 45 Book" panose="020B0502020203020204" pitchFamily="34" charset="0"/>
              </a:rPr>
              <a:t>exemption</a:t>
            </a:r>
          </a:p>
        </p:txBody>
      </p:sp>
      <p:grpSp>
        <p:nvGrpSpPr>
          <p:cNvPr id="3" name="Group 2">
            <a:extLst>
              <a:ext uri="{FF2B5EF4-FFF2-40B4-BE49-F238E27FC236}">
                <a16:creationId xmlns:a16="http://schemas.microsoft.com/office/drawing/2014/main" id="{B327436F-9D83-42B9-AB17-250E53277B02}"/>
              </a:ext>
            </a:extLst>
          </p:cNvPr>
          <p:cNvGrpSpPr/>
          <p:nvPr/>
        </p:nvGrpSpPr>
        <p:grpSpPr>
          <a:xfrm>
            <a:off x="5379720" y="2438400"/>
            <a:ext cx="3017520" cy="685800"/>
            <a:chOff x="5379720" y="2438400"/>
            <a:chExt cx="3017520" cy="685800"/>
          </a:xfrm>
        </p:grpSpPr>
        <p:grpSp>
          <p:nvGrpSpPr>
            <p:cNvPr id="10" name="Group 9">
              <a:extLst>
                <a:ext uri="{FF2B5EF4-FFF2-40B4-BE49-F238E27FC236}">
                  <a16:creationId xmlns:a16="http://schemas.microsoft.com/office/drawing/2014/main" id="{2E2446CE-E6CF-4055-8FA9-663D381B3870}"/>
                </a:ext>
              </a:extLst>
            </p:cNvPr>
            <p:cNvGrpSpPr/>
            <p:nvPr/>
          </p:nvGrpSpPr>
          <p:grpSpPr>
            <a:xfrm>
              <a:off x="5379720" y="2438400"/>
              <a:ext cx="1234440" cy="685800"/>
              <a:chOff x="1196340" y="0"/>
              <a:chExt cx="1234440" cy="685800"/>
            </a:xfrm>
          </p:grpSpPr>
          <p:sp>
            <p:nvSpPr>
              <p:cNvPr id="14" name="Rectangle: Rounded Corners 13">
                <a:extLst>
                  <a:ext uri="{FF2B5EF4-FFF2-40B4-BE49-F238E27FC236}">
                    <a16:creationId xmlns:a16="http://schemas.microsoft.com/office/drawing/2014/main" id="{5521B7EC-3302-42E8-8025-389C4A297B7F}"/>
                  </a:ext>
                </a:extLst>
              </p:cNvPr>
              <p:cNvSpPr/>
              <p:nvPr/>
            </p:nvSpPr>
            <p:spPr>
              <a:xfrm>
                <a:off x="1196340" y="0"/>
                <a:ext cx="1234440" cy="685800"/>
              </a:xfrm>
              <a:prstGeom prst="roundRect">
                <a:avLst>
                  <a:gd name="adj" fmla="val 10000"/>
                </a:avLst>
              </a:prstGeom>
              <a:solidFill>
                <a:srgbClr val="FF33CC">
                  <a:alpha val="90000"/>
                </a:srgbClr>
              </a:solidFill>
              <a:ln>
                <a:solidFill>
                  <a:schemeClr val="bg1">
                    <a:alpha val="90000"/>
                  </a:schemeClr>
                </a:solidFill>
              </a:ln>
            </p:spPr>
            <p:style>
              <a:lnRef idx="2">
                <a:scrgbClr r="0" g="0" b="0"/>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5" name="Rectangle: Rounded Corners 4">
                <a:extLst>
                  <a:ext uri="{FF2B5EF4-FFF2-40B4-BE49-F238E27FC236}">
                    <a16:creationId xmlns:a16="http://schemas.microsoft.com/office/drawing/2014/main" id="{B0DAD1D2-DA07-4857-A69B-F2928F7D148C}"/>
                  </a:ext>
                </a:extLst>
              </p:cNvPr>
              <p:cNvSpPr txBox="1"/>
              <p:nvPr/>
            </p:nvSpPr>
            <p:spPr>
              <a:xfrm>
                <a:off x="1216426" y="20086"/>
                <a:ext cx="1194268" cy="64562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dirty="0"/>
                  <a:t>TRS</a:t>
                </a:r>
              </a:p>
            </p:txBody>
          </p:sp>
        </p:grpSp>
        <p:grpSp>
          <p:nvGrpSpPr>
            <p:cNvPr id="11" name="Group 10">
              <a:extLst>
                <a:ext uri="{FF2B5EF4-FFF2-40B4-BE49-F238E27FC236}">
                  <a16:creationId xmlns:a16="http://schemas.microsoft.com/office/drawing/2014/main" id="{3BA504D0-E94C-43A6-836F-8CA8A2B7C790}"/>
                </a:ext>
              </a:extLst>
            </p:cNvPr>
            <p:cNvGrpSpPr/>
            <p:nvPr/>
          </p:nvGrpSpPr>
          <p:grpSpPr>
            <a:xfrm>
              <a:off x="7162800" y="2438400"/>
              <a:ext cx="1234440" cy="685800"/>
              <a:chOff x="2979420" y="0"/>
              <a:chExt cx="1234440" cy="685800"/>
            </a:xfrm>
          </p:grpSpPr>
          <p:sp>
            <p:nvSpPr>
              <p:cNvPr id="12" name="Rectangle: Rounded Corners 11">
                <a:extLst>
                  <a:ext uri="{FF2B5EF4-FFF2-40B4-BE49-F238E27FC236}">
                    <a16:creationId xmlns:a16="http://schemas.microsoft.com/office/drawing/2014/main" id="{04AD4B6F-3764-4887-AFF6-7801225D7FFE}"/>
                  </a:ext>
                </a:extLst>
              </p:cNvPr>
              <p:cNvSpPr/>
              <p:nvPr/>
            </p:nvSpPr>
            <p:spPr>
              <a:xfrm>
                <a:off x="2979420" y="0"/>
                <a:ext cx="1234440" cy="685800"/>
              </a:xfrm>
              <a:prstGeom prst="roundRect">
                <a:avLst>
                  <a:gd name="adj" fmla="val 10000"/>
                </a:avLst>
              </a:prstGeom>
              <a:solidFill>
                <a:schemeClr val="accent6">
                  <a:lumMod val="60000"/>
                  <a:lumOff val="40000"/>
                  <a:alpha val="90000"/>
                </a:schemeClr>
              </a:solidFill>
              <a:ln>
                <a:solidFill>
                  <a:schemeClr val="bg1">
                    <a:alpha val="90000"/>
                  </a:schemeClr>
                </a:solidFill>
              </a:ln>
            </p:spPr>
            <p:style>
              <a:lnRef idx="2">
                <a:scrgbClr r="0" g="0" b="0"/>
              </a:lnRef>
              <a:fillRef idx="1">
                <a:scrgbClr r="0" g="0" b="0"/>
              </a:fillRef>
              <a:effectRef idx="0">
                <a:schemeClr val="accent1">
                  <a:alpha val="90000"/>
                  <a:tint val="40000"/>
                  <a:hueOff val="0"/>
                  <a:satOff val="0"/>
                  <a:lumOff val="0"/>
                  <a:alphaOff val="0"/>
                </a:schemeClr>
              </a:effectRef>
              <a:fontRef idx="minor">
                <a:schemeClr val="dk1">
                  <a:hueOff val="0"/>
                  <a:satOff val="0"/>
                  <a:lumOff val="0"/>
                  <a:alphaOff val="0"/>
                </a:schemeClr>
              </a:fontRef>
            </p:style>
          </p:sp>
          <p:sp>
            <p:nvSpPr>
              <p:cNvPr id="13" name="Rectangle: Rounded Corners 6">
                <a:extLst>
                  <a:ext uri="{FF2B5EF4-FFF2-40B4-BE49-F238E27FC236}">
                    <a16:creationId xmlns:a16="http://schemas.microsoft.com/office/drawing/2014/main" id="{29782CB9-5585-4541-BB1F-3193DA46DB36}"/>
                  </a:ext>
                </a:extLst>
              </p:cNvPr>
              <p:cNvSpPr txBox="1"/>
              <p:nvPr/>
            </p:nvSpPr>
            <p:spPr>
              <a:xfrm>
                <a:off x="2999506" y="20086"/>
                <a:ext cx="1194268" cy="64562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dirty="0"/>
                  <a:t>ERS</a:t>
                </a:r>
              </a:p>
            </p:txBody>
          </p:sp>
        </p:grpSp>
      </p:grpSp>
    </p:spTree>
    <p:extLst>
      <p:ext uri="{BB962C8B-B14F-4D97-AF65-F5344CB8AC3E}">
        <p14:creationId xmlns:p14="http://schemas.microsoft.com/office/powerpoint/2010/main" val="1217497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graphicEl>
                                              <a:dgm id="{2A7B523B-4D17-4044-BF6F-5A60A76C5D4A}"/>
                                            </p:graphicEl>
                                          </p:spTgt>
                                        </p:tgtEl>
                                        <p:attrNameLst>
                                          <p:attrName>style.visibility</p:attrName>
                                        </p:attrNameLst>
                                      </p:cBhvr>
                                      <p:to>
                                        <p:strVal val="visible"/>
                                      </p:to>
                                    </p:set>
                                    <p:animEffect transition="in" filter="randombar(horizontal)">
                                      <p:cBhvr>
                                        <p:cTn id="7" dur="500"/>
                                        <p:tgtEl>
                                          <p:spTgt spid="8">
                                            <p:graphicEl>
                                              <a:dgm id="{2A7B523B-4D17-4044-BF6F-5A60A76C5D4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graphicEl>
                                              <a:dgm id="{4707DF9A-BD24-4196-8137-7F52FBEF8CC7}"/>
                                            </p:graphicEl>
                                          </p:spTgt>
                                        </p:tgtEl>
                                        <p:attrNameLst>
                                          <p:attrName>style.visibility</p:attrName>
                                        </p:attrNameLst>
                                      </p:cBhvr>
                                      <p:to>
                                        <p:strVal val="visible"/>
                                      </p:to>
                                    </p:set>
                                    <p:animEffect transition="in" filter="randombar(horizontal)">
                                      <p:cBhvr>
                                        <p:cTn id="12" dur="500"/>
                                        <p:tgtEl>
                                          <p:spTgt spid="8">
                                            <p:graphicEl>
                                              <a:dgm id="{4707DF9A-BD24-4196-8137-7F52FBEF8CC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graphicEl>
                                              <a:dgm id="{E83F1B33-066A-4283-97FD-F16ED56C40F6}"/>
                                            </p:graphicEl>
                                          </p:spTgt>
                                        </p:tgtEl>
                                        <p:attrNameLst>
                                          <p:attrName>style.visibility</p:attrName>
                                        </p:attrNameLst>
                                      </p:cBhvr>
                                      <p:to>
                                        <p:strVal val="visible"/>
                                      </p:to>
                                    </p:set>
                                    <p:animEffect transition="in" filter="randombar(horizontal)">
                                      <p:cBhvr>
                                        <p:cTn id="17" dur="500"/>
                                        <p:tgtEl>
                                          <p:spTgt spid="8">
                                            <p:graphicEl>
                                              <a:dgm id="{E83F1B33-066A-4283-97FD-F16ED56C40F6}"/>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graphicEl>
                                              <a:dgm id="{EE8CC869-5FEC-4EDD-8E3D-40EAC124A2CD}"/>
                                            </p:graphicEl>
                                          </p:spTgt>
                                        </p:tgtEl>
                                        <p:attrNameLst>
                                          <p:attrName>style.visibility</p:attrName>
                                        </p:attrNameLst>
                                      </p:cBhvr>
                                      <p:to>
                                        <p:strVal val="visible"/>
                                      </p:to>
                                    </p:set>
                                    <p:animEffect transition="in" filter="randombar(horizontal)">
                                      <p:cBhvr>
                                        <p:cTn id="22" dur="500"/>
                                        <p:tgtEl>
                                          <p:spTgt spid="8">
                                            <p:graphicEl>
                                              <a:dgm id="{EE8CC869-5FEC-4EDD-8E3D-40EAC124A2CD}"/>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graphicEl>
                                              <a:dgm id="{F0352F69-3320-4734-96C6-47EDB6AB9F63}"/>
                                            </p:graphicEl>
                                          </p:spTgt>
                                        </p:tgtEl>
                                        <p:attrNameLst>
                                          <p:attrName>style.visibility</p:attrName>
                                        </p:attrNameLst>
                                      </p:cBhvr>
                                      <p:to>
                                        <p:strVal val="visible"/>
                                      </p:to>
                                    </p:set>
                                    <p:animEffect transition="in" filter="randombar(horizontal)">
                                      <p:cBhvr>
                                        <p:cTn id="27" dur="500"/>
                                        <p:tgtEl>
                                          <p:spTgt spid="8">
                                            <p:graphicEl>
                                              <a:dgm id="{F0352F69-3320-4734-96C6-47EDB6AB9F63}"/>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8">
                                            <p:graphicEl>
                                              <a:dgm id="{E2F27D6B-682B-4EFD-897B-C050FB785199}"/>
                                            </p:graphicEl>
                                          </p:spTgt>
                                        </p:tgtEl>
                                        <p:attrNameLst>
                                          <p:attrName>style.visibility</p:attrName>
                                        </p:attrNameLst>
                                      </p:cBhvr>
                                      <p:to>
                                        <p:strVal val="visible"/>
                                      </p:to>
                                    </p:set>
                                    <p:animEffect transition="in" filter="randombar(horizontal)">
                                      <p:cBhvr>
                                        <p:cTn id="32" dur="500"/>
                                        <p:tgtEl>
                                          <p:spTgt spid="8">
                                            <p:graphicEl>
                                              <a:dgm id="{E2F27D6B-682B-4EFD-897B-C050FB785199}"/>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8">
                                            <p:graphicEl>
                                              <a:dgm id="{F3949480-8178-42BB-9007-262DDCF49544}"/>
                                            </p:graphicEl>
                                          </p:spTgt>
                                        </p:tgtEl>
                                        <p:attrNameLst>
                                          <p:attrName>style.visibility</p:attrName>
                                        </p:attrNameLst>
                                      </p:cBhvr>
                                      <p:to>
                                        <p:strVal val="visible"/>
                                      </p:to>
                                    </p:set>
                                    <p:animEffect transition="in" filter="randombar(horizontal)">
                                      <p:cBhvr>
                                        <p:cTn id="37" dur="500"/>
                                        <p:tgtEl>
                                          <p:spTgt spid="8">
                                            <p:graphicEl>
                                              <a:dgm id="{F3949480-8178-42BB-9007-262DDCF49544}"/>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8">
                                            <p:graphicEl>
                                              <a:dgm id="{DBF1C71C-19CB-422A-826F-588A6527C615}"/>
                                            </p:graphicEl>
                                          </p:spTgt>
                                        </p:tgtEl>
                                        <p:attrNameLst>
                                          <p:attrName>style.visibility</p:attrName>
                                        </p:attrNameLst>
                                      </p:cBhvr>
                                      <p:to>
                                        <p:strVal val="visible"/>
                                      </p:to>
                                    </p:set>
                                    <p:animEffect transition="in" filter="randombar(horizontal)">
                                      <p:cBhvr>
                                        <p:cTn id="42" dur="500"/>
                                        <p:tgtEl>
                                          <p:spTgt spid="8">
                                            <p:graphicEl>
                                              <a:dgm id="{DBF1C71C-19CB-422A-826F-588A6527C615}"/>
                                            </p:graphicEl>
                                          </p:spTgt>
                                        </p:tgtEl>
                                      </p:cBhvr>
                                    </p:animEffect>
                                  </p:childTnLst>
                                </p:cTn>
                              </p:par>
                              <p:par>
                                <p:cTn id="43" presetID="14" presetClass="entr" presetSubtype="10" fill="hold" grpId="0" nodeType="withEffect">
                                  <p:stCondLst>
                                    <p:cond delay="0"/>
                                  </p:stCondLst>
                                  <p:childTnLst>
                                    <p:set>
                                      <p:cBhvr>
                                        <p:cTn id="44" dur="1" fill="hold">
                                          <p:stCondLst>
                                            <p:cond delay="0"/>
                                          </p:stCondLst>
                                        </p:cTn>
                                        <p:tgtEl>
                                          <p:spTgt spid="8">
                                            <p:graphicEl>
                                              <a:dgm id="{030C6FDC-E2AC-4B0B-AEFD-F53F4647D3DD}"/>
                                            </p:graphicEl>
                                          </p:spTgt>
                                        </p:tgtEl>
                                        <p:attrNameLst>
                                          <p:attrName>style.visibility</p:attrName>
                                        </p:attrNameLst>
                                      </p:cBhvr>
                                      <p:to>
                                        <p:strVal val="visible"/>
                                      </p:to>
                                    </p:set>
                                    <p:animEffect transition="in" filter="randombar(horizontal)">
                                      <p:cBhvr>
                                        <p:cTn id="45" dur="500"/>
                                        <p:tgtEl>
                                          <p:spTgt spid="8">
                                            <p:graphicEl>
                                              <a:dgm id="{030C6FDC-E2AC-4B0B-AEFD-F53F4647D3DD}"/>
                                            </p:graphicEl>
                                          </p:spTgt>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8">
                                            <p:graphicEl>
                                              <a:dgm id="{94864EFC-938E-4DF4-83F9-BB45FA32AEDB}"/>
                                            </p:graphicEl>
                                          </p:spTgt>
                                        </p:tgtEl>
                                        <p:attrNameLst>
                                          <p:attrName>style.visibility</p:attrName>
                                        </p:attrNameLst>
                                      </p:cBhvr>
                                      <p:to>
                                        <p:strVal val="visible"/>
                                      </p:to>
                                    </p:set>
                                    <p:animEffect transition="in" filter="randombar(horizontal)">
                                      <p:cBhvr>
                                        <p:cTn id="48" dur="500"/>
                                        <p:tgtEl>
                                          <p:spTgt spid="8">
                                            <p:graphicEl>
                                              <a:dgm id="{94864EFC-938E-4DF4-83F9-BB45FA32AEDB}"/>
                                            </p:graphicEl>
                                          </p:spTgt>
                                        </p:tgtEl>
                                      </p:cBhvr>
                                    </p:animEffect>
                                  </p:childTnLst>
                                </p:cTn>
                              </p:par>
                            </p:childTnLst>
                          </p:cTn>
                        </p:par>
                      </p:childTnLst>
                    </p:cTn>
                  </p:par>
                  <p:par>
                    <p:cTn id="49" fill="hold">
                      <p:stCondLst>
                        <p:cond delay="indefinite"/>
                      </p:stCondLst>
                      <p:childTnLst>
                        <p:par>
                          <p:cTn id="50" fill="hold">
                            <p:stCondLst>
                              <p:cond delay="0"/>
                            </p:stCondLst>
                            <p:childTnLst>
                              <p:par>
                                <p:cTn id="51" presetID="14" presetClass="entr" presetSubtype="10" fill="hold" grpId="0" nodeType="clickEffect">
                                  <p:stCondLst>
                                    <p:cond delay="0"/>
                                  </p:stCondLst>
                                  <p:childTnLst>
                                    <p:set>
                                      <p:cBhvr>
                                        <p:cTn id="52" dur="1" fill="hold">
                                          <p:stCondLst>
                                            <p:cond delay="0"/>
                                          </p:stCondLst>
                                        </p:cTn>
                                        <p:tgtEl>
                                          <p:spTgt spid="8">
                                            <p:graphicEl>
                                              <a:dgm id="{C272E548-1F2C-493C-8D37-4ECAD7AF9608}"/>
                                            </p:graphicEl>
                                          </p:spTgt>
                                        </p:tgtEl>
                                        <p:attrNameLst>
                                          <p:attrName>style.visibility</p:attrName>
                                        </p:attrNameLst>
                                      </p:cBhvr>
                                      <p:to>
                                        <p:strVal val="visible"/>
                                      </p:to>
                                    </p:set>
                                    <p:animEffect transition="in" filter="randombar(horizontal)">
                                      <p:cBhvr>
                                        <p:cTn id="53" dur="500"/>
                                        <p:tgtEl>
                                          <p:spTgt spid="8">
                                            <p:graphicEl>
                                              <a:dgm id="{C272E548-1F2C-493C-8D37-4ECAD7AF9608}"/>
                                            </p:graphicEl>
                                          </p:spTgt>
                                        </p:tgtEl>
                                      </p:cBhvr>
                                    </p:animEffect>
                                  </p:childTnLst>
                                </p:cTn>
                              </p:par>
                            </p:childTnLst>
                          </p:cTn>
                        </p:par>
                        <p:par>
                          <p:cTn id="54" fill="hold">
                            <p:stCondLst>
                              <p:cond delay="500"/>
                            </p:stCondLst>
                            <p:childTnLst>
                              <p:par>
                                <p:cTn id="55" presetID="16" presetClass="entr" presetSubtype="21" fill="hold" grpId="0" nodeType="after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barn(inVertical)">
                                      <p:cBhvr>
                                        <p:cTn id="57" dur="500"/>
                                        <p:tgtEl>
                                          <p:spTgt spid="9"/>
                                        </p:tgtEl>
                                      </p:cBhvr>
                                    </p:animEffect>
                                  </p:childTnLst>
                                </p:cTn>
                              </p:par>
                            </p:childTnLst>
                          </p:cTn>
                        </p:par>
                        <p:par>
                          <p:cTn id="58" fill="hold">
                            <p:stCondLst>
                              <p:cond delay="1000"/>
                            </p:stCondLst>
                            <p:childTnLst>
                              <p:par>
                                <p:cTn id="59" presetID="16" presetClass="entr" presetSubtype="21" fill="hold" grpId="0" nodeType="afterEffect">
                                  <p:stCondLst>
                                    <p:cond delay="0"/>
                                  </p:stCondLst>
                                  <p:childTnLst>
                                    <p:set>
                                      <p:cBhvr>
                                        <p:cTn id="60" dur="1" fill="hold">
                                          <p:stCondLst>
                                            <p:cond delay="0"/>
                                          </p:stCondLst>
                                        </p:cTn>
                                        <p:tgtEl>
                                          <p:spTgt spid="45"/>
                                        </p:tgtEl>
                                        <p:attrNameLst>
                                          <p:attrName>style.visibility</p:attrName>
                                        </p:attrNameLst>
                                      </p:cBhvr>
                                      <p:to>
                                        <p:strVal val="visible"/>
                                      </p:to>
                                    </p:set>
                                    <p:animEffect transition="in" filter="barn(inVertical)">
                                      <p:cBhvr>
                                        <p:cTn id="61"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uiExpand="1">
        <p:bldSub>
          <a:bldDgm bld="lvlOne" rev="1"/>
        </p:bldSub>
      </p:bldGraphic>
      <p:bldP spid="9" grpId="0"/>
      <p:bldP spid="4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Revenues: Tax Levy Total $</a:t>
            </a:r>
          </a:p>
        </p:txBody>
      </p:sp>
      <p:sp>
        <p:nvSpPr>
          <p:cNvPr id="4" name="Slide Number Placeholder 3"/>
          <p:cNvSpPr>
            <a:spLocks noGrp="1"/>
          </p:cNvSpPr>
          <p:nvPr>
            <p:ph type="sldNum" sz="quarter" idx="10"/>
          </p:nvPr>
        </p:nvSpPr>
        <p:spPr/>
        <p:txBody>
          <a:bodyPr/>
          <a:lstStyle/>
          <a:p>
            <a:fld id="{63AE715C-7E4B-457E-ACEC-65B3E25AA671}" type="slidenum">
              <a:rPr lang="en-US" smtClean="0"/>
              <a:pPr/>
              <a:t>52</a:t>
            </a:fld>
            <a:endParaRPr lang="en-US" dirty="0"/>
          </a:p>
        </p:txBody>
      </p:sp>
      <p:graphicFrame>
        <p:nvGraphicFramePr>
          <p:cNvPr id="17" name="Content Placeholder 16"/>
          <p:cNvGraphicFramePr>
            <a:graphicFrameLocks noGrp="1"/>
          </p:cNvGraphicFramePr>
          <p:nvPr>
            <p:ph idx="1"/>
            <p:extLst>
              <p:ext uri="{D42A27DB-BD31-4B8C-83A1-F6EECF244321}">
                <p14:modId xmlns:p14="http://schemas.microsoft.com/office/powerpoint/2010/main" val="2108073768"/>
              </p:ext>
            </p:extLst>
          </p:nvPr>
        </p:nvGraphicFramePr>
        <p:xfrm>
          <a:off x="457200" y="1143000"/>
          <a:ext cx="8229600" cy="4572000"/>
        </p:xfrm>
        <a:graphic>
          <a:graphicData uri="http://schemas.openxmlformats.org/drawingml/2006/chart">
            <c:chart xmlns:c="http://schemas.openxmlformats.org/drawingml/2006/chart" xmlns:r="http://schemas.openxmlformats.org/officeDocument/2006/relationships" r:id="rId2"/>
          </a:graphicData>
        </a:graphic>
      </p:graphicFrame>
      <p:sp>
        <p:nvSpPr>
          <p:cNvPr id="20" name="TextBox 19"/>
          <p:cNvSpPr txBox="1"/>
          <p:nvPr/>
        </p:nvSpPr>
        <p:spPr>
          <a:xfrm>
            <a:off x="5029200" y="5779041"/>
            <a:ext cx="2339102" cy="261610"/>
          </a:xfrm>
          <a:prstGeom prst="rect">
            <a:avLst/>
          </a:prstGeom>
          <a:noFill/>
        </p:spPr>
        <p:txBody>
          <a:bodyPr wrap="none" rtlCol="0">
            <a:spAutoFit/>
          </a:bodyPr>
          <a:lstStyle/>
          <a:p>
            <a:r>
              <a:rPr lang="en-US" sz="1100" i="1" dirty="0">
                <a:solidFill>
                  <a:schemeClr val="tx1"/>
                </a:solidFill>
                <a:latin typeface="Avenir LT Std 45 Book" panose="020B0502020203020204" pitchFamily="34" charset="0"/>
              </a:rPr>
              <a:t>2024-2025 data point is estimated</a:t>
            </a:r>
          </a:p>
        </p:txBody>
      </p:sp>
      <p:sp>
        <p:nvSpPr>
          <p:cNvPr id="3" name="TextBox 2"/>
          <p:cNvSpPr txBox="1"/>
          <p:nvPr/>
        </p:nvSpPr>
        <p:spPr>
          <a:xfrm>
            <a:off x="7543800" y="1295400"/>
            <a:ext cx="1140056" cy="369332"/>
          </a:xfrm>
          <a:prstGeom prst="rect">
            <a:avLst/>
          </a:prstGeom>
          <a:noFill/>
        </p:spPr>
        <p:txBody>
          <a:bodyPr wrap="none" rtlCol="0">
            <a:spAutoFit/>
          </a:bodyPr>
          <a:lstStyle/>
          <a:p>
            <a:r>
              <a:rPr lang="en-US" b="1" dirty="0">
                <a:solidFill>
                  <a:srgbClr val="3AA52B"/>
                </a:solidFill>
                <a:latin typeface="Avenir LT Std 45 Book" panose="020B0502020203020204" pitchFamily="34" charset="0"/>
              </a:rPr>
              <a:t>$230.2M</a:t>
            </a:r>
          </a:p>
        </p:txBody>
      </p:sp>
    </p:spTree>
    <p:extLst>
      <p:ext uri="{BB962C8B-B14F-4D97-AF65-F5344CB8AC3E}">
        <p14:creationId xmlns:p14="http://schemas.microsoft.com/office/powerpoint/2010/main" val="88022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fltVal val="0"/>
                                          </p:val>
                                        </p:tav>
                                        <p:tav tm="100000">
                                          <p:val>
                                            <p:strVal val="#ppt_w"/>
                                          </p:val>
                                        </p:tav>
                                      </p:tavLst>
                                    </p:anim>
                                    <p:anim calcmode="lin" valueType="num">
                                      <p:cBhvr>
                                        <p:cTn id="8" dur="1000" fill="hold"/>
                                        <p:tgtEl>
                                          <p:spTgt spid="17"/>
                                        </p:tgtEl>
                                        <p:attrNameLst>
                                          <p:attrName>ppt_h</p:attrName>
                                        </p:attrNameLst>
                                      </p:cBhvr>
                                      <p:tavLst>
                                        <p:tav tm="0">
                                          <p:val>
                                            <p:fltVal val="0"/>
                                          </p:val>
                                        </p:tav>
                                        <p:tav tm="100000">
                                          <p:val>
                                            <p:strVal val="#ppt_h"/>
                                          </p:val>
                                        </p:tav>
                                      </p:tavLst>
                                    </p:anim>
                                    <p:anim calcmode="lin" valueType="num">
                                      <p:cBhvr>
                                        <p:cTn id="9" dur="1000" fill="hold"/>
                                        <p:tgtEl>
                                          <p:spTgt spid="17"/>
                                        </p:tgtEl>
                                        <p:attrNameLst>
                                          <p:attrName>style.rotation</p:attrName>
                                        </p:attrNameLst>
                                      </p:cBhvr>
                                      <p:tavLst>
                                        <p:tav tm="0">
                                          <p:val>
                                            <p:fltVal val="90"/>
                                          </p:val>
                                        </p:tav>
                                        <p:tav tm="100000">
                                          <p:val>
                                            <p:fltVal val="0"/>
                                          </p:val>
                                        </p:tav>
                                      </p:tavLst>
                                    </p:anim>
                                    <p:animEffect transition="in" filter="fade">
                                      <p:cBhvr>
                                        <p:cTn id="10" dur="1000"/>
                                        <p:tgtEl>
                                          <p:spTgt spid="17"/>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down)">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AsOne/>
      </p:bldGraphic>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Revenues: Tax Levy % Increase</a:t>
            </a:r>
          </a:p>
        </p:txBody>
      </p:sp>
      <p:sp>
        <p:nvSpPr>
          <p:cNvPr id="4" name="Slide Number Placeholder 3"/>
          <p:cNvSpPr>
            <a:spLocks noGrp="1"/>
          </p:cNvSpPr>
          <p:nvPr>
            <p:ph type="sldNum" sz="quarter" idx="10"/>
          </p:nvPr>
        </p:nvSpPr>
        <p:spPr/>
        <p:txBody>
          <a:bodyPr/>
          <a:lstStyle/>
          <a:p>
            <a:fld id="{63AE715C-7E4B-457E-ACEC-65B3E25AA671}" type="slidenum">
              <a:rPr lang="en-US" smtClean="0"/>
              <a:pPr/>
              <a:t>53</a:t>
            </a:fld>
            <a:endParaRPr lang="en-US" dirty="0"/>
          </a:p>
        </p:txBody>
      </p:sp>
      <p:graphicFrame>
        <p:nvGraphicFramePr>
          <p:cNvPr id="18" name="Chart 17"/>
          <p:cNvGraphicFramePr/>
          <p:nvPr>
            <p:extLst>
              <p:ext uri="{D42A27DB-BD31-4B8C-83A1-F6EECF244321}">
                <p14:modId xmlns:p14="http://schemas.microsoft.com/office/powerpoint/2010/main" val="959314841"/>
              </p:ext>
            </p:extLst>
          </p:nvPr>
        </p:nvGraphicFramePr>
        <p:xfrm>
          <a:off x="533400" y="1143000"/>
          <a:ext cx="7924800" cy="4459014"/>
        </p:xfrm>
        <a:graphic>
          <a:graphicData uri="http://schemas.openxmlformats.org/drawingml/2006/chart">
            <c:chart xmlns:c="http://schemas.openxmlformats.org/drawingml/2006/chart" xmlns:r="http://schemas.openxmlformats.org/officeDocument/2006/relationships" r:id="rId2"/>
          </a:graphicData>
        </a:graphic>
      </p:graphicFrame>
      <p:sp>
        <p:nvSpPr>
          <p:cNvPr id="20" name="TextBox 19"/>
          <p:cNvSpPr txBox="1"/>
          <p:nvPr/>
        </p:nvSpPr>
        <p:spPr>
          <a:xfrm>
            <a:off x="4951013" y="5806472"/>
            <a:ext cx="2182008" cy="261610"/>
          </a:xfrm>
          <a:prstGeom prst="rect">
            <a:avLst/>
          </a:prstGeom>
          <a:noFill/>
        </p:spPr>
        <p:txBody>
          <a:bodyPr wrap="none" rtlCol="0">
            <a:spAutoFit/>
          </a:bodyPr>
          <a:lstStyle/>
          <a:p>
            <a:r>
              <a:rPr lang="en-US" sz="1100" i="1" dirty="0">
                <a:solidFill>
                  <a:schemeClr val="tx1"/>
                </a:solidFill>
                <a:latin typeface="Avenir LT Std 45 Book" panose="020B0502020203020204" pitchFamily="34" charset="0"/>
              </a:rPr>
              <a:t>2024-25 data point is estimated</a:t>
            </a:r>
          </a:p>
        </p:txBody>
      </p:sp>
      <p:sp>
        <p:nvSpPr>
          <p:cNvPr id="10" name="TextBox 9"/>
          <p:cNvSpPr txBox="1"/>
          <p:nvPr/>
        </p:nvSpPr>
        <p:spPr>
          <a:xfrm>
            <a:off x="7639507" y="2328446"/>
            <a:ext cx="784189" cy="338554"/>
          </a:xfrm>
          <a:prstGeom prst="rect">
            <a:avLst/>
          </a:prstGeom>
          <a:noFill/>
        </p:spPr>
        <p:txBody>
          <a:bodyPr wrap="none" rtlCol="0">
            <a:spAutoFit/>
          </a:bodyPr>
          <a:lstStyle/>
          <a:p>
            <a:r>
              <a:rPr lang="en-US" sz="1600" b="1" dirty="0">
                <a:solidFill>
                  <a:srgbClr val="3AA52B"/>
                </a:solidFill>
                <a:latin typeface="Avenir LT Std 45 Book" panose="020B0502020203020204" pitchFamily="34" charset="0"/>
              </a:rPr>
              <a:t>2.54%</a:t>
            </a:r>
          </a:p>
        </p:txBody>
      </p:sp>
    </p:spTree>
    <p:extLst>
      <p:ext uri="{BB962C8B-B14F-4D97-AF65-F5344CB8AC3E}">
        <p14:creationId xmlns:p14="http://schemas.microsoft.com/office/powerpoint/2010/main" val="3150465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1000" fill="hold"/>
                                        <p:tgtEl>
                                          <p:spTgt spid="18"/>
                                        </p:tgtEl>
                                        <p:attrNameLst>
                                          <p:attrName>ppt_w</p:attrName>
                                        </p:attrNameLst>
                                      </p:cBhvr>
                                      <p:tavLst>
                                        <p:tav tm="0">
                                          <p:val>
                                            <p:fltVal val="0"/>
                                          </p:val>
                                        </p:tav>
                                        <p:tav tm="100000">
                                          <p:val>
                                            <p:strVal val="#ppt_w"/>
                                          </p:val>
                                        </p:tav>
                                      </p:tavLst>
                                    </p:anim>
                                    <p:anim calcmode="lin" valueType="num">
                                      <p:cBhvr>
                                        <p:cTn id="8" dur="1000" fill="hold"/>
                                        <p:tgtEl>
                                          <p:spTgt spid="18"/>
                                        </p:tgtEl>
                                        <p:attrNameLst>
                                          <p:attrName>ppt_h</p:attrName>
                                        </p:attrNameLst>
                                      </p:cBhvr>
                                      <p:tavLst>
                                        <p:tav tm="0">
                                          <p:val>
                                            <p:fltVal val="0"/>
                                          </p:val>
                                        </p:tav>
                                        <p:tav tm="100000">
                                          <p:val>
                                            <p:strVal val="#ppt_h"/>
                                          </p:val>
                                        </p:tav>
                                      </p:tavLst>
                                    </p:anim>
                                    <p:anim calcmode="lin" valueType="num">
                                      <p:cBhvr>
                                        <p:cTn id="9" dur="1000" fill="hold"/>
                                        <p:tgtEl>
                                          <p:spTgt spid="18"/>
                                        </p:tgtEl>
                                        <p:attrNameLst>
                                          <p:attrName>style.rotation</p:attrName>
                                        </p:attrNameLst>
                                      </p:cBhvr>
                                      <p:tavLst>
                                        <p:tav tm="0">
                                          <p:val>
                                            <p:fltVal val="90"/>
                                          </p:val>
                                        </p:tav>
                                        <p:tav tm="100000">
                                          <p:val>
                                            <p:fltVal val="0"/>
                                          </p:val>
                                        </p:tav>
                                      </p:tavLst>
                                    </p:anim>
                                    <p:animEffect transition="in" filter="fade">
                                      <p:cBhvr>
                                        <p:cTn id="10" dur="10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8" grpId="0">
        <p:bldAsOne/>
      </p:bldGraphic>
      <p:bldP spid="10"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Revenues: Tax Levy</a:t>
            </a:r>
          </a:p>
        </p:txBody>
      </p:sp>
      <p:sp>
        <p:nvSpPr>
          <p:cNvPr id="4" name="Slide Number Placeholder 3"/>
          <p:cNvSpPr>
            <a:spLocks noGrp="1"/>
          </p:cNvSpPr>
          <p:nvPr>
            <p:ph type="sldNum" sz="quarter" idx="10"/>
          </p:nvPr>
        </p:nvSpPr>
        <p:spPr/>
        <p:txBody>
          <a:bodyPr/>
          <a:lstStyle/>
          <a:p>
            <a:pPr>
              <a:defRPr/>
            </a:pPr>
            <a:fld id="{F167A526-2166-4C58-A6B2-042EB1F80EDB}" type="slidenum">
              <a:rPr lang="en-US" smtClean="0"/>
              <a:pPr>
                <a:defRPr/>
              </a:pPr>
              <a:t>54</a:t>
            </a:fld>
            <a:endParaRPr lang="en-US" dirty="0"/>
          </a:p>
        </p:txBody>
      </p:sp>
      <p:grpSp>
        <p:nvGrpSpPr>
          <p:cNvPr id="6" name="Group 5">
            <a:extLst>
              <a:ext uri="{FF2B5EF4-FFF2-40B4-BE49-F238E27FC236}">
                <a16:creationId xmlns:a16="http://schemas.microsoft.com/office/drawing/2014/main" id="{D9FDBC9C-B2AA-4DE5-864C-419BA6373590}"/>
              </a:ext>
            </a:extLst>
          </p:cNvPr>
          <p:cNvGrpSpPr/>
          <p:nvPr/>
        </p:nvGrpSpPr>
        <p:grpSpPr>
          <a:xfrm>
            <a:off x="533400" y="1167287"/>
            <a:ext cx="6097328" cy="4781209"/>
            <a:chOff x="4173538" y="1158239"/>
            <a:chExt cx="4046537" cy="4770121"/>
          </a:xfrm>
        </p:grpSpPr>
        <p:sp>
          <p:nvSpPr>
            <p:cNvPr id="25" name="Freeform 53">
              <a:extLst>
                <a:ext uri="{FF2B5EF4-FFF2-40B4-BE49-F238E27FC236}">
                  <a16:creationId xmlns:a16="http://schemas.microsoft.com/office/drawing/2014/main" id="{DC76196C-2F9A-4E0D-9960-8181206CA610}"/>
                </a:ext>
              </a:extLst>
            </p:cNvPr>
            <p:cNvSpPr>
              <a:spLocks/>
            </p:cNvSpPr>
            <p:nvPr/>
          </p:nvSpPr>
          <p:spPr bwMode="auto">
            <a:xfrm>
              <a:off x="4173538" y="5212080"/>
              <a:ext cx="4046537" cy="716280"/>
            </a:xfrm>
            <a:prstGeom prst="rect">
              <a:avLst/>
            </a:prstGeom>
            <a:solidFill>
              <a:srgbClr val="95A5A6">
                <a:lumMod val="40000"/>
                <a:lumOff val="6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300" b="0" i="0" u="none" strike="noStrike" kern="0" cap="none" spc="0" normalizeH="0" baseline="0" noProof="0">
                <a:ln>
                  <a:noFill/>
                </a:ln>
                <a:solidFill>
                  <a:prstClr val="white"/>
                </a:solidFill>
                <a:effectLst/>
                <a:uLnTx/>
                <a:uFillTx/>
                <a:latin typeface="Calibri"/>
                <a:cs typeface="+mn-cs"/>
              </a:endParaRPr>
            </a:p>
          </p:txBody>
        </p:sp>
        <p:sp>
          <p:nvSpPr>
            <p:cNvPr id="26" name="Freeform 53">
              <a:extLst>
                <a:ext uri="{FF2B5EF4-FFF2-40B4-BE49-F238E27FC236}">
                  <a16:creationId xmlns:a16="http://schemas.microsoft.com/office/drawing/2014/main" id="{BE0CE262-6DED-4EFB-8045-8EDB2293F6F9}"/>
                </a:ext>
              </a:extLst>
            </p:cNvPr>
            <p:cNvSpPr>
              <a:spLocks/>
            </p:cNvSpPr>
            <p:nvPr/>
          </p:nvSpPr>
          <p:spPr bwMode="auto">
            <a:xfrm>
              <a:off x="4424998" y="4099560"/>
              <a:ext cx="3543617" cy="579120"/>
            </a:xfrm>
            <a:prstGeom prst="rect">
              <a:avLst/>
            </a:prstGeom>
            <a:solidFill>
              <a:srgbClr val="95A5A6">
                <a:lumMod val="40000"/>
                <a:lumOff val="6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a:cs typeface="+mn-cs"/>
              </a:endParaRPr>
            </a:p>
          </p:txBody>
        </p:sp>
        <p:sp>
          <p:nvSpPr>
            <p:cNvPr id="27" name="Freeform 53">
              <a:extLst>
                <a:ext uri="{FF2B5EF4-FFF2-40B4-BE49-F238E27FC236}">
                  <a16:creationId xmlns:a16="http://schemas.microsoft.com/office/drawing/2014/main" id="{AB14C11F-CA14-4449-8C5B-F9AFD8A23B65}"/>
                </a:ext>
              </a:extLst>
            </p:cNvPr>
            <p:cNvSpPr>
              <a:spLocks/>
            </p:cNvSpPr>
            <p:nvPr/>
          </p:nvSpPr>
          <p:spPr bwMode="auto">
            <a:xfrm>
              <a:off x="4610259" y="3139440"/>
              <a:ext cx="3173095" cy="579120"/>
            </a:xfrm>
            <a:prstGeom prst="rect">
              <a:avLst/>
            </a:prstGeom>
            <a:solidFill>
              <a:srgbClr val="95A5A6">
                <a:lumMod val="40000"/>
                <a:lumOff val="6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700" b="0" i="0" u="none" strike="noStrike" kern="0" cap="none" spc="0" normalizeH="0" baseline="0" noProof="0">
                <a:ln>
                  <a:noFill/>
                </a:ln>
                <a:solidFill>
                  <a:prstClr val="white"/>
                </a:solidFill>
                <a:effectLst/>
                <a:uLnTx/>
                <a:uFillTx/>
                <a:latin typeface="Calibri"/>
                <a:cs typeface="+mn-cs"/>
              </a:endParaRPr>
            </a:p>
          </p:txBody>
        </p:sp>
        <p:sp>
          <p:nvSpPr>
            <p:cNvPr id="28" name="Freeform 53">
              <a:extLst>
                <a:ext uri="{FF2B5EF4-FFF2-40B4-BE49-F238E27FC236}">
                  <a16:creationId xmlns:a16="http://schemas.microsoft.com/office/drawing/2014/main" id="{FE5DDCDA-AE03-40B6-874B-5026B8ECB434}"/>
                </a:ext>
              </a:extLst>
            </p:cNvPr>
            <p:cNvSpPr>
              <a:spLocks/>
            </p:cNvSpPr>
            <p:nvPr/>
          </p:nvSpPr>
          <p:spPr bwMode="auto">
            <a:xfrm>
              <a:off x="4783931" y="2426970"/>
              <a:ext cx="2825750" cy="457200"/>
            </a:xfrm>
            <a:prstGeom prst="rect">
              <a:avLst/>
            </a:prstGeom>
            <a:solidFill>
              <a:srgbClr val="95A5A6">
                <a:lumMod val="40000"/>
                <a:lumOff val="6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Calibri"/>
                <a:cs typeface="+mn-cs"/>
              </a:endParaRPr>
            </a:p>
          </p:txBody>
        </p:sp>
        <p:sp>
          <p:nvSpPr>
            <p:cNvPr id="29" name="Freeform 53">
              <a:extLst>
                <a:ext uri="{FF2B5EF4-FFF2-40B4-BE49-F238E27FC236}">
                  <a16:creationId xmlns:a16="http://schemas.microsoft.com/office/drawing/2014/main" id="{47A5CEA0-38FA-4B13-B6EA-80F68DC49623}"/>
                </a:ext>
              </a:extLst>
            </p:cNvPr>
            <p:cNvSpPr>
              <a:spLocks/>
            </p:cNvSpPr>
            <p:nvPr/>
          </p:nvSpPr>
          <p:spPr bwMode="auto">
            <a:xfrm>
              <a:off x="4947761" y="1817370"/>
              <a:ext cx="2498090" cy="457200"/>
            </a:xfrm>
            <a:prstGeom prst="rect">
              <a:avLst/>
            </a:prstGeom>
            <a:solidFill>
              <a:srgbClr val="95A5A6">
                <a:lumMod val="40000"/>
                <a:lumOff val="6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100" b="0" i="0" u="none" strike="noStrike" kern="0" cap="none" spc="0" normalizeH="0" baseline="0" noProof="0">
                <a:ln>
                  <a:noFill/>
                </a:ln>
                <a:solidFill>
                  <a:prstClr val="white"/>
                </a:solidFill>
                <a:effectLst/>
                <a:uLnTx/>
                <a:uFillTx/>
                <a:latin typeface="Calibri"/>
                <a:cs typeface="+mn-cs"/>
              </a:endParaRPr>
            </a:p>
          </p:txBody>
        </p:sp>
        <p:sp>
          <p:nvSpPr>
            <p:cNvPr id="30" name="Freeform 53">
              <a:extLst>
                <a:ext uri="{FF2B5EF4-FFF2-40B4-BE49-F238E27FC236}">
                  <a16:creationId xmlns:a16="http://schemas.microsoft.com/office/drawing/2014/main" id="{B624E46E-2AB3-4237-A8CE-702BC85C79F0}"/>
                </a:ext>
              </a:extLst>
            </p:cNvPr>
            <p:cNvSpPr>
              <a:spLocks/>
            </p:cNvSpPr>
            <p:nvPr/>
          </p:nvSpPr>
          <p:spPr bwMode="auto">
            <a:xfrm>
              <a:off x="5119291" y="1234440"/>
              <a:ext cx="2155031" cy="457200"/>
            </a:xfrm>
            <a:prstGeom prst="rect">
              <a:avLst/>
            </a:prstGeom>
            <a:solidFill>
              <a:srgbClr val="95A5A6">
                <a:lumMod val="40000"/>
                <a:lumOff val="6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cs typeface="+mn-cs"/>
              </a:endParaRPr>
            </a:p>
          </p:txBody>
        </p:sp>
        <p:sp>
          <p:nvSpPr>
            <p:cNvPr id="31" name="Freeform 55">
              <a:extLst>
                <a:ext uri="{FF2B5EF4-FFF2-40B4-BE49-F238E27FC236}">
                  <a16:creationId xmlns:a16="http://schemas.microsoft.com/office/drawing/2014/main" id="{52FF4636-BE23-421C-8ADD-E08A1F53EC84}"/>
                </a:ext>
              </a:extLst>
            </p:cNvPr>
            <p:cNvSpPr>
              <a:spLocks/>
            </p:cNvSpPr>
            <p:nvPr/>
          </p:nvSpPr>
          <p:spPr bwMode="auto">
            <a:xfrm>
              <a:off x="4173538" y="4678680"/>
              <a:ext cx="4046537" cy="533400"/>
            </a:xfrm>
            <a:prstGeom prst="trapezoid">
              <a:avLst>
                <a:gd name="adj" fmla="val 70643"/>
              </a:avLst>
            </a:prstGeom>
            <a:solidFill>
              <a:srgbClr val="95A5A6">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300" b="0" i="0" u="none" strike="noStrike" kern="0" cap="none" spc="0" normalizeH="0" baseline="0" noProof="0">
                <a:ln>
                  <a:noFill/>
                </a:ln>
                <a:solidFill>
                  <a:prstClr val="white"/>
                </a:solidFill>
                <a:effectLst/>
                <a:uLnTx/>
                <a:uFillTx/>
                <a:latin typeface="Calibri"/>
                <a:cs typeface="+mn-cs"/>
              </a:endParaRPr>
            </a:p>
          </p:txBody>
        </p:sp>
        <p:sp>
          <p:nvSpPr>
            <p:cNvPr id="32" name="Freeform 55">
              <a:extLst>
                <a:ext uri="{FF2B5EF4-FFF2-40B4-BE49-F238E27FC236}">
                  <a16:creationId xmlns:a16="http://schemas.microsoft.com/office/drawing/2014/main" id="{8D41FFA2-BF8F-437A-8007-8D79B204198B}"/>
                </a:ext>
              </a:extLst>
            </p:cNvPr>
            <p:cNvSpPr>
              <a:spLocks/>
            </p:cNvSpPr>
            <p:nvPr/>
          </p:nvSpPr>
          <p:spPr bwMode="auto">
            <a:xfrm>
              <a:off x="4424998" y="3718560"/>
              <a:ext cx="3543617" cy="381000"/>
            </a:xfrm>
            <a:prstGeom prst="trapezoid">
              <a:avLst>
                <a:gd name="adj" fmla="val 72900"/>
              </a:avLst>
            </a:prstGeom>
            <a:solidFill>
              <a:srgbClr val="95A5A6">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300" b="0" i="0" u="none" strike="noStrike" kern="0" cap="none" spc="0" normalizeH="0" baseline="0" noProof="0">
                <a:ln>
                  <a:noFill/>
                </a:ln>
                <a:solidFill>
                  <a:prstClr val="white"/>
                </a:solidFill>
                <a:effectLst/>
                <a:uLnTx/>
                <a:uFillTx/>
                <a:latin typeface="Calibri"/>
                <a:cs typeface="+mn-cs"/>
              </a:endParaRPr>
            </a:p>
          </p:txBody>
        </p:sp>
        <p:sp>
          <p:nvSpPr>
            <p:cNvPr id="33" name="Freeform 55">
              <a:extLst>
                <a:ext uri="{FF2B5EF4-FFF2-40B4-BE49-F238E27FC236}">
                  <a16:creationId xmlns:a16="http://schemas.microsoft.com/office/drawing/2014/main" id="{504FC17E-E1AC-4F63-B430-964AEE222856}"/>
                </a:ext>
              </a:extLst>
            </p:cNvPr>
            <p:cNvSpPr>
              <a:spLocks/>
            </p:cNvSpPr>
            <p:nvPr/>
          </p:nvSpPr>
          <p:spPr bwMode="auto">
            <a:xfrm>
              <a:off x="4610259" y="2884170"/>
              <a:ext cx="3173095" cy="255270"/>
            </a:xfrm>
            <a:prstGeom prst="trapezoid">
              <a:avLst>
                <a:gd name="adj" fmla="val 102348"/>
              </a:avLst>
            </a:prstGeom>
            <a:solidFill>
              <a:srgbClr val="95A5A6">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300" b="0" i="0" u="none" strike="noStrike" kern="0" cap="none" spc="0" normalizeH="0" baseline="0" noProof="0">
                <a:ln>
                  <a:noFill/>
                </a:ln>
                <a:solidFill>
                  <a:prstClr val="white"/>
                </a:solidFill>
                <a:effectLst/>
                <a:uLnTx/>
                <a:uFillTx/>
                <a:latin typeface="Calibri"/>
                <a:cs typeface="+mn-cs"/>
              </a:endParaRPr>
            </a:p>
          </p:txBody>
        </p:sp>
        <p:sp>
          <p:nvSpPr>
            <p:cNvPr id="34" name="Freeform 55">
              <a:extLst>
                <a:ext uri="{FF2B5EF4-FFF2-40B4-BE49-F238E27FC236}">
                  <a16:creationId xmlns:a16="http://schemas.microsoft.com/office/drawing/2014/main" id="{8FE62AAB-C420-4414-A389-447502E73651}"/>
                </a:ext>
              </a:extLst>
            </p:cNvPr>
            <p:cNvSpPr>
              <a:spLocks/>
            </p:cNvSpPr>
            <p:nvPr/>
          </p:nvSpPr>
          <p:spPr bwMode="auto">
            <a:xfrm>
              <a:off x="4783931" y="2274570"/>
              <a:ext cx="2825750" cy="152400"/>
            </a:xfrm>
            <a:prstGeom prst="trapezoid">
              <a:avLst>
                <a:gd name="adj" fmla="val 160664"/>
              </a:avLst>
            </a:prstGeom>
            <a:solidFill>
              <a:srgbClr val="95A5A6">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300" b="0" i="0" u="none" strike="noStrike" kern="0" cap="none" spc="0" normalizeH="0" baseline="0" noProof="0">
                <a:ln>
                  <a:noFill/>
                </a:ln>
                <a:solidFill>
                  <a:prstClr val="white"/>
                </a:solidFill>
                <a:effectLst/>
                <a:uLnTx/>
                <a:uFillTx/>
                <a:latin typeface="Calibri"/>
                <a:cs typeface="+mn-cs"/>
              </a:endParaRPr>
            </a:p>
          </p:txBody>
        </p:sp>
        <p:sp>
          <p:nvSpPr>
            <p:cNvPr id="35" name="Freeform 55">
              <a:extLst>
                <a:ext uri="{FF2B5EF4-FFF2-40B4-BE49-F238E27FC236}">
                  <a16:creationId xmlns:a16="http://schemas.microsoft.com/office/drawing/2014/main" id="{0F9A7C2C-045D-4AC8-ADD4-7DA3ACA08913}"/>
                </a:ext>
              </a:extLst>
            </p:cNvPr>
            <p:cNvSpPr>
              <a:spLocks/>
            </p:cNvSpPr>
            <p:nvPr/>
          </p:nvSpPr>
          <p:spPr bwMode="auto">
            <a:xfrm>
              <a:off x="4947761" y="1691640"/>
              <a:ext cx="2498090" cy="125730"/>
            </a:xfrm>
            <a:prstGeom prst="trapezoid">
              <a:avLst>
                <a:gd name="adj" fmla="val 205183"/>
              </a:avLst>
            </a:prstGeom>
            <a:solidFill>
              <a:srgbClr val="95A5A6">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300" b="0" i="0" u="none" strike="noStrike" kern="0" cap="none" spc="0" normalizeH="0" baseline="0" noProof="0">
                <a:ln>
                  <a:noFill/>
                </a:ln>
                <a:solidFill>
                  <a:prstClr val="white"/>
                </a:solidFill>
                <a:effectLst/>
                <a:uLnTx/>
                <a:uFillTx/>
                <a:latin typeface="Calibri"/>
                <a:cs typeface="+mn-cs"/>
              </a:endParaRPr>
            </a:p>
          </p:txBody>
        </p:sp>
        <p:sp>
          <p:nvSpPr>
            <p:cNvPr id="36" name="Freeform 55">
              <a:extLst>
                <a:ext uri="{FF2B5EF4-FFF2-40B4-BE49-F238E27FC236}">
                  <a16:creationId xmlns:a16="http://schemas.microsoft.com/office/drawing/2014/main" id="{10685792-23CD-4D1C-BEED-C83050AA90E1}"/>
                </a:ext>
              </a:extLst>
            </p:cNvPr>
            <p:cNvSpPr>
              <a:spLocks/>
            </p:cNvSpPr>
            <p:nvPr/>
          </p:nvSpPr>
          <p:spPr bwMode="auto">
            <a:xfrm>
              <a:off x="5116388" y="1158239"/>
              <a:ext cx="2155031" cy="76200"/>
            </a:xfrm>
            <a:prstGeom prst="trapezoid">
              <a:avLst>
                <a:gd name="adj" fmla="val 199281"/>
              </a:avLst>
            </a:prstGeom>
            <a:solidFill>
              <a:srgbClr val="95A5A6">
                <a:lumMod val="20000"/>
                <a:lumOff val="8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300" b="0" i="0" u="none" strike="noStrike" kern="0" cap="none" spc="0" normalizeH="0" baseline="0" noProof="0">
                <a:ln>
                  <a:noFill/>
                </a:ln>
                <a:solidFill>
                  <a:prstClr val="white"/>
                </a:solidFill>
                <a:effectLst/>
                <a:uLnTx/>
                <a:uFillTx/>
                <a:latin typeface="Calibri"/>
                <a:cs typeface="+mn-cs"/>
              </a:endParaRPr>
            </a:p>
          </p:txBody>
        </p:sp>
      </p:grpSp>
      <p:sp>
        <p:nvSpPr>
          <p:cNvPr id="7" name="Freeform 53">
            <a:extLst>
              <a:ext uri="{FF2B5EF4-FFF2-40B4-BE49-F238E27FC236}">
                <a16:creationId xmlns:a16="http://schemas.microsoft.com/office/drawing/2014/main" id="{E2DABEE5-631E-4351-BB55-A9986CA1246F}"/>
              </a:ext>
            </a:extLst>
          </p:cNvPr>
          <p:cNvSpPr>
            <a:spLocks/>
          </p:cNvSpPr>
          <p:nvPr/>
        </p:nvSpPr>
        <p:spPr bwMode="auto">
          <a:xfrm>
            <a:off x="1356389" y="5230550"/>
            <a:ext cx="4442602" cy="717946"/>
          </a:xfrm>
          <a:prstGeom prst="rect">
            <a:avLst/>
          </a:prstGeom>
          <a:solidFill>
            <a:srgbClr val="C0392B"/>
          </a:solidFill>
          <a:ln>
            <a:noFill/>
          </a:ln>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alibri"/>
                <a:cs typeface="+mn-cs"/>
              </a:rPr>
              <a:t>Tax Levy is NOT Tax Rate</a:t>
            </a:r>
          </a:p>
        </p:txBody>
      </p:sp>
      <p:sp>
        <p:nvSpPr>
          <p:cNvPr id="9" name="Freeform 53">
            <a:extLst>
              <a:ext uri="{FF2B5EF4-FFF2-40B4-BE49-F238E27FC236}">
                <a16:creationId xmlns:a16="http://schemas.microsoft.com/office/drawing/2014/main" id="{7ABB93BD-CAFD-4AC7-BA4E-95322691C95F}"/>
              </a:ext>
            </a:extLst>
          </p:cNvPr>
          <p:cNvSpPr>
            <a:spLocks/>
          </p:cNvSpPr>
          <p:nvPr/>
        </p:nvSpPr>
        <p:spPr bwMode="auto">
          <a:xfrm>
            <a:off x="1835855" y="3153094"/>
            <a:ext cx="3483669" cy="580466"/>
          </a:xfrm>
          <a:prstGeom prst="rect">
            <a:avLst/>
          </a:prstGeom>
          <a:solidFill>
            <a:srgbClr val="2980B9"/>
          </a:solidFill>
          <a:ln>
            <a:noFill/>
          </a:ln>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2800" b="1" kern="0" dirty="0">
                <a:solidFill>
                  <a:prstClr val="white"/>
                </a:solidFill>
                <a:effectLst>
                  <a:outerShdw blurRad="38100" dist="38100" dir="2700000" algn="tl">
                    <a:srgbClr val="000000">
                      <a:alpha val="43137"/>
                    </a:srgbClr>
                  </a:outerShdw>
                </a:effectLst>
                <a:latin typeface="Calibri"/>
                <a:cs typeface="+mn-cs"/>
              </a:rPr>
              <a:t>Total Assessed Values</a:t>
            </a:r>
            <a:endParaRPr kumimoji="0" lang="en-US" sz="28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alibri"/>
              <a:cs typeface="+mn-cs"/>
            </a:endParaRPr>
          </a:p>
        </p:txBody>
      </p:sp>
      <p:sp>
        <p:nvSpPr>
          <p:cNvPr id="10" name="Freeform 53">
            <a:extLst>
              <a:ext uri="{FF2B5EF4-FFF2-40B4-BE49-F238E27FC236}">
                <a16:creationId xmlns:a16="http://schemas.microsoft.com/office/drawing/2014/main" id="{48E46D97-7C93-4C56-8110-A044F67E5633}"/>
              </a:ext>
            </a:extLst>
          </p:cNvPr>
          <p:cNvSpPr>
            <a:spLocks/>
          </p:cNvSpPr>
          <p:nvPr/>
        </p:nvSpPr>
        <p:spPr bwMode="auto">
          <a:xfrm>
            <a:off x="2026525" y="2438969"/>
            <a:ext cx="3102327" cy="458262"/>
          </a:xfrm>
          <a:prstGeom prst="rect">
            <a:avLst/>
          </a:prstGeom>
          <a:solidFill>
            <a:srgbClr val="16A085"/>
          </a:solidFill>
          <a:ln>
            <a:noFill/>
          </a:ln>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alibri"/>
                <a:cs typeface="+mn-cs"/>
              </a:rPr>
              <a:t>T of H vs T of B proportional shares</a:t>
            </a:r>
          </a:p>
        </p:txBody>
      </p:sp>
      <p:sp>
        <p:nvSpPr>
          <p:cNvPr id="11" name="Freeform 53">
            <a:extLst>
              <a:ext uri="{FF2B5EF4-FFF2-40B4-BE49-F238E27FC236}">
                <a16:creationId xmlns:a16="http://schemas.microsoft.com/office/drawing/2014/main" id="{E198502B-A8C3-420D-B215-F1E5F084E46F}"/>
              </a:ext>
            </a:extLst>
          </p:cNvPr>
          <p:cNvSpPr>
            <a:spLocks/>
          </p:cNvSpPr>
          <p:nvPr/>
        </p:nvSpPr>
        <p:spPr bwMode="auto">
          <a:xfrm>
            <a:off x="2206391" y="1827952"/>
            <a:ext cx="2742596" cy="458262"/>
          </a:xfrm>
          <a:prstGeom prst="rect">
            <a:avLst/>
          </a:prstGeom>
          <a:solidFill>
            <a:srgbClr val="9BBB59"/>
          </a:solidFill>
          <a:ln>
            <a:noFill/>
          </a:ln>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7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alibri"/>
                <a:cs typeface="+mn-cs"/>
              </a:rPr>
              <a:t>Homeowner Exemptions </a:t>
            </a:r>
            <a:br>
              <a:rPr kumimoji="0" lang="en-US" sz="17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alibri"/>
                <a:cs typeface="+mn-cs"/>
              </a:rPr>
            </a:br>
            <a:r>
              <a:rPr kumimoji="0" lang="en-US" sz="17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alibri"/>
                <a:cs typeface="+mn-cs"/>
              </a:rPr>
              <a:t>and Grievances</a:t>
            </a:r>
          </a:p>
        </p:txBody>
      </p:sp>
      <p:sp>
        <p:nvSpPr>
          <p:cNvPr id="12" name="Freeform 53">
            <a:extLst>
              <a:ext uri="{FF2B5EF4-FFF2-40B4-BE49-F238E27FC236}">
                <a16:creationId xmlns:a16="http://schemas.microsoft.com/office/drawing/2014/main" id="{2175BF78-9531-4961-8D96-C2E10D986AF0}"/>
              </a:ext>
            </a:extLst>
          </p:cNvPr>
          <p:cNvSpPr>
            <a:spLocks/>
          </p:cNvSpPr>
          <p:nvPr/>
        </p:nvSpPr>
        <p:spPr bwMode="auto">
          <a:xfrm>
            <a:off x="2394709" y="1243667"/>
            <a:ext cx="2365961" cy="458262"/>
          </a:xfrm>
          <a:prstGeom prst="rect">
            <a:avLst/>
          </a:prstGeom>
          <a:solidFill>
            <a:srgbClr val="F39C12"/>
          </a:solidFill>
          <a:ln>
            <a:noFill/>
          </a:ln>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alibri"/>
                <a:cs typeface="+mn-cs"/>
              </a:rPr>
              <a:t>Equalization Rate</a:t>
            </a:r>
          </a:p>
        </p:txBody>
      </p:sp>
      <p:sp>
        <p:nvSpPr>
          <p:cNvPr id="13" name="Freeform 55">
            <a:extLst>
              <a:ext uri="{FF2B5EF4-FFF2-40B4-BE49-F238E27FC236}">
                <a16:creationId xmlns:a16="http://schemas.microsoft.com/office/drawing/2014/main" id="{22D9BAB5-0172-46E7-85A1-745EEB314B77}"/>
              </a:ext>
            </a:extLst>
          </p:cNvPr>
          <p:cNvSpPr>
            <a:spLocks/>
          </p:cNvSpPr>
          <p:nvPr/>
        </p:nvSpPr>
        <p:spPr bwMode="auto">
          <a:xfrm>
            <a:off x="1356389" y="4695912"/>
            <a:ext cx="4442602" cy="534639"/>
          </a:xfrm>
          <a:prstGeom prst="trapezoid">
            <a:avLst>
              <a:gd name="adj" fmla="val 51241"/>
            </a:avLst>
          </a:prstGeom>
          <a:solidFill>
            <a:srgbClr val="C0392B">
              <a:alpha val="30000"/>
            </a:srgbClr>
          </a:solidFill>
          <a:ln>
            <a:noFill/>
          </a:ln>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1" i="0" u="none" strike="noStrike" kern="0" cap="none" spc="0" normalizeH="0" baseline="0" noProof="0">
              <a:ln>
                <a:noFill/>
              </a:ln>
              <a:solidFill>
                <a:srgbClr val="95A5A6"/>
              </a:solidFill>
              <a:effectLst>
                <a:outerShdw blurRad="38100" dist="38100" dir="2700000" algn="tl">
                  <a:srgbClr val="000000">
                    <a:alpha val="43137"/>
                  </a:srgbClr>
                </a:outerShdw>
              </a:effectLst>
              <a:uLnTx/>
              <a:uFillTx/>
              <a:latin typeface="Calibri"/>
              <a:cs typeface="+mn-cs"/>
            </a:endParaRPr>
          </a:p>
        </p:txBody>
      </p:sp>
      <p:sp>
        <p:nvSpPr>
          <p:cNvPr id="14" name="Freeform 55">
            <a:extLst>
              <a:ext uri="{FF2B5EF4-FFF2-40B4-BE49-F238E27FC236}">
                <a16:creationId xmlns:a16="http://schemas.microsoft.com/office/drawing/2014/main" id="{66B15D54-8C14-4F58-96E7-371368C8405C}"/>
              </a:ext>
            </a:extLst>
          </p:cNvPr>
          <p:cNvSpPr>
            <a:spLocks/>
          </p:cNvSpPr>
          <p:nvPr/>
        </p:nvSpPr>
        <p:spPr bwMode="auto">
          <a:xfrm>
            <a:off x="1632462" y="3733560"/>
            <a:ext cx="3890457" cy="381886"/>
          </a:xfrm>
          <a:prstGeom prst="trapezoid">
            <a:avLst>
              <a:gd name="adj" fmla="val 53115"/>
            </a:avLst>
          </a:prstGeom>
          <a:solidFill>
            <a:srgbClr val="2C3E50">
              <a:alpha val="30000"/>
            </a:srgbClr>
          </a:solidFill>
          <a:ln>
            <a:noFill/>
          </a:ln>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1" i="0" u="none" strike="noStrike" kern="0" cap="none" spc="0" normalizeH="0" baseline="0" noProof="0">
              <a:ln>
                <a:noFill/>
              </a:ln>
              <a:solidFill>
                <a:srgbClr val="95A5A6"/>
              </a:solidFill>
              <a:effectLst>
                <a:outerShdw blurRad="38100" dist="38100" dir="2700000" algn="tl">
                  <a:srgbClr val="000000">
                    <a:alpha val="43137"/>
                  </a:srgbClr>
                </a:outerShdw>
              </a:effectLst>
              <a:uLnTx/>
              <a:uFillTx/>
              <a:latin typeface="Calibri"/>
              <a:cs typeface="+mn-cs"/>
            </a:endParaRPr>
          </a:p>
        </p:txBody>
      </p:sp>
      <p:sp>
        <p:nvSpPr>
          <p:cNvPr id="15" name="Freeform 55">
            <a:extLst>
              <a:ext uri="{FF2B5EF4-FFF2-40B4-BE49-F238E27FC236}">
                <a16:creationId xmlns:a16="http://schemas.microsoft.com/office/drawing/2014/main" id="{74DFF502-E6EC-4F09-901E-0419A5F26AC6}"/>
              </a:ext>
            </a:extLst>
          </p:cNvPr>
          <p:cNvSpPr>
            <a:spLocks/>
          </p:cNvSpPr>
          <p:nvPr/>
        </p:nvSpPr>
        <p:spPr bwMode="auto">
          <a:xfrm>
            <a:off x="1835855" y="2897231"/>
            <a:ext cx="3483669" cy="255864"/>
          </a:xfrm>
          <a:prstGeom prst="trapezoid">
            <a:avLst>
              <a:gd name="adj" fmla="val 74459"/>
            </a:avLst>
          </a:prstGeom>
          <a:solidFill>
            <a:srgbClr val="2980B9">
              <a:alpha val="30000"/>
            </a:srgbClr>
          </a:solidFill>
          <a:ln>
            <a:noFill/>
          </a:ln>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1" i="0" u="none" strike="noStrike" kern="0" cap="none" spc="0" normalizeH="0" baseline="0" noProof="0">
              <a:ln>
                <a:noFill/>
              </a:ln>
              <a:solidFill>
                <a:srgbClr val="95A5A6"/>
              </a:solidFill>
              <a:effectLst>
                <a:outerShdw blurRad="38100" dist="38100" dir="2700000" algn="tl">
                  <a:srgbClr val="000000">
                    <a:alpha val="43137"/>
                  </a:srgbClr>
                </a:outerShdw>
              </a:effectLst>
              <a:uLnTx/>
              <a:uFillTx/>
              <a:latin typeface="Calibri"/>
              <a:cs typeface="+mn-cs"/>
            </a:endParaRPr>
          </a:p>
        </p:txBody>
      </p:sp>
      <p:sp>
        <p:nvSpPr>
          <p:cNvPr id="16" name="Freeform 55">
            <a:extLst>
              <a:ext uri="{FF2B5EF4-FFF2-40B4-BE49-F238E27FC236}">
                <a16:creationId xmlns:a16="http://schemas.microsoft.com/office/drawing/2014/main" id="{F0A65CFC-926B-4290-83E4-E0B59FDF1914}"/>
              </a:ext>
            </a:extLst>
          </p:cNvPr>
          <p:cNvSpPr>
            <a:spLocks/>
          </p:cNvSpPr>
          <p:nvPr/>
        </p:nvSpPr>
        <p:spPr bwMode="auto">
          <a:xfrm>
            <a:off x="2026525" y="2286213"/>
            <a:ext cx="3102327" cy="152754"/>
          </a:xfrm>
          <a:prstGeom prst="trapezoid">
            <a:avLst>
              <a:gd name="adj" fmla="val 116697"/>
            </a:avLst>
          </a:prstGeom>
          <a:solidFill>
            <a:srgbClr val="16A085">
              <a:alpha val="30000"/>
            </a:srgbClr>
          </a:solidFill>
          <a:ln>
            <a:noFill/>
          </a:ln>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1" i="0" u="none" strike="noStrike" kern="0" cap="none" spc="0" normalizeH="0" baseline="0" noProof="0">
              <a:ln>
                <a:noFill/>
              </a:ln>
              <a:solidFill>
                <a:srgbClr val="95A5A6"/>
              </a:solidFill>
              <a:effectLst>
                <a:outerShdw blurRad="38100" dist="38100" dir="2700000" algn="tl">
                  <a:srgbClr val="000000">
                    <a:alpha val="43137"/>
                  </a:srgbClr>
                </a:outerShdw>
              </a:effectLst>
              <a:uLnTx/>
              <a:uFillTx/>
              <a:latin typeface="Calibri"/>
              <a:cs typeface="+mn-cs"/>
            </a:endParaRPr>
          </a:p>
        </p:txBody>
      </p:sp>
      <p:sp>
        <p:nvSpPr>
          <p:cNvPr id="17" name="Freeform 55">
            <a:extLst>
              <a:ext uri="{FF2B5EF4-FFF2-40B4-BE49-F238E27FC236}">
                <a16:creationId xmlns:a16="http://schemas.microsoft.com/office/drawing/2014/main" id="{5C2653A6-18B6-4392-A653-ADF6A250EBDB}"/>
              </a:ext>
            </a:extLst>
          </p:cNvPr>
          <p:cNvSpPr>
            <a:spLocks/>
          </p:cNvSpPr>
          <p:nvPr/>
        </p:nvSpPr>
        <p:spPr bwMode="auto">
          <a:xfrm>
            <a:off x="2206391" y="1701929"/>
            <a:ext cx="2742596" cy="126022"/>
          </a:xfrm>
          <a:prstGeom prst="trapezoid">
            <a:avLst>
              <a:gd name="adj" fmla="val 150225"/>
            </a:avLst>
          </a:prstGeom>
          <a:solidFill>
            <a:srgbClr val="9BBB59">
              <a:alpha val="30000"/>
            </a:srgbClr>
          </a:solidFill>
          <a:ln>
            <a:noFill/>
          </a:ln>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1" i="0" u="none" strike="noStrike" kern="0" cap="none" spc="0" normalizeH="0" baseline="0" noProof="0">
              <a:ln>
                <a:noFill/>
              </a:ln>
              <a:solidFill>
                <a:srgbClr val="95A5A6"/>
              </a:solidFill>
              <a:effectLst>
                <a:outerShdw blurRad="38100" dist="38100" dir="2700000" algn="tl">
                  <a:srgbClr val="000000">
                    <a:alpha val="43137"/>
                  </a:srgbClr>
                </a:outerShdw>
              </a:effectLst>
              <a:uLnTx/>
              <a:uFillTx/>
              <a:latin typeface="Calibri"/>
              <a:cs typeface="+mn-cs"/>
            </a:endParaRPr>
          </a:p>
        </p:txBody>
      </p:sp>
      <p:sp>
        <p:nvSpPr>
          <p:cNvPr id="18" name="Freeform 55">
            <a:extLst>
              <a:ext uri="{FF2B5EF4-FFF2-40B4-BE49-F238E27FC236}">
                <a16:creationId xmlns:a16="http://schemas.microsoft.com/office/drawing/2014/main" id="{2847409D-F089-4DB2-B448-D09FCBC5C521}"/>
              </a:ext>
            </a:extLst>
          </p:cNvPr>
          <p:cNvSpPr>
            <a:spLocks/>
          </p:cNvSpPr>
          <p:nvPr/>
        </p:nvSpPr>
        <p:spPr bwMode="auto">
          <a:xfrm>
            <a:off x="2391522" y="1167288"/>
            <a:ext cx="2365961" cy="76377"/>
          </a:xfrm>
          <a:prstGeom prst="trapezoid">
            <a:avLst>
              <a:gd name="adj" fmla="val 199281"/>
            </a:avLst>
          </a:prstGeom>
          <a:solidFill>
            <a:srgbClr val="F39C12">
              <a:alpha val="30000"/>
            </a:srgbClr>
          </a:solidFill>
          <a:ln>
            <a:noFill/>
          </a:ln>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1" i="0" u="none" strike="noStrike" kern="0" cap="none" spc="0" normalizeH="0" baseline="0" noProof="0">
              <a:ln>
                <a:noFill/>
              </a:ln>
              <a:solidFill>
                <a:srgbClr val="95A5A6"/>
              </a:solidFill>
              <a:effectLst>
                <a:outerShdw blurRad="38100" dist="38100" dir="2700000" algn="tl">
                  <a:srgbClr val="000000">
                    <a:alpha val="43137"/>
                  </a:srgbClr>
                </a:outerShdw>
              </a:effectLst>
              <a:uLnTx/>
              <a:uFillTx/>
              <a:latin typeface="Calibri"/>
              <a:cs typeface="+mn-cs"/>
            </a:endParaRPr>
          </a:p>
        </p:txBody>
      </p:sp>
      <p:grpSp>
        <p:nvGrpSpPr>
          <p:cNvPr id="38" name="Group 37"/>
          <p:cNvGrpSpPr/>
          <p:nvPr/>
        </p:nvGrpSpPr>
        <p:grpSpPr>
          <a:xfrm>
            <a:off x="1632462" y="3984945"/>
            <a:ext cx="3890457" cy="830997"/>
            <a:chOff x="2470662" y="3984945"/>
            <a:chExt cx="3890457" cy="830997"/>
          </a:xfrm>
        </p:grpSpPr>
        <p:sp>
          <p:nvSpPr>
            <p:cNvPr id="8" name="Freeform 53">
              <a:extLst>
                <a:ext uri="{FF2B5EF4-FFF2-40B4-BE49-F238E27FC236}">
                  <a16:creationId xmlns:a16="http://schemas.microsoft.com/office/drawing/2014/main" id="{E4F5DF5B-A78E-4A7F-923C-DC35B4BE5738}"/>
                </a:ext>
              </a:extLst>
            </p:cNvPr>
            <p:cNvSpPr>
              <a:spLocks/>
            </p:cNvSpPr>
            <p:nvPr/>
          </p:nvSpPr>
          <p:spPr bwMode="auto">
            <a:xfrm>
              <a:off x="2470662" y="4115446"/>
              <a:ext cx="3890457" cy="580466"/>
            </a:xfrm>
            <a:prstGeom prst="rect">
              <a:avLst/>
            </a:prstGeom>
            <a:solidFill>
              <a:srgbClr val="2C3E50"/>
            </a:solidFill>
            <a:ln>
              <a:noFill/>
            </a:ln>
            <a:extLst/>
          </p:spPr>
          <p:txBody>
            <a:bodyPr vert="horz" wrap="square" lIns="68580" tIns="34290" rIns="68580" bIns="34290" numCol="1" anchor="ctr"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3600" b="1" kern="0" dirty="0">
                  <a:solidFill>
                    <a:prstClr val="white"/>
                  </a:solidFill>
                  <a:effectLst>
                    <a:outerShdw blurRad="38100" dist="38100" dir="2700000" algn="tl">
                      <a:srgbClr val="000000">
                        <a:alpha val="43137"/>
                      </a:srgbClr>
                    </a:outerShdw>
                  </a:effectLst>
                  <a:latin typeface="Calibri"/>
                  <a:cs typeface="+mn-cs"/>
                </a:rPr>
                <a:t>Levy Cap     Tax Cap</a:t>
              </a:r>
              <a:endParaRPr kumimoji="0" lang="en-US" sz="36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Calibri"/>
                <a:cs typeface="+mn-cs"/>
              </a:endParaRPr>
            </a:p>
          </p:txBody>
        </p:sp>
        <p:sp>
          <p:nvSpPr>
            <p:cNvPr id="37" name="TextBox 36"/>
            <p:cNvSpPr txBox="1"/>
            <p:nvPr/>
          </p:nvSpPr>
          <p:spPr>
            <a:xfrm>
              <a:off x="4267200" y="3984945"/>
              <a:ext cx="743991" cy="830997"/>
            </a:xfrm>
            <a:prstGeom prst="rect">
              <a:avLst/>
            </a:prstGeom>
            <a:noFill/>
          </p:spPr>
          <p:txBody>
            <a:bodyPr wrap="square" rtlCol="0">
              <a:spAutoFit/>
            </a:bodyPr>
            <a:lstStyle/>
            <a:p>
              <a:r>
                <a:rPr lang="en-US" sz="4800" dirty="0">
                  <a:solidFill>
                    <a:schemeClr val="bg1"/>
                  </a:solidFill>
                </a:rPr>
                <a:t>≠</a:t>
              </a:r>
            </a:p>
          </p:txBody>
        </p:sp>
      </p:grpSp>
      <p:sp>
        <p:nvSpPr>
          <p:cNvPr id="39" name="TextBox 38"/>
          <p:cNvSpPr txBox="1"/>
          <p:nvPr/>
        </p:nvSpPr>
        <p:spPr>
          <a:xfrm>
            <a:off x="6160994" y="1243664"/>
            <a:ext cx="2525806" cy="1569660"/>
          </a:xfrm>
          <a:prstGeom prst="rect">
            <a:avLst/>
          </a:prstGeom>
          <a:noFill/>
        </p:spPr>
        <p:txBody>
          <a:bodyPr wrap="square" rtlCol="0">
            <a:spAutoFit/>
          </a:bodyPr>
          <a:lstStyle/>
          <a:p>
            <a:pPr algn="ctr"/>
            <a:r>
              <a:rPr lang="en-US" sz="2400" dirty="0">
                <a:solidFill>
                  <a:schemeClr val="tx1"/>
                </a:solidFill>
                <a:latin typeface="Avenir LT Std 45 Book" panose="020B0502020203020204" pitchFamily="34" charset="0"/>
              </a:rPr>
              <a:t>Tread carefully when referring to tax </a:t>
            </a:r>
            <a:r>
              <a:rPr lang="en-US" sz="2400" u="sng" dirty="0">
                <a:solidFill>
                  <a:schemeClr val="tx1"/>
                </a:solidFill>
                <a:latin typeface="Avenir LT Std 45 Book" panose="020B0502020203020204" pitchFamily="34" charset="0"/>
              </a:rPr>
              <a:t>levy</a:t>
            </a:r>
            <a:r>
              <a:rPr lang="en-US" sz="2400" dirty="0">
                <a:solidFill>
                  <a:schemeClr val="tx1"/>
                </a:solidFill>
                <a:latin typeface="Avenir LT Std 45 Book" panose="020B0502020203020204" pitchFamily="34" charset="0"/>
              </a:rPr>
              <a:t> versus tax </a:t>
            </a:r>
            <a:r>
              <a:rPr lang="en-US" sz="2400" u="sng" dirty="0">
                <a:solidFill>
                  <a:schemeClr val="tx1"/>
                </a:solidFill>
                <a:latin typeface="Avenir LT Std 45 Book" panose="020B0502020203020204" pitchFamily="34" charset="0"/>
              </a:rPr>
              <a:t>rate</a:t>
            </a:r>
          </a:p>
        </p:txBody>
      </p:sp>
    </p:spTree>
    <p:extLst>
      <p:ext uri="{BB962C8B-B14F-4D97-AF65-F5344CB8AC3E}">
        <p14:creationId xmlns:p14="http://schemas.microsoft.com/office/powerpoint/2010/main" val="3523137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8"/>
                                        </p:tgtEl>
                                        <p:attrNameLst>
                                          <p:attrName>style.visibility</p:attrName>
                                        </p:attrNameLst>
                                      </p:cBhvr>
                                      <p:to>
                                        <p:strVal val="visible"/>
                                      </p:to>
                                    </p:set>
                                    <p:animEffect transition="in" filter="fade">
                                      <p:cBhvr>
                                        <p:cTn id="14" dur="1000"/>
                                        <p:tgtEl>
                                          <p:spTgt spid="38"/>
                                        </p:tgtEl>
                                      </p:cBhvr>
                                    </p:animEffect>
                                    <p:anim calcmode="lin" valueType="num">
                                      <p:cBhvr>
                                        <p:cTn id="15" dur="1000" fill="hold"/>
                                        <p:tgtEl>
                                          <p:spTgt spid="38"/>
                                        </p:tgtEl>
                                        <p:attrNameLst>
                                          <p:attrName>ppt_x</p:attrName>
                                        </p:attrNameLst>
                                      </p:cBhvr>
                                      <p:tavLst>
                                        <p:tav tm="0">
                                          <p:val>
                                            <p:strVal val="#ppt_x"/>
                                          </p:val>
                                        </p:tav>
                                        <p:tav tm="100000">
                                          <p:val>
                                            <p:strVal val="#ppt_x"/>
                                          </p:val>
                                        </p:tav>
                                      </p:tavLst>
                                    </p:anim>
                                    <p:anim calcmode="lin" valueType="num">
                                      <p:cBhvr>
                                        <p:cTn id="16"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
                                          </p:val>
                                        </p:tav>
                                        <p:tav tm="100000">
                                          <p:val>
                                            <p:strVal val="#ppt_x"/>
                                          </p:val>
                                        </p:tav>
                                      </p:tavLst>
                                    </p:anim>
                                    <p:anim calcmode="lin" valueType="num">
                                      <p:cBhvr>
                                        <p:cTn id="4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Revenues: State Aid</a:t>
            </a:r>
          </a:p>
        </p:txBody>
      </p:sp>
      <p:sp>
        <p:nvSpPr>
          <p:cNvPr id="4" name="Slide Number Placeholder 3"/>
          <p:cNvSpPr>
            <a:spLocks noGrp="1"/>
          </p:cNvSpPr>
          <p:nvPr>
            <p:ph type="sldNum" sz="quarter" idx="10"/>
          </p:nvPr>
        </p:nvSpPr>
        <p:spPr/>
        <p:txBody>
          <a:bodyPr/>
          <a:lstStyle/>
          <a:p>
            <a:pPr>
              <a:defRPr/>
            </a:pPr>
            <a:fld id="{F167A526-2166-4C58-A6B2-042EB1F80EDB}" type="slidenum">
              <a:rPr lang="en-US" smtClean="0"/>
              <a:pPr>
                <a:defRPr/>
              </a:pPr>
              <a:t>55</a:t>
            </a:fld>
            <a:endParaRPr lang="en-US" dirty="0"/>
          </a:p>
        </p:txBody>
      </p:sp>
      <p:cxnSp>
        <p:nvCxnSpPr>
          <p:cNvPr id="5" name="Straight Connector 4"/>
          <p:cNvCxnSpPr/>
          <p:nvPr/>
        </p:nvCxnSpPr>
        <p:spPr>
          <a:xfrm>
            <a:off x="835819" y="5103186"/>
            <a:ext cx="7774781" cy="0"/>
          </a:xfrm>
          <a:prstGeom prst="line">
            <a:avLst/>
          </a:prstGeom>
          <a:noFill/>
          <a:ln w="19050" cap="flat" cmpd="sng" algn="ctr">
            <a:solidFill>
              <a:srgbClr val="3F4855">
                <a:shade val="95000"/>
                <a:satMod val="105000"/>
              </a:srgbClr>
            </a:solidFill>
            <a:prstDash val="solid"/>
            <a:headEnd type="oval" w="lg" len="lg"/>
            <a:tailEnd type="arrow" w="med" len="med"/>
          </a:ln>
          <a:effectLst/>
        </p:spPr>
      </p:cxnSp>
      <p:grpSp>
        <p:nvGrpSpPr>
          <p:cNvPr id="12" name="Group 11"/>
          <p:cNvGrpSpPr/>
          <p:nvPr/>
        </p:nvGrpSpPr>
        <p:grpSpPr>
          <a:xfrm>
            <a:off x="1294210" y="3429000"/>
            <a:ext cx="914400" cy="1718763"/>
            <a:chOff x="1534352" y="3429000"/>
            <a:chExt cx="927364" cy="2291684"/>
          </a:xfrm>
        </p:grpSpPr>
        <p:sp>
          <p:nvSpPr>
            <p:cNvPr id="13" name="Oval 12"/>
            <p:cNvSpPr/>
            <p:nvPr/>
          </p:nvSpPr>
          <p:spPr>
            <a:xfrm>
              <a:off x="2342844" y="5601812"/>
              <a:ext cx="118872" cy="118872"/>
            </a:xfrm>
            <a:prstGeom prst="ellipse">
              <a:avLst/>
            </a:prstGeom>
            <a:solidFill>
              <a:sysClr val="window" lastClr="FFFFFF"/>
            </a:solidFill>
            <a:ln w="12700" cap="flat" cmpd="sng" algn="ctr">
              <a:solidFill>
                <a:srgbClr val="FF3399"/>
              </a:solid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Avenir LT Std 45 Book" panose="020B0502020203020204" pitchFamily="34" charset="0"/>
                <a:cs typeface="+mn-cs"/>
              </a:endParaRPr>
            </a:p>
          </p:txBody>
        </p:sp>
        <p:cxnSp>
          <p:nvCxnSpPr>
            <p:cNvPr id="14" name="Straight Connector 13"/>
            <p:cNvCxnSpPr/>
            <p:nvPr/>
          </p:nvCxnSpPr>
          <p:spPr>
            <a:xfrm>
              <a:off x="2402280" y="3429000"/>
              <a:ext cx="0" cy="2172812"/>
            </a:xfrm>
            <a:prstGeom prst="line">
              <a:avLst/>
            </a:prstGeom>
            <a:noFill/>
            <a:ln w="9525" cap="flat" cmpd="sng" algn="ctr">
              <a:solidFill>
                <a:srgbClr val="FF3399"/>
              </a:solidFill>
              <a:prstDash val="solid"/>
            </a:ln>
            <a:effectLst/>
          </p:spPr>
        </p:cxnSp>
        <p:cxnSp>
          <p:nvCxnSpPr>
            <p:cNvPr id="15" name="Straight Connector 14"/>
            <p:cNvCxnSpPr/>
            <p:nvPr/>
          </p:nvCxnSpPr>
          <p:spPr>
            <a:xfrm>
              <a:off x="1534352" y="3433182"/>
              <a:ext cx="867928" cy="0"/>
            </a:xfrm>
            <a:prstGeom prst="line">
              <a:avLst/>
            </a:prstGeom>
            <a:noFill/>
            <a:ln w="57150" cap="flat" cmpd="sng" algn="ctr">
              <a:solidFill>
                <a:srgbClr val="FF3399"/>
              </a:solidFill>
              <a:prstDash val="solid"/>
            </a:ln>
            <a:effectLst/>
          </p:spPr>
        </p:cxnSp>
      </p:grpSp>
      <p:grpSp>
        <p:nvGrpSpPr>
          <p:cNvPr id="16" name="Group 15"/>
          <p:cNvGrpSpPr/>
          <p:nvPr/>
        </p:nvGrpSpPr>
        <p:grpSpPr>
          <a:xfrm>
            <a:off x="2894409" y="2252356"/>
            <a:ext cx="873053" cy="2895407"/>
            <a:chOff x="1534352" y="1860142"/>
            <a:chExt cx="927364" cy="3860542"/>
          </a:xfrm>
        </p:grpSpPr>
        <p:sp>
          <p:nvSpPr>
            <p:cNvPr id="17" name="Oval 16"/>
            <p:cNvSpPr/>
            <p:nvPr/>
          </p:nvSpPr>
          <p:spPr>
            <a:xfrm>
              <a:off x="2342844" y="5601812"/>
              <a:ext cx="118872" cy="118872"/>
            </a:xfrm>
            <a:prstGeom prst="ellipse">
              <a:avLst/>
            </a:prstGeom>
            <a:solidFill>
              <a:sysClr val="window" lastClr="FFFFFF"/>
            </a:solidFill>
            <a:ln w="12700" cap="flat" cmpd="sng" algn="ctr">
              <a:solidFill>
                <a:srgbClr val="7030A0"/>
              </a:solid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Avenir LT Std 45 Book" panose="020B0502020203020204" pitchFamily="34" charset="0"/>
                <a:cs typeface="+mn-cs"/>
              </a:endParaRPr>
            </a:p>
          </p:txBody>
        </p:sp>
        <p:cxnSp>
          <p:nvCxnSpPr>
            <p:cNvPr id="18" name="Straight Connector 17"/>
            <p:cNvCxnSpPr/>
            <p:nvPr/>
          </p:nvCxnSpPr>
          <p:spPr>
            <a:xfrm>
              <a:off x="2402280" y="1860142"/>
              <a:ext cx="0" cy="3741670"/>
            </a:xfrm>
            <a:prstGeom prst="line">
              <a:avLst/>
            </a:prstGeom>
            <a:noFill/>
            <a:ln w="9525" cap="flat" cmpd="sng" algn="ctr">
              <a:solidFill>
                <a:srgbClr val="7030A0"/>
              </a:solidFill>
              <a:prstDash val="solid"/>
            </a:ln>
            <a:effectLst/>
          </p:spPr>
        </p:cxnSp>
        <p:cxnSp>
          <p:nvCxnSpPr>
            <p:cNvPr id="19" name="Straight Connector 18"/>
            <p:cNvCxnSpPr/>
            <p:nvPr/>
          </p:nvCxnSpPr>
          <p:spPr>
            <a:xfrm>
              <a:off x="1534352" y="1860142"/>
              <a:ext cx="867928" cy="0"/>
            </a:xfrm>
            <a:prstGeom prst="line">
              <a:avLst/>
            </a:prstGeom>
            <a:noFill/>
            <a:ln w="57150" cap="flat" cmpd="sng" algn="ctr">
              <a:solidFill>
                <a:srgbClr val="7030A0"/>
              </a:solidFill>
              <a:prstDash val="solid"/>
            </a:ln>
            <a:effectLst/>
          </p:spPr>
        </p:cxnSp>
      </p:grpSp>
      <p:grpSp>
        <p:nvGrpSpPr>
          <p:cNvPr id="20" name="Group 19"/>
          <p:cNvGrpSpPr/>
          <p:nvPr/>
        </p:nvGrpSpPr>
        <p:grpSpPr>
          <a:xfrm>
            <a:off x="4300230" y="3030765"/>
            <a:ext cx="880179" cy="2116999"/>
            <a:chOff x="1534352" y="2898019"/>
            <a:chExt cx="927364" cy="2822665"/>
          </a:xfrm>
        </p:grpSpPr>
        <p:sp>
          <p:nvSpPr>
            <p:cNvPr id="21" name="Oval 20"/>
            <p:cNvSpPr/>
            <p:nvPr/>
          </p:nvSpPr>
          <p:spPr>
            <a:xfrm>
              <a:off x="2342844" y="5601812"/>
              <a:ext cx="118872" cy="118872"/>
            </a:xfrm>
            <a:prstGeom prst="ellipse">
              <a:avLst/>
            </a:prstGeom>
            <a:solidFill>
              <a:sysClr val="window" lastClr="FFFFFF"/>
            </a:solidFill>
            <a:ln w="12700" cap="flat" cmpd="sng" algn="ctr">
              <a:solidFill>
                <a:srgbClr val="0070C0"/>
              </a:solid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Avenir LT Std 45 Book" panose="020B0502020203020204" pitchFamily="34" charset="0"/>
                <a:cs typeface="+mn-cs"/>
              </a:endParaRPr>
            </a:p>
          </p:txBody>
        </p:sp>
        <p:cxnSp>
          <p:nvCxnSpPr>
            <p:cNvPr id="22" name="Straight Connector 21"/>
            <p:cNvCxnSpPr/>
            <p:nvPr/>
          </p:nvCxnSpPr>
          <p:spPr>
            <a:xfrm>
              <a:off x="2402280" y="2898019"/>
              <a:ext cx="0" cy="2703793"/>
            </a:xfrm>
            <a:prstGeom prst="line">
              <a:avLst/>
            </a:prstGeom>
            <a:noFill/>
            <a:ln w="9525" cap="flat" cmpd="sng" algn="ctr">
              <a:solidFill>
                <a:srgbClr val="0070C0"/>
              </a:solidFill>
              <a:prstDash val="solid"/>
            </a:ln>
            <a:effectLst/>
          </p:spPr>
        </p:cxnSp>
        <p:cxnSp>
          <p:nvCxnSpPr>
            <p:cNvPr id="23" name="Straight Connector 22"/>
            <p:cNvCxnSpPr/>
            <p:nvPr/>
          </p:nvCxnSpPr>
          <p:spPr>
            <a:xfrm>
              <a:off x="1534352" y="2898019"/>
              <a:ext cx="867928" cy="0"/>
            </a:xfrm>
            <a:prstGeom prst="line">
              <a:avLst/>
            </a:prstGeom>
            <a:noFill/>
            <a:ln w="57150" cap="flat" cmpd="sng" algn="ctr">
              <a:solidFill>
                <a:srgbClr val="0070C0"/>
              </a:solidFill>
              <a:prstDash val="solid"/>
            </a:ln>
            <a:effectLst/>
          </p:spPr>
        </p:cxnSp>
      </p:grpSp>
      <p:grpSp>
        <p:nvGrpSpPr>
          <p:cNvPr id="24" name="Group 23"/>
          <p:cNvGrpSpPr/>
          <p:nvPr/>
        </p:nvGrpSpPr>
        <p:grpSpPr>
          <a:xfrm>
            <a:off x="5796544" y="3745096"/>
            <a:ext cx="963945" cy="1402667"/>
            <a:chOff x="1534352" y="3850462"/>
            <a:chExt cx="927364" cy="1870222"/>
          </a:xfrm>
        </p:grpSpPr>
        <p:sp>
          <p:nvSpPr>
            <p:cNvPr id="25" name="Oval 24"/>
            <p:cNvSpPr/>
            <p:nvPr/>
          </p:nvSpPr>
          <p:spPr>
            <a:xfrm>
              <a:off x="2342844" y="5601812"/>
              <a:ext cx="118872" cy="118872"/>
            </a:xfrm>
            <a:prstGeom prst="ellipse">
              <a:avLst/>
            </a:prstGeom>
            <a:solidFill>
              <a:sysClr val="window" lastClr="FFFFFF"/>
            </a:solidFill>
            <a:ln w="12700" cap="flat" cmpd="sng" algn="ctr">
              <a:solidFill>
                <a:srgbClr val="3AA52B"/>
              </a:solid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Avenir LT Std 45 Book" panose="020B0502020203020204" pitchFamily="34" charset="0"/>
                <a:cs typeface="+mn-cs"/>
              </a:endParaRPr>
            </a:p>
          </p:txBody>
        </p:sp>
        <p:cxnSp>
          <p:nvCxnSpPr>
            <p:cNvPr id="26" name="Straight Connector 25"/>
            <p:cNvCxnSpPr/>
            <p:nvPr/>
          </p:nvCxnSpPr>
          <p:spPr>
            <a:xfrm>
              <a:off x="2402280" y="3850462"/>
              <a:ext cx="0" cy="1751350"/>
            </a:xfrm>
            <a:prstGeom prst="line">
              <a:avLst/>
            </a:prstGeom>
            <a:noFill/>
            <a:ln w="9525" cap="flat" cmpd="sng" algn="ctr">
              <a:solidFill>
                <a:srgbClr val="3AA52B"/>
              </a:solidFill>
              <a:prstDash val="solid"/>
            </a:ln>
            <a:effectLst/>
          </p:spPr>
        </p:cxnSp>
        <p:cxnSp>
          <p:nvCxnSpPr>
            <p:cNvPr id="27" name="Straight Connector 26"/>
            <p:cNvCxnSpPr/>
            <p:nvPr/>
          </p:nvCxnSpPr>
          <p:spPr>
            <a:xfrm>
              <a:off x="1534352" y="3850462"/>
              <a:ext cx="867928" cy="0"/>
            </a:xfrm>
            <a:prstGeom prst="line">
              <a:avLst/>
            </a:prstGeom>
            <a:noFill/>
            <a:ln w="57150" cap="flat" cmpd="sng" algn="ctr">
              <a:solidFill>
                <a:srgbClr val="3AA52B"/>
              </a:solidFill>
              <a:prstDash val="solid"/>
            </a:ln>
            <a:effectLst/>
          </p:spPr>
        </p:cxnSp>
      </p:grpSp>
      <p:grpSp>
        <p:nvGrpSpPr>
          <p:cNvPr id="28" name="Group 27"/>
          <p:cNvGrpSpPr/>
          <p:nvPr/>
        </p:nvGrpSpPr>
        <p:grpSpPr>
          <a:xfrm>
            <a:off x="7203020" y="2726922"/>
            <a:ext cx="1025390" cy="2420841"/>
            <a:chOff x="1534352" y="2492896"/>
            <a:chExt cx="927364" cy="3227788"/>
          </a:xfrm>
        </p:grpSpPr>
        <p:sp>
          <p:nvSpPr>
            <p:cNvPr id="29" name="Oval 28"/>
            <p:cNvSpPr/>
            <p:nvPr/>
          </p:nvSpPr>
          <p:spPr>
            <a:xfrm>
              <a:off x="2342844" y="5601812"/>
              <a:ext cx="118872" cy="118872"/>
            </a:xfrm>
            <a:prstGeom prst="ellipse">
              <a:avLst/>
            </a:prstGeom>
            <a:solidFill>
              <a:sysClr val="window" lastClr="FFFFFF"/>
            </a:solidFill>
            <a:ln w="12700" cap="flat" cmpd="sng" algn="ctr">
              <a:solidFill>
                <a:srgbClr val="FF0000"/>
              </a:solid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Avenir LT Std 45 Book" panose="020B0502020203020204" pitchFamily="34" charset="0"/>
                <a:cs typeface="+mn-cs"/>
              </a:endParaRPr>
            </a:p>
          </p:txBody>
        </p:sp>
        <p:cxnSp>
          <p:nvCxnSpPr>
            <p:cNvPr id="30" name="Straight Connector 29"/>
            <p:cNvCxnSpPr/>
            <p:nvPr/>
          </p:nvCxnSpPr>
          <p:spPr>
            <a:xfrm>
              <a:off x="2402280" y="2492896"/>
              <a:ext cx="0" cy="3108916"/>
            </a:xfrm>
            <a:prstGeom prst="line">
              <a:avLst/>
            </a:prstGeom>
            <a:noFill/>
            <a:ln w="9525" cap="flat" cmpd="sng" algn="ctr">
              <a:solidFill>
                <a:srgbClr val="FF0000"/>
              </a:solidFill>
              <a:prstDash val="solid"/>
            </a:ln>
            <a:effectLst/>
          </p:spPr>
        </p:cxnSp>
        <p:cxnSp>
          <p:nvCxnSpPr>
            <p:cNvPr id="31" name="Straight Connector 30"/>
            <p:cNvCxnSpPr/>
            <p:nvPr/>
          </p:nvCxnSpPr>
          <p:spPr>
            <a:xfrm>
              <a:off x="1534352" y="2492896"/>
              <a:ext cx="867928" cy="0"/>
            </a:xfrm>
            <a:prstGeom prst="line">
              <a:avLst/>
            </a:prstGeom>
            <a:noFill/>
            <a:ln w="57150" cap="flat" cmpd="sng" algn="ctr">
              <a:solidFill>
                <a:srgbClr val="FF0000"/>
              </a:solidFill>
              <a:prstDash val="solid"/>
            </a:ln>
            <a:effectLst/>
          </p:spPr>
        </p:cxnSp>
      </p:grpSp>
      <p:grpSp>
        <p:nvGrpSpPr>
          <p:cNvPr id="11" name="Group 10"/>
          <p:cNvGrpSpPr/>
          <p:nvPr/>
        </p:nvGrpSpPr>
        <p:grpSpPr>
          <a:xfrm>
            <a:off x="1981200" y="1764257"/>
            <a:ext cx="1745991" cy="3264943"/>
            <a:chOff x="1981200" y="1764257"/>
            <a:chExt cx="1745991" cy="3264943"/>
          </a:xfrm>
        </p:grpSpPr>
        <p:sp>
          <p:nvSpPr>
            <p:cNvPr id="7" name="Rectangle 6"/>
            <p:cNvSpPr/>
            <p:nvPr/>
          </p:nvSpPr>
          <p:spPr>
            <a:xfrm>
              <a:off x="3048000" y="1764257"/>
              <a:ext cx="659797" cy="507831"/>
            </a:xfrm>
            <a:prstGeom prst="rect">
              <a:avLst/>
            </a:prstGeom>
          </p:spPr>
          <p:txBody>
            <a:bodyPr wrap="none" rIns="0" anchor="ctr">
              <a:spAutoFit/>
            </a:bodyPr>
            <a:lstStyle/>
            <a:p>
              <a:pPr algn="ctr" fontAlgn="auto">
                <a:spcBef>
                  <a:spcPts val="0"/>
                </a:spcBef>
                <a:spcAft>
                  <a:spcPts val="0"/>
                </a:spcAft>
              </a:pPr>
              <a:r>
                <a:rPr lang="en-US" sz="2700" b="1" dirty="0">
                  <a:solidFill>
                    <a:srgbClr val="8D44AD"/>
                  </a:solidFill>
                  <a:latin typeface="Avenir LT Std 45 Book" panose="020B0502020203020204" pitchFamily="34" charset="0"/>
                  <a:ea typeface="Open Sans" panose="020B0606030504020204" pitchFamily="34" charset="0"/>
                  <a:cs typeface="Open Sans" panose="020B0606030504020204" pitchFamily="34" charset="0"/>
                </a:rPr>
                <a:t>Jan</a:t>
              </a:r>
              <a:endParaRPr lang="en-US" sz="2700" dirty="0">
                <a:solidFill>
                  <a:srgbClr val="8D44AD"/>
                </a:solidFill>
                <a:latin typeface="Avenir LT Std 45 Book" panose="020B0502020203020204" pitchFamily="34" charset="0"/>
                <a:cs typeface="+mn-cs"/>
              </a:endParaRPr>
            </a:p>
          </p:txBody>
        </p:sp>
        <p:sp>
          <p:nvSpPr>
            <p:cNvPr id="37" name="TextBox 36"/>
            <p:cNvSpPr txBox="1"/>
            <p:nvPr/>
          </p:nvSpPr>
          <p:spPr>
            <a:xfrm>
              <a:off x="1981200" y="2271902"/>
              <a:ext cx="1745991" cy="307777"/>
            </a:xfrm>
            <a:prstGeom prst="rect">
              <a:avLst/>
            </a:prstGeom>
            <a:noFill/>
          </p:spPr>
          <p:txBody>
            <a:bodyPr wrap="none" rtlCol="0">
              <a:spAutoFit/>
            </a:bodyPr>
            <a:lstStyle/>
            <a:p>
              <a:pPr fontAlgn="auto">
                <a:spcBef>
                  <a:spcPts val="0"/>
                </a:spcBef>
                <a:spcAft>
                  <a:spcPts val="0"/>
                </a:spcAft>
              </a:pPr>
              <a:r>
                <a:rPr lang="en-US" sz="1400" b="1" dirty="0">
                  <a:solidFill>
                    <a:srgbClr val="2D3E50"/>
                  </a:solidFill>
                  <a:latin typeface="Avenir LT Std 45 Book" panose="020B0502020203020204" pitchFamily="34" charset="0"/>
                  <a:ea typeface="Open Sans" panose="020B0606030504020204" pitchFamily="34" charset="0"/>
                  <a:cs typeface="Open Sans" panose="020B0606030504020204" pitchFamily="34" charset="0"/>
                </a:rPr>
                <a:t>State Aid Estimate</a:t>
              </a:r>
            </a:p>
          </p:txBody>
        </p:sp>
        <p:sp>
          <p:nvSpPr>
            <p:cNvPr id="38" name="TextBox 37"/>
            <p:cNvSpPr txBox="1"/>
            <p:nvPr/>
          </p:nvSpPr>
          <p:spPr>
            <a:xfrm>
              <a:off x="2274328" y="2513127"/>
              <a:ext cx="1380201" cy="2516073"/>
            </a:xfrm>
            <a:prstGeom prst="rect">
              <a:avLst/>
            </a:prstGeom>
            <a:noFill/>
          </p:spPr>
          <p:txBody>
            <a:bodyPr wrap="square" rtlCol="0">
              <a:spAutoFit/>
            </a:bodyPr>
            <a:lstStyle/>
            <a:p>
              <a:pPr algn="r" fontAlgn="auto">
                <a:spcBef>
                  <a:spcPts val="0"/>
                </a:spcBef>
                <a:spcAft>
                  <a:spcPts val="0"/>
                </a:spcAft>
              </a:pPr>
              <a:r>
                <a:rPr lang="en-US" sz="105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t>Governor released her proposed State Aid package for school districts in mid-January.  As these are the only figures we have, these become the best figures to utilize, hoping that the State-approved budget will not result in less Aid than proposed by Governor.</a:t>
              </a:r>
            </a:p>
          </p:txBody>
        </p:sp>
      </p:grpSp>
      <p:grpSp>
        <p:nvGrpSpPr>
          <p:cNvPr id="3" name="Group 2"/>
          <p:cNvGrpSpPr/>
          <p:nvPr/>
        </p:nvGrpSpPr>
        <p:grpSpPr>
          <a:xfrm>
            <a:off x="824056" y="2894588"/>
            <a:ext cx="1461944" cy="2158008"/>
            <a:chOff x="824056" y="2894588"/>
            <a:chExt cx="1461944" cy="2158008"/>
          </a:xfrm>
        </p:grpSpPr>
        <p:sp>
          <p:nvSpPr>
            <p:cNvPr id="6" name="Rectangle 5"/>
            <p:cNvSpPr/>
            <p:nvPr/>
          </p:nvSpPr>
          <p:spPr>
            <a:xfrm>
              <a:off x="1447800" y="2894588"/>
              <a:ext cx="691857" cy="507831"/>
            </a:xfrm>
            <a:prstGeom prst="rect">
              <a:avLst/>
            </a:prstGeom>
          </p:spPr>
          <p:txBody>
            <a:bodyPr wrap="none" rIns="0" anchor="ctr">
              <a:spAutoFit/>
            </a:bodyPr>
            <a:lstStyle/>
            <a:p>
              <a:pPr algn="ctr" fontAlgn="auto">
                <a:spcBef>
                  <a:spcPts val="0"/>
                </a:spcBef>
                <a:spcAft>
                  <a:spcPts val="0"/>
                </a:spcAft>
              </a:pPr>
              <a:r>
                <a:rPr lang="en-US" sz="2700" b="1" dirty="0">
                  <a:solidFill>
                    <a:srgbClr val="FF3399"/>
                  </a:solidFill>
                  <a:latin typeface="Avenir LT Std 45 Book" panose="020B0502020203020204" pitchFamily="34" charset="0"/>
                  <a:ea typeface="Open Sans" panose="020B0606030504020204" pitchFamily="34" charset="0"/>
                  <a:cs typeface="Open Sans" panose="020B0606030504020204" pitchFamily="34" charset="0"/>
                </a:rPr>
                <a:t>Oct</a:t>
              </a:r>
              <a:endParaRPr lang="en-US" sz="2700" dirty="0">
                <a:solidFill>
                  <a:srgbClr val="FF3399"/>
                </a:solidFill>
                <a:latin typeface="Avenir LT Std 45 Book" panose="020B0502020203020204" pitchFamily="34" charset="0"/>
                <a:cs typeface="+mn-cs"/>
              </a:endParaRPr>
            </a:p>
          </p:txBody>
        </p:sp>
        <p:grpSp>
          <p:nvGrpSpPr>
            <p:cNvPr id="39" name="Group 38"/>
            <p:cNvGrpSpPr/>
            <p:nvPr/>
          </p:nvGrpSpPr>
          <p:grpSpPr>
            <a:xfrm>
              <a:off x="824056" y="3537346"/>
              <a:ext cx="1461944" cy="1515250"/>
              <a:chOff x="950015" y="5111713"/>
              <a:chExt cx="1989162" cy="2020335"/>
            </a:xfrm>
          </p:grpSpPr>
          <p:sp>
            <p:nvSpPr>
              <p:cNvPr id="40" name="TextBox 39"/>
              <p:cNvSpPr txBox="1"/>
              <p:nvPr/>
            </p:nvSpPr>
            <p:spPr>
              <a:xfrm>
                <a:off x="1123539" y="5111713"/>
                <a:ext cx="1815638" cy="410370"/>
              </a:xfrm>
              <a:prstGeom prst="rect">
                <a:avLst/>
              </a:prstGeom>
              <a:noFill/>
            </p:spPr>
            <p:txBody>
              <a:bodyPr wrap="square" rtlCol="0">
                <a:spAutoFit/>
              </a:bodyPr>
              <a:lstStyle/>
              <a:p>
                <a:pPr fontAlgn="auto">
                  <a:spcBef>
                    <a:spcPts val="0"/>
                  </a:spcBef>
                  <a:spcAft>
                    <a:spcPts val="0"/>
                  </a:spcAft>
                </a:pPr>
                <a:r>
                  <a:rPr lang="en-US" sz="1400" b="1" dirty="0">
                    <a:solidFill>
                      <a:srgbClr val="2D3E50"/>
                    </a:solidFill>
                    <a:latin typeface="Avenir LT Std 45 Book" panose="020B0502020203020204" pitchFamily="34" charset="0"/>
                    <a:ea typeface="Open Sans" panose="020B0606030504020204" pitchFamily="34" charset="0"/>
                    <a:cs typeface="Open Sans" panose="020B0606030504020204" pitchFamily="34" charset="0"/>
                  </a:rPr>
                  <a:t>Budget Prep</a:t>
                </a:r>
              </a:p>
            </p:txBody>
          </p:sp>
          <p:sp>
            <p:nvSpPr>
              <p:cNvPr id="41" name="TextBox 40"/>
              <p:cNvSpPr txBox="1"/>
              <p:nvPr/>
            </p:nvSpPr>
            <p:spPr>
              <a:xfrm>
                <a:off x="950015" y="5429016"/>
                <a:ext cx="1816193" cy="1703032"/>
              </a:xfrm>
              <a:prstGeom prst="rect">
                <a:avLst/>
              </a:prstGeom>
              <a:noFill/>
            </p:spPr>
            <p:txBody>
              <a:bodyPr wrap="square" rtlCol="0">
                <a:spAutoFit/>
              </a:bodyPr>
              <a:lstStyle/>
              <a:p>
                <a:pPr algn="r" fontAlgn="auto">
                  <a:spcBef>
                    <a:spcPts val="0"/>
                  </a:spcBef>
                  <a:spcAft>
                    <a:spcPts val="0"/>
                  </a:spcAft>
                </a:pPr>
                <a:r>
                  <a:rPr lang="en-US" sz="110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t>As we officially “close out” the prior fiscal year, we are already working on the following fiscal year’s budget.</a:t>
                </a:r>
              </a:p>
            </p:txBody>
          </p:sp>
        </p:grpSp>
      </p:grpSp>
      <p:grpSp>
        <p:nvGrpSpPr>
          <p:cNvPr id="32" name="Group 31"/>
          <p:cNvGrpSpPr/>
          <p:nvPr/>
        </p:nvGrpSpPr>
        <p:grpSpPr>
          <a:xfrm>
            <a:off x="3886200" y="2116693"/>
            <a:ext cx="1292341" cy="2912507"/>
            <a:chOff x="3886200" y="2116693"/>
            <a:chExt cx="1292341" cy="2912507"/>
          </a:xfrm>
        </p:grpSpPr>
        <p:sp>
          <p:nvSpPr>
            <p:cNvPr id="8" name="Rectangle 7"/>
            <p:cNvSpPr/>
            <p:nvPr/>
          </p:nvSpPr>
          <p:spPr>
            <a:xfrm>
              <a:off x="4214772" y="2116693"/>
              <a:ext cx="890628" cy="923330"/>
            </a:xfrm>
            <a:prstGeom prst="rect">
              <a:avLst/>
            </a:prstGeom>
          </p:spPr>
          <p:txBody>
            <a:bodyPr wrap="none" rIns="0" anchor="ctr">
              <a:spAutoFit/>
            </a:bodyPr>
            <a:lstStyle/>
            <a:p>
              <a:pPr algn="ctr" fontAlgn="auto">
                <a:spcBef>
                  <a:spcPts val="0"/>
                </a:spcBef>
                <a:spcAft>
                  <a:spcPts val="0"/>
                </a:spcAft>
              </a:pPr>
              <a:r>
                <a:rPr lang="en-US" sz="2700" b="1" dirty="0">
                  <a:solidFill>
                    <a:srgbClr val="297FB8"/>
                  </a:solidFill>
                  <a:latin typeface="Avenir LT Std 45 Book" panose="020B0502020203020204" pitchFamily="34" charset="0"/>
                  <a:ea typeface="Open Sans" panose="020B0606030504020204" pitchFamily="34" charset="0"/>
                  <a:cs typeface="Open Sans" panose="020B0606030504020204" pitchFamily="34" charset="0"/>
                </a:rPr>
                <a:t>Early</a:t>
              </a:r>
              <a:br>
                <a:rPr lang="en-US" sz="2700" b="1" dirty="0">
                  <a:solidFill>
                    <a:srgbClr val="297FB8"/>
                  </a:solidFill>
                  <a:latin typeface="Avenir LT Std 45 Book" panose="020B0502020203020204" pitchFamily="34" charset="0"/>
                  <a:ea typeface="Open Sans" panose="020B0606030504020204" pitchFamily="34" charset="0"/>
                  <a:cs typeface="Open Sans" panose="020B0606030504020204" pitchFamily="34" charset="0"/>
                </a:rPr>
              </a:br>
              <a:r>
                <a:rPr lang="en-US" sz="2700" b="1" dirty="0">
                  <a:solidFill>
                    <a:srgbClr val="297FB8"/>
                  </a:solidFill>
                  <a:latin typeface="Avenir LT Std 45 Book" panose="020B0502020203020204" pitchFamily="34" charset="0"/>
                  <a:ea typeface="Open Sans" panose="020B0606030504020204" pitchFamily="34" charset="0"/>
                  <a:cs typeface="Open Sans" panose="020B0606030504020204" pitchFamily="34" charset="0"/>
                </a:rPr>
                <a:t>April</a:t>
              </a:r>
              <a:endParaRPr lang="en-US" sz="2700" dirty="0">
                <a:solidFill>
                  <a:srgbClr val="297FB8"/>
                </a:solidFill>
                <a:latin typeface="Avenir LT Std 45 Book" panose="020B0502020203020204" pitchFamily="34" charset="0"/>
                <a:cs typeface="+mn-cs"/>
              </a:endParaRPr>
            </a:p>
          </p:txBody>
        </p:sp>
        <p:grpSp>
          <p:nvGrpSpPr>
            <p:cNvPr id="42" name="Group 41"/>
            <p:cNvGrpSpPr/>
            <p:nvPr/>
          </p:nvGrpSpPr>
          <p:grpSpPr>
            <a:xfrm>
              <a:off x="3886200" y="3082319"/>
              <a:ext cx="1292341" cy="1946881"/>
              <a:chOff x="1071320" y="5111713"/>
              <a:chExt cx="2194576" cy="2595844"/>
            </a:xfrm>
          </p:grpSpPr>
          <p:sp>
            <p:nvSpPr>
              <p:cNvPr id="43" name="TextBox 42"/>
              <p:cNvSpPr txBox="1"/>
              <p:nvPr/>
            </p:nvSpPr>
            <p:spPr>
              <a:xfrm>
                <a:off x="1071320" y="5111713"/>
                <a:ext cx="2194576" cy="410370"/>
              </a:xfrm>
              <a:prstGeom prst="rect">
                <a:avLst/>
              </a:prstGeom>
              <a:noFill/>
            </p:spPr>
            <p:txBody>
              <a:bodyPr wrap="none" rtlCol="0">
                <a:spAutoFit/>
              </a:bodyPr>
              <a:lstStyle/>
              <a:p>
                <a:pPr fontAlgn="auto">
                  <a:spcBef>
                    <a:spcPts val="0"/>
                  </a:spcBef>
                  <a:spcAft>
                    <a:spcPts val="0"/>
                  </a:spcAft>
                </a:pPr>
                <a:r>
                  <a:rPr lang="en-US" sz="1400" b="1" dirty="0">
                    <a:solidFill>
                      <a:srgbClr val="2D3E50"/>
                    </a:solidFill>
                    <a:latin typeface="Avenir LT Std 45 Book" panose="020B0502020203020204" pitchFamily="34" charset="0"/>
                    <a:ea typeface="Open Sans" panose="020B0606030504020204" pitchFamily="34" charset="0"/>
                    <a:cs typeface="Open Sans" panose="020B0606030504020204" pitchFamily="34" charset="0"/>
                  </a:rPr>
                  <a:t>State Budget</a:t>
                </a:r>
              </a:p>
            </p:txBody>
          </p:sp>
          <p:sp>
            <p:nvSpPr>
              <p:cNvPr id="44" name="TextBox 43"/>
              <p:cNvSpPr txBox="1"/>
              <p:nvPr/>
            </p:nvSpPr>
            <p:spPr>
              <a:xfrm>
                <a:off x="1160841" y="5553119"/>
                <a:ext cx="1980851" cy="2154438"/>
              </a:xfrm>
              <a:prstGeom prst="rect">
                <a:avLst/>
              </a:prstGeom>
              <a:noFill/>
            </p:spPr>
            <p:txBody>
              <a:bodyPr wrap="square" rtlCol="0">
                <a:spAutoFit/>
              </a:bodyPr>
              <a:lstStyle/>
              <a:p>
                <a:pPr algn="r" fontAlgn="auto">
                  <a:spcBef>
                    <a:spcPts val="0"/>
                  </a:spcBef>
                  <a:spcAft>
                    <a:spcPts val="0"/>
                  </a:spcAft>
                </a:pPr>
                <a:r>
                  <a:rPr lang="en-US" sz="110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t>NYS is expected to release its State-approved budget, including Aid figures for schools, by </a:t>
                </a:r>
                <a:br>
                  <a:rPr lang="en-US" sz="110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br>
                <a:r>
                  <a:rPr lang="en-US" sz="110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t>April 1</a:t>
                </a:r>
                <a:r>
                  <a:rPr lang="en-US" sz="1100" baseline="3000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t>st</a:t>
                </a:r>
                <a:r>
                  <a:rPr lang="en-US" sz="110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t>.</a:t>
                </a:r>
              </a:p>
            </p:txBody>
          </p:sp>
        </p:grpSp>
      </p:grpSp>
      <p:grpSp>
        <p:nvGrpSpPr>
          <p:cNvPr id="33" name="Group 32"/>
          <p:cNvGrpSpPr/>
          <p:nvPr/>
        </p:nvGrpSpPr>
        <p:grpSpPr>
          <a:xfrm>
            <a:off x="5113710" y="2819400"/>
            <a:ext cx="1651414" cy="2224966"/>
            <a:chOff x="5113710" y="2819400"/>
            <a:chExt cx="1651414" cy="2224966"/>
          </a:xfrm>
        </p:grpSpPr>
        <p:sp>
          <p:nvSpPr>
            <p:cNvPr id="9" name="Rectangle 8"/>
            <p:cNvSpPr/>
            <p:nvPr/>
          </p:nvSpPr>
          <p:spPr>
            <a:xfrm>
              <a:off x="5791200" y="2819400"/>
              <a:ext cx="871392" cy="923330"/>
            </a:xfrm>
            <a:prstGeom prst="rect">
              <a:avLst/>
            </a:prstGeom>
          </p:spPr>
          <p:txBody>
            <a:bodyPr wrap="none" rIns="0" anchor="ctr">
              <a:spAutoFit/>
            </a:bodyPr>
            <a:lstStyle/>
            <a:p>
              <a:pPr algn="ctr" fontAlgn="auto">
                <a:spcBef>
                  <a:spcPts val="0"/>
                </a:spcBef>
                <a:spcAft>
                  <a:spcPts val="0"/>
                </a:spcAft>
              </a:pPr>
              <a:r>
                <a:rPr lang="en-US" sz="2700" b="1" dirty="0">
                  <a:solidFill>
                    <a:srgbClr val="27AE61"/>
                  </a:solidFill>
                  <a:latin typeface="Avenir LT Std 45 Book" panose="020B0502020203020204" pitchFamily="34" charset="0"/>
                  <a:ea typeface="Open Sans" panose="020B0606030504020204" pitchFamily="34" charset="0"/>
                  <a:cs typeface="Open Sans" panose="020B0606030504020204" pitchFamily="34" charset="0"/>
                </a:rPr>
                <a:t>Mid</a:t>
              </a:r>
              <a:br>
                <a:rPr lang="en-US" sz="2700" b="1" dirty="0">
                  <a:solidFill>
                    <a:srgbClr val="27AE61"/>
                  </a:solidFill>
                  <a:latin typeface="Avenir LT Std 45 Book" panose="020B0502020203020204" pitchFamily="34" charset="0"/>
                  <a:ea typeface="Open Sans" panose="020B0606030504020204" pitchFamily="34" charset="0"/>
                  <a:cs typeface="Open Sans" panose="020B0606030504020204" pitchFamily="34" charset="0"/>
                </a:rPr>
              </a:br>
              <a:r>
                <a:rPr lang="en-US" sz="2700" b="1" dirty="0">
                  <a:solidFill>
                    <a:srgbClr val="27AE61"/>
                  </a:solidFill>
                  <a:latin typeface="Avenir LT Std 45 Book" panose="020B0502020203020204" pitchFamily="34" charset="0"/>
                  <a:ea typeface="Open Sans" panose="020B0606030504020204" pitchFamily="34" charset="0"/>
                  <a:cs typeface="Open Sans" panose="020B0606030504020204" pitchFamily="34" charset="0"/>
                </a:rPr>
                <a:t>April</a:t>
              </a:r>
              <a:endParaRPr lang="en-US" sz="2700" dirty="0">
                <a:solidFill>
                  <a:srgbClr val="27AE61"/>
                </a:solidFill>
                <a:latin typeface="Avenir LT Std 45 Book" panose="020B0502020203020204" pitchFamily="34" charset="0"/>
                <a:cs typeface="+mn-cs"/>
              </a:endParaRPr>
            </a:p>
          </p:txBody>
        </p:sp>
        <p:grpSp>
          <p:nvGrpSpPr>
            <p:cNvPr id="45" name="Group 44"/>
            <p:cNvGrpSpPr/>
            <p:nvPr/>
          </p:nvGrpSpPr>
          <p:grpSpPr>
            <a:xfrm>
              <a:off x="5113710" y="3759143"/>
              <a:ext cx="1651414" cy="1285223"/>
              <a:chOff x="629767" y="4967010"/>
              <a:chExt cx="2186748" cy="1713632"/>
            </a:xfrm>
          </p:grpSpPr>
          <p:sp>
            <p:nvSpPr>
              <p:cNvPr id="46" name="TextBox 45"/>
              <p:cNvSpPr txBox="1"/>
              <p:nvPr/>
            </p:nvSpPr>
            <p:spPr>
              <a:xfrm>
                <a:off x="629767" y="4967010"/>
                <a:ext cx="2186748" cy="410370"/>
              </a:xfrm>
              <a:prstGeom prst="rect">
                <a:avLst/>
              </a:prstGeom>
              <a:noFill/>
            </p:spPr>
            <p:txBody>
              <a:bodyPr wrap="none" rtlCol="0">
                <a:spAutoFit/>
              </a:bodyPr>
              <a:lstStyle/>
              <a:p>
                <a:pPr fontAlgn="auto">
                  <a:spcBef>
                    <a:spcPts val="0"/>
                  </a:spcBef>
                  <a:spcAft>
                    <a:spcPts val="0"/>
                  </a:spcAft>
                </a:pPr>
                <a:r>
                  <a:rPr lang="en-US" sz="1400" b="1" dirty="0">
                    <a:solidFill>
                      <a:srgbClr val="2D3E50"/>
                    </a:solidFill>
                    <a:latin typeface="Avenir LT Std 45 Book" panose="020B0502020203020204" pitchFamily="34" charset="0"/>
                    <a:ea typeface="Open Sans" panose="020B0606030504020204" pitchFamily="34" charset="0"/>
                    <a:cs typeface="Open Sans" panose="020B0606030504020204" pitchFamily="34" charset="0"/>
                  </a:rPr>
                  <a:t>Budget Adoption</a:t>
                </a:r>
              </a:p>
            </p:txBody>
          </p:sp>
          <p:sp>
            <p:nvSpPr>
              <p:cNvPr id="47" name="TextBox 46"/>
              <p:cNvSpPr txBox="1"/>
              <p:nvPr/>
            </p:nvSpPr>
            <p:spPr>
              <a:xfrm>
                <a:off x="820568" y="5429016"/>
                <a:ext cx="1945641" cy="1251626"/>
              </a:xfrm>
              <a:prstGeom prst="rect">
                <a:avLst/>
              </a:prstGeom>
              <a:noFill/>
            </p:spPr>
            <p:txBody>
              <a:bodyPr wrap="square" rtlCol="0">
                <a:spAutoFit/>
              </a:bodyPr>
              <a:lstStyle/>
              <a:p>
                <a:pPr algn="r" fontAlgn="auto">
                  <a:spcBef>
                    <a:spcPts val="0"/>
                  </a:spcBef>
                  <a:spcAft>
                    <a:spcPts val="0"/>
                  </a:spcAft>
                </a:pPr>
                <a:r>
                  <a:rPr lang="en-US" sz="110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t>Boards of Education are required to adopt their next fiscal year’s </a:t>
                </a:r>
                <a:br>
                  <a:rPr lang="en-US" sz="110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br>
                <a:r>
                  <a:rPr lang="en-US" sz="110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t>school budget.</a:t>
                </a:r>
              </a:p>
            </p:txBody>
          </p:sp>
        </p:grpSp>
      </p:grpSp>
      <p:grpSp>
        <p:nvGrpSpPr>
          <p:cNvPr id="34" name="Group 33"/>
          <p:cNvGrpSpPr/>
          <p:nvPr/>
        </p:nvGrpSpPr>
        <p:grpSpPr>
          <a:xfrm>
            <a:off x="6933010" y="1811162"/>
            <a:ext cx="1322049" cy="3146053"/>
            <a:chOff x="6933010" y="1811162"/>
            <a:chExt cx="1322049" cy="3146053"/>
          </a:xfrm>
        </p:grpSpPr>
        <p:sp>
          <p:nvSpPr>
            <p:cNvPr id="10" name="Rectangle 9"/>
            <p:cNvSpPr/>
            <p:nvPr/>
          </p:nvSpPr>
          <p:spPr>
            <a:xfrm>
              <a:off x="7378188" y="1811162"/>
              <a:ext cx="775212" cy="923330"/>
            </a:xfrm>
            <a:prstGeom prst="rect">
              <a:avLst/>
            </a:prstGeom>
          </p:spPr>
          <p:txBody>
            <a:bodyPr wrap="none" rIns="0" anchor="ctr">
              <a:spAutoFit/>
            </a:bodyPr>
            <a:lstStyle/>
            <a:p>
              <a:pPr algn="ctr" fontAlgn="auto">
                <a:spcBef>
                  <a:spcPts val="0"/>
                </a:spcBef>
                <a:spcAft>
                  <a:spcPts val="0"/>
                </a:spcAft>
              </a:pPr>
              <a:r>
                <a:rPr lang="en-US" sz="2700" b="1" dirty="0">
                  <a:latin typeface="Avenir LT Std 45 Book" panose="020B0502020203020204" pitchFamily="34" charset="0"/>
                  <a:ea typeface="Open Sans" panose="020B0606030504020204" pitchFamily="34" charset="0"/>
                  <a:cs typeface="Open Sans" panose="020B0606030504020204" pitchFamily="34" charset="0"/>
                </a:rPr>
                <a:t>Mid</a:t>
              </a:r>
              <a:br>
                <a:rPr lang="en-US" sz="2700" b="1" dirty="0">
                  <a:latin typeface="Avenir LT Std 45 Book" panose="020B0502020203020204" pitchFamily="34" charset="0"/>
                  <a:ea typeface="Open Sans" panose="020B0606030504020204" pitchFamily="34" charset="0"/>
                  <a:cs typeface="Open Sans" panose="020B0606030504020204" pitchFamily="34" charset="0"/>
                </a:rPr>
              </a:br>
              <a:r>
                <a:rPr lang="en-US" sz="2700" b="1" dirty="0">
                  <a:latin typeface="Avenir LT Std 45 Book" panose="020B0502020203020204" pitchFamily="34" charset="0"/>
                  <a:ea typeface="Open Sans" panose="020B0606030504020204" pitchFamily="34" charset="0"/>
                  <a:cs typeface="Open Sans" panose="020B0606030504020204" pitchFamily="34" charset="0"/>
                </a:rPr>
                <a:t>May</a:t>
              </a:r>
              <a:endParaRPr lang="en-US" sz="2700" dirty="0">
                <a:latin typeface="Avenir LT Std 45 Book" panose="020B0502020203020204" pitchFamily="34" charset="0"/>
                <a:cs typeface="+mn-cs"/>
              </a:endParaRPr>
            </a:p>
          </p:txBody>
        </p:sp>
        <p:grpSp>
          <p:nvGrpSpPr>
            <p:cNvPr id="51" name="Group 50"/>
            <p:cNvGrpSpPr/>
            <p:nvPr/>
          </p:nvGrpSpPr>
          <p:grpSpPr>
            <a:xfrm>
              <a:off x="6933010" y="2823011"/>
              <a:ext cx="1322049" cy="2134204"/>
              <a:chOff x="1360621" y="5111713"/>
              <a:chExt cx="1508371" cy="2627498"/>
            </a:xfrm>
          </p:grpSpPr>
          <p:sp>
            <p:nvSpPr>
              <p:cNvPr id="52" name="TextBox 51"/>
              <p:cNvSpPr txBox="1"/>
              <p:nvPr/>
            </p:nvSpPr>
            <p:spPr>
              <a:xfrm>
                <a:off x="1361979" y="5111713"/>
                <a:ext cx="1507013" cy="410370"/>
              </a:xfrm>
              <a:prstGeom prst="rect">
                <a:avLst/>
              </a:prstGeom>
              <a:noFill/>
            </p:spPr>
            <p:txBody>
              <a:bodyPr wrap="square" rtlCol="0">
                <a:spAutoFit/>
              </a:bodyPr>
              <a:lstStyle/>
              <a:p>
                <a:pPr fontAlgn="auto">
                  <a:spcBef>
                    <a:spcPts val="0"/>
                  </a:spcBef>
                  <a:spcAft>
                    <a:spcPts val="0"/>
                  </a:spcAft>
                </a:pPr>
                <a:r>
                  <a:rPr lang="en-US" sz="1400" b="1" dirty="0">
                    <a:solidFill>
                      <a:srgbClr val="2D3E50"/>
                    </a:solidFill>
                    <a:latin typeface="Avenir LT Std 45 Book" panose="020B0502020203020204" pitchFamily="34" charset="0"/>
                    <a:ea typeface="Open Sans" panose="020B0606030504020204" pitchFamily="34" charset="0"/>
                    <a:cs typeface="Open Sans" panose="020B0606030504020204" pitchFamily="34" charset="0"/>
                  </a:rPr>
                  <a:t>Budget Vote</a:t>
                </a:r>
              </a:p>
            </p:txBody>
          </p:sp>
          <p:sp>
            <p:nvSpPr>
              <p:cNvPr id="53" name="TextBox 52"/>
              <p:cNvSpPr txBox="1"/>
              <p:nvPr/>
            </p:nvSpPr>
            <p:spPr>
              <a:xfrm>
                <a:off x="1360621" y="5541503"/>
                <a:ext cx="1405587" cy="2197708"/>
              </a:xfrm>
              <a:prstGeom prst="rect">
                <a:avLst/>
              </a:prstGeom>
              <a:noFill/>
            </p:spPr>
            <p:txBody>
              <a:bodyPr wrap="square" rtlCol="0">
                <a:spAutoFit/>
              </a:bodyPr>
              <a:lstStyle/>
              <a:p>
                <a:pPr algn="r" fontAlgn="auto">
                  <a:spcBef>
                    <a:spcPts val="0"/>
                  </a:spcBef>
                  <a:spcAft>
                    <a:spcPts val="0"/>
                  </a:spcAft>
                </a:pPr>
                <a:r>
                  <a:rPr lang="en-US" sz="110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t>Schools are required to put the budget which was adopted by the BOE in mid-April to vote by residents the third Tuesday </a:t>
                </a:r>
                <a:br>
                  <a:rPr lang="en-US" sz="110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br>
                <a:r>
                  <a:rPr lang="en-US" sz="1100" dirty="0">
                    <a:solidFill>
                      <a:srgbClr val="7E8C8D"/>
                    </a:solidFill>
                    <a:latin typeface="Avenir LT Std 45 Book" panose="020B0502020203020204" pitchFamily="34" charset="0"/>
                    <a:ea typeface="Open Sans" panose="020B0606030504020204" pitchFamily="34" charset="0"/>
                    <a:cs typeface="Open Sans" panose="020B0606030504020204" pitchFamily="34" charset="0"/>
                  </a:rPr>
                  <a:t>in May.</a:t>
                </a:r>
              </a:p>
            </p:txBody>
          </p:sp>
        </p:grpSp>
      </p:grpSp>
    </p:spTree>
    <p:extLst>
      <p:ext uri="{BB962C8B-B14F-4D97-AF65-F5344CB8AC3E}">
        <p14:creationId xmlns:p14="http://schemas.microsoft.com/office/powerpoint/2010/main" val="4061435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up)">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wipe(up)">
                                      <p:cBhvr>
                                        <p:cTn id="17" dur="500"/>
                                        <p:tgtEl>
                                          <p:spTgt spid="3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wipe(up)">
                                      <p:cBhvr>
                                        <p:cTn id="22" dur="500"/>
                                        <p:tgtEl>
                                          <p:spTgt spid="3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wipe(up)">
                                      <p:cBhvr>
                                        <p:cTn id="2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Revenues: State Aid</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368353391"/>
              </p:ext>
            </p:extLst>
          </p:nvPr>
        </p:nvGraphicFramePr>
        <p:xfrm>
          <a:off x="457200" y="1219200"/>
          <a:ext cx="8153400" cy="4572000"/>
        </p:xfrm>
        <a:graphic>
          <a:graphicData uri="http://schemas.openxmlformats.org/drawingml/2006/chart">
            <c:chart xmlns:c="http://schemas.openxmlformats.org/drawingml/2006/chart" xmlns:r="http://schemas.openxmlformats.org/officeDocument/2006/relationships" r:id="rId2"/>
          </a:graphicData>
        </a:graphic>
      </p:graphicFrame>
      <p:grpSp>
        <p:nvGrpSpPr>
          <p:cNvPr id="10" name="Group 9"/>
          <p:cNvGrpSpPr/>
          <p:nvPr/>
        </p:nvGrpSpPr>
        <p:grpSpPr>
          <a:xfrm>
            <a:off x="3581400" y="2921168"/>
            <a:ext cx="4648200" cy="1422233"/>
            <a:chOff x="3581400" y="2921168"/>
            <a:chExt cx="4648200" cy="1422233"/>
          </a:xfrm>
        </p:grpSpPr>
        <p:sp>
          <p:nvSpPr>
            <p:cNvPr id="7" name="Right Brace 6"/>
            <p:cNvSpPr/>
            <p:nvPr/>
          </p:nvSpPr>
          <p:spPr bwMode="auto">
            <a:xfrm rot="16200000">
              <a:off x="5562600" y="1676401"/>
              <a:ext cx="685800" cy="4648200"/>
            </a:xfrm>
            <a:prstGeom prst="rightBrace">
              <a:avLst>
                <a:gd name="adj1" fmla="val 82727"/>
                <a:gd name="adj2" fmla="val 50000"/>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9" name="TextBox 8"/>
            <p:cNvSpPr txBox="1"/>
            <p:nvPr/>
          </p:nvSpPr>
          <p:spPr>
            <a:xfrm>
              <a:off x="3619500" y="2921168"/>
              <a:ext cx="4572000" cy="1015663"/>
            </a:xfrm>
            <a:prstGeom prst="rect">
              <a:avLst/>
            </a:prstGeom>
            <a:noFill/>
          </p:spPr>
          <p:txBody>
            <a:bodyPr wrap="square" rtlCol="0">
              <a:spAutoFit/>
            </a:bodyPr>
            <a:lstStyle/>
            <a:p>
              <a:pPr algn="ctr"/>
              <a:r>
                <a:rPr lang="en-US" sz="1400" dirty="0">
                  <a:solidFill>
                    <a:schemeClr val="tx1"/>
                  </a:solidFill>
                  <a:latin typeface="Avenir LT Std 45 Book" panose="020B0502020203020204" pitchFamily="34" charset="0"/>
                </a:rPr>
                <a:t>Expense-driven aids….</a:t>
              </a:r>
            </a:p>
            <a:p>
              <a:pPr algn="ctr"/>
              <a:r>
                <a:rPr lang="en-US" sz="1400" dirty="0">
                  <a:solidFill>
                    <a:schemeClr val="tx1"/>
                  </a:solidFill>
                  <a:latin typeface="Avenir LT Std 45 Book" panose="020B0502020203020204" pitchFamily="34" charset="0"/>
                </a:rPr>
                <a:t>what you spend in one year generates a certain formulaic level of aid in the following year.</a:t>
              </a:r>
            </a:p>
            <a:p>
              <a:endParaRPr lang="en-US" dirty="0"/>
            </a:p>
          </p:txBody>
        </p:sp>
      </p:grpSp>
    </p:spTree>
    <p:extLst>
      <p:ext uri="{BB962C8B-B14F-4D97-AF65-F5344CB8AC3E}">
        <p14:creationId xmlns:p14="http://schemas.microsoft.com/office/powerpoint/2010/main" val="4243467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Revenues: State Aid</a:t>
            </a:r>
          </a:p>
        </p:txBody>
      </p:sp>
      <p:pic>
        <p:nvPicPr>
          <p:cNvPr id="4" name="Picture 3">
            <a:extLst>
              <a:ext uri="{FF2B5EF4-FFF2-40B4-BE49-F238E27FC236}">
                <a16:creationId xmlns:a16="http://schemas.microsoft.com/office/drawing/2014/main" id="{E41834A8-B044-434A-B633-42CA0E9B40FD}"/>
              </a:ext>
            </a:extLst>
          </p:cNvPr>
          <p:cNvPicPr>
            <a:picLocks noChangeAspect="1"/>
          </p:cNvPicPr>
          <p:nvPr/>
        </p:nvPicPr>
        <p:blipFill>
          <a:blip r:embed="rId2"/>
          <a:stretch>
            <a:fillRect/>
          </a:stretch>
        </p:blipFill>
        <p:spPr>
          <a:xfrm>
            <a:off x="496471" y="1142802"/>
            <a:ext cx="8151058" cy="4572396"/>
          </a:xfrm>
          <a:prstGeom prst="rect">
            <a:avLst/>
          </a:prstGeom>
        </p:spPr>
      </p:pic>
    </p:spTree>
    <p:extLst>
      <p:ext uri="{BB962C8B-B14F-4D97-AF65-F5344CB8AC3E}">
        <p14:creationId xmlns:p14="http://schemas.microsoft.com/office/powerpoint/2010/main" val="115625735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FE32498-747B-422B-8027-D70BCE7EECB4}"/>
              </a:ext>
            </a:extLst>
          </p:cNvPr>
          <p:cNvPicPr>
            <a:picLocks noChangeAspect="1"/>
          </p:cNvPicPr>
          <p:nvPr/>
        </p:nvPicPr>
        <p:blipFill rotWithShape="1">
          <a:blip r:embed="rId2"/>
          <a:srcRect t="43571"/>
          <a:stretch/>
        </p:blipFill>
        <p:spPr>
          <a:xfrm>
            <a:off x="-4495800" y="1752600"/>
            <a:ext cx="11809739" cy="3740463"/>
          </a:xfrm>
          <a:prstGeom prst="rect">
            <a:avLst/>
          </a:prstGeom>
        </p:spPr>
      </p:pic>
      <p:sp>
        <p:nvSpPr>
          <p:cNvPr id="2" name="Title 1"/>
          <p:cNvSpPr>
            <a:spLocks noGrp="1"/>
          </p:cNvSpPr>
          <p:nvPr>
            <p:ph type="title"/>
          </p:nvPr>
        </p:nvSpPr>
        <p:spPr/>
        <p:txBody>
          <a:bodyPr/>
          <a:lstStyle/>
          <a:p>
            <a:r>
              <a:rPr lang="en-US" dirty="0"/>
              <a:t>Revenues: State Aid</a:t>
            </a:r>
          </a:p>
        </p:txBody>
      </p:sp>
      <p:pic>
        <p:nvPicPr>
          <p:cNvPr id="5" name="Picture 4">
            <a:extLst>
              <a:ext uri="{FF2B5EF4-FFF2-40B4-BE49-F238E27FC236}">
                <a16:creationId xmlns:a16="http://schemas.microsoft.com/office/drawing/2014/main" id="{DFF61076-81E9-45EB-BD2C-7AD90DBB698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4610100" y="1828800"/>
            <a:ext cx="685800" cy="685800"/>
          </a:xfrm>
          <a:prstGeom prst="rect">
            <a:avLst/>
          </a:prstGeom>
        </p:spPr>
      </p:pic>
      <p:sp>
        <p:nvSpPr>
          <p:cNvPr id="11" name="TextBox 10">
            <a:extLst>
              <a:ext uri="{FF2B5EF4-FFF2-40B4-BE49-F238E27FC236}">
                <a16:creationId xmlns:a16="http://schemas.microsoft.com/office/drawing/2014/main" id="{849ECF34-4406-4ADA-8BA9-CEF4D9B172C7}"/>
              </a:ext>
            </a:extLst>
          </p:cNvPr>
          <p:cNvSpPr txBox="1"/>
          <p:nvPr/>
        </p:nvSpPr>
        <p:spPr>
          <a:xfrm>
            <a:off x="3810000" y="2463651"/>
            <a:ext cx="2286000" cy="830997"/>
          </a:xfrm>
          <a:prstGeom prst="rect">
            <a:avLst/>
          </a:prstGeom>
          <a:noFill/>
        </p:spPr>
        <p:txBody>
          <a:bodyPr wrap="square" rtlCol="0">
            <a:spAutoFit/>
          </a:bodyPr>
          <a:lstStyle/>
          <a:p>
            <a:pPr algn="ctr"/>
            <a:r>
              <a:rPr lang="en-US" sz="1200" dirty="0">
                <a:solidFill>
                  <a:srgbClr val="C00000"/>
                </a:solidFill>
                <a:latin typeface="Avenir LT Std 45 Book" panose="020B0502020203020204" pitchFamily="34" charset="0"/>
              </a:rPr>
              <a:t>NYS law regarding zero-emission school bus fleets by 2035 could dramatically impact this category.</a:t>
            </a:r>
            <a:endParaRPr lang="en-US" sz="1600" dirty="0">
              <a:solidFill>
                <a:srgbClr val="C00000"/>
              </a:solidFill>
            </a:endParaRPr>
          </a:p>
        </p:txBody>
      </p:sp>
      <p:sp>
        <p:nvSpPr>
          <p:cNvPr id="13" name="Right Brace 12">
            <a:extLst>
              <a:ext uri="{FF2B5EF4-FFF2-40B4-BE49-F238E27FC236}">
                <a16:creationId xmlns:a16="http://schemas.microsoft.com/office/drawing/2014/main" id="{A214D500-6212-4F5B-81F4-C3F1B36E1D29}"/>
              </a:ext>
            </a:extLst>
          </p:cNvPr>
          <p:cNvSpPr/>
          <p:nvPr/>
        </p:nvSpPr>
        <p:spPr bwMode="auto">
          <a:xfrm rot="5400000">
            <a:off x="4724400" y="2209800"/>
            <a:ext cx="457200" cy="2286000"/>
          </a:xfrm>
          <a:prstGeom prst="rightBrace">
            <a:avLst>
              <a:gd name="adj1" fmla="val 82727"/>
              <a:gd name="adj2" fmla="val 50000"/>
            </a:avLst>
          </a:prstGeom>
          <a:no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2701847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BDBBE04-DC74-4BA9-A296-7555A0842D08}"/>
              </a:ext>
            </a:extLst>
          </p:cNvPr>
          <p:cNvPicPr>
            <a:picLocks noChangeAspect="1"/>
          </p:cNvPicPr>
          <p:nvPr/>
        </p:nvPicPr>
        <p:blipFill rotWithShape="1">
          <a:blip r:embed="rId2"/>
          <a:srcRect t="45761"/>
          <a:stretch/>
        </p:blipFill>
        <p:spPr>
          <a:xfrm>
            <a:off x="-6705600" y="1600200"/>
            <a:ext cx="12703188" cy="3867321"/>
          </a:xfrm>
          <a:prstGeom prst="rect">
            <a:avLst/>
          </a:prstGeom>
        </p:spPr>
      </p:pic>
      <p:sp>
        <p:nvSpPr>
          <p:cNvPr id="2" name="Title 1"/>
          <p:cNvSpPr>
            <a:spLocks noGrp="1"/>
          </p:cNvSpPr>
          <p:nvPr>
            <p:ph type="title"/>
          </p:nvPr>
        </p:nvSpPr>
        <p:spPr/>
        <p:txBody>
          <a:bodyPr/>
          <a:lstStyle/>
          <a:p>
            <a:r>
              <a:rPr lang="en-US" dirty="0"/>
              <a:t>Revenues: State Aid</a:t>
            </a:r>
          </a:p>
        </p:txBody>
      </p:sp>
      <p:sp>
        <p:nvSpPr>
          <p:cNvPr id="5" name="TextBox 4">
            <a:extLst>
              <a:ext uri="{FF2B5EF4-FFF2-40B4-BE49-F238E27FC236}">
                <a16:creationId xmlns:a16="http://schemas.microsoft.com/office/drawing/2014/main" id="{9327D9CC-A3EA-4EBE-9091-D6E72C1F4C35}"/>
              </a:ext>
            </a:extLst>
          </p:cNvPr>
          <p:cNvSpPr txBox="1"/>
          <p:nvPr/>
        </p:nvSpPr>
        <p:spPr>
          <a:xfrm>
            <a:off x="3924300" y="2286000"/>
            <a:ext cx="2209800" cy="1015663"/>
          </a:xfrm>
          <a:prstGeom prst="rect">
            <a:avLst/>
          </a:prstGeom>
          <a:noFill/>
          <a:ln>
            <a:noFill/>
          </a:ln>
        </p:spPr>
        <p:txBody>
          <a:bodyPr wrap="square" rtlCol="0">
            <a:spAutoFit/>
          </a:bodyPr>
          <a:lstStyle/>
          <a:p>
            <a:pPr algn="ctr"/>
            <a:r>
              <a:rPr lang="en-US" sz="1200" dirty="0">
                <a:solidFill>
                  <a:srgbClr val="C00000"/>
                </a:solidFill>
                <a:latin typeface="Avenir LT Std 45 Book" panose="020B0502020203020204" pitchFamily="34" charset="0"/>
              </a:rPr>
              <a:t>Becoming debt-free and cash-flowing (instead of borrowing for) capital projects will naturally reduce this figure over time.</a:t>
            </a:r>
            <a:endParaRPr lang="en-US" sz="1600" dirty="0">
              <a:solidFill>
                <a:srgbClr val="C00000"/>
              </a:solidFill>
            </a:endParaRPr>
          </a:p>
        </p:txBody>
      </p:sp>
      <p:sp>
        <p:nvSpPr>
          <p:cNvPr id="6" name="Right Brace 5">
            <a:extLst>
              <a:ext uri="{FF2B5EF4-FFF2-40B4-BE49-F238E27FC236}">
                <a16:creationId xmlns:a16="http://schemas.microsoft.com/office/drawing/2014/main" id="{2045B344-B484-4F3D-BE31-21CE0C5DE903}"/>
              </a:ext>
            </a:extLst>
          </p:cNvPr>
          <p:cNvSpPr/>
          <p:nvPr/>
        </p:nvSpPr>
        <p:spPr bwMode="auto">
          <a:xfrm rot="5400000">
            <a:off x="4800600" y="2286000"/>
            <a:ext cx="457200" cy="2286000"/>
          </a:xfrm>
          <a:prstGeom prst="rightBrace">
            <a:avLst>
              <a:gd name="adj1" fmla="val 82727"/>
              <a:gd name="adj2" fmla="val 50000"/>
            </a:avLst>
          </a:prstGeom>
          <a:no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rgbClr val="C00000"/>
              </a:solidFill>
              <a:effectLst/>
              <a:latin typeface="Arial" charset="0"/>
            </a:endParaRPr>
          </a:p>
        </p:txBody>
      </p:sp>
      <p:pic>
        <p:nvPicPr>
          <p:cNvPr id="8" name="Graphic 7" descr="Piggy Bank">
            <a:extLst>
              <a:ext uri="{FF2B5EF4-FFF2-40B4-BE49-F238E27FC236}">
                <a16:creationId xmlns:a16="http://schemas.microsoft.com/office/drawing/2014/main" id="{503CCC19-90C2-4803-A255-89D602A6A02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572000" y="1447800"/>
            <a:ext cx="914400" cy="914400"/>
          </a:xfrm>
          <a:prstGeom prst="rect">
            <a:avLst/>
          </a:prstGeom>
        </p:spPr>
      </p:pic>
    </p:spTree>
    <p:extLst>
      <p:ext uri="{BB962C8B-B14F-4D97-AF65-F5344CB8AC3E}">
        <p14:creationId xmlns:p14="http://schemas.microsoft.com/office/powerpoint/2010/main" val="27339714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BEBA02D-A241-4F0A-AFAC-0A259EB9329F}"/>
              </a:ext>
            </a:extLst>
          </p:cNvPr>
          <p:cNvPicPr>
            <a:picLocks noChangeAspect="1"/>
          </p:cNvPicPr>
          <p:nvPr/>
        </p:nvPicPr>
        <p:blipFill>
          <a:blip r:embed="rId2"/>
          <a:stretch>
            <a:fillRect/>
          </a:stretch>
        </p:blipFill>
        <p:spPr>
          <a:xfrm>
            <a:off x="990600" y="1066800"/>
            <a:ext cx="9124114" cy="5121233"/>
          </a:xfrm>
          <a:prstGeom prst="rect">
            <a:avLst/>
          </a:prstGeom>
        </p:spPr>
      </p:pic>
      <p:sp>
        <p:nvSpPr>
          <p:cNvPr id="2" name="Title 1"/>
          <p:cNvSpPr>
            <a:spLocks noGrp="1"/>
          </p:cNvSpPr>
          <p:nvPr>
            <p:ph type="title"/>
          </p:nvPr>
        </p:nvSpPr>
        <p:spPr/>
        <p:txBody>
          <a:bodyPr/>
          <a:lstStyle/>
          <a:p>
            <a:r>
              <a:rPr lang="en-US" dirty="0"/>
              <a:t>Revenues: State Aid</a:t>
            </a:r>
          </a:p>
        </p:txBody>
      </p:sp>
      <p:sp>
        <p:nvSpPr>
          <p:cNvPr id="6" name="TextBox 5">
            <a:extLst>
              <a:ext uri="{FF2B5EF4-FFF2-40B4-BE49-F238E27FC236}">
                <a16:creationId xmlns:a16="http://schemas.microsoft.com/office/drawing/2014/main" id="{627B41AB-22BC-4106-B789-4FA342B74FDD}"/>
              </a:ext>
            </a:extLst>
          </p:cNvPr>
          <p:cNvSpPr txBox="1"/>
          <p:nvPr/>
        </p:nvSpPr>
        <p:spPr>
          <a:xfrm>
            <a:off x="3276600" y="1066800"/>
            <a:ext cx="2743200" cy="1754326"/>
          </a:xfrm>
          <a:prstGeom prst="rect">
            <a:avLst/>
          </a:prstGeom>
          <a:noFill/>
        </p:spPr>
        <p:txBody>
          <a:bodyPr wrap="square" rtlCol="0">
            <a:spAutoFit/>
          </a:bodyPr>
          <a:lstStyle/>
          <a:p>
            <a:pPr algn="ctr"/>
            <a:endParaRPr lang="en-US" sz="1200" dirty="0">
              <a:solidFill>
                <a:srgbClr val="C00000"/>
              </a:solidFill>
              <a:latin typeface="Avenir LT Std 45 Book" panose="020B0502020203020204" pitchFamily="34" charset="0"/>
            </a:endParaRPr>
          </a:p>
          <a:p>
            <a:pPr algn="ctr"/>
            <a:r>
              <a:rPr lang="en-US" sz="1200" dirty="0">
                <a:solidFill>
                  <a:srgbClr val="C00000"/>
                </a:solidFill>
                <a:latin typeface="Avenir LT Std 45 Book" panose="020B0502020203020204" pitchFamily="34" charset="0"/>
              </a:rPr>
              <a:t>After finally experiencing a full funding by NYS of Foundation Aid last year, the Governor’s 2024-25 budget includes a reduction to the Foundation Aid increase that the District would have received due to a modification of the CPI used in the Foundation Aid formula.</a:t>
            </a:r>
            <a:endParaRPr lang="en-US" sz="1600" dirty="0">
              <a:solidFill>
                <a:srgbClr val="C00000"/>
              </a:solidFill>
            </a:endParaRPr>
          </a:p>
        </p:txBody>
      </p:sp>
      <p:cxnSp>
        <p:nvCxnSpPr>
          <p:cNvPr id="9" name="Straight Arrow Connector 8">
            <a:extLst>
              <a:ext uri="{FF2B5EF4-FFF2-40B4-BE49-F238E27FC236}">
                <a16:creationId xmlns:a16="http://schemas.microsoft.com/office/drawing/2014/main" id="{98980C27-061A-4551-AD99-1F01EFA46220}"/>
              </a:ext>
            </a:extLst>
          </p:cNvPr>
          <p:cNvCxnSpPr>
            <a:cxnSpLocks/>
          </p:cNvCxnSpPr>
          <p:nvPr/>
        </p:nvCxnSpPr>
        <p:spPr bwMode="auto">
          <a:xfrm flipH="1">
            <a:off x="2971800" y="1752600"/>
            <a:ext cx="457200" cy="152400"/>
          </a:xfrm>
          <a:prstGeom prst="straightConnector1">
            <a:avLst/>
          </a:prstGeom>
          <a:solidFill>
            <a:schemeClr val="accent1"/>
          </a:solidFill>
          <a:ln w="28575" cap="flat" cmpd="sng" algn="ctr">
            <a:solidFill>
              <a:srgbClr val="C00000"/>
            </a:solidFill>
            <a:prstDash val="solid"/>
            <a:round/>
            <a:headEnd type="none" w="med" len="med"/>
            <a:tailEnd type="triangle"/>
          </a:ln>
          <a:effectLst/>
        </p:spPr>
      </p:cxnSp>
    </p:spTree>
    <p:extLst>
      <p:ext uri="{BB962C8B-B14F-4D97-AF65-F5344CB8AC3E}">
        <p14:creationId xmlns:p14="http://schemas.microsoft.com/office/powerpoint/2010/main" val="16689110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900E0-968F-435D-A8DF-845E0F323854}"/>
              </a:ext>
            </a:extLst>
          </p:cNvPr>
          <p:cNvSpPr>
            <a:spLocks noGrp="1"/>
          </p:cNvSpPr>
          <p:nvPr>
            <p:ph type="title"/>
          </p:nvPr>
        </p:nvSpPr>
        <p:spPr/>
        <p:txBody>
          <a:bodyPr/>
          <a:lstStyle/>
          <a:p>
            <a:r>
              <a:rPr lang="en-US" dirty="0"/>
              <a:t>Revenues: State Aid</a:t>
            </a:r>
          </a:p>
        </p:txBody>
      </p:sp>
      <p:sp>
        <p:nvSpPr>
          <p:cNvPr id="3" name="Content Placeholder 2">
            <a:extLst>
              <a:ext uri="{FF2B5EF4-FFF2-40B4-BE49-F238E27FC236}">
                <a16:creationId xmlns:a16="http://schemas.microsoft.com/office/drawing/2014/main" id="{8E76F2B3-8C83-4C05-9F2E-B2E42B546682}"/>
              </a:ext>
            </a:extLst>
          </p:cNvPr>
          <p:cNvSpPr>
            <a:spLocks noGrp="1"/>
          </p:cNvSpPr>
          <p:nvPr>
            <p:ph idx="1"/>
          </p:nvPr>
        </p:nvSpPr>
        <p:spPr/>
        <p:txBody>
          <a:bodyPr/>
          <a:lstStyle/>
          <a:p>
            <a:pPr marL="0" indent="0">
              <a:buNone/>
            </a:pPr>
            <a:r>
              <a:rPr lang="en-US" dirty="0"/>
              <a:t>Brief history of Foundation Aid:</a:t>
            </a:r>
          </a:p>
        </p:txBody>
      </p:sp>
      <p:sp>
        <p:nvSpPr>
          <p:cNvPr id="4" name="Slide Number Placeholder 3">
            <a:extLst>
              <a:ext uri="{FF2B5EF4-FFF2-40B4-BE49-F238E27FC236}">
                <a16:creationId xmlns:a16="http://schemas.microsoft.com/office/drawing/2014/main" id="{152FE872-D035-484A-9434-48C3CB8ECFCE}"/>
              </a:ext>
            </a:extLst>
          </p:cNvPr>
          <p:cNvSpPr>
            <a:spLocks noGrp="1"/>
          </p:cNvSpPr>
          <p:nvPr>
            <p:ph type="sldNum" sz="quarter" idx="10"/>
          </p:nvPr>
        </p:nvSpPr>
        <p:spPr/>
        <p:txBody>
          <a:bodyPr/>
          <a:lstStyle/>
          <a:p>
            <a:pPr>
              <a:defRPr/>
            </a:pPr>
            <a:fld id="{F167A526-2166-4C58-A6B2-042EB1F80EDB}" type="slidenum">
              <a:rPr lang="en-US" smtClean="0"/>
              <a:pPr>
                <a:defRPr/>
              </a:pPr>
              <a:t>61</a:t>
            </a:fld>
            <a:endParaRPr lang="en-US" dirty="0"/>
          </a:p>
        </p:txBody>
      </p:sp>
      <p:sp>
        <p:nvSpPr>
          <p:cNvPr id="5" name="Freeform 36">
            <a:extLst>
              <a:ext uri="{FF2B5EF4-FFF2-40B4-BE49-F238E27FC236}">
                <a16:creationId xmlns:a16="http://schemas.microsoft.com/office/drawing/2014/main" id="{35C87573-121C-4730-8DAF-F037F5A116DA}"/>
              </a:ext>
            </a:extLst>
          </p:cNvPr>
          <p:cNvSpPr/>
          <p:nvPr/>
        </p:nvSpPr>
        <p:spPr>
          <a:xfrm>
            <a:off x="457200" y="3429142"/>
            <a:ext cx="1296162" cy="521208"/>
          </a:xfrm>
          <a:custGeom>
            <a:avLst/>
            <a:gdLst>
              <a:gd name="connsiteX0" fmla="*/ 0 w 1728216"/>
              <a:gd name="connsiteY0" fmla="*/ 694945 h 694945"/>
              <a:gd name="connsiteX1" fmla="*/ 1380744 w 1728216"/>
              <a:gd name="connsiteY1" fmla="*/ 694945 h 694945"/>
              <a:gd name="connsiteX2" fmla="*/ 1728216 w 1728216"/>
              <a:gd name="connsiteY2" fmla="*/ 349080 h 694945"/>
              <a:gd name="connsiteX3" fmla="*/ 1728074 w 1728216"/>
              <a:gd name="connsiteY3" fmla="*/ 348278 h 694945"/>
              <a:gd name="connsiteX4" fmla="*/ 1728216 w 1728216"/>
              <a:gd name="connsiteY4" fmla="*/ 347472 h 694945"/>
              <a:gd name="connsiteX5" fmla="*/ 1380744 w 1728216"/>
              <a:gd name="connsiteY5" fmla="*/ 0 h 694945"/>
              <a:gd name="connsiteX6" fmla="*/ 0 w 1728216"/>
              <a:gd name="connsiteY6" fmla="*/ 0 h 694945"/>
              <a:gd name="connsiteX7" fmla="*/ 0 w 1728216"/>
              <a:gd name="connsiteY7" fmla="*/ 347473 h 694945"/>
              <a:gd name="connsiteX8" fmla="*/ 0 w 1728216"/>
              <a:gd name="connsiteY8" fmla="*/ 349086 h 694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28216" h="694945">
                <a:moveTo>
                  <a:pt x="0" y="694945"/>
                </a:moveTo>
                <a:lnTo>
                  <a:pt x="1380744" y="694945"/>
                </a:lnTo>
                <a:cubicBezTo>
                  <a:pt x="1572647" y="694945"/>
                  <a:pt x="1728216" y="540096"/>
                  <a:pt x="1728216" y="349080"/>
                </a:cubicBezTo>
                <a:lnTo>
                  <a:pt x="1728074" y="348278"/>
                </a:lnTo>
                <a:lnTo>
                  <a:pt x="1728216" y="347472"/>
                </a:lnTo>
                <a:cubicBezTo>
                  <a:pt x="1728216" y="155569"/>
                  <a:pt x="1572647" y="0"/>
                  <a:pt x="1380744" y="0"/>
                </a:cubicBezTo>
                <a:lnTo>
                  <a:pt x="0" y="0"/>
                </a:lnTo>
                <a:lnTo>
                  <a:pt x="0" y="347473"/>
                </a:lnTo>
                <a:lnTo>
                  <a:pt x="0" y="349086"/>
                </a:lnTo>
                <a:close/>
              </a:path>
            </a:pathLst>
          </a:custGeom>
          <a:solidFill>
            <a:srgbClr val="2D3E5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en-US" sz="2100" b="1" dirty="0">
                <a:solidFill>
                  <a:schemeClr val="bg1"/>
                </a:solidFill>
                <a:latin typeface="Open Sans" panose="020B0606030504020204" pitchFamily="34" charset="0"/>
                <a:ea typeface="Open Sans" panose="020B0606030504020204" pitchFamily="34" charset="0"/>
                <a:cs typeface="Open Sans" panose="020B0606030504020204" pitchFamily="34" charset="0"/>
              </a:rPr>
              <a:t>2007</a:t>
            </a:r>
          </a:p>
        </p:txBody>
      </p:sp>
      <p:grpSp>
        <p:nvGrpSpPr>
          <p:cNvPr id="11" name="Group 10">
            <a:extLst>
              <a:ext uri="{FF2B5EF4-FFF2-40B4-BE49-F238E27FC236}">
                <a16:creationId xmlns:a16="http://schemas.microsoft.com/office/drawing/2014/main" id="{29CEBDC3-EAE7-4F42-8811-3604A5E5E766}"/>
              </a:ext>
            </a:extLst>
          </p:cNvPr>
          <p:cNvGrpSpPr/>
          <p:nvPr/>
        </p:nvGrpSpPr>
        <p:grpSpPr>
          <a:xfrm>
            <a:off x="598994" y="3950350"/>
            <a:ext cx="1240652" cy="1177724"/>
            <a:chOff x="1792649" y="3920935"/>
            <a:chExt cx="2619885" cy="1570299"/>
          </a:xfrm>
        </p:grpSpPr>
        <p:cxnSp>
          <p:nvCxnSpPr>
            <p:cNvPr id="12" name="Straight Connector 11">
              <a:extLst>
                <a:ext uri="{FF2B5EF4-FFF2-40B4-BE49-F238E27FC236}">
                  <a16:creationId xmlns:a16="http://schemas.microsoft.com/office/drawing/2014/main" id="{3796B53A-61E9-4F57-9456-59BF4D6B1EE4}"/>
                </a:ext>
              </a:extLst>
            </p:cNvPr>
            <p:cNvCxnSpPr/>
            <p:nvPr/>
          </p:nvCxnSpPr>
          <p:spPr>
            <a:xfrm>
              <a:off x="1792649" y="3920935"/>
              <a:ext cx="0" cy="1531485"/>
            </a:xfrm>
            <a:prstGeom prst="line">
              <a:avLst/>
            </a:prstGeom>
            <a:ln w="19050">
              <a:solidFill>
                <a:srgbClr val="2D3E50"/>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308BBE6C-1EFB-4FD2-A777-2189BBD5F73E}"/>
                </a:ext>
              </a:extLst>
            </p:cNvPr>
            <p:cNvSpPr txBox="1"/>
            <p:nvPr/>
          </p:nvSpPr>
          <p:spPr>
            <a:xfrm>
              <a:off x="1841609" y="4537126"/>
              <a:ext cx="2570925" cy="954108"/>
            </a:xfrm>
            <a:prstGeom prst="rect">
              <a:avLst/>
            </a:prstGeom>
            <a:noFill/>
          </p:spPr>
          <p:txBody>
            <a:bodyPr wrap="square" rtlCol="0">
              <a:spAutoFit/>
            </a:bodyPr>
            <a:lstStyle/>
            <a:p>
              <a:r>
                <a:rPr lang="en-US" sz="1350" b="1" dirty="0">
                  <a:solidFill>
                    <a:srgbClr val="2D3E50"/>
                  </a:solidFill>
                  <a:latin typeface="Open Sans" panose="020B0606030504020204" pitchFamily="34" charset="0"/>
                  <a:ea typeface="Open Sans" panose="020B0606030504020204" pitchFamily="34" charset="0"/>
                  <a:cs typeface="Open Sans" panose="020B0606030504020204" pitchFamily="34" charset="0"/>
                </a:rPr>
                <a:t>Foundation Aid </a:t>
              </a:r>
              <a:br>
                <a:rPr lang="en-US" sz="1350" b="1" dirty="0">
                  <a:solidFill>
                    <a:srgbClr val="2D3E50"/>
                  </a:solidFill>
                  <a:latin typeface="Open Sans" panose="020B0606030504020204" pitchFamily="34" charset="0"/>
                  <a:ea typeface="Open Sans" panose="020B0606030504020204" pitchFamily="34" charset="0"/>
                  <a:cs typeface="Open Sans" panose="020B0606030504020204" pitchFamily="34" charset="0"/>
                </a:rPr>
              </a:br>
              <a:r>
                <a:rPr lang="en-US" sz="1350" b="1" dirty="0">
                  <a:solidFill>
                    <a:srgbClr val="2D3E50"/>
                  </a:solidFill>
                  <a:latin typeface="Open Sans" panose="020B0606030504020204" pitchFamily="34" charset="0"/>
                  <a:ea typeface="Open Sans" panose="020B0606030504020204" pitchFamily="34" charset="0"/>
                  <a:cs typeface="Open Sans" panose="020B0606030504020204" pitchFamily="34" charset="0"/>
                </a:rPr>
                <a:t>created</a:t>
              </a:r>
            </a:p>
          </p:txBody>
        </p:sp>
      </p:grpSp>
    </p:spTree>
    <p:extLst>
      <p:ext uri="{BB962C8B-B14F-4D97-AF65-F5344CB8AC3E}">
        <p14:creationId xmlns:p14="http://schemas.microsoft.com/office/powerpoint/2010/main" val="24633903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7D0D7F-66F7-4E87-AEFC-BE9B5023B3BD}"/>
              </a:ext>
            </a:extLst>
          </p:cNvPr>
          <p:cNvSpPr>
            <a:spLocks noGrp="1"/>
          </p:cNvSpPr>
          <p:nvPr>
            <p:ph type="title"/>
          </p:nvPr>
        </p:nvSpPr>
        <p:spPr/>
        <p:txBody>
          <a:bodyPr/>
          <a:lstStyle/>
          <a:p>
            <a:r>
              <a:rPr lang="en-US" dirty="0"/>
              <a:t>Revenues: State Aid</a:t>
            </a:r>
          </a:p>
        </p:txBody>
      </p:sp>
      <p:sp>
        <p:nvSpPr>
          <p:cNvPr id="4" name="Slide Number Placeholder 3">
            <a:extLst>
              <a:ext uri="{FF2B5EF4-FFF2-40B4-BE49-F238E27FC236}">
                <a16:creationId xmlns:a16="http://schemas.microsoft.com/office/drawing/2014/main" id="{F5AD2158-0918-402E-91A2-5182D10317C1}"/>
              </a:ext>
            </a:extLst>
          </p:cNvPr>
          <p:cNvSpPr>
            <a:spLocks noGrp="1"/>
          </p:cNvSpPr>
          <p:nvPr>
            <p:ph type="sldNum" sz="quarter" idx="10"/>
          </p:nvPr>
        </p:nvSpPr>
        <p:spPr/>
        <p:txBody>
          <a:bodyPr/>
          <a:lstStyle/>
          <a:p>
            <a:pPr>
              <a:defRPr/>
            </a:pPr>
            <a:fld id="{F167A526-2166-4C58-A6B2-042EB1F80EDB}" type="slidenum">
              <a:rPr lang="en-US" smtClean="0"/>
              <a:pPr>
                <a:defRPr/>
              </a:pPr>
              <a:t>62</a:t>
            </a:fld>
            <a:endParaRPr lang="en-US" dirty="0"/>
          </a:p>
        </p:txBody>
      </p:sp>
      <p:pic>
        <p:nvPicPr>
          <p:cNvPr id="1025" name="Picture 1">
            <a:extLst>
              <a:ext uri="{FF2B5EF4-FFF2-40B4-BE49-F238E27FC236}">
                <a16:creationId xmlns:a16="http://schemas.microsoft.com/office/drawing/2014/main" id="{8E4C4B62-F98B-46D4-AA8D-8B22F728BE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38600" y="1143000"/>
            <a:ext cx="4724400" cy="4351163"/>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Arrow Connector 6">
            <a:extLst>
              <a:ext uri="{FF2B5EF4-FFF2-40B4-BE49-F238E27FC236}">
                <a16:creationId xmlns:a16="http://schemas.microsoft.com/office/drawing/2014/main" id="{FB2B4228-02E7-4752-9AFA-2979C2B8FC4C}"/>
              </a:ext>
            </a:extLst>
          </p:cNvPr>
          <p:cNvCxnSpPr>
            <a:cxnSpLocks/>
          </p:cNvCxnSpPr>
          <p:nvPr/>
        </p:nvCxnSpPr>
        <p:spPr bwMode="auto">
          <a:xfrm>
            <a:off x="3276600" y="2209800"/>
            <a:ext cx="762000" cy="0"/>
          </a:xfrm>
          <a:prstGeom prst="straightConnector1">
            <a:avLst/>
          </a:prstGeom>
          <a:solidFill>
            <a:schemeClr val="accent1"/>
          </a:solidFill>
          <a:ln w="28575" cap="flat" cmpd="sng" algn="ctr">
            <a:solidFill>
              <a:srgbClr val="3AA52B"/>
            </a:solidFill>
            <a:prstDash val="solid"/>
            <a:round/>
            <a:headEnd type="none" w="med" len="med"/>
            <a:tailEnd type="triangle" w="lg" len="lg"/>
          </a:ln>
          <a:effectLst/>
        </p:spPr>
      </p:cxnSp>
      <p:sp>
        <p:nvSpPr>
          <p:cNvPr id="9" name="TextBox 8">
            <a:extLst>
              <a:ext uri="{FF2B5EF4-FFF2-40B4-BE49-F238E27FC236}">
                <a16:creationId xmlns:a16="http://schemas.microsoft.com/office/drawing/2014/main" id="{4F77054A-8EA3-491F-8507-A926D56616F7}"/>
              </a:ext>
            </a:extLst>
          </p:cNvPr>
          <p:cNvSpPr txBox="1"/>
          <p:nvPr/>
        </p:nvSpPr>
        <p:spPr>
          <a:xfrm>
            <a:off x="685800" y="1471136"/>
            <a:ext cx="2514600" cy="1477328"/>
          </a:xfrm>
          <a:prstGeom prst="rect">
            <a:avLst/>
          </a:prstGeom>
          <a:noFill/>
        </p:spPr>
        <p:txBody>
          <a:bodyPr wrap="square" rtlCol="0">
            <a:spAutoFit/>
          </a:bodyPr>
          <a:lstStyle/>
          <a:p>
            <a:pPr algn="r"/>
            <a:r>
              <a:rPr lang="en-US" dirty="0">
                <a:solidFill>
                  <a:srgbClr val="3AA52B"/>
                </a:solidFill>
              </a:rPr>
              <a:t>The basis for this “average cost” was from a 2012 study which hasn’t been updated in over a decade</a:t>
            </a:r>
          </a:p>
        </p:txBody>
      </p:sp>
    </p:spTree>
    <p:extLst>
      <p:ext uri="{BB962C8B-B14F-4D97-AF65-F5344CB8AC3E}">
        <p14:creationId xmlns:p14="http://schemas.microsoft.com/office/powerpoint/2010/main" val="3978334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900E0-968F-435D-A8DF-845E0F323854}"/>
              </a:ext>
            </a:extLst>
          </p:cNvPr>
          <p:cNvSpPr>
            <a:spLocks noGrp="1"/>
          </p:cNvSpPr>
          <p:nvPr>
            <p:ph type="title"/>
          </p:nvPr>
        </p:nvSpPr>
        <p:spPr/>
        <p:txBody>
          <a:bodyPr/>
          <a:lstStyle/>
          <a:p>
            <a:r>
              <a:rPr lang="en-US" dirty="0"/>
              <a:t>Revenues: State Aid</a:t>
            </a:r>
          </a:p>
        </p:txBody>
      </p:sp>
      <p:sp>
        <p:nvSpPr>
          <p:cNvPr id="3" name="Content Placeholder 2">
            <a:extLst>
              <a:ext uri="{FF2B5EF4-FFF2-40B4-BE49-F238E27FC236}">
                <a16:creationId xmlns:a16="http://schemas.microsoft.com/office/drawing/2014/main" id="{8E76F2B3-8C83-4C05-9F2E-B2E42B546682}"/>
              </a:ext>
            </a:extLst>
          </p:cNvPr>
          <p:cNvSpPr>
            <a:spLocks noGrp="1"/>
          </p:cNvSpPr>
          <p:nvPr>
            <p:ph idx="1"/>
          </p:nvPr>
        </p:nvSpPr>
        <p:spPr/>
        <p:txBody>
          <a:bodyPr/>
          <a:lstStyle/>
          <a:p>
            <a:pPr marL="0" indent="0">
              <a:buNone/>
            </a:pPr>
            <a:r>
              <a:rPr lang="en-US" dirty="0"/>
              <a:t>Brief history of Foundation Aid:</a:t>
            </a:r>
          </a:p>
        </p:txBody>
      </p:sp>
      <p:sp>
        <p:nvSpPr>
          <p:cNvPr id="4" name="Slide Number Placeholder 3">
            <a:extLst>
              <a:ext uri="{FF2B5EF4-FFF2-40B4-BE49-F238E27FC236}">
                <a16:creationId xmlns:a16="http://schemas.microsoft.com/office/drawing/2014/main" id="{152FE872-D035-484A-9434-48C3CB8ECFCE}"/>
              </a:ext>
            </a:extLst>
          </p:cNvPr>
          <p:cNvSpPr>
            <a:spLocks noGrp="1"/>
          </p:cNvSpPr>
          <p:nvPr>
            <p:ph type="sldNum" sz="quarter" idx="10"/>
          </p:nvPr>
        </p:nvSpPr>
        <p:spPr/>
        <p:txBody>
          <a:bodyPr/>
          <a:lstStyle/>
          <a:p>
            <a:pPr>
              <a:defRPr/>
            </a:pPr>
            <a:fld id="{F167A526-2166-4C58-A6B2-042EB1F80EDB}" type="slidenum">
              <a:rPr lang="en-US" smtClean="0"/>
              <a:pPr>
                <a:defRPr/>
              </a:pPr>
              <a:t>63</a:t>
            </a:fld>
            <a:endParaRPr lang="en-US" dirty="0"/>
          </a:p>
        </p:txBody>
      </p:sp>
      <p:sp>
        <p:nvSpPr>
          <p:cNvPr id="5" name="Freeform 36">
            <a:extLst>
              <a:ext uri="{FF2B5EF4-FFF2-40B4-BE49-F238E27FC236}">
                <a16:creationId xmlns:a16="http://schemas.microsoft.com/office/drawing/2014/main" id="{35C87573-121C-4730-8DAF-F037F5A116DA}"/>
              </a:ext>
            </a:extLst>
          </p:cNvPr>
          <p:cNvSpPr/>
          <p:nvPr/>
        </p:nvSpPr>
        <p:spPr>
          <a:xfrm>
            <a:off x="457200" y="3429142"/>
            <a:ext cx="1296162" cy="521208"/>
          </a:xfrm>
          <a:custGeom>
            <a:avLst/>
            <a:gdLst>
              <a:gd name="connsiteX0" fmla="*/ 0 w 1728216"/>
              <a:gd name="connsiteY0" fmla="*/ 694945 h 694945"/>
              <a:gd name="connsiteX1" fmla="*/ 1380744 w 1728216"/>
              <a:gd name="connsiteY1" fmla="*/ 694945 h 694945"/>
              <a:gd name="connsiteX2" fmla="*/ 1728216 w 1728216"/>
              <a:gd name="connsiteY2" fmla="*/ 349080 h 694945"/>
              <a:gd name="connsiteX3" fmla="*/ 1728074 w 1728216"/>
              <a:gd name="connsiteY3" fmla="*/ 348278 h 694945"/>
              <a:gd name="connsiteX4" fmla="*/ 1728216 w 1728216"/>
              <a:gd name="connsiteY4" fmla="*/ 347472 h 694945"/>
              <a:gd name="connsiteX5" fmla="*/ 1380744 w 1728216"/>
              <a:gd name="connsiteY5" fmla="*/ 0 h 694945"/>
              <a:gd name="connsiteX6" fmla="*/ 0 w 1728216"/>
              <a:gd name="connsiteY6" fmla="*/ 0 h 694945"/>
              <a:gd name="connsiteX7" fmla="*/ 0 w 1728216"/>
              <a:gd name="connsiteY7" fmla="*/ 347473 h 694945"/>
              <a:gd name="connsiteX8" fmla="*/ 0 w 1728216"/>
              <a:gd name="connsiteY8" fmla="*/ 349086 h 694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28216" h="694945">
                <a:moveTo>
                  <a:pt x="0" y="694945"/>
                </a:moveTo>
                <a:lnTo>
                  <a:pt x="1380744" y="694945"/>
                </a:lnTo>
                <a:cubicBezTo>
                  <a:pt x="1572647" y="694945"/>
                  <a:pt x="1728216" y="540096"/>
                  <a:pt x="1728216" y="349080"/>
                </a:cubicBezTo>
                <a:lnTo>
                  <a:pt x="1728074" y="348278"/>
                </a:lnTo>
                <a:lnTo>
                  <a:pt x="1728216" y="347472"/>
                </a:lnTo>
                <a:cubicBezTo>
                  <a:pt x="1728216" y="155569"/>
                  <a:pt x="1572647" y="0"/>
                  <a:pt x="1380744" y="0"/>
                </a:cubicBezTo>
                <a:lnTo>
                  <a:pt x="0" y="0"/>
                </a:lnTo>
                <a:lnTo>
                  <a:pt x="0" y="347473"/>
                </a:lnTo>
                <a:lnTo>
                  <a:pt x="0" y="349086"/>
                </a:lnTo>
                <a:close/>
              </a:path>
            </a:pathLst>
          </a:custGeom>
          <a:solidFill>
            <a:srgbClr val="2D3E5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en-US" sz="2100" b="1" dirty="0">
                <a:solidFill>
                  <a:schemeClr val="bg1"/>
                </a:solidFill>
                <a:latin typeface="Open Sans" panose="020B0606030504020204" pitchFamily="34" charset="0"/>
                <a:ea typeface="Open Sans" panose="020B0606030504020204" pitchFamily="34" charset="0"/>
                <a:cs typeface="Open Sans" panose="020B0606030504020204" pitchFamily="34" charset="0"/>
              </a:rPr>
              <a:t>2007</a:t>
            </a:r>
          </a:p>
        </p:txBody>
      </p:sp>
      <p:sp>
        <p:nvSpPr>
          <p:cNvPr id="6" name="Freeform 38">
            <a:extLst>
              <a:ext uri="{FF2B5EF4-FFF2-40B4-BE49-F238E27FC236}">
                <a16:creationId xmlns:a16="http://schemas.microsoft.com/office/drawing/2014/main" id="{ECC11AC9-94C2-467D-A83F-DE27EBC9190F}"/>
              </a:ext>
            </a:extLst>
          </p:cNvPr>
          <p:cNvSpPr/>
          <p:nvPr/>
        </p:nvSpPr>
        <p:spPr>
          <a:xfrm>
            <a:off x="1589594" y="3429142"/>
            <a:ext cx="1296162" cy="521208"/>
          </a:xfrm>
          <a:custGeom>
            <a:avLst/>
            <a:gdLst>
              <a:gd name="connsiteX0" fmla="*/ 0 w 1728216"/>
              <a:gd name="connsiteY0" fmla="*/ 694945 h 694945"/>
              <a:gd name="connsiteX1" fmla="*/ 1380744 w 1728216"/>
              <a:gd name="connsiteY1" fmla="*/ 694945 h 694945"/>
              <a:gd name="connsiteX2" fmla="*/ 1728216 w 1728216"/>
              <a:gd name="connsiteY2" fmla="*/ 349080 h 694945"/>
              <a:gd name="connsiteX3" fmla="*/ 1728074 w 1728216"/>
              <a:gd name="connsiteY3" fmla="*/ 348278 h 694945"/>
              <a:gd name="connsiteX4" fmla="*/ 1728216 w 1728216"/>
              <a:gd name="connsiteY4" fmla="*/ 347472 h 694945"/>
              <a:gd name="connsiteX5" fmla="*/ 1380744 w 1728216"/>
              <a:gd name="connsiteY5" fmla="*/ 0 h 694945"/>
              <a:gd name="connsiteX6" fmla="*/ 0 w 1728216"/>
              <a:gd name="connsiteY6" fmla="*/ 0 h 694945"/>
              <a:gd name="connsiteX7" fmla="*/ 0 w 1728216"/>
              <a:gd name="connsiteY7" fmla="*/ 1 h 694945"/>
              <a:gd name="connsiteX8" fmla="*/ 347472 w 1728216"/>
              <a:gd name="connsiteY8" fmla="*/ 347473 h 694945"/>
              <a:gd name="connsiteX9" fmla="*/ 0 w 1728216"/>
              <a:gd name="connsiteY9" fmla="*/ 694945 h 694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8216" h="694945">
                <a:moveTo>
                  <a:pt x="0" y="694945"/>
                </a:moveTo>
                <a:lnTo>
                  <a:pt x="1380744" y="694945"/>
                </a:lnTo>
                <a:cubicBezTo>
                  <a:pt x="1572647" y="694945"/>
                  <a:pt x="1728216" y="540096"/>
                  <a:pt x="1728216" y="349080"/>
                </a:cubicBezTo>
                <a:lnTo>
                  <a:pt x="1728074" y="348278"/>
                </a:lnTo>
                <a:lnTo>
                  <a:pt x="1728216" y="347472"/>
                </a:lnTo>
                <a:cubicBezTo>
                  <a:pt x="1728216" y="155569"/>
                  <a:pt x="1572647" y="0"/>
                  <a:pt x="1380744" y="0"/>
                </a:cubicBezTo>
                <a:lnTo>
                  <a:pt x="0" y="0"/>
                </a:lnTo>
                <a:lnTo>
                  <a:pt x="0" y="1"/>
                </a:lnTo>
                <a:cubicBezTo>
                  <a:pt x="191903" y="1"/>
                  <a:pt x="347472" y="155570"/>
                  <a:pt x="347472" y="347473"/>
                </a:cubicBezTo>
                <a:cubicBezTo>
                  <a:pt x="347472" y="539376"/>
                  <a:pt x="191903" y="694945"/>
                  <a:pt x="0" y="694945"/>
                </a:cubicBezTo>
                <a:close/>
              </a:path>
            </a:pathLst>
          </a:custGeom>
          <a:solidFill>
            <a:srgbClr val="8D44A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274320" bIns="34290" numCol="1" spcCol="0" rtlCol="0" fromWordArt="0" anchor="ctr" anchorCtr="0" forceAA="0" compatLnSpc="1">
            <a:prstTxWarp prst="textNoShape">
              <a:avLst/>
            </a:prstTxWarp>
            <a:noAutofit/>
          </a:bodyPr>
          <a:lstStyle/>
          <a:p>
            <a:pPr algn="r"/>
            <a:r>
              <a:rPr lang="en-US" sz="2100" b="1" dirty="0">
                <a:solidFill>
                  <a:prstClr val="white"/>
                </a:solidFill>
                <a:latin typeface="Open Sans" panose="020B0606030504020204" pitchFamily="34" charset="0"/>
                <a:ea typeface="Open Sans" panose="020B0606030504020204" pitchFamily="34" charset="0"/>
                <a:cs typeface="Open Sans" panose="020B0606030504020204" pitchFamily="34" charset="0"/>
              </a:rPr>
              <a:t>2009</a:t>
            </a:r>
          </a:p>
        </p:txBody>
      </p:sp>
      <p:sp>
        <p:nvSpPr>
          <p:cNvPr id="7" name="Freeform 39">
            <a:extLst>
              <a:ext uri="{FF2B5EF4-FFF2-40B4-BE49-F238E27FC236}">
                <a16:creationId xmlns:a16="http://schemas.microsoft.com/office/drawing/2014/main" id="{32320EDD-8190-4FE7-ABC3-EBB0A1625AE5}"/>
              </a:ext>
            </a:extLst>
          </p:cNvPr>
          <p:cNvSpPr/>
          <p:nvPr/>
        </p:nvSpPr>
        <p:spPr>
          <a:xfrm>
            <a:off x="2730862" y="3429142"/>
            <a:ext cx="1296162" cy="521208"/>
          </a:xfrm>
          <a:custGeom>
            <a:avLst/>
            <a:gdLst>
              <a:gd name="connsiteX0" fmla="*/ 0 w 1728216"/>
              <a:gd name="connsiteY0" fmla="*/ 694945 h 694945"/>
              <a:gd name="connsiteX1" fmla="*/ 1380744 w 1728216"/>
              <a:gd name="connsiteY1" fmla="*/ 694945 h 694945"/>
              <a:gd name="connsiteX2" fmla="*/ 1728216 w 1728216"/>
              <a:gd name="connsiteY2" fmla="*/ 349080 h 694945"/>
              <a:gd name="connsiteX3" fmla="*/ 1728074 w 1728216"/>
              <a:gd name="connsiteY3" fmla="*/ 348278 h 694945"/>
              <a:gd name="connsiteX4" fmla="*/ 1728216 w 1728216"/>
              <a:gd name="connsiteY4" fmla="*/ 347472 h 694945"/>
              <a:gd name="connsiteX5" fmla="*/ 1380744 w 1728216"/>
              <a:gd name="connsiteY5" fmla="*/ 0 h 694945"/>
              <a:gd name="connsiteX6" fmla="*/ 0 w 1728216"/>
              <a:gd name="connsiteY6" fmla="*/ 0 h 694945"/>
              <a:gd name="connsiteX7" fmla="*/ 0 w 1728216"/>
              <a:gd name="connsiteY7" fmla="*/ 1 h 694945"/>
              <a:gd name="connsiteX8" fmla="*/ 347472 w 1728216"/>
              <a:gd name="connsiteY8" fmla="*/ 347473 h 694945"/>
              <a:gd name="connsiteX9" fmla="*/ 0 w 1728216"/>
              <a:gd name="connsiteY9" fmla="*/ 694945 h 694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8216" h="694945">
                <a:moveTo>
                  <a:pt x="0" y="694945"/>
                </a:moveTo>
                <a:lnTo>
                  <a:pt x="1380744" y="694945"/>
                </a:lnTo>
                <a:cubicBezTo>
                  <a:pt x="1572647" y="694945"/>
                  <a:pt x="1728216" y="540096"/>
                  <a:pt x="1728216" y="349080"/>
                </a:cubicBezTo>
                <a:lnTo>
                  <a:pt x="1728074" y="348278"/>
                </a:lnTo>
                <a:lnTo>
                  <a:pt x="1728216" y="347472"/>
                </a:lnTo>
                <a:cubicBezTo>
                  <a:pt x="1728216" y="155569"/>
                  <a:pt x="1572647" y="0"/>
                  <a:pt x="1380744" y="0"/>
                </a:cubicBezTo>
                <a:lnTo>
                  <a:pt x="0" y="0"/>
                </a:lnTo>
                <a:lnTo>
                  <a:pt x="0" y="1"/>
                </a:lnTo>
                <a:cubicBezTo>
                  <a:pt x="191903" y="1"/>
                  <a:pt x="347472" y="155570"/>
                  <a:pt x="347472" y="347473"/>
                </a:cubicBezTo>
                <a:cubicBezTo>
                  <a:pt x="347472" y="539376"/>
                  <a:pt x="191903" y="694945"/>
                  <a:pt x="0" y="694945"/>
                </a:cubicBezTo>
                <a:close/>
              </a:path>
            </a:pathLst>
          </a:custGeom>
          <a:solidFill>
            <a:srgbClr val="297F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274320" bIns="34290" numCol="1" spcCol="0" rtlCol="0" fromWordArt="0" anchor="ctr" anchorCtr="0" forceAA="0" compatLnSpc="1">
            <a:prstTxWarp prst="textNoShape">
              <a:avLst/>
            </a:prstTxWarp>
            <a:noAutofit/>
          </a:bodyPr>
          <a:lstStyle/>
          <a:p>
            <a:pPr algn="r"/>
            <a:r>
              <a:rPr lang="en-US" sz="2100" b="1" dirty="0">
                <a:solidFill>
                  <a:prstClr val="white"/>
                </a:solidFill>
                <a:latin typeface="Open Sans" panose="020B0606030504020204" pitchFamily="34" charset="0"/>
                <a:ea typeface="Open Sans" panose="020B0606030504020204" pitchFamily="34" charset="0"/>
                <a:cs typeface="Open Sans" panose="020B0606030504020204" pitchFamily="34" charset="0"/>
              </a:rPr>
              <a:t>2010</a:t>
            </a:r>
          </a:p>
        </p:txBody>
      </p:sp>
      <p:sp>
        <p:nvSpPr>
          <p:cNvPr id="8" name="Freeform 40">
            <a:extLst>
              <a:ext uri="{FF2B5EF4-FFF2-40B4-BE49-F238E27FC236}">
                <a16:creationId xmlns:a16="http://schemas.microsoft.com/office/drawing/2014/main" id="{24DA2C1A-83E5-4DF9-9EE1-D2D75E79A08D}"/>
              </a:ext>
            </a:extLst>
          </p:cNvPr>
          <p:cNvSpPr/>
          <p:nvPr/>
        </p:nvSpPr>
        <p:spPr>
          <a:xfrm>
            <a:off x="3875594" y="3429142"/>
            <a:ext cx="1296162" cy="521208"/>
          </a:xfrm>
          <a:custGeom>
            <a:avLst/>
            <a:gdLst>
              <a:gd name="connsiteX0" fmla="*/ 0 w 1728216"/>
              <a:gd name="connsiteY0" fmla="*/ 694945 h 694945"/>
              <a:gd name="connsiteX1" fmla="*/ 1380744 w 1728216"/>
              <a:gd name="connsiteY1" fmla="*/ 694945 h 694945"/>
              <a:gd name="connsiteX2" fmla="*/ 1728216 w 1728216"/>
              <a:gd name="connsiteY2" fmla="*/ 349080 h 694945"/>
              <a:gd name="connsiteX3" fmla="*/ 1728074 w 1728216"/>
              <a:gd name="connsiteY3" fmla="*/ 348278 h 694945"/>
              <a:gd name="connsiteX4" fmla="*/ 1728216 w 1728216"/>
              <a:gd name="connsiteY4" fmla="*/ 347472 h 694945"/>
              <a:gd name="connsiteX5" fmla="*/ 1380744 w 1728216"/>
              <a:gd name="connsiteY5" fmla="*/ 0 h 694945"/>
              <a:gd name="connsiteX6" fmla="*/ 0 w 1728216"/>
              <a:gd name="connsiteY6" fmla="*/ 0 h 694945"/>
              <a:gd name="connsiteX7" fmla="*/ 0 w 1728216"/>
              <a:gd name="connsiteY7" fmla="*/ 1 h 694945"/>
              <a:gd name="connsiteX8" fmla="*/ 347472 w 1728216"/>
              <a:gd name="connsiteY8" fmla="*/ 347473 h 694945"/>
              <a:gd name="connsiteX9" fmla="*/ 0 w 1728216"/>
              <a:gd name="connsiteY9" fmla="*/ 694945 h 694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8216" h="694945">
                <a:moveTo>
                  <a:pt x="0" y="694945"/>
                </a:moveTo>
                <a:lnTo>
                  <a:pt x="1380744" y="694945"/>
                </a:lnTo>
                <a:cubicBezTo>
                  <a:pt x="1572647" y="694945"/>
                  <a:pt x="1728216" y="540096"/>
                  <a:pt x="1728216" y="349080"/>
                </a:cubicBezTo>
                <a:lnTo>
                  <a:pt x="1728074" y="348278"/>
                </a:lnTo>
                <a:lnTo>
                  <a:pt x="1728216" y="347472"/>
                </a:lnTo>
                <a:cubicBezTo>
                  <a:pt x="1728216" y="155569"/>
                  <a:pt x="1572647" y="0"/>
                  <a:pt x="1380744" y="0"/>
                </a:cubicBezTo>
                <a:lnTo>
                  <a:pt x="0" y="0"/>
                </a:lnTo>
                <a:lnTo>
                  <a:pt x="0" y="1"/>
                </a:lnTo>
                <a:cubicBezTo>
                  <a:pt x="191903" y="1"/>
                  <a:pt x="347472" y="155570"/>
                  <a:pt x="347472" y="347473"/>
                </a:cubicBezTo>
                <a:cubicBezTo>
                  <a:pt x="347472" y="539376"/>
                  <a:pt x="191903" y="694945"/>
                  <a:pt x="0" y="694945"/>
                </a:cubicBezTo>
                <a:close/>
              </a:path>
            </a:pathLst>
          </a:custGeom>
          <a:solidFill>
            <a:srgbClr val="27AE6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274320" bIns="34290" numCol="1" spcCol="0" rtlCol="0" fromWordArt="0" anchor="ctr" anchorCtr="0" forceAA="0" compatLnSpc="1">
            <a:prstTxWarp prst="textNoShape">
              <a:avLst/>
            </a:prstTxWarp>
            <a:noAutofit/>
          </a:bodyPr>
          <a:lstStyle/>
          <a:p>
            <a:pPr algn="r"/>
            <a:r>
              <a:rPr lang="en-US" sz="2100" b="1" dirty="0">
                <a:solidFill>
                  <a:prstClr val="white"/>
                </a:solidFill>
                <a:latin typeface="Open Sans" panose="020B0606030504020204" pitchFamily="34" charset="0"/>
                <a:ea typeface="Open Sans" panose="020B0606030504020204" pitchFamily="34" charset="0"/>
                <a:cs typeface="Open Sans" panose="020B0606030504020204" pitchFamily="34" charset="0"/>
              </a:rPr>
              <a:t>2011</a:t>
            </a:r>
          </a:p>
        </p:txBody>
      </p:sp>
      <p:sp>
        <p:nvSpPr>
          <p:cNvPr id="9" name="Freeform 41">
            <a:extLst>
              <a:ext uri="{FF2B5EF4-FFF2-40B4-BE49-F238E27FC236}">
                <a16:creationId xmlns:a16="http://schemas.microsoft.com/office/drawing/2014/main" id="{BBB5F287-0850-45B1-956B-0333B67BF68D}"/>
              </a:ext>
            </a:extLst>
          </p:cNvPr>
          <p:cNvSpPr/>
          <p:nvPr/>
        </p:nvSpPr>
        <p:spPr>
          <a:xfrm>
            <a:off x="5018594" y="3429142"/>
            <a:ext cx="1296162" cy="521208"/>
          </a:xfrm>
          <a:custGeom>
            <a:avLst/>
            <a:gdLst>
              <a:gd name="connsiteX0" fmla="*/ 0 w 1728216"/>
              <a:gd name="connsiteY0" fmla="*/ 694945 h 694945"/>
              <a:gd name="connsiteX1" fmla="*/ 1380744 w 1728216"/>
              <a:gd name="connsiteY1" fmla="*/ 694945 h 694945"/>
              <a:gd name="connsiteX2" fmla="*/ 1728216 w 1728216"/>
              <a:gd name="connsiteY2" fmla="*/ 349080 h 694945"/>
              <a:gd name="connsiteX3" fmla="*/ 1728074 w 1728216"/>
              <a:gd name="connsiteY3" fmla="*/ 348278 h 694945"/>
              <a:gd name="connsiteX4" fmla="*/ 1728216 w 1728216"/>
              <a:gd name="connsiteY4" fmla="*/ 347472 h 694945"/>
              <a:gd name="connsiteX5" fmla="*/ 1380744 w 1728216"/>
              <a:gd name="connsiteY5" fmla="*/ 0 h 694945"/>
              <a:gd name="connsiteX6" fmla="*/ 0 w 1728216"/>
              <a:gd name="connsiteY6" fmla="*/ 0 h 694945"/>
              <a:gd name="connsiteX7" fmla="*/ 0 w 1728216"/>
              <a:gd name="connsiteY7" fmla="*/ 1 h 694945"/>
              <a:gd name="connsiteX8" fmla="*/ 347472 w 1728216"/>
              <a:gd name="connsiteY8" fmla="*/ 347473 h 694945"/>
              <a:gd name="connsiteX9" fmla="*/ 0 w 1728216"/>
              <a:gd name="connsiteY9" fmla="*/ 694945 h 694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8216" h="694945">
                <a:moveTo>
                  <a:pt x="0" y="694945"/>
                </a:moveTo>
                <a:lnTo>
                  <a:pt x="1380744" y="694945"/>
                </a:lnTo>
                <a:cubicBezTo>
                  <a:pt x="1572647" y="694945"/>
                  <a:pt x="1728216" y="540096"/>
                  <a:pt x="1728216" y="349080"/>
                </a:cubicBezTo>
                <a:lnTo>
                  <a:pt x="1728074" y="348278"/>
                </a:lnTo>
                <a:lnTo>
                  <a:pt x="1728216" y="347472"/>
                </a:lnTo>
                <a:cubicBezTo>
                  <a:pt x="1728216" y="155569"/>
                  <a:pt x="1572647" y="0"/>
                  <a:pt x="1380744" y="0"/>
                </a:cubicBezTo>
                <a:lnTo>
                  <a:pt x="0" y="0"/>
                </a:lnTo>
                <a:lnTo>
                  <a:pt x="0" y="1"/>
                </a:lnTo>
                <a:cubicBezTo>
                  <a:pt x="191903" y="1"/>
                  <a:pt x="347472" y="155570"/>
                  <a:pt x="347472" y="347473"/>
                </a:cubicBezTo>
                <a:cubicBezTo>
                  <a:pt x="347472" y="539376"/>
                  <a:pt x="191903" y="694945"/>
                  <a:pt x="0" y="694945"/>
                </a:cubicBezTo>
                <a:close/>
              </a:path>
            </a:pathLst>
          </a:custGeom>
          <a:solidFill>
            <a:srgbClr val="E84C3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274320" bIns="34290" numCol="1" spcCol="0" rtlCol="0" fromWordArt="0" anchor="ctr" anchorCtr="0" forceAA="0" compatLnSpc="1">
            <a:prstTxWarp prst="textNoShape">
              <a:avLst/>
            </a:prstTxWarp>
            <a:noAutofit/>
          </a:bodyPr>
          <a:lstStyle/>
          <a:p>
            <a:pPr algn="r"/>
            <a:r>
              <a:rPr lang="en-US" sz="2100" b="1" dirty="0">
                <a:solidFill>
                  <a:prstClr val="white"/>
                </a:solidFill>
                <a:latin typeface="Open Sans" panose="020B0606030504020204" pitchFamily="34" charset="0"/>
                <a:ea typeface="Open Sans" panose="020B0606030504020204" pitchFamily="34" charset="0"/>
                <a:cs typeface="Open Sans" panose="020B0606030504020204" pitchFamily="34" charset="0"/>
              </a:rPr>
              <a:t>2016</a:t>
            </a:r>
          </a:p>
        </p:txBody>
      </p:sp>
      <p:sp>
        <p:nvSpPr>
          <p:cNvPr id="10" name="Freeform 42">
            <a:extLst>
              <a:ext uri="{FF2B5EF4-FFF2-40B4-BE49-F238E27FC236}">
                <a16:creationId xmlns:a16="http://schemas.microsoft.com/office/drawing/2014/main" id="{2D8B1C1F-82E4-4C51-8842-E7F0633463D0}"/>
              </a:ext>
            </a:extLst>
          </p:cNvPr>
          <p:cNvSpPr/>
          <p:nvPr/>
        </p:nvSpPr>
        <p:spPr>
          <a:xfrm>
            <a:off x="6161594" y="3429142"/>
            <a:ext cx="1296162" cy="521208"/>
          </a:xfrm>
          <a:custGeom>
            <a:avLst/>
            <a:gdLst>
              <a:gd name="connsiteX0" fmla="*/ 0 w 1728216"/>
              <a:gd name="connsiteY0" fmla="*/ 694945 h 694945"/>
              <a:gd name="connsiteX1" fmla="*/ 1380744 w 1728216"/>
              <a:gd name="connsiteY1" fmla="*/ 694945 h 694945"/>
              <a:gd name="connsiteX2" fmla="*/ 1728216 w 1728216"/>
              <a:gd name="connsiteY2" fmla="*/ 349080 h 694945"/>
              <a:gd name="connsiteX3" fmla="*/ 1728074 w 1728216"/>
              <a:gd name="connsiteY3" fmla="*/ 348278 h 694945"/>
              <a:gd name="connsiteX4" fmla="*/ 1728216 w 1728216"/>
              <a:gd name="connsiteY4" fmla="*/ 347472 h 694945"/>
              <a:gd name="connsiteX5" fmla="*/ 1380744 w 1728216"/>
              <a:gd name="connsiteY5" fmla="*/ 0 h 694945"/>
              <a:gd name="connsiteX6" fmla="*/ 0 w 1728216"/>
              <a:gd name="connsiteY6" fmla="*/ 0 h 694945"/>
              <a:gd name="connsiteX7" fmla="*/ 0 w 1728216"/>
              <a:gd name="connsiteY7" fmla="*/ 1 h 694945"/>
              <a:gd name="connsiteX8" fmla="*/ 347472 w 1728216"/>
              <a:gd name="connsiteY8" fmla="*/ 347473 h 694945"/>
              <a:gd name="connsiteX9" fmla="*/ 0 w 1728216"/>
              <a:gd name="connsiteY9" fmla="*/ 694945 h 694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8216" h="694945">
                <a:moveTo>
                  <a:pt x="0" y="694945"/>
                </a:moveTo>
                <a:lnTo>
                  <a:pt x="1380744" y="694945"/>
                </a:lnTo>
                <a:cubicBezTo>
                  <a:pt x="1572647" y="694945"/>
                  <a:pt x="1728216" y="540096"/>
                  <a:pt x="1728216" y="349080"/>
                </a:cubicBezTo>
                <a:lnTo>
                  <a:pt x="1728074" y="348278"/>
                </a:lnTo>
                <a:lnTo>
                  <a:pt x="1728216" y="347472"/>
                </a:lnTo>
                <a:cubicBezTo>
                  <a:pt x="1728216" y="155569"/>
                  <a:pt x="1572647" y="0"/>
                  <a:pt x="1380744" y="0"/>
                </a:cubicBezTo>
                <a:lnTo>
                  <a:pt x="0" y="0"/>
                </a:lnTo>
                <a:lnTo>
                  <a:pt x="0" y="1"/>
                </a:lnTo>
                <a:cubicBezTo>
                  <a:pt x="191903" y="1"/>
                  <a:pt x="347472" y="155570"/>
                  <a:pt x="347472" y="347473"/>
                </a:cubicBezTo>
                <a:cubicBezTo>
                  <a:pt x="347472" y="539376"/>
                  <a:pt x="191903" y="694945"/>
                  <a:pt x="0" y="694945"/>
                </a:cubicBezTo>
                <a:close/>
              </a:path>
            </a:pathLst>
          </a:custGeom>
          <a:solidFill>
            <a:srgbClr val="F39C1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274320" bIns="34290" numCol="1" spcCol="0" rtlCol="0" fromWordArt="0" anchor="ctr" anchorCtr="0" forceAA="0" compatLnSpc="1">
            <a:prstTxWarp prst="textNoShape">
              <a:avLst/>
            </a:prstTxWarp>
            <a:noAutofit/>
          </a:bodyPr>
          <a:lstStyle/>
          <a:p>
            <a:pPr algn="r"/>
            <a:r>
              <a:rPr lang="en-US" sz="2100" b="1" dirty="0">
                <a:solidFill>
                  <a:prstClr val="white"/>
                </a:solidFill>
                <a:latin typeface="Open Sans" panose="020B0606030504020204" pitchFamily="34" charset="0"/>
                <a:ea typeface="Open Sans" panose="020B0606030504020204" pitchFamily="34" charset="0"/>
                <a:cs typeface="Open Sans" panose="020B0606030504020204" pitchFamily="34" charset="0"/>
              </a:rPr>
              <a:t>2020</a:t>
            </a:r>
          </a:p>
        </p:txBody>
      </p:sp>
      <p:grpSp>
        <p:nvGrpSpPr>
          <p:cNvPr id="11" name="Group 10">
            <a:extLst>
              <a:ext uri="{FF2B5EF4-FFF2-40B4-BE49-F238E27FC236}">
                <a16:creationId xmlns:a16="http://schemas.microsoft.com/office/drawing/2014/main" id="{29CEBDC3-EAE7-4F42-8811-3604A5E5E766}"/>
              </a:ext>
            </a:extLst>
          </p:cNvPr>
          <p:cNvGrpSpPr/>
          <p:nvPr/>
        </p:nvGrpSpPr>
        <p:grpSpPr>
          <a:xfrm>
            <a:off x="598994" y="3950350"/>
            <a:ext cx="1240652" cy="1177724"/>
            <a:chOff x="1792649" y="3920935"/>
            <a:chExt cx="2619885" cy="1570299"/>
          </a:xfrm>
        </p:grpSpPr>
        <p:cxnSp>
          <p:nvCxnSpPr>
            <p:cNvPr id="12" name="Straight Connector 11">
              <a:extLst>
                <a:ext uri="{FF2B5EF4-FFF2-40B4-BE49-F238E27FC236}">
                  <a16:creationId xmlns:a16="http://schemas.microsoft.com/office/drawing/2014/main" id="{3796B53A-61E9-4F57-9456-59BF4D6B1EE4}"/>
                </a:ext>
              </a:extLst>
            </p:cNvPr>
            <p:cNvCxnSpPr/>
            <p:nvPr/>
          </p:nvCxnSpPr>
          <p:spPr>
            <a:xfrm>
              <a:off x="1792649" y="3920935"/>
              <a:ext cx="0" cy="1531485"/>
            </a:xfrm>
            <a:prstGeom prst="line">
              <a:avLst/>
            </a:prstGeom>
            <a:ln w="19050">
              <a:solidFill>
                <a:srgbClr val="2D3E50"/>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308BBE6C-1EFB-4FD2-A777-2189BBD5F73E}"/>
                </a:ext>
              </a:extLst>
            </p:cNvPr>
            <p:cNvSpPr txBox="1"/>
            <p:nvPr/>
          </p:nvSpPr>
          <p:spPr>
            <a:xfrm>
              <a:off x="1841609" y="4537126"/>
              <a:ext cx="2570925" cy="954108"/>
            </a:xfrm>
            <a:prstGeom prst="rect">
              <a:avLst/>
            </a:prstGeom>
            <a:noFill/>
          </p:spPr>
          <p:txBody>
            <a:bodyPr wrap="square" rtlCol="0">
              <a:spAutoFit/>
            </a:bodyPr>
            <a:lstStyle/>
            <a:p>
              <a:r>
                <a:rPr lang="en-US" sz="1350" b="1" dirty="0">
                  <a:solidFill>
                    <a:srgbClr val="2D3E50"/>
                  </a:solidFill>
                  <a:latin typeface="Open Sans" panose="020B0606030504020204" pitchFamily="34" charset="0"/>
                  <a:ea typeface="Open Sans" panose="020B0606030504020204" pitchFamily="34" charset="0"/>
                  <a:cs typeface="Open Sans" panose="020B0606030504020204" pitchFamily="34" charset="0"/>
                </a:rPr>
                <a:t>Foundation Aid </a:t>
              </a:r>
              <a:br>
                <a:rPr lang="en-US" sz="1350" b="1" dirty="0">
                  <a:solidFill>
                    <a:srgbClr val="2D3E50"/>
                  </a:solidFill>
                  <a:latin typeface="Open Sans" panose="020B0606030504020204" pitchFamily="34" charset="0"/>
                  <a:ea typeface="Open Sans" panose="020B0606030504020204" pitchFamily="34" charset="0"/>
                  <a:cs typeface="Open Sans" panose="020B0606030504020204" pitchFamily="34" charset="0"/>
                </a:rPr>
              </a:br>
              <a:r>
                <a:rPr lang="en-US" sz="1350" b="1" dirty="0">
                  <a:solidFill>
                    <a:srgbClr val="2D3E50"/>
                  </a:solidFill>
                  <a:latin typeface="Open Sans" panose="020B0606030504020204" pitchFamily="34" charset="0"/>
                  <a:ea typeface="Open Sans" panose="020B0606030504020204" pitchFamily="34" charset="0"/>
                  <a:cs typeface="Open Sans" panose="020B0606030504020204" pitchFamily="34" charset="0"/>
                </a:rPr>
                <a:t>created</a:t>
              </a:r>
            </a:p>
          </p:txBody>
        </p:sp>
      </p:grpSp>
      <p:grpSp>
        <p:nvGrpSpPr>
          <p:cNvPr id="16" name="Group 15">
            <a:extLst>
              <a:ext uri="{FF2B5EF4-FFF2-40B4-BE49-F238E27FC236}">
                <a16:creationId xmlns:a16="http://schemas.microsoft.com/office/drawing/2014/main" id="{F30013B6-6F85-4ED9-BD12-950118FEAEB2}"/>
              </a:ext>
            </a:extLst>
          </p:cNvPr>
          <p:cNvGrpSpPr/>
          <p:nvPr/>
        </p:nvGrpSpPr>
        <p:grpSpPr>
          <a:xfrm>
            <a:off x="2961196" y="3950358"/>
            <a:ext cx="1435460" cy="1231241"/>
            <a:chOff x="1792649" y="3920935"/>
            <a:chExt cx="1913946" cy="1641651"/>
          </a:xfrm>
        </p:grpSpPr>
        <p:cxnSp>
          <p:nvCxnSpPr>
            <p:cNvPr id="17" name="Straight Connector 16">
              <a:extLst>
                <a:ext uri="{FF2B5EF4-FFF2-40B4-BE49-F238E27FC236}">
                  <a16:creationId xmlns:a16="http://schemas.microsoft.com/office/drawing/2014/main" id="{8FF9FCBF-8D1A-44FA-88F4-BECFB3F3E582}"/>
                </a:ext>
              </a:extLst>
            </p:cNvPr>
            <p:cNvCxnSpPr/>
            <p:nvPr/>
          </p:nvCxnSpPr>
          <p:spPr>
            <a:xfrm>
              <a:off x="1792649" y="3920935"/>
              <a:ext cx="0" cy="1531485"/>
            </a:xfrm>
            <a:prstGeom prst="line">
              <a:avLst/>
            </a:prstGeom>
            <a:ln w="19050">
              <a:solidFill>
                <a:srgbClr val="297FB8"/>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1CDA7E4F-3561-434E-8936-2DA764C57858}"/>
                </a:ext>
              </a:extLst>
            </p:cNvPr>
            <p:cNvSpPr txBox="1"/>
            <p:nvPr/>
          </p:nvSpPr>
          <p:spPr>
            <a:xfrm>
              <a:off x="1792650" y="4054481"/>
              <a:ext cx="1913945" cy="1508105"/>
            </a:xfrm>
            <a:prstGeom prst="rect">
              <a:avLst/>
            </a:prstGeom>
            <a:noFill/>
          </p:spPr>
          <p:txBody>
            <a:bodyPr wrap="square" rtlCol="0">
              <a:spAutoFit/>
            </a:bodyPr>
            <a:lstStyle/>
            <a:p>
              <a:r>
                <a:rPr lang="en-US" sz="1350" b="1" dirty="0">
                  <a:solidFill>
                    <a:srgbClr val="297FB8"/>
                  </a:solidFill>
                  <a:latin typeface="Open Sans" panose="020B0606030504020204" pitchFamily="34" charset="0"/>
                  <a:ea typeface="Open Sans" panose="020B0606030504020204" pitchFamily="34" charset="0"/>
                  <a:cs typeface="Open Sans" panose="020B0606030504020204" pitchFamily="34" charset="0"/>
                </a:rPr>
                <a:t>Gap Elimination Adjustment” </a:t>
              </a:r>
              <a:r>
                <a:rPr lang="en-US" sz="1350" dirty="0">
                  <a:solidFill>
                    <a:srgbClr val="297FB8"/>
                  </a:solidFill>
                  <a:latin typeface="Open Sans" panose="020B0606030504020204" pitchFamily="34" charset="0"/>
                  <a:ea typeface="Open Sans" panose="020B0606030504020204" pitchFamily="34" charset="0"/>
                  <a:cs typeface="Open Sans" panose="020B0606030504020204" pitchFamily="34" charset="0"/>
                </a:rPr>
                <a:t>(Foundation </a:t>
              </a:r>
              <a:br>
                <a:rPr lang="en-US" sz="1350" dirty="0">
                  <a:solidFill>
                    <a:srgbClr val="297FB8"/>
                  </a:solidFill>
                  <a:latin typeface="Open Sans" panose="020B0606030504020204" pitchFamily="34" charset="0"/>
                  <a:ea typeface="Open Sans" panose="020B0606030504020204" pitchFamily="34" charset="0"/>
                  <a:cs typeface="Open Sans" panose="020B0606030504020204" pitchFamily="34" charset="0"/>
                </a:rPr>
              </a:br>
              <a:r>
                <a:rPr lang="en-US" sz="1350" dirty="0">
                  <a:solidFill>
                    <a:srgbClr val="297FB8"/>
                  </a:solidFill>
                  <a:latin typeface="Open Sans" panose="020B0606030504020204" pitchFamily="34" charset="0"/>
                  <a:ea typeface="Open Sans" panose="020B0606030504020204" pitchFamily="34" charset="0"/>
                  <a:cs typeface="Open Sans" panose="020B0606030504020204" pitchFamily="34" charset="0"/>
                </a:rPr>
                <a:t>Aid reduction)</a:t>
              </a:r>
            </a:p>
          </p:txBody>
        </p:sp>
      </p:grpSp>
      <p:grpSp>
        <p:nvGrpSpPr>
          <p:cNvPr id="21" name="Group 20">
            <a:extLst>
              <a:ext uri="{FF2B5EF4-FFF2-40B4-BE49-F238E27FC236}">
                <a16:creationId xmlns:a16="http://schemas.microsoft.com/office/drawing/2014/main" id="{FF10B2F1-2FB9-4392-A866-67820C6D150E}"/>
              </a:ext>
            </a:extLst>
          </p:cNvPr>
          <p:cNvGrpSpPr/>
          <p:nvPr/>
        </p:nvGrpSpPr>
        <p:grpSpPr>
          <a:xfrm>
            <a:off x="7533195" y="3871406"/>
            <a:ext cx="1458406" cy="1222073"/>
            <a:chOff x="1748251" y="3920935"/>
            <a:chExt cx="1944540" cy="1629429"/>
          </a:xfrm>
        </p:grpSpPr>
        <p:cxnSp>
          <p:nvCxnSpPr>
            <p:cNvPr id="22" name="Straight Connector 21">
              <a:extLst>
                <a:ext uri="{FF2B5EF4-FFF2-40B4-BE49-F238E27FC236}">
                  <a16:creationId xmlns:a16="http://schemas.microsoft.com/office/drawing/2014/main" id="{1A411DE8-F5A8-47DC-95DA-81673027D629}"/>
                </a:ext>
              </a:extLst>
            </p:cNvPr>
            <p:cNvCxnSpPr/>
            <p:nvPr/>
          </p:nvCxnSpPr>
          <p:spPr>
            <a:xfrm>
              <a:off x="1792649" y="3920935"/>
              <a:ext cx="0" cy="1531485"/>
            </a:xfrm>
            <a:prstGeom prst="line">
              <a:avLst/>
            </a:prstGeom>
            <a:ln w="19050">
              <a:solidFill>
                <a:srgbClr val="FF99FF"/>
              </a:solidFill>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126F184C-6B26-4B8E-ADEB-69A027036586}"/>
                </a:ext>
              </a:extLst>
            </p:cNvPr>
            <p:cNvSpPr txBox="1"/>
            <p:nvPr/>
          </p:nvSpPr>
          <p:spPr>
            <a:xfrm>
              <a:off x="1748251" y="4042260"/>
              <a:ext cx="1944540" cy="1508104"/>
            </a:xfrm>
            <a:prstGeom prst="rect">
              <a:avLst/>
            </a:prstGeom>
            <a:noFill/>
          </p:spPr>
          <p:txBody>
            <a:bodyPr wrap="square" rtlCol="0">
              <a:spAutoFit/>
            </a:bodyPr>
            <a:lstStyle/>
            <a:p>
              <a:r>
                <a:rPr lang="en-US" sz="1350" b="1" dirty="0">
                  <a:solidFill>
                    <a:srgbClr val="FF33CC"/>
                  </a:solidFill>
                  <a:latin typeface="Open Sans" panose="020B0606030504020204" pitchFamily="34" charset="0"/>
                  <a:ea typeface="Open Sans" panose="020B0606030504020204" pitchFamily="34" charset="0"/>
                  <a:cs typeface="Open Sans" panose="020B0606030504020204" pitchFamily="34" charset="0"/>
                </a:rPr>
                <a:t>Foundation </a:t>
              </a:r>
              <a:br>
                <a:rPr lang="en-US" sz="1350" b="1" dirty="0">
                  <a:solidFill>
                    <a:srgbClr val="FF33CC"/>
                  </a:solidFill>
                  <a:latin typeface="Open Sans" panose="020B0606030504020204" pitchFamily="34" charset="0"/>
                  <a:ea typeface="Open Sans" panose="020B0606030504020204" pitchFamily="34" charset="0"/>
                  <a:cs typeface="Open Sans" panose="020B0606030504020204" pitchFamily="34" charset="0"/>
                </a:rPr>
              </a:br>
              <a:r>
                <a:rPr lang="en-US" sz="1350" b="1" dirty="0">
                  <a:solidFill>
                    <a:srgbClr val="FF33CC"/>
                  </a:solidFill>
                  <a:latin typeface="Open Sans" panose="020B0606030504020204" pitchFamily="34" charset="0"/>
                  <a:ea typeface="Open Sans" panose="020B0606030504020204" pitchFamily="34" charset="0"/>
                  <a:cs typeface="Open Sans" panose="020B0606030504020204" pitchFamily="34" charset="0"/>
                </a:rPr>
                <a:t>Aid increase </a:t>
              </a:r>
              <a:r>
                <a:rPr lang="en-US" sz="1350" dirty="0">
                  <a:solidFill>
                    <a:srgbClr val="FF33CC"/>
                  </a:solidFill>
                  <a:latin typeface="Open Sans" panose="020B0606030504020204" pitchFamily="34" charset="0"/>
                  <a:ea typeface="Open Sans" panose="020B0606030504020204" pitchFamily="34" charset="0"/>
                  <a:cs typeface="Open Sans" panose="020B0606030504020204" pitchFamily="34" charset="0"/>
                </a:rPr>
                <a:t>(promise of </a:t>
              </a:r>
              <a:br>
                <a:rPr lang="en-US" sz="1350" dirty="0">
                  <a:solidFill>
                    <a:srgbClr val="FF33CC"/>
                  </a:solidFill>
                  <a:latin typeface="Open Sans" panose="020B0606030504020204" pitchFamily="34" charset="0"/>
                  <a:ea typeface="Open Sans" panose="020B0606030504020204" pitchFamily="34" charset="0"/>
                  <a:cs typeface="Open Sans" panose="020B0606030504020204" pitchFamily="34" charset="0"/>
                </a:rPr>
              </a:br>
              <a:r>
                <a:rPr lang="en-US" sz="1350" dirty="0">
                  <a:solidFill>
                    <a:srgbClr val="FF33CC"/>
                  </a:solidFill>
                  <a:latin typeface="Open Sans" panose="020B0606030504020204" pitchFamily="34" charset="0"/>
                  <a:ea typeface="Open Sans" panose="020B0606030504020204" pitchFamily="34" charset="0"/>
                  <a:cs typeface="Open Sans" panose="020B0606030504020204" pitchFamily="34" charset="0"/>
                </a:rPr>
                <a:t>3-year </a:t>
              </a:r>
              <a:br>
                <a:rPr lang="en-US" sz="1350" dirty="0">
                  <a:solidFill>
                    <a:srgbClr val="FF33CC"/>
                  </a:solidFill>
                  <a:latin typeface="Open Sans" panose="020B0606030504020204" pitchFamily="34" charset="0"/>
                  <a:ea typeface="Open Sans" panose="020B0606030504020204" pitchFamily="34" charset="0"/>
                  <a:cs typeface="Open Sans" panose="020B0606030504020204" pitchFamily="34" charset="0"/>
                </a:rPr>
              </a:br>
              <a:r>
                <a:rPr lang="en-US" sz="1350" dirty="0">
                  <a:solidFill>
                    <a:srgbClr val="FF33CC"/>
                  </a:solidFill>
                  <a:latin typeface="Open Sans" panose="020B0606030504020204" pitchFamily="34" charset="0"/>
                  <a:ea typeface="Open Sans" panose="020B0606030504020204" pitchFamily="34" charset="0"/>
                  <a:cs typeface="Open Sans" panose="020B0606030504020204" pitchFamily="34" charset="0"/>
                </a:rPr>
                <a:t>phase in*)</a:t>
              </a:r>
            </a:p>
          </p:txBody>
        </p:sp>
      </p:grpSp>
      <p:grpSp>
        <p:nvGrpSpPr>
          <p:cNvPr id="26" name="Group 25">
            <a:extLst>
              <a:ext uri="{FF2B5EF4-FFF2-40B4-BE49-F238E27FC236}">
                <a16:creationId xmlns:a16="http://schemas.microsoft.com/office/drawing/2014/main" id="{FC2CD93B-B710-451D-B809-D00BE8C3BB21}"/>
              </a:ext>
            </a:extLst>
          </p:cNvPr>
          <p:cNvGrpSpPr/>
          <p:nvPr/>
        </p:nvGrpSpPr>
        <p:grpSpPr>
          <a:xfrm>
            <a:off x="1818194" y="2235520"/>
            <a:ext cx="1295401" cy="1193623"/>
            <a:chOff x="1792649" y="4304120"/>
            <a:chExt cx="2489419" cy="1591497"/>
          </a:xfrm>
        </p:grpSpPr>
        <p:cxnSp>
          <p:nvCxnSpPr>
            <p:cNvPr id="27" name="Straight Connector 26">
              <a:extLst>
                <a:ext uri="{FF2B5EF4-FFF2-40B4-BE49-F238E27FC236}">
                  <a16:creationId xmlns:a16="http://schemas.microsoft.com/office/drawing/2014/main" id="{017073BF-172A-41A1-B45F-966528BF40FE}"/>
                </a:ext>
              </a:extLst>
            </p:cNvPr>
            <p:cNvCxnSpPr/>
            <p:nvPr/>
          </p:nvCxnSpPr>
          <p:spPr>
            <a:xfrm>
              <a:off x="1792649" y="4364132"/>
              <a:ext cx="0" cy="1531485"/>
            </a:xfrm>
            <a:prstGeom prst="line">
              <a:avLst/>
            </a:prstGeom>
            <a:ln w="19050">
              <a:solidFill>
                <a:srgbClr val="8D44AD"/>
              </a:solidFill>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37BAFC60-FA8A-40D6-B379-10430E40FEC5}"/>
                </a:ext>
              </a:extLst>
            </p:cNvPr>
            <p:cNvSpPr txBox="1"/>
            <p:nvPr/>
          </p:nvSpPr>
          <p:spPr>
            <a:xfrm>
              <a:off x="1792651" y="4304120"/>
              <a:ext cx="2489417" cy="954108"/>
            </a:xfrm>
            <a:prstGeom prst="rect">
              <a:avLst/>
            </a:prstGeom>
            <a:noFill/>
          </p:spPr>
          <p:txBody>
            <a:bodyPr wrap="square" rtlCol="0">
              <a:spAutoFit/>
            </a:bodyPr>
            <a:lstStyle/>
            <a:p>
              <a:r>
                <a:rPr lang="en-US" sz="1350" b="1" dirty="0">
                  <a:solidFill>
                    <a:srgbClr val="8D44AD"/>
                  </a:solidFill>
                  <a:latin typeface="Open Sans" panose="020B0606030504020204" pitchFamily="34" charset="0"/>
                  <a:ea typeface="Open Sans" panose="020B0606030504020204" pitchFamily="34" charset="0"/>
                  <a:cs typeface="Open Sans" panose="020B0606030504020204" pitchFamily="34" charset="0"/>
                </a:rPr>
                <a:t>Foundation Aid </a:t>
              </a:r>
              <a:br>
                <a:rPr lang="en-US" sz="1350" b="1" dirty="0">
                  <a:solidFill>
                    <a:srgbClr val="8D44AD"/>
                  </a:solidFill>
                  <a:latin typeface="Open Sans" panose="020B0606030504020204" pitchFamily="34" charset="0"/>
                  <a:ea typeface="Open Sans" panose="020B0606030504020204" pitchFamily="34" charset="0"/>
                  <a:cs typeface="Open Sans" panose="020B0606030504020204" pitchFamily="34" charset="0"/>
                </a:rPr>
              </a:br>
              <a:r>
                <a:rPr lang="en-US" sz="1350" b="1" dirty="0">
                  <a:solidFill>
                    <a:srgbClr val="8D44AD"/>
                  </a:solidFill>
                  <a:latin typeface="Open Sans" panose="020B0606030504020204" pitchFamily="34" charset="0"/>
                  <a:ea typeface="Open Sans" panose="020B0606030504020204" pitchFamily="34" charset="0"/>
                  <a:cs typeface="Open Sans" panose="020B0606030504020204" pitchFamily="34" charset="0"/>
                </a:rPr>
                <a:t>frozen</a:t>
              </a:r>
            </a:p>
          </p:txBody>
        </p:sp>
      </p:grpSp>
      <p:grpSp>
        <p:nvGrpSpPr>
          <p:cNvPr id="31" name="Group 30">
            <a:extLst>
              <a:ext uri="{FF2B5EF4-FFF2-40B4-BE49-F238E27FC236}">
                <a16:creationId xmlns:a16="http://schemas.microsoft.com/office/drawing/2014/main" id="{A7C6B01E-340D-4EA9-B86B-B0A619BBD926}"/>
              </a:ext>
            </a:extLst>
          </p:cNvPr>
          <p:cNvGrpSpPr/>
          <p:nvPr/>
        </p:nvGrpSpPr>
        <p:grpSpPr>
          <a:xfrm>
            <a:off x="4104195" y="2235520"/>
            <a:ext cx="1295401" cy="1193623"/>
            <a:chOff x="1792649" y="4304120"/>
            <a:chExt cx="1727200" cy="1591497"/>
          </a:xfrm>
        </p:grpSpPr>
        <p:cxnSp>
          <p:nvCxnSpPr>
            <p:cNvPr id="32" name="Straight Connector 31">
              <a:extLst>
                <a:ext uri="{FF2B5EF4-FFF2-40B4-BE49-F238E27FC236}">
                  <a16:creationId xmlns:a16="http://schemas.microsoft.com/office/drawing/2014/main" id="{A738DB2C-BC4A-48E0-83FE-92DEAD4EECAF}"/>
                </a:ext>
              </a:extLst>
            </p:cNvPr>
            <p:cNvCxnSpPr/>
            <p:nvPr/>
          </p:nvCxnSpPr>
          <p:spPr>
            <a:xfrm>
              <a:off x="1792649" y="4364132"/>
              <a:ext cx="0" cy="1531485"/>
            </a:xfrm>
            <a:prstGeom prst="line">
              <a:avLst/>
            </a:prstGeom>
            <a:ln w="19050">
              <a:solidFill>
                <a:srgbClr val="27AE61"/>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8BF25CF5-0F27-4F3C-9C20-2A53DE7A885B}"/>
                </a:ext>
              </a:extLst>
            </p:cNvPr>
            <p:cNvSpPr txBox="1"/>
            <p:nvPr/>
          </p:nvSpPr>
          <p:spPr>
            <a:xfrm>
              <a:off x="1792650" y="4304120"/>
              <a:ext cx="1727199" cy="954108"/>
            </a:xfrm>
            <a:prstGeom prst="rect">
              <a:avLst/>
            </a:prstGeom>
            <a:noFill/>
          </p:spPr>
          <p:txBody>
            <a:bodyPr wrap="square" rtlCol="0">
              <a:spAutoFit/>
            </a:bodyPr>
            <a:lstStyle/>
            <a:p>
              <a:r>
                <a:rPr lang="en-US" sz="1350" b="1" dirty="0">
                  <a:solidFill>
                    <a:srgbClr val="27AE61"/>
                  </a:solidFill>
                  <a:latin typeface="Open Sans" panose="020B0606030504020204" pitchFamily="34" charset="0"/>
                  <a:ea typeface="Open Sans" panose="020B0606030504020204" pitchFamily="34" charset="0"/>
                  <a:cs typeface="Open Sans" panose="020B0606030504020204" pitchFamily="34" charset="0"/>
                </a:rPr>
                <a:t>Property Tax Cap Law introduced</a:t>
              </a:r>
            </a:p>
          </p:txBody>
        </p:sp>
      </p:grpSp>
      <p:grpSp>
        <p:nvGrpSpPr>
          <p:cNvPr id="36" name="Group 35">
            <a:extLst>
              <a:ext uri="{FF2B5EF4-FFF2-40B4-BE49-F238E27FC236}">
                <a16:creationId xmlns:a16="http://schemas.microsoft.com/office/drawing/2014/main" id="{39501F2C-B76A-4C10-B66B-6503D6506245}"/>
              </a:ext>
            </a:extLst>
          </p:cNvPr>
          <p:cNvGrpSpPr/>
          <p:nvPr/>
        </p:nvGrpSpPr>
        <p:grpSpPr>
          <a:xfrm>
            <a:off x="6313993" y="2235520"/>
            <a:ext cx="1295395" cy="1193623"/>
            <a:chOff x="1792644" y="4304120"/>
            <a:chExt cx="6548078" cy="1591497"/>
          </a:xfrm>
        </p:grpSpPr>
        <p:cxnSp>
          <p:nvCxnSpPr>
            <p:cNvPr id="37" name="Straight Connector 36">
              <a:extLst>
                <a:ext uri="{FF2B5EF4-FFF2-40B4-BE49-F238E27FC236}">
                  <a16:creationId xmlns:a16="http://schemas.microsoft.com/office/drawing/2014/main" id="{A3E350D3-0A44-484E-9EFC-663FCE21B347}"/>
                </a:ext>
              </a:extLst>
            </p:cNvPr>
            <p:cNvCxnSpPr/>
            <p:nvPr/>
          </p:nvCxnSpPr>
          <p:spPr>
            <a:xfrm>
              <a:off x="1792649" y="4364132"/>
              <a:ext cx="0" cy="1531485"/>
            </a:xfrm>
            <a:prstGeom prst="line">
              <a:avLst/>
            </a:prstGeom>
            <a:ln w="19050">
              <a:solidFill>
                <a:srgbClr val="F39C11"/>
              </a:solidFill>
            </a:ln>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a16="http://schemas.microsoft.com/office/drawing/2014/main" id="{951508C0-69B3-449F-878B-5CB6468AA704}"/>
                </a:ext>
              </a:extLst>
            </p:cNvPr>
            <p:cNvSpPr txBox="1"/>
            <p:nvPr/>
          </p:nvSpPr>
          <p:spPr>
            <a:xfrm>
              <a:off x="1792644" y="4304120"/>
              <a:ext cx="6548078" cy="1508105"/>
            </a:xfrm>
            <a:prstGeom prst="rect">
              <a:avLst/>
            </a:prstGeom>
            <a:noFill/>
          </p:spPr>
          <p:txBody>
            <a:bodyPr wrap="square" rtlCol="0">
              <a:spAutoFit/>
            </a:bodyPr>
            <a:lstStyle/>
            <a:p>
              <a:r>
                <a:rPr lang="en-US" sz="1350" b="1" dirty="0">
                  <a:solidFill>
                    <a:srgbClr val="F39C11"/>
                  </a:solidFill>
                  <a:latin typeface="Open Sans" panose="020B0606030504020204" pitchFamily="34" charset="0"/>
                  <a:ea typeface="Open Sans" panose="020B0606030504020204" pitchFamily="34" charset="0"/>
                  <a:cs typeface="Open Sans" panose="020B0606030504020204" pitchFamily="34" charset="0"/>
                </a:rPr>
                <a:t>No Foundation Aid increase </a:t>
              </a:r>
              <a:r>
                <a:rPr lang="en-US" sz="1350" dirty="0">
                  <a:solidFill>
                    <a:srgbClr val="F39C11"/>
                  </a:solidFill>
                  <a:latin typeface="Open Sans" panose="020B0606030504020204" pitchFamily="34" charset="0"/>
                  <a:ea typeface="Open Sans" panose="020B0606030504020204" pitchFamily="34" charset="0"/>
                  <a:cs typeface="Open Sans" panose="020B0606030504020204" pitchFamily="34" charset="0"/>
                </a:rPr>
                <a:t>(“Pandemic Adjustment”)</a:t>
              </a:r>
            </a:p>
          </p:txBody>
        </p:sp>
      </p:grpSp>
      <p:sp>
        <p:nvSpPr>
          <p:cNvPr id="41" name="Freeform 42">
            <a:extLst>
              <a:ext uri="{FF2B5EF4-FFF2-40B4-BE49-F238E27FC236}">
                <a16:creationId xmlns:a16="http://schemas.microsoft.com/office/drawing/2014/main" id="{931A28CD-A1CA-4B6D-BCC3-DD059B859E9A}"/>
              </a:ext>
            </a:extLst>
          </p:cNvPr>
          <p:cNvSpPr/>
          <p:nvPr/>
        </p:nvSpPr>
        <p:spPr>
          <a:xfrm>
            <a:off x="7303832" y="3424352"/>
            <a:ext cx="1296162" cy="521208"/>
          </a:xfrm>
          <a:custGeom>
            <a:avLst/>
            <a:gdLst>
              <a:gd name="connsiteX0" fmla="*/ 0 w 1728216"/>
              <a:gd name="connsiteY0" fmla="*/ 694945 h 694945"/>
              <a:gd name="connsiteX1" fmla="*/ 1380744 w 1728216"/>
              <a:gd name="connsiteY1" fmla="*/ 694945 h 694945"/>
              <a:gd name="connsiteX2" fmla="*/ 1728216 w 1728216"/>
              <a:gd name="connsiteY2" fmla="*/ 349080 h 694945"/>
              <a:gd name="connsiteX3" fmla="*/ 1728074 w 1728216"/>
              <a:gd name="connsiteY3" fmla="*/ 348278 h 694945"/>
              <a:gd name="connsiteX4" fmla="*/ 1728216 w 1728216"/>
              <a:gd name="connsiteY4" fmla="*/ 347472 h 694945"/>
              <a:gd name="connsiteX5" fmla="*/ 1380744 w 1728216"/>
              <a:gd name="connsiteY5" fmla="*/ 0 h 694945"/>
              <a:gd name="connsiteX6" fmla="*/ 0 w 1728216"/>
              <a:gd name="connsiteY6" fmla="*/ 0 h 694945"/>
              <a:gd name="connsiteX7" fmla="*/ 0 w 1728216"/>
              <a:gd name="connsiteY7" fmla="*/ 1 h 694945"/>
              <a:gd name="connsiteX8" fmla="*/ 347472 w 1728216"/>
              <a:gd name="connsiteY8" fmla="*/ 347473 h 694945"/>
              <a:gd name="connsiteX9" fmla="*/ 0 w 1728216"/>
              <a:gd name="connsiteY9" fmla="*/ 694945 h 694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8216" h="694945">
                <a:moveTo>
                  <a:pt x="0" y="694945"/>
                </a:moveTo>
                <a:lnTo>
                  <a:pt x="1380744" y="694945"/>
                </a:lnTo>
                <a:cubicBezTo>
                  <a:pt x="1572647" y="694945"/>
                  <a:pt x="1728216" y="540096"/>
                  <a:pt x="1728216" y="349080"/>
                </a:cubicBezTo>
                <a:lnTo>
                  <a:pt x="1728074" y="348278"/>
                </a:lnTo>
                <a:lnTo>
                  <a:pt x="1728216" y="347472"/>
                </a:lnTo>
                <a:cubicBezTo>
                  <a:pt x="1728216" y="155569"/>
                  <a:pt x="1572647" y="0"/>
                  <a:pt x="1380744" y="0"/>
                </a:cubicBezTo>
                <a:lnTo>
                  <a:pt x="0" y="0"/>
                </a:lnTo>
                <a:lnTo>
                  <a:pt x="0" y="1"/>
                </a:lnTo>
                <a:cubicBezTo>
                  <a:pt x="191903" y="1"/>
                  <a:pt x="347472" y="155570"/>
                  <a:pt x="347472" y="347473"/>
                </a:cubicBezTo>
                <a:cubicBezTo>
                  <a:pt x="347472" y="539376"/>
                  <a:pt x="191903" y="694945"/>
                  <a:pt x="0" y="694945"/>
                </a:cubicBezTo>
                <a:close/>
              </a:path>
            </a:pathLst>
          </a:custGeom>
          <a:solidFill>
            <a:srgbClr val="FF33C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91440" bIns="34290" numCol="1" spcCol="0" rtlCol="0" fromWordArt="0" anchor="ctr" anchorCtr="0" forceAA="0" compatLnSpc="1">
            <a:prstTxWarp prst="textNoShape">
              <a:avLst/>
            </a:prstTxWarp>
            <a:noAutofit/>
          </a:bodyPr>
          <a:lstStyle/>
          <a:p>
            <a:pPr algn="r"/>
            <a:r>
              <a:rPr lang="en-US" sz="2100" b="1" dirty="0">
                <a:solidFill>
                  <a:prstClr val="white"/>
                </a:solidFill>
                <a:latin typeface="Open Sans" panose="020B0606030504020204" pitchFamily="34" charset="0"/>
                <a:ea typeface="Open Sans" panose="020B0606030504020204" pitchFamily="34" charset="0"/>
                <a:cs typeface="Open Sans" panose="020B0606030504020204" pitchFamily="34" charset="0"/>
              </a:rPr>
              <a:t>  2021+</a:t>
            </a:r>
          </a:p>
        </p:txBody>
      </p:sp>
      <p:grpSp>
        <p:nvGrpSpPr>
          <p:cNvPr id="42" name="Group 41">
            <a:extLst>
              <a:ext uri="{FF2B5EF4-FFF2-40B4-BE49-F238E27FC236}">
                <a16:creationId xmlns:a16="http://schemas.microsoft.com/office/drawing/2014/main" id="{649C178D-CCEE-4EC9-9506-2B73ACC12352}"/>
              </a:ext>
            </a:extLst>
          </p:cNvPr>
          <p:cNvGrpSpPr/>
          <p:nvPr/>
        </p:nvGrpSpPr>
        <p:grpSpPr>
          <a:xfrm>
            <a:off x="5323393" y="3890788"/>
            <a:ext cx="1153605" cy="1202691"/>
            <a:chOff x="1792649" y="3920935"/>
            <a:chExt cx="1538139" cy="1603589"/>
          </a:xfrm>
        </p:grpSpPr>
        <p:cxnSp>
          <p:nvCxnSpPr>
            <p:cNvPr id="43" name="Straight Connector 42">
              <a:extLst>
                <a:ext uri="{FF2B5EF4-FFF2-40B4-BE49-F238E27FC236}">
                  <a16:creationId xmlns:a16="http://schemas.microsoft.com/office/drawing/2014/main" id="{F9D66FC6-A039-4226-9FEA-AE92880C149B}"/>
                </a:ext>
              </a:extLst>
            </p:cNvPr>
            <p:cNvCxnSpPr/>
            <p:nvPr/>
          </p:nvCxnSpPr>
          <p:spPr>
            <a:xfrm>
              <a:off x="1792649" y="3920935"/>
              <a:ext cx="0" cy="1531485"/>
            </a:xfrm>
            <a:prstGeom prst="line">
              <a:avLst/>
            </a:prstGeom>
            <a:ln w="19050">
              <a:solidFill>
                <a:srgbClr val="E84C3D"/>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7D2FBC81-AA1C-42C4-9A78-2604AF9AF94F}"/>
                </a:ext>
              </a:extLst>
            </p:cNvPr>
            <p:cNvSpPr txBox="1"/>
            <p:nvPr/>
          </p:nvSpPr>
          <p:spPr>
            <a:xfrm>
              <a:off x="1792649" y="4016415"/>
              <a:ext cx="1538139" cy="1508109"/>
            </a:xfrm>
            <a:prstGeom prst="rect">
              <a:avLst/>
            </a:prstGeom>
            <a:noFill/>
          </p:spPr>
          <p:txBody>
            <a:bodyPr wrap="square" rtlCol="0">
              <a:spAutoFit/>
            </a:bodyPr>
            <a:lstStyle/>
            <a:p>
              <a:r>
                <a:rPr lang="en-US" sz="1350" b="1" dirty="0">
                  <a:solidFill>
                    <a:srgbClr val="E84C3D"/>
                  </a:solidFill>
                  <a:latin typeface="Open Sans" panose="020B0606030504020204" pitchFamily="34" charset="0"/>
                  <a:ea typeface="Open Sans" panose="020B0606030504020204" pitchFamily="34" charset="0"/>
                  <a:cs typeface="Open Sans" panose="020B0606030504020204" pitchFamily="34" charset="0"/>
                </a:rPr>
                <a:t>Gap Elimination Adjustment reductions restored*</a:t>
              </a:r>
            </a:p>
          </p:txBody>
        </p:sp>
      </p:grpSp>
      <p:sp>
        <p:nvSpPr>
          <p:cNvPr id="48" name="TextBox 47">
            <a:extLst>
              <a:ext uri="{FF2B5EF4-FFF2-40B4-BE49-F238E27FC236}">
                <a16:creationId xmlns:a16="http://schemas.microsoft.com/office/drawing/2014/main" id="{E8A2BA81-F1D8-408C-82DF-7D5626B14B4A}"/>
              </a:ext>
            </a:extLst>
          </p:cNvPr>
          <p:cNvSpPr txBox="1"/>
          <p:nvPr/>
        </p:nvSpPr>
        <p:spPr>
          <a:xfrm>
            <a:off x="580303" y="5803248"/>
            <a:ext cx="6887335" cy="276999"/>
          </a:xfrm>
          <a:prstGeom prst="rect">
            <a:avLst/>
          </a:prstGeom>
          <a:noFill/>
        </p:spPr>
        <p:txBody>
          <a:bodyPr wrap="square" rtlCol="0">
            <a:spAutoFit/>
          </a:bodyPr>
          <a:lstStyle/>
          <a:p>
            <a:r>
              <a:rPr lang="en-US" sz="1200" i="1" dirty="0">
                <a:solidFill>
                  <a:schemeClr val="tx1"/>
                </a:solidFill>
              </a:rPr>
              <a:t>*What’s lost is lost; no reimbursement for years of lost funding equaling well over $100 million in State Aid</a:t>
            </a:r>
          </a:p>
        </p:txBody>
      </p:sp>
    </p:spTree>
    <p:extLst>
      <p:ext uri="{BB962C8B-B14F-4D97-AF65-F5344CB8AC3E}">
        <p14:creationId xmlns:p14="http://schemas.microsoft.com/office/powerpoint/2010/main" val="3269936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par>
                                <p:cTn id="22" presetID="53" presetClass="entr" presetSubtype="16" fill="hold" nodeType="with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500" fill="hold"/>
                                        <p:tgtEl>
                                          <p:spTgt spid="31"/>
                                        </p:tgtEl>
                                        <p:attrNameLst>
                                          <p:attrName>ppt_w</p:attrName>
                                        </p:attrNameLst>
                                      </p:cBhvr>
                                      <p:tavLst>
                                        <p:tav tm="0">
                                          <p:val>
                                            <p:fltVal val="0"/>
                                          </p:val>
                                        </p:tav>
                                        <p:tav tm="100000">
                                          <p:val>
                                            <p:strVal val="#ppt_w"/>
                                          </p:val>
                                        </p:tav>
                                      </p:tavLst>
                                    </p:anim>
                                    <p:anim calcmode="lin" valueType="num">
                                      <p:cBhvr>
                                        <p:cTn id="32" dur="500" fill="hold"/>
                                        <p:tgtEl>
                                          <p:spTgt spid="31"/>
                                        </p:tgtEl>
                                        <p:attrNameLst>
                                          <p:attrName>ppt_h</p:attrName>
                                        </p:attrNameLst>
                                      </p:cBhvr>
                                      <p:tavLst>
                                        <p:tav tm="0">
                                          <p:val>
                                            <p:fltVal val="0"/>
                                          </p:val>
                                        </p:tav>
                                        <p:tav tm="100000">
                                          <p:val>
                                            <p:strVal val="#ppt_h"/>
                                          </p:val>
                                        </p:tav>
                                      </p:tavLst>
                                    </p:anim>
                                    <p:animEffect transition="in" filter="fade">
                                      <p:cBhvr>
                                        <p:cTn id="33" dur="500"/>
                                        <p:tgtEl>
                                          <p:spTgt spid="31"/>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500" fill="hold"/>
                                        <p:tgtEl>
                                          <p:spTgt spid="8"/>
                                        </p:tgtEl>
                                        <p:attrNameLst>
                                          <p:attrName>ppt_w</p:attrName>
                                        </p:attrNameLst>
                                      </p:cBhvr>
                                      <p:tavLst>
                                        <p:tav tm="0">
                                          <p:val>
                                            <p:fltVal val="0"/>
                                          </p:val>
                                        </p:tav>
                                        <p:tav tm="100000">
                                          <p:val>
                                            <p:strVal val="#ppt_w"/>
                                          </p:val>
                                        </p:tav>
                                      </p:tavLst>
                                    </p:anim>
                                    <p:anim calcmode="lin" valueType="num">
                                      <p:cBhvr>
                                        <p:cTn id="37" dur="500" fill="hold"/>
                                        <p:tgtEl>
                                          <p:spTgt spid="8"/>
                                        </p:tgtEl>
                                        <p:attrNameLst>
                                          <p:attrName>ppt_h</p:attrName>
                                        </p:attrNameLst>
                                      </p:cBhvr>
                                      <p:tavLst>
                                        <p:tav tm="0">
                                          <p:val>
                                            <p:fltVal val="0"/>
                                          </p:val>
                                        </p:tav>
                                        <p:tav tm="100000">
                                          <p:val>
                                            <p:strVal val="#ppt_h"/>
                                          </p:val>
                                        </p:tav>
                                      </p:tavLst>
                                    </p:anim>
                                    <p:animEffect transition="in" filter="fade">
                                      <p:cBhvr>
                                        <p:cTn id="38" dur="500"/>
                                        <p:tgtEl>
                                          <p:spTgt spid="8"/>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500" fill="hold"/>
                                        <p:tgtEl>
                                          <p:spTgt spid="9"/>
                                        </p:tgtEl>
                                        <p:attrNameLst>
                                          <p:attrName>ppt_w</p:attrName>
                                        </p:attrNameLst>
                                      </p:cBhvr>
                                      <p:tavLst>
                                        <p:tav tm="0">
                                          <p:val>
                                            <p:fltVal val="0"/>
                                          </p:val>
                                        </p:tav>
                                        <p:tav tm="100000">
                                          <p:val>
                                            <p:strVal val="#ppt_w"/>
                                          </p:val>
                                        </p:tav>
                                      </p:tavLst>
                                    </p:anim>
                                    <p:anim calcmode="lin" valueType="num">
                                      <p:cBhvr>
                                        <p:cTn id="44" dur="500" fill="hold"/>
                                        <p:tgtEl>
                                          <p:spTgt spid="9"/>
                                        </p:tgtEl>
                                        <p:attrNameLst>
                                          <p:attrName>ppt_h</p:attrName>
                                        </p:attrNameLst>
                                      </p:cBhvr>
                                      <p:tavLst>
                                        <p:tav tm="0">
                                          <p:val>
                                            <p:fltVal val="0"/>
                                          </p:val>
                                        </p:tav>
                                        <p:tav tm="100000">
                                          <p:val>
                                            <p:strVal val="#ppt_h"/>
                                          </p:val>
                                        </p:tav>
                                      </p:tavLst>
                                    </p:anim>
                                    <p:animEffect transition="in" filter="fade">
                                      <p:cBhvr>
                                        <p:cTn id="45" dur="500"/>
                                        <p:tgtEl>
                                          <p:spTgt spid="9"/>
                                        </p:tgtEl>
                                      </p:cBhvr>
                                    </p:animEffect>
                                  </p:childTnLst>
                                </p:cTn>
                              </p:par>
                              <p:par>
                                <p:cTn id="46" presetID="53" presetClass="entr" presetSubtype="16" fill="hold" nodeType="withEffect">
                                  <p:stCondLst>
                                    <p:cond delay="0"/>
                                  </p:stCondLst>
                                  <p:childTnLst>
                                    <p:set>
                                      <p:cBhvr>
                                        <p:cTn id="47" dur="1" fill="hold">
                                          <p:stCondLst>
                                            <p:cond delay="0"/>
                                          </p:stCondLst>
                                        </p:cTn>
                                        <p:tgtEl>
                                          <p:spTgt spid="42"/>
                                        </p:tgtEl>
                                        <p:attrNameLst>
                                          <p:attrName>style.visibility</p:attrName>
                                        </p:attrNameLst>
                                      </p:cBhvr>
                                      <p:to>
                                        <p:strVal val="visible"/>
                                      </p:to>
                                    </p:set>
                                    <p:anim calcmode="lin" valueType="num">
                                      <p:cBhvr>
                                        <p:cTn id="48" dur="500" fill="hold"/>
                                        <p:tgtEl>
                                          <p:spTgt spid="42"/>
                                        </p:tgtEl>
                                        <p:attrNameLst>
                                          <p:attrName>ppt_w</p:attrName>
                                        </p:attrNameLst>
                                      </p:cBhvr>
                                      <p:tavLst>
                                        <p:tav tm="0">
                                          <p:val>
                                            <p:fltVal val="0"/>
                                          </p:val>
                                        </p:tav>
                                        <p:tav tm="100000">
                                          <p:val>
                                            <p:strVal val="#ppt_w"/>
                                          </p:val>
                                        </p:tav>
                                      </p:tavLst>
                                    </p:anim>
                                    <p:anim calcmode="lin" valueType="num">
                                      <p:cBhvr>
                                        <p:cTn id="49" dur="500" fill="hold"/>
                                        <p:tgtEl>
                                          <p:spTgt spid="42"/>
                                        </p:tgtEl>
                                        <p:attrNameLst>
                                          <p:attrName>ppt_h</p:attrName>
                                        </p:attrNameLst>
                                      </p:cBhvr>
                                      <p:tavLst>
                                        <p:tav tm="0">
                                          <p:val>
                                            <p:fltVal val="0"/>
                                          </p:val>
                                        </p:tav>
                                        <p:tav tm="100000">
                                          <p:val>
                                            <p:strVal val="#ppt_h"/>
                                          </p:val>
                                        </p:tav>
                                      </p:tavLst>
                                    </p:anim>
                                    <p:animEffect transition="in" filter="fade">
                                      <p:cBhvr>
                                        <p:cTn id="50" dur="500"/>
                                        <p:tgtEl>
                                          <p:spTgt spid="42"/>
                                        </p:tgtEl>
                                      </p:cBhvr>
                                    </p:animEffect>
                                  </p:childTnLst>
                                </p:cTn>
                              </p:par>
                              <p:par>
                                <p:cTn id="51" presetID="1" presetClass="entr" presetSubtype="0" fill="hold" grpId="0" nodeType="withEffect">
                                  <p:stCondLst>
                                    <p:cond delay="0"/>
                                  </p:stCondLst>
                                  <p:childTnLst>
                                    <p:set>
                                      <p:cBhvr>
                                        <p:cTn id="52" dur="1" fill="hold">
                                          <p:stCondLst>
                                            <p:cond delay="0"/>
                                          </p:stCondLst>
                                        </p:cTn>
                                        <p:tgtEl>
                                          <p:spTgt spid="48"/>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nodeType="clickEffect">
                                  <p:stCondLst>
                                    <p:cond delay="0"/>
                                  </p:stCondLst>
                                  <p:childTnLst>
                                    <p:set>
                                      <p:cBhvr>
                                        <p:cTn id="56" dur="1" fill="hold">
                                          <p:stCondLst>
                                            <p:cond delay="0"/>
                                          </p:stCondLst>
                                        </p:cTn>
                                        <p:tgtEl>
                                          <p:spTgt spid="36"/>
                                        </p:tgtEl>
                                        <p:attrNameLst>
                                          <p:attrName>style.visibility</p:attrName>
                                        </p:attrNameLst>
                                      </p:cBhvr>
                                      <p:to>
                                        <p:strVal val="visible"/>
                                      </p:to>
                                    </p:set>
                                    <p:anim calcmode="lin" valueType="num">
                                      <p:cBhvr>
                                        <p:cTn id="57" dur="500" fill="hold"/>
                                        <p:tgtEl>
                                          <p:spTgt spid="36"/>
                                        </p:tgtEl>
                                        <p:attrNameLst>
                                          <p:attrName>ppt_w</p:attrName>
                                        </p:attrNameLst>
                                      </p:cBhvr>
                                      <p:tavLst>
                                        <p:tav tm="0">
                                          <p:val>
                                            <p:fltVal val="0"/>
                                          </p:val>
                                        </p:tav>
                                        <p:tav tm="100000">
                                          <p:val>
                                            <p:strVal val="#ppt_w"/>
                                          </p:val>
                                        </p:tav>
                                      </p:tavLst>
                                    </p:anim>
                                    <p:anim calcmode="lin" valueType="num">
                                      <p:cBhvr>
                                        <p:cTn id="58" dur="500" fill="hold"/>
                                        <p:tgtEl>
                                          <p:spTgt spid="36"/>
                                        </p:tgtEl>
                                        <p:attrNameLst>
                                          <p:attrName>ppt_h</p:attrName>
                                        </p:attrNameLst>
                                      </p:cBhvr>
                                      <p:tavLst>
                                        <p:tav tm="0">
                                          <p:val>
                                            <p:fltVal val="0"/>
                                          </p:val>
                                        </p:tav>
                                        <p:tav tm="100000">
                                          <p:val>
                                            <p:strVal val="#ppt_h"/>
                                          </p:val>
                                        </p:tav>
                                      </p:tavLst>
                                    </p:anim>
                                    <p:animEffect transition="in" filter="fade">
                                      <p:cBhvr>
                                        <p:cTn id="59" dur="500"/>
                                        <p:tgtEl>
                                          <p:spTgt spid="36"/>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p:cTn id="62" dur="500" fill="hold"/>
                                        <p:tgtEl>
                                          <p:spTgt spid="10"/>
                                        </p:tgtEl>
                                        <p:attrNameLst>
                                          <p:attrName>ppt_w</p:attrName>
                                        </p:attrNameLst>
                                      </p:cBhvr>
                                      <p:tavLst>
                                        <p:tav tm="0">
                                          <p:val>
                                            <p:fltVal val="0"/>
                                          </p:val>
                                        </p:tav>
                                        <p:tav tm="100000">
                                          <p:val>
                                            <p:strVal val="#ppt_w"/>
                                          </p:val>
                                        </p:tav>
                                      </p:tavLst>
                                    </p:anim>
                                    <p:anim calcmode="lin" valueType="num">
                                      <p:cBhvr>
                                        <p:cTn id="63" dur="500" fill="hold"/>
                                        <p:tgtEl>
                                          <p:spTgt spid="10"/>
                                        </p:tgtEl>
                                        <p:attrNameLst>
                                          <p:attrName>ppt_h</p:attrName>
                                        </p:attrNameLst>
                                      </p:cBhvr>
                                      <p:tavLst>
                                        <p:tav tm="0">
                                          <p:val>
                                            <p:fltVal val="0"/>
                                          </p:val>
                                        </p:tav>
                                        <p:tav tm="100000">
                                          <p:val>
                                            <p:strVal val="#ppt_h"/>
                                          </p:val>
                                        </p:tav>
                                      </p:tavLst>
                                    </p:anim>
                                    <p:animEffect transition="in" filter="fade">
                                      <p:cBhvr>
                                        <p:cTn id="64" dur="500"/>
                                        <p:tgtEl>
                                          <p:spTgt spid="10"/>
                                        </p:tgtEl>
                                      </p:cBhvr>
                                    </p:animEffect>
                                  </p:childTnLst>
                                </p:cTn>
                              </p:par>
                            </p:childTnLst>
                          </p:cTn>
                        </p:par>
                      </p:childTnLst>
                    </p:cTn>
                  </p:par>
                  <p:par>
                    <p:cTn id="65" fill="hold">
                      <p:stCondLst>
                        <p:cond delay="indefinite"/>
                      </p:stCondLst>
                      <p:childTnLst>
                        <p:par>
                          <p:cTn id="66" fill="hold">
                            <p:stCondLst>
                              <p:cond delay="0"/>
                            </p:stCondLst>
                            <p:childTnLst>
                              <p:par>
                                <p:cTn id="67" presetID="53" presetClass="entr" presetSubtype="16" fill="hold" grpId="0" nodeType="click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p:cTn id="69" dur="500" fill="hold"/>
                                        <p:tgtEl>
                                          <p:spTgt spid="41"/>
                                        </p:tgtEl>
                                        <p:attrNameLst>
                                          <p:attrName>ppt_w</p:attrName>
                                        </p:attrNameLst>
                                      </p:cBhvr>
                                      <p:tavLst>
                                        <p:tav tm="0">
                                          <p:val>
                                            <p:fltVal val="0"/>
                                          </p:val>
                                        </p:tav>
                                        <p:tav tm="100000">
                                          <p:val>
                                            <p:strVal val="#ppt_w"/>
                                          </p:val>
                                        </p:tav>
                                      </p:tavLst>
                                    </p:anim>
                                    <p:anim calcmode="lin" valueType="num">
                                      <p:cBhvr>
                                        <p:cTn id="70" dur="500" fill="hold"/>
                                        <p:tgtEl>
                                          <p:spTgt spid="41"/>
                                        </p:tgtEl>
                                        <p:attrNameLst>
                                          <p:attrName>ppt_h</p:attrName>
                                        </p:attrNameLst>
                                      </p:cBhvr>
                                      <p:tavLst>
                                        <p:tav tm="0">
                                          <p:val>
                                            <p:fltVal val="0"/>
                                          </p:val>
                                        </p:tav>
                                        <p:tav tm="100000">
                                          <p:val>
                                            <p:strVal val="#ppt_h"/>
                                          </p:val>
                                        </p:tav>
                                      </p:tavLst>
                                    </p:anim>
                                    <p:animEffect transition="in" filter="fade">
                                      <p:cBhvr>
                                        <p:cTn id="71" dur="500"/>
                                        <p:tgtEl>
                                          <p:spTgt spid="41"/>
                                        </p:tgtEl>
                                      </p:cBhvr>
                                    </p:animEffect>
                                  </p:childTnLst>
                                </p:cTn>
                              </p:par>
                              <p:par>
                                <p:cTn id="72" presetID="53" presetClass="entr" presetSubtype="16"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p:cTn id="74" dur="500" fill="hold"/>
                                        <p:tgtEl>
                                          <p:spTgt spid="21"/>
                                        </p:tgtEl>
                                        <p:attrNameLst>
                                          <p:attrName>ppt_w</p:attrName>
                                        </p:attrNameLst>
                                      </p:cBhvr>
                                      <p:tavLst>
                                        <p:tav tm="0">
                                          <p:val>
                                            <p:fltVal val="0"/>
                                          </p:val>
                                        </p:tav>
                                        <p:tav tm="100000">
                                          <p:val>
                                            <p:strVal val="#ppt_w"/>
                                          </p:val>
                                        </p:tav>
                                      </p:tavLst>
                                    </p:anim>
                                    <p:anim calcmode="lin" valueType="num">
                                      <p:cBhvr>
                                        <p:cTn id="75" dur="500" fill="hold"/>
                                        <p:tgtEl>
                                          <p:spTgt spid="21"/>
                                        </p:tgtEl>
                                        <p:attrNameLst>
                                          <p:attrName>ppt_h</p:attrName>
                                        </p:attrNameLst>
                                      </p:cBhvr>
                                      <p:tavLst>
                                        <p:tav tm="0">
                                          <p:val>
                                            <p:fltVal val="0"/>
                                          </p:val>
                                        </p:tav>
                                        <p:tav tm="100000">
                                          <p:val>
                                            <p:strVal val="#ppt_h"/>
                                          </p:val>
                                        </p:tav>
                                      </p:tavLst>
                                    </p:anim>
                                    <p:animEffect transition="in" filter="fade">
                                      <p:cBhvr>
                                        <p:cTn id="7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41" grpId="0" animBg="1"/>
      <p:bldP spid="48"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900E0-968F-435D-A8DF-845E0F323854}"/>
              </a:ext>
            </a:extLst>
          </p:cNvPr>
          <p:cNvSpPr>
            <a:spLocks noGrp="1"/>
          </p:cNvSpPr>
          <p:nvPr>
            <p:ph type="title"/>
          </p:nvPr>
        </p:nvSpPr>
        <p:spPr/>
        <p:txBody>
          <a:bodyPr/>
          <a:lstStyle/>
          <a:p>
            <a:r>
              <a:rPr lang="en-US" dirty="0"/>
              <a:t>Revenues: State Aid</a:t>
            </a:r>
          </a:p>
        </p:txBody>
      </p:sp>
      <p:sp>
        <p:nvSpPr>
          <p:cNvPr id="4" name="Slide Number Placeholder 3">
            <a:extLst>
              <a:ext uri="{FF2B5EF4-FFF2-40B4-BE49-F238E27FC236}">
                <a16:creationId xmlns:a16="http://schemas.microsoft.com/office/drawing/2014/main" id="{152FE872-D035-484A-9434-48C3CB8ECFCE}"/>
              </a:ext>
            </a:extLst>
          </p:cNvPr>
          <p:cNvSpPr>
            <a:spLocks noGrp="1"/>
          </p:cNvSpPr>
          <p:nvPr>
            <p:ph type="sldNum" sz="quarter" idx="10"/>
          </p:nvPr>
        </p:nvSpPr>
        <p:spPr/>
        <p:txBody>
          <a:bodyPr/>
          <a:lstStyle/>
          <a:p>
            <a:pPr>
              <a:defRPr/>
            </a:pPr>
            <a:fld id="{F167A526-2166-4C58-A6B2-042EB1F80EDB}" type="slidenum">
              <a:rPr lang="en-US" smtClean="0"/>
              <a:pPr>
                <a:defRPr/>
              </a:pPr>
              <a:t>64</a:t>
            </a:fld>
            <a:endParaRPr lang="en-US" dirty="0"/>
          </a:p>
        </p:txBody>
      </p:sp>
      <p:pic>
        <p:nvPicPr>
          <p:cNvPr id="13" name="Picture 12">
            <a:extLst>
              <a:ext uri="{FF2B5EF4-FFF2-40B4-BE49-F238E27FC236}">
                <a16:creationId xmlns:a16="http://schemas.microsoft.com/office/drawing/2014/main" id="{1075D82C-5563-4800-92A7-B45516EE6860}"/>
              </a:ext>
            </a:extLst>
          </p:cNvPr>
          <p:cNvPicPr>
            <a:picLocks noChangeAspect="1"/>
          </p:cNvPicPr>
          <p:nvPr/>
        </p:nvPicPr>
        <p:blipFill>
          <a:blip r:embed="rId2"/>
          <a:stretch>
            <a:fillRect/>
          </a:stretch>
        </p:blipFill>
        <p:spPr>
          <a:xfrm>
            <a:off x="428373" y="1066800"/>
            <a:ext cx="8687553" cy="4986960"/>
          </a:xfrm>
          <a:prstGeom prst="rect">
            <a:avLst/>
          </a:prstGeom>
        </p:spPr>
      </p:pic>
    </p:spTree>
    <p:extLst>
      <p:ext uri="{BB962C8B-B14F-4D97-AF65-F5344CB8AC3E}">
        <p14:creationId xmlns:p14="http://schemas.microsoft.com/office/powerpoint/2010/main" val="424684138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900E0-968F-435D-A8DF-845E0F323854}"/>
              </a:ext>
            </a:extLst>
          </p:cNvPr>
          <p:cNvSpPr>
            <a:spLocks noGrp="1"/>
          </p:cNvSpPr>
          <p:nvPr>
            <p:ph type="title"/>
          </p:nvPr>
        </p:nvSpPr>
        <p:spPr/>
        <p:txBody>
          <a:bodyPr/>
          <a:lstStyle/>
          <a:p>
            <a:r>
              <a:rPr lang="en-US" dirty="0"/>
              <a:t>Revenues: State Aid</a:t>
            </a:r>
          </a:p>
        </p:txBody>
      </p:sp>
      <p:sp>
        <p:nvSpPr>
          <p:cNvPr id="4" name="Slide Number Placeholder 3">
            <a:extLst>
              <a:ext uri="{FF2B5EF4-FFF2-40B4-BE49-F238E27FC236}">
                <a16:creationId xmlns:a16="http://schemas.microsoft.com/office/drawing/2014/main" id="{152FE872-D035-484A-9434-48C3CB8ECFCE}"/>
              </a:ext>
            </a:extLst>
          </p:cNvPr>
          <p:cNvSpPr>
            <a:spLocks noGrp="1"/>
          </p:cNvSpPr>
          <p:nvPr>
            <p:ph type="sldNum" sz="quarter" idx="10"/>
          </p:nvPr>
        </p:nvSpPr>
        <p:spPr/>
        <p:txBody>
          <a:bodyPr/>
          <a:lstStyle/>
          <a:p>
            <a:pPr>
              <a:defRPr/>
            </a:pPr>
            <a:fld id="{F167A526-2166-4C58-A6B2-042EB1F80EDB}" type="slidenum">
              <a:rPr lang="en-US" smtClean="0"/>
              <a:pPr>
                <a:defRPr/>
              </a:pPr>
              <a:t>65</a:t>
            </a:fld>
            <a:endParaRPr lang="en-US" dirty="0"/>
          </a:p>
        </p:txBody>
      </p:sp>
      <p:pic>
        <p:nvPicPr>
          <p:cNvPr id="13" name="Picture 12">
            <a:extLst>
              <a:ext uri="{FF2B5EF4-FFF2-40B4-BE49-F238E27FC236}">
                <a16:creationId xmlns:a16="http://schemas.microsoft.com/office/drawing/2014/main" id="{1075D82C-5563-4800-92A7-B45516EE6860}"/>
              </a:ext>
            </a:extLst>
          </p:cNvPr>
          <p:cNvPicPr>
            <a:picLocks noChangeAspect="1"/>
          </p:cNvPicPr>
          <p:nvPr/>
        </p:nvPicPr>
        <p:blipFill rotWithShape="1">
          <a:blip r:embed="rId2"/>
          <a:srcRect l="-1192" t="70891" r="18927"/>
          <a:stretch/>
        </p:blipFill>
        <p:spPr>
          <a:xfrm>
            <a:off x="76200" y="1752600"/>
            <a:ext cx="8647317" cy="1756480"/>
          </a:xfrm>
          <a:prstGeom prst="rect">
            <a:avLst/>
          </a:prstGeom>
        </p:spPr>
      </p:pic>
      <p:sp>
        <p:nvSpPr>
          <p:cNvPr id="3" name="Rectangle 2">
            <a:extLst>
              <a:ext uri="{FF2B5EF4-FFF2-40B4-BE49-F238E27FC236}">
                <a16:creationId xmlns:a16="http://schemas.microsoft.com/office/drawing/2014/main" id="{6ED26220-52C8-4F32-85AB-A8A4E6AC1ECF}"/>
              </a:ext>
            </a:extLst>
          </p:cNvPr>
          <p:cNvSpPr/>
          <p:nvPr/>
        </p:nvSpPr>
        <p:spPr bwMode="auto">
          <a:xfrm>
            <a:off x="457200" y="2895600"/>
            <a:ext cx="8229600" cy="762000"/>
          </a:xfrm>
          <a:prstGeom prst="rect">
            <a:avLst/>
          </a:prstGeom>
          <a:noFill/>
          <a:ln w="38100" cap="flat" cmpd="sng" algn="ctr">
            <a:solidFill>
              <a:srgbClr val="C00000"/>
            </a:solidFill>
            <a:prstDash val="lgDashDot"/>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23499772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mph" presetSubtype="2" fill="hold" nodeType="clickEffect">
                                  <p:stCondLst>
                                    <p:cond delay="0"/>
                                  </p:stCondLst>
                                  <p:childTnLst>
                                    <p:animClr clrSpc="rgb" dir="cw">
                                      <p:cBhvr>
                                        <p:cTn id="6" dur="2000" fill="hold"/>
                                        <p:tgtEl>
                                          <p:spTgt spid="3"/>
                                        </p:tgtEl>
                                        <p:attrNameLst>
                                          <p:attrName>stroke.color</p:attrName>
                                        </p:attrNameLst>
                                      </p:cBhvr>
                                      <p:to>
                                        <a:schemeClr val="accent2"/>
                                      </p:to>
                                    </p:animClr>
                                    <p:set>
                                      <p:cBhvr>
                                        <p:cTn id="7" dur="2000" fill="hold"/>
                                        <p:tgtEl>
                                          <p:spTgt spid="3"/>
                                        </p:tgtEl>
                                        <p:attrNameLst>
                                          <p:attrName>stroke.on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Revenues: State Aid</a:t>
            </a:r>
          </a:p>
        </p:txBody>
      </p:sp>
      <p:graphicFrame>
        <p:nvGraphicFramePr>
          <p:cNvPr id="30" name="Content Placeholder 29"/>
          <p:cNvGraphicFramePr>
            <a:graphicFrameLocks noGrp="1"/>
          </p:cNvGraphicFramePr>
          <p:nvPr>
            <p:ph idx="1"/>
            <p:extLst>
              <p:ext uri="{D42A27DB-BD31-4B8C-83A1-F6EECF244321}">
                <p14:modId xmlns:p14="http://schemas.microsoft.com/office/powerpoint/2010/main" val="1801091860"/>
              </p:ext>
            </p:extLst>
          </p:nvPr>
        </p:nvGraphicFramePr>
        <p:xfrm>
          <a:off x="457200" y="1066800"/>
          <a:ext cx="8279424" cy="4648200"/>
        </p:xfrm>
        <a:graphic>
          <a:graphicData uri="http://schemas.openxmlformats.org/drawingml/2006/chart">
            <c:chart xmlns:c="http://schemas.openxmlformats.org/drawingml/2006/chart" xmlns:r="http://schemas.openxmlformats.org/officeDocument/2006/relationships" r:id="rId2"/>
          </a:graphicData>
        </a:graphic>
      </p:graphicFrame>
      <p:sp>
        <p:nvSpPr>
          <p:cNvPr id="4" name="Slide Number Placeholder 3"/>
          <p:cNvSpPr>
            <a:spLocks noGrp="1"/>
          </p:cNvSpPr>
          <p:nvPr>
            <p:ph type="sldNum" sz="quarter" idx="10"/>
          </p:nvPr>
        </p:nvSpPr>
        <p:spPr/>
        <p:txBody>
          <a:bodyPr/>
          <a:lstStyle/>
          <a:p>
            <a:fld id="{63AE715C-7E4B-457E-ACEC-65B3E25AA671}" type="slidenum">
              <a:rPr lang="en-US" smtClean="0"/>
              <a:pPr/>
              <a:t>66</a:t>
            </a:fld>
            <a:endParaRPr lang="en-US" dirty="0"/>
          </a:p>
        </p:txBody>
      </p:sp>
      <p:sp>
        <p:nvSpPr>
          <p:cNvPr id="33" name="TextBox 32"/>
          <p:cNvSpPr txBox="1"/>
          <p:nvPr/>
        </p:nvSpPr>
        <p:spPr>
          <a:xfrm>
            <a:off x="4475217" y="5858437"/>
            <a:ext cx="2916183" cy="261610"/>
          </a:xfrm>
          <a:prstGeom prst="rect">
            <a:avLst/>
          </a:prstGeom>
          <a:noFill/>
        </p:spPr>
        <p:txBody>
          <a:bodyPr wrap="none" rtlCol="0">
            <a:spAutoFit/>
          </a:bodyPr>
          <a:lstStyle/>
          <a:p>
            <a:r>
              <a:rPr lang="en-US" sz="1100" i="1" dirty="0">
                <a:solidFill>
                  <a:schemeClr val="tx1"/>
                </a:solidFill>
              </a:rPr>
              <a:t>2023-24 and 2024-25 data points are estimated</a:t>
            </a:r>
          </a:p>
        </p:txBody>
      </p:sp>
    </p:spTree>
    <p:extLst>
      <p:ext uri="{BB962C8B-B14F-4D97-AF65-F5344CB8AC3E}">
        <p14:creationId xmlns:p14="http://schemas.microsoft.com/office/powerpoint/2010/main" val="276862486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457200" y="0"/>
            <a:ext cx="8229600" cy="1143000"/>
          </a:xfrm>
        </p:spPr>
        <p:txBody>
          <a:bodyPr/>
          <a:lstStyle/>
          <a:p>
            <a:r>
              <a:rPr lang="en-US" dirty="0"/>
              <a:t>Revenues: PILOTs</a:t>
            </a:r>
          </a:p>
        </p:txBody>
      </p:sp>
      <p:graphicFrame>
        <p:nvGraphicFramePr>
          <p:cNvPr id="22" name="Content Placeholder 21"/>
          <p:cNvGraphicFramePr>
            <a:graphicFrameLocks noGrp="1"/>
          </p:cNvGraphicFramePr>
          <p:nvPr>
            <p:ph sz="half" idx="2"/>
            <p:extLst>
              <p:ext uri="{D42A27DB-BD31-4B8C-83A1-F6EECF244321}">
                <p14:modId xmlns:p14="http://schemas.microsoft.com/office/powerpoint/2010/main" val="82239442"/>
              </p:ext>
            </p:extLst>
          </p:nvPr>
        </p:nvGraphicFramePr>
        <p:xfrm>
          <a:off x="457200" y="1219200"/>
          <a:ext cx="8153400" cy="4553430"/>
        </p:xfrm>
        <a:graphic>
          <a:graphicData uri="http://schemas.openxmlformats.org/drawingml/2006/chart">
            <c:chart xmlns:c="http://schemas.openxmlformats.org/drawingml/2006/chart" xmlns:r="http://schemas.openxmlformats.org/officeDocument/2006/relationships" r:id="rId2"/>
          </a:graphicData>
        </a:graphic>
      </p:graphicFrame>
      <p:sp>
        <p:nvSpPr>
          <p:cNvPr id="4" name="Slide Number Placeholder 3"/>
          <p:cNvSpPr>
            <a:spLocks noGrp="1"/>
          </p:cNvSpPr>
          <p:nvPr>
            <p:ph type="sldNum" sz="quarter" idx="10"/>
          </p:nvPr>
        </p:nvSpPr>
        <p:spPr/>
        <p:txBody>
          <a:bodyPr/>
          <a:lstStyle/>
          <a:p>
            <a:fld id="{63AE715C-7E4B-457E-ACEC-65B3E25AA671}" type="slidenum">
              <a:rPr lang="en-US" smtClean="0"/>
              <a:pPr/>
              <a:t>67</a:t>
            </a:fld>
            <a:endParaRPr lang="en-US" dirty="0"/>
          </a:p>
        </p:txBody>
      </p:sp>
    </p:spTree>
    <p:extLst>
      <p:ext uri="{BB962C8B-B14F-4D97-AF65-F5344CB8AC3E}">
        <p14:creationId xmlns:p14="http://schemas.microsoft.com/office/powerpoint/2010/main" val="2725316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22">
                                            <p:graphicEl>
                                              <a:chart seriesIdx="-3" categoryIdx="-3" bldStep="gridLegend"/>
                                            </p:graphicEl>
                                          </p:spTgt>
                                        </p:tgtEl>
                                        <p:attrNameLst>
                                          <p:attrName>style.visibility</p:attrName>
                                        </p:attrNameLst>
                                      </p:cBhvr>
                                      <p:to>
                                        <p:strVal val="visible"/>
                                      </p:to>
                                    </p:set>
                                    <p:animEffect transition="in" filter="barn(outHorizontal)">
                                      <p:cBhvr>
                                        <p:cTn id="7" dur="500"/>
                                        <p:tgtEl>
                                          <p:spTgt spid="22">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22">
                                            <p:graphicEl>
                                              <a:chart seriesIdx="0" categoryIdx="-4" bldStep="series"/>
                                            </p:graphicEl>
                                          </p:spTgt>
                                        </p:tgtEl>
                                        <p:attrNameLst>
                                          <p:attrName>style.visibility</p:attrName>
                                        </p:attrNameLst>
                                      </p:cBhvr>
                                      <p:to>
                                        <p:strVal val="visible"/>
                                      </p:to>
                                    </p:set>
                                    <p:animEffect transition="in" filter="barn(outHorizontal)">
                                      <p:cBhvr>
                                        <p:cTn id="12" dur="500"/>
                                        <p:tgtEl>
                                          <p:spTgt spid="22">
                                            <p:graphicEl>
                                              <a:chart seriesIdx="0" categoryIdx="-4" bldStep="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42" fill="hold" grpId="0" nodeType="clickEffect">
                                  <p:stCondLst>
                                    <p:cond delay="0"/>
                                  </p:stCondLst>
                                  <p:childTnLst>
                                    <p:set>
                                      <p:cBhvr>
                                        <p:cTn id="16" dur="1" fill="hold">
                                          <p:stCondLst>
                                            <p:cond delay="0"/>
                                          </p:stCondLst>
                                        </p:cTn>
                                        <p:tgtEl>
                                          <p:spTgt spid="22">
                                            <p:graphicEl>
                                              <a:chart seriesIdx="1" categoryIdx="-4" bldStep="series"/>
                                            </p:graphicEl>
                                          </p:spTgt>
                                        </p:tgtEl>
                                        <p:attrNameLst>
                                          <p:attrName>style.visibility</p:attrName>
                                        </p:attrNameLst>
                                      </p:cBhvr>
                                      <p:to>
                                        <p:strVal val="visible"/>
                                      </p:to>
                                    </p:set>
                                    <p:animEffect transition="in" filter="barn(outHorizontal)">
                                      <p:cBhvr>
                                        <p:cTn id="17" dur="500"/>
                                        <p:tgtEl>
                                          <p:spTgt spid="22">
                                            <p:graphicEl>
                                              <a:chart seriesIdx="1"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2" grpId="0" uiExpand="1">
        <p:bldSub>
          <a:bldChart bld="series"/>
        </p:bldSub>
      </p:bldGraphic>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Revenues: Reserves &amp; Fund Balance</a:t>
            </a:r>
          </a:p>
        </p:txBody>
      </p:sp>
      <p:sp>
        <p:nvSpPr>
          <p:cNvPr id="4" name="Slide Number Placeholder 3"/>
          <p:cNvSpPr>
            <a:spLocks noGrp="1"/>
          </p:cNvSpPr>
          <p:nvPr>
            <p:ph type="sldNum" sz="quarter" idx="10"/>
          </p:nvPr>
        </p:nvSpPr>
        <p:spPr/>
        <p:txBody>
          <a:bodyPr/>
          <a:lstStyle/>
          <a:p>
            <a:pPr>
              <a:defRPr/>
            </a:pPr>
            <a:fld id="{F167A526-2166-4C58-A6B2-042EB1F80EDB}" type="slidenum">
              <a:rPr lang="en-US" smtClean="0"/>
              <a:pPr>
                <a:defRPr/>
              </a:pPr>
              <a:t>68</a:t>
            </a:fld>
            <a:endParaRPr lang="en-US" dirty="0"/>
          </a:p>
        </p:txBody>
      </p:sp>
      <p:graphicFrame>
        <p:nvGraphicFramePr>
          <p:cNvPr id="6" name="Content Placeholder 16"/>
          <p:cNvGraphicFramePr>
            <a:graphicFrameLocks/>
          </p:cNvGraphicFramePr>
          <p:nvPr>
            <p:extLst>
              <p:ext uri="{D42A27DB-BD31-4B8C-83A1-F6EECF244321}">
                <p14:modId xmlns:p14="http://schemas.microsoft.com/office/powerpoint/2010/main" val="3885345443"/>
              </p:ext>
            </p:extLst>
          </p:nvPr>
        </p:nvGraphicFramePr>
        <p:xfrm>
          <a:off x="381000" y="1066800"/>
          <a:ext cx="8458200" cy="46482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31462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graphicEl>
                                              <a:chart seriesIdx="-3" categoryIdx="-3" bldStep="gridLegend"/>
                                            </p:graphicEl>
                                          </p:spTgt>
                                        </p:tgtEl>
                                        <p:attrNameLst>
                                          <p:attrName>style.visibility</p:attrName>
                                        </p:attrNameLst>
                                      </p:cBhvr>
                                      <p:to>
                                        <p:strVal val="visible"/>
                                      </p:to>
                                    </p:set>
                                    <p:animEffect transition="in" filter="randombar(horizontal)">
                                      <p:cBhvr>
                                        <p:cTn id="7" dur="500"/>
                                        <p:tgtEl>
                                          <p:spTgt spid="6">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6">
                                            <p:graphicEl>
                                              <a:chart seriesIdx="0" categoryIdx="-4" bldStep="series"/>
                                            </p:graphicEl>
                                          </p:spTgt>
                                        </p:tgtEl>
                                        <p:attrNameLst>
                                          <p:attrName>style.visibility</p:attrName>
                                        </p:attrNameLst>
                                      </p:cBhvr>
                                      <p:to>
                                        <p:strVal val="visible"/>
                                      </p:to>
                                    </p:set>
                                    <p:animEffect transition="in" filter="randombar(horizontal)">
                                      <p:cBhvr>
                                        <p:cTn id="12" dur="500"/>
                                        <p:tgtEl>
                                          <p:spTgt spid="6">
                                            <p:graphicEl>
                                              <a:chart seriesIdx="0" categoryIdx="-4" bldStep="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6">
                                            <p:graphicEl>
                                              <a:chart seriesIdx="1" categoryIdx="-4" bldStep="series"/>
                                            </p:graphicEl>
                                          </p:spTgt>
                                        </p:tgtEl>
                                        <p:attrNameLst>
                                          <p:attrName>style.visibility</p:attrName>
                                        </p:attrNameLst>
                                      </p:cBhvr>
                                      <p:to>
                                        <p:strVal val="visible"/>
                                      </p:to>
                                    </p:set>
                                    <p:animEffect transition="in" filter="randombar(horizontal)">
                                      <p:cBhvr>
                                        <p:cTn id="17" dur="500"/>
                                        <p:tgtEl>
                                          <p:spTgt spid="6">
                                            <p:graphicEl>
                                              <a:chart seriesIdx="1"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Chart bld="series"/>
        </p:bldSub>
      </p:bldGraphic>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Hexagon 30"/>
          <p:cNvSpPr/>
          <p:nvPr/>
        </p:nvSpPr>
        <p:spPr>
          <a:xfrm>
            <a:off x="5010216" y="4478248"/>
            <a:ext cx="782652" cy="674358"/>
          </a:xfrm>
          <a:prstGeom prst="hexagon">
            <a:avLst>
              <a:gd name="adj" fmla="val 28900"/>
              <a:gd name="vf" fmla="val 115470"/>
            </a:avLst>
          </a:prstGeom>
          <a:solidFill>
            <a:srgbClr val="009900">
              <a:alpha val="48000"/>
            </a:srgb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2" name="Title 1"/>
          <p:cNvSpPr>
            <a:spLocks noGrp="1"/>
          </p:cNvSpPr>
          <p:nvPr>
            <p:ph type="title"/>
          </p:nvPr>
        </p:nvSpPr>
        <p:spPr/>
        <p:txBody>
          <a:bodyPr/>
          <a:lstStyle/>
          <a:p>
            <a:r>
              <a:rPr lang="en-US" dirty="0"/>
              <a:t>Revenue: Miscellaneous </a:t>
            </a:r>
          </a:p>
        </p:txBody>
      </p:sp>
      <p:grpSp>
        <p:nvGrpSpPr>
          <p:cNvPr id="5" name="Group 4"/>
          <p:cNvGrpSpPr/>
          <p:nvPr/>
        </p:nvGrpSpPr>
        <p:grpSpPr>
          <a:xfrm>
            <a:off x="2045084" y="1037046"/>
            <a:ext cx="4825230" cy="5058953"/>
            <a:chOff x="1816484" y="1037046"/>
            <a:chExt cx="4825230" cy="5058953"/>
          </a:xfrm>
        </p:grpSpPr>
        <p:sp>
          <p:nvSpPr>
            <p:cNvPr id="22" name="Hexagon 21"/>
            <p:cNvSpPr/>
            <p:nvPr/>
          </p:nvSpPr>
          <p:spPr>
            <a:xfrm>
              <a:off x="2924840" y="1979932"/>
              <a:ext cx="782652" cy="674358"/>
            </a:xfrm>
            <a:prstGeom prst="hexagon">
              <a:avLst>
                <a:gd name="adj" fmla="val 28900"/>
                <a:gd name="vf" fmla="val 115470"/>
              </a:avLst>
            </a:prstGeom>
            <a:solidFill>
              <a:srgbClr val="009900">
                <a:alpha val="48000"/>
              </a:srgb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7" name="Freeform 6"/>
            <p:cNvSpPr/>
            <p:nvPr/>
          </p:nvSpPr>
          <p:spPr>
            <a:xfrm>
              <a:off x="3191675" y="2669064"/>
              <a:ext cx="2081604" cy="1794410"/>
            </a:xfrm>
            <a:custGeom>
              <a:avLst/>
              <a:gdLst>
                <a:gd name="connsiteX0" fmla="*/ 0 w 2074366"/>
                <a:gd name="connsiteY0" fmla="*/ 897205 h 1794410"/>
                <a:gd name="connsiteX1" fmla="*/ 512663 w 2074366"/>
                <a:gd name="connsiteY1" fmla="*/ 0 h 1794410"/>
                <a:gd name="connsiteX2" fmla="*/ 1561703 w 2074366"/>
                <a:gd name="connsiteY2" fmla="*/ 0 h 1794410"/>
                <a:gd name="connsiteX3" fmla="*/ 2074366 w 2074366"/>
                <a:gd name="connsiteY3" fmla="*/ 897205 h 1794410"/>
                <a:gd name="connsiteX4" fmla="*/ 1561703 w 2074366"/>
                <a:gd name="connsiteY4" fmla="*/ 1794410 h 1794410"/>
                <a:gd name="connsiteX5" fmla="*/ 512663 w 2074366"/>
                <a:gd name="connsiteY5" fmla="*/ 1794410 h 1794410"/>
                <a:gd name="connsiteX6" fmla="*/ 0 w 2074366"/>
                <a:gd name="connsiteY6" fmla="*/ 897205 h 1794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74366" h="1794410">
                  <a:moveTo>
                    <a:pt x="0" y="897205"/>
                  </a:moveTo>
                  <a:lnTo>
                    <a:pt x="512663" y="0"/>
                  </a:lnTo>
                  <a:lnTo>
                    <a:pt x="1561703" y="0"/>
                  </a:lnTo>
                  <a:lnTo>
                    <a:pt x="2074366" y="897205"/>
                  </a:lnTo>
                  <a:lnTo>
                    <a:pt x="1561703" y="1794410"/>
                  </a:lnTo>
                  <a:lnTo>
                    <a:pt x="512663" y="1794410"/>
                  </a:lnTo>
                  <a:lnTo>
                    <a:pt x="0" y="897205"/>
                  </a:lnTo>
                  <a:close/>
                </a:path>
              </a:pathLst>
            </a:custGeom>
            <a:solidFill>
              <a:srgbClr val="0099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64071" tIns="317679" rIns="364071" bIns="317679" numCol="1" spcCol="1270" anchor="ctr" anchorCtr="0">
              <a:noAutofit/>
            </a:bodyPr>
            <a:lstStyle/>
            <a:p>
              <a:pPr algn="ctr" defTabSz="711200">
                <a:lnSpc>
                  <a:spcPct val="90000"/>
                </a:lnSpc>
                <a:spcAft>
                  <a:spcPct val="35000"/>
                </a:spcAft>
              </a:pPr>
              <a:r>
                <a:rPr lang="en-US" sz="1700" b="1" dirty="0"/>
                <a:t>Main Components of $6.4 million</a:t>
              </a:r>
              <a:br>
                <a:rPr lang="en-US" sz="1700" b="1" dirty="0"/>
              </a:br>
              <a:r>
                <a:rPr lang="en-US" sz="1700" b="1" dirty="0"/>
                <a:t>Miscellaneous</a:t>
              </a:r>
              <a:r>
                <a:rPr lang="en-US" sz="1700" b="1" kern="1200" dirty="0"/>
                <a:t> Revenues</a:t>
              </a:r>
            </a:p>
          </p:txBody>
        </p:sp>
        <p:sp>
          <p:nvSpPr>
            <p:cNvPr id="18" name="Hexagon 17"/>
            <p:cNvSpPr/>
            <p:nvPr/>
          </p:nvSpPr>
          <p:spPr>
            <a:xfrm>
              <a:off x="4490627" y="1810560"/>
              <a:ext cx="782652" cy="674358"/>
            </a:xfrm>
            <a:prstGeom prst="hexagon">
              <a:avLst>
                <a:gd name="adj" fmla="val 28900"/>
                <a:gd name="vf" fmla="val 115470"/>
              </a:avLst>
            </a:prstGeom>
            <a:solidFill>
              <a:srgbClr val="009900">
                <a:alpha val="48000"/>
              </a:srgb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19" name="Freeform 18"/>
            <p:cNvSpPr/>
            <p:nvPr/>
          </p:nvSpPr>
          <p:spPr>
            <a:xfrm>
              <a:off x="3382754" y="1037046"/>
              <a:ext cx="1699928" cy="1470637"/>
            </a:xfrm>
            <a:custGeom>
              <a:avLst/>
              <a:gdLst>
                <a:gd name="connsiteX0" fmla="*/ 0 w 1699928"/>
                <a:gd name="connsiteY0" fmla="*/ 735319 h 1470637"/>
                <a:gd name="connsiteX1" fmla="*/ 420161 w 1699928"/>
                <a:gd name="connsiteY1" fmla="*/ 0 h 1470637"/>
                <a:gd name="connsiteX2" fmla="*/ 1279767 w 1699928"/>
                <a:gd name="connsiteY2" fmla="*/ 0 h 1470637"/>
                <a:gd name="connsiteX3" fmla="*/ 1699928 w 1699928"/>
                <a:gd name="connsiteY3" fmla="*/ 735319 h 1470637"/>
                <a:gd name="connsiteX4" fmla="*/ 1279767 w 1699928"/>
                <a:gd name="connsiteY4" fmla="*/ 1470637 h 1470637"/>
                <a:gd name="connsiteX5" fmla="*/ 420161 w 1699928"/>
                <a:gd name="connsiteY5" fmla="*/ 1470637 h 1470637"/>
                <a:gd name="connsiteX6" fmla="*/ 0 w 1699928"/>
                <a:gd name="connsiteY6" fmla="*/ 735319 h 1470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99928" h="1470637">
                  <a:moveTo>
                    <a:pt x="0" y="735319"/>
                  </a:moveTo>
                  <a:lnTo>
                    <a:pt x="420161" y="0"/>
                  </a:lnTo>
                  <a:lnTo>
                    <a:pt x="1279767" y="0"/>
                  </a:lnTo>
                  <a:lnTo>
                    <a:pt x="1699928" y="735319"/>
                  </a:lnTo>
                  <a:lnTo>
                    <a:pt x="1279767" y="1470637"/>
                  </a:lnTo>
                  <a:lnTo>
                    <a:pt x="420161" y="1470637"/>
                  </a:lnTo>
                  <a:lnTo>
                    <a:pt x="0" y="735319"/>
                  </a:lnTo>
                  <a:close/>
                </a:path>
              </a:pathLst>
            </a:custGeom>
            <a:solidFill>
              <a:srgbClr val="0070C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02034" tIns="264036" rIns="302034" bIns="264036" numCol="1" spcCol="1270" anchor="ctr" anchorCtr="0">
              <a:noAutofit/>
            </a:bodyPr>
            <a:lstStyle/>
            <a:p>
              <a:pPr lvl="0" algn="ctr" defTabSz="711200">
                <a:lnSpc>
                  <a:spcPct val="90000"/>
                </a:lnSpc>
                <a:spcBef>
                  <a:spcPct val="0"/>
                </a:spcBef>
                <a:spcAft>
                  <a:spcPct val="35000"/>
                </a:spcAft>
              </a:pPr>
              <a:r>
                <a:rPr lang="en-US" sz="1600" b="1" kern="1200" dirty="0"/>
                <a:t>Interest Income &amp; Medicaid </a:t>
              </a:r>
              <a:r>
                <a:rPr lang="en-US" sz="1600" b="1" kern="1200" dirty="0" err="1"/>
                <a:t>Reimb</a:t>
              </a:r>
              <a:r>
                <a:rPr lang="en-US" sz="1600" b="1" kern="1200" dirty="0"/>
                <a:t>.</a:t>
              </a:r>
            </a:p>
          </p:txBody>
        </p:sp>
        <p:sp>
          <p:nvSpPr>
            <p:cNvPr id="20" name="Hexagon 19"/>
            <p:cNvSpPr/>
            <p:nvPr/>
          </p:nvSpPr>
          <p:spPr>
            <a:xfrm>
              <a:off x="5404043" y="3071251"/>
              <a:ext cx="782652" cy="674358"/>
            </a:xfrm>
            <a:prstGeom prst="hexagon">
              <a:avLst>
                <a:gd name="adj" fmla="val 28900"/>
                <a:gd name="vf" fmla="val 115470"/>
              </a:avLst>
            </a:prstGeom>
            <a:solidFill>
              <a:srgbClr val="009900">
                <a:alpha val="48000"/>
              </a:srgb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21" name="Freeform 20"/>
            <p:cNvSpPr/>
            <p:nvPr/>
          </p:nvSpPr>
          <p:spPr>
            <a:xfrm>
              <a:off x="4941786" y="1941586"/>
              <a:ext cx="1699928" cy="1470637"/>
            </a:xfrm>
            <a:custGeom>
              <a:avLst/>
              <a:gdLst>
                <a:gd name="connsiteX0" fmla="*/ 0 w 1699928"/>
                <a:gd name="connsiteY0" fmla="*/ 735319 h 1470637"/>
                <a:gd name="connsiteX1" fmla="*/ 420161 w 1699928"/>
                <a:gd name="connsiteY1" fmla="*/ 0 h 1470637"/>
                <a:gd name="connsiteX2" fmla="*/ 1279767 w 1699928"/>
                <a:gd name="connsiteY2" fmla="*/ 0 h 1470637"/>
                <a:gd name="connsiteX3" fmla="*/ 1699928 w 1699928"/>
                <a:gd name="connsiteY3" fmla="*/ 735319 h 1470637"/>
                <a:gd name="connsiteX4" fmla="*/ 1279767 w 1699928"/>
                <a:gd name="connsiteY4" fmla="*/ 1470637 h 1470637"/>
                <a:gd name="connsiteX5" fmla="*/ 420161 w 1699928"/>
                <a:gd name="connsiteY5" fmla="*/ 1470637 h 1470637"/>
                <a:gd name="connsiteX6" fmla="*/ 0 w 1699928"/>
                <a:gd name="connsiteY6" fmla="*/ 735319 h 1470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99928" h="1470637">
                  <a:moveTo>
                    <a:pt x="0" y="735319"/>
                  </a:moveTo>
                  <a:lnTo>
                    <a:pt x="420161" y="0"/>
                  </a:lnTo>
                  <a:lnTo>
                    <a:pt x="1279767" y="0"/>
                  </a:lnTo>
                  <a:lnTo>
                    <a:pt x="1699928" y="735319"/>
                  </a:lnTo>
                  <a:lnTo>
                    <a:pt x="1279767" y="1470637"/>
                  </a:lnTo>
                  <a:lnTo>
                    <a:pt x="420161" y="1470637"/>
                  </a:lnTo>
                  <a:lnTo>
                    <a:pt x="0" y="735319"/>
                  </a:lnTo>
                  <a:close/>
                </a:path>
              </a:pathLst>
            </a:custGeom>
            <a:solidFill>
              <a:srgbClr val="0070C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02034" tIns="264036" rIns="302034" bIns="264036" numCol="1" spcCol="1270" anchor="ctr" anchorCtr="0">
              <a:noAutofit/>
            </a:bodyPr>
            <a:lstStyle/>
            <a:p>
              <a:pPr lvl="0" algn="ctr" defTabSz="711200">
                <a:lnSpc>
                  <a:spcPct val="90000"/>
                </a:lnSpc>
                <a:spcBef>
                  <a:spcPct val="0"/>
                </a:spcBef>
                <a:spcAft>
                  <a:spcPct val="35000"/>
                </a:spcAft>
              </a:pPr>
              <a:r>
                <a:rPr lang="en-US" sz="1600" b="1" kern="1200" dirty="0"/>
                <a:t>Use of facility charges</a:t>
              </a:r>
            </a:p>
          </p:txBody>
        </p:sp>
        <p:sp>
          <p:nvSpPr>
            <p:cNvPr id="23" name="Freeform 22"/>
            <p:cNvSpPr/>
            <p:nvPr/>
          </p:nvSpPr>
          <p:spPr>
            <a:xfrm>
              <a:off x="4941786" y="3719809"/>
              <a:ext cx="1699928" cy="1470637"/>
            </a:xfrm>
            <a:custGeom>
              <a:avLst/>
              <a:gdLst>
                <a:gd name="connsiteX0" fmla="*/ 0 w 1699928"/>
                <a:gd name="connsiteY0" fmla="*/ 735319 h 1470637"/>
                <a:gd name="connsiteX1" fmla="*/ 420161 w 1699928"/>
                <a:gd name="connsiteY1" fmla="*/ 0 h 1470637"/>
                <a:gd name="connsiteX2" fmla="*/ 1279767 w 1699928"/>
                <a:gd name="connsiteY2" fmla="*/ 0 h 1470637"/>
                <a:gd name="connsiteX3" fmla="*/ 1699928 w 1699928"/>
                <a:gd name="connsiteY3" fmla="*/ 735319 h 1470637"/>
                <a:gd name="connsiteX4" fmla="*/ 1279767 w 1699928"/>
                <a:gd name="connsiteY4" fmla="*/ 1470637 h 1470637"/>
                <a:gd name="connsiteX5" fmla="*/ 420161 w 1699928"/>
                <a:gd name="connsiteY5" fmla="*/ 1470637 h 1470637"/>
                <a:gd name="connsiteX6" fmla="*/ 0 w 1699928"/>
                <a:gd name="connsiteY6" fmla="*/ 735319 h 1470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99928" h="1470637">
                  <a:moveTo>
                    <a:pt x="0" y="735319"/>
                  </a:moveTo>
                  <a:lnTo>
                    <a:pt x="420161" y="0"/>
                  </a:lnTo>
                  <a:lnTo>
                    <a:pt x="1279767" y="0"/>
                  </a:lnTo>
                  <a:lnTo>
                    <a:pt x="1699928" y="735319"/>
                  </a:lnTo>
                  <a:lnTo>
                    <a:pt x="1279767" y="1470637"/>
                  </a:lnTo>
                  <a:lnTo>
                    <a:pt x="420161" y="1470637"/>
                  </a:lnTo>
                  <a:lnTo>
                    <a:pt x="0" y="735319"/>
                  </a:lnTo>
                  <a:close/>
                </a:path>
              </a:pathLst>
            </a:custGeom>
            <a:solidFill>
              <a:srgbClr val="0070C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02034" tIns="264036" rIns="302034" bIns="264036" numCol="1" spcCol="1270" anchor="ctr" anchorCtr="0">
              <a:noAutofit/>
            </a:bodyPr>
            <a:lstStyle/>
            <a:p>
              <a:pPr lvl="0" algn="ctr" defTabSz="711200">
                <a:lnSpc>
                  <a:spcPct val="90000"/>
                </a:lnSpc>
                <a:spcBef>
                  <a:spcPct val="0"/>
                </a:spcBef>
                <a:spcAft>
                  <a:spcPct val="35000"/>
                </a:spcAft>
              </a:pPr>
              <a:r>
                <a:rPr lang="en-US" sz="1600" b="1" kern="1200" dirty="0"/>
                <a:t>Health services and foster tuition receivables</a:t>
              </a:r>
            </a:p>
          </p:txBody>
        </p:sp>
        <p:sp>
          <p:nvSpPr>
            <p:cNvPr id="24" name="Hexagon 23"/>
            <p:cNvSpPr/>
            <p:nvPr/>
          </p:nvSpPr>
          <p:spPr>
            <a:xfrm>
              <a:off x="3195535" y="4642056"/>
              <a:ext cx="782652" cy="674358"/>
            </a:xfrm>
            <a:prstGeom prst="hexagon">
              <a:avLst>
                <a:gd name="adj" fmla="val 28900"/>
                <a:gd name="vf" fmla="val 115470"/>
              </a:avLst>
            </a:prstGeom>
            <a:solidFill>
              <a:srgbClr val="009900">
                <a:alpha val="48000"/>
              </a:srgb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25" name="Freeform 24"/>
            <p:cNvSpPr/>
            <p:nvPr/>
          </p:nvSpPr>
          <p:spPr>
            <a:xfrm>
              <a:off x="3382754" y="4625362"/>
              <a:ext cx="1699928" cy="1470637"/>
            </a:xfrm>
            <a:custGeom>
              <a:avLst/>
              <a:gdLst>
                <a:gd name="connsiteX0" fmla="*/ 0 w 1699928"/>
                <a:gd name="connsiteY0" fmla="*/ 735319 h 1470637"/>
                <a:gd name="connsiteX1" fmla="*/ 420161 w 1699928"/>
                <a:gd name="connsiteY1" fmla="*/ 0 h 1470637"/>
                <a:gd name="connsiteX2" fmla="*/ 1279767 w 1699928"/>
                <a:gd name="connsiteY2" fmla="*/ 0 h 1470637"/>
                <a:gd name="connsiteX3" fmla="*/ 1699928 w 1699928"/>
                <a:gd name="connsiteY3" fmla="*/ 735319 h 1470637"/>
                <a:gd name="connsiteX4" fmla="*/ 1279767 w 1699928"/>
                <a:gd name="connsiteY4" fmla="*/ 1470637 h 1470637"/>
                <a:gd name="connsiteX5" fmla="*/ 420161 w 1699928"/>
                <a:gd name="connsiteY5" fmla="*/ 1470637 h 1470637"/>
                <a:gd name="connsiteX6" fmla="*/ 0 w 1699928"/>
                <a:gd name="connsiteY6" fmla="*/ 735319 h 1470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99928" h="1470637">
                  <a:moveTo>
                    <a:pt x="0" y="735319"/>
                  </a:moveTo>
                  <a:lnTo>
                    <a:pt x="420161" y="0"/>
                  </a:lnTo>
                  <a:lnTo>
                    <a:pt x="1279767" y="0"/>
                  </a:lnTo>
                  <a:lnTo>
                    <a:pt x="1699928" y="735319"/>
                  </a:lnTo>
                  <a:lnTo>
                    <a:pt x="1279767" y="1470637"/>
                  </a:lnTo>
                  <a:lnTo>
                    <a:pt x="420161" y="1470637"/>
                  </a:lnTo>
                  <a:lnTo>
                    <a:pt x="0" y="735319"/>
                  </a:lnTo>
                  <a:close/>
                </a:path>
              </a:pathLst>
            </a:custGeom>
            <a:solidFill>
              <a:srgbClr val="0070C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02034" tIns="264036" rIns="302034" bIns="264036" numCol="1" spcCol="1270" anchor="ctr" anchorCtr="0">
              <a:noAutofit/>
            </a:bodyPr>
            <a:lstStyle/>
            <a:p>
              <a:pPr lvl="0" algn="ctr" defTabSz="711200">
                <a:lnSpc>
                  <a:spcPct val="90000"/>
                </a:lnSpc>
                <a:spcBef>
                  <a:spcPct val="0"/>
                </a:spcBef>
                <a:spcAft>
                  <a:spcPct val="35000"/>
                </a:spcAft>
              </a:pPr>
              <a:r>
                <a:rPr lang="en-US" sz="1600" b="1" kern="1200" dirty="0"/>
                <a:t>Prior year refunds (BOCES &amp; CPSE)</a:t>
              </a:r>
            </a:p>
          </p:txBody>
        </p:sp>
        <p:sp>
          <p:nvSpPr>
            <p:cNvPr id="26" name="Hexagon 25"/>
            <p:cNvSpPr/>
            <p:nvPr/>
          </p:nvSpPr>
          <p:spPr>
            <a:xfrm>
              <a:off x="2267161" y="3381871"/>
              <a:ext cx="782652" cy="674358"/>
            </a:xfrm>
            <a:prstGeom prst="hexagon">
              <a:avLst>
                <a:gd name="adj" fmla="val 28900"/>
                <a:gd name="vf" fmla="val 115470"/>
              </a:avLst>
            </a:prstGeom>
            <a:solidFill>
              <a:srgbClr val="009900">
                <a:alpha val="48000"/>
              </a:srgb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27" name="Freeform 26"/>
            <p:cNvSpPr/>
            <p:nvPr/>
          </p:nvSpPr>
          <p:spPr>
            <a:xfrm>
              <a:off x="1816484" y="3720821"/>
              <a:ext cx="1699928" cy="1470637"/>
            </a:xfrm>
            <a:custGeom>
              <a:avLst/>
              <a:gdLst>
                <a:gd name="connsiteX0" fmla="*/ 0 w 1699928"/>
                <a:gd name="connsiteY0" fmla="*/ 735319 h 1470637"/>
                <a:gd name="connsiteX1" fmla="*/ 420161 w 1699928"/>
                <a:gd name="connsiteY1" fmla="*/ 0 h 1470637"/>
                <a:gd name="connsiteX2" fmla="*/ 1279767 w 1699928"/>
                <a:gd name="connsiteY2" fmla="*/ 0 h 1470637"/>
                <a:gd name="connsiteX3" fmla="*/ 1699928 w 1699928"/>
                <a:gd name="connsiteY3" fmla="*/ 735319 h 1470637"/>
                <a:gd name="connsiteX4" fmla="*/ 1279767 w 1699928"/>
                <a:gd name="connsiteY4" fmla="*/ 1470637 h 1470637"/>
                <a:gd name="connsiteX5" fmla="*/ 420161 w 1699928"/>
                <a:gd name="connsiteY5" fmla="*/ 1470637 h 1470637"/>
                <a:gd name="connsiteX6" fmla="*/ 0 w 1699928"/>
                <a:gd name="connsiteY6" fmla="*/ 735319 h 1470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99928" h="1470637">
                  <a:moveTo>
                    <a:pt x="0" y="735319"/>
                  </a:moveTo>
                  <a:lnTo>
                    <a:pt x="420161" y="0"/>
                  </a:lnTo>
                  <a:lnTo>
                    <a:pt x="1279767" y="0"/>
                  </a:lnTo>
                  <a:lnTo>
                    <a:pt x="1699928" y="735319"/>
                  </a:lnTo>
                  <a:lnTo>
                    <a:pt x="1279767" y="1470637"/>
                  </a:lnTo>
                  <a:lnTo>
                    <a:pt x="420161" y="1470637"/>
                  </a:lnTo>
                  <a:lnTo>
                    <a:pt x="0" y="735319"/>
                  </a:lnTo>
                  <a:close/>
                </a:path>
              </a:pathLst>
            </a:custGeom>
            <a:solidFill>
              <a:srgbClr val="0070C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02034" tIns="264036" rIns="302034" bIns="264036" numCol="1" spcCol="1270" anchor="ctr" anchorCtr="0">
              <a:noAutofit/>
            </a:bodyPr>
            <a:lstStyle/>
            <a:p>
              <a:pPr lvl="0" algn="ctr" defTabSz="711200">
                <a:lnSpc>
                  <a:spcPct val="90000"/>
                </a:lnSpc>
                <a:spcBef>
                  <a:spcPct val="0"/>
                </a:spcBef>
                <a:spcAft>
                  <a:spcPct val="35000"/>
                </a:spcAft>
              </a:pPr>
              <a:r>
                <a:rPr lang="en-US" sz="1600" b="1" dirty="0"/>
                <a:t>Community Library Debt </a:t>
              </a:r>
              <a:r>
                <a:rPr lang="en-US" sz="1600" b="1" dirty="0" err="1"/>
                <a:t>Reimb</a:t>
              </a:r>
              <a:r>
                <a:rPr lang="en-US" sz="1600" b="1" dirty="0"/>
                <a:t>.</a:t>
              </a:r>
              <a:endParaRPr lang="en-US" sz="1600" b="1" kern="1200" dirty="0"/>
            </a:p>
          </p:txBody>
        </p:sp>
        <p:sp>
          <p:nvSpPr>
            <p:cNvPr id="30" name="Freeform 29"/>
            <p:cNvSpPr/>
            <p:nvPr/>
          </p:nvSpPr>
          <p:spPr>
            <a:xfrm>
              <a:off x="1816484" y="1939563"/>
              <a:ext cx="1699928" cy="1470637"/>
            </a:xfrm>
            <a:custGeom>
              <a:avLst/>
              <a:gdLst>
                <a:gd name="connsiteX0" fmla="*/ 0 w 1699928"/>
                <a:gd name="connsiteY0" fmla="*/ 735319 h 1470637"/>
                <a:gd name="connsiteX1" fmla="*/ 420161 w 1699928"/>
                <a:gd name="connsiteY1" fmla="*/ 0 h 1470637"/>
                <a:gd name="connsiteX2" fmla="*/ 1279767 w 1699928"/>
                <a:gd name="connsiteY2" fmla="*/ 0 h 1470637"/>
                <a:gd name="connsiteX3" fmla="*/ 1699928 w 1699928"/>
                <a:gd name="connsiteY3" fmla="*/ 735319 h 1470637"/>
                <a:gd name="connsiteX4" fmla="*/ 1279767 w 1699928"/>
                <a:gd name="connsiteY4" fmla="*/ 1470637 h 1470637"/>
                <a:gd name="connsiteX5" fmla="*/ 420161 w 1699928"/>
                <a:gd name="connsiteY5" fmla="*/ 1470637 h 1470637"/>
                <a:gd name="connsiteX6" fmla="*/ 0 w 1699928"/>
                <a:gd name="connsiteY6" fmla="*/ 735319 h 1470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99928" h="1470637">
                  <a:moveTo>
                    <a:pt x="0" y="735319"/>
                  </a:moveTo>
                  <a:lnTo>
                    <a:pt x="420161" y="0"/>
                  </a:lnTo>
                  <a:lnTo>
                    <a:pt x="1279767" y="0"/>
                  </a:lnTo>
                  <a:lnTo>
                    <a:pt x="1699928" y="735319"/>
                  </a:lnTo>
                  <a:lnTo>
                    <a:pt x="1279767" y="1470637"/>
                  </a:lnTo>
                  <a:lnTo>
                    <a:pt x="420161" y="1470637"/>
                  </a:lnTo>
                  <a:lnTo>
                    <a:pt x="0" y="735319"/>
                  </a:lnTo>
                  <a:close/>
                </a:path>
              </a:pathLst>
            </a:custGeom>
            <a:solidFill>
              <a:srgbClr val="0070C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02034" tIns="264036" rIns="302034" bIns="264036" numCol="1" spcCol="1270" anchor="ctr" anchorCtr="0">
              <a:noAutofit/>
            </a:bodyPr>
            <a:lstStyle/>
            <a:p>
              <a:pPr lvl="0" algn="ctr" defTabSz="711200">
                <a:lnSpc>
                  <a:spcPct val="90000"/>
                </a:lnSpc>
                <a:spcBef>
                  <a:spcPct val="0"/>
                </a:spcBef>
                <a:spcAft>
                  <a:spcPct val="35000"/>
                </a:spcAft>
              </a:pPr>
              <a:r>
                <a:rPr lang="en-US" sz="1600" b="1" kern="1200" dirty="0"/>
                <a:t>Drivers’ Education, Aquatics  &amp; Adult Ed programs</a:t>
              </a:r>
            </a:p>
          </p:txBody>
        </p:sp>
      </p:grpSp>
      <p:grpSp>
        <p:nvGrpSpPr>
          <p:cNvPr id="40" name="Group 39"/>
          <p:cNvGrpSpPr/>
          <p:nvPr/>
        </p:nvGrpSpPr>
        <p:grpSpPr>
          <a:xfrm>
            <a:off x="6835923" y="2988434"/>
            <a:ext cx="2197486" cy="2015230"/>
            <a:chOff x="6870314" y="2676905"/>
            <a:chExt cx="2197486" cy="2015230"/>
          </a:xfrm>
        </p:grpSpPr>
        <p:cxnSp>
          <p:nvCxnSpPr>
            <p:cNvPr id="36" name="Straight Connector 35"/>
            <p:cNvCxnSpPr>
              <a:endCxn id="21" idx="3"/>
            </p:cNvCxnSpPr>
            <p:nvPr/>
          </p:nvCxnSpPr>
          <p:spPr bwMode="auto">
            <a:xfrm flipH="1" flipV="1">
              <a:off x="6870314" y="2676905"/>
              <a:ext cx="731847" cy="599695"/>
            </a:xfrm>
            <a:prstGeom prst="line">
              <a:avLst/>
            </a:prstGeom>
            <a:solidFill>
              <a:schemeClr val="accent1"/>
            </a:solidFill>
            <a:ln w="28575" cap="flat" cmpd="sng" algn="ctr">
              <a:solidFill>
                <a:srgbClr val="009900"/>
              </a:solidFill>
              <a:prstDash val="solid"/>
              <a:round/>
              <a:headEnd type="none" w="med" len="med"/>
              <a:tailEnd type="none" w="med" len="med"/>
            </a:ln>
            <a:effectLst/>
          </p:spPr>
        </p:cxnSp>
        <p:sp>
          <p:nvSpPr>
            <p:cNvPr id="37" name="TextBox 36"/>
            <p:cNvSpPr txBox="1"/>
            <p:nvPr/>
          </p:nvSpPr>
          <p:spPr>
            <a:xfrm>
              <a:off x="7321473" y="3307140"/>
              <a:ext cx="1746327" cy="1384995"/>
            </a:xfrm>
            <a:prstGeom prst="rect">
              <a:avLst/>
            </a:prstGeom>
            <a:noFill/>
          </p:spPr>
          <p:txBody>
            <a:bodyPr wrap="square" rtlCol="0">
              <a:spAutoFit/>
            </a:bodyPr>
            <a:lstStyle/>
            <a:p>
              <a:r>
                <a:rPr lang="en-US" sz="1200" b="1" dirty="0">
                  <a:solidFill>
                    <a:srgbClr val="009900"/>
                  </a:solidFill>
                </a:rPr>
                <a:t>Includes revenue generated from four current lease agreements of our closed buildings and use of facilities fees from outside groups </a:t>
              </a:r>
            </a:p>
          </p:txBody>
        </p:sp>
      </p:grpSp>
      <p:cxnSp>
        <p:nvCxnSpPr>
          <p:cNvPr id="34" name="Straight Connector 33"/>
          <p:cNvCxnSpPr/>
          <p:nvPr/>
        </p:nvCxnSpPr>
        <p:spPr bwMode="auto">
          <a:xfrm flipH="1">
            <a:off x="5145081" y="1344513"/>
            <a:ext cx="624115" cy="71456"/>
          </a:xfrm>
          <a:prstGeom prst="line">
            <a:avLst/>
          </a:prstGeom>
          <a:solidFill>
            <a:schemeClr val="accent1"/>
          </a:solidFill>
          <a:ln w="28575" cap="flat" cmpd="sng" algn="ctr">
            <a:solidFill>
              <a:srgbClr val="009900"/>
            </a:solidFill>
            <a:prstDash val="solid"/>
            <a:round/>
            <a:headEnd type="none" w="med" len="med"/>
            <a:tailEnd type="none" w="med" len="med"/>
          </a:ln>
          <a:effectLst/>
        </p:spPr>
      </p:cxnSp>
      <p:sp>
        <p:nvSpPr>
          <p:cNvPr id="38" name="TextBox 37"/>
          <p:cNvSpPr txBox="1"/>
          <p:nvPr/>
        </p:nvSpPr>
        <p:spPr>
          <a:xfrm>
            <a:off x="5769197" y="1045627"/>
            <a:ext cx="2308004" cy="646331"/>
          </a:xfrm>
          <a:prstGeom prst="rect">
            <a:avLst/>
          </a:prstGeom>
          <a:noFill/>
        </p:spPr>
        <p:txBody>
          <a:bodyPr wrap="square" rtlCol="0">
            <a:spAutoFit/>
          </a:bodyPr>
          <a:lstStyle/>
          <a:p>
            <a:r>
              <a:rPr lang="en-US" sz="1200" b="1" dirty="0">
                <a:solidFill>
                  <a:srgbClr val="009900"/>
                </a:solidFill>
              </a:rPr>
              <a:t>Significant increase from what rates were during last budget development cycle</a:t>
            </a:r>
          </a:p>
        </p:txBody>
      </p:sp>
      <p:cxnSp>
        <p:nvCxnSpPr>
          <p:cNvPr id="32" name="Straight Connector 31">
            <a:extLst>
              <a:ext uri="{FF2B5EF4-FFF2-40B4-BE49-F238E27FC236}">
                <a16:creationId xmlns:a16="http://schemas.microsoft.com/office/drawing/2014/main" id="{CA046B39-308C-4084-8BAE-F0C95494E098}"/>
              </a:ext>
            </a:extLst>
          </p:cNvPr>
          <p:cNvCxnSpPr>
            <a:cxnSpLocks/>
          </p:cNvCxnSpPr>
          <p:nvPr/>
        </p:nvCxnSpPr>
        <p:spPr bwMode="auto">
          <a:xfrm flipH="1">
            <a:off x="1865103" y="4722405"/>
            <a:ext cx="283656" cy="256830"/>
          </a:xfrm>
          <a:prstGeom prst="line">
            <a:avLst/>
          </a:prstGeom>
          <a:solidFill>
            <a:schemeClr val="accent1"/>
          </a:solidFill>
          <a:ln w="28575" cap="flat" cmpd="sng" algn="ctr">
            <a:solidFill>
              <a:srgbClr val="009900"/>
            </a:solidFill>
            <a:prstDash val="solid"/>
            <a:round/>
            <a:headEnd type="none" w="med" len="med"/>
            <a:tailEnd type="none" w="med" len="med"/>
          </a:ln>
          <a:effectLst/>
        </p:spPr>
      </p:cxnSp>
      <p:sp>
        <p:nvSpPr>
          <p:cNvPr id="41" name="TextBox 40">
            <a:extLst>
              <a:ext uri="{FF2B5EF4-FFF2-40B4-BE49-F238E27FC236}">
                <a16:creationId xmlns:a16="http://schemas.microsoft.com/office/drawing/2014/main" id="{306363CD-EAE8-4FAC-982B-473894773B6E}"/>
              </a:ext>
            </a:extLst>
          </p:cNvPr>
          <p:cNvSpPr txBox="1"/>
          <p:nvPr/>
        </p:nvSpPr>
        <p:spPr>
          <a:xfrm>
            <a:off x="348146" y="4850820"/>
            <a:ext cx="1968502" cy="1015663"/>
          </a:xfrm>
          <a:prstGeom prst="rect">
            <a:avLst/>
          </a:prstGeom>
          <a:noFill/>
        </p:spPr>
        <p:txBody>
          <a:bodyPr wrap="square" rtlCol="0">
            <a:spAutoFit/>
          </a:bodyPr>
          <a:lstStyle/>
          <a:p>
            <a:r>
              <a:rPr lang="en-US" sz="1200" b="1" dirty="0">
                <a:solidFill>
                  <a:srgbClr val="009900"/>
                </a:solidFill>
              </a:rPr>
              <a:t>District needed to </a:t>
            </a:r>
            <a:br>
              <a:rPr lang="en-US" sz="1200" b="1" dirty="0">
                <a:solidFill>
                  <a:srgbClr val="009900"/>
                </a:solidFill>
              </a:rPr>
            </a:br>
            <a:r>
              <a:rPr lang="en-US" sz="1200" b="1" dirty="0">
                <a:solidFill>
                  <a:srgbClr val="009900"/>
                </a:solidFill>
              </a:rPr>
              <a:t>borrow capital bond on Community Library’s behalf; </a:t>
            </a:r>
            <a:br>
              <a:rPr lang="en-US" sz="1200" b="1" dirty="0">
                <a:solidFill>
                  <a:srgbClr val="009900"/>
                </a:solidFill>
              </a:rPr>
            </a:br>
            <a:r>
              <a:rPr lang="en-US" sz="1200" b="1" dirty="0">
                <a:solidFill>
                  <a:srgbClr val="009900"/>
                </a:solidFill>
              </a:rPr>
              <a:t>they reimburse us for full amount</a:t>
            </a:r>
          </a:p>
        </p:txBody>
      </p:sp>
    </p:spTree>
    <p:extLst>
      <p:ext uri="{BB962C8B-B14F-4D97-AF65-F5344CB8AC3E}">
        <p14:creationId xmlns:p14="http://schemas.microsoft.com/office/powerpoint/2010/main" val="2465117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par>
                                <p:cTn id="8" presetID="10" presetClass="entr" presetSubtype="0" fill="hold" nodeType="withEffect">
                                  <p:stCondLst>
                                    <p:cond delay="0"/>
                                  </p:stCondLst>
                                  <p:childTnLst>
                                    <p:set>
                                      <p:cBhvr>
                                        <p:cTn id="9" dur="1" fill="hold">
                                          <p:stCondLst>
                                            <p:cond delay="0"/>
                                          </p:stCondLst>
                                        </p:cTn>
                                        <p:tgtEl>
                                          <p:spTgt spid="34"/>
                                        </p:tgtEl>
                                        <p:attrNameLst>
                                          <p:attrName>style.visibility</p:attrName>
                                        </p:attrNameLst>
                                      </p:cBhvr>
                                      <p:to>
                                        <p:strVal val="visible"/>
                                      </p:to>
                                    </p:set>
                                    <p:animEffect transition="in" filter="fade">
                                      <p:cBhvr>
                                        <p:cTn id="10" dur="500"/>
                                        <p:tgtEl>
                                          <p:spTgt spid="34"/>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randombar(horizontal)">
                                      <p:cBhvr>
                                        <p:cTn id="15" dur="500"/>
                                        <p:tgtEl>
                                          <p:spTgt spid="4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fade">
                                      <p:cBhvr>
                                        <p:cTn id="20" dur="500"/>
                                        <p:tgtEl>
                                          <p:spTgt spid="41"/>
                                        </p:tgtEl>
                                      </p:cBhvr>
                                    </p:animEffect>
                                  </p:childTnLst>
                                </p:cTn>
                              </p:par>
                              <p:par>
                                <p:cTn id="21" presetID="10" presetClass="entr" presetSubtype="0" fill="hold" nodeType="with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41"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D837B68-1919-4F41-B2FE-DF5EE2DAA4A5}"/>
              </a:ext>
            </a:extLst>
          </p:cNvPr>
          <p:cNvSpPr>
            <a:spLocks noGrp="1"/>
          </p:cNvSpPr>
          <p:nvPr>
            <p:ph type="title"/>
          </p:nvPr>
        </p:nvSpPr>
        <p:spPr/>
        <p:txBody>
          <a:bodyPr/>
          <a:lstStyle/>
          <a:p>
            <a:r>
              <a:rPr lang="en-US" dirty="0"/>
              <a:t>Budget Discussion Topics</a:t>
            </a:r>
          </a:p>
        </p:txBody>
      </p:sp>
      <p:sp>
        <p:nvSpPr>
          <p:cNvPr id="4" name="Slide Number Placeholder 3">
            <a:extLst>
              <a:ext uri="{FF2B5EF4-FFF2-40B4-BE49-F238E27FC236}">
                <a16:creationId xmlns:a16="http://schemas.microsoft.com/office/drawing/2014/main" id="{71DF45C4-C8DF-C845-95C0-1878A6B6F29F}"/>
              </a:ext>
            </a:extLst>
          </p:cNvPr>
          <p:cNvSpPr>
            <a:spLocks noGrp="1"/>
          </p:cNvSpPr>
          <p:nvPr>
            <p:ph type="sldNum" sz="quarter" idx="10"/>
          </p:nvPr>
        </p:nvSpPr>
        <p:spPr/>
        <p:txBody>
          <a:bodyPr/>
          <a:lstStyle/>
          <a:p>
            <a:pPr defTabSz="685766" fontAlgn="auto">
              <a:spcBef>
                <a:spcPts val="0"/>
              </a:spcBef>
              <a:spcAft>
                <a:spcPts val="0"/>
              </a:spcAft>
              <a:defRPr/>
            </a:pPr>
            <a:fld id="{F68327C5-B821-4FE9-A59A-A60D9EB59A9A}" type="slidenum">
              <a:rPr lang="en-US">
                <a:latin typeface="Calibri"/>
                <a:cs typeface="+mn-cs"/>
              </a:rPr>
              <a:pPr defTabSz="685766" fontAlgn="auto">
                <a:spcBef>
                  <a:spcPts val="0"/>
                </a:spcBef>
                <a:spcAft>
                  <a:spcPts val="0"/>
                </a:spcAft>
                <a:defRPr/>
              </a:pPr>
              <a:t>70</a:t>
            </a:fld>
            <a:endParaRPr lang="en-US" dirty="0">
              <a:latin typeface="Calibri"/>
              <a:cs typeface="+mn-cs"/>
            </a:endParaRPr>
          </a:p>
        </p:txBody>
      </p:sp>
      <p:grpSp>
        <p:nvGrpSpPr>
          <p:cNvPr id="2" name="!!total">
            <a:extLst>
              <a:ext uri="{FF2B5EF4-FFF2-40B4-BE49-F238E27FC236}">
                <a16:creationId xmlns:a16="http://schemas.microsoft.com/office/drawing/2014/main" id="{6F72A7C3-5D6F-4C12-A28D-46FA272EB003}"/>
              </a:ext>
            </a:extLst>
          </p:cNvPr>
          <p:cNvGrpSpPr/>
          <p:nvPr/>
        </p:nvGrpSpPr>
        <p:grpSpPr>
          <a:xfrm>
            <a:off x="488590" y="1600200"/>
            <a:ext cx="7969610" cy="3275599"/>
            <a:chOff x="488590" y="1600200"/>
            <a:chExt cx="7969610" cy="3275599"/>
          </a:xfrm>
        </p:grpSpPr>
        <p:grpSp>
          <p:nvGrpSpPr>
            <p:cNvPr id="19" name="!!budgetoverview">
              <a:extLst>
                <a:ext uri="{FF2B5EF4-FFF2-40B4-BE49-F238E27FC236}">
                  <a16:creationId xmlns:a16="http://schemas.microsoft.com/office/drawing/2014/main" id="{5BEA3DDD-6C11-4168-9E6B-21D1B617F9FB}"/>
                </a:ext>
              </a:extLst>
            </p:cNvPr>
            <p:cNvGrpSpPr/>
            <p:nvPr/>
          </p:nvGrpSpPr>
          <p:grpSpPr>
            <a:xfrm>
              <a:off x="488590" y="1600200"/>
              <a:ext cx="1111610" cy="3275599"/>
              <a:chOff x="488590" y="1600200"/>
              <a:chExt cx="1111610" cy="3275599"/>
            </a:xfrm>
          </p:grpSpPr>
          <p:sp>
            <p:nvSpPr>
              <p:cNvPr id="20" name="Freeform: Shape 19">
                <a:extLst>
                  <a:ext uri="{FF2B5EF4-FFF2-40B4-BE49-F238E27FC236}">
                    <a16:creationId xmlns:a16="http://schemas.microsoft.com/office/drawing/2014/main" id="{9B658EE3-F13B-4E79-8C81-56DD735E9ADA}"/>
                  </a:ext>
                </a:extLst>
              </p:cNvPr>
              <p:cNvSpPr/>
              <p:nvPr/>
            </p:nvSpPr>
            <p:spPr>
              <a:xfrm>
                <a:off x="546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C0392B">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1" name="Freeform: Shape 20">
                <a:extLst>
                  <a:ext uri="{FF2B5EF4-FFF2-40B4-BE49-F238E27FC236}">
                    <a16:creationId xmlns:a16="http://schemas.microsoft.com/office/drawing/2014/main" id="{FE91AB86-3F87-469E-9B61-80F6459AB042}"/>
                  </a:ext>
                </a:extLst>
              </p:cNvPr>
              <p:cNvSpPr/>
              <p:nvPr/>
            </p:nvSpPr>
            <p:spPr>
              <a:xfrm>
                <a:off x="488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3091455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3091455"/>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C0392B"/>
              </a:solidFill>
              <a:ln w="12700">
                <a:miter lim="400000"/>
              </a:ln>
            </p:spPr>
            <p:txBody>
              <a:bodyPr wrap="square" lIns="28575" tIns="162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schemeClr val="bg1"/>
                    </a:solidFill>
                    <a:latin typeface="Calibri"/>
                  </a:rPr>
                  <a:t>BUDGET OVERVIEW</a:t>
                </a:r>
                <a:endParaRPr kumimoji="0" lang="fr-CA" sz="1200" b="1" i="0" u="none" strike="noStrike" kern="0" cap="none" spc="0" normalizeH="0" baseline="0" noProof="0" dirty="0">
                  <a:ln>
                    <a:noFill/>
                  </a:ln>
                  <a:solidFill>
                    <a:schemeClr val="bg1"/>
                  </a:solidFill>
                  <a:effectLst/>
                  <a:uLnTx/>
                  <a:uFillTx/>
                  <a:latin typeface="Calibri"/>
                </a:endParaRPr>
              </a:p>
            </p:txBody>
          </p:sp>
        </p:grpSp>
        <p:grpSp>
          <p:nvGrpSpPr>
            <p:cNvPr id="22" name="Group 21">
              <a:extLst>
                <a:ext uri="{FF2B5EF4-FFF2-40B4-BE49-F238E27FC236}">
                  <a16:creationId xmlns:a16="http://schemas.microsoft.com/office/drawing/2014/main" id="{3E57AAC4-D02D-43DC-85DE-AC100B633465}"/>
                </a:ext>
              </a:extLst>
            </p:cNvPr>
            <p:cNvGrpSpPr/>
            <p:nvPr/>
          </p:nvGrpSpPr>
          <p:grpSpPr>
            <a:xfrm>
              <a:off x="1860190" y="1600200"/>
              <a:ext cx="1111610" cy="3275599"/>
              <a:chOff x="1860190" y="1600200"/>
              <a:chExt cx="1111610" cy="3275599"/>
            </a:xfrm>
          </p:grpSpPr>
          <p:sp>
            <p:nvSpPr>
              <p:cNvPr id="25" name="Freeform: Shape 24">
                <a:extLst>
                  <a:ext uri="{FF2B5EF4-FFF2-40B4-BE49-F238E27FC236}">
                    <a16:creationId xmlns:a16="http://schemas.microsoft.com/office/drawing/2014/main" id="{AC2392DD-4352-4095-9008-0719784EBB6F}"/>
                  </a:ext>
                </a:extLst>
              </p:cNvPr>
              <p:cNvSpPr/>
              <p:nvPr/>
            </p:nvSpPr>
            <p:spPr>
              <a:xfrm>
                <a:off x="1917642"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solidFill>
                <a:srgbClr val="F39C12">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6" name="Freeform: Shape 25">
                <a:extLst>
                  <a:ext uri="{FF2B5EF4-FFF2-40B4-BE49-F238E27FC236}">
                    <a16:creationId xmlns:a16="http://schemas.microsoft.com/office/drawing/2014/main" id="{31424588-E5E8-4442-84F3-58288E70C940}"/>
                  </a:ext>
                </a:extLst>
              </p:cNvPr>
              <p:cNvSpPr/>
              <p:nvPr/>
            </p:nvSpPr>
            <p:spPr>
              <a:xfrm>
                <a:off x="18601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F39C12"/>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VOTE INFORMATION</a:t>
                </a:r>
                <a:endParaRPr kumimoji="0" sz="1200" b="1" i="0" u="none" strike="noStrike" kern="0" cap="none" spc="0" normalizeH="0" baseline="0" noProof="0" dirty="0">
                  <a:ln>
                    <a:noFill/>
                  </a:ln>
                  <a:solidFill>
                    <a:schemeClr val="bg1"/>
                  </a:solidFill>
                  <a:effectLst/>
                  <a:uLnTx/>
                  <a:uFillTx/>
                  <a:latin typeface="Calibri"/>
                </a:endParaRPr>
              </a:p>
            </p:txBody>
          </p:sp>
        </p:grpSp>
        <p:grpSp>
          <p:nvGrpSpPr>
            <p:cNvPr id="28" name="Group 27">
              <a:extLst>
                <a:ext uri="{FF2B5EF4-FFF2-40B4-BE49-F238E27FC236}">
                  <a16:creationId xmlns:a16="http://schemas.microsoft.com/office/drawing/2014/main" id="{2855090D-4A25-4F0A-9F3A-A89BFC2D5388}"/>
                </a:ext>
              </a:extLst>
            </p:cNvPr>
            <p:cNvGrpSpPr/>
            <p:nvPr/>
          </p:nvGrpSpPr>
          <p:grpSpPr>
            <a:xfrm>
              <a:off x="3231790" y="1600200"/>
              <a:ext cx="1111610" cy="3275599"/>
              <a:chOff x="3231790" y="1600200"/>
              <a:chExt cx="1111610" cy="3275599"/>
            </a:xfrm>
          </p:grpSpPr>
          <p:sp>
            <p:nvSpPr>
              <p:cNvPr id="29" name="Freeform: Shape 28">
                <a:extLst>
                  <a:ext uri="{FF2B5EF4-FFF2-40B4-BE49-F238E27FC236}">
                    <a16:creationId xmlns:a16="http://schemas.microsoft.com/office/drawing/2014/main" id="{57C20F4D-04C3-48DA-8ED2-A9FF7B34201E}"/>
                  </a:ext>
                </a:extLst>
              </p:cNvPr>
              <p:cNvSpPr/>
              <p:nvPr/>
            </p:nvSpPr>
            <p:spPr>
              <a:xfrm>
                <a:off x="32892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9BBB5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0" name="Freeform: Shape 29">
                <a:extLst>
                  <a:ext uri="{FF2B5EF4-FFF2-40B4-BE49-F238E27FC236}">
                    <a16:creationId xmlns:a16="http://schemas.microsoft.com/office/drawing/2014/main" id="{E0D72263-21D1-4DE5-BCA1-C64FED013C8F}"/>
                  </a:ext>
                </a:extLst>
              </p:cNvPr>
              <p:cNvSpPr/>
              <p:nvPr/>
            </p:nvSpPr>
            <p:spPr>
              <a:xfrm>
                <a:off x="32317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9BBB59"/>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CAPITAL RESERVE</a:t>
                </a:r>
              </a:p>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endParaRPr kumimoji="0" sz="1200" b="1" i="0" u="none" strike="noStrike" kern="0" cap="none" spc="0" normalizeH="0" baseline="0" noProof="0" dirty="0">
                  <a:ln>
                    <a:noFill/>
                  </a:ln>
                  <a:solidFill>
                    <a:srgbClr val="F2F2F2">
                      <a:lumMod val="10000"/>
                    </a:srgbClr>
                  </a:solidFill>
                  <a:effectLst/>
                  <a:uLnTx/>
                  <a:uFillTx/>
                  <a:latin typeface="Calibri"/>
                </a:endParaRPr>
              </a:p>
            </p:txBody>
          </p:sp>
        </p:grpSp>
        <p:grpSp>
          <p:nvGrpSpPr>
            <p:cNvPr id="35" name="Group 34">
              <a:extLst>
                <a:ext uri="{FF2B5EF4-FFF2-40B4-BE49-F238E27FC236}">
                  <a16:creationId xmlns:a16="http://schemas.microsoft.com/office/drawing/2014/main" id="{E31D23E6-4DE6-465E-A08B-AFFF7D9B88C2}"/>
                </a:ext>
              </a:extLst>
            </p:cNvPr>
            <p:cNvGrpSpPr/>
            <p:nvPr/>
          </p:nvGrpSpPr>
          <p:grpSpPr>
            <a:xfrm>
              <a:off x="4603390" y="1600200"/>
              <a:ext cx="1111610" cy="3275599"/>
              <a:chOff x="4603390" y="1600200"/>
              <a:chExt cx="1111610" cy="3275599"/>
            </a:xfrm>
          </p:grpSpPr>
          <p:sp>
            <p:nvSpPr>
              <p:cNvPr id="36" name="Freeform: Shape 35">
                <a:extLst>
                  <a:ext uri="{FF2B5EF4-FFF2-40B4-BE49-F238E27FC236}">
                    <a16:creationId xmlns:a16="http://schemas.microsoft.com/office/drawing/2014/main" id="{EF0273CA-8829-4BCC-B4F3-F2D6D2A858BB}"/>
                  </a:ext>
                </a:extLst>
              </p:cNvPr>
              <p:cNvSpPr/>
              <p:nvPr/>
            </p:nvSpPr>
            <p:spPr>
              <a:xfrm>
                <a:off x="4660843"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9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9"/>
                    </a:lnTo>
                    <a:lnTo>
                      <a:pt x="1404158" y="3469829"/>
                    </a:lnTo>
                    <a:cubicBezTo>
                      <a:pt x="1404158" y="3640534"/>
                      <a:pt x="1263027" y="3780216"/>
                      <a:pt x="1087378" y="3780216"/>
                    </a:cubicBezTo>
                    <a:lnTo>
                      <a:pt x="0" y="3780216"/>
                    </a:lnTo>
                    <a:lnTo>
                      <a:pt x="0" y="3508301"/>
                    </a:lnTo>
                    <a:lnTo>
                      <a:pt x="0" y="3006720"/>
                    </a:lnTo>
                    <a:close/>
                  </a:path>
                </a:pathLst>
              </a:custGeom>
              <a:solidFill>
                <a:srgbClr val="16A085">
                  <a:alpha val="15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7" name="Freeform: Shape 36">
                <a:extLst>
                  <a:ext uri="{FF2B5EF4-FFF2-40B4-BE49-F238E27FC236}">
                    <a16:creationId xmlns:a16="http://schemas.microsoft.com/office/drawing/2014/main" id="{2D37290B-4298-44BE-9E2B-FB51E9EA8AF3}"/>
                  </a:ext>
                </a:extLst>
              </p:cNvPr>
              <p:cNvSpPr/>
              <p:nvPr/>
            </p:nvSpPr>
            <p:spPr>
              <a:xfrm>
                <a:off x="46033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16A085"/>
              </a:solidFill>
              <a:ln w="12700">
                <a:miter lim="400000"/>
              </a:ln>
            </p:spPr>
            <p:txBody>
              <a:bodyPr wrap="square" lIns="28575" tIns="219456"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REVENUES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38" name="Group 37">
              <a:extLst>
                <a:ext uri="{FF2B5EF4-FFF2-40B4-BE49-F238E27FC236}">
                  <a16:creationId xmlns:a16="http://schemas.microsoft.com/office/drawing/2014/main" id="{7FF5DBF3-CC88-4131-BA8E-6627B8BDA1E4}"/>
                </a:ext>
              </a:extLst>
            </p:cNvPr>
            <p:cNvGrpSpPr/>
            <p:nvPr/>
          </p:nvGrpSpPr>
          <p:grpSpPr>
            <a:xfrm>
              <a:off x="5974990" y="1600200"/>
              <a:ext cx="1111610" cy="3275599"/>
              <a:chOff x="5974990" y="1600200"/>
              <a:chExt cx="1111610" cy="3275599"/>
            </a:xfrm>
          </p:grpSpPr>
          <p:sp>
            <p:nvSpPr>
              <p:cNvPr id="39" name="Freeform: Shape 38">
                <a:extLst>
                  <a:ext uri="{FF2B5EF4-FFF2-40B4-BE49-F238E27FC236}">
                    <a16:creationId xmlns:a16="http://schemas.microsoft.com/office/drawing/2014/main" id="{EED66340-09ED-4281-8387-CB0BAC7E491A}"/>
                  </a:ext>
                </a:extLst>
              </p:cNvPr>
              <p:cNvSpPr/>
              <p:nvPr/>
            </p:nvSpPr>
            <p:spPr>
              <a:xfrm>
                <a:off x="60324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2980B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43" name="Freeform: Shape 42">
                <a:extLst>
                  <a:ext uri="{FF2B5EF4-FFF2-40B4-BE49-F238E27FC236}">
                    <a16:creationId xmlns:a16="http://schemas.microsoft.com/office/drawing/2014/main" id="{501CB606-C6FD-403B-AC09-ADC653DACFD5}"/>
                  </a:ext>
                </a:extLst>
              </p:cNvPr>
              <p:cNvSpPr/>
              <p:nvPr/>
            </p:nvSpPr>
            <p:spPr>
              <a:xfrm>
                <a:off x="59749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7"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2980B9"/>
              </a:solidFill>
              <a:ln w="12700">
                <a:miter lim="400000"/>
              </a:ln>
            </p:spPr>
            <p:txBody>
              <a:bodyPr wrap="square" lIns="28575" tIns="216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prstClr val="white"/>
                    </a:solidFill>
                    <a:latin typeface="Calibri"/>
                  </a:rPr>
                  <a:t>EXPENSES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44" name="Group 43">
              <a:extLst>
                <a:ext uri="{FF2B5EF4-FFF2-40B4-BE49-F238E27FC236}">
                  <a16:creationId xmlns:a16="http://schemas.microsoft.com/office/drawing/2014/main" id="{9C1E862A-35ED-4683-B6D2-7CC51EA52D11}"/>
                </a:ext>
              </a:extLst>
            </p:cNvPr>
            <p:cNvGrpSpPr/>
            <p:nvPr/>
          </p:nvGrpSpPr>
          <p:grpSpPr>
            <a:xfrm>
              <a:off x="7346590" y="1600200"/>
              <a:ext cx="1111610" cy="3275599"/>
              <a:chOff x="7346590" y="1600200"/>
              <a:chExt cx="1111610" cy="3275599"/>
            </a:xfrm>
          </p:grpSpPr>
          <p:sp>
            <p:nvSpPr>
              <p:cNvPr id="45" name="Freeform: Shape 44">
                <a:extLst>
                  <a:ext uri="{FF2B5EF4-FFF2-40B4-BE49-F238E27FC236}">
                    <a16:creationId xmlns:a16="http://schemas.microsoft.com/office/drawing/2014/main" id="{ED2552C0-89AE-4FA8-B15C-D78F253C04BE}"/>
                  </a:ext>
                </a:extLst>
              </p:cNvPr>
              <p:cNvSpPr/>
              <p:nvPr/>
            </p:nvSpPr>
            <p:spPr>
              <a:xfrm>
                <a:off x="7404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4B2C50">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46" name="Freeform: Shape 45">
                <a:extLst>
                  <a:ext uri="{FF2B5EF4-FFF2-40B4-BE49-F238E27FC236}">
                    <a16:creationId xmlns:a16="http://schemas.microsoft.com/office/drawing/2014/main" id="{BFD14379-4BEF-4EB9-BE81-5B8DB3190C40}"/>
                  </a:ext>
                </a:extLst>
              </p:cNvPr>
              <p:cNvSpPr/>
              <p:nvPr/>
            </p:nvSpPr>
            <p:spPr>
              <a:xfrm>
                <a:off x="7346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4219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4219" y="899686"/>
                    </a:lnTo>
                    <a:cubicBezTo>
                      <a:pt x="223145"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4B2C50">
                  <a:lumMod val="60000"/>
                  <a:lumOff val="40000"/>
                </a:srgbClr>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WHAT’S </a:t>
                </a:r>
                <a:br>
                  <a:rPr kumimoji="0" lang="fr-CA" sz="1200" b="1" i="0" u="none" strike="noStrike" kern="0" cap="none" spc="0" normalizeH="0" baseline="0" noProof="0" dirty="0">
                    <a:ln>
                      <a:noFill/>
                    </a:ln>
                    <a:solidFill>
                      <a:prstClr val="white"/>
                    </a:solidFill>
                    <a:effectLst/>
                    <a:uLnTx/>
                    <a:uFillTx/>
                    <a:latin typeface="Calibri"/>
                  </a:rPr>
                </a:br>
                <a:r>
                  <a:rPr kumimoji="0" lang="fr-CA" sz="1200" b="1" i="0" u="none" strike="noStrike" kern="0" cap="none" spc="0" normalizeH="0" baseline="0" noProof="0" dirty="0">
                    <a:ln>
                      <a:noFill/>
                    </a:ln>
                    <a:solidFill>
                      <a:prstClr val="white"/>
                    </a:solidFill>
                    <a:effectLst/>
                    <a:uLnTx/>
                    <a:uFillTx/>
                    <a:latin typeface="Calibri"/>
                  </a:rPr>
                  <a:t>NEXT</a:t>
                </a:r>
                <a:endParaRPr kumimoji="0" sz="1200" b="1" i="0" u="none" strike="noStrike" kern="0" cap="none" spc="0" normalizeH="0" baseline="0" noProof="0" dirty="0">
                  <a:ln>
                    <a:noFill/>
                  </a:ln>
                  <a:solidFill>
                    <a:prstClr val="white"/>
                  </a:solidFill>
                  <a:effectLst/>
                  <a:uLnTx/>
                  <a:uFillTx/>
                  <a:latin typeface="Calibri"/>
                </a:endParaRPr>
              </a:p>
            </p:txBody>
          </p:sp>
        </p:grpSp>
      </p:grpSp>
    </p:spTree>
    <p:extLst>
      <p:ext uri="{BB962C8B-B14F-4D97-AF65-F5344CB8AC3E}">
        <p14:creationId xmlns:p14="http://schemas.microsoft.com/office/powerpoint/2010/main" val="22447812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D837B68-1919-4F41-B2FE-DF5EE2DAA4A5}"/>
              </a:ext>
            </a:extLst>
          </p:cNvPr>
          <p:cNvSpPr>
            <a:spLocks noGrp="1"/>
          </p:cNvSpPr>
          <p:nvPr>
            <p:ph type="title"/>
          </p:nvPr>
        </p:nvSpPr>
        <p:spPr/>
        <p:txBody>
          <a:bodyPr/>
          <a:lstStyle/>
          <a:p>
            <a:r>
              <a:rPr lang="en-US" dirty="0"/>
              <a:t>Budget Discussion Topics</a:t>
            </a:r>
          </a:p>
        </p:txBody>
      </p:sp>
      <p:sp>
        <p:nvSpPr>
          <p:cNvPr id="4" name="Slide Number Placeholder 3">
            <a:extLst>
              <a:ext uri="{FF2B5EF4-FFF2-40B4-BE49-F238E27FC236}">
                <a16:creationId xmlns:a16="http://schemas.microsoft.com/office/drawing/2014/main" id="{71DF45C4-C8DF-C845-95C0-1878A6B6F29F}"/>
              </a:ext>
            </a:extLst>
          </p:cNvPr>
          <p:cNvSpPr>
            <a:spLocks noGrp="1"/>
          </p:cNvSpPr>
          <p:nvPr>
            <p:ph type="sldNum" sz="quarter" idx="10"/>
          </p:nvPr>
        </p:nvSpPr>
        <p:spPr/>
        <p:txBody>
          <a:bodyPr/>
          <a:lstStyle/>
          <a:p>
            <a:pPr defTabSz="685766" fontAlgn="auto">
              <a:spcBef>
                <a:spcPts val="0"/>
              </a:spcBef>
              <a:spcAft>
                <a:spcPts val="0"/>
              </a:spcAft>
              <a:defRPr/>
            </a:pPr>
            <a:fld id="{F68327C5-B821-4FE9-A59A-A60D9EB59A9A}" type="slidenum">
              <a:rPr lang="en-US">
                <a:latin typeface="Calibri"/>
                <a:cs typeface="+mn-cs"/>
              </a:rPr>
              <a:pPr defTabSz="685766" fontAlgn="auto">
                <a:spcBef>
                  <a:spcPts val="0"/>
                </a:spcBef>
                <a:spcAft>
                  <a:spcPts val="0"/>
                </a:spcAft>
                <a:defRPr/>
              </a:pPr>
              <a:t>71</a:t>
            </a:fld>
            <a:endParaRPr lang="en-US" dirty="0">
              <a:latin typeface="Calibri"/>
              <a:cs typeface="+mn-cs"/>
            </a:endParaRPr>
          </a:p>
        </p:txBody>
      </p:sp>
      <p:grpSp>
        <p:nvGrpSpPr>
          <p:cNvPr id="2" name="!!total">
            <a:extLst>
              <a:ext uri="{FF2B5EF4-FFF2-40B4-BE49-F238E27FC236}">
                <a16:creationId xmlns:a16="http://schemas.microsoft.com/office/drawing/2014/main" id="{3178AE61-0F41-453A-8C92-6EA0C65AB70F}"/>
              </a:ext>
            </a:extLst>
          </p:cNvPr>
          <p:cNvGrpSpPr/>
          <p:nvPr/>
        </p:nvGrpSpPr>
        <p:grpSpPr>
          <a:xfrm>
            <a:off x="488590" y="1600200"/>
            <a:ext cx="6598010" cy="3368562"/>
            <a:chOff x="488590" y="1600200"/>
            <a:chExt cx="6598010" cy="3368562"/>
          </a:xfrm>
        </p:grpSpPr>
        <p:grpSp>
          <p:nvGrpSpPr>
            <p:cNvPr id="19" name="Group 18">
              <a:extLst>
                <a:ext uri="{FF2B5EF4-FFF2-40B4-BE49-F238E27FC236}">
                  <a16:creationId xmlns:a16="http://schemas.microsoft.com/office/drawing/2014/main" id="{5BEA3DDD-6C11-4168-9E6B-21D1B617F9FB}"/>
                </a:ext>
              </a:extLst>
            </p:cNvPr>
            <p:cNvGrpSpPr/>
            <p:nvPr/>
          </p:nvGrpSpPr>
          <p:grpSpPr>
            <a:xfrm>
              <a:off x="488590" y="1600200"/>
              <a:ext cx="1111610" cy="3275599"/>
              <a:chOff x="488590" y="1600200"/>
              <a:chExt cx="1111610" cy="3275599"/>
            </a:xfrm>
          </p:grpSpPr>
          <p:sp>
            <p:nvSpPr>
              <p:cNvPr id="20" name="Freeform: Shape 19">
                <a:extLst>
                  <a:ext uri="{FF2B5EF4-FFF2-40B4-BE49-F238E27FC236}">
                    <a16:creationId xmlns:a16="http://schemas.microsoft.com/office/drawing/2014/main" id="{9B658EE3-F13B-4E79-8C81-56DD735E9ADA}"/>
                  </a:ext>
                </a:extLst>
              </p:cNvPr>
              <p:cNvSpPr/>
              <p:nvPr/>
            </p:nvSpPr>
            <p:spPr>
              <a:xfrm>
                <a:off x="546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C0392B">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1" name="Freeform: Shape 20">
                <a:extLst>
                  <a:ext uri="{FF2B5EF4-FFF2-40B4-BE49-F238E27FC236}">
                    <a16:creationId xmlns:a16="http://schemas.microsoft.com/office/drawing/2014/main" id="{FE91AB86-3F87-469E-9B61-80F6459AB042}"/>
                  </a:ext>
                </a:extLst>
              </p:cNvPr>
              <p:cNvSpPr/>
              <p:nvPr/>
            </p:nvSpPr>
            <p:spPr>
              <a:xfrm>
                <a:off x="488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3091455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3091455"/>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C0392B"/>
              </a:solidFill>
              <a:ln w="12700">
                <a:miter lim="400000"/>
              </a:ln>
            </p:spPr>
            <p:txBody>
              <a:bodyPr wrap="square" lIns="28575" tIns="162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schemeClr val="bg1"/>
                    </a:solidFill>
                    <a:latin typeface="Calibri"/>
                  </a:rPr>
                  <a:t>BUDGET OVERVIEW</a:t>
                </a:r>
                <a:endParaRPr kumimoji="0" lang="fr-CA" sz="1200" b="1" i="0" u="none" strike="noStrike" kern="0" cap="none" spc="0" normalizeH="0" baseline="0" noProof="0" dirty="0">
                  <a:ln>
                    <a:noFill/>
                  </a:ln>
                  <a:solidFill>
                    <a:schemeClr val="bg1"/>
                  </a:solidFill>
                  <a:effectLst/>
                  <a:uLnTx/>
                  <a:uFillTx/>
                  <a:latin typeface="Calibri"/>
                </a:endParaRPr>
              </a:p>
            </p:txBody>
          </p:sp>
        </p:grpSp>
        <p:grpSp>
          <p:nvGrpSpPr>
            <p:cNvPr id="22" name="Group 21">
              <a:extLst>
                <a:ext uri="{FF2B5EF4-FFF2-40B4-BE49-F238E27FC236}">
                  <a16:creationId xmlns:a16="http://schemas.microsoft.com/office/drawing/2014/main" id="{3E57AAC4-D02D-43DC-85DE-AC100B633465}"/>
                </a:ext>
              </a:extLst>
            </p:cNvPr>
            <p:cNvGrpSpPr/>
            <p:nvPr/>
          </p:nvGrpSpPr>
          <p:grpSpPr>
            <a:xfrm>
              <a:off x="1860190" y="1600200"/>
              <a:ext cx="1111610" cy="3275599"/>
              <a:chOff x="1860190" y="1600200"/>
              <a:chExt cx="1111610" cy="3275599"/>
            </a:xfrm>
          </p:grpSpPr>
          <p:sp>
            <p:nvSpPr>
              <p:cNvPr id="25" name="Freeform: Shape 24">
                <a:extLst>
                  <a:ext uri="{FF2B5EF4-FFF2-40B4-BE49-F238E27FC236}">
                    <a16:creationId xmlns:a16="http://schemas.microsoft.com/office/drawing/2014/main" id="{AC2392DD-4352-4095-9008-0719784EBB6F}"/>
                  </a:ext>
                </a:extLst>
              </p:cNvPr>
              <p:cNvSpPr/>
              <p:nvPr/>
            </p:nvSpPr>
            <p:spPr>
              <a:xfrm>
                <a:off x="1917642"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solidFill>
                <a:srgbClr val="F39C12">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6" name="Freeform: Shape 25">
                <a:extLst>
                  <a:ext uri="{FF2B5EF4-FFF2-40B4-BE49-F238E27FC236}">
                    <a16:creationId xmlns:a16="http://schemas.microsoft.com/office/drawing/2014/main" id="{31424588-E5E8-4442-84F3-58288E70C940}"/>
                  </a:ext>
                </a:extLst>
              </p:cNvPr>
              <p:cNvSpPr/>
              <p:nvPr/>
            </p:nvSpPr>
            <p:spPr>
              <a:xfrm>
                <a:off x="18601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F39C12"/>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VOTE INFORMATION</a:t>
                </a:r>
                <a:endParaRPr kumimoji="0" sz="1200" b="1" i="0" u="none" strike="noStrike" kern="0" cap="none" spc="0" normalizeH="0" baseline="0" noProof="0" dirty="0">
                  <a:ln>
                    <a:noFill/>
                  </a:ln>
                  <a:solidFill>
                    <a:schemeClr val="bg1"/>
                  </a:solidFill>
                  <a:effectLst/>
                  <a:uLnTx/>
                  <a:uFillTx/>
                  <a:latin typeface="Calibri"/>
                </a:endParaRPr>
              </a:p>
            </p:txBody>
          </p:sp>
        </p:grpSp>
        <p:grpSp>
          <p:nvGrpSpPr>
            <p:cNvPr id="28" name="Group 27">
              <a:extLst>
                <a:ext uri="{FF2B5EF4-FFF2-40B4-BE49-F238E27FC236}">
                  <a16:creationId xmlns:a16="http://schemas.microsoft.com/office/drawing/2014/main" id="{2855090D-4A25-4F0A-9F3A-A89BFC2D5388}"/>
                </a:ext>
              </a:extLst>
            </p:cNvPr>
            <p:cNvGrpSpPr/>
            <p:nvPr/>
          </p:nvGrpSpPr>
          <p:grpSpPr>
            <a:xfrm>
              <a:off x="3231790" y="1600200"/>
              <a:ext cx="1111610" cy="3275599"/>
              <a:chOff x="3231790" y="1600200"/>
              <a:chExt cx="1111610" cy="3275599"/>
            </a:xfrm>
          </p:grpSpPr>
          <p:sp>
            <p:nvSpPr>
              <p:cNvPr id="29" name="Freeform: Shape 28">
                <a:extLst>
                  <a:ext uri="{FF2B5EF4-FFF2-40B4-BE49-F238E27FC236}">
                    <a16:creationId xmlns:a16="http://schemas.microsoft.com/office/drawing/2014/main" id="{57C20F4D-04C3-48DA-8ED2-A9FF7B34201E}"/>
                  </a:ext>
                </a:extLst>
              </p:cNvPr>
              <p:cNvSpPr/>
              <p:nvPr/>
            </p:nvSpPr>
            <p:spPr>
              <a:xfrm>
                <a:off x="32892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9BBB5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0" name="Freeform: Shape 29">
                <a:extLst>
                  <a:ext uri="{FF2B5EF4-FFF2-40B4-BE49-F238E27FC236}">
                    <a16:creationId xmlns:a16="http://schemas.microsoft.com/office/drawing/2014/main" id="{E0D72263-21D1-4DE5-BCA1-C64FED013C8F}"/>
                  </a:ext>
                </a:extLst>
              </p:cNvPr>
              <p:cNvSpPr/>
              <p:nvPr/>
            </p:nvSpPr>
            <p:spPr>
              <a:xfrm>
                <a:off x="32317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9BBB59"/>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CAPITAL RESERVE</a:t>
                </a:r>
              </a:p>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endParaRPr kumimoji="0" sz="1200" b="1" i="0" u="none" strike="noStrike" kern="0" cap="none" spc="0" normalizeH="0" baseline="0" noProof="0" dirty="0">
                  <a:ln>
                    <a:noFill/>
                  </a:ln>
                  <a:solidFill>
                    <a:srgbClr val="F2F2F2">
                      <a:lumMod val="10000"/>
                    </a:srgbClr>
                  </a:solidFill>
                  <a:effectLst/>
                  <a:uLnTx/>
                  <a:uFillTx/>
                  <a:latin typeface="Calibri"/>
                </a:endParaRPr>
              </a:p>
            </p:txBody>
          </p:sp>
        </p:grpSp>
        <p:grpSp>
          <p:nvGrpSpPr>
            <p:cNvPr id="35" name="Group 34">
              <a:extLst>
                <a:ext uri="{FF2B5EF4-FFF2-40B4-BE49-F238E27FC236}">
                  <a16:creationId xmlns:a16="http://schemas.microsoft.com/office/drawing/2014/main" id="{E31D23E6-4DE6-465E-A08B-AFFF7D9B88C2}"/>
                </a:ext>
              </a:extLst>
            </p:cNvPr>
            <p:cNvGrpSpPr/>
            <p:nvPr/>
          </p:nvGrpSpPr>
          <p:grpSpPr>
            <a:xfrm>
              <a:off x="4603390" y="1600200"/>
              <a:ext cx="1111610" cy="3275599"/>
              <a:chOff x="4603390" y="1600200"/>
              <a:chExt cx="1111610" cy="3275599"/>
            </a:xfrm>
          </p:grpSpPr>
          <p:sp>
            <p:nvSpPr>
              <p:cNvPr id="36" name="Freeform: Shape 35">
                <a:extLst>
                  <a:ext uri="{FF2B5EF4-FFF2-40B4-BE49-F238E27FC236}">
                    <a16:creationId xmlns:a16="http://schemas.microsoft.com/office/drawing/2014/main" id="{EF0273CA-8829-4BCC-B4F3-F2D6D2A858BB}"/>
                  </a:ext>
                </a:extLst>
              </p:cNvPr>
              <p:cNvSpPr/>
              <p:nvPr/>
            </p:nvSpPr>
            <p:spPr>
              <a:xfrm>
                <a:off x="4660843"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9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9"/>
                    </a:lnTo>
                    <a:lnTo>
                      <a:pt x="1404158" y="3469829"/>
                    </a:lnTo>
                    <a:cubicBezTo>
                      <a:pt x="1404158" y="3640534"/>
                      <a:pt x="1263027" y="3780216"/>
                      <a:pt x="1087378" y="3780216"/>
                    </a:cubicBezTo>
                    <a:lnTo>
                      <a:pt x="0" y="3780216"/>
                    </a:lnTo>
                    <a:lnTo>
                      <a:pt x="0" y="3508301"/>
                    </a:lnTo>
                    <a:lnTo>
                      <a:pt x="0" y="3006720"/>
                    </a:lnTo>
                    <a:close/>
                  </a:path>
                </a:pathLst>
              </a:custGeom>
              <a:solidFill>
                <a:srgbClr val="16A085">
                  <a:alpha val="15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7" name="Freeform: Shape 36">
                <a:extLst>
                  <a:ext uri="{FF2B5EF4-FFF2-40B4-BE49-F238E27FC236}">
                    <a16:creationId xmlns:a16="http://schemas.microsoft.com/office/drawing/2014/main" id="{2D37290B-4298-44BE-9E2B-FB51E9EA8AF3}"/>
                  </a:ext>
                </a:extLst>
              </p:cNvPr>
              <p:cNvSpPr/>
              <p:nvPr/>
            </p:nvSpPr>
            <p:spPr>
              <a:xfrm>
                <a:off x="46033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16A085"/>
              </a:solidFill>
              <a:ln w="12700">
                <a:miter lim="400000"/>
              </a:ln>
            </p:spPr>
            <p:txBody>
              <a:bodyPr wrap="square" lIns="28575" tIns="219456"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REVENUES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38" name="Group 37">
              <a:extLst>
                <a:ext uri="{FF2B5EF4-FFF2-40B4-BE49-F238E27FC236}">
                  <a16:creationId xmlns:a16="http://schemas.microsoft.com/office/drawing/2014/main" id="{7FF5DBF3-CC88-4131-BA8E-6627B8BDA1E4}"/>
                </a:ext>
              </a:extLst>
            </p:cNvPr>
            <p:cNvGrpSpPr/>
            <p:nvPr/>
          </p:nvGrpSpPr>
          <p:grpSpPr>
            <a:xfrm>
              <a:off x="5974990" y="1600200"/>
              <a:ext cx="1111610" cy="3275599"/>
              <a:chOff x="5974990" y="1600200"/>
              <a:chExt cx="1111610" cy="3275599"/>
            </a:xfrm>
          </p:grpSpPr>
          <p:sp>
            <p:nvSpPr>
              <p:cNvPr id="39" name="Freeform: Shape 38">
                <a:extLst>
                  <a:ext uri="{FF2B5EF4-FFF2-40B4-BE49-F238E27FC236}">
                    <a16:creationId xmlns:a16="http://schemas.microsoft.com/office/drawing/2014/main" id="{EED66340-09ED-4281-8387-CB0BAC7E491A}"/>
                  </a:ext>
                </a:extLst>
              </p:cNvPr>
              <p:cNvSpPr/>
              <p:nvPr/>
            </p:nvSpPr>
            <p:spPr>
              <a:xfrm>
                <a:off x="60324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2980B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43" name="Freeform: Shape 42">
                <a:extLst>
                  <a:ext uri="{FF2B5EF4-FFF2-40B4-BE49-F238E27FC236}">
                    <a16:creationId xmlns:a16="http://schemas.microsoft.com/office/drawing/2014/main" id="{501CB606-C6FD-403B-AC09-ADC653DACFD5}"/>
                  </a:ext>
                </a:extLst>
              </p:cNvPr>
              <p:cNvSpPr/>
              <p:nvPr/>
            </p:nvSpPr>
            <p:spPr>
              <a:xfrm>
                <a:off x="59749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7"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2980B9"/>
              </a:solidFill>
              <a:ln w="12700">
                <a:miter lim="400000"/>
              </a:ln>
            </p:spPr>
            <p:txBody>
              <a:bodyPr wrap="square" lIns="28575" tIns="216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prstClr val="white"/>
                    </a:solidFill>
                    <a:latin typeface="Calibri"/>
                  </a:rPr>
                  <a:t>EXPENSES</a:t>
                </a:r>
                <a:endParaRPr kumimoji="0" sz="1200" b="1" i="0" u="none" strike="noStrike" kern="0" cap="none" spc="0" normalizeH="0" baseline="0" noProof="0" dirty="0">
                  <a:ln>
                    <a:noFill/>
                  </a:ln>
                  <a:solidFill>
                    <a:prstClr val="white"/>
                  </a:solidFill>
                  <a:effectLst/>
                  <a:uLnTx/>
                  <a:uFillTx/>
                  <a:latin typeface="Calibri"/>
                </a:endParaRPr>
              </a:p>
            </p:txBody>
          </p:sp>
        </p:grpSp>
        <p:sp>
          <p:nvSpPr>
            <p:cNvPr id="23" name="Freeform: Shape 22">
              <a:extLst>
                <a:ext uri="{FF2B5EF4-FFF2-40B4-BE49-F238E27FC236}">
                  <a16:creationId xmlns:a16="http://schemas.microsoft.com/office/drawing/2014/main" id="{D2233E2E-4A17-45F9-9D8A-79659ED3D328}"/>
                </a:ext>
              </a:extLst>
            </p:cNvPr>
            <p:cNvSpPr/>
            <p:nvPr/>
          </p:nvSpPr>
          <p:spPr>
            <a:xfrm>
              <a:off x="533400" y="2133600"/>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Total Budget</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Tax Levy</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History of Increases</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Budget Categories</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Budget Coding Basics</a:t>
              </a:r>
            </a:p>
          </p:txBody>
        </p:sp>
        <p:sp>
          <p:nvSpPr>
            <p:cNvPr id="24" name="Freeform: Shape 23">
              <a:extLst>
                <a:ext uri="{FF2B5EF4-FFF2-40B4-BE49-F238E27FC236}">
                  <a16:creationId xmlns:a16="http://schemas.microsoft.com/office/drawing/2014/main" id="{62B9D431-C6B1-4492-A2D0-DBC28A89BA80}"/>
                </a:ext>
              </a:extLst>
            </p:cNvPr>
            <p:cNvSpPr/>
            <p:nvPr/>
          </p:nvSpPr>
          <p:spPr>
            <a:xfrm>
              <a:off x="1905000" y="2133600"/>
              <a:ext cx="11293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Voting </a:t>
              </a:r>
              <a:br>
                <a:rPr lang="en-CA" sz="1200" kern="0" dirty="0">
                  <a:solidFill>
                    <a:srgbClr val="2C3E50"/>
                  </a:solidFill>
                  <a:latin typeface="Calibri"/>
                </a:rPr>
              </a:br>
              <a:r>
                <a:rPr lang="en-CA" sz="1200" kern="0" dirty="0">
                  <a:solidFill>
                    <a:srgbClr val="2C3E50"/>
                  </a:solidFill>
                  <a:latin typeface="Calibri"/>
                </a:rPr>
                <a:t>details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Voter propositions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Who can </a:t>
              </a:r>
              <a:br>
                <a:rPr lang="en-CA" sz="1200" kern="0" dirty="0">
                  <a:solidFill>
                    <a:srgbClr val="2C3E50"/>
                  </a:solidFill>
                  <a:latin typeface="Calibri"/>
                </a:rPr>
              </a:br>
              <a:r>
                <a:rPr lang="en-CA" sz="1200" kern="0" dirty="0">
                  <a:solidFill>
                    <a:srgbClr val="2C3E50"/>
                  </a:solidFill>
                  <a:latin typeface="Calibri"/>
                </a:rPr>
                <a:t>vote</a:t>
              </a: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p:txBody>
        </p:sp>
        <p:sp>
          <p:nvSpPr>
            <p:cNvPr id="27" name="Freeform: Shape 26">
              <a:extLst>
                <a:ext uri="{FF2B5EF4-FFF2-40B4-BE49-F238E27FC236}">
                  <a16:creationId xmlns:a16="http://schemas.microsoft.com/office/drawing/2014/main" id="{400EA379-B999-4C21-AB73-95D1A4204719}"/>
                </a:ext>
              </a:extLst>
            </p:cNvPr>
            <p:cNvSpPr/>
            <p:nvPr/>
          </p:nvSpPr>
          <p:spPr>
            <a:xfrm>
              <a:off x="3276600" y="2133600"/>
              <a:ext cx="1053119" cy="2589798"/>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CA" sz="1200" b="0" i="0" u="none" strike="noStrike" kern="0" cap="none" spc="0" normalizeH="0" baseline="0" noProof="0" dirty="0">
                  <a:ln>
                    <a:noFill/>
                  </a:ln>
                  <a:solidFill>
                    <a:srgbClr val="2C3E50"/>
                  </a:solidFill>
                  <a:effectLst/>
                  <a:uLnTx/>
                  <a:uFillTx/>
                  <a:latin typeface="Calibri"/>
                </a:rPr>
                <a:t>Saving for our future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CA" sz="1200" b="0" i="0" u="none" strike="noStrike" kern="0" cap="none" spc="0" normalizeH="0" baseline="0" noProof="0" dirty="0">
                  <a:ln>
                    <a:noFill/>
                  </a:ln>
                  <a:solidFill>
                    <a:srgbClr val="2C3E50"/>
                  </a:solidFill>
                  <a:effectLst/>
                  <a:uLnTx/>
                  <a:uFillTx/>
                  <a:latin typeface="Calibri"/>
                </a:rPr>
                <a:t>Mandatory vote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Exclusively for building improve-</a:t>
              </a:r>
              <a:r>
                <a:rPr lang="en-CA" sz="1200" kern="0" dirty="0" err="1">
                  <a:solidFill>
                    <a:srgbClr val="2C3E50"/>
                  </a:solidFill>
                  <a:latin typeface="Calibri"/>
                </a:rPr>
                <a:t>ments</a:t>
              </a:r>
              <a:endParaRPr lang="en-CA" sz="1200" kern="0" dirty="0">
                <a:solidFill>
                  <a:srgbClr val="2C3E50"/>
                </a:solidFill>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Zero additional cost to taxpayers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1" name="Freeform: Shape 30">
              <a:extLst>
                <a:ext uri="{FF2B5EF4-FFF2-40B4-BE49-F238E27FC236}">
                  <a16:creationId xmlns:a16="http://schemas.microsoft.com/office/drawing/2014/main" id="{B5F697C2-7573-4AA8-9B31-AFB85B3C9415}"/>
                </a:ext>
              </a:extLst>
            </p:cNvPr>
            <p:cNvSpPr/>
            <p:nvPr/>
          </p:nvSpPr>
          <p:spPr>
            <a:xfrm>
              <a:off x="4648200" y="2133600"/>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9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9"/>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Overview</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Tax Levy</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State Aid</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PILOTs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Use of Reserves </a:t>
              </a:r>
              <a:br>
                <a:rPr lang="en-CA" sz="1200" kern="0" dirty="0">
                  <a:solidFill>
                    <a:srgbClr val="2C3E50"/>
                  </a:solidFill>
                  <a:latin typeface="Calibri"/>
                </a:rPr>
              </a:br>
              <a:r>
                <a:rPr lang="en-CA" sz="1200" kern="0" dirty="0">
                  <a:solidFill>
                    <a:srgbClr val="2C3E50"/>
                  </a:solidFill>
                  <a:latin typeface="Calibri"/>
                </a:rPr>
                <a:t>and Fund Balance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“Other” </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2" name="Freeform: Shape 31">
              <a:extLst>
                <a:ext uri="{FF2B5EF4-FFF2-40B4-BE49-F238E27FC236}">
                  <a16:creationId xmlns:a16="http://schemas.microsoft.com/office/drawing/2014/main" id="{D5B5612E-9377-45A4-A9FC-60E308AF6944}"/>
                </a:ext>
              </a:extLst>
            </p:cNvPr>
            <p:cNvSpPr/>
            <p:nvPr/>
          </p:nvSpPr>
          <p:spPr>
            <a:xfrm>
              <a:off x="6019800" y="2133600"/>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Transfer to School Lunch</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Transfer to Special Aid</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US" sz="1200" kern="0" dirty="0">
                  <a:solidFill>
                    <a:srgbClr val="2C3E50"/>
                  </a:solidFill>
                  <a:latin typeface="Calibri"/>
                </a:rPr>
                <a:t>Transfer to Capital</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Debt Service </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grpSp>
    </p:spTree>
    <p:extLst>
      <p:ext uri="{BB962C8B-B14F-4D97-AF65-F5344CB8AC3E}">
        <p14:creationId xmlns:p14="http://schemas.microsoft.com/office/powerpoint/2010/main" val="28705983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D837B68-1919-4F41-B2FE-DF5EE2DAA4A5}"/>
              </a:ext>
            </a:extLst>
          </p:cNvPr>
          <p:cNvSpPr>
            <a:spLocks noGrp="1"/>
          </p:cNvSpPr>
          <p:nvPr>
            <p:ph type="title"/>
          </p:nvPr>
        </p:nvSpPr>
        <p:spPr/>
        <p:txBody>
          <a:bodyPr/>
          <a:lstStyle/>
          <a:p>
            <a:r>
              <a:rPr lang="en-US" dirty="0"/>
              <a:t>Budget Discussion Topics</a:t>
            </a:r>
          </a:p>
        </p:txBody>
      </p:sp>
      <p:sp>
        <p:nvSpPr>
          <p:cNvPr id="4" name="Slide Number Placeholder 3">
            <a:extLst>
              <a:ext uri="{FF2B5EF4-FFF2-40B4-BE49-F238E27FC236}">
                <a16:creationId xmlns:a16="http://schemas.microsoft.com/office/drawing/2014/main" id="{71DF45C4-C8DF-C845-95C0-1878A6B6F29F}"/>
              </a:ext>
            </a:extLst>
          </p:cNvPr>
          <p:cNvSpPr>
            <a:spLocks noGrp="1"/>
          </p:cNvSpPr>
          <p:nvPr>
            <p:ph type="sldNum" sz="quarter" idx="10"/>
          </p:nvPr>
        </p:nvSpPr>
        <p:spPr/>
        <p:txBody>
          <a:bodyPr/>
          <a:lstStyle/>
          <a:p>
            <a:pPr defTabSz="685766" fontAlgn="auto">
              <a:spcBef>
                <a:spcPts val="0"/>
              </a:spcBef>
              <a:spcAft>
                <a:spcPts val="0"/>
              </a:spcAft>
              <a:defRPr/>
            </a:pPr>
            <a:fld id="{F68327C5-B821-4FE9-A59A-A60D9EB59A9A}" type="slidenum">
              <a:rPr lang="en-US">
                <a:latin typeface="Calibri"/>
                <a:cs typeface="+mn-cs"/>
              </a:rPr>
              <a:pPr defTabSz="685766" fontAlgn="auto">
                <a:spcBef>
                  <a:spcPts val="0"/>
                </a:spcBef>
                <a:spcAft>
                  <a:spcPts val="0"/>
                </a:spcAft>
                <a:defRPr/>
              </a:pPr>
              <a:t>72</a:t>
            </a:fld>
            <a:endParaRPr lang="en-US" dirty="0">
              <a:latin typeface="Calibri"/>
              <a:cs typeface="+mn-cs"/>
            </a:endParaRPr>
          </a:p>
        </p:txBody>
      </p:sp>
      <p:grpSp>
        <p:nvGrpSpPr>
          <p:cNvPr id="19" name="Group 18">
            <a:extLst>
              <a:ext uri="{FF2B5EF4-FFF2-40B4-BE49-F238E27FC236}">
                <a16:creationId xmlns:a16="http://schemas.microsoft.com/office/drawing/2014/main" id="{5BEA3DDD-6C11-4168-9E6B-21D1B617F9FB}"/>
              </a:ext>
            </a:extLst>
          </p:cNvPr>
          <p:cNvGrpSpPr/>
          <p:nvPr/>
        </p:nvGrpSpPr>
        <p:grpSpPr>
          <a:xfrm>
            <a:off x="488590" y="1600200"/>
            <a:ext cx="1111610" cy="3275599"/>
            <a:chOff x="488590" y="1600200"/>
            <a:chExt cx="1111610" cy="3275599"/>
          </a:xfrm>
        </p:grpSpPr>
        <p:sp>
          <p:nvSpPr>
            <p:cNvPr id="20" name="Freeform: Shape 19">
              <a:extLst>
                <a:ext uri="{FF2B5EF4-FFF2-40B4-BE49-F238E27FC236}">
                  <a16:creationId xmlns:a16="http://schemas.microsoft.com/office/drawing/2014/main" id="{9B658EE3-F13B-4E79-8C81-56DD735E9ADA}"/>
                </a:ext>
              </a:extLst>
            </p:cNvPr>
            <p:cNvSpPr/>
            <p:nvPr/>
          </p:nvSpPr>
          <p:spPr>
            <a:xfrm>
              <a:off x="546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C0392B">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1" name="Freeform: Shape 20">
              <a:extLst>
                <a:ext uri="{FF2B5EF4-FFF2-40B4-BE49-F238E27FC236}">
                  <a16:creationId xmlns:a16="http://schemas.microsoft.com/office/drawing/2014/main" id="{FE91AB86-3F87-469E-9B61-80F6459AB042}"/>
                </a:ext>
              </a:extLst>
            </p:cNvPr>
            <p:cNvSpPr/>
            <p:nvPr/>
          </p:nvSpPr>
          <p:spPr>
            <a:xfrm>
              <a:off x="488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3091455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3091455"/>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C0392B"/>
            </a:solidFill>
            <a:ln w="12700">
              <a:miter lim="400000"/>
            </a:ln>
          </p:spPr>
          <p:txBody>
            <a:bodyPr wrap="square" lIns="28575" tIns="162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schemeClr val="bg1"/>
                  </a:solidFill>
                  <a:latin typeface="Calibri"/>
                </a:rPr>
                <a:t>BUDGET OVERVIEW</a:t>
              </a:r>
              <a:endParaRPr kumimoji="0" lang="fr-CA" sz="1200" b="1" i="0" u="none" strike="noStrike" kern="0" cap="none" spc="0" normalizeH="0" baseline="0" noProof="0" dirty="0">
                <a:ln>
                  <a:noFill/>
                </a:ln>
                <a:solidFill>
                  <a:schemeClr val="bg1"/>
                </a:solidFill>
                <a:effectLst/>
                <a:uLnTx/>
                <a:uFillTx/>
                <a:latin typeface="Calibri"/>
              </a:endParaRPr>
            </a:p>
          </p:txBody>
        </p:sp>
      </p:grpSp>
      <p:grpSp>
        <p:nvGrpSpPr>
          <p:cNvPr id="22" name="Group 21">
            <a:extLst>
              <a:ext uri="{FF2B5EF4-FFF2-40B4-BE49-F238E27FC236}">
                <a16:creationId xmlns:a16="http://schemas.microsoft.com/office/drawing/2014/main" id="{3E57AAC4-D02D-43DC-85DE-AC100B633465}"/>
              </a:ext>
            </a:extLst>
          </p:cNvPr>
          <p:cNvGrpSpPr/>
          <p:nvPr/>
        </p:nvGrpSpPr>
        <p:grpSpPr>
          <a:xfrm>
            <a:off x="1860190" y="1600200"/>
            <a:ext cx="1111610" cy="3275599"/>
            <a:chOff x="1860190" y="1600200"/>
            <a:chExt cx="1111610" cy="3275599"/>
          </a:xfrm>
        </p:grpSpPr>
        <p:sp>
          <p:nvSpPr>
            <p:cNvPr id="25" name="Freeform: Shape 24">
              <a:extLst>
                <a:ext uri="{FF2B5EF4-FFF2-40B4-BE49-F238E27FC236}">
                  <a16:creationId xmlns:a16="http://schemas.microsoft.com/office/drawing/2014/main" id="{AC2392DD-4352-4095-9008-0719784EBB6F}"/>
                </a:ext>
              </a:extLst>
            </p:cNvPr>
            <p:cNvSpPr/>
            <p:nvPr/>
          </p:nvSpPr>
          <p:spPr>
            <a:xfrm>
              <a:off x="1917642"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solidFill>
              <a:srgbClr val="F39C12">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6" name="Freeform: Shape 25">
              <a:extLst>
                <a:ext uri="{FF2B5EF4-FFF2-40B4-BE49-F238E27FC236}">
                  <a16:creationId xmlns:a16="http://schemas.microsoft.com/office/drawing/2014/main" id="{31424588-E5E8-4442-84F3-58288E70C940}"/>
                </a:ext>
              </a:extLst>
            </p:cNvPr>
            <p:cNvSpPr/>
            <p:nvPr/>
          </p:nvSpPr>
          <p:spPr>
            <a:xfrm>
              <a:off x="18601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F39C12"/>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VOTE INFORMATION</a:t>
              </a:r>
              <a:endParaRPr kumimoji="0" sz="1200" b="1" i="0" u="none" strike="noStrike" kern="0" cap="none" spc="0" normalizeH="0" baseline="0" noProof="0" dirty="0">
                <a:ln>
                  <a:noFill/>
                </a:ln>
                <a:solidFill>
                  <a:schemeClr val="bg1"/>
                </a:solidFill>
                <a:effectLst/>
                <a:uLnTx/>
                <a:uFillTx/>
                <a:latin typeface="Calibri"/>
              </a:endParaRPr>
            </a:p>
          </p:txBody>
        </p:sp>
      </p:grpSp>
      <p:grpSp>
        <p:nvGrpSpPr>
          <p:cNvPr id="28" name="Group 27">
            <a:extLst>
              <a:ext uri="{FF2B5EF4-FFF2-40B4-BE49-F238E27FC236}">
                <a16:creationId xmlns:a16="http://schemas.microsoft.com/office/drawing/2014/main" id="{2855090D-4A25-4F0A-9F3A-A89BFC2D5388}"/>
              </a:ext>
            </a:extLst>
          </p:cNvPr>
          <p:cNvGrpSpPr/>
          <p:nvPr/>
        </p:nvGrpSpPr>
        <p:grpSpPr>
          <a:xfrm>
            <a:off x="3231790" y="1600200"/>
            <a:ext cx="1111610" cy="3275599"/>
            <a:chOff x="3231790" y="1600200"/>
            <a:chExt cx="1111610" cy="3275599"/>
          </a:xfrm>
        </p:grpSpPr>
        <p:sp>
          <p:nvSpPr>
            <p:cNvPr id="29" name="Freeform: Shape 28">
              <a:extLst>
                <a:ext uri="{FF2B5EF4-FFF2-40B4-BE49-F238E27FC236}">
                  <a16:creationId xmlns:a16="http://schemas.microsoft.com/office/drawing/2014/main" id="{57C20F4D-04C3-48DA-8ED2-A9FF7B34201E}"/>
                </a:ext>
              </a:extLst>
            </p:cNvPr>
            <p:cNvSpPr/>
            <p:nvPr/>
          </p:nvSpPr>
          <p:spPr>
            <a:xfrm>
              <a:off x="32892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9BBB5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0" name="Freeform: Shape 29">
              <a:extLst>
                <a:ext uri="{FF2B5EF4-FFF2-40B4-BE49-F238E27FC236}">
                  <a16:creationId xmlns:a16="http://schemas.microsoft.com/office/drawing/2014/main" id="{E0D72263-21D1-4DE5-BCA1-C64FED013C8F}"/>
                </a:ext>
              </a:extLst>
            </p:cNvPr>
            <p:cNvSpPr/>
            <p:nvPr/>
          </p:nvSpPr>
          <p:spPr>
            <a:xfrm>
              <a:off x="32317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9BBB59"/>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CAPITAL RESERVE</a:t>
              </a:r>
            </a:p>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endParaRPr kumimoji="0" sz="1200" b="1" i="0" u="none" strike="noStrike" kern="0" cap="none" spc="0" normalizeH="0" baseline="0" noProof="0" dirty="0">
                <a:ln>
                  <a:noFill/>
                </a:ln>
                <a:solidFill>
                  <a:srgbClr val="F2F2F2">
                    <a:lumMod val="10000"/>
                  </a:srgbClr>
                </a:solidFill>
                <a:effectLst/>
                <a:uLnTx/>
                <a:uFillTx/>
                <a:latin typeface="Calibri"/>
              </a:endParaRPr>
            </a:p>
          </p:txBody>
        </p:sp>
      </p:grpSp>
      <p:grpSp>
        <p:nvGrpSpPr>
          <p:cNvPr id="35" name="Group 34">
            <a:extLst>
              <a:ext uri="{FF2B5EF4-FFF2-40B4-BE49-F238E27FC236}">
                <a16:creationId xmlns:a16="http://schemas.microsoft.com/office/drawing/2014/main" id="{E31D23E6-4DE6-465E-A08B-AFFF7D9B88C2}"/>
              </a:ext>
            </a:extLst>
          </p:cNvPr>
          <p:cNvGrpSpPr/>
          <p:nvPr/>
        </p:nvGrpSpPr>
        <p:grpSpPr>
          <a:xfrm>
            <a:off x="4603390" y="1600200"/>
            <a:ext cx="1111610" cy="3275599"/>
            <a:chOff x="4603390" y="1600200"/>
            <a:chExt cx="1111610" cy="3275599"/>
          </a:xfrm>
        </p:grpSpPr>
        <p:sp>
          <p:nvSpPr>
            <p:cNvPr id="36" name="Freeform: Shape 35">
              <a:extLst>
                <a:ext uri="{FF2B5EF4-FFF2-40B4-BE49-F238E27FC236}">
                  <a16:creationId xmlns:a16="http://schemas.microsoft.com/office/drawing/2014/main" id="{EF0273CA-8829-4BCC-B4F3-F2D6D2A858BB}"/>
                </a:ext>
              </a:extLst>
            </p:cNvPr>
            <p:cNvSpPr/>
            <p:nvPr/>
          </p:nvSpPr>
          <p:spPr>
            <a:xfrm>
              <a:off x="4660843"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9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9"/>
                  </a:lnTo>
                  <a:lnTo>
                    <a:pt x="1404158" y="3469829"/>
                  </a:lnTo>
                  <a:cubicBezTo>
                    <a:pt x="1404158" y="3640534"/>
                    <a:pt x="1263027" y="3780216"/>
                    <a:pt x="1087378" y="3780216"/>
                  </a:cubicBezTo>
                  <a:lnTo>
                    <a:pt x="0" y="3780216"/>
                  </a:lnTo>
                  <a:lnTo>
                    <a:pt x="0" y="3508301"/>
                  </a:lnTo>
                  <a:lnTo>
                    <a:pt x="0" y="3006720"/>
                  </a:lnTo>
                  <a:close/>
                </a:path>
              </a:pathLst>
            </a:custGeom>
            <a:solidFill>
              <a:srgbClr val="16A085">
                <a:alpha val="15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7" name="Freeform: Shape 36">
              <a:extLst>
                <a:ext uri="{FF2B5EF4-FFF2-40B4-BE49-F238E27FC236}">
                  <a16:creationId xmlns:a16="http://schemas.microsoft.com/office/drawing/2014/main" id="{2D37290B-4298-44BE-9E2B-FB51E9EA8AF3}"/>
                </a:ext>
              </a:extLst>
            </p:cNvPr>
            <p:cNvSpPr/>
            <p:nvPr/>
          </p:nvSpPr>
          <p:spPr>
            <a:xfrm>
              <a:off x="46033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16A085"/>
            </a:solidFill>
            <a:ln w="12700">
              <a:miter lim="400000"/>
            </a:ln>
          </p:spPr>
          <p:txBody>
            <a:bodyPr wrap="square" lIns="28575" tIns="219456"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REVENUES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38" name="Group 37">
            <a:extLst>
              <a:ext uri="{FF2B5EF4-FFF2-40B4-BE49-F238E27FC236}">
                <a16:creationId xmlns:a16="http://schemas.microsoft.com/office/drawing/2014/main" id="{7FF5DBF3-CC88-4131-BA8E-6627B8BDA1E4}"/>
              </a:ext>
            </a:extLst>
          </p:cNvPr>
          <p:cNvGrpSpPr/>
          <p:nvPr/>
        </p:nvGrpSpPr>
        <p:grpSpPr>
          <a:xfrm>
            <a:off x="5974990" y="1600200"/>
            <a:ext cx="1111610" cy="3275599"/>
            <a:chOff x="5974990" y="1600200"/>
            <a:chExt cx="1111610" cy="3275599"/>
          </a:xfrm>
        </p:grpSpPr>
        <p:sp>
          <p:nvSpPr>
            <p:cNvPr id="39" name="Freeform: Shape 38">
              <a:extLst>
                <a:ext uri="{FF2B5EF4-FFF2-40B4-BE49-F238E27FC236}">
                  <a16:creationId xmlns:a16="http://schemas.microsoft.com/office/drawing/2014/main" id="{EED66340-09ED-4281-8387-CB0BAC7E491A}"/>
                </a:ext>
              </a:extLst>
            </p:cNvPr>
            <p:cNvSpPr/>
            <p:nvPr/>
          </p:nvSpPr>
          <p:spPr>
            <a:xfrm>
              <a:off x="60324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2980B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43" name="Freeform: Shape 42">
              <a:extLst>
                <a:ext uri="{FF2B5EF4-FFF2-40B4-BE49-F238E27FC236}">
                  <a16:creationId xmlns:a16="http://schemas.microsoft.com/office/drawing/2014/main" id="{501CB606-C6FD-403B-AC09-ADC653DACFD5}"/>
                </a:ext>
              </a:extLst>
            </p:cNvPr>
            <p:cNvSpPr/>
            <p:nvPr/>
          </p:nvSpPr>
          <p:spPr>
            <a:xfrm>
              <a:off x="59749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7"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2980B9"/>
            </a:solidFill>
            <a:ln w="12700">
              <a:miter lim="400000"/>
            </a:ln>
          </p:spPr>
          <p:txBody>
            <a:bodyPr wrap="square" lIns="28575" tIns="216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prstClr val="white"/>
                  </a:solidFill>
                  <a:latin typeface="Calibri"/>
                </a:rPr>
                <a:t>EXPENSES</a:t>
              </a:r>
              <a:endParaRPr kumimoji="0" sz="1200" b="1" i="0" u="none" strike="noStrike" kern="0" cap="none" spc="0" normalizeH="0" baseline="0" noProof="0" dirty="0">
                <a:ln>
                  <a:noFill/>
                </a:ln>
                <a:solidFill>
                  <a:prstClr val="white"/>
                </a:solidFill>
                <a:effectLst/>
                <a:uLnTx/>
                <a:uFillTx/>
                <a:latin typeface="Calibri"/>
              </a:endParaRPr>
            </a:p>
          </p:txBody>
        </p:sp>
      </p:grpSp>
      <p:sp>
        <p:nvSpPr>
          <p:cNvPr id="23" name="Freeform: Shape 22">
            <a:extLst>
              <a:ext uri="{FF2B5EF4-FFF2-40B4-BE49-F238E27FC236}">
                <a16:creationId xmlns:a16="http://schemas.microsoft.com/office/drawing/2014/main" id="{D2233E2E-4A17-45F9-9D8A-79659ED3D328}"/>
              </a:ext>
            </a:extLst>
          </p:cNvPr>
          <p:cNvSpPr/>
          <p:nvPr/>
        </p:nvSpPr>
        <p:spPr>
          <a:xfrm>
            <a:off x="533400" y="2133600"/>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Total Budget</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Tax Levy</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History of Increases</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Budget Categories</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Budget Coding Basics</a:t>
            </a:r>
          </a:p>
        </p:txBody>
      </p:sp>
      <p:sp>
        <p:nvSpPr>
          <p:cNvPr id="24" name="Freeform: Shape 23">
            <a:extLst>
              <a:ext uri="{FF2B5EF4-FFF2-40B4-BE49-F238E27FC236}">
                <a16:creationId xmlns:a16="http://schemas.microsoft.com/office/drawing/2014/main" id="{62B9D431-C6B1-4492-A2D0-DBC28A89BA80}"/>
              </a:ext>
            </a:extLst>
          </p:cNvPr>
          <p:cNvSpPr/>
          <p:nvPr/>
        </p:nvSpPr>
        <p:spPr>
          <a:xfrm>
            <a:off x="1905000" y="2133600"/>
            <a:ext cx="11293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Voting </a:t>
            </a:r>
            <a:br>
              <a:rPr lang="en-CA" sz="1200" kern="0" dirty="0">
                <a:solidFill>
                  <a:srgbClr val="2C3E50"/>
                </a:solidFill>
                <a:latin typeface="Calibri"/>
              </a:rPr>
            </a:br>
            <a:r>
              <a:rPr lang="en-CA" sz="1200" kern="0" dirty="0">
                <a:solidFill>
                  <a:srgbClr val="2C3E50"/>
                </a:solidFill>
                <a:latin typeface="Calibri"/>
              </a:rPr>
              <a:t>details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Voter propositions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Who can </a:t>
            </a:r>
            <a:br>
              <a:rPr lang="en-CA" sz="1200" kern="0" dirty="0">
                <a:solidFill>
                  <a:srgbClr val="2C3E50"/>
                </a:solidFill>
                <a:latin typeface="Calibri"/>
              </a:rPr>
            </a:br>
            <a:r>
              <a:rPr lang="en-CA" sz="1200" kern="0" dirty="0">
                <a:solidFill>
                  <a:srgbClr val="2C3E50"/>
                </a:solidFill>
                <a:latin typeface="Calibri"/>
              </a:rPr>
              <a:t>vote</a:t>
            </a: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p:txBody>
      </p:sp>
      <p:sp>
        <p:nvSpPr>
          <p:cNvPr id="27" name="Freeform: Shape 26">
            <a:extLst>
              <a:ext uri="{FF2B5EF4-FFF2-40B4-BE49-F238E27FC236}">
                <a16:creationId xmlns:a16="http://schemas.microsoft.com/office/drawing/2014/main" id="{400EA379-B999-4C21-AB73-95D1A4204719}"/>
              </a:ext>
            </a:extLst>
          </p:cNvPr>
          <p:cNvSpPr/>
          <p:nvPr/>
        </p:nvSpPr>
        <p:spPr>
          <a:xfrm>
            <a:off x="3276600" y="2133600"/>
            <a:ext cx="1053119" cy="2589798"/>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CA" sz="1200" b="0" i="0" u="none" strike="noStrike" kern="0" cap="none" spc="0" normalizeH="0" baseline="0" noProof="0" dirty="0">
                <a:ln>
                  <a:noFill/>
                </a:ln>
                <a:solidFill>
                  <a:srgbClr val="2C3E50"/>
                </a:solidFill>
                <a:effectLst/>
                <a:uLnTx/>
                <a:uFillTx/>
                <a:latin typeface="Calibri"/>
              </a:rPr>
              <a:t>Saving for our future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CA" sz="1200" b="0" i="0" u="none" strike="noStrike" kern="0" cap="none" spc="0" normalizeH="0" baseline="0" noProof="0" dirty="0">
                <a:ln>
                  <a:noFill/>
                </a:ln>
                <a:solidFill>
                  <a:srgbClr val="2C3E50"/>
                </a:solidFill>
                <a:effectLst/>
                <a:uLnTx/>
                <a:uFillTx/>
                <a:latin typeface="Calibri"/>
              </a:rPr>
              <a:t>Mandatory vote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Exclusively for building improve-</a:t>
            </a:r>
            <a:r>
              <a:rPr lang="en-CA" sz="1200" kern="0" dirty="0" err="1">
                <a:solidFill>
                  <a:srgbClr val="2C3E50"/>
                </a:solidFill>
                <a:latin typeface="Calibri"/>
              </a:rPr>
              <a:t>ments</a:t>
            </a:r>
            <a:endParaRPr lang="en-CA" sz="1200" kern="0" dirty="0">
              <a:solidFill>
                <a:srgbClr val="2C3E50"/>
              </a:solidFill>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Zero additional cost to taxpayers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1" name="Freeform: Shape 30">
            <a:extLst>
              <a:ext uri="{FF2B5EF4-FFF2-40B4-BE49-F238E27FC236}">
                <a16:creationId xmlns:a16="http://schemas.microsoft.com/office/drawing/2014/main" id="{B5F697C2-7573-4AA8-9B31-AFB85B3C9415}"/>
              </a:ext>
            </a:extLst>
          </p:cNvPr>
          <p:cNvSpPr/>
          <p:nvPr/>
        </p:nvSpPr>
        <p:spPr>
          <a:xfrm>
            <a:off x="4648200" y="2133600"/>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9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9"/>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Overview</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Tax Levy</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State Aid</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PILOTs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Use of Reserves </a:t>
            </a:r>
            <a:br>
              <a:rPr lang="en-CA" sz="1200" kern="0" dirty="0">
                <a:solidFill>
                  <a:srgbClr val="2C3E50"/>
                </a:solidFill>
                <a:latin typeface="Calibri"/>
              </a:rPr>
            </a:br>
            <a:r>
              <a:rPr lang="en-CA" sz="1200" kern="0" dirty="0">
                <a:solidFill>
                  <a:srgbClr val="2C3E50"/>
                </a:solidFill>
                <a:latin typeface="Calibri"/>
              </a:rPr>
              <a:t>and Fund Balance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“Other” </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2" name="Freeform: Shape 31">
            <a:extLst>
              <a:ext uri="{FF2B5EF4-FFF2-40B4-BE49-F238E27FC236}">
                <a16:creationId xmlns:a16="http://schemas.microsoft.com/office/drawing/2014/main" id="{D5B5612E-9377-45A4-A9FC-60E308AF6944}"/>
              </a:ext>
            </a:extLst>
          </p:cNvPr>
          <p:cNvSpPr/>
          <p:nvPr/>
        </p:nvSpPr>
        <p:spPr>
          <a:xfrm>
            <a:off x="6019800" y="2133600"/>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Transfer to School Lunch</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Transfer to Special Aid</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US" sz="1200" kern="0" dirty="0">
                <a:solidFill>
                  <a:srgbClr val="2C3E50"/>
                </a:solidFill>
                <a:latin typeface="Calibri"/>
              </a:rPr>
              <a:t>Transfer to Capital</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Debt Service </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Tree>
    <p:extLst>
      <p:ext uri="{BB962C8B-B14F-4D97-AF65-F5344CB8AC3E}">
        <p14:creationId xmlns:p14="http://schemas.microsoft.com/office/powerpoint/2010/main" val="159167247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Undistributed Category</a:t>
            </a:r>
          </a:p>
        </p:txBody>
      </p:sp>
      <p:sp>
        <p:nvSpPr>
          <p:cNvPr id="3" name="Content Placeholder 2"/>
          <p:cNvSpPr>
            <a:spLocks noGrp="1"/>
          </p:cNvSpPr>
          <p:nvPr>
            <p:ph idx="1"/>
          </p:nvPr>
        </p:nvSpPr>
        <p:spPr>
          <a:xfrm>
            <a:off x="457200" y="1143000"/>
            <a:ext cx="8153400" cy="4724400"/>
          </a:xfrm>
        </p:spPr>
        <p:txBody>
          <a:bodyPr/>
          <a:lstStyle/>
          <a:p>
            <a:r>
              <a:rPr lang="en-US" sz="2400" dirty="0"/>
              <a:t>Transfers to other funds:</a:t>
            </a:r>
          </a:p>
          <a:p>
            <a:pPr lvl="1"/>
            <a:r>
              <a:rPr lang="en-US" sz="2000" dirty="0"/>
              <a:t>To School Lunch Fund:  $0</a:t>
            </a:r>
          </a:p>
          <a:p>
            <a:pPr marL="1316038" lvl="2" indent="-401638"/>
            <a:r>
              <a:rPr lang="en-US" sz="1800" dirty="0"/>
              <a:t>General Fund contribution to keep the school lunch program financially sustainable no longer needed thanks in large part to Community Eligibility Provision @ four buildings</a:t>
            </a:r>
          </a:p>
          <a:p>
            <a:pPr lvl="1"/>
            <a:r>
              <a:rPr lang="en-US" sz="2000" dirty="0"/>
              <a:t>To Special Aid Fund:  $880,000</a:t>
            </a:r>
          </a:p>
          <a:p>
            <a:pPr marL="1316038" lvl="2" indent="-401638"/>
            <a:r>
              <a:rPr lang="en-US" sz="1800" dirty="0"/>
              <a:t>Local share of running an IEP-mandated special education summer school program</a:t>
            </a:r>
          </a:p>
          <a:p>
            <a:pPr lvl="1"/>
            <a:r>
              <a:rPr lang="en-US" sz="2000" dirty="0"/>
              <a:t>To Capital Fund:  $5.3 million</a:t>
            </a:r>
          </a:p>
          <a:p>
            <a:pPr lvl="2"/>
            <a:r>
              <a:rPr lang="en-US" sz="1800" dirty="0"/>
              <a:t>To proactively budget for (i.e. ‘cash flow’) specific projects</a:t>
            </a:r>
          </a:p>
        </p:txBody>
      </p:sp>
      <p:sp>
        <p:nvSpPr>
          <p:cNvPr id="4" name="Slide Number Placeholder 3"/>
          <p:cNvSpPr>
            <a:spLocks noGrp="1"/>
          </p:cNvSpPr>
          <p:nvPr>
            <p:ph type="sldNum" sz="quarter" idx="10"/>
          </p:nvPr>
        </p:nvSpPr>
        <p:spPr/>
        <p:txBody>
          <a:bodyPr/>
          <a:lstStyle/>
          <a:p>
            <a:pPr>
              <a:defRPr/>
            </a:pPr>
            <a:fld id="{F167A526-2166-4C58-A6B2-042EB1F80EDB}" type="slidenum">
              <a:rPr lang="en-US" smtClean="0"/>
              <a:pPr>
                <a:defRPr/>
              </a:pPr>
              <a:t>73</a:t>
            </a:fld>
            <a:endParaRPr lang="en-US"/>
          </a:p>
        </p:txBody>
      </p:sp>
    </p:spTree>
    <p:extLst>
      <p:ext uri="{BB962C8B-B14F-4D97-AF65-F5344CB8AC3E}">
        <p14:creationId xmlns:p14="http://schemas.microsoft.com/office/powerpoint/2010/main" val="4213955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5" dur="500"/>
                                        <p:tgtEl>
                                          <p:spTgt spid="3">
                                            <p:txEl>
                                              <p:pRg st="3" end="3"/>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8" dur="500"/>
                                        <p:tgtEl>
                                          <p:spTgt spid="3">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3" dur="500"/>
                                        <p:tgtEl>
                                          <p:spTgt spid="3">
                                            <p:txEl>
                                              <p:pRg st="5" end="5"/>
                                            </p:txEl>
                                          </p:spTgt>
                                        </p:tgtEl>
                                      </p:cBhvr>
                                    </p:animEffect>
                                  </p:childTnLst>
                                </p:cTn>
                              </p:par>
                              <p:par>
                                <p:cTn id="24" presetID="14" presetClass="entr" presetSubtype="10" fill="hold" nodeType="with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Group 33">
            <a:extLst>
              <a:ext uri="{FF2B5EF4-FFF2-40B4-BE49-F238E27FC236}">
                <a16:creationId xmlns:a16="http://schemas.microsoft.com/office/drawing/2014/main" id="{E9F72275-DC9B-4A13-B6C4-4EB1907CEADA}"/>
              </a:ext>
            </a:extLst>
          </p:cNvPr>
          <p:cNvGrpSpPr/>
          <p:nvPr/>
        </p:nvGrpSpPr>
        <p:grpSpPr>
          <a:xfrm>
            <a:off x="2612551" y="1132511"/>
            <a:ext cx="3803280" cy="3803280"/>
            <a:chOff x="-1087235" y="1071577"/>
            <a:chExt cx="3803280" cy="3803280"/>
          </a:xfrm>
        </p:grpSpPr>
        <p:pic>
          <p:nvPicPr>
            <p:cNvPr id="35" name="Picture 34">
              <a:extLst>
                <a:ext uri="{FF2B5EF4-FFF2-40B4-BE49-F238E27FC236}">
                  <a16:creationId xmlns:a16="http://schemas.microsoft.com/office/drawing/2014/main" id="{6F2EC748-AAC2-4FC6-8542-BC4F3A04C5B3}"/>
                </a:ext>
              </a:extLst>
            </p:cNvPr>
            <p:cNvPicPr>
              <a:picLocks noChangeAspect="1"/>
            </p:cNvPicPr>
            <p:nvPr/>
          </p:nvPicPr>
          <p:blipFill>
            <a:blip r:embed="rId2">
              <a:duotone>
                <a:schemeClr val="accent3">
                  <a:shade val="45000"/>
                  <a:satMod val="135000"/>
                </a:schemeClr>
                <a:prstClr val="white"/>
              </a:duotone>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1087235" y="1071577"/>
              <a:ext cx="3803280" cy="3803280"/>
            </a:xfrm>
            <a:prstGeom prst="rect">
              <a:avLst/>
            </a:prstGeom>
          </p:spPr>
        </p:pic>
        <p:sp>
          <p:nvSpPr>
            <p:cNvPr id="33" name="Oval 32">
              <a:extLst>
                <a:ext uri="{FF2B5EF4-FFF2-40B4-BE49-F238E27FC236}">
                  <a16:creationId xmlns:a16="http://schemas.microsoft.com/office/drawing/2014/main" id="{AAF16E2B-457E-4EB4-9D38-8B2C8C8028C9}"/>
                </a:ext>
              </a:extLst>
            </p:cNvPr>
            <p:cNvSpPr/>
            <p:nvPr/>
          </p:nvSpPr>
          <p:spPr bwMode="auto">
            <a:xfrm>
              <a:off x="-469602" y="1752601"/>
              <a:ext cx="2559386" cy="2438400"/>
            </a:xfrm>
            <a:prstGeom prst="ellipse">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grpSp>
      <p:sp>
        <p:nvSpPr>
          <p:cNvPr id="2" name="Title 1">
            <a:extLst>
              <a:ext uri="{FF2B5EF4-FFF2-40B4-BE49-F238E27FC236}">
                <a16:creationId xmlns:a16="http://schemas.microsoft.com/office/drawing/2014/main" id="{ECD7CEFF-9651-451A-BBDA-974BBC6AFEBC}"/>
              </a:ext>
            </a:extLst>
          </p:cNvPr>
          <p:cNvSpPr>
            <a:spLocks noGrp="1"/>
          </p:cNvSpPr>
          <p:nvPr>
            <p:ph type="title"/>
          </p:nvPr>
        </p:nvSpPr>
        <p:spPr/>
        <p:txBody>
          <a:bodyPr/>
          <a:lstStyle/>
          <a:p>
            <a:r>
              <a:rPr lang="en-US" sz="4000" dirty="0"/>
              <a:t>How HHH Funds Capital Projects</a:t>
            </a:r>
          </a:p>
        </p:txBody>
      </p:sp>
      <p:sp>
        <p:nvSpPr>
          <p:cNvPr id="4" name="Slide Number Placeholder 3">
            <a:extLst>
              <a:ext uri="{FF2B5EF4-FFF2-40B4-BE49-F238E27FC236}">
                <a16:creationId xmlns:a16="http://schemas.microsoft.com/office/drawing/2014/main" id="{5EEC0285-428D-4E2C-9F70-93FD1D5157F4}"/>
              </a:ext>
            </a:extLst>
          </p:cNvPr>
          <p:cNvSpPr>
            <a:spLocks noGrp="1"/>
          </p:cNvSpPr>
          <p:nvPr>
            <p:ph type="sldNum" sz="quarter" idx="10"/>
          </p:nvPr>
        </p:nvSpPr>
        <p:spPr/>
        <p:txBody>
          <a:bodyPr/>
          <a:lstStyle/>
          <a:p>
            <a:pPr>
              <a:defRPr/>
            </a:pPr>
            <a:fld id="{F167A526-2166-4C58-A6B2-042EB1F80EDB}" type="slidenum">
              <a:rPr lang="en-US" smtClean="0"/>
              <a:pPr>
                <a:defRPr/>
              </a:pPr>
              <a:t>74</a:t>
            </a:fld>
            <a:endParaRPr lang="en-US" dirty="0"/>
          </a:p>
        </p:txBody>
      </p:sp>
      <p:grpSp>
        <p:nvGrpSpPr>
          <p:cNvPr id="17" name="Group 16">
            <a:extLst>
              <a:ext uri="{FF2B5EF4-FFF2-40B4-BE49-F238E27FC236}">
                <a16:creationId xmlns:a16="http://schemas.microsoft.com/office/drawing/2014/main" id="{4D0B336A-20FE-4085-ADA7-38FDD1193FE5}"/>
              </a:ext>
            </a:extLst>
          </p:cNvPr>
          <p:cNvGrpSpPr/>
          <p:nvPr/>
        </p:nvGrpSpPr>
        <p:grpSpPr>
          <a:xfrm>
            <a:off x="3132295" y="1626946"/>
            <a:ext cx="2763792" cy="2820871"/>
            <a:chOff x="4096544" y="1409700"/>
            <a:chExt cx="3913188" cy="3881438"/>
          </a:xfrm>
        </p:grpSpPr>
        <p:sp>
          <p:nvSpPr>
            <p:cNvPr id="18" name="Freeform 255">
              <a:extLst>
                <a:ext uri="{FF2B5EF4-FFF2-40B4-BE49-F238E27FC236}">
                  <a16:creationId xmlns:a16="http://schemas.microsoft.com/office/drawing/2014/main" id="{3521BEC5-3E6E-4499-B61D-E60289924623}"/>
                </a:ext>
              </a:extLst>
            </p:cNvPr>
            <p:cNvSpPr>
              <a:spLocks/>
            </p:cNvSpPr>
            <p:nvPr/>
          </p:nvSpPr>
          <p:spPr bwMode="auto">
            <a:xfrm>
              <a:off x="4096544" y="2795588"/>
              <a:ext cx="1111250" cy="2001838"/>
            </a:xfrm>
            <a:custGeom>
              <a:avLst/>
              <a:gdLst>
                <a:gd name="T0" fmla="*/ 1718 w 2800"/>
                <a:gd name="T1" fmla="*/ 2217 h 5042"/>
                <a:gd name="T2" fmla="*/ 1691 w 2800"/>
                <a:gd name="T3" fmla="*/ 2111 h 5042"/>
                <a:gd name="T4" fmla="*/ 1651 w 2800"/>
                <a:gd name="T5" fmla="*/ 1897 h 5042"/>
                <a:gd name="T6" fmla="*/ 1625 w 2800"/>
                <a:gd name="T7" fmla="*/ 1685 h 5042"/>
                <a:gd name="T8" fmla="*/ 1612 w 2800"/>
                <a:gd name="T9" fmla="*/ 1472 h 5042"/>
                <a:gd name="T10" fmla="*/ 1613 w 2800"/>
                <a:gd name="T11" fmla="*/ 1262 h 5042"/>
                <a:gd name="T12" fmla="*/ 1628 w 2800"/>
                <a:gd name="T13" fmla="*/ 1054 h 5042"/>
                <a:gd name="T14" fmla="*/ 1655 w 2800"/>
                <a:gd name="T15" fmla="*/ 849 h 5042"/>
                <a:gd name="T16" fmla="*/ 1695 w 2800"/>
                <a:gd name="T17" fmla="*/ 645 h 5042"/>
                <a:gd name="T18" fmla="*/ 1721 w 2800"/>
                <a:gd name="T19" fmla="*/ 545 h 5042"/>
                <a:gd name="T20" fmla="*/ 413 w 2800"/>
                <a:gd name="T21" fmla="*/ 2 h 5042"/>
                <a:gd name="T22" fmla="*/ 181 w 2800"/>
                <a:gd name="T23" fmla="*/ 0 h 5042"/>
                <a:gd name="T24" fmla="*/ 0 w 2800"/>
                <a:gd name="T25" fmla="*/ 981 h 5042"/>
                <a:gd name="T26" fmla="*/ 931 w 2800"/>
                <a:gd name="T27" fmla="*/ 1349 h 5042"/>
                <a:gd name="T28" fmla="*/ 933 w 2800"/>
                <a:gd name="T29" fmla="*/ 1349 h 5042"/>
                <a:gd name="T30" fmla="*/ 933 w 2800"/>
                <a:gd name="T31" fmla="*/ 1508 h 5042"/>
                <a:gd name="T32" fmla="*/ 946 w 2800"/>
                <a:gd name="T33" fmla="*/ 1748 h 5042"/>
                <a:gd name="T34" fmla="*/ 962 w 2800"/>
                <a:gd name="T35" fmla="*/ 1908 h 5042"/>
                <a:gd name="T36" fmla="*/ 974 w 2800"/>
                <a:gd name="T37" fmla="*/ 1989 h 5042"/>
                <a:gd name="T38" fmla="*/ 949 w 2800"/>
                <a:gd name="T39" fmla="*/ 1997 h 5042"/>
                <a:gd name="T40" fmla="*/ 94 w 2800"/>
                <a:gd name="T41" fmla="*/ 2455 h 5042"/>
                <a:gd name="T42" fmla="*/ 408 w 2800"/>
                <a:gd name="T43" fmla="*/ 3402 h 5042"/>
                <a:gd name="T44" fmla="*/ 1401 w 2800"/>
                <a:gd name="T45" fmla="*/ 3278 h 5042"/>
                <a:gd name="T46" fmla="*/ 1407 w 2800"/>
                <a:gd name="T47" fmla="*/ 3275 h 5042"/>
                <a:gd name="T48" fmla="*/ 1485 w 2800"/>
                <a:gd name="T49" fmla="*/ 3416 h 5042"/>
                <a:gd name="T50" fmla="*/ 1611 w 2800"/>
                <a:gd name="T51" fmla="*/ 3620 h 5042"/>
                <a:gd name="T52" fmla="*/ 1701 w 2800"/>
                <a:gd name="T53" fmla="*/ 3751 h 5042"/>
                <a:gd name="T54" fmla="*/ 1749 w 2800"/>
                <a:gd name="T55" fmla="*/ 3814 h 5042"/>
                <a:gd name="T56" fmla="*/ 1729 w 2800"/>
                <a:gd name="T57" fmla="*/ 3836 h 5042"/>
                <a:gd name="T58" fmla="*/ 1200 w 2800"/>
                <a:gd name="T59" fmla="*/ 4649 h 5042"/>
                <a:gd name="T60" fmla="*/ 1621 w 2800"/>
                <a:gd name="T61" fmla="*/ 5042 h 5042"/>
                <a:gd name="T62" fmla="*/ 2800 w 2800"/>
                <a:gd name="T63" fmla="*/ 3927 h 5042"/>
                <a:gd name="T64" fmla="*/ 2705 w 2800"/>
                <a:gd name="T65" fmla="*/ 3845 h 5042"/>
                <a:gd name="T66" fmla="*/ 2525 w 2800"/>
                <a:gd name="T67" fmla="*/ 3670 h 5042"/>
                <a:gd name="T68" fmla="*/ 2357 w 2800"/>
                <a:gd name="T69" fmla="*/ 3481 h 5042"/>
                <a:gd name="T70" fmla="*/ 2204 w 2800"/>
                <a:gd name="T71" fmla="*/ 3279 h 5042"/>
                <a:gd name="T72" fmla="*/ 2067 w 2800"/>
                <a:gd name="T73" fmla="*/ 3064 h 5042"/>
                <a:gd name="T74" fmla="*/ 1945 w 2800"/>
                <a:gd name="T75" fmla="*/ 2837 h 5042"/>
                <a:gd name="T76" fmla="*/ 1840 w 2800"/>
                <a:gd name="T77" fmla="*/ 2597 h 5042"/>
                <a:gd name="T78" fmla="*/ 1753 w 2800"/>
                <a:gd name="T79" fmla="*/ 2347 h 5042"/>
                <a:gd name="T80" fmla="*/ 1718 w 2800"/>
                <a:gd name="T81" fmla="*/ 2217 h 5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800" h="5042">
                  <a:moveTo>
                    <a:pt x="1718" y="2217"/>
                  </a:moveTo>
                  <a:lnTo>
                    <a:pt x="1691" y="2111"/>
                  </a:lnTo>
                  <a:lnTo>
                    <a:pt x="1651" y="1897"/>
                  </a:lnTo>
                  <a:lnTo>
                    <a:pt x="1625" y="1685"/>
                  </a:lnTo>
                  <a:lnTo>
                    <a:pt x="1612" y="1472"/>
                  </a:lnTo>
                  <a:lnTo>
                    <a:pt x="1613" y="1262"/>
                  </a:lnTo>
                  <a:lnTo>
                    <a:pt x="1628" y="1054"/>
                  </a:lnTo>
                  <a:lnTo>
                    <a:pt x="1655" y="849"/>
                  </a:lnTo>
                  <a:lnTo>
                    <a:pt x="1695" y="645"/>
                  </a:lnTo>
                  <a:lnTo>
                    <a:pt x="1721" y="545"/>
                  </a:lnTo>
                  <a:lnTo>
                    <a:pt x="413" y="2"/>
                  </a:lnTo>
                  <a:lnTo>
                    <a:pt x="181" y="0"/>
                  </a:lnTo>
                  <a:lnTo>
                    <a:pt x="0" y="981"/>
                  </a:lnTo>
                  <a:lnTo>
                    <a:pt x="931" y="1349"/>
                  </a:lnTo>
                  <a:lnTo>
                    <a:pt x="933" y="1349"/>
                  </a:lnTo>
                  <a:lnTo>
                    <a:pt x="933" y="1508"/>
                  </a:lnTo>
                  <a:lnTo>
                    <a:pt x="946" y="1748"/>
                  </a:lnTo>
                  <a:lnTo>
                    <a:pt x="962" y="1908"/>
                  </a:lnTo>
                  <a:lnTo>
                    <a:pt x="974" y="1989"/>
                  </a:lnTo>
                  <a:lnTo>
                    <a:pt x="949" y="1997"/>
                  </a:lnTo>
                  <a:lnTo>
                    <a:pt x="94" y="2455"/>
                  </a:lnTo>
                  <a:lnTo>
                    <a:pt x="408" y="3402"/>
                  </a:lnTo>
                  <a:lnTo>
                    <a:pt x="1401" y="3278"/>
                  </a:lnTo>
                  <a:lnTo>
                    <a:pt x="1407" y="3275"/>
                  </a:lnTo>
                  <a:lnTo>
                    <a:pt x="1485" y="3416"/>
                  </a:lnTo>
                  <a:lnTo>
                    <a:pt x="1611" y="3620"/>
                  </a:lnTo>
                  <a:lnTo>
                    <a:pt x="1701" y="3751"/>
                  </a:lnTo>
                  <a:lnTo>
                    <a:pt x="1749" y="3814"/>
                  </a:lnTo>
                  <a:lnTo>
                    <a:pt x="1729" y="3836"/>
                  </a:lnTo>
                  <a:lnTo>
                    <a:pt x="1200" y="4649"/>
                  </a:lnTo>
                  <a:lnTo>
                    <a:pt x="1621" y="5042"/>
                  </a:lnTo>
                  <a:lnTo>
                    <a:pt x="2800" y="3927"/>
                  </a:lnTo>
                  <a:lnTo>
                    <a:pt x="2705" y="3845"/>
                  </a:lnTo>
                  <a:lnTo>
                    <a:pt x="2525" y="3670"/>
                  </a:lnTo>
                  <a:lnTo>
                    <a:pt x="2357" y="3481"/>
                  </a:lnTo>
                  <a:lnTo>
                    <a:pt x="2204" y="3279"/>
                  </a:lnTo>
                  <a:lnTo>
                    <a:pt x="2067" y="3064"/>
                  </a:lnTo>
                  <a:lnTo>
                    <a:pt x="1945" y="2837"/>
                  </a:lnTo>
                  <a:lnTo>
                    <a:pt x="1840" y="2597"/>
                  </a:lnTo>
                  <a:lnTo>
                    <a:pt x="1753" y="2347"/>
                  </a:lnTo>
                  <a:lnTo>
                    <a:pt x="1718" y="2217"/>
                  </a:lnTo>
                  <a:close/>
                </a:path>
              </a:pathLst>
            </a:custGeom>
            <a:solidFill>
              <a:srgbClr val="7030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95A5A6"/>
                </a:solidFill>
                <a:effectLst/>
                <a:uLnTx/>
                <a:uFillTx/>
                <a:latin typeface="Calibri"/>
                <a:cs typeface="+mn-cs"/>
              </a:endParaRPr>
            </a:p>
          </p:txBody>
        </p:sp>
        <p:sp>
          <p:nvSpPr>
            <p:cNvPr id="19" name="Freeform 256">
              <a:extLst>
                <a:ext uri="{FF2B5EF4-FFF2-40B4-BE49-F238E27FC236}">
                  <a16:creationId xmlns:a16="http://schemas.microsoft.com/office/drawing/2014/main" id="{9F22DA19-EF37-4042-98E7-915E4106DAE5}"/>
                </a:ext>
              </a:extLst>
            </p:cNvPr>
            <p:cNvSpPr>
              <a:spLocks/>
            </p:cNvSpPr>
            <p:nvPr/>
          </p:nvSpPr>
          <p:spPr bwMode="auto">
            <a:xfrm>
              <a:off x="6109494" y="1409700"/>
              <a:ext cx="1787525" cy="1468438"/>
            </a:xfrm>
            <a:custGeom>
              <a:avLst/>
              <a:gdLst>
                <a:gd name="T0" fmla="*/ 2956 w 4505"/>
                <a:gd name="T1" fmla="*/ 3698 h 3698"/>
                <a:gd name="T2" fmla="*/ 4505 w 4505"/>
                <a:gd name="T3" fmla="*/ 3266 h 3698"/>
                <a:gd name="T4" fmla="*/ 4378 w 4505"/>
                <a:gd name="T5" fmla="*/ 2884 h 3698"/>
                <a:gd name="T6" fmla="*/ 3388 w 4505"/>
                <a:gd name="T7" fmla="*/ 3008 h 3698"/>
                <a:gd name="T8" fmla="*/ 3310 w 4505"/>
                <a:gd name="T9" fmla="*/ 2865 h 3698"/>
                <a:gd name="T10" fmla="*/ 3183 w 4505"/>
                <a:gd name="T11" fmla="*/ 2659 h 3698"/>
                <a:gd name="T12" fmla="*/ 3092 w 4505"/>
                <a:gd name="T13" fmla="*/ 2527 h 3698"/>
                <a:gd name="T14" fmla="*/ 3044 w 4505"/>
                <a:gd name="T15" fmla="*/ 2464 h 3698"/>
                <a:gd name="T16" fmla="*/ 3057 w 4505"/>
                <a:gd name="T17" fmla="*/ 2449 h 3698"/>
                <a:gd name="T18" fmla="*/ 3586 w 4505"/>
                <a:gd name="T19" fmla="*/ 1637 h 3698"/>
                <a:gd name="T20" fmla="*/ 2856 w 4505"/>
                <a:gd name="T21" fmla="*/ 956 h 3698"/>
                <a:gd name="T22" fmla="*/ 2050 w 4505"/>
                <a:gd name="T23" fmla="*/ 1541 h 3698"/>
                <a:gd name="T24" fmla="*/ 1983 w 4505"/>
                <a:gd name="T25" fmla="*/ 1497 h 3698"/>
                <a:gd name="T26" fmla="*/ 1844 w 4505"/>
                <a:gd name="T27" fmla="*/ 1412 h 3698"/>
                <a:gd name="T28" fmla="*/ 1703 w 4505"/>
                <a:gd name="T29" fmla="*/ 1335 h 3698"/>
                <a:gd name="T30" fmla="*/ 1559 w 4505"/>
                <a:gd name="T31" fmla="*/ 1262 h 3698"/>
                <a:gd name="T32" fmla="*/ 1485 w 4505"/>
                <a:gd name="T33" fmla="*/ 1228 h 3698"/>
                <a:gd name="T34" fmla="*/ 1489 w 4505"/>
                <a:gd name="T35" fmla="*/ 1212 h 3698"/>
                <a:gd name="T36" fmla="*/ 1562 w 4505"/>
                <a:gd name="T37" fmla="*/ 245 h 3698"/>
                <a:gd name="T38" fmla="*/ 595 w 4505"/>
                <a:gd name="T39" fmla="*/ 0 h 3698"/>
                <a:gd name="T40" fmla="*/ 165 w 4505"/>
                <a:gd name="T41" fmla="*/ 897 h 3698"/>
                <a:gd name="T42" fmla="*/ 85 w 4505"/>
                <a:gd name="T43" fmla="*/ 890 h 3698"/>
                <a:gd name="T44" fmla="*/ 0 w 4505"/>
                <a:gd name="T45" fmla="*/ 882 h 3698"/>
                <a:gd name="T46" fmla="*/ 0 w 4505"/>
                <a:gd name="T47" fmla="*/ 1565 h 3698"/>
                <a:gd name="T48" fmla="*/ 122 w 4505"/>
                <a:gd name="T49" fmla="*/ 1572 h 3698"/>
                <a:gd name="T50" fmla="*/ 362 w 4505"/>
                <a:gd name="T51" fmla="*/ 1600 h 3698"/>
                <a:gd name="T52" fmla="*/ 598 w 4505"/>
                <a:gd name="T53" fmla="*/ 1646 h 3698"/>
                <a:gd name="T54" fmla="*/ 829 w 4505"/>
                <a:gd name="T55" fmla="*/ 1708 h 3698"/>
                <a:gd name="T56" fmla="*/ 1054 w 4505"/>
                <a:gd name="T57" fmla="*/ 1786 h 3698"/>
                <a:gd name="T58" fmla="*/ 1273 w 4505"/>
                <a:gd name="T59" fmla="*/ 1880 h 3698"/>
                <a:gd name="T60" fmla="*/ 1485 w 4505"/>
                <a:gd name="T61" fmla="*/ 1991 h 3698"/>
                <a:gd name="T62" fmla="*/ 1688 w 4505"/>
                <a:gd name="T63" fmla="*/ 2114 h 3698"/>
                <a:gd name="T64" fmla="*/ 1883 w 4505"/>
                <a:gd name="T65" fmla="*/ 2252 h 3698"/>
                <a:gd name="T66" fmla="*/ 2067 w 4505"/>
                <a:gd name="T67" fmla="*/ 2405 h 3698"/>
                <a:gd name="T68" fmla="*/ 2239 w 4505"/>
                <a:gd name="T69" fmla="*/ 2571 h 3698"/>
                <a:gd name="T70" fmla="*/ 2400 w 4505"/>
                <a:gd name="T71" fmla="*/ 2749 h 3698"/>
                <a:gd name="T72" fmla="*/ 2549 w 4505"/>
                <a:gd name="T73" fmla="*/ 2939 h 3698"/>
                <a:gd name="T74" fmla="*/ 2684 w 4505"/>
                <a:gd name="T75" fmla="*/ 3143 h 3698"/>
                <a:gd name="T76" fmla="*/ 2805 w 4505"/>
                <a:gd name="T77" fmla="*/ 3355 h 3698"/>
                <a:gd name="T78" fmla="*/ 2911 w 4505"/>
                <a:gd name="T79" fmla="*/ 3581 h 3698"/>
                <a:gd name="T80" fmla="*/ 2956 w 4505"/>
                <a:gd name="T81" fmla="*/ 3698 h 36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505" h="3698">
                  <a:moveTo>
                    <a:pt x="2956" y="3698"/>
                  </a:moveTo>
                  <a:lnTo>
                    <a:pt x="4505" y="3266"/>
                  </a:lnTo>
                  <a:lnTo>
                    <a:pt x="4378" y="2884"/>
                  </a:lnTo>
                  <a:lnTo>
                    <a:pt x="3388" y="3008"/>
                  </a:lnTo>
                  <a:lnTo>
                    <a:pt x="3310" y="2865"/>
                  </a:lnTo>
                  <a:lnTo>
                    <a:pt x="3183" y="2659"/>
                  </a:lnTo>
                  <a:lnTo>
                    <a:pt x="3092" y="2527"/>
                  </a:lnTo>
                  <a:lnTo>
                    <a:pt x="3044" y="2464"/>
                  </a:lnTo>
                  <a:lnTo>
                    <a:pt x="3057" y="2449"/>
                  </a:lnTo>
                  <a:lnTo>
                    <a:pt x="3586" y="1637"/>
                  </a:lnTo>
                  <a:lnTo>
                    <a:pt x="2856" y="956"/>
                  </a:lnTo>
                  <a:lnTo>
                    <a:pt x="2050" y="1541"/>
                  </a:lnTo>
                  <a:lnTo>
                    <a:pt x="1983" y="1497"/>
                  </a:lnTo>
                  <a:lnTo>
                    <a:pt x="1844" y="1412"/>
                  </a:lnTo>
                  <a:lnTo>
                    <a:pt x="1703" y="1335"/>
                  </a:lnTo>
                  <a:lnTo>
                    <a:pt x="1559" y="1262"/>
                  </a:lnTo>
                  <a:lnTo>
                    <a:pt x="1485" y="1228"/>
                  </a:lnTo>
                  <a:lnTo>
                    <a:pt x="1489" y="1212"/>
                  </a:lnTo>
                  <a:lnTo>
                    <a:pt x="1562" y="245"/>
                  </a:lnTo>
                  <a:lnTo>
                    <a:pt x="595" y="0"/>
                  </a:lnTo>
                  <a:lnTo>
                    <a:pt x="165" y="897"/>
                  </a:lnTo>
                  <a:lnTo>
                    <a:pt x="85" y="890"/>
                  </a:lnTo>
                  <a:lnTo>
                    <a:pt x="0" y="882"/>
                  </a:lnTo>
                  <a:lnTo>
                    <a:pt x="0" y="1565"/>
                  </a:lnTo>
                  <a:lnTo>
                    <a:pt x="122" y="1572"/>
                  </a:lnTo>
                  <a:lnTo>
                    <a:pt x="362" y="1600"/>
                  </a:lnTo>
                  <a:lnTo>
                    <a:pt x="598" y="1646"/>
                  </a:lnTo>
                  <a:lnTo>
                    <a:pt x="829" y="1708"/>
                  </a:lnTo>
                  <a:lnTo>
                    <a:pt x="1054" y="1786"/>
                  </a:lnTo>
                  <a:lnTo>
                    <a:pt x="1273" y="1880"/>
                  </a:lnTo>
                  <a:lnTo>
                    <a:pt x="1485" y="1991"/>
                  </a:lnTo>
                  <a:lnTo>
                    <a:pt x="1688" y="2114"/>
                  </a:lnTo>
                  <a:lnTo>
                    <a:pt x="1883" y="2252"/>
                  </a:lnTo>
                  <a:lnTo>
                    <a:pt x="2067" y="2405"/>
                  </a:lnTo>
                  <a:lnTo>
                    <a:pt x="2239" y="2571"/>
                  </a:lnTo>
                  <a:lnTo>
                    <a:pt x="2400" y="2749"/>
                  </a:lnTo>
                  <a:lnTo>
                    <a:pt x="2549" y="2939"/>
                  </a:lnTo>
                  <a:lnTo>
                    <a:pt x="2684" y="3143"/>
                  </a:lnTo>
                  <a:lnTo>
                    <a:pt x="2805" y="3355"/>
                  </a:lnTo>
                  <a:lnTo>
                    <a:pt x="2911" y="3581"/>
                  </a:lnTo>
                  <a:lnTo>
                    <a:pt x="2956" y="3698"/>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95A5A6"/>
                </a:solidFill>
                <a:effectLst/>
                <a:uLnTx/>
                <a:uFillTx/>
                <a:latin typeface="Calibri"/>
                <a:cs typeface="+mn-cs"/>
              </a:endParaRPr>
            </a:p>
          </p:txBody>
        </p:sp>
        <p:sp>
          <p:nvSpPr>
            <p:cNvPr id="20" name="Freeform 257">
              <a:extLst>
                <a:ext uri="{FF2B5EF4-FFF2-40B4-BE49-F238E27FC236}">
                  <a16:creationId xmlns:a16="http://schemas.microsoft.com/office/drawing/2014/main" id="{412DD0E4-B804-427D-930C-642DDC76B02F}"/>
                </a:ext>
              </a:extLst>
            </p:cNvPr>
            <p:cNvSpPr>
              <a:spLocks/>
            </p:cNvSpPr>
            <p:nvPr/>
          </p:nvSpPr>
          <p:spPr bwMode="auto">
            <a:xfrm>
              <a:off x="4510882" y="1417638"/>
              <a:ext cx="1487488" cy="1484313"/>
            </a:xfrm>
            <a:custGeom>
              <a:avLst/>
              <a:gdLst>
                <a:gd name="T0" fmla="*/ 3052 w 3747"/>
                <a:gd name="T1" fmla="*/ 1649 h 3740"/>
                <a:gd name="T2" fmla="*/ 3139 w 3747"/>
                <a:gd name="T3" fmla="*/ 1627 h 3740"/>
                <a:gd name="T4" fmla="*/ 3312 w 3747"/>
                <a:gd name="T5" fmla="*/ 1592 h 3740"/>
                <a:gd name="T6" fmla="*/ 3484 w 3747"/>
                <a:gd name="T7" fmla="*/ 1567 h 3740"/>
                <a:gd name="T8" fmla="*/ 3658 w 3747"/>
                <a:gd name="T9" fmla="*/ 1551 h 3740"/>
                <a:gd name="T10" fmla="*/ 3747 w 3747"/>
                <a:gd name="T11" fmla="*/ 1547 h 3740"/>
                <a:gd name="T12" fmla="*/ 3747 w 3747"/>
                <a:gd name="T13" fmla="*/ 858 h 3740"/>
                <a:gd name="T14" fmla="*/ 3650 w 3747"/>
                <a:gd name="T15" fmla="*/ 866 h 3740"/>
                <a:gd name="T16" fmla="*/ 3538 w 3747"/>
                <a:gd name="T17" fmla="*/ 881 h 3740"/>
                <a:gd name="T18" fmla="*/ 3533 w 3747"/>
                <a:gd name="T19" fmla="*/ 864 h 3740"/>
                <a:gd name="T20" fmla="*/ 3151 w 3747"/>
                <a:gd name="T21" fmla="*/ 0 h 3740"/>
                <a:gd name="T22" fmla="*/ 2185 w 3747"/>
                <a:gd name="T23" fmla="*/ 251 h 3740"/>
                <a:gd name="T24" fmla="*/ 2241 w 3747"/>
                <a:gd name="T25" fmla="*/ 1230 h 3740"/>
                <a:gd name="T26" fmla="*/ 2143 w 3747"/>
                <a:gd name="T27" fmla="*/ 1275 h 3740"/>
                <a:gd name="T28" fmla="*/ 1954 w 3747"/>
                <a:gd name="T29" fmla="*/ 1370 h 3740"/>
                <a:gd name="T30" fmla="*/ 1771 w 3747"/>
                <a:gd name="T31" fmla="*/ 1474 h 3740"/>
                <a:gd name="T32" fmla="*/ 1595 w 3747"/>
                <a:gd name="T33" fmla="*/ 1588 h 3740"/>
                <a:gd name="T34" fmla="*/ 1511 w 3747"/>
                <a:gd name="T35" fmla="*/ 1649 h 3740"/>
                <a:gd name="T36" fmla="*/ 1497 w 3747"/>
                <a:gd name="T37" fmla="*/ 1634 h 3740"/>
                <a:gd name="T38" fmla="*/ 691 w 3747"/>
                <a:gd name="T39" fmla="*/ 1089 h 3740"/>
                <a:gd name="T40" fmla="*/ 0 w 3747"/>
                <a:gd name="T41" fmla="*/ 1807 h 3740"/>
                <a:gd name="T42" fmla="*/ 572 w 3747"/>
                <a:gd name="T43" fmla="*/ 2616 h 3740"/>
                <a:gd name="T44" fmla="*/ 505 w 3747"/>
                <a:gd name="T45" fmla="*/ 2717 h 3740"/>
                <a:gd name="T46" fmla="*/ 380 w 3747"/>
                <a:gd name="T47" fmla="*/ 2923 h 3740"/>
                <a:gd name="T48" fmla="*/ 269 w 3747"/>
                <a:gd name="T49" fmla="*/ 3137 h 3740"/>
                <a:gd name="T50" fmla="*/ 172 w 3747"/>
                <a:gd name="T51" fmla="*/ 3356 h 3740"/>
                <a:gd name="T52" fmla="*/ 127 w 3747"/>
                <a:gd name="T53" fmla="*/ 3469 h 3740"/>
                <a:gd name="T54" fmla="*/ 127 w 3747"/>
                <a:gd name="T55" fmla="*/ 3469 h 3740"/>
                <a:gd name="T56" fmla="*/ 759 w 3747"/>
                <a:gd name="T57" fmla="*/ 3740 h 3740"/>
                <a:gd name="T58" fmla="*/ 794 w 3747"/>
                <a:gd name="T59" fmla="*/ 3646 h 3740"/>
                <a:gd name="T60" fmla="*/ 872 w 3747"/>
                <a:gd name="T61" fmla="*/ 3464 h 3740"/>
                <a:gd name="T62" fmla="*/ 960 w 3747"/>
                <a:gd name="T63" fmla="*/ 3286 h 3740"/>
                <a:gd name="T64" fmla="*/ 1058 w 3747"/>
                <a:gd name="T65" fmla="*/ 3115 h 3740"/>
                <a:gd name="T66" fmla="*/ 1167 w 3747"/>
                <a:gd name="T67" fmla="*/ 2949 h 3740"/>
                <a:gd name="T68" fmla="*/ 1287 w 3747"/>
                <a:gd name="T69" fmla="*/ 2791 h 3740"/>
                <a:gd name="T70" fmla="*/ 1415 w 3747"/>
                <a:gd name="T71" fmla="*/ 2639 h 3740"/>
                <a:gd name="T72" fmla="*/ 1552 w 3747"/>
                <a:gd name="T73" fmla="*/ 2495 h 3740"/>
                <a:gd name="T74" fmla="*/ 1699 w 3747"/>
                <a:gd name="T75" fmla="*/ 2359 h 3740"/>
                <a:gd name="T76" fmla="*/ 1854 w 3747"/>
                <a:gd name="T77" fmla="*/ 2232 h 3740"/>
                <a:gd name="T78" fmla="*/ 2018 w 3747"/>
                <a:gd name="T79" fmla="*/ 2114 h 3740"/>
                <a:gd name="T80" fmla="*/ 2189 w 3747"/>
                <a:gd name="T81" fmla="*/ 2007 h 3740"/>
                <a:gd name="T82" fmla="*/ 2368 w 3747"/>
                <a:gd name="T83" fmla="*/ 1908 h 3740"/>
                <a:gd name="T84" fmla="*/ 2554 w 3747"/>
                <a:gd name="T85" fmla="*/ 1820 h 3740"/>
                <a:gd name="T86" fmla="*/ 2749 w 3747"/>
                <a:gd name="T87" fmla="*/ 1742 h 3740"/>
                <a:gd name="T88" fmla="*/ 2950 w 3747"/>
                <a:gd name="T89" fmla="*/ 1678 h 3740"/>
                <a:gd name="T90" fmla="*/ 3052 w 3747"/>
                <a:gd name="T91" fmla="*/ 1649 h 3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747" h="3740">
                  <a:moveTo>
                    <a:pt x="3052" y="1649"/>
                  </a:moveTo>
                  <a:lnTo>
                    <a:pt x="3139" y="1627"/>
                  </a:lnTo>
                  <a:lnTo>
                    <a:pt x="3312" y="1592"/>
                  </a:lnTo>
                  <a:lnTo>
                    <a:pt x="3484" y="1567"/>
                  </a:lnTo>
                  <a:lnTo>
                    <a:pt x="3658" y="1551"/>
                  </a:lnTo>
                  <a:lnTo>
                    <a:pt x="3747" y="1547"/>
                  </a:lnTo>
                  <a:lnTo>
                    <a:pt x="3747" y="858"/>
                  </a:lnTo>
                  <a:lnTo>
                    <a:pt x="3650" y="866"/>
                  </a:lnTo>
                  <a:lnTo>
                    <a:pt x="3538" y="881"/>
                  </a:lnTo>
                  <a:lnTo>
                    <a:pt x="3533" y="864"/>
                  </a:lnTo>
                  <a:lnTo>
                    <a:pt x="3151" y="0"/>
                  </a:lnTo>
                  <a:lnTo>
                    <a:pt x="2185" y="251"/>
                  </a:lnTo>
                  <a:lnTo>
                    <a:pt x="2241" y="1230"/>
                  </a:lnTo>
                  <a:lnTo>
                    <a:pt x="2143" y="1275"/>
                  </a:lnTo>
                  <a:lnTo>
                    <a:pt x="1954" y="1370"/>
                  </a:lnTo>
                  <a:lnTo>
                    <a:pt x="1771" y="1474"/>
                  </a:lnTo>
                  <a:lnTo>
                    <a:pt x="1595" y="1588"/>
                  </a:lnTo>
                  <a:lnTo>
                    <a:pt x="1511" y="1649"/>
                  </a:lnTo>
                  <a:lnTo>
                    <a:pt x="1497" y="1634"/>
                  </a:lnTo>
                  <a:lnTo>
                    <a:pt x="691" y="1089"/>
                  </a:lnTo>
                  <a:lnTo>
                    <a:pt x="0" y="1807"/>
                  </a:lnTo>
                  <a:lnTo>
                    <a:pt x="572" y="2616"/>
                  </a:lnTo>
                  <a:lnTo>
                    <a:pt x="505" y="2717"/>
                  </a:lnTo>
                  <a:lnTo>
                    <a:pt x="380" y="2923"/>
                  </a:lnTo>
                  <a:lnTo>
                    <a:pt x="269" y="3137"/>
                  </a:lnTo>
                  <a:lnTo>
                    <a:pt x="172" y="3356"/>
                  </a:lnTo>
                  <a:lnTo>
                    <a:pt x="127" y="3469"/>
                  </a:lnTo>
                  <a:lnTo>
                    <a:pt x="127" y="3469"/>
                  </a:lnTo>
                  <a:lnTo>
                    <a:pt x="759" y="3740"/>
                  </a:lnTo>
                  <a:lnTo>
                    <a:pt x="794" y="3646"/>
                  </a:lnTo>
                  <a:lnTo>
                    <a:pt x="872" y="3464"/>
                  </a:lnTo>
                  <a:lnTo>
                    <a:pt x="960" y="3286"/>
                  </a:lnTo>
                  <a:lnTo>
                    <a:pt x="1058" y="3115"/>
                  </a:lnTo>
                  <a:lnTo>
                    <a:pt x="1167" y="2949"/>
                  </a:lnTo>
                  <a:lnTo>
                    <a:pt x="1287" y="2791"/>
                  </a:lnTo>
                  <a:lnTo>
                    <a:pt x="1415" y="2639"/>
                  </a:lnTo>
                  <a:lnTo>
                    <a:pt x="1552" y="2495"/>
                  </a:lnTo>
                  <a:lnTo>
                    <a:pt x="1699" y="2359"/>
                  </a:lnTo>
                  <a:lnTo>
                    <a:pt x="1854" y="2232"/>
                  </a:lnTo>
                  <a:lnTo>
                    <a:pt x="2018" y="2114"/>
                  </a:lnTo>
                  <a:lnTo>
                    <a:pt x="2189" y="2007"/>
                  </a:lnTo>
                  <a:lnTo>
                    <a:pt x="2368" y="1908"/>
                  </a:lnTo>
                  <a:lnTo>
                    <a:pt x="2554" y="1820"/>
                  </a:lnTo>
                  <a:lnTo>
                    <a:pt x="2749" y="1742"/>
                  </a:lnTo>
                  <a:lnTo>
                    <a:pt x="2950" y="1678"/>
                  </a:lnTo>
                  <a:lnTo>
                    <a:pt x="3052" y="1649"/>
                  </a:lnTo>
                  <a:close/>
                </a:path>
              </a:pathLst>
            </a:custGeom>
            <a:solidFill>
              <a:srgbClr val="3AA5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95A5A6"/>
                </a:solidFill>
                <a:effectLst/>
                <a:uLnTx/>
                <a:uFillTx/>
                <a:latin typeface="Calibri"/>
                <a:cs typeface="+mn-cs"/>
              </a:endParaRPr>
            </a:p>
          </p:txBody>
        </p:sp>
        <p:sp>
          <p:nvSpPr>
            <p:cNvPr id="21" name="Freeform 258">
              <a:extLst>
                <a:ext uri="{FF2B5EF4-FFF2-40B4-BE49-F238E27FC236}">
                  <a16:creationId xmlns:a16="http://schemas.microsoft.com/office/drawing/2014/main" id="{D774220F-B6CB-49BE-A2A3-21C64815BF4D}"/>
                </a:ext>
              </a:extLst>
            </p:cNvPr>
            <p:cNvSpPr>
              <a:spLocks/>
            </p:cNvSpPr>
            <p:nvPr/>
          </p:nvSpPr>
          <p:spPr bwMode="auto">
            <a:xfrm>
              <a:off x="4851401" y="4424363"/>
              <a:ext cx="2090738" cy="866775"/>
            </a:xfrm>
            <a:custGeom>
              <a:avLst/>
              <a:gdLst>
                <a:gd name="T0" fmla="*/ 3934 w 5269"/>
                <a:gd name="T1" fmla="*/ 495 h 2185"/>
                <a:gd name="T2" fmla="*/ 3842 w 5269"/>
                <a:gd name="T3" fmla="*/ 517 h 2185"/>
                <a:gd name="T4" fmla="*/ 3659 w 5269"/>
                <a:gd name="T5" fmla="*/ 554 h 2185"/>
                <a:gd name="T6" fmla="*/ 3475 w 5269"/>
                <a:gd name="T7" fmla="*/ 580 h 2185"/>
                <a:gd name="T8" fmla="*/ 3292 w 5269"/>
                <a:gd name="T9" fmla="*/ 596 h 2185"/>
                <a:gd name="T10" fmla="*/ 3110 w 5269"/>
                <a:gd name="T11" fmla="*/ 601 h 2185"/>
                <a:gd name="T12" fmla="*/ 2930 w 5269"/>
                <a:gd name="T13" fmla="*/ 597 h 2185"/>
                <a:gd name="T14" fmla="*/ 2751 w 5269"/>
                <a:gd name="T15" fmla="*/ 583 h 2185"/>
                <a:gd name="T16" fmla="*/ 2575 w 5269"/>
                <a:gd name="T17" fmla="*/ 560 h 2185"/>
                <a:gd name="T18" fmla="*/ 2400 w 5269"/>
                <a:gd name="T19" fmla="*/ 526 h 2185"/>
                <a:gd name="T20" fmla="*/ 2228 w 5269"/>
                <a:gd name="T21" fmla="*/ 483 h 2185"/>
                <a:gd name="T22" fmla="*/ 2059 w 5269"/>
                <a:gd name="T23" fmla="*/ 433 h 2185"/>
                <a:gd name="T24" fmla="*/ 1893 w 5269"/>
                <a:gd name="T25" fmla="*/ 373 h 2185"/>
                <a:gd name="T26" fmla="*/ 1731 w 5269"/>
                <a:gd name="T27" fmla="*/ 304 h 2185"/>
                <a:gd name="T28" fmla="*/ 1574 w 5269"/>
                <a:gd name="T29" fmla="*/ 227 h 2185"/>
                <a:gd name="T30" fmla="*/ 1420 w 5269"/>
                <a:gd name="T31" fmla="*/ 142 h 2185"/>
                <a:gd name="T32" fmla="*/ 1271 w 5269"/>
                <a:gd name="T33" fmla="*/ 49 h 2185"/>
                <a:gd name="T34" fmla="*/ 1198 w 5269"/>
                <a:gd name="T35" fmla="*/ 0 h 2185"/>
                <a:gd name="T36" fmla="*/ 0 w 5269"/>
                <a:gd name="T37" fmla="*/ 1133 h 2185"/>
                <a:gd name="T38" fmla="*/ 103 w 5269"/>
                <a:gd name="T39" fmla="*/ 1227 h 2185"/>
                <a:gd name="T40" fmla="*/ 914 w 5269"/>
                <a:gd name="T41" fmla="*/ 641 h 2185"/>
                <a:gd name="T42" fmla="*/ 921 w 5269"/>
                <a:gd name="T43" fmla="*/ 632 h 2185"/>
                <a:gd name="T44" fmla="*/ 1056 w 5269"/>
                <a:gd name="T45" fmla="*/ 718 h 2185"/>
                <a:gd name="T46" fmla="*/ 1264 w 5269"/>
                <a:gd name="T47" fmla="*/ 833 h 2185"/>
                <a:gd name="T48" fmla="*/ 1407 w 5269"/>
                <a:gd name="T49" fmla="*/ 904 h 2185"/>
                <a:gd name="T50" fmla="*/ 1479 w 5269"/>
                <a:gd name="T51" fmla="*/ 937 h 2185"/>
                <a:gd name="T52" fmla="*/ 1470 w 5269"/>
                <a:gd name="T53" fmla="*/ 973 h 2185"/>
                <a:gd name="T54" fmla="*/ 1396 w 5269"/>
                <a:gd name="T55" fmla="*/ 1940 h 2185"/>
                <a:gd name="T56" fmla="*/ 2364 w 5269"/>
                <a:gd name="T57" fmla="*/ 2185 h 2185"/>
                <a:gd name="T58" fmla="*/ 2793 w 5269"/>
                <a:gd name="T59" fmla="*/ 1280 h 2185"/>
                <a:gd name="T60" fmla="*/ 2864 w 5269"/>
                <a:gd name="T61" fmla="*/ 1252 h 2185"/>
                <a:gd name="T62" fmla="*/ 2941 w 5269"/>
                <a:gd name="T63" fmla="*/ 1257 h 2185"/>
                <a:gd name="T64" fmla="*/ 3094 w 5269"/>
                <a:gd name="T65" fmla="*/ 1265 h 2185"/>
                <a:gd name="T66" fmla="*/ 3258 w 5269"/>
                <a:gd name="T67" fmla="*/ 1262 h 2185"/>
                <a:gd name="T68" fmla="*/ 3453 w 5269"/>
                <a:gd name="T69" fmla="*/ 1247 h 2185"/>
                <a:gd name="T70" fmla="*/ 3568 w 5269"/>
                <a:gd name="T71" fmla="*/ 1231 h 2185"/>
                <a:gd name="T72" fmla="*/ 3578 w 5269"/>
                <a:gd name="T73" fmla="*/ 1269 h 2185"/>
                <a:gd name="T74" fmla="*/ 3811 w 5269"/>
                <a:gd name="T75" fmla="*/ 2070 h 2185"/>
                <a:gd name="T76" fmla="*/ 4776 w 5269"/>
                <a:gd name="T77" fmla="*/ 1818 h 2185"/>
                <a:gd name="T78" fmla="*/ 4732 w 5269"/>
                <a:gd name="T79" fmla="*/ 878 h 2185"/>
                <a:gd name="T80" fmla="*/ 4736 w 5269"/>
                <a:gd name="T81" fmla="*/ 897 h 2185"/>
                <a:gd name="T82" fmla="*/ 4875 w 5269"/>
                <a:gd name="T83" fmla="*/ 834 h 2185"/>
                <a:gd name="T84" fmla="*/ 5142 w 5269"/>
                <a:gd name="T85" fmla="*/ 697 h 2185"/>
                <a:gd name="T86" fmla="*/ 5269 w 5269"/>
                <a:gd name="T87" fmla="*/ 622 h 2185"/>
                <a:gd name="T88" fmla="*/ 4903 w 5269"/>
                <a:gd name="T89" fmla="*/ 68 h 2185"/>
                <a:gd name="T90" fmla="*/ 4793 w 5269"/>
                <a:gd name="T91" fmla="*/ 137 h 2185"/>
                <a:gd name="T92" fmla="*/ 4562 w 5269"/>
                <a:gd name="T93" fmla="*/ 263 h 2185"/>
                <a:gd name="T94" fmla="*/ 4320 w 5269"/>
                <a:gd name="T95" fmla="*/ 369 h 2185"/>
                <a:gd name="T96" fmla="*/ 4065 w 5269"/>
                <a:gd name="T97" fmla="*/ 459 h 2185"/>
                <a:gd name="T98" fmla="*/ 3934 w 5269"/>
                <a:gd name="T99" fmla="*/ 495 h 2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269" h="2185">
                  <a:moveTo>
                    <a:pt x="3934" y="495"/>
                  </a:moveTo>
                  <a:lnTo>
                    <a:pt x="3842" y="517"/>
                  </a:lnTo>
                  <a:lnTo>
                    <a:pt x="3659" y="554"/>
                  </a:lnTo>
                  <a:lnTo>
                    <a:pt x="3475" y="580"/>
                  </a:lnTo>
                  <a:lnTo>
                    <a:pt x="3292" y="596"/>
                  </a:lnTo>
                  <a:lnTo>
                    <a:pt x="3110" y="601"/>
                  </a:lnTo>
                  <a:lnTo>
                    <a:pt x="2930" y="597"/>
                  </a:lnTo>
                  <a:lnTo>
                    <a:pt x="2751" y="583"/>
                  </a:lnTo>
                  <a:lnTo>
                    <a:pt x="2575" y="560"/>
                  </a:lnTo>
                  <a:lnTo>
                    <a:pt x="2400" y="526"/>
                  </a:lnTo>
                  <a:lnTo>
                    <a:pt x="2228" y="483"/>
                  </a:lnTo>
                  <a:lnTo>
                    <a:pt x="2059" y="433"/>
                  </a:lnTo>
                  <a:lnTo>
                    <a:pt x="1893" y="373"/>
                  </a:lnTo>
                  <a:lnTo>
                    <a:pt x="1731" y="304"/>
                  </a:lnTo>
                  <a:lnTo>
                    <a:pt x="1574" y="227"/>
                  </a:lnTo>
                  <a:lnTo>
                    <a:pt x="1420" y="142"/>
                  </a:lnTo>
                  <a:lnTo>
                    <a:pt x="1271" y="49"/>
                  </a:lnTo>
                  <a:lnTo>
                    <a:pt x="1198" y="0"/>
                  </a:lnTo>
                  <a:lnTo>
                    <a:pt x="0" y="1133"/>
                  </a:lnTo>
                  <a:lnTo>
                    <a:pt x="103" y="1227"/>
                  </a:lnTo>
                  <a:lnTo>
                    <a:pt x="914" y="641"/>
                  </a:lnTo>
                  <a:lnTo>
                    <a:pt x="921" y="632"/>
                  </a:lnTo>
                  <a:lnTo>
                    <a:pt x="1056" y="718"/>
                  </a:lnTo>
                  <a:lnTo>
                    <a:pt x="1264" y="833"/>
                  </a:lnTo>
                  <a:lnTo>
                    <a:pt x="1407" y="904"/>
                  </a:lnTo>
                  <a:lnTo>
                    <a:pt x="1479" y="937"/>
                  </a:lnTo>
                  <a:lnTo>
                    <a:pt x="1470" y="973"/>
                  </a:lnTo>
                  <a:lnTo>
                    <a:pt x="1396" y="1940"/>
                  </a:lnTo>
                  <a:lnTo>
                    <a:pt x="2364" y="2185"/>
                  </a:lnTo>
                  <a:lnTo>
                    <a:pt x="2793" y="1280"/>
                  </a:lnTo>
                  <a:lnTo>
                    <a:pt x="2864" y="1252"/>
                  </a:lnTo>
                  <a:lnTo>
                    <a:pt x="2941" y="1257"/>
                  </a:lnTo>
                  <a:lnTo>
                    <a:pt x="3094" y="1265"/>
                  </a:lnTo>
                  <a:lnTo>
                    <a:pt x="3258" y="1262"/>
                  </a:lnTo>
                  <a:lnTo>
                    <a:pt x="3453" y="1247"/>
                  </a:lnTo>
                  <a:lnTo>
                    <a:pt x="3568" y="1231"/>
                  </a:lnTo>
                  <a:lnTo>
                    <a:pt x="3578" y="1269"/>
                  </a:lnTo>
                  <a:lnTo>
                    <a:pt x="3811" y="2070"/>
                  </a:lnTo>
                  <a:lnTo>
                    <a:pt x="4776" y="1818"/>
                  </a:lnTo>
                  <a:lnTo>
                    <a:pt x="4732" y="878"/>
                  </a:lnTo>
                  <a:lnTo>
                    <a:pt x="4736" y="897"/>
                  </a:lnTo>
                  <a:lnTo>
                    <a:pt x="4875" y="834"/>
                  </a:lnTo>
                  <a:lnTo>
                    <a:pt x="5142" y="697"/>
                  </a:lnTo>
                  <a:lnTo>
                    <a:pt x="5269" y="622"/>
                  </a:lnTo>
                  <a:lnTo>
                    <a:pt x="4903" y="68"/>
                  </a:lnTo>
                  <a:lnTo>
                    <a:pt x="4793" y="137"/>
                  </a:lnTo>
                  <a:lnTo>
                    <a:pt x="4562" y="263"/>
                  </a:lnTo>
                  <a:lnTo>
                    <a:pt x="4320" y="369"/>
                  </a:lnTo>
                  <a:lnTo>
                    <a:pt x="4065" y="459"/>
                  </a:lnTo>
                  <a:lnTo>
                    <a:pt x="3934" y="495"/>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95A5A6"/>
                </a:solidFill>
                <a:effectLst/>
                <a:uLnTx/>
                <a:uFillTx/>
                <a:latin typeface="Calibri"/>
                <a:cs typeface="+mn-cs"/>
              </a:endParaRPr>
            </a:p>
          </p:txBody>
        </p:sp>
        <p:sp>
          <p:nvSpPr>
            <p:cNvPr id="22" name="Freeform 259">
              <a:extLst>
                <a:ext uri="{FF2B5EF4-FFF2-40B4-BE49-F238E27FC236}">
                  <a16:creationId xmlns:a16="http://schemas.microsoft.com/office/drawing/2014/main" id="{D042D2B9-7CAB-4794-9017-4F84EB0D2B01}"/>
                </a:ext>
              </a:extLst>
            </p:cNvPr>
            <p:cNvSpPr>
              <a:spLocks/>
            </p:cNvSpPr>
            <p:nvPr/>
          </p:nvSpPr>
          <p:spPr bwMode="auto">
            <a:xfrm>
              <a:off x="6858794" y="2811463"/>
              <a:ext cx="1150938" cy="2038350"/>
            </a:xfrm>
            <a:custGeom>
              <a:avLst/>
              <a:gdLst>
                <a:gd name="T0" fmla="*/ 1964 w 2899"/>
                <a:gd name="T1" fmla="*/ 1404 h 5134"/>
                <a:gd name="T2" fmla="*/ 1965 w 2899"/>
                <a:gd name="T3" fmla="*/ 1244 h 5134"/>
                <a:gd name="T4" fmla="*/ 1952 w 2899"/>
                <a:gd name="T5" fmla="*/ 1004 h 5134"/>
                <a:gd name="T6" fmla="*/ 1937 w 2899"/>
                <a:gd name="T7" fmla="*/ 844 h 5134"/>
                <a:gd name="T8" fmla="*/ 1925 w 2899"/>
                <a:gd name="T9" fmla="*/ 763 h 5134"/>
                <a:gd name="T10" fmla="*/ 1948 w 2899"/>
                <a:gd name="T11" fmla="*/ 756 h 5134"/>
                <a:gd name="T12" fmla="*/ 2804 w 2899"/>
                <a:gd name="T13" fmla="*/ 298 h 5134"/>
                <a:gd name="T14" fmla="*/ 2706 w 2899"/>
                <a:gd name="T15" fmla="*/ 0 h 5134"/>
                <a:gd name="T16" fmla="*/ 1155 w 2899"/>
                <a:gd name="T17" fmla="*/ 432 h 5134"/>
                <a:gd name="T18" fmla="*/ 1167 w 2899"/>
                <a:gd name="T19" fmla="*/ 472 h 5134"/>
                <a:gd name="T20" fmla="*/ 1178 w 2899"/>
                <a:gd name="T21" fmla="*/ 513 h 5134"/>
                <a:gd name="T22" fmla="*/ 1210 w 2899"/>
                <a:gd name="T23" fmla="*/ 638 h 5134"/>
                <a:gd name="T24" fmla="*/ 1254 w 2899"/>
                <a:gd name="T25" fmla="*/ 886 h 5134"/>
                <a:gd name="T26" fmla="*/ 1280 w 2899"/>
                <a:gd name="T27" fmla="*/ 1133 h 5134"/>
                <a:gd name="T28" fmla="*/ 1286 w 2899"/>
                <a:gd name="T29" fmla="*/ 1379 h 5134"/>
                <a:gd name="T30" fmla="*/ 1274 w 2899"/>
                <a:gd name="T31" fmla="*/ 1623 h 5134"/>
                <a:gd name="T32" fmla="*/ 1246 w 2899"/>
                <a:gd name="T33" fmla="*/ 1862 h 5134"/>
                <a:gd name="T34" fmla="*/ 1199 w 2899"/>
                <a:gd name="T35" fmla="*/ 2097 h 5134"/>
                <a:gd name="T36" fmla="*/ 1137 w 2899"/>
                <a:gd name="T37" fmla="*/ 2328 h 5134"/>
                <a:gd name="T38" fmla="*/ 1058 w 2899"/>
                <a:gd name="T39" fmla="*/ 2553 h 5134"/>
                <a:gd name="T40" fmla="*/ 963 w 2899"/>
                <a:gd name="T41" fmla="*/ 2771 h 5134"/>
                <a:gd name="T42" fmla="*/ 853 w 2899"/>
                <a:gd name="T43" fmla="*/ 2982 h 5134"/>
                <a:gd name="T44" fmla="*/ 729 w 2899"/>
                <a:gd name="T45" fmla="*/ 3185 h 5134"/>
                <a:gd name="T46" fmla="*/ 590 w 2899"/>
                <a:gd name="T47" fmla="*/ 3378 h 5134"/>
                <a:gd name="T48" fmla="*/ 438 w 2899"/>
                <a:gd name="T49" fmla="*/ 3560 h 5134"/>
                <a:gd name="T50" fmla="*/ 272 w 2899"/>
                <a:gd name="T51" fmla="*/ 3731 h 5134"/>
                <a:gd name="T52" fmla="*/ 95 w 2899"/>
                <a:gd name="T53" fmla="*/ 3892 h 5134"/>
                <a:gd name="T54" fmla="*/ 0 w 2899"/>
                <a:gd name="T55" fmla="*/ 3967 h 5134"/>
                <a:gd name="T56" fmla="*/ 455 w 2899"/>
                <a:gd name="T57" fmla="*/ 4656 h 5134"/>
                <a:gd name="T58" fmla="*/ 1160 w 2899"/>
                <a:gd name="T59" fmla="*/ 5134 h 5134"/>
                <a:gd name="T60" fmla="*/ 1853 w 2899"/>
                <a:gd name="T61" fmla="*/ 4417 h 5134"/>
                <a:gd name="T62" fmla="*/ 1280 w 2899"/>
                <a:gd name="T63" fmla="*/ 3598 h 5134"/>
                <a:gd name="T64" fmla="*/ 1272 w 2899"/>
                <a:gd name="T65" fmla="*/ 3593 h 5134"/>
                <a:gd name="T66" fmla="*/ 1339 w 2899"/>
                <a:gd name="T67" fmla="*/ 3492 h 5134"/>
                <a:gd name="T68" fmla="*/ 1464 w 2899"/>
                <a:gd name="T69" fmla="*/ 3284 h 5134"/>
                <a:gd name="T70" fmla="*/ 1574 w 2899"/>
                <a:gd name="T71" fmla="*/ 3070 h 5134"/>
                <a:gd name="T72" fmla="*/ 1672 w 2899"/>
                <a:gd name="T73" fmla="*/ 2850 h 5134"/>
                <a:gd name="T74" fmla="*/ 1715 w 2899"/>
                <a:gd name="T75" fmla="*/ 2737 h 5134"/>
                <a:gd name="T76" fmla="*/ 1746 w 2899"/>
                <a:gd name="T77" fmla="*/ 2743 h 5134"/>
                <a:gd name="T78" fmla="*/ 2717 w 2899"/>
                <a:gd name="T79" fmla="*/ 2753 h 5134"/>
                <a:gd name="T80" fmla="*/ 2899 w 2899"/>
                <a:gd name="T81" fmla="*/ 1772 h 5134"/>
                <a:gd name="T82" fmla="*/ 1968 w 2899"/>
                <a:gd name="T83" fmla="*/ 1404 h 5134"/>
                <a:gd name="T84" fmla="*/ 1964 w 2899"/>
                <a:gd name="T85" fmla="*/ 1404 h 5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99" h="5134">
                  <a:moveTo>
                    <a:pt x="1964" y="1404"/>
                  </a:moveTo>
                  <a:lnTo>
                    <a:pt x="1965" y="1244"/>
                  </a:lnTo>
                  <a:lnTo>
                    <a:pt x="1952" y="1004"/>
                  </a:lnTo>
                  <a:lnTo>
                    <a:pt x="1937" y="844"/>
                  </a:lnTo>
                  <a:lnTo>
                    <a:pt x="1925" y="763"/>
                  </a:lnTo>
                  <a:lnTo>
                    <a:pt x="1948" y="756"/>
                  </a:lnTo>
                  <a:lnTo>
                    <a:pt x="2804" y="298"/>
                  </a:lnTo>
                  <a:lnTo>
                    <a:pt x="2706" y="0"/>
                  </a:lnTo>
                  <a:lnTo>
                    <a:pt x="1155" y="432"/>
                  </a:lnTo>
                  <a:lnTo>
                    <a:pt x="1167" y="472"/>
                  </a:lnTo>
                  <a:lnTo>
                    <a:pt x="1178" y="513"/>
                  </a:lnTo>
                  <a:lnTo>
                    <a:pt x="1210" y="638"/>
                  </a:lnTo>
                  <a:lnTo>
                    <a:pt x="1254" y="886"/>
                  </a:lnTo>
                  <a:lnTo>
                    <a:pt x="1280" y="1133"/>
                  </a:lnTo>
                  <a:lnTo>
                    <a:pt x="1286" y="1379"/>
                  </a:lnTo>
                  <a:lnTo>
                    <a:pt x="1274" y="1623"/>
                  </a:lnTo>
                  <a:lnTo>
                    <a:pt x="1246" y="1862"/>
                  </a:lnTo>
                  <a:lnTo>
                    <a:pt x="1199" y="2097"/>
                  </a:lnTo>
                  <a:lnTo>
                    <a:pt x="1137" y="2328"/>
                  </a:lnTo>
                  <a:lnTo>
                    <a:pt x="1058" y="2553"/>
                  </a:lnTo>
                  <a:lnTo>
                    <a:pt x="963" y="2771"/>
                  </a:lnTo>
                  <a:lnTo>
                    <a:pt x="853" y="2982"/>
                  </a:lnTo>
                  <a:lnTo>
                    <a:pt x="729" y="3185"/>
                  </a:lnTo>
                  <a:lnTo>
                    <a:pt x="590" y="3378"/>
                  </a:lnTo>
                  <a:lnTo>
                    <a:pt x="438" y="3560"/>
                  </a:lnTo>
                  <a:lnTo>
                    <a:pt x="272" y="3731"/>
                  </a:lnTo>
                  <a:lnTo>
                    <a:pt x="95" y="3892"/>
                  </a:lnTo>
                  <a:lnTo>
                    <a:pt x="0" y="3967"/>
                  </a:lnTo>
                  <a:lnTo>
                    <a:pt x="455" y="4656"/>
                  </a:lnTo>
                  <a:lnTo>
                    <a:pt x="1160" y="5134"/>
                  </a:lnTo>
                  <a:lnTo>
                    <a:pt x="1853" y="4417"/>
                  </a:lnTo>
                  <a:lnTo>
                    <a:pt x="1280" y="3598"/>
                  </a:lnTo>
                  <a:lnTo>
                    <a:pt x="1272" y="3593"/>
                  </a:lnTo>
                  <a:lnTo>
                    <a:pt x="1339" y="3492"/>
                  </a:lnTo>
                  <a:lnTo>
                    <a:pt x="1464" y="3284"/>
                  </a:lnTo>
                  <a:lnTo>
                    <a:pt x="1574" y="3070"/>
                  </a:lnTo>
                  <a:lnTo>
                    <a:pt x="1672" y="2850"/>
                  </a:lnTo>
                  <a:lnTo>
                    <a:pt x="1715" y="2737"/>
                  </a:lnTo>
                  <a:lnTo>
                    <a:pt x="1746" y="2743"/>
                  </a:lnTo>
                  <a:lnTo>
                    <a:pt x="2717" y="2753"/>
                  </a:lnTo>
                  <a:lnTo>
                    <a:pt x="2899" y="1772"/>
                  </a:lnTo>
                  <a:lnTo>
                    <a:pt x="1968" y="1404"/>
                  </a:lnTo>
                  <a:lnTo>
                    <a:pt x="1964" y="1404"/>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95A5A6"/>
                </a:solidFill>
                <a:effectLst/>
                <a:uLnTx/>
                <a:uFillTx/>
                <a:latin typeface="Calibri"/>
                <a:cs typeface="+mn-cs"/>
              </a:endParaRPr>
            </a:p>
          </p:txBody>
        </p:sp>
      </p:grpSp>
      <p:sp>
        <p:nvSpPr>
          <p:cNvPr id="23" name="Oval 22">
            <a:extLst>
              <a:ext uri="{FF2B5EF4-FFF2-40B4-BE49-F238E27FC236}">
                <a16:creationId xmlns:a16="http://schemas.microsoft.com/office/drawing/2014/main" id="{8885F24F-E8BE-47C0-86F1-93AB32766820}"/>
              </a:ext>
            </a:extLst>
          </p:cNvPr>
          <p:cNvSpPr/>
          <p:nvPr/>
        </p:nvSpPr>
        <p:spPr>
          <a:xfrm>
            <a:off x="3717603" y="2224703"/>
            <a:ext cx="1593177" cy="1593177"/>
          </a:xfrm>
          <a:prstGeom prst="ellipse">
            <a:avLst/>
          </a:prstGeom>
          <a:solidFill>
            <a:srgbClr val="95A5A6">
              <a:alpha val="50000"/>
            </a:srgbClr>
          </a:solidFill>
          <a:ln>
            <a:noFill/>
          </a:ln>
          <a:effectLst/>
        </p:spPr>
        <p:txBody>
          <a:bodyPr lIns="0" r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350" b="1" i="0" u="none" strike="noStrike" kern="0" cap="all" spc="0" normalizeH="0" baseline="0" noProof="0" dirty="0">
                <a:ln>
                  <a:noFill/>
                </a:ln>
                <a:solidFill>
                  <a:srgbClr val="2C3E50"/>
                </a:solidFill>
                <a:effectLst/>
                <a:uLnTx/>
                <a:uFillTx/>
                <a:latin typeface="Calibri"/>
                <a:ea typeface="+mn-ea"/>
                <a:cs typeface="+mn-cs"/>
              </a:rPr>
              <a:t>Keeping up with capital project needs of the district</a:t>
            </a:r>
          </a:p>
        </p:txBody>
      </p:sp>
      <p:sp>
        <p:nvSpPr>
          <p:cNvPr id="25" name="TextBox 24">
            <a:extLst>
              <a:ext uri="{FF2B5EF4-FFF2-40B4-BE49-F238E27FC236}">
                <a16:creationId xmlns:a16="http://schemas.microsoft.com/office/drawing/2014/main" id="{600EEAB0-AE2C-4B46-9F08-300469C7234A}"/>
              </a:ext>
            </a:extLst>
          </p:cNvPr>
          <p:cNvSpPr txBox="1"/>
          <p:nvPr/>
        </p:nvSpPr>
        <p:spPr>
          <a:xfrm>
            <a:off x="6728554" y="2809503"/>
            <a:ext cx="1965346" cy="1384995"/>
          </a:xfrm>
          <a:prstGeom prst="rect">
            <a:avLst/>
          </a:prstGeom>
          <a:noFill/>
        </p:spPr>
        <p:txBody>
          <a:bodyPr wrap="none" rtlCol="0">
            <a:spAutoFit/>
          </a:bodyPr>
          <a:lstStyle/>
          <a:p>
            <a:pPr fontAlgn="auto">
              <a:spcBef>
                <a:spcPts val="0"/>
              </a:spcBef>
              <a:spcAft>
                <a:spcPts val="0"/>
              </a:spcAft>
            </a:pPr>
            <a:r>
              <a:rPr lang="en-US" sz="1400" b="1" cap="all" dirty="0">
                <a:solidFill>
                  <a:srgbClr val="0070C0"/>
                </a:solidFill>
                <a:latin typeface="Calibri"/>
                <a:cs typeface="+mn-cs"/>
              </a:rPr>
              <a:t>Budget yearly </a:t>
            </a:r>
            <a:br>
              <a:rPr lang="en-US" sz="1400" b="1" cap="all" dirty="0">
                <a:solidFill>
                  <a:srgbClr val="0070C0"/>
                </a:solidFill>
                <a:latin typeface="Calibri"/>
                <a:cs typeface="+mn-cs"/>
              </a:rPr>
            </a:br>
            <a:r>
              <a:rPr lang="en-US" sz="1400" b="1" cap="all" dirty="0">
                <a:solidFill>
                  <a:srgbClr val="0070C0"/>
                </a:solidFill>
                <a:latin typeface="Calibri"/>
                <a:cs typeface="+mn-cs"/>
              </a:rPr>
              <a:t>for specific </a:t>
            </a:r>
            <a:br>
              <a:rPr lang="en-US" sz="1400" b="1" cap="all" dirty="0">
                <a:solidFill>
                  <a:srgbClr val="0070C0"/>
                </a:solidFill>
                <a:latin typeface="Calibri"/>
                <a:cs typeface="+mn-cs"/>
              </a:rPr>
            </a:br>
            <a:r>
              <a:rPr lang="en-US" sz="1400" b="1" cap="all" dirty="0">
                <a:solidFill>
                  <a:srgbClr val="0070C0"/>
                </a:solidFill>
                <a:latin typeface="Calibri"/>
                <a:cs typeface="+mn-cs"/>
              </a:rPr>
              <a:t>projects needing </a:t>
            </a:r>
            <a:br>
              <a:rPr lang="en-US" sz="1400" b="1" cap="all" dirty="0">
                <a:solidFill>
                  <a:srgbClr val="0070C0"/>
                </a:solidFill>
                <a:latin typeface="Calibri"/>
                <a:cs typeface="+mn-cs"/>
              </a:rPr>
            </a:br>
            <a:r>
              <a:rPr lang="en-US" sz="1400" b="1" cap="all" dirty="0">
                <a:solidFill>
                  <a:srgbClr val="0070C0"/>
                </a:solidFill>
                <a:latin typeface="Calibri"/>
                <a:cs typeface="+mn-cs"/>
              </a:rPr>
              <a:t>immediate attention</a:t>
            </a:r>
          </a:p>
          <a:p>
            <a:pPr fontAlgn="auto">
              <a:spcBef>
                <a:spcPts val="0"/>
              </a:spcBef>
              <a:spcAft>
                <a:spcPts val="0"/>
              </a:spcAft>
            </a:pPr>
            <a:r>
              <a:rPr lang="en-US" sz="1400" b="1" dirty="0">
                <a:solidFill>
                  <a:srgbClr val="0070C0"/>
                </a:solidFill>
                <a:latin typeface="Calibri"/>
                <a:cs typeface="+mn-cs"/>
              </a:rPr>
              <a:t>“Transfer to Capital”</a:t>
            </a:r>
          </a:p>
          <a:p>
            <a:pPr fontAlgn="auto">
              <a:spcBef>
                <a:spcPts val="0"/>
              </a:spcBef>
              <a:spcAft>
                <a:spcPts val="0"/>
              </a:spcAft>
            </a:pPr>
            <a:r>
              <a:rPr lang="en-US" sz="1400" dirty="0">
                <a:solidFill>
                  <a:srgbClr val="0070C0"/>
                </a:solidFill>
                <a:latin typeface="Calibri"/>
                <a:cs typeface="+mn-cs"/>
              </a:rPr>
              <a:t>(shorter term planning)</a:t>
            </a:r>
          </a:p>
        </p:txBody>
      </p:sp>
      <p:sp>
        <p:nvSpPr>
          <p:cNvPr id="26" name="TextBox 25">
            <a:extLst>
              <a:ext uri="{FF2B5EF4-FFF2-40B4-BE49-F238E27FC236}">
                <a16:creationId xmlns:a16="http://schemas.microsoft.com/office/drawing/2014/main" id="{2446A6A4-50AC-4839-B6D5-8717A4CC7315}"/>
              </a:ext>
            </a:extLst>
          </p:cNvPr>
          <p:cNvSpPr txBox="1"/>
          <p:nvPr/>
        </p:nvSpPr>
        <p:spPr>
          <a:xfrm>
            <a:off x="729855" y="1371600"/>
            <a:ext cx="1954381" cy="1169551"/>
          </a:xfrm>
          <a:prstGeom prst="rect">
            <a:avLst/>
          </a:prstGeom>
          <a:noFill/>
        </p:spPr>
        <p:txBody>
          <a:bodyPr wrap="none" rtlCol="0">
            <a:spAutoFit/>
          </a:bodyPr>
          <a:lstStyle/>
          <a:p>
            <a:pPr algn="r" fontAlgn="auto">
              <a:spcBef>
                <a:spcPts val="0"/>
              </a:spcBef>
              <a:spcAft>
                <a:spcPts val="0"/>
              </a:spcAft>
            </a:pPr>
            <a:r>
              <a:rPr lang="en-US" sz="1400" b="1" cap="all" dirty="0">
                <a:solidFill>
                  <a:srgbClr val="3AA52B"/>
                </a:solidFill>
                <a:latin typeface="Calibri"/>
                <a:cs typeface="+mn-cs"/>
              </a:rPr>
              <a:t>When able, set aside </a:t>
            </a:r>
            <a:br>
              <a:rPr lang="en-US" sz="1400" b="1" cap="all" dirty="0">
                <a:solidFill>
                  <a:srgbClr val="3AA52B"/>
                </a:solidFill>
                <a:latin typeface="Calibri"/>
                <a:cs typeface="+mn-cs"/>
              </a:rPr>
            </a:br>
            <a:r>
              <a:rPr lang="en-US" sz="1400" b="1" cap="all" dirty="0">
                <a:solidFill>
                  <a:srgbClr val="3AA52B"/>
                </a:solidFill>
                <a:latin typeface="Calibri"/>
                <a:cs typeface="+mn-cs"/>
              </a:rPr>
              <a:t>surplus money into </a:t>
            </a:r>
            <a:br>
              <a:rPr lang="en-US" sz="1400" b="1" cap="all" dirty="0">
                <a:solidFill>
                  <a:srgbClr val="3AA52B"/>
                </a:solidFill>
                <a:latin typeface="Calibri"/>
                <a:cs typeface="+mn-cs"/>
              </a:rPr>
            </a:br>
            <a:r>
              <a:rPr lang="en-US" sz="1400" b="1" cap="all" dirty="0">
                <a:solidFill>
                  <a:srgbClr val="3AA52B"/>
                </a:solidFill>
                <a:latin typeface="Calibri"/>
                <a:cs typeface="+mn-cs"/>
              </a:rPr>
              <a:t>SAVINGS ACCOUNT</a:t>
            </a:r>
          </a:p>
          <a:p>
            <a:pPr algn="r" fontAlgn="auto">
              <a:spcBef>
                <a:spcPts val="0"/>
              </a:spcBef>
              <a:spcAft>
                <a:spcPts val="0"/>
              </a:spcAft>
            </a:pPr>
            <a:r>
              <a:rPr lang="en-US" sz="1400" b="1" cap="all" dirty="0">
                <a:solidFill>
                  <a:srgbClr val="3AA52B"/>
                </a:solidFill>
                <a:latin typeface="Calibri"/>
                <a:cs typeface="+mn-cs"/>
              </a:rPr>
              <a:t>“</a:t>
            </a:r>
            <a:r>
              <a:rPr lang="en-US" sz="1400" b="1" dirty="0">
                <a:solidFill>
                  <a:srgbClr val="3AA52B"/>
                </a:solidFill>
                <a:latin typeface="Calibri"/>
                <a:cs typeface="+mn-cs"/>
              </a:rPr>
              <a:t>Capital Reserve Fund”</a:t>
            </a:r>
          </a:p>
          <a:p>
            <a:pPr algn="r" fontAlgn="auto">
              <a:spcBef>
                <a:spcPts val="0"/>
              </a:spcBef>
              <a:spcAft>
                <a:spcPts val="0"/>
              </a:spcAft>
            </a:pPr>
            <a:r>
              <a:rPr lang="en-US" sz="1400" dirty="0">
                <a:solidFill>
                  <a:srgbClr val="3AA52B"/>
                </a:solidFill>
                <a:latin typeface="Calibri"/>
                <a:cs typeface="+mn-cs"/>
              </a:rPr>
              <a:t>(longer term planning)</a:t>
            </a:r>
          </a:p>
        </p:txBody>
      </p:sp>
      <p:cxnSp>
        <p:nvCxnSpPr>
          <p:cNvPr id="27" name="Straight Connector 26">
            <a:extLst>
              <a:ext uri="{FF2B5EF4-FFF2-40B4-BE49-F238E27FC236}">
                <a16:creationId xmlns:a16="http://schemas.microsoft.com/office/drawing/2014/main" id="{9579D109-566B-4CD3-80D7-549BDB4A9BAE}"/>
              </a:ext>
            </a:extLst>
          </p:cNvPr>
          <p:cNvCxnSpPr>
            <a:cxnSpLocks/>
          </p:cNvCxnSpPr>
          <p:nvPr/>
        </p:nvCxnSpPr>
        <p:spPr>
          <a:xfrm>
            <a:off x="2648149" y="1787099"/>
            <a:ext cx="968291" cy="288032"/>
          </a:xfrm>
          <a:prstGeom prst="line">
            <a:avLst/>
          </a:prstGeom>
          <a:noFill/>
          <a:ln w="76200" cap="flat" cmpd="sng" algn="ctr">
            <a:solidFill>
              <a:srgbClr val="3AA52B"/>
            </a:solidFill>
            <a:prstDash val="solid"/>
          </a:ln>
          <a:effectLst/>
        </p:spPr>
      </p:cxnSp>
      <p:cxnSp>
        <p:nvCxnSpPr>
          <p:cNvPr id="28" name="Straight Connector 27">
            <a:extLst>
              <a:ext uri="{FF2B5EF4-FFF2-40B4-BE49-F238E27FC236}">
                <a16:creationId xmlns:a16="http://schemas.microsoft.com/office/drawing/2014/main" id="{0B939693-739F-4ADB-9547-AF2B71E900A7}"/>
              </a:ext>
            </a:extLst>
          </p:cNvPr>
          <p:cNvCxnSpPr>
            <a:cxnSpLocks/>
          </p:cNvCxnSpPr>
          <p:nvPr/>
        </p:nvCxnSpPr>
        <p:spPr>
          <a:xfrm>
            <a:off x="5839993" y="3290271"/>
            <a:ext cx="881341" cy="142617"/>
          </a:xfrm>
          <a:prstGeom prst="line">
            <a:avLst/>
          </a:prstGeom>
          <a:noFill/>
          <a:ln w="76200" cap="flat" cmpd="sng" algn="ctr">
            <a:solidFill>
              <a:srgbClr val="0070C0"/>
            </a:solidFill>
            <a:prstDash val="solid"/>
          </a:ln>
          <a:effectLst/>
        </p:spPr>
      </p:cxnSp>
      <p:pic>
        <p:nvPicPr>
          <p:cNvPr id="30" name="Graphic 29" descr="Heart">
            <a:extLst>
              <a:ext uri="{FF2B5EF4-FFF2-40B4-BE49-F238E27FC236}">
                <a16:creationId xmlns:a16="http://schemas.microsoft.com/office/drawing/2014/main" id="{0F08BA2E-CC9C-4B5C-89BD-EB731C72643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922236" y="4876800"/>
            <a:ext cx="914400" cy="914400"/>
          </a:xfrm>
          <a:prstGeom prst="rect">
            <a:avLst/>
          </a:prstGeom>
        </p:spPr>
      </p:pic>
      <p:sp>
        <p:nvSpPr>
          <p:cNvPr id="31" name="TextBox 30">
            <a:extLst>
              <a:ext uri="{FF2B5EF4-FFF2-40B4-BE49-F238E27FC236}">
                <a16:creationId xmlns:a16="http://schemas.microsoft.com/office/drawing/2014/main" id="{E1D562C5-AA07-4713-8F70-9124D2A371DA}"/>
              </a:ext>
            </a:extLst>
          </p:cNvPr>
          <p:cNvSpPr txBox="1"/>
          <p:nvPr/>
        </p:nvSpPr>
        <p:spPr>
          <a:xfrm>
            <a:off x="1300913" y="5149334"/>
            <a:ext cx="1066800" cy="369332"/>
          </a:xfrm>
          <a:prstGeom prst="rect">
            <a:avLst/>
          </a:prstGeom>
          <a:noFill/>
        </p:spPr>
        <p:txBody>
          <a:bodyPr wrap="square" rtlCol="0">
            <a:spAutoFit/>
          </a:bodyPr>
          <a:lstStyle/>
          <a:p>
            <a:r>
              <a:rPr lang="en-US" dirty="0">
                <a:solidFill>
                  <a:schemeClr val="tx1"/>
                </a:solidFill>
                <a:latin typeface="Avenir LT Std 45 Book" panose="020B0502020203020204" pitchFamily="34" charset="0"/>
              </a:rPr>
              <a:t>At the </a:t>
            </a:r>
          </a:p>
        </p:txBody>
      </p:sp>
      <p:sp>
        <p:nvSpPr>
          <p:cNvPr id="32" name="TextBox 31">
            <a:extLst>
              <a:ext uri="{FF2B5EF4-FFF2-40B4-BE49-F238E27FC236}">
                <a16:creationId xmlns:a16="http://schemas.microsoft.com/office/drawing/2014/main" id="{B4F55859-97DB-4096-A95A-F0D9F1B5E498}"/>
              </a:ext>
            </a:extLst>
          </p:cNvPr>
          <p:cNvSpPr txBox="1"/>
          <p:nvPr/>
        </p:nvSpPr>
        <p:spPr>
          <a:xfrm>
            <a:off x="2684236" y="5149334"/>
            <a:ext cx="5867400" cy="369332"/>
          </a:xfrm>
          <a:prstGeom prst="rect">
            <a:avLst/>
          </a:prstGeom>
          <a:noFill/>
        </p:spPr>
        <p:txBody>
          <a:bodyPr wrap="square" rtlCol="0">
            <a:spAutoFit/>
          </a:bodyPr>
          <a:lstStyle/>
          <a:p>
            <a:r>
              <a:rPr lang="en-US" dirty="0">
                <a:solidFill>
                  <a:schemeClr val="tx1"/>
                </a:solidFill>
                <a:latin typeface="Avenir LT Std 45 Book" panose="020B0502020203020204" pitchFamily="34" charset="0"/>
              </a:rPr>
              <a:t>= pay in cash…don’t spend more to borrow money.</a:t>
            </a:r>
          </a:p>
        </p:txBody>
      </p:sp>
      <p:cxnSp>
        <p:nvCxnSpPr>
          <p:cNvPr id="24" name="Straight Connector 23">
            <a:extLst>
              <a:ext uri="{FF2B5EF4-FFF2-40B4-BE49-F238E27FC236}">
                <a16:creationId xmlns:a16="http://schemas.microsoft.com/office/drawing/2014/main" id="{DC4A0E24-3BA6-4323-BFBF-97AF9188D9DF}"/>
              </a:ext>
            </a:extLst>
          </p:cNvPr>
          <p:cNvCxnSpPr>
            <a:cxnSpLocks/>
          </p:cNvCxnSpPr>
          <p:nvPr/>
        </p:nvCxnSpPr>
        <p:spPr>
          <a:xfrm flipV="1">
            <a:off x="2362200" y="3429000"/>
            <a:ext cx="914400" cy="152400"/>
          </a:xfrm>
          <a:prstGeom prst="line">
            <a:avLst/>
          </a:prstGeom>
          <a:noFill/>
          <a:ln w="76200" cap="flat" cmpd="sng" algn="ctr">
            <a:solidFill>
              <a:srgbClr val="7030A0"/>
            </a:solidFill>
            <a:prstDash val="solid"/>
          </a:ln>
          <a:effectLst/>
        </p:spPr>
      </p:cxnSp>
      <p:sp>
        <p:nvSpPr>
          <p:cNvPr id="29" name="TextBox 28">
            <a:extLst>
              <a:ext uri="{FF2B5EF4-FFF2-40B4-BE49-F238E27FC236}">
                <a16:creationId xmlns:a16="http://schemas.microsoft.com/office/drawing/2014/main" id="{FD56EE9B-1BFD-4DB8-AEFE-F0CD95DE12D1}"/>
              </a:ext>
            </a:extLst>
          </p:cNvPr>
          <p:cNvSpPr txBox="1"/>
          <p:nvPr/>
        </p:nvSpPr>
        <p:spPr>
          <a:xfrm>
            <a:off x="263801" y="3200400"/>
            <a:ext cx="2087816" cy="1169551"/>
          </a:xfrm>
          <a:prstGeom prst="rect">
            <a:avLst/>
          </a:prstGeom>
          <a:noFill/>
        </p:spPr>
        <p:txBody>
          <a:bodyPr wrap="none" rtlCol="0">
            <a:spAutoFit/>
          </a:bodyPr>
          <a:lstStyle/>
          <a:p>
            <a:pPr algn="r" fontAlgn="auto">
              <a:spcBef>
                <a:spcPts val="0"/>
              </a:spcBef>
              <a:spcAft>
                <a:spcPts val="0"/>
              </a:spcAft>
            </a:pPr>
            <a:r>
              <a:rPr lang="en-US" sz="1400" b="1" cap="all" dirty="0">
                <a:solidFill>
                  <a:srgbClr val="7030A0"/>
                </a:solidFill>
                <a:latin typeface="Calibri"/>
                <a:cs typeface="+mn-cs"/>
              </a:rPr>
              <a:t>USE OPERATING BUDGET </a:t>
            </a:r>
            <a:br>
              <a:rPr lang="en-US" sz="1400" b="1" cap="all" dirty="0">
                <a:solidFill>
                  <a:srgbClr val="7030A0"/>
                </a:solidFill>
                <a:latin typeface="Calibri"/>
                <a:cs typeface="+mn-cs"/>
              </a:rPr>
            </a:br>
            <a:r>
              <a:rPr lang="en-US" sz="1400" b="1" cap="all" dirty="0">
                <a:solidFill>
                  <a:srgbClr val="7030A0"/>
                </a:solidFill>
                <a:latin typeface="Calibri"/>
                <a:cs typeface="+mn-cs"/>
              </a:rPr>
              <a:t>TO MAINTAIN and/or</a:t>
            </a:r>
            <a:br>
              <a:rPr lang="en-US" sz="1400" b="1" cap="all" dirty="0">
                <a:solidFill>
                  <a:srgbClr val="7030A0"/>
                </a:solidFill>
                <a:latin typeface="Calibri"/>
                <a:cs typeface="+mn-cs"/>
              </a:rPr>
            </a:br>
            <a:r>
              <a:rPr lang="en-US" sz="1400" b="1" cap="all" dirty="0">
                <a:solidFill>
                  <a:srgbClr val="7030A0"/>
                </a:solidFill>
                <a:latin typeface="Calibri"/>
                <a:cs typeface="+mn-cs"/>
              </a:rPr>
              <a:t>IMPROVE FACILITIES</a:t>
            </a:r>
          </a:p>
          <a:p>
            <a:pPr algn="r" fontAlgn="auto">
              <a:spcBef>
                <a:spcPts val="0"/>
              </a:spcBef>
              <a:spcAft>
                <a:spcPts val="0"/>
              </a:spcAft>
            </a:pPr>
            <a:r>
              <a:rPr lang="en-US" sz="1400" b="1" cap="all" dirty="0">
                <a:solidFill>
                  <a:srgbClr val="7030A0"/>
                </a:solidFill>
                <a:latin typeface="Calibri"/>
                <a:cs typeface="+mn-cs"/>
              </a:rPr>
              <a:t>“</a:t>
            </a:r>
            <a:r>
              <a:rPr lang="en-US" sz="1400" b="1" dirty="0">
                <a:solidFill>
                  <a:srgbClr val="7030A0"/>
                </a:solidFill>
                <a:latin typeface="Calibri"/>
                <a:cs typeface="+mn-cs"/>
              </a:rPr>
              <a:t>Facilities Budget Codes”</a:t>
            </a:r>
          </a:p>
          <a:p>
            <a:pPr algn="r" fontAlgn="auto">
              <a:spcBef>
                <a:spcPts val="0"/>
              </a:spcBef>
              <a:spcAft>
                <a:spcPts val="0"/>
              </a:spcAft>
            </a:pPr>
            <a:r>
              <a:rPr lang="en-US" sz="1400" dirty="0">
                <a:solidFill>
                  <a:srgbClr val="7030A0"/>
                </a:solidFill>
                <a:latin typeface="Calibri"/>
                <a:cs typeface="+mn-cs"/>
              </a:rPr>
              <a:t>(short term planning)</a:t>
            </a:r>
          </a:p>
        </p:txBody>
      </p:sp>
    </p:spTree>
    <p:extLst>
      <p:ext uri="{BB962C8B-B14F-4D97-AF65-F5344CB8AC3E}">
        <p14:creationId xmlns:p14="http://schemas.microsoft.com/office/powerpoint/2010/main" val="2378983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par>
                                <p:cTn id="10" presetID="53" presetClass="entr" presetSubtype="16" fill="hold"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p:cTn id="19" dur="500" fill="hold"/>
                                        <p:tgtEl>
                                          <p:spTgt spid="28"/>
                                        </p:tgtEl>
                                        <p:attrNameLst>
                                          <p:attrName>ppt_w</p:attrName>
                                        </p:attrNameLst>
                                      </p:cBhvr>
                                      <p:tavLst>
                                        <p:tav tm="0">
                                          <p:val>
                                            <p:fltVal val="0"/>
                                          </p:val>
                                        </p:tav>
                                        <p:tav tm="100000">
                                          <p:val>
                                            <p:strVal val="#ppt_w"/>
                                          </p:val>
                                        </p:tav>
                                      </p:tavLst>
                                    </p:anim>
                                    <p:anim calcmode="lin" valueType="num">
                                      <p:cBhvr>
                                        <p:cTn id="20" dur="500" fill="hold"/>
                                        <p:tgtEl>
                                          <p:spTgt spid="28"/>
                                        </p:tgtEl>
                                        <p:attrNameLst>
                                          <p:attrName>ppt_h</p:attrName>
                                        </p:attrNameLst>
                                      </p:cBhvr>
                                      <p:tavLst>
                                        <p:tav tm="0">
                                          <p:val>
                                            <p:fltVal val="0"/>
                                          </p:val>
                                        </p:tav>
                                        <p:tav tm="100000">
                                          <p:val>
                                            <p:strVal val="#ppt_h"/>
                                          </p:val>
                                        </p:tav>
                                      </p:tavLst>
                                    </p:anim>
                                    <p:animEffect transition="in" filter="fade">
                                      <p:cBhvr>
                                        <p:cTn id="21" dur="500"/>
                                        <p:tgtEl>
                                          <p:spTgt spid="28"/>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p:cTn id="24" dur="500" fill="hold"/>
                                        <p:tgtEl>
                                          <p:spTgt spid="25"/>
                                        </p:tgtEl>
                                        <p:attrNameLst>
                                          <p:attrName>ppt_w</p:attrName>
                                        </p:attrNameLst>
                                      </p:cBhvr>
                                      <p:tavLst>
                                        <p:tav tm="0">
                                          <p:val>
                                            <p:fltVal val="0"/>
                                          </p:val>
                                        </p:tav>
                                        <p:tav tm="100000">
                                          <p:val>
                                            <p:strVal val="#ppt_w"/>
                                          </p:val>
                                        </p:tav>
                                      </p:tavLst>
                                    </p:anim>
                                    <p:anim calcmode="lin" valueType="num">
                                      <p:cBhvr>
                                        <p:cTn id="25" dur="500" fill="hold"/>
                                        <p:tgtEl>
                                          <p:spTgt spid="25"/>
                                        </p:tgtEl>
                                        <p:attrNameLst>
                                          <p:attrName>ppt_h</p:attrName>
                                        </p:attrNameLst>
                                      </p:cBhvr>
                                      <p:tavLst>
                                        <p:tav tm="0">
                                          <p:val>
                                            <p:fltVal val="0"/>
                                          </p:val>
                                        </p:tav>
                                        <p:tav tm="100000">
                                          <p:val>
                                            <p:strVal val="#ppt_h"/>
                                          </p:val>
                                        </p:tav>
                                      </p:tavLst>
                                    </p:anim>
                                    <p:animEffect transition="in" filter="fade">
                                      <p:cBhvr>
                                        <p:cTn id="26" dur="500"/>
                                        <p:tgtEl>
                                          <p:spTgt spid="25"/>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p:cTn id="31" dur="500" fill="hold"/>
                                        <p:tgtEl>
                                          <p:spTgt spid="26"/>
                                        </p:tgtEl>
                                        <p:attrNameLst>
                                          <p:attrName>ppt_w</p:attrName>
                                        </p:attrNameLst>
                                      </p:cBhvr>
                                      <p:tavLst>
                                        <p:tav tm="0">
                                          <p:val>
                                            <p:fltVal val="0"/>
                                          </p:val>
                                        </p:tav>
                                        <p:tav tm="100000">
                                          <p:val>
                                            <p:strVal val="#ppt_w"/>
                                          </p:val>
                                        </p:tav>
                                      </p:tavLst>
                                    </p:anim>
                                    <p:anim calcmode="lin" valueType="num">
                                      <p:cBhvr>
                                        <p:cTn id="32" dur="500" fill="hold"/>
                                        <p:tgtEl>
                                          <p:spTgt spid="26"/>
                                        </p:tgtEl>
                                        <p:attrNameLst>
                                          <p:attrName>ppt_h</p:attrName>
                                        </p:attrNameLst>
                                      </p:cBhvr>
                                      <p:tavLst>
                                        <p:tav tm="0">
                                          <p:val>
                                            <p:fltVal val="0"/>
                                          </p:val>
                                        </p:tav>
                                        <p:tav tm="100000">
                                          <p:val>
                                            <p:strVal val="#ppt_h"/>
                                          </p:val>
                                        </p:tav>
                                      </p:tavLst>
                                    </p:anim>
                                    <p:animEffect transition="in" filter="fade">
                                      <p:cBhvr>
                                        <p:cTn id="33" dur="500"/>
                                        <p:tgtEl>
                                          <p:spTgt spid="26"/>
                                        </p:tgtEl>
                                      </p:cBhvr>
                                    </p:animEffect>
                                  </p:childTnLst>
                                </p:cTn>
                              </p:par>
                              <p:par>
                                <p:cTn id="34" presetID="53" presetClass="entr" presetSubtype="16" fill="hold" nodeType="with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animEffect transition="in" filter="fade">
                                      <p:cBhvr>
                                        <p:cTn id="38" dur="500"/>
                                        <p:tgtEl>
                                          <p:spTgt spid="27"/>
                                        </p:tgtEl>
                                      </p:cBhvr>
                                    </p:animEffec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4"/>
                                        </p:tgtEl>
                                        <p:attrNameLst>
                                          <p:attrName>style.visibility</p:attrName>
                                        </p:attrNameLst>
                                      </p:cBhvr>
                                      <p:to>
                                        <p:strVal val="visible"/>
                                      </p:to>
                                    </p:set>
                                  </p:childTnLst>
                                </p:cTn>
                              </p:par>
                              <p:par>
                                <p:cTn id="43" presetID="8" presetClass="emph" presetSubtype="0" fill="hold" nodeType="withEffect">
                                  <p:stCondLst>
                                    <p:cond delay="0"/>
                                  </p:stCondLst>
                                  <p:childTnLst>
                                    <p:animRot by="21600000">
                                      <p:cBhvr>
                                        <p:cTn id="44" dur="2000" fill="hold"/>
                                        <p:tgtEl>
                                          <p:spTgt spid="34"/>
                                        </p:tgtEl>
                                        <p:attrNameLst>
                                          <p:attrName>r</p:attrName>
                                        </p:attrNameLst>
                                      </p:cBhvr>
                                    </p:animRo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fade">
                                      <p:cBhvr>
                                        <p:cTn id="49" dur="500"/>
                                        <p:tgtEl>
                                          <p:spTgt spid="31"/>
                                        </p:tgtEl>
                                      </p:cBhvr>
                                    </p:animEffect>
                                  </p:childTnLst>
                                </p:cTn>
                              </p:par>
                              <p:par>
                                <p:cTn id="50" presetID="10" presetClass="entr" presetSubtype="0" fill="hold"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500"/>
                                        <p:tgtEl>
                                          <p:spTgt spid="3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31" grpId="0"/>
      <p:bldP spid="32" grpId="0"/>
      <p:bldP spid="29"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Straight Connector 29"/>
          <p:cNvCxnSpPr/>
          <p:nvPr/>
        </p:nvCxnSpPr>
        <p:spPr bwMode="auto">
          <a:xfrm>
            <a:off x="0" y="1752600"/>
            <a:ext cx="9144000" cy="0"/>
          </a:xfrm>
          <a:prstGeom prst="line">
            <a:avLst/>
          </a:prstGeom>
          <a:solidFill>
            <a:schemeClr val="accent1"/>
          </a:solidFill>
          <a:ln w="28575" cap="flat" cmpd="sng" algn="ctr">
            <a:solidFill>
              <a:schemeClr val="bg2"/>
            </a:solidFill>
            <a:prstDash val="solid"/>
            <a:round/>
            <a:headEnd type="none" w="med" len="med"/>
            <a:tailEnd type="none" w="med" len="med"/>
          </a:ln>
          <a:effectLst/>
        </p:spPr>
      </p:cxnSp>
      <p:sp>
        <p:nvSpPr>
          <p:cNvPr id="5" name="Slide Number Placeholder 4"/>
          <p:cNvSpPr>
            <a:spLocks noGrp="1"/>
          </p:cNvSpPr>
          <p:nvPr>
            <p:ph type="sldNum" sz="quarter" idx="10"/>
          </p:nvPr>
        </p:nvSpPr>
        <p:spPr>
          <a:xfrm>
            <a:off x="6724651" y="6466115"/>
            <a:ext cx="2057400" cy="281437"/>
          </a:xfrm>
        </p:spPr>
        <p:txBody>
          <a:bodyPr/>
          <a:lstStyle/>
          <a:p>
            <a:fld id="{6E18DBF4-37B7-4C4F-9728-A1C100B177EE}" type="slidenum">
              <a:rPr lang="en-US" smtClean="0"/>
              <a:pPr/>
              <a:t>75</a:t>
            </a:fld>
            <a:endParaRPr lang="en-US"/>
          </a:p>
        </p:txBody>
      </p:sp>
      <p:grpSp>
        <p:nvGrpSpPr>
          <p:cNvPr id="9" name="Group 8"/>
          <p:cNvGrpSpPr/>
          <p:nvPr/>
        </p:nvGrpSpPr>
        <p:grpSpPr>
          <a:xfrm>
            <a:off x="1249869" y="1544508"/>
            <a:ext cx="1439420" cy="2192266"/>
            <a:chOff x="838200" y="2208213"/>
            <a:chExt cx="1724025" cy="2625725"/>
          </a:xfrm>
          <a:solidFill>
            <a:srgbClr val="0070C0"/>
          </a:solidFill>
        </p:grpSpPr>
        <p:sp>
          <p:nvSpPr>
            <p:cNvPr id="6"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7"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3ABD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8"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grpSp>
        <p:nvGrpSpPr>
          <p:cNvPr id="10" name="Group 9"/>
          <p:cNvGrpSpPr/>
          <p:nvPr/>
        </p:nvGrpSpPr>
        <p:grpSpPr>
          <a:xfrm>
            <a:off x="2995039" y="1544510"/>
            <a:ext cx="1439420" cy="2192266"/>
            <a:chOff x="838200" y="2208213"/>
            <a:chExt cx="1724025" cy="2625725"/>
          </a:xfrm>
          <a:solidFill>
            <a:srgbClr val="FF9900"/>
          </a:solidFill>
        </p:grpSpPr>
        <p:sp>
          <p:nvSpPr>
            <p:cNvPr id="11"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2"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FFCC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3"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grpSp>
        <p:nvGrpSpPr>
          <p:cNvPr id="14" name="Group 13"/>
          <p:cNvGrpSpPr/>
          <p:nvPr/>
        </p:nvGrpSpPr>
        <p:grpSpPr>
          <a:xfrm>
            <a:off x="4740210" y="1544510"/>
            <a:ext cx="1439420" cy="2192266"/>
            <a:chOff x="838200" y="2208213"/>
            <a:chExt cx="1724025" cy="2625725"/>
          </a:xfrm>
        </p:grpSpPr>
        <p:sp>
          <p:nvSpPr>
            <p:cNvPr id="15"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solidFill>
              <a:schemeClr val="accent4">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sp>
          <p:nvSpPr>
            <p:cNvPr id="16"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FF99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sp>
          <p:nvSpPr>
            <p:cNvPr id="17"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solidFill>
              <a:srgbClr val="CC00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grpSp>
      <p:grpSp>
        <p:nvGrpSpPr>
          <p:cNvPr id="18" name="Group 17"/>
          <p:cNvGrpSpPr/>
          <p:nvPr/>
        </p:nvGrpSpPr>
        <p:grpSpPr>
          <a:xfrm>
            <a:off x="6485380" y="1544510"/>
            <a:ext cx="1439420" cy="2192266"/>
            <a:chOff x="838200" y="2208213"/>
            <a:chExt cx="1724025" cy="2625725"/>
          </a:xfrm>
          <a:solidFill>
            <a:srgbClr val="00B050"/>
          </a:solidFill>
        </p:grpSpPr>
        <p:sp>
          <p:nvSpPr>
            <p:cNvPr id="19"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20"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92D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21"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sp>
        <p:nvSpPr>
          <p:cNvPr id="39" name="Title 5"/>
          <p:cNvSpPr>
            <a:spLocks noGrp="1"/>
          </p:cNvSpPr>
          <p:nvPr>
            <p:ph type="title"/>
          </p:nvPr>
        </p:nvSpPr>
        <p:spPr>
          <a:xfrm>
            <a:off x="457200" y="228600"/>
            <a:ext cx="8229600" cy="715962"/>
          </a:xfrm>
        </p:spPr>
        <p:txBody>
          <a:bodyPr/>
          <a:lstStyle/>
          <a:p>
            <a:r>
              <a:rPr lang="en-US" dirty="0">
                <a:solidFill>
                  <a:srgbClr val="0070C0"/>
                </a:solidFill>
              </a:rPr>
              <a:t>Expenses: Transfer to Capital</a:t>
            </a:r>
          </a:p>
        </p:txBody>
      </p:sp>
      <p:sp>
        <p:nvSpPr>
          <p:cNvPr id="26" name="TextBox 25">
            <a:extLst>
              <a:ext uri="{FF2B5EF4-FFF2-40B4-BE49-F238E27FC236}">
                <a16:creationId xmlns:a16="http://schemas.microsoft.com/office/drawing/2014/main" id="{9B2BE72C-D124-40DA-B8C3-CC08EDB9D7C7}"/>
              </a:ext>
            </a:extLst>
          </p:cNvPr>
          <p:cNvSpPr txBox="1"/>
          <p:nvPr/>
        </p:nvSpPr>
        <p:spPr>
          <a:xfrm>
            <a:off x="1828800" y="4711243"/>
            <a:ext cx="5715000" cy="400110"/>
          </a:xfrm>
          <a:prstGeom prst="rect">
            <a:avLst/>
          </a:prstGeom>
          <a:noFill/>
        </p:spPr>
        <p:txBody>
          <a:bodyPr wrap="square" rtlCol="0" anchor="ctr">
            <a:spAutoFit/>
          </a:bodyPr>
          <a:lstStyle/>
          <a:p>
            <a:pPr algn="ctr"/>
            <a:r>
              <a:rPr lang="en-US" sz="2000" dirty="0">
                <a:solidFill>
                  <a:schemeClr val="tx1"/>
                </a:solidFill>
                <a:latin typeface="Avenir LT Std 45 Book" panose="020B0502020203020204" pitchFamily="34" charset="0"/>
              </a:rPr>
              <a:t>Total budgeted amount:  $5,322,500</a:t>
            </a:r>
          </a:p>
        </p:txBody>
      </p:sp>
    </p:spTree>
    <p:extLst>
      <p:ext uri="{BB962C8B-B14F-4D97-AF65-F5344CB8AC3E}">
        <p14:creationId xmlns:p14="http://schemas.microsoft.com/office/powerpoint/2010/main" val="84712541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Straight Connector 29"/>
          <p:cNvCxnSpPr/>
          <p:nvPr/>
        </p:nvCxnSpPr>
        <p:spPr bwMode="auto">
          <a:xfrm>
            <a:off x="0" y="1752600"/>
            <a:ext cx="9144000" cy="0"/>
          </a:xfrm>
          <a:prstGeom prst="line">
            <a:avLst/>
          </a:prstGeom>
          <a:solidFill>
            <a:schemeClr val="accent1"/>
          </a:solidFill>
          <a:ln w="28575" cap="flat" cmpd="sng" algn="ctr">
            <a:solidFill>
              <a:schemeClr val="bg2"/>
            </a:solidFill>
            <a:prstDash val="solid"/>
            <a:round/>
            <a:headEnd type="none" w="med" len="med"/>
            <a:tailEnd type="none" w="med" len="med"/>
          </a:ln>
          <a:effectLst/>
        </p:spPr>
      </p:cxnSp>
      <p:sp>
        <p:nvSpPr>
          <p:cNvPr id="5" name="Slide Number Placeholder 4"/>
          <p:cNvSpPr>
            <a:spLocks noGrp="1"/>
          </p:cNvSpPr>
          <p:nvPr>
            <p:ph type="sldNum" sz="quarter" idx="10"/>
          </p:nvPr>
        </p:nvSpPr>
        <p:spPr>
          <a:xfrm>
            <a:off x="6724651" y="6466115"/>
            <a:ext cx="2057400" cy="281437"/>
          </a:xfrm>
        </p:spPr>
        <p:txBody>
          <a:bodyPr/>
          <a:lstStyle/>
          <a:p>
            <a:fld id="{6E18DBF4-37B7-4C4F-9728-A1C100B177EE}" type="slidenum">
              <a:rPr lang="en-US" smtClean="0"/>
              <a:pPr/>
              <a:t>76</a:t>
            </a:fld>
            <a:endParaRPr lang="en-US"/>
          </a:p>
        </p:txBody>
      </p:sp>
      <p:grpSp>
        <p:nvGrpSpPr>
          <p:cNvPr id="9" name="Group 8"/>
          <p:cNvGrpSpPr/>
          <p:nvPr/>
        </p:nvGrpSpPr>
        <p:grpSpPr>
          <a:xfrm>
            <a:off x="1249869" y="1544508"/>
            <a:ext cx="1439420" cy="2192266"/>
            <a:chOff x="838200" y="2208213"/>
            <a:chExt cx="1724025" cy="2625725"/>
          </a:xfrm>
          <a:solidFill>
            <a:srgbClr val="0070C0"/>
          </a:solidFill>
        </p:grpSpPr>
        <p:sp>
          <p:nvSpPr>
            <p:cNvPr id="6"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7"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3ABD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8"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grpSp>
        <p:nvGrpSpPr>
          <p:cNvPr id="10" name="Group 9"/>
          <p:cNvGrpSpPr/>
          <p:nvPr/>
        </p:nvGrpSpPr>
        <p:grpSpPr>
          <a:xfrm>
            <a:off x="2995039" y="1544510"/>
            <a:ext cx="1439420" cy="2192266"/>
            <a:chOff x="838200" y="2208213"/>
            <a:chExt cx="1724025" cy="2625725"/>
          </a:xfrm>
          <a:solidFill>
            <a:srgbClr val="FF9900"/>
          </a:solidFill>
        </p:grpSpPr>
        <p:sp>
          <p:nvSpPr>
            <p:cNvPr id="11"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2"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FFCC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3"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grpSp>
        <p:nvGrpSpPr>
          <p:cNvPr id="14" name="Group 13"/>
          <p:cNvGrpSpPr/>
          <p:nvPr/>
        </p:nvGrpSpPr>
        <p:grpSpPr>
          <a:xfrm>
            <a:off x="4740210" y="1544510"/>
            <a:ext cx="1439420" cy="2192266"/>
            <a:chOff x="838200" y="2208213"/>
            <a:chExt cx="1724025" cy="2625725"/>
          </a:xfrm>
        </p:grpSpPr>
        <p:sp>
          <p:nvSpPr>
            <p:cNvPr id="15"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solidFill>
              <a:srgbClr val="FF33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sp>
          <p:nvSpPr>
            <p:cNvPr id="16"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FF99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sp>
          <p:nvSpPr>
            <p:cNvPr id="17"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solidFill>
              <a:srgbClr val="CC00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grpSp>
      <p:grpSp>
        <p:nvGrpSpPr>
          <p:cNvPr id="18" name="Group 17"/>
          <p:cNvGrpSpPr/>
          <p:nvPr/>
        </p:nvGrpSpPr>
        <p:grpSpPr>
          <a:xfrm>
            <a:off x="6485380" y="1544510"/>
            <a:ext cx="1439420" cy="2192266"/>
            <a:chOff x="838200" y="2208213"/>
            <a:chExt cx="1724025" cy="2625725"/>
          </a:xfrm>
          <a:solidFill>
            <a:srgbClr val="00B050"/>
          </a:solidFill>
        </p:grpSpPr>
        <p:sp>
          <p:nvSpPr>
            <p:cNvPr id="19"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20"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92D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21"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sp>
        <p:nvSpPr>
          <p:cNvPr id="39" name="Title 5"/>
          <p:cNvSpPr>
            <a:spLocks noGrp="1"/>
          </p:cNvSpPr>
          <p:nvPr>
            <p:ph type="title"/>
          </p:nvPr>
        </p:nvSpPr>
        <p:spPr>
          <a:xfrm>
            <a:off x="457200" y="228600"/>
            <a:ext cx="8229600" cy="715962"/>
          </a:xfrm>
        </p:spPr>
        <p:txBody>
          <a:bodyPr/>
          <a:lstStyle/>
          <a:p>
            <a:r>
              <a:rPr lang="en-US" dirty="0">
                <a:solidFill>
                  <a:srgbClr val="0070C0"/>
                </a:solidFill>
              </a:rPr>
              <a:t>Expenses: Transfer to Capital</a:t>
            </a:r>
          </a:p>
        </p:txBody>
      </p:sp>
      <p:sp>
        <p:nvSpPr>
          <p:cNvPr id="45" name="TextBox 44"/>
          <p:cNvSpPr txBox="1"/>
          <p:nvPr/>
        </p:nvSpPr>
        <p:spPr>
          <a:xfrm>
            <a:off x="1371600" y="4191000"/>
            <a:ext cx="6400800" cy="1323439"/>
          </a:xfrm>
          <a:prstGeom prst="rect">
            <a:avLst/>
          </a:prstGeom>
          <a:noFill/>
        </p:spPr>
        <p:txBody>
          <a:bodyPr wrap="square" rtlCol="0" anchor="ctr">
            <a:spAutoFit/>
          </a:bodyPr>
          <a:lstStyle/>
          <a:p>
            <a:r>
              <a:rPr lang="en-US" sz="1600" dirty="0">
                <a:solidFill>
                  <a:srgbClr val="0070C0"/>
                </a:solidFill>
                <a:latin typeface="Avenir LT Std 45 Book" panose="020B0502020203020204" pitchFamily="34" charset="0"/>
              </a:rPr>
              <a:t>Phase 2 of 3 for replacement of all original windows (about 80% of building) at Candlewood Middle School.  This phase is expected to encompass the lower level of the “circle” with the upper level to be completed in Phase 3 (TBD). Phase 1 was funded in the 2023-24 Transfer to Capital. </a:t>
            </a:r>
          </a:p>
        </p:txBody>
      </p:sp>
      <p:sp>
        <p:nvSpPr>
          <p:cNvPr id="47" name="TextBox 46"/>
          <p:cNvSpPr txBox="1"/>
          <p:nvPr/>
        </p:nvSpPr>
        <p:spPr>
          <a:xfrm rot="16200000">
            <a:off x="1265472" y="2089860"/>
            <a:ext cx="1127232" cy="523220"/>
          </a:xfrm>
          <a:prstGeom prst="rect">
            <a:avLst/>
          </a:prstGeom>
          <a:noFill/>
        </p:spPr>
        <p:txBody>
          <a:bodyPr wrap="none" rtlCol="0" anchor="ctr">
            <a:spAutoFit/>
          </a:bodyPr>
          <a:lstStyle/>
          <a:p>
            <a:pPr algn="ctr"/>
            <a:r>
              <a:rPr lang="en-US" sz="1400" b="1" dirty="0">
                <a:solidFill>
                  <a:schemeClr val="bg1"/>
                </a:solidFill>
                <a:latin typeface="Avenir LT Std 45 Book" panose="020B0502020203020204" pitchFamily="34" charset="0"/>
              </a:rPr>
              <a:t>CW </a:t>
            </a:r>
            <a:br>
              <a:rPr lang="en-US" sz="1400" b="1" dirty="0">
                <a:solidFill>
                  <a:schemeClr val="bg1"/>
                </a:solidFill>
                <a:latin typeface="Avenir LT Std 45 Book" panose="020B0502020203020204" pitchFamily="34" charset="0"/>
              </a:rPr>
            </a:br>
            <a:r>
              <a:rPr lang="en-US" sz="1400" b="1" dirty="0">
                <a:solidFill>
                  <a:schemeClr val="bg1"/>
                </a:solidFill>
                <a:latin typeface="Avenir LT Std 45 Book" panose="020B0502020203020204" pitchFamily="34" charset="0"/>
              </a:rPr>
              <a:t>WINDOWS</a:t>
            </a:r>
          </a:p>
        </p:txBody>
      </p:sp>
      <p:sp>
        <p:nvSpPr>
          <p:cNvPr id="28" name="TextBox 27">
            <a:extLst>
              <a:ext uri="{FF2B5EF4-FFF2-40B4-BE49-F238E27FC236}">
                <a16:creationId xmlns:a16="http://schemas.microsoft.com/office/drawing/2014/main" id="{22C62813-8241-446E-AC21-F93390EFCE9F}"/>
              </a:ext>
            </a:extLst>
          </p:cNvPr>
          <p:cNvSpPr txBox="1"/>
          <p:nvPr/>
        </p:nvSpPr>
        <p:spPr>
          <a:xfrm>
            <a:off x="1219200" y="3154735"/>
            <a:ext cx="1210588" cy="338554"/>
          </a:xfrm>
          <a:prstGeom prst="rect">
            <a:avLst/>
          </a:prstGeom>
          <a:noFill/>
        </p:spPr>
        <p:txBody>
          <a:bodyPr wrap="none" rtlCol="0" anchor="ctr">
            <a:spAutoFit/>
          </a:bodyPr>
          <a:lstStyle/>
          <a:p>
            <a:pPr algn="ctr"/>
            <a:r>
              <a:rPr lang="en-US" sz="1600" dirty="0">
                <a:solidFill>
                  <a:schemeClr val="bg1"/>
                </a:solidFill>
                <a:latin typeface="Avenir LT Std 45 Book" panose="020B0502020203020204" pitchFamily="34" charset="0"/>
              </a:rPr>
              <a:t>$1,755,000</a:t>
            </a:r>
          </a:p>
        </p:txBody>
      </p:sp>
      <p:cxnSp>
        <p:nvCxnSpPr>
          <p:cNvPr id="29" name="Straight Arrow Connector 28">
            <a:extLst>
              <a:ext uri="{FF2B5EF4-FFF2-40B4-BE49-F238E27FC236}">
                <a16:creationId xmlns:a16="http://schemas.microsoft.com/office/drawing/2014/main" id="{76E5D3A2-09BC-472B-B072-5465EAF26DED}"/>
              </a:ext>
            </a:extLst>
          </p:cNvPr>
          <p:cNvCxnSpPr/>
          <p:nvPr/>
        </p:nvCxnSpPr>
        <p:spPr bwMode="auto">
          <a:xfrm>
            <a:off x="1828800" y="3810000"/>
            <a:ext cx="0" cy="381000"/>
          </a:xfrm>
          <a:prstGeom prst="straightConnector1">
            <a:avLst/>
          </a:prstGeom>
          <a:solidFill>
            <a:schemeClr val="accent1"/>
          </a:solidFill>
          <a:ln w="28575" cap="flat" cmpd="sng" algn="ctr">
            <a:solidFill>
              <a:srgbClr val="0070C0"/>
            </a:solidFill>
            <a:prstDash val="solid"/>
            <a:round/>
            <a:headEnd type="none" w="med" len="med"/>
            <a:tailEnd type="triangle"/>
          </a:ln>
          <a:effectLst/>
        </p:spPr>
      </p:cxnSp>
    </p:spTree>
    <p:extLst>
      <p:ext uri="{BB962C8B-B14F-4D97-AF65-F5344CB8AC3E}">
        <p14:creationId xmlns:p14="http://schemas.microsoft.com/office/powerpoint/2010/main" val="248919777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Straight Connector 29"/>
          <p:cNvCxnSpPr/>
          <p:nvPr/>
        </p:nvCxnSpPr>
        <p:spPr bwMode="auto">
          <a:xfrm>
            <a:off x="0" y="1752600"/>
            <a:ext cx="9144000" cy="0"/>
          </a:xfrm>
          <a:prstGeom prst="line">
            <a:avLst/>
          </a:prstGeom>
          <a:solidFill>
            <a:schemeClr val="accent1"/>
          </a:solidFill>
          <a:ln w="28575" cap="flat" cmpd="sng" algn="ctr">
            <a:solidFill>
              <a:schemeClr val="bg2"/>
            </a:solidFill>
            <a:prstDash val="solid"/>
            <a:round/>
            <a:headEnd type="none" w="med" len="med"/>
            <a:tailEnd type="none" w="med" len="med"/>
          </a:ln>
          <a:effectLst/>
        </p:spPr>
      </p:cxnSp>
      <p:sp>
        <p:nvSpPr>
          <p:cNvPr id="5" name="Slide Number Placeholder 4"/>
          <p:cNvSpPr>
            <a:spLocks noGrp="1"/>
          </p:cNvSpPr>
          <p:nvPr>
            <p:ph type="sldNum" sz="quarter" idx="10"/>
          </p:nvPr>
        </p:nvSpPr>
        <p:spPr>
          <a:xfrm>
            <a:off x="6724651" y="6466115"/>
            <a:ext cx="2057400" cy="281437"/>
          </a:xfrm>
        </p:spPr>
        <p:txBody>
          <a:bodyPr/>
          <a:lstStyle/>
          <a:p>
            <a:fld id="{6E18DBF4-37B7-4C4F-9728-A1C100B177EE}" type="slidenum">
              <a:rPr lang="en-US" smtClean="0"/>
              <a:pPr/>
              <a:t>77</a:t>
            </a:fld>
            <a:endParaRPr lang="en-US"/>
          </a:p>
        </p:txBody>
      </p:sp>
      <p:grpSp>
        <p:nvGrpSpPr>
          <p:cNvPr id="9" name="Group 8"/>
          <p:cNvGrpSpPr/>
          <p:nvPr/>
        </p:nvGrpSpPr>
        <p:grpSpPr>
          <a:xfrm>
            <a:off x="1326069" y="1544508"/>
            <a:ext cx="1439420" cy="2192266"/>
            <a:chOff x="838200" y="2208213"/>
            <a:chExt cx="1724025" cy="2625725"/>
          </a:xfrm>
          <a:solidFill>
            <a:srgbClr val="0070C0"/>
          </a:solidFill>
        </p:grpSpPr>
        <p:sp>
          <p:nvSpPr>
            <p:cNvPr id="6"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7"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3ABD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8"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grpSp>
        <p:nvGrpSpPr>
          <p:cNvPr id="10" name="Group 9"/>
          <p:cNvGrpSpPr/>
          <p:nvPr/>
        </p:nvGrpSpPr>
        <p:grpSpPr>
          <a:xfrm>
            <a:off x="3071239" y="1544510"/>
            <a:ext cx="1439420" cy="2192266"/>
            <a:chOff x="838200" y="2208213"/>
            <a:chExt cx="1724025" cy="2625725"/>
          </a:xfrm>
          <a:solidFill>
            <a:srgbClr val="FF9900"/>
          </a:solidFill>
        </p:grpSpPr>
        <p:sp>
          <p:nvSpPr>
            <p:cNvPr id="11"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2"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FFCC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3"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grpSp>
        <p:nvGrpSpPr>
          <p:cNvPr id="14" name="Group 13"/>
          <p:cNvGrpSpPr/>
          <p:nvPr/>
        </p:nvGrpSpPr>
        <p:grpSpPr>
          <a:xfrm>
            <a:off x="4816410" y="1544510"/>
            <a:ext cx="1439420" cy="2192266"/>
            <a:chOff x="838200" y="2208213"/>
            <a:chExt cx="1724025" cy="2625725"/>
          </a:xfrm>
        </p:grpSpPr>
        <p:sp>
          <p:nvSpPr>
            <p:cNvPr id="15"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solidFill>
              <a:schemeClr val="accent4">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sp>
          <p:nvSpPr>
            <p:cNvPr id="16"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FF99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sp>
          <p:nvSpPr>
            <p:cNvPr id="17"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solidFill>
              <a:srgbClr val="CC0066"/>
            </a:solidFill>
            <a:ln w="9525">
              <a:solidFill>
                <a:srgbClr val="CC0066"/>
              </a:solidFill>
              <a:round/>
              <a:headEnd/>
              <a:tailEnd/>
            </a:ln>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grpSp>
      <p:grpSp>
        <p:nvGrpSpPr>
          <p:cNvPr id="18" name="Group 17"/>
          <p:cNvGrpSpPr/>
          <p:nvPr/>
        </p:nvGrpSpPr>
        <p:grpSpPr>
          <a:xfrm>
            <a:off x="6561580" y="1544510"/>
            <a:ext cx="1439420" cy="2192266"/>
            <a:chOff x="838200" y="2208213"/>
            <a:chExt cx="1724025" cy="2625725"/>
          </a:xfrm>
          <a:solidFill>
            <a:srgbClr val="00B050"/>
          </a:solidFill>
        </p:grpSpPr>
        <p:sp>
          <p:nvSpPr>
            <p:cNvPr id="19"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20"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92D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21"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sp>
        <p:nvSpPr>
          <p:cNvPr id="39" name="Title 5"/>
          <p:cNvSpPr>
            <a:spLocks noGrp="1"/>
          </p:cNvSpPr>
          <p:nvPr>
            <p:ph type="title"/>
          </p:nvPr>
        </p:nvSpPr>
        <p:spPr>
          <a:xfrm>
            <a:off x="457200" y="228600"/>
            <a:ext cx="8229600" cy="715962"/>
          </a:xfrm>
        </p:spPr>
        <p:txBody>
          <a:bodyPr/>
          <a:lstStyle/>
          <a:p>
            <a:r>
              <a:rPr lang="en-US" dirty="0">
                <a:solidFill>
                  <a:srgbClr val="0070C0"/>
                </a:solidFill>
              </a:rPr>
              <a:t>Expenses: Transfer to Capital</a:t>
            </a:r>
          </a:p>
        </p:txBody>
      </p:sp>
      <p:sp>
        <p:nvSpPr>
          <p:cNvPr id="45" name="TextBox 44"/>
          <p:cNvSpPr txBox="1"/>
          <p:nvPr/>
        </p:nvSpPr>
        <p:spPr>
          <a:xfrm>
            <a:off x="914400" y="4255533"/>
            <a:ext cx="7364632" cy="1323439"/>
          </a:xfrm>
          <a:prstGeom prst="rect">
            <a:avLst/>
          </a:prstGeom>
          <a:noFill/>
        </p:spPr>
        <p:txBody>
          <a:bodyPr wrap="square" rtlCol="0" anchor="ctr">
            <a:spAutoFit/>
          </a:bodyPr>
          <a:lstStyle/>
          <a:p>
            <a:r>
              <a:rPr lang="en-US" sz="1600" b="1" dirty="0">
                <a:solidFill>
                  <a:srgbClr val="FFC000"/>
                </a:solidFill>
                <a:latin typeface="Avenir LT Std 45 Book" panose="020B0502020203020204" pitchFamily="34" charset="0"/>
              </a:rPr>
              <a:t>Purchase a pre-fabricated bathroom facility to be located by the existing turf field at High School West.  Facility will include a men’s room, a women’s room, a custodial closet and a small concession area outfitted with water and electric (no cooking/food preparation).  This project will not generate any State aid.</a:t>
            </a:r>
          </a:p>
        </p:txBody>
      </p:sp>
      <p:sp>
        <p:nvSpPr>
          <p:cNvPr id="28" name="TextBox 27">
            <a:extLst>
              <a:ext uri="{FF2B5EF4-FFF2-40B4-BE49-F238E27FC236}">
                <a16:creationId xmlns:a16="http://schemas.microsoft.com/office/drawing/2014/main" id="{9FFA62C1-AA28-4034-AB36-EDAC9B7018F7}"/>
              </a:ext>
            </a:extLst>
          </p:cNvPr>
          <p:cNvSpPr txBox="1"/>
          <p:nvPr/>
        </p:nvSpPr>
        <p:spPr>
          <a:xfrm rot="16200000">
            <a:off x="2961012" y="1850237"/>
            <a:ext cx="1343638" cy="984885"/>
          </a:xfrm>
          <a:prstGeom prst="rect">
            <a:avLst/>
          </a:prstGeom>
          <a:noFill/>
        </p:spPr>
        <p:txBody>
          <a:bodyPr wrap="none" rtlCol="0" anchor="ctr">
            <a:spAutoFit/>
          </a:bodyPr>
          <a:lstStyle/>
          <a:p>
            <a:pPr algn="ctr"/>
            <a:r>
              <a:rPr lang="en-US" sz="1400" b="1" dirty="0">
                <a:solidFill>
                  <a:schemeClr val="bg1"/>
                </a:solidFill>
                <a:latin typeface="Avenir LT Std 45 Book" panose="020B0502020203020204" pitchFamily="34" charset="0"/>
              </a:rPr>
              <a:t>HSW</a:t>
            </a:r>
          </a:p>
          <a:p>
            <a:pPr algn="ctr"/>
            <a:r>
              <a:rPr lang="en-US" sz="1100" b="1" dirty="0">
                <a:solidFill>
                  <a:schemeClr val="bg1"/>
                </a:solidFill>
                <a:latin typeface="Avenir LT Std 45 Book" panose="020B0502020203020204" pitchFamily="34" charset="0"/>
              </a:rPr>
              <a:t>OUTDOOR </a:t>
            </a:r>
            <a:br>
              <a:rPr lang="en-US" sz="1100" b="1" dirty="0">
                <a:solidFill>
                  <a:schemeClr val="bg1"/>
                </a:solidFill>
                <a:latin typeface="Avenir LT Std 45 Book" panose="020B0502020203020204" pitchFamily="34" charset="0"/>
              </a:rPr>
            </a:br>
            <a:r>
              <a:rPr lang="en-US" sz="1100" b="1" dirty="0">
                <a:solidFill>
                  <a:schemeClr val="bg1"/>
                </a:solidFill>
                <a:latin typeface="Avenir LT Std 45 Book" panose="020B0502020203020204" pitchFamily="34" charset="0"/>
              </a:rPr>
              <a:t>BATHROOM </a:t>
            </a:r>
            <a:br>
              <a:rPr lang="en-US" sz="1100" b="1" dirty="0">
                <a:solidFill>
                  <a:schemeClr val="bg1"/>
                </a:solidFill>
                <a:latin typeface="Avenir LT Std 45 Book" panose="020B0502020203020204" pitchFamily="34" charset="0"/>
              </a:rPr>
            </a:br>
            <a:r>
              <a:rPr lang="en-US" sz="1100" b="1" dirty="0">
                <a:solidFill>
                  <a:schemeClr val="bg1"/>
                </a:solidFill>
                <a:latin typeface="Avenir LT Std 45 Book" panose="020B0502020203020204" pitchFamily="34" charset="0"/>
              </a:rPr>
              <a:t>&amp; CONCESSION </a:t>
            </a:r>
            <a:br>
              <a:rPr lang="en-US" sz="1100" b="1" dirty="0">
                <a:solidFill>
                  <a:schemeClr val="bg1"/>
                </a:solidFill>
                <a:latin typeface="Avenir LT Std 45 Book" panose="020B0502020203020204" pitchFamily="34" charset="0"/>
              </a:rPr>
            </a:br>
            <a:r>
              <a:rPr lang="en-US" sz="1100" b="1" dirty="0">
                <a:solidFill>
                  <a:schemeClr val="bg1"/>
                </a:solidFill>
                <a:latin typeface="Avenir LT Std 45 Book" panose="020B0502020203020204" pitchFamily="34" charset="0"/>
              </a:rPr>
              <a:t>STAND</a:t>
            </a:r>
          </a:p>
        </p:txBody>
      </p:sp>
      <p:sp>
        <p:nvSpPr>
          <p:cNvPr id="31" name="TextBox 30">
            <a:extLst>
              <a:ext uri="{FF2B5EF4-FFF2-40B4-BE49-F238E27FC236}">
                <a16:creationId xmlns:a16="http://schemas.microsoft.com/office/drawing/2014/main" id="{D3C25D35-64C0-4AE3-8669-21E20BB7C7A0}"/>
              </a:ext>
            </a:extLst>
          </p:cNvPr>
          <p:cNvSpPr txBox="1"/>
          <p:nvPr/>
        </p:nvSpPr>
        <p:spPr>
          <a:xfrm rot="16200000">
            <a:off x="1308373" y="2089860"/>
            <a:ext cx="1127232" cy="523220"/>
          </a:xfrm>
          <a:prstGeom prst="rect">
            <a:avLst/>
          </a:prstGeom>
          <a:noFill/>
        </p:spPr>
        <p:txBody>
          <a:bodyPr wrap="none" rtlCol="0" anchor="ctr">
            <a:spAutoFit/>
          </a:bodyPr>
          <a:lstStyle/>
          <a:p>
            <a:pPr algn="ctr"/>
            <a:r>
              <a:rPr lang="en-US" sz="1400" b="1" dirty="0">
                <a:solidFill>
                  <a:schemeClr val="bg1"/>
                </a:solidFill>
                <a:latin typeface="Avenir LT Std 45 Book" panose="020B0502020203020204" pitchFamily="34" charset="0"/>
              </a:rPr>
              <a:t>CW </a:t>
            </a:r>
            <a:br>
              <a:rPr lang="en-US" sz="1400" b="1" dirty="0">
                <a:solidFill>
                  <a:schemeClr val="bg1"/>
                </a:solidFill>
                <a:latin typeface="Avenir LT Std 45 Book" panose="020B0502020203020204" pitchFamily="34" charset="0"/>
              </a:rPr>
            </a:br>
            <a:r>
              <a:rPr lang="en-US" sz="1400" b="1" dirty="0">
                <a:solidFill>
                  <a:schemeClr val="bg1"/>
                </a:solidFill>
                <a:latin typeface="Avenir LT Std 45 Book" panose="020B0502020203020204" pitchFamily="34" charset="0"/>
              </a:rPr>
              <a:t>WINDOWS</a:t>
            </a:r>
          </a:p>
        </p:txBody>
      </p:sp>
      <p:sp>
        <p:nvSpPr>
          <p:cNvPr id="32" name="TextBox 31">
            <a:extLst>
              <a:ext uri="{FF2B5EF4-FFF2-40B4-BE49-F238E27FC236}">
                <a16:creationId xmlns:a16="http://schemas.microsoft.com/office/drawing/2014/main" id="{97B90707-7EA4-4B6E-BF9B-47A392E2398D}"/>
              </a:ext>
            </a:extLst>
          </p:cNvPr>
          <p:cNvSpPr txBox="1"/>
          <p:nvPr/>
        </p:nvSpPr>
        <p:spPr>
          <a:xfrm>
            <a:off x="1290145" y="3154735"/>
            <a:ext cx="1210588" cy="338554"/>
          </a:xfrm>
          <a:prstGeom prst="rect">
            <a:avLst/>
          </a:prstGeom>
          <a:noFill/>
        </p:spPr>
        <p:txBody>
          <a:bodyPr wrap="none" rtlCol="0" anchor="ctr">
            <a:spAutoFit/>
          </a:bodyPr>
          <a:lstStyle/>
          <a:p>
            <a:pPr algn="ctr"/>
            <a:r>
              <a:rPr lang="en-US" sz="1600" dirty="0">
                <a:solidFill>
                  <a:schemeClr val="bg1"/>
                </a:solidFill>
                <a:latin typeface="Avenir LT Std 45 Book" panose="020B0502020203020204" pitchFamily="34" charset="0"/>
              </a:rPr>
              <a:t>$1,755,000</a:t>
            </a:r>
          </a:p>
        </p:txBody>
      </p:sp>
      <p:sp>
        <p:nvSpPr>
          <p:cNvPr id="34" name="TextBox 33">
            <a:extLst>
              <a:ext uri="{FF2B5EF4-FFF2-40B4-BE49-F238E27FC236}">
                <a16:creationId xmlns:a16="http://schemas.microsoft.com/office/drawing/2014/main" id="{4B02D644-8C0E-4191-97C1-93672D433B7F}"/>
              </a:ext>
            </a:extLst>
          </p:cNvPr>
          <p:cNvSpPr txBox="1"/>
          <p:nvPr/>
        </p:nvSpPr>
        <p:spPr>
          <a:xfrm>
            <a:off x="3056612" y="3158784"/>
            <a:ext cx="1210588" cy="338554"/>
          </a:xfrm>
          <a:prstGeom prst="rect">
            <a:avLst/>
          </a:prstGeom>
          <a:noFill/>
        </p:spPr>
        <p:txBody>
          <a:bodyPr wrap="none" rtlCol="0" anchor="ctr">
            <a:spAutoFit/>
          </a:bodyPr>
          <a:lstStyle/>
          <a:p>
            <a:pPr algn="ctr"/>
            <a:r>
              <a:rPr lang="en-US" sz="1600" dirty="0">
                <a:solidFill>
                  <a:schemeClr val="bg1"/>
                </a:solidFill>
                <a:latin typeface="Avenir LT Std 45 Book" panose="020B0502020203020204" pitchFamily="34" charset="0"/>
              </a:rPr>
              <a:t>$1,667,500</a:t>
            </a:r>
          </a:p>
        </p:txBody>
      </p:sp>
      <p:cxnSp>
        <p:nvCxnSpPr>
          <p:cNvPr id="35" name="Straight Arrow Connector 34">
            <a:extLst>
              <a:ext uri="{FF2B5EF4-FFF2-40B4-BE49-F238E27FC236}">
                <a16:creationId xmlns:a16="http://schemas.microsoft.com/office/drawing/2014/main" id="{E017AF68-8A06-42AB-ABD9-74B462200657}"/>
              </a:ext>
            </a:extLst>
          </p:cNvPr>
          <p:cNvCxnSpPr/>
          <p:nvPr/>
        </p:nvCxnSpPr>
        <p:spPr bwMode="auto">
          <a:xfrm>
            <a:off x="3657600" y="3810000"/>
            <a:ext cx="0" cy="381000"/>
          </a:xfrm>
          <a:prstGeom prst="straightConnector1">
            <a:avLst/>
          </a:prstGeom>
          <a:solidFill>
            <a:schemeClr val="accent1"/>
          </a:solidFill>
          <a:ln w="28575" cap="flat" cmpd="sng" algn="ctr">
            <a:solidFill>
              <a:srgbClr val="FF9900"/>
            </a:solidFill>
            <a:prstDash val="solid"/>
            <a:round/>
            <a:headEnd type="none" w="med" len="med"/>
            <a:tailEnd type="triangle"/>
          </a:ln>
          <a:effectLst/>
        </p:spPr>
      </p:cxnSp>
    </p:spTree>
    <p:extLst>
      <p:ext uri="{BB962C8B-B14F-4D97-AF65-F5344CB8AC3E}">
        <p14:creationId xmlns:p14="http://schemas.microsoft.com/office/powerpoint/2010/main" val="82666089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Straight Connector 29"/>
          <p:cNvCxnSpPr/>
          <p:nvPr/>
        </p:nvCxnSpPr>
        <p:spPr bwMode="auto">
          <a:xfrm>
            <a:off x="0" y="1752600"/>
            <a:ext cx="9144000" cy="0"/>
          </a:xfrm>
          <a:prstGeom prst="line">
            <a:avLst/>
          </a:prstGeom>
          <a:solidFill>
            <a:schemeClr val="accent1"/>
          </a:solidFill>
          <a:ln w="28575" cap="flat" cmpd="sng" algn="ctr">
            <a:solidFill>
              <a:schemeClr val="bg2"/>
            </a:solidFill>
            <a:prstDash val="solid"/>
            <a:round/>
            <a:headEnd type="none" w="med" len="med"/>
            <a:tailEnd type="none" w="med" len="med"/>
          </a:ln>
          <a:effectLst/>
        </p:spPr>
      </p:cxnSp>
      <p:sp>
        <p:nvSpPr>
          <p:cNvPr id="5" name="Slide Number Placeholder 4"/>
          <p:cNvSpPr>
            <a:spLocks noGrp="1"/>
          </p:cNvSpPr>
          <p:nvPr>
            <p:ph type="sldNum" sz="quarter" idx="10"/>
          </p:nvPr>
        </p:nvSpPr>
        <p:spPr>
          <a:xfrm>
            <a:off x="6724651" y="6466115"/>
            <a:ext cx="2057400" cy="281437"/>
          </a:xfrm>
        </p:spPr>
        <p:txBody>
          <a:bodyPr/>
          <a:lstStyle/>
          <a:p>
            <a:fld id="{6E18DBF4-37B7-4C4F-9728-A1C100B177EE}" type="slidenum">
              <a:rPr lang="en-US" smtClean="0"/>
              <a:pPr/>
              <a:t>78</a:t>
            </a:fld>
            <a:endParaRPr lang="en-US"/>
          </a:p>
        </p:txBody>
      </p:sp>
      <p:grpSp>
        <p:nvGrpSpPr>
          <p:cNvPr id="9" name="Group 8"/>
          <p:cNvGrpSpPr/>
          <p:nvPr/>
        </p:nvGrpSpPr>
        <p:grpSpPr>
          <a:xfrm>
            <a:off x="1249869" y="1544508"/>
            <a:ext cx="1439420" cy="2192266"/>
            <a:chOff x="838200" y="2208213"/>
            <a:chExt cx="1724025" cy="2625725"/>
          </a:xfrm>
          <a:solidFill>
            <a:srgbClr val="0070C0"/>
          </a:solidFill>
        </p:grpSpPr>
        <p:sp>
          <p:nvSpPr>
            <p:cNvPr id="6"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7"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3ABD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8"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grpSp>
        <p:nvGrpSpPr>
          <p:cNvPr id="10" name="Group 9"/>
          <p:cNvGrpSpPr/>
          <p:nvPr/>
        </p:nvGrpSpPr>
        <p:grpSpPr>
          <a:xfrm>
            <a:off x="2995039" y="1544510"/>
            <a:ext cx="1439420" cy="2192266"/>
            <a:chOff x="838200" y="2208213"/>
            <a:chExt cx="1724025" cy="2625725"/>
          </a:xfrm>
          <a:solidFill>
            <a:srgbClr val="FF9900"/>
          </a:solidFill>
        </p:grpSpPr>
        <p:sp>
          <p:nvSpPr>
            <p:cNvPr id="11"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2"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FFCC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3"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grpSp>
        <p:nvGrpSpPr>
          <p:cNvPr id="14" name="Group 13"/>
          <p:cNvGrpSpPr/>
          <p:nvPr/>
        </p:nvGrpSpPr>
        <p:grpSpPr>
          <a:xfrm>
            <a:off x="4740210" y="1544510"/>
            <a:ext cx="1439420" cy="2192266"/>
            <a:chOff x="838200" y="2208213"/>
            <a:chExt cx="1724025" cy="2625725"/>
          </a:xfrm>
        </p:grpSpPr>
        <p:sp>
          <p:nvSpPr>
            <p:cNvPr id="15"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solidFill>
              <a:srgbClr val="FF33CC"/>
            </a:solidFill>
            <a:ln w="9525">
              <a:solidFill>
                <a:schemeClr val="bg1"/>
              </a:solidFill>
              <a:round/>
              <a:headEnd/>
              <a:tailEnd/>
            </a:ln>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sp>
          <p:nvSpPr>
            <p:cNvPr id="16"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FF99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sp>
          <p:nvSpPr>
            <p:cNvPr id="17"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solidFill>
              <a:srgbClr val="CC00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grpSp>
      <p:grpSp>
        <p:nvGrpSpPr>
          <p:cNvPr id="18" name="Group 17"/>
          <p:cNvGrpSpPr/>
          <p:nvPr/>
        </p:nvGrpSpPr>
        <p:grpSpPr>
          <a:xfrm>
            <a:off x="6485380" y="1544510"/>
            <a:ext cx="1439420" cy="2192266"/>
            <a:chOff x="838200" y="2208213"/>
            <a:chExt cx="1724025" cy="2625725"/>
          </a:xfrm>
          <a:solidFill>
            <a:srgbClr val="00B050"/>
          </a:solidFill>
        </p:grpSpPr>
        <p:sp>
          <p:nvSpPr>
            <p:cNvPr id="19"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20"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92D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21"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sp>
        <p:nvSpPr>
          <p:cNvPr id="39" name="Title 5"/>
          <p:cNvSpPr>
            <a:spLocks noGrp="1"/>
          </p:cNvSpPr>
          <p:nvPr>
            <p:ph type="title"/>
          </p:nvPr>
        </p:nvSpPr>
        <p:spPr>
          <a:xfrm>
            <a:off x="457200" y="228600"/>
            <a:ext cx="8229600" cy="715962"/>
          </a:xfrm>
        </p:spPr>
        <p:txBody>
          <a:bodyPr/>
          <a:lstStyle/>
          <a:p>
            <a:r>
              <a:rPr lang="en-US" dirty="0">
                <a:solidFill>
                  <a:srgbClr val="0070C0"/>
                </a:solidFill>
              </a:rPr>
              <a:t>Expenses: Transfer to Capital</a:t>
            </a:r>
          </a:p>
        </p:txBody>
      </p:sp>
      <p:sp>
        <p:nvSpPr>
          <p:cNvPr id="45" name="TextBox 44"/>
          <p:cNvSpPr txBox="1"/>
          <p:nvPr/>
        </p:nvSpPr>
        <p:spPr>
          <a:xfrm>
            <a:off x="758875" y="4227493"/>
            <a:ext cx="7345260" cy="830997"/>
          </a:xfrm>
          <a:prstGeom prst="rect">
            <a:avLst/>
          </a:prstGeom>
          <a:noFill/>
        </p:spPr>
        <p:txBody>
          <a:bodyPr wrap="square" rtlCol="0" anchor="ctr">
            <a:spAutoFit/>
          </a:bodyPr>
          <a:lstStyle/>
          <a:p>
            <a:r>
              <a:rPr lang="en-US" sz="1600" dirty="0">
                <a:solidFill>
                  <a:srgbClr val="CC0066"/>
                </a:solidFill>
                <a:latin typeface="Avenir LT Std 45 Book" panose="020B0502020203020204" pitchFamily="34" charset="0"/>
              </a:rPr>
              <a:t>At High School West, mill existing asphalt, cap with new asphalt and install new rubber track surface and associated painting of same.  Pricing highly dependent on results of core sampling of existing track.</a:t>
            </a:r>
          </a:p>
        </p:txBody>
      </p:sp>
      <p:sp>
        <p:nvSpPr>
          <p:cNvPr id="29" name="TextBox 28">
            <a:extLst>
              <a:ext uri="{FF2B5EF4-FFF2-40B4-BE49-F238E27FC236}">
                <a16:creationId xmlns:a16="http://schemas.microsoft.com/office/drawing/2014/main" id="{D02C564A-3D2B-4709-97FF-30E36C85B060}"/>
              </a:ext>
            </a:extLst>
          </p:cNvPr>
          <p:cNvSpPr txBox="1"/>
          <p:nvPr/>
        </p:nvSpPr>
        <p:spPr>
          <a:xfrm rot="16200000">
            <a:off x="4490307" y="2001952"/>
            <a:ext cx="1658232" cy="738664"/>
          </a:xfrm>
          <a:prstGeom prst="rect">
            <a:avLst/>
          </a:prstGeom>
          <a:noFill/>
        </p:spPr>
        <p:txBody>
          <a:bodyPr wrap="square" rtlCol="0" anchor="ctr">
            <a:spAutoFit/>
          </a:bodyPr>
          <a:lstStyle/>
          <a:p>
            <a:pPr algn="ctr"/>
            <a:r>
              <a:rPr lang="en-US" sz="1400" b="1" dirty="0">
                <a:solidFill>
                  <a:schemeClr val="bg1"/>
                </a:solidFill>
                <a:latin typeface="Avenir LT Std 45 Book" panose="020B0502020203020204" pitchFamily="34" charset="0"/>
              </a:rPr>
              <a:t>HSW </a:t>
            </a:r>
            <a:br>
              <a:rPr lang="en-US" sz="1400" b="1" dirty="0">
                <a:solidFill>
                  <a:schemeClr val="bg1"/>
                </a:solidFill>
                <a:latin typeface="Avenir LT Std 45 Book" panose="020B0502020203020204" pitchFamily="34" charset="0"/>
              </a:rPr>
            </a:br>
            <a:r>
              <a:rPr lang="en-US" sz="1400" b="1" dirty="0">
                <a:solidFill>
                  <a:schemeClr val="bg1"/>
                </a:solidFill>
                <a:latin typeface="Avenir LT Std 45 Book" panose="020B0502020203020204" pitchFamily="34" charset="0"/>
              </a:rPr>
              <a:t>ATHLETIC TRACK</a:t>
            </a:r>
          </a:p>
        </p:txBody>
      </p:sp>
      <p:sp>
        <p:nvSpPr>
          <p:cNvPr id="32" name="TextBox 31">
            <a:extLst>
              <a:ext uri="{FF2B5EF4-FFF2-40B4-BE49-F238E27FC236}">
                <a16:creationId xmlns:a16="http://schemas.microsoft.com/office/drawing/2014/main" id="{AE909755-E1E9-4702-8498-CDFBE0E2636E}"/>
              </a:ext>
            </a:extLst>
          </p:cNvPr>
          <p:cNvSpPr txBox="1"/>
          <p:nvPr/>
        </p:nvSpPr>
        <p:spPr>
          <a:xfrm rot="16200000">
            <a:off x="2891590" y="1807538"/>
            <a:ext cx="1343638" cy="984885"/>
          </a:xfrm>
          <a:prstGeom prst="rect">
            <a:avLst/>
          </a:prstGeom>
          <a:noFill/>
        </p:spPr>
        <p:txBody>
          <a:bodyPr wrap="none" rtlCol="0" anchor="ctr">
            <a:spAutoFit/>
          </a:bodyPr>
          <a:lstStyle/>
          <a:p>
            <a:pPr algn="ctr"/>
            <a:r>
              <a:rPr lang="en-US" sz="1400" b="1" dirty="0">
                <a:solidFill>
                  <a:schemeClr val="bg1"/>
                </a:solidFill>
                <a:latin typeface="Avenir LT Std 45 Book" panose="020B0502020203020204" pitchFamily="34" charset="0"/>
              </a:rPr>
              <a:t>HSW</a:t>
            </a:r>
          </a:p>
          <a:p>
            <a:pPr algn="ctr"/>
            <a:r>
              <a:rPr lang="en-US" sz="1100" b="1" dirty="0">
                <a:solidFill>
                  <a:schemeClr val="bg1"/>
                </a:solidFill>
                <a:latin typeface="Avenir LT Std 45 Book" panose="020B0502020203020204" pitchFamily="34" charset="0"/>
              </a:rPr>
              <a:t>OUTDOOR </a:t>
            </a:r>
            <a:br>
              <a:rPr lang="en-US" sz="1100" b="1" dirty="0">
                <a:solidFill>
                  <a:schemeClr val="bg1"/>
                </a:solidFill>
                <a:latin typeface="Avenir LT Std 45 Book" panose="020B0502020203020204" pitchFamily="34" charset="0"/>
              </a:rPr>
            </a:br>
            <a:r>
              <a:rPr lang="en-US" sz="1100" b="1" dirty="0">
                <a:solidFill>
                  <a:schemeClr val="bg1"/>
                </a:solidFill>
                <a:latin typeface="Avenir LT Std 45 Book" panose="020B0502020203020204" pitchFamily="34" charset="0"/>
              </a:rPr>
              <a:t>BATHROOM </a:t>
            </a:r>
            <a:br>
              <a:rPr lang="en-US" sz="1100" b="1" dirty="0">
                <a:solidFill>
                  <a:schemeClr val="bg1"/>
                </a:solidFill>
                <a:latin typeface="Avenir LT Std 45 Book" panose="020B0502020203020204" pitchFamily="34" charset="0"/>
              </a:rPr>
            </a:br>
            <a:r>
              <a:rPr lang="en-US" sz="1100" b="1" dirty="0">
                <a:solidFill>
                  <a:schemeClr val="bg1"/>
                </a:solidFill>
                <a:latin typeface="Avenir LT Std 45 Book" panose="020B0502020203020204" pitchFamily="34" charset="0"/>
              </a:rPr>
              <a:t>&amp; CONCESSION </a:t>
            </a:r>
            <a:br>
              <a:rPr lang="en-US" sz="1100" b="1" dirty="0">
                <a:solidFill>
                  <a:schemeClr val="bg1"/>
                </a:solidFill>
                <a:latin typeface="Avenir LT Std 45 Book" panose="020B0502020203020204" pitchFamily="34" charset="0"/>
              </a:rPr>
            </a:br>
            <a:r>
              <a:rPr lang="en-US" sz="1100" b="1" dirty="0">
                <a:solidFill>
                  <a:schemeClr val="bg1"/>
                </a:solidFill>
                <a:latin typeface="Avenir LT Std 45 Book" panose="020B0502020203020204" pitchFamily="34" charset="0"/>
              </a:rPr>
              <a:t>STAND</a:t>
            </a:r>
          </a:p>
        </p:txBody>
      </p:sp>
      <p:sp>
        <p:nvSpPr>
          <p:cNvPr id="35" name="TextBox 34">
            <a:extLst>
              <a:ext uri="{FF2B5EF4-FFF2-40B4-BE49-F238E27FC236}">
                <a16:creationId xmlns:a16="http://schemas.microsoft.com/office/drawing/2014/main" id="{46D481A5-1B52-4AF5-8DA8-8346FC82AB09}"/>
              </a:ext>
            </a:extLst>
          </p:cNvPr>
          <p:cNvSpPr txBox="1"/>
          <p:nvPr/>
        </p:nvSpPr>
        <p:spPr>
          <a:xfrm rot="16200000">
            <a:off x="1238951" y="2047161"/>
            <a:ext cx="1127232" cy="523220"/>
          </a:xfrm>
          <a:prstGeom prst="rect">
            <a:avLst/>
          </a:prstGeom>
          <a:noFill/>
        </p:spPr>
        <p:txBody>
          <a:bodyPr wrap="none" rtlCol="0" anchor="ctr">
            <a:spAutoFit/>
          </a:bodyPr>
          <a:lstStyle/>
          <a:p>
            <a:pPr algn="ctr"/>
            <a:r>
              <a:rPr lang="en-US" sz="1400" b="1" dirty="0">
                <a:solidFill>
                  <a:schemeClr val="bg1"/>
                </a:solidFill>
                <a:latin typeface="Avenir LT Std 45 Book" panose="020B0502020203020204" pitchFamily="34" charset="0"/>
              </a:rPr>
              <a:t>CW </a:t>
            </a:r>
            <a:br>
              <a:rPr lang="en-US" sz="1400" b="1" dirty="0">
                <a:solidFill>
                  <a:schemeClr val="bg1"/>
                </a:solidFill>
                <a:latin typeface="Avenir LT Std 45 Book" panose="020B0502020203020204" pitchFamily="34" charset="0"/>
              </a:rPr>
            </a:br>
            <a:r>
              <a:rPr lang="en-US" sz="1400" b="1" dirty="0">
                <a:solidFill>
                  <a:schemeClr val="bg1"/>
                </a:solidFill>
                <a:latin typeface="Avenir LT Std 45 Book" panose="020B0502020203020204" pitchFamily="34" charset="0"/>
              </a:rPr>
              <a:t>WINDOWS</a:t>
            </a:r>
          </a:p>
        </p:txBody>
      </p:sp>
      <p:sp>
        <p:nvSpPr>
          <p:cNvPr id="36" name="TextBox 35">
            <a:extLst>
              <a:ext uri="{FF2B5EF4-FFF2-40B4-BE49-F238E27FC236}">
                <a16:creationId xmlns:a16="http://schemas.microsoft.com/office/drawing/2014/main" id="{3CC30C3F-6090-42C3-910B-B028B9CC8521}"/>
              </a:ext>
            </a:extLst>
          </p:cNvPr>
          <p:cNvSpPr txBox="1"/>
          <p:nvPr/>
        </p:nvSpPr>
        <p:spPr>
          <a:xfrm>
            <a:off x="1207517" y="3154735"/>
            <a:ext cx="1210588" cy="338554"/>
          </a:xfrm>
          <a:prstGeom prst="rect">
            <a:avLst/>
          </a:prstGeom>
          <a:noFill/>
        </p:spPr>
        <p:txBody>
          <a:bodyPr wrap="none" rtlCol="0" anchor="ctr">
            <a:spAutoFit/>
          </a:bodyPr>
          <a:lstStyle/>
          <a:p>
            <a:pPr algn="ctr"/>
            <a:r>
              <a:rPr lang="en-US" sz="1600" dirty="0">
                <a:solidFill>
                  <a:schemeClr val="bg1"/>
                </a:solidFill>
                <a:latin typeface="Avenir LT Std 45 Book" panose="020B0502020203020204" pitchFamily="34" charset="0"/>
              </a:rPr>
              <a:t>$1,755,000</a:t>
            </a:r>
          </a:p>
        </p:txBody>
      </p:sp>
      <p:sp>
        <p:nvSpPr>
          <p:cNvPr id="37" name="TextBox 36">
            <a:extLst>
              <a:ext uri="{FF2B5EF4-FFF2-40B4-BE49-F238E27FC236}">
                <a16:creationId xmlns:a16="http://schemas.microsoft.com/office/drawing/2014/main" id="{3FF984FE-3A5A-422F-8027-413BEC663787}"/>
              </a:ext>
            </a:extLst>
          </p:cNvPr>
          <p:cNvSpPr txBox="1"/>
          <p:nvPr/>
        </p:nvSpPr>
        <p:spPr>
          <a:xfrm>
            <a:off x="2973984" y="3158784"/>
            <a:ext cx="1210588" cy="338554"/>
          </a:xfrm>
          <a:prstGeom prst="rect">
            <a:avLst/>
          </a:prstGeom>
          <a:noFill/>
        </p:spPr>
        <p:txBody>
          <a:bodyPr wrap="none" rtlCol="0" anchor="ctr">
            <a:spAutoFit/>
          </a:bodyPr>
          <a:lstStyle/>
          <a:p>
            <a:pPr algn="ctr"/>
            <a:r>
              <a:rPr lang="en-US" sz="1600" dirty="0">
                <a:solidFill>
                  <a:schemeClr val="bg1"/>
                </a:solidFill>
                <a:latin typeface="Avenir LT Std 45 Book" panose="020B0502020203020204" pitchFamily="34" charset="0"/>
              </a:rPr>
              <a:t>$1,667,500</a:t>
            </a:r>
          </a:p>
        </p:txBody>
      </p:sp>
      <p:sp>
        <p:nvSpPr>
          <p:cNvPr id="38" name="TextBox 37">
            <a:extLst>
              <a:ext uri="{FF2B5EF4-FFF2-40B4-BE49-F238E27FC236}">
                <a16:creationId xmlns:a16="http://schemas.microsoft.com/office/drawing/2014/main" id="{C2192523-807F-4707-87DE-58BD73F5D2F6}"/>
              </a:ext>
            </a:extLst>
          </p:cNvPr>
          <p:cNvSpPr txBox="1"/>
          <p:nvPr/>
        </p:nvSpPr>
        <p:spPr>
          <a:xfrm>
            <a:off x="4716093" y="3175622"/>
            <a:ext cx="1210588" cy="338554"/>
          </a:xfrm>
          <a:prstGeom prst="rect">
            <a:avLst/>
          </a:prstGeom>
          <a:noFill/>
        </p:spPr>
        <p:txBody>
          <a:bodyPr wrap="none" rtlCol="0" anchor="ctr">
            <a:spAutoFit/>
          </a:bodyPr>
          <a:lstStyle/>
          <a:p>
            <a:pPr algn="ctr"/>
            <a:r>
              <a:rPr lang="en-US" sz="1600" dirty="0">
                <a:solidFill>
                  <a:schemeClr val="bg1"/>
                </a:solidFill>
                <a:latin typeface="Avenir LT Std 45 Book" panose="020B0502020203020204" pitchFamily="34" charset="0"/>
              </a:rPr>
              <a:t>$1,300,000</a:t>
            </a:r>
          </a:p>
        </p:txBody>
      </p:sp>
      <p:cxnSp>
        <p:nvCxnSpPr>
          <p:cNvPr id="40" name="Straight Arrow Connector 39">
            <a:extLst>
              <a:ext uri="{FF2B5EF4-FFF2-40B4-BE49-F238E27FC236}">
                <a16:creationId xmlns:a16="http://schemas.microsoft.com/office/drawing/2014/main" id="{51D32A91-6EAC-4F02-9890-68B430BE6ADA}"/>
              </a:ext>
            </a:extLst>
          </p:cNvPr>
          <p:cNvCxnSpPr/>
          <p:nvPr/>
        </p:nvCxnSpPr>
        <p:spPr bwMode="auto">
          <a:xfrm>
            <a:off x="5325374" y="3810000"/>
            <a:ext cx="0" cy="381000"/>
          </a:xfrm>
          <a:prstGeom prst="straightConnector1">
            <a:avLst/>
          </a:prstGeom>
          <a:solidFill>
            <a:schemeClr val="accent1"/>
          </a:solidFill>
          <a:ln w="28575" cap="flat" cmpd="sng" algn="ctr">
            <a:solidFill>
              <a:srgbClr val="CC0066"/>
            </a:solidFill>
            <a:prstDash val="solid"/>
            <a:round/>
            <a:headEnd type="none" w="med" len="med"/>
            <a:tailEnd type="triangle"/>
          </a:ln>
          <a:effectLst/>
        </p:spPr>
      </p:cxnSp>
    </p:spTree>
    <p:extLst>
      <p:ext uri="{BB962C8B-B14F-4D97-AF65-F5344CB8AC3E}">
        <p14:creationId xmlns:p14="http://schemas.microsoft.com/office/powerpoint/2010/main" val="398111506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Straight Connector 29"/>
          <p:cNvCxnSpPr/>
          <p:nvPr/>
        </p:nvCxnSpPr>
        <p:spPr bwMode="auto">
          <a:xfrm>
            <a:off x="0" y="1752600"/>
            <a:ext cx="9144000" cy="0"/>
          </a:xfrm>
          <a:prstGeom prst="line">
            <a:avLst/>
          </a:prstGeom>
          <a:solidFill>
            <a:schemeClr val="accent1"/>
          </a:solidFill>
          <a:ln w="28575" cap="flat" cmpd="sng" algn="ctr">
            <a:solidFill>
              <a:schemeClr val="bg2"/>
            </a:solidFill>
            <a:prstDash val="solid"/>
            <a:round/>
            <a:headEnd type="none" w="med" len="med"/>
            <a:tailEnd type="none" w="med" len="med"/>
          </a:ln>
          <a:effectLst/>
        </p:spPr>
      </p:cxnSp>
      <p:sp>
        <p:nvSpPr>
          <p:cNvPr id="5" name="Slide Number Placeholder 4"/>
          <p:cNvSpPr>
            <a:spLocks noGrp="1"/>
          </p:cNvSpPr>
          <p:nvPr>
            <p:ph type="sldNum" sz="quarter" idx="10"/>
          </p:nvPr>
        </p:nvSpPr>
        <p:spPr>
          <a:xfrm>
            <a:off x="6724651" y="6466115"/>
            <a:ext cx="2057400" cy="281437"/>
          </a:xfrm>
        </p:spPr>
        <p:txBody>
          <a:bodyPr/>
          <a:lstStyle/>
          <a:p>
            <a:fld id="{6E18DBF4-37B7-4C4F-9728-A1C100B177EE}" type="slidenum">
              <a:rPr lang="en-US" smtClean="0"/>
              <a:pPr/>
              <a:t>79</a:t>
            </a:fld>
            <a:endParaRPr lang="en-US"/>
          </a:p>
        </p:txBody>
      </p:sp>
      <p:grpSp>
        <p:nvGrpSpPr>
          <p:cNvPr id="9" name="Group 8"/>
          <p:cNvGrpSpPr/>
          <p:nvPr/>
        </p:nvGrpSpPr>
        <p:grpSpPr>
          <a:xfrm>
            <a:off x="1249869" y="1544508"/>
            <a:ext cx="1439420" cy="2192266"/>
            <a:chOff x="838200" y="2208213"/>
            <a:chExt cx="1724025" cy="2625725"/>
          </a:xfrm>
          <a:solidFill>
            <a:srgbClr val="0070C0"/>
          </a:solidFill>
        </p:grpSpPr>
        <p:sp>
          <p:nvSpPr>
            <p:cNvPr id="6"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7"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3ABD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8"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grpSp>
        <p:nvGrpSpPr>
          <p:cNvPr id="10" name="Group 9"/>
          <p:cNvGrpSpPr/>
          <p:nvPr/>
        </p:nvGrpSpPr>
        <p:grpSpPr>
          <a:xfrm>
            <a:off x="2995039" y="1544510"/>
            <a:ext cx="1439420" cy="2192266"/>
            <a:chOff x="838200" y="2208213"/>
            <a:chExt cx="1724025" cy="2625725"/>
          </a:xfrm>
          <a:solidFill>
            <a:srgbClr val="FF9900"/>
          </a:solidFill>
        </p:grpSpPr>
        <p:sp>
          <p:nvSpPr>
            <p:cNvPr id="11"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2"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FFCC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13"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grpSp>
        <p:nvGrpSpPr>
          <p:cNvPr id="14" name="Group 13"/>
          <p:cNvGrpSpPr/>
          <p:nvPr/>
        </p:nvGrpSpPr>
        <p:grpSpPr>
          <a:xfrm>
            <a:off x="4740210" y="1544510"/>
            <a:ext cx="1439420" cy="2192266"/>
            <a:chOff x="838200" y="2208213"/>
            <a:chExt cx="1724025" cy="2625725"/>
          </a:xfrm>
        </p:grpSpPr>
        <p:sp>
          <p:nvSpPr>
            <p:cNvPr id="15"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solidFill>
              <a:srgbClr val="CC00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sp>
          <p:nvSpPr>
            <p:cNvPr id="16"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FF99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sp>
          <p:nvSpPr>
            <p:cNvPr id="17"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solidFill>
              <a:srgbClr val="CC00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solidFill>
                  <a:schemeClr val="bg1"/>
                </a:solidFill>
              </a:endParaRPr>
            </a:p>
          </p:txBody>
        </p:sp>
      </p:grpSp>
      <p:grpSp>
        <p:nvGrpSpPr>
          <p:cNvPr id="18" name="Group 17"/>
          <p:cNvGrpSpPr/>
          <p:nvPr/>
        </p:nvGrpSpPr>
        <p:grpSpPr>
          <a:xfrm>
            <a:off x="6485380" y="1544510"/>
            <a:ext cx="1439420" cy="2192266"/>
            <a:chOff x="838200" y="2208213"/>
            <a:chExt cx="1724025" cy="2625725"/>
          </a:xfrm>
          <a:solidFill>
            <a:srgbClr val="00B050"/>
          </a:solidFill>
        </p:grpSpPr>
        <p:sp>
          <p:nvSpPr>
            <p:cNvPr id="19" name="Freeform 89"/>
            <p:cNvSpPr>
              <a:spLocks/>
            </p:cNvSpPr>
            <p:nvPr/>
          </p:nvSpPr>
          <p:spPr bwMode="auto">
            <a:xfrm>
              <a:off x="839787" y="2217738"/>
              <a:ext cx="1558925" cy="2616200"/>
            </a:xfrm>
            <a:custGeom>
              <a:avLst/>
              <a:gdLst>
                <a:gd name="T0" fmla="*/ 3929 w 3929"/>
                <a:gd name="T1" fmla="*/ 0 h 6590"/>
                <a:gd name="T2" fmla="*/ 3907 w 3929"/>
                <a:gd name="T3" fmla="*/ 0 h 6590"/>
                <a:gd name="T4" fmla="*/ 3864 w 3929"/>
                <a:gd name="T5" fmla="*/ 6 h 6590"/>
                <a:gd name="T6" fmla="*/ 3802 w 3929"/>
                <a:gd name="T7" fmla="*/ 27 h 6590"/>
                <a:gd name="T8" fmla="*/ 3725 w 3929"/>
                <a:gd name="T9" fmla="*/ 73 h 6590"/>
                <a:gd name="T10" fmla="*/ 3658 w 3929"/>
                <a:gd name="T11" fmla="*/ 141 h 6590"/>
                <a:gd name="T12" fmla="*/ 3600 w 3929"/>
                <a:gd name="T13" fmla="*/ 226 h 6590"/>
                <a:gd name="T14" fmla="*/ 3554 w 3929"/>
                <a:gd name="T15" fmla="*/ 326 h 6590"/>
                <a:gd name="T16" fmla="*/ 3522 w 3929"/>
                <a:gd name="T17" fmla="*/ 438 h 6590"/>
                <a:gd name="T18" fmla="*/ 3505 w 3929"/>
                <a:gd name="T19" fmla="*/ 560 h 6590"/>
                <a:gd name="T20" fmla="*/ 3504 w 3929"/>
                <a:gd name="T21" fmla="*/ 624 h 6590"/>
                <a:gd name="T22" fmla="*/ 3504 w 3929"/>
                <a:gd name="T23" fmla="*/ 624 h 6590"/>
                <a:gd name="T24" fmla="*/ 3504 w 3929"/>
                <a:gd name="T25" fmla="*/ 5661 h 6590"/>
                <a:gd name="T26" fmla="*/ 1751 w 3929"/>
                <a:gd name="T27" fmla="*/ 6590 h 6590"/>
                <a:gd name="T28" fmla="*/ 0 w 3929"/>
                <a:gd name="T29" fmla="*/ 5661 h 6590"/>
                <a:gd name="T30" fmla="*/ 0 w 3929"/>
                <a:gd name="T31" fmla="*/ 615 h 6590"/>
                <a:gd name="T32" fmla="*/ 2 w 3929"/>
                <a:gd name="T33" fmla="*/ 550 h 6590"/>
                <a:gd name="T34" fmla="*/ 18 w 3929"/>
                <a:gd name="T35" fmla="*/ 430 h 6590"/>
                <a:gd name="T36" fmla="*/ 51 w 3929"/>
                <a:gd name="T37" fmla="*/ 318 h 6590"/>
                <a:gd name="T38" fmla="*/ 96 w 3929"/>
                <a:gd name="T39" fmla="*/ 221 h 6590"/>
                <a:gd name="T40" fmla="*/ 155 w 3929"/>
                <a:gd name="T41" fmla="*/ 138 h 6590"/>
                <a:gd name="T42" fmla="*/ 222 w 3929"/>
                <a:gd name="T43" fmla="*/ 72 h 6590"/>
                <a:gd name="T44" fmla="*/ 298 w 3929"/>
                <a:gd name="T45" fmla="*/ 26 h 6590"/>
                <a:gd name="T46" fmla="*/ 361 w 3929"/>
                <a:gd name="T47" fmla="*/ 6 h 6590"/>
                <a:gd name="T48" fmla="*/ 403 w 3929"/>
                <a:gd name="T49" fmla="*/ 0 h 6590"/>
                <a:gd name="T50" fmla="*/ 424 w 3929"/>
                <a:gd name="T51" fmla="*/ 0 h 6590"/>
                <a:gd name="T52" fmla="*/ 425 w 3929"/>
                <a:gd name="T53" fmla="*/ 0 h 6590"/>
                <a:gd name="T54" fmla="*/ 425 w 3929"/>
                <a:gd name="T55" fmla="*/ 0 h 6590"/>
                <a:gd name="T56" fmla="*/ 3929 w 3929"/>
                <a:gd name="T57" fmla="*/ 0 h 6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29" h="6590">
                  <a:moveTo>
                    <a:pt x="3929" y="0"/>
                  </a:moveTo>
                  <a:lnTo>
                    <a:pt x="3907" y="0"/>
                  </a:lnTo>
                  <a:lnTo>
                    <a:pt x="3864" y="6"/>
                  </a:lnTo>
                  <a:lnTo>
                    <a:pt x="3802" y="27"/>
                  </a:lnTo>
                  <a:lnTo>
                    <a:pt x="3725" y="73"/>
                  </a:lnTo>
                  <a:lnTo>
                    <a:pt x="3658" y="141"/>
                  </a:lnTo>
                  <a:lnTo>
                    <a:pt x="3600" y="226"/>
                  </a:lnTo>
                  <a:lnTo>
                    <a:pt x="3554" y="326"/>
                  </a:lnTo>
                  <a:lnTo>
                    <a:pt x="3522" y="438"/>
                  </a:lnTo>
                  <a:lnTo>
                    <a:pt x="3505" y="560"/>
                  </a:lnTo>
                  <a:lnTo>
                    <a:pt x="3504" y="624"/>
                  </a:lnTo>
                  <a:lnTo>
                    <a:pt x="3504" y="624"/>
                  </a:lnTo>
                  <a:lnTo>
                    <a:pt x="3504" y="5661"/>
                  </a:lnTo>
                  <a:lnTo>
                    <a:pt x="1751" y="6590"/>
                  </a:lnTo>
                  <a:lnTo>
                    <a:pt x="0" y="5661"/>
                  </a:lnTo>
                  <a:lnTo>
                    <a:pt x="0" y="615"/>
                  </a:lnTo>
                  <a:lnTo>
                    <a:pt x="2" y="550"/>
                  </a:lnTo>
                  <a:lnTo>
                    <a:pt x="18" y="430"/>
                  </a:lnTo>
                  <a:lnTo>
                    <a:pt x="51" y="318"/>
                  </a:lnTo>
                  <a:lnTo>
                    <a:pt x="96" y="221"/>
                  </a:lnTo>
                  <a:lnTo>
                    <a:pt x="155" y="138"/>
                  </a:lnTo>
                  <a:lnTo>
                    <a:pt x="222" y="72"/>
                  </a:lnTo>
                  <a:lnTo>
                    <a:pt x="298" y="26"/>
                  </a:lnTo>
                  <a:lnTo>
                    <a:pt x="361" y="6"/>
                  </a:lnTo>
                  <a:lnTo>
                    <a:pt x="403" y="0"/>
                  </a:lnTo>
                  <a:lnTo>
                    <a:pt x="424" y="0"/>
                  </a:lnTo>
                  <a:lnTo>
                    <a:pt x="425" y="0"/>
                  </a:lnTo>
                  <a:lnTo>
                    <a:pt x="425" y="0"/>
                  </a:lnTo>
                  <a:lnTo>
                    <a:pt x="392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20" name="Freeform 98"/>
            <p:cNvSpPr>
              <a:spLocks/>
            </p:cNvSpPr>
            <p:nvPr/>
          </p:nvSpPr>
          <p:spPr bwMode="auto">
            <a:xfrm>
              <a:off x="2225675" y="2208213"/>
              <a:ext cx="336550" cy="249238"/>
            </a:xfrm>
            <a:custGeom>
              <a:avLst/>
              <a:gdLst>
                <a:gd name="T0" fmla="*/ 0 w 850"/>
                <a:gd name="T1" fmla="*/ 624 h 624"/>
                <a:gd name="T2" fmla="*/ 850 w 850"/>
                <a:gd name="T3" fmla="*/ 624 h 624"/>
                <a:gd name="T4" fmla="*/ 849 w 850"/>
                <a:gd name="T5" fmla="*/ 561 h 624"/>
                <a:gd name="T6" fmla="*/ 832 w 850"/>
                <a:gd name="T7" fmla="*/ 439 h 624"/>
                <a:gd name="T8" fmla="*/ 800 w 850"/>
                <a:gd name="T9" fmla="*/ 326 h 624"/>
                <a:gd name="T10" fmla="*/ 754 w 850"/>
                <a:gd name="T11" fmla="*/ 226 h 624"/>
                <a:gd name="T12" fmla="*/ 696 w 850"/>
                <a:gd name="T13" fmla="*/ 142 h 624"/>
                <a:gd name="T14" fmla="*/ 629 w 850"/>
                <a:gd name="T15" fmla="*/ 75 h 624"/>
                <a:gd name="T16" fmla="*/ 552 w 850"/>
                <a:gd name="T17" fmla="*/ 27 h 624"/>
                <a:gd name="T18" fmla="*/ 490 w 850"/>
                <a:gd name="T19" fmla="*/ 6 h 624"/>
                <a:gd name="T20" fmla="*/ 447 w 850"/>
                <a:gd name="T21" fmla="*/ 0 h 624"/>
                <a:gd name="T22" fmla="*/ 425 w 850"/>
                <a:gd name="T23" fmla="*/ 0 h 624"/>
                <a:gd name="T24" fmla="*/ 425 w 850"/>
                <a:gd name="T25" fmla="*/ 0 h 624"/>
                <a:gd name="T26" fmla="*/ 403 w 850"/>
                <a:gd name="T27" fmla="*/ 0 h 624"/>
                <a:gd name="T28" fmla="*/ 360 w 850"/>
                <a:gd name="T29" fmla="*/ 6 h 624"/>
                <a:gd name="T30" fmla="*/ 300 w 850"/>
                <a:gd name="T31" fmla="*/ 27 h 624"/>
                <a:gd name="T32" fmla="*/ 223 w 850"/>
                <a:gd name="T33" fmla="*/ 75 h 624"/>
                <a:gd name="T34" fmla="*/ 154 w 850"/>
                <a:gd name="T35" fmla="*/ 142 h 624"/>
                <a:gd name="T36" fmla="*/ 97 w 850"/>
                <a:gd name="T37" fmla="*/ 226 h 624"/>
                <a:gd name="T38" fmla="*/ 52 w 850"/>
                <a:gd name="T39" fmla="*/ 326 h 624"/>
                <a:gd name="T40" fmla="*/ 20 w 850"/>
                <a:gd name="T41" fmla="*/ 439 h 624"/>
                <a:gd name="T42" fmla="*/ 3 w 850"/>
                <a:gd name="T43" fmla="*/ 561 h 624"/>
                <a:gd name="T44" fmla="*/ 0 w 850"/>
                <a:gd name="T45"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50" h="624">
                  <a:moveTo>
                    <a:pt x="0" y="624"/>
                  </a:moveTo>
                  <a:lnTo>
                    <a:pt x="850" y="624"/>
                  </a:lnTo>
                  <a:lnTo>
                    <a:pt x="849" y="561"/>
                  </a:lnTo>
                  <a:lnTo>
                    <a:pt x="832" y="439"/>
                  </a:lnTo>
                  <a:lnTo>
                    <a:pt x="800" y="326"/>
                  </a:lnTo>
                  <a:lnTo>
                    <a:pt x="754" y="226"/>
                  </a:lnTo>
                  <a:lnTo>
                    <a:pt x="696" y="142"/>
                  </a:lnTo>
                  <a:lnTo>
                    <a:pt x="629" y="75"/>
                  </a:lnTo>
                  <a:lnTo>
                    <a:pt x="552" y="27"/>
                  </a:lnTo>
                  <a:lnTo>
                    <a:pt x="490" y="6"/>
                  </a:lnTo>
                  <a:lnTo>
                    <a:pt x="447" y="0"/>
                  </a:lnTo>
                  <a:lnTo>
                    <a:pt x="425" y="0"/>
                  </a:lnTo>
                  <a:lnTo>
                    <a:pt x="425" y="0"/>
                  </a:lnTo>
                  <a:lnTo>
                    <a:pt x="403" y="0"/>
                  </a:lnTo>
                  <a:lnTo>
                    <a:pt x="360" y="6"/>
                  </a:lnTo>
                  <a:lnTo>
                    <a:pt x="300" y="27"/>
                  </a:lnTo>
                  <a:lnTo>
                    <a:pt x="223" y="75"/>
                  </a:lnTo>
                  <a:lnTo>
                    <a:pt x="154" y="142"/>
                  </a:lnTo>
                  <a:lnTo>
                    <a:pt x="97" y="226"/>
                  </a:lnTo>
                  <a:lnTo>
                    <a:pt x="52" y="326"/>
                  </a:lnTo>
                  <a:lnTo>
                    <a:pt x="20" y="439"/>
                  </a:lnTo>
                  <a:lnTo>
                    <a:pt x="3" y="561"/>
                  </a:lnTo>
                  <a:lnTo>
                    <a:pt x="0" y="624"/>
                  </a:lnTo>
                  <a:close/>
                </a:path>
              </a:pathLst>
            </a:custGeom>
            <a:solidFill>
              <a:srgbClr val="92D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sp>
          <p:nvSpPr>
            <p:cNvPr id="21" name="Freeform 99"/>
            <p:cNvSpPr>
              <a:spLocks/>
            </p:cNvSpPr>
            <p:nvPr/>
          </p:nvSpPr>
          <p:spPr bwMode="auto">
            <a:xfrm>
              <a:off x="838200" y="2208213"/>
              <a:ext cx="1557338" cy="2616200"/>
            </a:xfrm>
            <a:custGeom>
              <a:avLst/>
              <a:gdLst>
                <a:gd name="T0" fmla="*/ 424 w 3927"/>
                <a:gd name="T1" fmla="*/ 0 h 6592"/>
                <a:gd name="T2" fmla="*/ 424 w 3927"/>
                <a:gd name="T3" fmla="*/ 0 h 6592"/>
                <a:gd name="T4" fmla="*/ 424 w 3927"/>
                <a:gd name="T5" fmla="*/ 0 h 6592"/>
                <a:gd name="T6" fmla="*/ 424 w 3927"/>
                <a:gd name="T7" fmla="*/ 0 h 6592"/>
                <a:gd name="T8" fmla="*/ 402 w 3927"/>
                <a:gd name="T9" fmla="*/ 1 h 6592"/>
                <a:gd name="T10" fmla="*/ 359 w 3927"/>
                <a:gd name="T11" fmla="*/ 6 h 6592"/>
                <a:gd name="T12" fmla="*/ 297 w 3927"/>
                <a:gd name="T13" fmla="*/ 27 h 6592"/>
                <a:gd name="T14" fmla="*/ 222 w 3927"/>
                <a:gd name="T15" fmla="*/ 72 h 6592"/>
                <a:gd name="T16" fmla="*/ 153 w 3927"/>
                <a:gd name="T17" fmla="*/ 138 h 6592"/>
                <a:gd name="T18" fmla="*/ 96 w 3927"/>
                <a:gd name="T19" fmla="*/ 221 h 6592"/>
                <a:gd name="T20" fmla="*/ 51 w 3927"/>
                <a:gd name="T21" fmla="*/ 320 h 6592"/>
                <a:gd name="T22" fmla="*/ 18 w 3927"/>
                <a:gd name="T23" fmla="*/ 430 h 6592"/>
                <a:gd name="T24" fmla="*/ 1 w 3927"/>
                <a:gd name="T25" fmla="*/ 552 h 6592"/>
                <a:gd name="T26" fmla="*/ 0 w 3927"/>
                <a:gd name="T27" fmla="*/ 615 h 6592"/>
                <a:gd name="T28" fmla="*/ 0 w 3927"/>
                <a:gd name="T29" fmla="*/ 615 h 6592"/>
                <a:gd name="T30" fmla="*/ 0 w 3927"/>
                <a:gd name="T31" fmla="*/ 5662 h 6592"/>
                <a:gd name="T32" fmla="*/ 1751 w 3927"/>
                <a:gd name="T33" fmla="*/ 6592 h 6592"/>
                <a:gd name="T34" fmla="*/ 3502 w 3927"/>
                <a:gd name="T35" fmla="*/ 5662 h 6592"/>
                <a:gd name="T36" fmla="*/ 3502 w 3927"/>
                <a:gd name="T37" fmla="*/ 624 h 6592"/>
                <a:gd name="T38" fmla="*/ 3502 w 3927"/>
                <a:gd name="T39" fmla="*/ 624 h 6592"/>
                <a:gd name="T40" fmla="*/ 3504 w 3927"/>
                <a:gd name="T41" fmla="*/ 561 h 6592"/>
                <a:gd name="T42" fmla="*/ 3522 w 3927"/>
                <a:gd name="T43" fmla="*/ 439 h 6592"/>
                <a:gd name="T44" fmla="*/ 3553 w 3927"/>
                <a:gd name="T45" fmla="*/ 326 h 6592"/>
                <a:gd name="T46" fmla="*/ 3600 w 3927"/>
                <a:gd name="T47" fmla="*/ 226 h 6592"/>
                <a:gd name="T48" fmla="*/ 3657 w 3927"/>
                <a:gd name="T49" fmla="*/ 142 h 6592"/>
                <a:gd name="T50" fmla="*/ 3725 w 3927"/>
                <a:gd name="T51" fmla="*/ 75 h 6592"/>
                <a:gd name="T52" fmla="*/ 3800 w 3927"/>
                <a:gd name="T53" fmla="*/ 27 h 6592"/>
                <a:gd name="T54" fmla="*/ 3863 w 3927"/>
                <a:gd name="T55" fmla="*/ 6 h 6592"/>
                <a:gd name="T56" fmla="*/ 3905 w 3927"/>
                <a:gd name="T57" fmla="*/ 0 h 6592"/>
                <a:gd name="T58" fmla="*/ 3927 w 3927"/>
                <a:gd name="T59" fmla="*/ 0 h 6592"/>
                <a:gd name="T60" fmla="*/ 3927 w 3927"/>
                <a:gd name="T61" fmla="*/ 0 h 6592"/>
                <a:gd name="T62" fmla="*/ 424 w 3927"/>
                <a:gd name="T63" fmla="*/ 0 h 6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7" h="6592">
                  <a:moveTo>
                    <a:pt x="424" y="0"/>
                  </a:moveTo>
                  <a:lnTo>
                    <a:pt x="424" y="0"/>
                  </a:lnTo>
                  <a:lnTo>
                    <a:pt x="424" y="0"/>
                  </a:lnTo>
                  <a:lnTo>
                    <a:pt x="424" y="0"/>
                  </a:lnTo>
                  <a:lnTo>
                    <a:pt x="402" y="1"/>
                  </a:lnTo>
                  <a:lnTo>
                    <a:pt x="359" y="6"/>
                  </a:lnTo>
                  <a:lnTo>
                    <a:pt x="297" y="27"/>
                  </a:lnTo>
                  <a:lnTo>
                    <a:pt x="222" y="72"/>
                  </a:lnTo>
                  <a:lnTo>
                    <a:pt x="153" y="138"/>
                  </a:lnTo>
                  <a:lnTo>
                    <a:pt x="96" y="221"/>
                  </a:lnTo>
                  <a:lnTo>
                    <a:pt x="51" y="320"/>
                  </a:lnTo>
                  <a:lnTo>
                    <a:pt x="18" y="430"/>
                  </a:lnTo>
                  <a:lnTo>
                    <a:pt x="1" y="552"/>
                  </a:lnTo>
                  <a:lnTo>
                    <a:pt x="0" y="615"/>
                  </a:lnTo>
                  <a:lnTo>
                    <a:pt x="0" y="615"/>
                  </a:lnTo>
                  <a:lnTo>
                    <a:pt x="0" y="5662"/>
                  </a:lnTo>
                  <a:lnTo>
                    <a:pt x="1751" y="6592"/>
                  </a:lnTo>
                  <a:lnTo>
                    <a:pt x="3502" y="5662"/>
                  </a:lnTo>
                  <a:lnTo>
                    <a:pt x="3502" y="624"/>
                  </a:lnTo>
                  <a:lnTo>
                    <a:pt x="3502" y="624"/>
                  </a:lnTo>
                  <a:lnTo>
                    <a:pt x="3504" y="561"/>
                  </a:lnTo>
                  <a:lnTo>
                    <a:pt x="3522" y="439"/>
                  </a:lnTo>
                  <a:lnTo>
                    <a:pt x="3553" y="326"/>
                  </a:lnTo>
                  <a:lnTo>
                    <a:pt x="3600" y="226"/>
                  </a:lnTo>
                  <a:lnTo>
                    <a:pt x="3657" y="142"/>
                  </a:lnTo>
                  <a:lnTo>
                    <a:pt x="3725" y="75"/>
                  </a:lnTo>
                  <a:lnTo>
                    <a:pt x="3800" y="27"/>
                  </a:lnTo>
                  <a:lnTo>
                    <a:pt x="3863" y="6"/>
                  </a:lnTo>
                  <a:lnTo>
                    <a:pt x="3905" y="0"/>
                  </a:lnTo>
                  <a:lnTo>
                    <a:pt x="3927" y="0"/>
                  </a:lnTo>
                  <a:lnTo>
                    <a:pt x="3927" y="0"/>
                  </a:lnTo>
                  <a:lnTo>
                    <a:pt x="4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350"/>
            </a:p>
          </p:txBody>
        </p:sp>
      </p:grpSp>
      <p:sp>
        <p:nvSpPr>
          <p:cNvPr id="173" name="TextBox 172"/>
          <p:cNvSpPr txBox="1"/>
          <p:nvPr/>
        </p:nvSpPr>
        <p:spPr>
          <a:xfrm>
            <a:off x="1207517" y="3154735"/>
            <a:ext cx="1210588" cy="338554"/>
          </a:xfrm>
          <a:prstGeom prst="rect">
            <a:avLst/>
          </a:prstGeom>
          <a:noFill/>
        </p:spPr>
        <p:txBody>
          <a:bodyPr wrap="none" rtlCol="0" anchor="ctr">
            <a:spAutoFit/>
          </a:bodyPr>
          <a:lstStyle/>
          <a:p>
            <a:pPr algn="ctr"/>
            <a:r>
              <a:rPr lang="en-US" sz="1600" dirty="0">
                <a:solidFill>
                  <a:schemeClr val="bg1"/>
                </a:solidFill>
                <a:latin typeface="Avenir LT Std 45 Book" panose="020B0502020203020204" pitchFamily="34" charset="0"/>
              </a:rPr>
              <a:t>$1,755,000</a:t>
            </a:r>
          </a:p>
        </p:txBody>
      </p:sp>
      <p:sp>
        <p:nvSpPr>
          <p:cNvPr id="39" name="Title 5"/>
          <p:cNvSpPr>
            <a:spLocks noGrp="1"/>
          </p:cNvSpPr>
          <p:nvPr>
            <p:ph type="title"/>
          </p:nvPr>
        </p:nvSpPr>
        <p:spPr>
          <a:xfrm>
            <a:off x="457200" y="228600"/>
            <a:ext cx="8229600" cy="715962"/>
          </a:xfrm>
        </p:spPr>
        <p:txBody>
          <a:bodyPr/>
          <a:lstStyle/>
          <a:p>
            <a:r>
              <a:rPr lang="en-US" dirty="0">
                <a:solidFill>
                  <a:srgbClr val="0070C0"/>
                </a:solidFill>
              </a:rPr>
              <a:t>Expenses: Transfer to Capital</a:t>
            </a:r>
          </a:p>
        </p:txBody>
      </p:sp>
      <p:sp>
        <p:nvSpPr>
          <p:cNvPr id="45" name="TextBox 44"/>
          <p:cNvSpPr txBox="1"/>
          <p:nvPr/>
        </p:nvSpPr>
        <p:spPr>
          <a:xfrm>
            <a:off x="914400" y="4191000"/>
            <a:ext cx="7345260" cy="1077218"/>
          </a:xfrm>
          <a:prstGeom prst="rect">
            <a:avLst/>
          </a:prstGeom>
          <a:noFill/>
        </p:spPr>
        <p:txBody>
          <a:bodyPr wrap="square" rtlCol="0" anchor="ctr">
            <a:spAutoFit/>
          </a:bodyPr>
          <a:lstStyle/>
          <a:p>
            <a:r>
              <a:rPr lang="en-US" sz="1600" dirty="0">
                <a:solidFill>
                  <a:srgbClr val="00B050"/>
                </a:solidFill>
                <a:latin typeface="Avenir LT Std 45 Book" panose="020B0502020203020204" pitchFamily="34" charset="0"/>
              </a:rPr>
              <a:t>At High School West, the “interior” building project needed to generate State aid on the athletic track replacement project is a renovation of the locker rooms.  As much as budget will allow, replace flooring, lighting, lockers, ceiling, shower area and coaches rooms within the girls and boys locker rooms.</a:t>
            </a:r>
          </a:p>
        </p:txBody>
      </p:sp>
      <p:sp>
        <p:nvSpPr>
          <p:cNvPr id="33" name="TextBox 32">
            <a:extLst>
              <a:ext uri="{FF2B5EF4-FFF2-40B4-BE49-F238E27FC236}">
                <a16:creationId xmlns:a16="http://schemas.microsoft.com/office/drawing/2014/main" id="{833D0D67-6D94-4B62-B184-C2BB95026656}"/>
              </a:ext>
            </a:extLst>
          </p:cNvPr>
          <p:cNvSpPr txBox="1"/>
          <p:nvPr/>
        </p:nvSpPr>
        <p:spPr>
          <a:xfrm>
            <a:off x="2973984" y="3158784"/>
            <a:ext cx="1210588" cy="338554"/>
          </a:xfrm>
          <a:prstGeom prst="rect">
            <a:avLst/>
          </a:prstGeom>
          <a:noFill/>
        </p:spPr>
        <p:txBody>
          <a:bodyPr wrap="none" rtlCol="0" anchor="ctr">
            <a:spAutoFit/>
          </a:bodyPr>
          <a:lstStyle/>
          <a:p>
            <a:pPr algn="ctr"/>
            <a:r>
              <a:rPr lang="en-US" sz="1600" dirty="0">
                <a:solidFill>
                  <a:schemeClr val="bg1"/>
                </a:solidFill>
                <a:latin typeface="Avenir LT Std 45 Book" panose="020B0502020203020204" pitchFamily="34" charset="0"/>
              </a:rPr>
              <a:t>$1,667,500</a:t>
            </a:r>
          </a:p>
        </p:txBody>
      </p:sp>
      <p:sp>
        <p:nvSpPr>
          <p:cNvPr id="34" name="TextBox 33">
            <a:extLst>
              <a:ext uri="{FF2B5EF4-FFF2-40B4-BE49-F238E27FC236}">
                <a16:creationId xmlns:a16="http://schemas.microsoft.com/office/drawing/2014/main" id="{ECDE8837-B9CD-4948-AA35-A882A3187442}"/>
              </a:ext>
            </a:extLst>
          </p:cNvPr>
          <p:cNvSpPr txBox="1"/>
          <p:nvPr/>
        </p:nvSpPr>
        <p:spPr>
          <a:xfrm>
            <a:off x="4716093" y="3175622"/>
            <a:ext cx="1210588" cy="338554"/>
          </a:xfrm>
          <a:prstGeom prst="rect">
            <a:avLst/>
          </a:prstGeom>
          <a:noFill/>
        </p:spPr>
        <p:txBody>
          <a:bodyPr wrap="none" rtlCol="0" anchor="ctr">
            <a:spAutoFit/>
          </a:bodyPr>
          <a:lstStyle/>
          <a:p>
            <a:pPr algn="ctr"/>
            <a:r>
              <a:rPr lang="en-US" sz="1600" dirty="0">
                <a:solidFill>
                  <a:schemeClr val="bg1"/>
                </a:solidFill>
                <a:latin typeface="Avenir LT Std 45 Book" panose="020B0502020203020204" pitchFamily="34" charset="0"/>
              </a:rPr>
              <a:t>$1,300,000</a:t>
            </a:r>
          </a:p>
        </p:txBody>
      </p:sp>
      <p:sp>
        <p:nvSpPr>
          <p:cNvPr id="35" name="TextBox 34">
            <a:extLst>
              <a:ext uri="{FF2B5EF4-FFF2-40B4-BE49-F238E27FC236}">
                <a16:creationId xmlns:a16="http://schemas.microsoft.com/office/drawing/2014/main" id="{3C94EB9F-0908-4342-9080-1B42CD0A6E1C}"/>
              </a:ext>
            </a:extLst>
          </p:cNvPr>
          <p:cNvSpPr txBox="1"/>
          <p:nvPr/>
        </p:nvSpPr>
        <p:spPr>
          <a:xfrm>
            <a:off x="6526720" y="3154735"/>
            <a:ext cx="1085852" cy="338554"/>
          </a:xfrm>
          <a:prstGeom prst="rect">
            <a:avLst/>
          </a:prstGeom>
          <a:noFill/>
        </p:spPr>
        <p:txBody>
          <a:bodyPr wrap="square" rtlCol="0" anchor="ctr">
            <a:spAutoFit/>
          </a:bodyPr>
          <a:lstStyle/>
          <a:p>
            <a:pPr algn="ctr"/>
            <a:r>
              <a:rPr lang="en-US" sz="1600" dirty="0">
                <a:solidFill>
                  <a:schemeClr val="bg1"/>
                </a:solidFill>
                <a:latin typeface="Avenir LT Std 45 Book" panose="020B0502020203020204" pitchFamily="34" charset="0"/>
              </a:rPr>
              <a:t>$600,000</a:t>
            </a:r>
          </a:p>
        </p:txBody>
      </p:sp>
      <p:sp>
        <p:nvSpPr>
          <p:cNvPr id="36" name="TextBox 35">
            <a:extLst>
              <a:ext uri="{FF2B5EF4-FFF2-40B4-BE49-F238E27FC236}">
                <a16:creationId xmlns:a16="http://schemas.microsoft.com/office/drawing/2014/main" id="{CEABD69E-79B4-48B7-9108-E90C3EA561C9}"/>
              </a:ext>
            </a:extLst>
          </p:cNvPr>
          <p:cNvSpPr txBox="1"/>
          <p:nvPr/>
        </p:nvSpPr>
        <p:spPr>
          <a:xfrm rot="16200000">
            <a:off x="4490307" y="2001952"/>
            <a:ext cx="1658232" cy="738664"/>
          </a:xfrm>
          <a:prstGeom prst="rect">
            <a:avLst/>
          </a:prstGeom>
          <a:noFill/>
        </p:spPr>
        <p:txBody>
          <a:bodyPr wrap="square" rtlCol="0" anchor="ctr">
            <a:spAutoFit/>
          </a:bodyPr>
          <a:lstStyle/>
          <a:p>
            <a:pPr algn="ctr"/>
            <a:r>
              <a:rPr lang="en-US" sz="1400" b="1" dirty="0">
                <a:solidFill>
                  <a:schemeClr val="bg1"/>
                </a:solidFill>
                <a:latin typeface="Avenir LT Std 45 Book" panose="020B0502020203020204" pitchFamily="34" charset="0"/>
              </a:rPr>
              <a:t>HSW </a:t>
            </a:r>
            <a:br>
              <a:rPr lang="en-US" sz="1400" b="1" dirty="0">
                <a:solidFill>
                  <a:schemeClr val="bg1"/>
                </a:solidFill>
                <a:latin typeface="Avenir LT Std 45 Book" panose="020B0502020203020204" pitchFamily="34" charset="0"/>
              </a:rPr>
            </a:br>
            <a:r>
              <a:rPr lang="en-US" sz="1400" b="1" dirty="0">
                <a:solidFill>
                  <a:schemeClr val="bg1"/>
                </a:solidFill>
                <a:latin typeface="Avenir LT Std 45 Book" panose="020B0502020203020204" pitchFamily="34" charset="0"/>
              </a:rPr>
              <a:t>ATHLETIC TRACK</a:t>
            </a:r>
          </a:p>
        </p:txBody>
      </p:sp>
      <p:sp>
        <p:nvSpPr>
          <p:cNvPr id="37" name="TextBox 36">
            <a:extLst>
              <a:ext uri="{FF2B5EF4-FFF2-40B4-BE49-F238E27FC236}">
                <a16:creationId xmlns:a16="http://schemas.microsoft.com/office/drawing/2014/main" id="{EE8B5BDC-E57C-49B8-A841-76D91E820643}"/>
              </a:ext>
            </a:extLst>
          </p:cNvPr>
          <p:cNvSpPr txBox="1"/>
          <p:nvPr/>
        </p:nvSpPr>
        <p:spPr>
          <a:xfrm rot="16200000">
            <a:off x="2891590" y="1807538"/>
            <a:ext cx="1343638" cy="984885"/>
          </a:xfrm>
          <a:prstGeom prst="rect">
            <a:avLst/>
          </a:prstGeom>
          <a:noFill/>
        </p:spPr>
        <p:txBody>
          <a:bodyPr wrap="none" rtlCol="0" anchor="ctr">
            <a:spAutoFit/>
          </a:bodyPr>
          <a:lstStyle/>
          <a:p>
            <a:pPr algn="ctr"/>
            <a:r>
              <a:rPr lang="en-US" sz="1400" b="1" dirty="0">
                <a:solidFill>
                  <a:schemeClr val="bg1"/>
                </a:solidFill>
                <a:latin typeface="Avenir LT Std 45 Book" panose="020B0502020203020204" pitchFamily="34" charset="0"/>
              </a:rPr>
              <a:t>HSW</a:t>
            </a:r>
          </a:p>
          <a:p>
            <a:pPr algn="ctr"/>
            <a:r>
              <a:rPr lang="en-US" sz="1100" b="1" dirty="0">
                <a:solidFill>
                  <a:schemeClr val="bg1"/>
                </a:solidFill>
                <a:latin typeface="Avenir LT Std 45 Book" panose="020B0502020203020204" pitchFamily="34" charset="0"/>
              </a:rPr>
              <a:t>OUTDOOR </a:t>
            </a:r>
            <a:br>
              <a:rPr lang="en-US" sz="1100" b="1" dirty="0">
                <a:solidFill>
                  <a:schemeClr val="bg1"/>
                </a:solidFill>
                <a:latin typeface="Avenir LT Std 45 Book" panose="020B0502020203020204" pitchFamily="34" charset="0"/>
              </a:rPr>
            </a:br>
            <a:r>
              <a:rPr lang="en-US" sz="1100" b="1" dirty="0">
                <a:solidFill>
                  <a:schemeClr val="bg1"/>
                </a:solidFill>
                <a:latin typeface="Avenir LT Std 45 Book" panose="020B0502020203020204" pitchFamily="34" charset="0"/>
              </a:rPr>
              <a:t>BATHROOM </a:t>
            </a:r>
            <a:br>
              <a:rPr lang="en-US" sz="1100" b="1" dirty="0">
                <a:solidFill>
                  <a:schemeClr val="bg1"/>
                </a:solidFill>
                <a:latin typeface="Avenir LT Std 45 Book" panose="020B0502020203020204" pitchFamily="34" charset="0"/>
              </a:rPr>
            </a:br>
            <a:r>
              <a:rPr lang="en-US" sz="1100" b="1" dirty="0">
                <a:solidFill>
                  <a:schemeClr val="bg1"/>
                </a:solidFill>
                <a:latin typeface="Avenir LT Std 45 Book" panose="020B0502020203020204" pitchFamily="34" charset="0"/>
              </a:rPr>
              <a:t>&amp; CONCESSION </a:t>
            </a:r>
            <a:br>
              <a:rPr lang="en-US" sz="1100" b="1" dirty="0">
                <a:solidFill>
                  <a:schemeClr val="bg1"/>
                </a:solidFill>
                <a:latin typeface="Avenir LT Std 45 Book" panose="020B0502020203020204" pitchFamily="34" charset="0"/>
              </a:rPr>
            </a:br>
            <a:r>
              <a:rPr lang="en-US" sz="1100" b="1" dirty="0">
                <a:solidFill>
                  <a:schemeClr val="bg1"/>
                </a:solidFill>
                <a:latin typeface="Avenir LT Std 45 Book" panose="020B0502020203020204" pitchFamily="34" charset="0"/>
              </a:rPr>
              <a:t>STAND</a:t>
            </a:r>
          </a:p>
        </p:txBody>
      </p:sp>
      <p:sp>
        <p:nvSpPr>
          <p:cNvPr id="38" name="TextBox 37">
            <a:extLst>
              <a:ext uri="{FF2B5EF4-FFF2-40B4-BE49-F238E27FC236}">
                <a16:creationId xmlns:a16="http://schemas.microsoft.com/office/drawing/2014/main" id="{56D6AE6E-1E4A-448A-B4C5-1CE78C3E8170}"/>
              </a:ext>
            </a:extLst>
          </p:cNvPr>
          <p:cNvSpPr txBox="1"/>
          <p:nvPr/>
        </p:nvSpPr>
        <p:spPr>
          <a:xfrm rot="16200000">
            <a:off x="1238951" y="2047161"/>
            <a:ext cx="1127232" cy="523220"/>
          </a:xfrm>
          <a:prstGeom prst="rect">
            <a:avLst/>
          </a:prstGeom>
          <a:noFill/>
        </p:spPr>
        <p:txBody>
          <a:bodyPr wrap="none" rtlCol="0" anchor="ctr">
            <a:spAutoFit/>
          </a:bodyPr>
          <a:lstStyle/>
          <a:p>
            <a:pPr algn="ctr"/>
            <a:r>
              <a:rPr lang="en-US" sz="1400" b="1" dirty="0">
                <a:solidFill>
                  <a:schemeClr val="bg1"/>
                </a:solidFill>
                <a:latin typeface="Avenir LT Std 45 Book" panose="020B0502020203020204" pitchFamily="34" charset="0"/>
              </a:rPr>
              <a:t>CW </a:t>
            </a:r>
            <a:br>
              <a:rPr lang="en-US" sz="1400" b="1" dirty="0">
                <a:solidFill>
                  <a:schemeClr val="bg1"/>
                </a:solidFill>
                <a:latin typeface="Avenir LT Std 45 Book" panose="020B0502020203020204" pitchFamily="34" charset="0"/>
              </a:rPr>
            </a:br>
            <a:r>
              <a:rPr lang="en-US" sz="1400" b="1" dirty="0">
                <a:solidFill>
                  <a:schemeClr val="bg1"/>
                </a:solidFill>
                <a:latin typeface="Avenir LT Std 45 Book" panose="020B0502020203020204" pitchFamily="34" charset="0"/>
              </a:rPr>
              <a:t>WINDOWS</a:t>
            </a:r>
          </a:p>
        </p:txBody>
      </p:sp>
      <p:sp>
        <p:nvSpPr>
          <p:cNvPr id="40" name="TextBox 39">
            <a:extLst>
              <a:ext uri="{FF2B5EF4-FFF2-40B4-BE49-F238E27FC236}">
                <a16:creationId xmlns:a16="http://schemas.microsoft.com/office/drawing/2014/main" id="{D5686D94-A487-4EBB-A03F-B2329FDB23AA}"/>
              </a:ext>
            </a:extLst>
          </p:cNvPr>
          <p:cNvSpPr txBox="1"/>
          <p:nvPr/>
        </p:nvSpPr>
        <p:spPr>
          <a:xfrm rot="16200000">
            <a:off x="6245816" y="1983785"/>
            <a:ext cx="1658232" cy="738664"/>
          </a:xfrm>
          <a:prstGeom prst="rect">
            <a:avLst/>
          </a:prstGeom>
          <a:noFill/>
        </p:spPr>
        <p:txBody>
          <a:bodyPr wrap="square" rtlCol="0" anchor="ctr">
            <a:spAutoFit/>
          </a:bodyPr>
          <a:lstStyle/>
          <a:p>
            <a:pPr algn="ctr"/>
            <a:r>
              <a:rPr lang="en-US" sz="1400" b="1" dirty="0">
                <a:solidFill>
                  <a:schemeClr val="bg1"/>
                </a:solidFill>
                <a:latin typeface="Avenir LT Std 45 Book" panose="020B0502020203020204" pitchFamily="34" charset="0"/>
              </a:rPr>
              <a:t>HSW </a:t>
            </a:r>
            <a:br>
              <a:rPr lang="en-US" sz="1400" b="1" dirty="0">
                <a:solidFill>
                  <a:schemeClr val="bg1"/>
                </a:solidFill>
                <a:latin typeface="Avenir LT Std 45 Book" panose="020B0502020203020204" pitchFamily="34" charset="0"/>
              </a:rPr>
            </a:br>
            <a:r>
              <a:rPr lang="en-US" sz="1400" b="1" dirty="0">
                <a:solidFill>
                  <a:schemeClr val="bg1"/>
                </a:solidFill>
                <a:latin typeface="Avenir LT Std 45 Book" panose="020B0502020203020204" pitchFamily="34" charset="0"/>
              </a:rPr>
              <a:t>LOCKER </a:t>
            </a:r>
            <a:br>
              <a:rPr lang="en-US" sz="1400" b="1" dirty="0">
                <a:solidFill>
                  <a:schemeClr val="bg1"/>
                </a:solidFill>
                <a:latin typeface="Avenir LT Std 45 Book" panose="020B0502020203020204" pitchFamily="34" charset="0"/>
              </a:rPr>
            </a:br>
            <a:r>
              <a:rPr lang="en-US" sz="1400" b="1" dirty="0">
                <a:solidFill>
                  <a:schemeClr val="bg1"/>
                </a:solidFill>
                <a:latin typeface="Avenir LT Std 45 Book" panose="020B0502020203020204" pitchFamily="34" charset="0"/>
              </a:rPr>
              <a:t>ROOMS</a:t>
            </a:r>
          </a:p>
        </p:txBody>
      </p:sp>
      <p:cxnSp>
        <p:nvCxnSpPr>
          <p:cNvPr id="3" name="Straight Arrow Connector 2">
            <a:extLst>
              <a:ext uri="{FF2B5EF4-FFF2-40B4-BE49-F238E27FC236}">
                <a16:creationId xmlns:a16="http://schemas.microsoft.com/office/drawing/2014/main" id="{D9173E29-82A8-4BBC-AAB1-F537959EDDBB}"/>
              </a:ext>
            </a:extLst>
          </p:cNvPr>
          <p:cNvCxnSpPr/>
          <p:nvPr/>
        </p:nvCxnSpPr>
        <p:spPr bwMode="auto">
          <a:xfrm>
            <a:off x="7069348" y="3810000"/>
            <a:ext cx="0" cy="381000"/>
          </a:xfrm>
          <a:prstGeom prst="straightConnector1">
            <a:avLst/>
          </a:prstGeom>
          <a:solidFill>
            <a:schemeClr val="accent1"/>
          </a:solidFill>
          <a:ln w="28575" cap="flat" cmpd="sng" algn="ctr">
            <a:solidFill>
              <a:srgbClr val="3AA52B"/>
            </a:solidFill>
            <a:prstDash val="solid"/>
            <a:round/>
            <a:headEnd type="none" w="med" len="med"/>
            <a:tailEnd type="triangle"/>
          </a:ln>
          <a:effectLst/>
        </p:spPr>
      </p:cxnSp>
    </p:spTree>
    <p:extLst>
      <p:ext uri="{BB962C8B-B14F-4D97-AF65-F5344CB8AC3E}">
        <p14:creationId xmlns:p14="http://schemas.microsoft.com/office/powerpoint/2010/main" val="200489302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Undistributed Category</a:t>
            </a:r>
          </a:p>
        </p:txBody>
      </p:sp>
      <p:sp>
        <p:nvSpPr>
          <p:cNvPr id="3" name="Content Placeholder 2"/>
          <p:cNvSpPr>
            <a:spLocks noGrp="1"/>
          </p:cNvSpPr>
          <p:nvPr>
            <p:ph idx="1"/>
          </p:nvPr>
        </p:nvSpPr>
        <p:spPr>
          <a:xfrm>
            <a:off x="457200" y="1143000"/>
            <a:ext cx="8153400" cy="4724400"/>
          </a:xfrm>
        </p:spPr>
        <p:txBody>
          <a:bodyPr/>
          <a:lstStyle/>
          <a:p>
            <a:r>
              <a:rPr lang="en-US" sz="2400" dirty="0"/>
              <a:t>Transfers to other funds:</a:t>
            </a:r>
          </a:p>
          <a:p>
            <a:pPr lvl="1"/>
            <a:r>
              <a:rPr lang="en-US" sz="2000" dirty="0">
                <a:solidFill>
                  <a:schemeClr val="bg1">
                    <a:lumMod val="75000"/>
                  </a:schemeClr>
                </a:solidFill>
              </a:rPr>
              <a:t>To School Lunch Fund:  $0</a:t>
            </a:r>
          </a:p>
          <a:p>
            <a:pPr marL="1316038" lvl="2" indent="-401638"/>
            <a:r>
              <a:rPr lang="en-US" sz="1800" dirty="0">
                <a:solidFill>
                  <a:schemeClr val="bg1">
                    <a:lumMod val="75000"/>
                  </a:schemeClr>
                </a:solidFill>
              </a:rPr>
              <a:t>General Fund contribution to keep the school lunch program financially sustainable no longer needed thanks in large part to Community Eligibility Provision @ four buildings</a:t>
            </a:r>
          </a:p>
          <a:p>
            <a:pPr lvl="1"/>
            <a:r>
              <a:rPr lang="en-US" sz="2000" dirty="0">
                <a:solidFill>
                  <a:schemeClr val="bg1">
                    <a:lumMod val="75000"/>
                  </a:schemeClr>
                </a:solidFill>
              </a:rPr>
              <a:t>To Special Aid Fund:  $880,000</a:t>
            </a:r>
          </a:p>
          <a:p>
            <a:pPr marL="1316038" lvl="2" indent="-401638"/>
            <a:r>
              <a:rPr lang="en-US" sz="1800" dirty="0">
                <a:solidFill>
                  <a:schemeClr val="bg1">
                    <a:lumMod val="75000"/>
                  </a:schemeClr>
                </a:solidFill>
              </a:rPr>
              <a:t>Local share of running an IEP-mandated special education summer school program</a:t>
            </a:r>
          </a:p>
          <a:p>
            <a:pPr lvl="1"/>
            <a:r>
              <a:rPr lang="en-US" sz="2000" dirty="0">
                <a:solidFill>
                  <a:schemeClr val="bg1">
                    <a:lumMod val="75000"/>
                  </a:schemeClr>
                </a:solidFill>
              </a:rPr>
              <a:t>To Capital Fund:  $5.3 million</a:t>
            </a:r>
          </a:p>
          <a:p>
            <a:pPr lvl="2"/>
            <a:r>
              <a:rPr lang="en-US" sz="1800" dirty="0">
                <a:solidFill>
                  <a:schemeClr val="bg1">
                    <a:lumMod val="75000"/>
                  </a:schemeClr>
                </a:solidFill>
              </a:rPr>
              <a:t>To proactively budget for (i.e. ‘cash flow’) specific projects</a:t>
            </a:r>
          </a:p>
          <a:p>
            <a:pPr lvl="1"/>
            <a:r>
              <a:rPr lang="en-US" sz="2000" dirty="0"/>
              <a:t>To Debt Service Fund:  $3.6 million</a:t>
            </a:r>
          </a:p>
          <a:p>
            <a:pPr marL="1316038" lvl="2" indent="-401638"/>
            <a:r>
              <a:rPr lang="en-US" sz="1800" dirty="0"/>
              <a:t>Principal and interest expenses on District’s prior borrowing </a:t>
            </a:r>
            <a:br>
              <a:rPr lang="en-US" sz="1800" dirty="0"/>
            </a:br>
            <a:r>
              <a:rPr lang="en-US" sz="1800" dirty="0"/>
              <a:t>for capital projects</a:t>
            </a:r>
          </a:p>
          <a:p>
            <a:pPr marL="1316038" lvl="2" indent="-401638"/>
            <a:r>
              <a:rPr lang="en-US" sz="1800" dirty="0"/>
              <a:t>Principal and interest expenses on HHH Community </a:t>
            </a:r>
            <a:br>
              <a:rPr lang="en-US" sz="1800" dirty="0"/>
            </a:br>
            <a:r>
              <a:rPr lang="en-US" sz="1800" dirty="0"/>
              <a:t>Library debt for construction of their new building</a:t>
            </a:r>
          </a:p>
        </p:txBody>
      </p:sp>
      <p:sp>
        <p:nvSpPr>
          <p:cNvPr id="4" name="Slide Number Placeholder 3"/>
          <p:cNvSpPr>
            <a:spLocks noGrp="1"/>
          </p:cNvSpPr>
          <p:nvPr>
            <p:ph type="sldNum" sz="quarter" idx="10"/>
          </p:nvPr>
        </p:nvSpPr>
        <p:spPr/>
        <p:txBody>
          <a:bodyPr/>
          <a:lstStyle/>
          <a:p>
            <a:pPr>
              <a:defRPr/>
            </a:pPr>
            <a:fld id="{F167A526-2166-4C58-A6B2-042EB1F80EDB}" type="slidenum">
              <a:rPr lang="en-US" smtClean="0"/>
              <a:pPr>
                <a:defRPr/>
              </a:pPr>
              <a:t>80</a:t>
            </a:fld>
            <a:endParaRPr lang="en-US"/>
          </a:p>
        </p:txBody>
      </p:sp>
    </p:spTree>
    <p:extLst>
      <p:ext uri="{BB962C8B-B14F-4D97-AF65-F5344CB8AC3E}">
        <p14:creationId xmlns:p14="http://schemas.microsoft.com/office/powerpoint/2010/main" val="3646019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randombar(horizontal)">
                                      <p:cBhvr>
                                        <p:cTn id="7" dur="500"/>
                                        <p:tgtEl>
                                          <p:spTgt spid="3">
                                            <p:txEl>
                                              <p:pRg st="7" end="7"/>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8" end="8"/>
                                            </p:txEl>
                                          </p:spTgt>
                                        </p:tgtEl>
                                        <p:attrNameLst>
                                          <p:attrName>style.visibility</p:attrName>
                                        </p:attrNameLst>
                                      </p:cBhvr>
                                      <p:to>
                                        <p:strVal val="visible"/>
                                      </p:to>
                                    </p:set>
                                    <p:animEffect transition="in" filter="randombar(horizontal)">
                                      <p:cBhvr>
                                        <p:cTn id="10" dur="500"/>
                                        <p:tgtEl>
                                          <p:spTgt spid="3">
                                            <p:txEl>
                                              <p:pRg st="8" end="8"/>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animEffect transition="in" filter="randombar(horizontal)">
                                      <p:cBhvr>
                                        <p:cTn id="13"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r>
              <a:rPr lang="en-US" altLang="en-US" dirty="0"/>
              <a:t>Debt Service</a:t>
            </a:r>
            <a:endParaRPr lang="fr-FR" altLang="en-US" dirty="0"/>
          </a:p>
        </p:txBody>
      </p:sp>
      <p:sp>
        <p:nvSpPr>
          <p:cNvPr id="155653" name="Freeform 5"/>
          <p:cNvSpPr>
            <a:spLocks/>
          </p:cNvSpPr>
          <p:nvPr/>
        </p:nvSpPr>
        <p:spPr bwMode="auto">
          <a:xfrm>
            <a:off x="1787525" y="3137325"/>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155654" name="Freeform 6"/>
          <p:cNvSpPr>
            <a:spLocks/>
          </p:cNvSpPr>
          <p:nvPr/>
        </p:nvSpPr>
        <p:spPr bwMode="auto">
          <a:xfrm>
            <a:off x="1177925"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5" name="Freeform 7"/>
          <p:cNvSpPr>
            <a:spLocks/>
          </p:cNvSpPr>
          <p:nvPr/>
        </p:nvSpPr>
        <p:spPr bwMode="auto">
          <a:xfrm>
            <a:off x="1092200"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dirty="0">
              <a:solidFill>
                <a:schemeClr val="bg1"/>
              </a:solidFill>
            </a:endParaRPr>
          </a:p>
        </p:txBody>
      </p:sp>
      <p:sp>
        <p:nvSpPr>
          <p:cNvPr id="155656" name="Freeform 8"/>
          <p:cNvSpPr>
            <a:spLocks/>
          </p:cNvSpPr>
          <p:nvPr/>
        </p:nvSpPr>
        <p:spPr bwMode="auto">
          <a:xfrm>
            <a:off x="1177925"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7" name="Freeform 9"/>
          <p:cNvSpPr>
            <a:spLocks/>
          </p:cNvSpPr>
          <p:nvPr/>
        </p:nvSpPr>
        <p:spPr bwMode="auto">
          <a:xfrm>
            <a:off x="1787525"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8" name="Freeform 10"/>
          <p:cNvSpPr>
            <a:spLocks/>
          </p:cNvSpPr>
          <p:nvPr/>
        </p:nvSpPr>
        <p:spPr bwMode="auto">
          <a:xfrm>
            <a:off x="2759075"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9" name="Freeform 11"/>
          <p:cNvSpPr>
            <a:spLocks/>
          </p:cNvSpPr>
          <p:nvPr/>
        </p:nvSpPr>
        <p:spPr bwMode="auto">
          <a:xfrm>
            <a:off x="2759075"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0" name="Freeform 12"/>
          <p:cNvSpPr>
            <a:spLocks/>
          </p:cNvSpPr>
          <p:nvPr/>
        </p:nvSpPr>
        <p:spPr bwMode="auto">
          <a:xfrm>
            <a:off x="2759075"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1" name="Freeform 13"/>
          <p:cNvSpPr>
            <a:spLocks/>
          </p:cNvSpPr>
          <p:nvPr/>
        </p:nvSpPr>
        <p:spPr bwMode="auto">
          <a:xfrm>
            <a:off x="2759075"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2" name="Oval 14"/>
          <p:cNvSpPr>
            <a:spLocks noChangeArrowheads="1"/>
          </p:cNvSpPr>
          <p:nvPr/>
        </p:nvSpPr>
        <p:spPr bwMode="auto">
          <a:xfrm>
            <a:off x="2393950"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63" name="Oval 15"/>
          <p:cNvSpPr>
            <a:spLocks noChangeArrowheads="1"/>
          </p:cNvSpPr>
          <p:nvPr/>
        </p:nvSpPr>
        <p:spPr bwMode="auto">
          <a:xfrm>
            <a:off x="2681288"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66" name="Text Box 18"/>
          <p:cNvSpPr txBox="1">
            <a:spLocks noChangeArrowheads="1"/>
          </p:cNvSpPr>
          <p:nvPr/>
        </p:nvSpPr>
        <p:spPr bwMode="auto">
          <a:xfrm>
            <a:off x="1698625" y="4345413"/>
            <a:ext cx="2127250" cy="83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Short-Term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155667" name="Freeform 19"/>
          <p:cNvSpPr>
            <a:spLocks/>
          </p:cNvSpPr>
          <p:nvPr/>
        </p:nvSpPr>
        <p:spPr bwMode="auto">
          <a:xfrm>
            <a:off x="5988050" y="4294188"/>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155669" name="Freeform 21"/>
          <p:cNvSpPr>
            <a:spLocks/>
          </p:cNvSpPr>
          <p:nvPr/>
        </p:nvSpPr>
        <p:spPr bwMode="auto">
          <a:xfrm>
            <a:off x="5138737"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FF99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0" name="Freeform 22"/>
          <p:cNvSpPr>
            <a:spLocks/>
          </p:cNvSpPr>
          <p:nvPr/>
        </p:nvSpPr>
        <p:spPr bwMode="auto">
          <a:xfrm>
            <a:off x="5053012"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FF99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1" name="Freeform 23"/>
          <p:cNvSpPr>
            <a:spLocks/>
          </p:cNvSpPr>
          <p:nvPr/>
        </p:nvSpPr>
        <p:spPr bwMode="auto">
          <a:xfrm>
            <a:off x="5138737"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996633"/>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2" name="Freeform 24"/>
          <p:cNvSpPr>
            <a:spLocks/>
          </p:cNvSpPr>
          <p:nvPr/>
        </p:nvSpPr>
        <p:spPr bwMode="auto">
          <a:xfrm>
            <a:off x="5748337"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996633"/>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3" name="Freeform 25"/>
          <p:cNvSpPr>
            <a:spLocks/>
          </p:cNvSpPr>
          <p:nvPr/>
        </p:nvSpPr>
        <p:spPr bwMode="auto">
          <a:xfrm>
            <a:off x="6719887"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74E4E1"/>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4" name="Freeform 26"/>
          <p:cNvSpPr>
            <a:spLocks/>
          </p:cNvSpPr>
          <p:nvPr/>
        </p:nvSpPr>
        <p:spPr bwMode="auto">
          <a:xfrm>
            <a:off x="6719887"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74E4E1"/>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5" name="Freeform 27"/>
          <p:cNvSpPr>
            <a:spLocks/>
          </p:cNvSpPr>
          <p:nvPr/>
        </p:nvSpPr>
        <p:spPr bwMode="auto">
          <a:xfrm>
            <a:off x="6719887"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FF3399"/>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6" name="Freeform 28"/>
          <p:cNvSpPr>
            <a:spLocks/>
          </p:cNvSpPr>
          <p:nvPr/>
        </p:nvSpPr>
        <p:spPr bwMode="auto">
          <a:xfrm>
            <a:off x="6719887"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FF3399"/>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7" name="Oval 29"/>
          <p:cNvSpPr>
            <a:spLocks noChangeArrowheads="1"/>
          </p:cNvSpPr>
          <p:nvPr/>
        </p:nvSpPr>
        <p:spPr bwMode="auto">
          <a:xfrm>
            <a:off x="6354762"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78" name="Oval 30"/>
          <p:cNvSpPr>
            <a:spLocks noChangeArrowheads="1"/>
          </p:cNvSpPr>
          <p:nvPr/>
        </p:nvSpPr>
        <p:spPr bwMode="auto">
          <a:xfrm>
            <a:off x="6642100"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38" name="Text Box 18"/>
          <p:cNvSpPr txBox="1">
            <a:spLocks noChangeArrowheads="1"/>
          </p:cNvSpPr>
          <p:nvPr/>
        </p:nvSpPr>
        <p:spPr bwMode="auto">
          <a:xfrm>
            <a:off x="5764781" y="4345043"/>
            <a:ext cx="197688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Long-Term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44" name="Line 16"/>
          <p:cNvSpPr>
            <a:spLocks noChangeShapeType="1"/>
          </p:cNvSpPr>
          <p:nvPr/>
        </p:nvSpPr>
        <p:spPr bwMode="auto">
          <a:xfrm>
            <a:off x="2750351" y="3204000"/>
            <a:ext cx="12701" cy="1090187"/>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45" name="Line 16"/>
          <p:cNvSpPr>
            <a:spLocks noChangeShapeType="1"/>
          </p:cNvSpPr>
          <p:nvPr/>
        </p:nvSpPr>
        <p:spPr bwMode="auto">
          <a:xfrm>
            <a:off x="6720374" y="3130979"/>
            <a:ext cx="12701" cy="1090187"/>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Tree>
    <p:extLst>
      <p:ext uri="{BB962C8B-B14F-4D97-AF65-F5344CB8AC3E}">
        <p14:creationId xmlns:p14="http://schemas.microsoft.com/office/powerpoint/2010/main" val="1011853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55666"/>
                                        </p:tgtEl>
                                        <p:attrNameLst>
                                          <p:attrName>style.visibility</p:attrName>
                                        </p:attrNameLst>
                                      </p:cBhvr>
                                      <p:to>
                                        <p:strVal val="visible"/>
                                      </p:to>
                                    </p:set>
                                    <p:anim calcmode="lin" valueType="num">
                                      <p:cBhvr>
                                        <p:cTn id="12" dur="500" fill="hold"/>
                                        <p:tgtEl>
                                          <p:spTgt spid="155666"/>
                                        </p:tgtEl>
                                        <p:attrNameLst>
                                          <p:attrName>ppt_w</p:attrName>
                                        </p:attrNameLst>
                                      </p:cBhvr>
                                      <p:tavLst>
                                        <p:tav tm="0">
                                          <p:val>
                                            <p:fltVal val="0"/>
                                          </p:val>
                                        </p:tav>
                                        <p:tav tm="100000">
                                          <p:val>
                                            <p:strVal val="#ppt_w"/>
                                          </p:val>
                                        </p:tav>
                                      </p:tavLst>
                                    </p:anim>
                                    <p:anim calcmode="lin" valueType="num">
                                      <p:cBhvr>
                                        <p:cTn id="13" dur="500" fill="hold"/>
                                        <p:tgtEl>
                                          <p:spTgt spid="155666"/>
                                        </p:tgtEl>
                                        <p:attrNameLst>
                                          <p:attrName>ppt_h</p:attrName>
                                        </p:attrNameLst>
                                      </p:cBhvr>
                                      <p:tavLst>
                                        <p:tav tm="0">
                                          <p:val>
                                            <p:fltVal val="0"/>
                                          </p:val>
                                        </p:tav>
                                        <p:tav tm="100000">
                                          <p:val>
                                            <p:strVal val="#ppt_h"/>
                                          </p:val>
                                        </p:tav>
                                      </p:tavLst>
                                    </p:anim>
                                    <p:animEffect transition="in" filter="fade">
                                      <p:cBhvr>
                                        <p:cTn id="14" dur="500"/>
                                        <p:tgtEl>
                                          <p:spTgt spid="155666"/>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38"/>
                                        </p:tgtEl>
                                        <p:attrNameLst>
                                          <p:attrName>style.visibility</p:attrName>
                                        </p:attrNameLst>
                                      </p:cBhvr>
                                      <p:to>
                                        <p:strVal val="visible"/>
                                      </p:to>
                                    </p:set>
                                    <p:anim calcmode="lin" valueType="num">
                                      <p:cBhvr>
                                        <p:cTn id="24" dur="500" fill="hold"/>
                                        <p:tgtEl>
                                          <p:spTgt spid="38"/>
                                        </p:tgtEl>
                                        <p:attrNameLst>
                                          <p:attrName>ppt_w</p:attrName>
                                        </p:attrNameLst>
                                      </p:cBhvr>
                                      <p:tavLst>
                                        <p:tav tm="0">
                                          <p:val>
                                            <p:fltVal val="0"/>
                                          </p:val>
                                        </p:tav>
                                        <p:tav tm="100000">
                                          <p:val>
                                            <p:strVal val="#ppt_w"/>
                                          </p:val>
                                        </p:tav>
                                      </p:tavLst>
                                    </p:anim>
                                    <p:anim calcmode="lin" valueType="num">
                                      <p:cBhvr>
                                        <p:cTn id="25" dur="500" fill="hold"/>
                                        <p:tgtEl>
                                          <p:spTgt spid="38"/>
                                        </p:tgtEl>
                                        <p:attrNameLst>
                                          <p:attrName>ppt_h</p:attrName>
                                        </p:attrNameLst>
                                      </p:cBhvr>
                                      <p:tavLst>
                                        <p:tav tm="0">
                                          <p:val>
                                            <p:fltVal val="0"/>
                                          </p:val>
                                        </p:tav>
                                        <p:tav tm="100000">
                                          <p:val>
                                            <p:strVal val="#ppt_h"/>
                                          </p:val>
                                        </p:tav>
                                      </p:tavLst>
                                    </p:anim>
                                    <p:animEffect transition="in" filter="fade">
                                      <p:cBhvr>
                                        <p:cTn id="26"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66" grpId="0"/>
      <p:bldP spid="38" grpId="0"/>
      <p:bldP spid="44" grpId="0" animBg="1"/>
      <p:bldP spid="45"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r>
              <a:rPr lang="en-US" altLang="en-US" dirty="0"/>
              <a:t>Debt Service</a:t>
            </a:r>
            <a:endParaRPr lang="fr-FR" altLang="en-US" dirty="0"/>
          </a:p>
        </p:txBody>
      </p:sp>
      <p:sp>
        <p:nvSpPr>
          <p:cNvPr id="155653" name="Freeform 5"/>
          <p:cNvSpPr>
            <a:spLocks/>
          </p:cNvSpPr>
          <p:nvPr/>
        </p:nvSpPr>
        <p:spPr bwMode="auto">
          <a:xfrm>
            <a:off x="1787525" y="3137325"/>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155654" name="Freeform 6"/>
          <p:cNvSpPr>
            <a:spLocks/>
          </p:cNvSpPr>
          <p:nvPr/>
        </p:nvSpPr>
        <p:spPr bwMode="auto">
          <a:xfrm>
            <a:off x="1177925"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5" name="Freeform 7"/>
          <p:cNvSpPr>
            <a:spLocks/>
          </p:cNvSpPr>
          <p:nvPr/>
        </p:nvSpPr>
        <p:spPr bwMode="auto">
          <a:xfrm>
            <a:off x="1092200"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dirty="0">
              <a:solidFill>
                <a:schemeClr val="bg1"/>
              </a:solidFill>
            </a:endParaRPr>
          </a:p>
        </p:txBody>
      </p:sp>
      <p:sp>
        <p:nvSpPr>
          <p:cNvPr id="155656" name="Freeform 8"/>
          <p:cNvSpPr>
            <a:spLocks/>
          </p:cNvSpPr>
          <p:nvPr/>
        </p:nvSpPr>
        <p:spPr bwMode="auto">
          <a:xfrm>
            <a:off x="1177925"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7" name="Freeform 9"/>
          <p:cNvSpPr>
            <a:spLocks/>
          </p:cNvSpPr>
          <p:nvPr/>
        </p:nvSpPr>
        <p:spPr bwMode="auto">
          <a:xfrm>
            <a:off x="1787525"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8" name="Freeform 10"/>
          <p:cNvSpPr>
            <a:spLocks/>
          </p:cNvSpPr>
          <p:nvPr/>
        </p:nvSpPr>
        <p:spPr bwMode="auto">
          <a:xfrm>
            <a:off x="2759075"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9" name="Freeform 11"/>
          <p:cNvSpPr>
            <a:spLocks/>
          </p:cNvSpPr>
          <p:nvPr/>
        </p:nvSpPr>
        <p:spPr bwMode="auto">
          <a:xfrm>
            <a:off x="2759075"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0" name="Freeform 12"/>
          <p:cNvSpPr>
            <a:spLocks/>
          </p:cNvSpPr>
          <p:nvPr/>
        </p:nvSpPr>
        <p:spPr bwMode="auto">
          <a:xfrm>
            <a:off x="2759075"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1" name="Freeform 13"/>
          <p:cNvSpPr>
            <a:spLocks/>
          </p:cNvSpPr>
          <p:nvPr/>
        </p:nvSpPr>
        <p:spPr bwMode="auto">
          <a:xfrm>
            <a:off x="2759075"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2" name="Oval 14"/>
          <p:cNvSpPr>
            <a:spLocks noChangeArrowheads="1"/>
          </p:cNvSpPr>
          <p:nvPr/>
        </p:nvSpPr>
        <p:spPr bwMode="auto">
          <a:xfrm>
            <a:off x="2393950"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63" name="Oval 15"/>
          <p:cNvSpPr>
            <a:spLocks noChangeArrowheads="1"/>
          </p:cNvSpPr>
          <p:nvPr/>
        </p:nvSpPr>
        <p:spPr bwMode="auto">
          <a:xfrm>
            <a:off x="2681288"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66" name="Text Box 18"/>
          <p:cNvSpPr txBox="1">
            <a:spLocks noChangeArrowheads="1"/>
          </p:cNvSpPr>
          <p:nvPr/>
        </p:nvSpPr>
        <p:spPr bwMode="auto">
          <a:xfrm>
            <a:off x="1698625" y="4345413"/>
            <a:ext cx="2127250" cy="83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Short-Term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2" name="TextBox 1"/>
          <p:cNvSpPr txBox="1"/>
          <p:nvPr/>
        </p:nvSpPr>
        <p:spPr>
          <a:xfrm rot="20383417">
            <a:off x="1350987" y="3140992"/>
            <a:ext cx="836824" cy="578882"/>
          </a:xfrm>
          <a:prstGeom prst="roundRect">
            <a:avLst/>
          </a:prstGeom>
          <a:solidFill>
            <a:srgbClr val="7030A0"/>
          </a:solidFill>
        </p:spPr>
        <p:txBody>
          <a:bodyPr wrap="square" rtlCol="0">
            <a:spAutoFit/>
          </a:bodyPr>
          <a:lstStyle/>
          <a:p>
            <a:pPr algn="ctr"/>
            <a:r>
              <a:rPr lang="en-US" sz="2800" dirty="0">
                <a:solidFill>
                  <a:schemeClr val="bg1"/>
                </a:solidFill>
              </a:rPr>
              <a:t>TAN</a:t>
            </a:r>
          </a:p>
        </p:txBody>
      </p:sp>
      <p:sp>
        <p:nvSpPr>
          <p:cNvPr id="44" name="Line 16"/>
          <p:cNvSpPr>
            <a:spLocks noChangeShapeType="1"/>
          </p:cNvSpPr>
          <p:nvPr/>
        </p:nvSpPr>
        <p:spPr bwMode="auto">
          <a:xfrm flipH="1">
            <a:off x="2149475" y="3149165"/>
            <a:ext cx="565137" cy="178234"/>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Tree>
    <p:extLst>
      <p:ext uri="{BB962C8B-B14F-4D97-AF65-F5344CB8AC3E}">
        <p14:creationId xmlns:p14="http://schemas.microsoft.com/office/powerpoint/2010/main" val="410644881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r>
              <a:rPr lang="en-US" altLang="en-US" dirty="0"/>
              <a:t>Debt Service</a:t>
            </a:r>
            <a:endParaRPr lang="fr-FR" altLang="en-US" dirty="0"/>
          </a:p>
        </p:txBody>
      </p:sp>
      <p:sp>
        <p:nvSpPr>
          <p:cNvPr id="155653" name="Freeform 5"/>
          <p:cNvSpPr>
            <a:spLocks/>
          </p:cNvSpPr>
          <p:nvPr/>
        </p:nvSpPr>
        <p:spPr bwMode="auto">
          <a:xfrm>
            <a:off x="1787525" y="3137325"/>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155654" name="Freeform 6"/>
          <p:cNvSpPr>
            <a:spLocks/>
          </p:cNvSpPr>
          <p:nvPr/>
        </p:nvSpPr>
        <p:spPr bwMode="auto">
          <a:xfrm>
            <a:off x="1177925"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5" name="Freeform 7"/>
          <p:cNvSpPr>
            <a:spLocks/>
          </p:cNvSpPr>
          <p:nvPr/>
        </p:nvSpPr>
        <p:spPr bwMode="auto">
          <a:xfrm>
            <a:off x="1092200"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dirty="0">
              <a:solidFill>
                <a:schemeClr val="bg1"/>
              </a:solidFill>
            </a:endParaRPr>
          </a:p>
        </p:txBody>
      </p:sp>
      <p:sp>
        <p:nvSpPr>
          <p:cNvPr id="155656" name="Freeform 8"/>
          <p:cNvSpPr>
            <a:spLocks/>
          </p:cNvSpPr>
          <p:nvPr/>
        </p:nvSpPr>
        <p:spPr bwMode="auto">
          <a:xfrm>
            <a:off x="1177925"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7" name="Freeform 9"/>
          <p:cNvSpPr>
            <a:spLocks/>
          </p:cNvSpPr>
          <p:nvPr/>
        </p:nvSpPr>
        <p:spPr bwMode="auto">
          <a:xfrm>
            <a:off x="1787525"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8" name="Freeform 10"/>
          <p:cNvSpPr>
            <a:spLocks/>
          </p:cNvSpPr>
          <p:nvPr/>
        </p:nvSpPr>
        <p:spPr bwMode="auto">
          <a:xfrm>
            <a:off x="2759075"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9" name="Freeform 11"/>
          <p:cNvSpPr>
            <a:spLocks/>
          </p:cNvSpPr>
          <p:nvPr/>
        </p:nvSpPr>
        <p:spPr bwMode="auto">
          <a:xfrm>
            <a:off x="2759075"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0" name="Freeform 12"/>
          <p:cNvSpPr>
            <a:spLocks/>
          </p:cNvSpPr>
          <p:nvPr/>
        </p:nvSpPr>
        <p:spPr bwMode="auto">
          <a:xfrm>
            <a:off x="2759075"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1" name="Freeform 13"/>
          <p:cNvSpPr>
            <a:spLocks/>
          </p:cNvSpPr>
          <p:nvPr/>
        </p:nvSpPr>
        <p:spPr bwMode="auto">
          <a:xfrm>
            <a:off x="2759075"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2" name="Oval 14"/>
          <p:cNvSpPr>
            <a:spLocks noChangeArrowheads="1"/>
          </p:cNvSpPr>
          <p:nvPr/>
        </p:nvSpPr>
        <p:spPr bwMode="auto">
          <a:xfrm>
            <a:off x="2393950"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63" name="Oval 15"/>
          <p:cNvSpPr>
            <a:spLocks noChangeArrowheads="1"/>
          </p:cNvSpPr>
          <p:nvPr/>
        </p:nvSpPr>
        <p:spPr bwMode="auto">
          <a:xfrm>
            <a:off x="2681288"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66" name="Text Box 18"/>
          <p:cNvSpPr txBox="1">
            <a:spLocks noChangeArrowheads="1"/>
          </p:cNvSpPr>
          <p:nvPr/>
        </p:nvSpPr>
        <p:spPr bwMode="auto">
          <a:xfrm>
            <a:off x="1698625" y="4345413"/>
            <a:ext cx="2127250" cy="83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Short-Term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155667" name="Freeform 19"/>
          <p:cNvSpPr>
            <a:spLocks/>
          </p:cNvSpPr>
          <p:nvPr/>
        </p:nvSpPr>
        <p:spPr bwMode="auto">
          <a:xfrm>
            <a:off x="5988050" y="4294188"/>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2" name="TextBox 1"/>
          <p:cNvSpPr txBox="1"/>
          <p:nvPr/>
        </p:nvSpPr>
        <p:spPr>
          <a:xfrm rot="20383417">
            <a:off x="1350987" y="3140992"/>
            <a:ext cx="836824" cy="578882"/>
          </a:xfrm>
          <a:prstGeom prst="roundRect">
            <a:avLst/>
          </a:prstGeom>
          <a:solidFill>
            <a:srgbClr val="7030A0"/>
          </a:solidFill>
        </p:spPr>
        <p:txBody>
          <a:bodyPr wrap="square" rtlCol="0">
            <a:spAutoFit/>
          </a:bodyPr>
          <a:lstStyle/>
          <a:p>
            <a:pPr algn="ctr"/>
            <a:r>
              <a:rPr lang="en-US" sz="2800" dirty="0">
                <a:solidFill>
                  <a:schemeClr val="bg1"/>
                </a:solidFill>
              </a:rPr>
              <a:t>TAN</a:t>
            </a:r>
          </a:p>
        </p:txBody>
      </p:sp>
      <p:sp>
        <p:nvSpPr>
          <p:cNvPr id="35" name="TextBox 34"/>
          <p:cNvSpPr txBox="1"/>
          <p:nvPr/>
        </p:nvSpPr>
        <p:spPr>
          <a:xfrm rot="19665908">
            <a:off x="1785304" y="1773661"/>
            <a:ext cx="760907" cy="1025485"/>
          </a:xfrm>
          <a:prstGeom prst="roundRect">
            <a:avLst>
              <a:gd name="adj" fmla="val 2755"/>
            </a:avLst>
          </a:prstGeom>
          <a:solidFill>
            <a:srgbClr val="C00000"/>
          </a:solidFill>
        </p:spPr>
        <p:txBody>
          <a:bodyPr wrap="square" rtlCol="0">
            <a:spAutoFit/>
          </a:bodyPr>
          <a:lstStyle/>
          <a:p>
            <a:pPr algn="ctr"/>
            <a:r>
              <a:rPr lang="en-US" sz="1500" dirty="0">
                <a:solidFill>
                  <a:schemeClr val="bg1"/>
                </a:solidFill>
              </a:rPr>
              <a:t>Meet cash flow needs</a:t>
            </a:r>
          </a:p>
        </p:txBody>
      </p:sp>
      <p:sp>
        <p:nvSpPr>
          <p:cNvPr id="44" name="Line 16"/>
          <p:cNvSpPr>
            <a:spLocks noChangeShapeType="1"/>
          </p:cNvSpPr>
          <p:nvPr/>
        </p:nvSpPr>
        <p:spPr bwMode="auto">
          <a:xfrm flipH="1" flipV="1">
            <a:off x="2392363" y="2669012"/>
            <a:ext cx="389217" cy="486936"/>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Tree>
    <p:extLst>
      <p:ext uri="{BB962C8B-B14F-4D97-AF65-F5344CB8AC3E}">
        <p14:creationId xmlns:p14="http://schemas.microsoft.com/office/powerpoint/2010/main" val="382677370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r>
              <a:rPr lang="en-US" altLang="en-US" dirty="0"/>
              <a:t>Debt Service</a:t>
            </a:r>
            <a:endParaRPr lang="fr-FR" altLang="en-US" dirty="0"/>
          </a:p>
        </p:txBody>
      </p:sp>
      <p:sp>
        <p:nvSpPr>
          <p:cNvPr id="155653" name="Freeform 5"/>
          <p:cNvSpPr>
            <a:spLocks/>
          </p:cNvSpPr>
          <p:nvPr/>
        </p:nvSpPr>
        <p:spPr bwMode="auto">
          <a:xfrm>
            <a:off x="1787525" y="3137325"/>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155654" name="Freeform 6"/>
          <p:cNvSpPr>
            <a:spLocks/>
          </p:cNvSpPr>
          <p:nvPr/>
        </p:nvSpPr>
        <p:spPr bwMode="auto">
          <a:xfrm>
            <a:off x="1177925"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5" name="Freeform 7"/>
          <p:cNvSpPr>
            <a:spLocks/>
          </p:cNvSpPr>
          <p:nvPr/>
        </p:nvSpPr>
        <p:spPr bwMode="auto">
          <a:xfrm>
            <a:off x="1092200"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dirty="0">
              <a:solidFill>
                <a:schemeClr val="bg1"/>
              </a:solidFill>
            </a:endParaRPr>
          </a:p>
        </p:txBody>
      </p:sp>
      <p:sp>
        <p:nvSpPr>
          <p:cNvPr id="155656" name="Freeform 8"/>
          <p:cNvSpPr>
            <a:spLocks/>
          </p:cNvSpPr>
          <p:nvPr/>
        </p:nvSpPr>
        <p:spPr bwMode="auto">
          <a:xfrm>
            <a:off x="1177925"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7" name="Freeform 9"/>
          <p:cNvSpPr>
            <a:spLocks/>
          </p:cNvSpPr>
          <p:nvPr/>
        </p:nvSpPr>
        <p:spPr bwMode="auto">
          <a:xfrm>
            <a:off x="1787525"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8" name="Freeform 10"/>
          <p:cNvSpPr>
            <a:spLocks/>
          </p:cNvSpPr>
          <p:nvPr/>
        </p:nvSpPr>
        <p:spPr bwMode="auto">
          <a:xfrm>
            <a:off x="2759075"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9" name="Freeform 11"/>
          <p:cNvSpPr>
            <a:spLocks/>
          </p:cNvSpPr>
          <p:nvPr/>
        </p:nvSpPr>
        <p:spPr bwMode="auto">
          <a:xfrm>
            <a:off x="2759075"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0" name="Freeform 12"/>
          <p:cNvSpPr>
            <a:spLocks/>
          </p:cNvSpPr>
          <p:nvPr/>
        </p:nvSpPr>
        <p:spPr bwMode="auto">
          <a:xfrm>
            <a:off x="2759075"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1" name="Freeform 13"/>
          <p:cNvSpPr>
            <a:spLocks/>
          </p:cNvSpPr>
          <p:nvPr/>
        </p:nvSpPr>
        <p:spPr bwMode="auto">
          <a:xfrm>
            <a:off x="2759075"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2" name="Oval 14"/>
          <p:cNvSpPr>
            <a:spLocks noChangeArrowheads="1"/>
          </p:cNvSpPr>
          <p:nvPr/>
        </p:nvSpPr>
        <p:spPr bwMode="auto">
          <a:xfrm>
            <a:off x="2393950"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63" name="Oval 15"/>
          <p:cNvSpPr>
            <a:spLocks noChangeArrowheads="1"/>
          </p:cNvSpPr>
          <p:nvPr/>
        </p:nvSpPr>
        <p:spPr bwMode="auto">
          <a:xfrm>
            <a:off x="2681288"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66" name="Text Box 18"/>
          <p:cNvSpPr txBox="1">
            <a:spLocks noChangeArrowheads="1"/>
          </p:cNvSpPr>
          <p:nvPr/>
        </p:nvSpPr>
        <p:spPr bwMode="auto">
          <a:xfrm>
            <a:off x="1698625" y="4345413"/>
            <a:ext cx="2127250" cy="83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Short-Term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2" name="TextBox 1"/>
          <p:cNvSpPr txBox="1"/>
          <p:nvPr/>
        </p:nvSpPr>
        <p:spPr>
          <a:xfrm rot="20383417">
            <a:off x="1350987" y="3140992"/>
            <a:ext cx="836824" cy="578882"/>
          </a:xfrm>
          <a:prstGeom prst="roundRect">
            <a:avLst/>
          </a:prstGeom>
          <a:solidFill>
            <a:srgbClr val="7030A0"/>
          </a:solidFill>
        </p:spPr>
        <p:txBody>
          <a:bodyPr wrap="square" rtlCol="0">
            <a:spAutoFit/>
          </a:bodyPr>
          <a:lstStyle/>
          <a:p>
            <a:pPr algn="ctr"/>
            <a:r>
              <a:rPr lang="en-US" sz="2800" dirty="0">
                <a:solidFill>
                  <a:schemeClr val="bg1"/>
                </a:solidFill>
              </a:rPr>
              <a:t>TAN</a:t>
            </a:r>
          </a:p>
        </p:txBody>
      </p:sp>
      <p:sp>
        <p:nvSpPr>
          <p:cNvPr id="35" name="TextBox 34"/>
          <p:cNvSpPr txBox="1"/>
          <p:nvPr/>
        </p:nvSpPr>
        <p:spPr>
          <a:xfrm rot="19665908">
            <a:off x="1785304" y="1773661"/>
            <a:ext cx="760907" cy="1025485"/>
          </a:xfrm>
          <a:prstGeom prst="roundRect">
            <a:avLst>
              <a:gd name="adj" fmla="val 2755"/>
            </a:avLst>
          </a:prstGeom>
          <a:solidFill>
            <a:srgbClr val="C00000"/>
          </a:solidFill>
        </p:spPr>
        <p:txBody>
          <a:bodyPr wrap="square" rtlCol="0">
            <a:spAutoFit/>
          </a:bodyPr>
          <a:lstStyle/>
          <a:p>
            <a:pPr algn="ctr"/>
            <a:r>
              <a:rPr lang="en-US" sz="1500" dirty="0">
                <a:solidFill>
                  <a:schemeClr val="bg1"/>
                </a:solidFill>
              </a:rPr>
              <a:t>Meet cash flow needs</a:t>
            </a:r>
          </a:p>
        </p:txBody>
      </p:sp>
      <p:sp>
        <p:nvSpPr>
          <p:cNvPr id="44" name="Line 16"/>
          <p:cNvSpPr>
            <a:spLocks noChangeShapeType="1"/>
          </p:cNvSpPr>
          <p:nvPr/>
        </p:nvSpPr>
        <p:spPr bwMode="auto">
          <a:xfrm flipV="1">
            <a:off x="2740003" y="2606678"/>
            <a:ext cx="413416" cy="535715"/>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3" name="Rectangle 2"/>
          <p:cNvSpPr/>
          <p:nvPr/>
        </p:nvSpPr>
        <p:spPr bwMode="auto">
          <a:xfrm rot="2241088">
            <a:off x="3234828" y="1909239"/>
            <a:ext cx="287338" cy="697485"/>
          </a:xfrm>
          <a:prstGeom prst="rect">
            <a:avLst/>
          </a:prstGeom>
          <a:solidFill>
            <a:srgbClr val="00B05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20" name="Rectangle 19"/>
          <p:cNvSpPr/>
          <p:nvPr/>
        </p:nvSpPr>
        <p:spPr bwMode="auto">
          <a:xfrm rot="2241088">
            <a:off x="3296796" y="1885707"/>
            <a:ext cx="287338" cy="697485"/>
          </a:xfrm>
          <a:prstGeom prst="rect">
            <a:avLst/>
          </a:prstGeom>
          <a:solidFill>
            <a:srgbClr val="00B05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36" name="TextBox 35"/>
          <p:cNvSpPr txBox="1"/>
          <p:nvPr/>
        </p:nvSpPr>
        <p:spPr>
          <a:xfrm rot="1913677">
            <a:off x="2837498" y="1877046"/>
            <a:ext cx="1171402" cy="752951"/>
          </a:xfrm>
          <a:prstGeom prst="roundRect">
            <a:avLst>
              <a:gd name="adj" fmla="val 4805"/>
            </a:avLst>
          </a:prstGeom>
          <a:noFill/>
        </p:spPr>
        <p:txBody>
          <a:bodyPr wrap="square" rtlCol="0">
            <a:spAutoFit/>
          </a:bodyPr>
          <a:lstStyle/>
          <a:p>
            <a:pPr algn="ctr"/>
            <a:r>
              <a:rPr lang="en-US" sz="1400" dirty="0">
                <a:solidFill>
                  <a:schemeClr val="bg1"/>
                </a:solidFill>
              </a:rPr>
              <a:t>$40 to $50 M borrowed yearly </a:t>
            </a:r>
          </a:p>
        </p:txBody>
      </p:sp>
    </p:spTree>
    <p:extLst>
      <p:ext uri="{BB962C8B-B14F-4D97-AF65-F5344CB8AC3E}">
        <p14:creationId xmlns:p14="http://schemas.microsoft.com/office/powerpoint/2010/main" val="421079745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r>
              <a:rPr lang="en-US" altLang="en-US" dirty="0"/>
              <a:t>Debt Service</a:t>
            </a:r>
            <a:endParaRPr lang="fr-FR" altLang="en-US" dirty="0"/>
          </a:p>
        </p:txBody>
      </p:sp>
      <p:sp>
        <p:nvSpPr>
          <p:cNvPr id="155653" name="Freeform 5"/>
          <p:cNvSpPr>
            <a:spLocks/>
          </p:cNvSpPr>
          <p:nvPr/>
        </p:nvSpPr>
        <p:spPr bwMode="auto">
          <a:xfrm>
            <a:off x="1787525" y="3137325"/>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155654" name="Freeform 6"/>
          <p:cNvSpPr>
            <a:spLocks/>
          </p:cNvSpPr>
          <p:nvPr/>
        </p:nvSpPr>
        <p:spPr bwMode="auto">
          <a:xfrm>
            <a:off x="1177925"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5" name="Freeform 7"/>
          <p:cNvSpPr>
            <a:spLocks/>
          </p:cNvSpPr>
          <p:nvPr/>
        </p:nvSpPr>
        <p:spPr bwMode="auto">
          <a:xfrm>
            <a:off x="1092200"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dirty="0">
              <a:solidFill>
                <a:schemeClr val="bg1"/>
              </a:solidFill>
            </a:endParaRPr>
          </a:p>
        </p:txBody>
      </p:sp>
      <p:sp>
        <p:nvSpPr>
          <p:cNvPr id="155656" name="Freeform 8"/>
          <p:cNvSpPr>
            <a:spLocks/>
          </p:cNvSpPr>
          <p:nvPr/>
        </p:nvSpPr>
        <p:spPr bwMode="auto">
          <a:xfrm>
            <a:off x="1177925"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7" name="Freeform 9"/>
          <p:cNvSpPr>
            <a:spLocks/>
          </p:cNvSpPr>
          <p:nvPr/>
        </p:nvSpPr>
        <p:spPr bwMode="auto">
          <a:xfrm>
            <a:off x="1787525"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8" name="Freeform 10"/>
          <p:cNvSpPr>
            <a:spLocks/>
          </p:cNvSpPr>
          <p:nvPr/>
        </p:nvSpPr>
        <p:spPr bwMode="auto">
          <a:xfrm>
            <a:off x="2759075"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9" name="Freeform 11"/>
          <p:cNvSpPr>
            <a:spLocks/>
          </p:cNvSpPr>
          <p:nvPr/>
        </p:nvSpPr>
        <p:spPr bwMode="auto">
          <a:xfrm>
            <a:off x="2759075"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0" name="Freeform 12"/>
          <p:cNvSpPr>
            <a:spLocks/>
          </p:cNvSpPr>
          <p:nvPr/>
        </p:nvSpPr>
        <p:spPr bwMode="auto">
          <a:xfrm>
            <a:off x="2759075"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1" name="Freeform 13"/>
          <p:cNvSpPr>
            <a:spLocks/>
          </p:cNvSpPr>
          <p:nvPr/>
        </p:nvSpPr>
        <p:spPr bwMode="auto">
          <a:xfrm>
            <a:off x="2759075"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2" name="Oval 14"/>
          <p:cNvSpPr>
            <a:spLocks noChangeArrowheads="1"/>
          </p:cNvSpPr>
          <p:nvPr/>
        </p:nvSpPr>
        <p:spPr bwMode="auto">
          <a:xfrm>
            <a:off x="2393950"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63" name="Oval 15"/>
          <p:cNvSpPr>
            <a:spLocks noChangeArrowheads="1"/>
          </p:cNvSpPr>
          <p:nvPr/>
        </p:nvSpPr>
        <p:spPr bwMode="auto">
          <a:xfrm>
            <a:off x="2681288"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66" name="Text Box 18"/>
          <p:cNvSpPr txBox="1">
            <a:spLocks noChangeArrowheads="1"/>
          </p:cNvSpPr>
          <p:nvPr/>
        </p:nvSpPr>
        <p:spPr bwMode="auto">
          <a:xfrm>
            <a:off x="1698625" y="4345413"/>
            <a:ext cx="2127250" cy="83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Short-Term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2" name="TextBox 1"/>
          <p:cNvSpPr txBox="1"/>
          <p:nvPr/>
        </p:nvSpPr>
        <p:spPr>
          <a:xfrm rot="20383417">
            <a:off x="1350987" y="3140992"/>
            <a:ext cx="836824" cy="578882"/>
          </a:xfrm>
          <a:prstGeom prst="roundRect">
            <a:avLst/>
          </a:prstGeom>
          <a:solidFill>
            <a:srgbClr val="7030A0"/>
          </a:solidFill>
        </p:spPr>
        <p:txBody>
          <a:bodyPr wrap="square" rtlCol="0">
            <a:spAutoFit/>
          </a:bodyPr>
          <a:lstStyle/>
          <a:p>
            <a:pPr algn="ctr"/>
            <a:r>
              <a:rPr lang="en-US" sz="2800" dirty="0">
                <a:solidFill>
                  <a:schemeClr val="bg1"/>
                </a:solidFill>
              </a:rPr>
              <a:t>TAN</a:t>
            </a:r>
          </a:p>
        </p:txBody>
      </p:sp>
      <p:sp>
        <p:nvSpPr>
          <p:cNvPr id="35" name="TextBox 34"/>
          <p:cNvSpPr txBox="1"/>
          <p:nvPr/>
        </p:nvSpPr>
        <p:spPr>
          <a:xfrm rot="19665908">
            <a:off x="1785304" y="1773661"/>
            <a:ext cx="760907" cy="1025485"/>
          </a:xfrm>
          <a:prstGeom prst="roundRect">
            <a:avLst>
              <a:gd name="adj" fmla="val 2755"/>
            </a:avLst>
          </a:prstGeom>
          <a:solidFill>
            <a:srgbClr val="C00000"/>
          </a:solidFill>
        </p:spPr>
        <p:txBody>
          <a:bodyPr wrap="square" rtlCol="0">
            <a:spAutoFit/>
          </a:bodyPr>
          <a:lstStyle/>
          <a:p>
            <a:pPr algn="ctr"/>
            <a:r>
              <a:rPr lang="en-US" sz="1500" dirty="0">
                <a:solidFill>
                  <a:schemeClr val="bg1"/>
                </a:solidFill>
              </a:rPr>
              <a:t>Meet cash flow needs</a:t>
            </a:r>
          </a:p>
        </p:txBody>
      </p:sp>
      <p:sp>
        <p:nvSpPr>
          <p:cNvPr id="37" name="TextBox 36"/>
          <p:cNvSpPr txBox="1"/>
          <p:nvPr/>
        </p:nvSpPr>
        <p:spPr>
          <a:xfrm rot="894351">
            <a:off x="3284731" y="3159418"/>
            <a:ext cx="949884" cy="578882"/>
          </a:xfrm>
          <a:prstGeom prst="roundRect">
            <a:avLst/>
          </a:prstGeom>
          <a:solidFill>
            <a:srgbClr val="0070C0"/>
          </a:solidFill>
        </p:spPr>
        <p:txBody>
          <a:bodyPr wrap="square" rtlCol="0">
            <a:spAutoFit/>
          </a:bodyPr>
          <a:lstStyle/>
          <a:p>
            <a:pPr algn="ctr"/>
            <a:r>
              <a:rPr lang="en-US" sz="1400" dirty="0">
                <a:solidFill>
                  <a:schemeClr val="bg1"/>
                </a:solidFill>
              </a:rPr>
              <a:t>$1 M budget</a:t>
            </a:r>
          </a:p>
        </p:txBody>
      </p:sp>
      <p:sp>
        <p:nvSpPr>
          <p:cNvPr id="44" name="Line 16"/>
          <p:cNvSpPr>
            <a:spLocks noChangeShapeType="1"/>
          </p:cNvSpPr>
          <p:nvPr/>
        </p:nvSpPr>
        <p:spPr bwMode="auto">
          <a:xfrm>
            <a:off x="2773105" y="3137326"/>
            <a:ext cx="549532" cy="203166"/>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21" name="Rectangle 20"/>
          <p:cNvSpPr/>
          <p:nvPr/>
        </p:nvSpPr>
        <p:spPr bwMode="auto">
          <a:xfrm rot="2241088">
            <a:off x="3234828" y="1909239"/>
            <a:ext cx="287338" cy="697485"/>
          </a:xfrm>
          <a:prstGeom prst="rect">
            <a:avLst/>
          </a:prstGeom>
          <a:solidFill>
            <a:srgbClr val="00B05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20" name="TextBox 19"/>
          <p:cNvSpPr txBox="1"/>
          <p:nvPr/>
        </p:nvSpPr>
        <p:spPr>
          <a:xfrm rot="1913677">
            <a:off x="2832186" y="1896804"/>
            <a:ext cx="1171402" cy="752951"/>
          </a:xfrm>
          <a:prstGeom prst="roundRect">
            <a:avLst>
              <a:gd name="adj" fmla="val 4805"/>
            </a:avLst>
          </a:prstGeom>
          <a:noFill/>
        </p:spPr>
        <p:txBody>
          <a:bodyPr wrap="square" rtlCol="0">
            <a:spAutoFit/>
          </a:bodyPr>
          <a:lstStyle/>
          <a:p>
            <a:pPr algn="ctr"/>
            <a:r>
              <a:rPr lang="en-US" sz="1400" dirty="0">
                <a:solidFill>
                  <a:schemeClr val="bg1"/>
                </a:solidFill>
              </a:rPr>
              <a:t>$40 to $50 M borrowed yearly </a:t>
            </a:r>
          </a:p>
        </p:txBody>
      </p:sp>
    </p:spTree>
    <p:extLst>
      <p:ext uri="{BB962C8B-B14F-4D97-AF65-F5344CB8AC3E}">
        <p14:creationId xmlns:p14="http://schemas.microsoft.com/office/powerpoint/2010/main" val="346191487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r>
              <a:rPr lang="en-US" altLang="en-US" dirty="0"/>
              <a:t>Debt Service</a:t>
            </a:r>
            <a:endParaRPr lang="fr-FR" altLang="en-US" dirty="0"/>
          </a:p>
        </p:txBody>
      </p:sp>
      <p:sp>
        <p:nvSpPr>
          <p:cNvPr id="155653" name="Freeform 5"/>
          <p:cNvSpPr>
            <a:spLocks/>
          </p:cNvSpPr>
          <p:nvPr/>
        </p:nvSpPr>
        <p:spPr bwMode="auto">
          <a:xfrm>
            <a:off x="1787525" y="3137325"/>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155654" name="Freeform 6"/>
          <p:cNvSpPr>
            <a:spLocks/>
          </p:cNvSpPr>
          <p:nvPr/>
        </p:nvSpPr>
        <p:spPr bwMode="auto">
          <a:xfrm>
            <a:off x="1177925"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5" name="Freeform 7"/>
          <p:cNvSpPr>
            <a:spLocks/>
          </p:cNvSpPr>
          <p:nvPr/>
        </p:nvSpPr>
        <p:spPr bwMode="auto">
          <a:xfrm>
            <a:off x="1092200"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dirty="0">
              <a:solidFill>
                <a:schemeClr val="bg1"/>
              </a:solidFill>
            </a:endParaRPr>
          </a:p>
        </p:txBody>
      </p:sp>
      <p:sp>
        <p:nvSpPr>
          <p:cNvPr id="155656" name="Freeform 8"/>
          <p:cNvSpPr>
            <a:spLocks/>
          </p:cNvSpPr>
          <p:nvPr/>
        </p:nvSpPr>
        <p:spPr bwMode="auto">
          <a:xfrm>
            <a:off x="1177925"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7" name="Freeform 9"/>
          <p:cNvSpPr>
            <a:spLocks/>
          </p:cNvSpPr>
          <p:nvPr/>
        </p:nvSpPr>
        <p:spPr bwMode="auto">
          <a:xfrm>
            <a:off x="1787525"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8" name="Freeform 10"/>
          <p:cNvSpPr>
            <a:spLocks/>
          </p:cNvSpPr>
          <p:nvPr/>
        </p:nvSpPr>
        <p:spPr bwMode="auto">
          <a:xfrm>
            <a:off x="2759075"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59" name="Freeform 11"/>
          <p:cNvSpPr>
            <a:spLocks/>
          </p:cNvSpPr>
          <p:nvPr/>
        </p:nvSpPr>
        <p:spPr bwMode="auto">
          <a:xfrm>
            <a:off x="2759075"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0" name="Freeform 12"/>
          <p:cNvSpPr>
            <a:spLocks/>
          </p:cNvSpPr>
          <p:nvPr/>
        </p:nvSpPr>
        <p:spPr bwMode="auto">
          <a:xfrm>
            <a:off x="2759075"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1" name="Freeform 13"/>
          <p:cNvSpPr>
            <a:spLocks/>
          </p:cNvSpPr>
          <p:nvPr/>
        </p:nvSpPr>
        <p:spPr bwMode="auto">
          <a:xfrm>
            <a:off x="2759075"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62" name="Oval 14"/>
          <p:cNvSpPr>
            <a:spLocks noChangeArrowheads="1"/>
          </p:cNvSpPr>
          <p:nvPr/>
        </p:nvSpPr>
        <p:spPr bwMode="auto">
          <a:xfrm>
            <a:off x="2393950"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63" name="Oval 15"/>
          <p:cNvSpPr>
            <a:spLocks noChangeArrowheads="1"/>
          </p:cNvSpPr>
          <p:nvPr/>
        </p:nvSpPr>
        <p:spPr bwMode="auto">
          <a:xfrm>
            <a:off x="2681288"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66" name="Text Box 18"/>
          <p:cNvSpPr txBox="1">
            <a:spLocks noChangeArrowheads="1"/>
          </p:cNvSpPr>
          <p:nvPr/>
        </p:nvSpPr>
        <p:spPr bwMode="auto">
          <a:xfrm>
            <a:off x="1698625" y="4345413"/>
            <a:ext cx="2127250" cy="83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Short-Term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155667" name="Freeform 19"/>
          <p:cNvSpPr>
            <a:spLocks/>
          </p:cNvSpPr>
          <p:nvPr/>
        </p:nvSpPr>
        <p:spPr bwMode="auto">
          <a:xfrm>
            <a:off x="5988050" y="4294188"/>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155669" name="Freeform 21"/>
          <p:cNvSpPr>
            <a:spLocks/>
          </p:cNvSpPr>
          <p:nvPr/>
        </p:nvSpPr>
        <p:spPr bwMode="auto">
          <a:xfrm>
            <a:off x="5138737"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FF99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0" name="Freeform 22"/>
          <p:cNvSpPr>
            <a:spLocks/>
          </p:cNvSpPr>
          <p:nvPr/>
        </p:nvSpPr>
        <p:spPr bwMode="auto">
          <a:xfrm>
            <a:off x="5053012"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FF99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1" name="Freeform 23"/>
          <p:cNvSpPr>
            <a:spLocks/>
          </p:cNvSpPr>
          <p:nvPr/>
        </p:nvSpPr>
        <p:spPr bwMode="auto">
          <a:xfrm>
            <a:off x="5138737"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996633"/>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2" name="Freeform 24"/>
          <p:cNvSpPr>
            <a:spLocks/>
          </p:cNvSpPr>
          <p:nvPr/>
        </p:nvSpPr>
        <p:spPr bwMode="auto">
          <a:xfrm>
            <a:off x="5748337"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996633"/>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3" name="Freeform 25"/>
          <p:cNvSpPr>
            <a:spLocks/>
          </p:cNvSpPr>
          <p:nvPr/>
        </p:nvSpPr>
        <p:spPr bwMode="auto">
          <a:xfrm>
            <a:off x="6719887"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74E4E1"/>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4" name="Freeform 26"/>
          <p:cNvSpPr>
            <a:spLocks/>
          </p:cNvSpPr>
          <p:nvPr/>
        </p:nvSpPr>
        <p:spPr bwMode="auto">
          <a:xfrm>
            <a:off x="6719887"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74E4E1"/>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5" name="Freeform 27"/>
          <p:cNvSpPr>
            <a:spLocks/>
          </p:cNvSpPr>
          <p:nvPr/>
        </p:nvSpPr>
        <p:spPr bwMode="auto">
          <a:xfrm>
            <a:off x="6719887"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FF3399"/>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6" name="Freeform 28"/>
          <p:cNvSpPr>
            <a:spLocks/>
          </p:cNvSpPr>
          <p:nvPr/>
        </p:nvSpPr>
        <p:spPr bwMode="auto">
          <a:xfrm>
            <a:off x="6719887"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FF3399"/>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7" name="Oval 29"/>
          <p:cNvSpPr>
            <a:spLocks noChangeArrowheads="1"/>
          </p:cNvSpPr>
          <p:nvPr/>
        </p:nvSpPr>
        <p:spPr bwMode="auto">
          <a:xfrm>
            <a:off x="6354762"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78" name="Oval 30"/>
          <p:cNvSpPr>
            <a:spLocks noChangeArrowheads="1"/>
          </p:cNvSpPr>
          <p:nvPr/>
        </p:nvSpPr>
        <p:spPr bwMode="auto">
          <a:xfrm>
            <a:off x="6642100"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2" name="TextBox 1"/>
          <p:cNvSpPr txBox="1"/>
          <p:nvPr/>
        </p:nvSpPr>
        <p:spPr>
          <a:xfrm rot="20383417">
            <a:off x="1350987" y="3140992"/>
            <a:ext cx="836824" cy="578882"/>
          </a:xfrm>
          <a:prstGeom prst="roundRect">
            <a:avLst/>
          </a:prstGeom>
          <a:solidFill>
            <a:srgbClr val="7030A0"/>
          </a:solidFill>
        </p:spPr>
        <p:txBody>
          <a:bodyPr wrap="square" rtlCol="0">
            <a:spAutoFit/>
          </a:bodyPr>
          <a:lstStyle/>
          <a:p>
            <a:pPr algn="ctr"/>
            <a:r>
              <a:rPr lang="en-US" sz="2800" dirty="0">
                <a:solidFill>
                  <a:schemeClr val="bg1"/>
                </a:solidFill>
              </a:rPr>
              <a:t>TAN</a:t>
            </a:r>
          </a:p>
        </p:txBody>
      </p:sp>
      <p:sp>
        <p:nvSpPr>
          <p:cNvPr id="35" name="TextBox 34"/>
          <p:cNvSpPr txBox="1"/>
          <p:nvPr/>
        </p:nvSpPr>
        <p:spPr>
          <a:xfrm rot="19665908">
            <a:off x="1785304" y="1773661"/>
            <a:ext cx="760907" cy="1025485"/>
          </a:xfrm>
          <a:prstGeom prst="roundRect">
            <a:avLst>
              <a:gd name="adj" fmla="val 2755"/>
            </a:avLst>
          </a:prstGeom>
          <a:solidFill>
            <a:srgbClr val="C00000"/>
          </a:solidFill>
        </p:spPr>
        <p:txBody>
          <a:bodyPr wrap="square" rtlCol="0">
            <a:spAutoFit/>
          </a:bodyPr>
          <a:lstStyle/>
          <a:p>
            <a:pPr algn="ctr"/>
            <a:r>
              <a:rPr lang="en-US" sz="1500" dirty="0">
                <a:solidFill>
                  <a:schemeClr val="bg1"/>
                </a:solidFill>
              </a:rPr>
              <a:t>Meet cash flow needs</a:t>
            </a:r>
          </a:p>
        </p:txBody>
      </p:sp>
      <p:sp>
        <p:nvSpPr>
          <p:cNvPr id="37" name="TextBox 36"/>
          <p:cNvSpPr txBox="1"/>
          <p:nvPr/>
        </p:nvSpPr>
        <p:spPr>
          <a:xfrm rot="894351">
            <a:off x="3284731" y="3159418"/>
            <a:ext cx="949884" cy="578882"/>
          </a:xfrm>
          <a:prstGeom prst="roundRect">
            <a:avLst/>
          </a:prstGeom>
          <a:solidFill>
            <a:srgbClr val="0070C0"/>
          </a:solidFill>
        </p:spPr>
        <p:txBody>
          <a:bodyPr wrap="square" rtlCol="0">
            <a:spAutoFit/>
          </a:bodyPr>
          <a:lstStyle/>
          <a:p>
            <a:pPr algn="ctr"/>
            <a:r>
              <a:rPr lang="en-US" sz="1400" dirty="0">
                <a:solidFill>
                  <a:schemeClr val="bg1"/>
                </a:solidFill>
              </a:rPr>
              <a:t>$1 M budget</a:t>
            </a:r>
          </a:p>
        </p:txBody>
      </p:sp>
      <p:sp>
        <p:nvSpPr>
          <p:cNvPr id="38" name="Text Box 18"/>
          <p:cNvSpPr txBox="1">
            <a:spLocks noChangeArrowheads="1"/>
          </p:cNvSpPr>
          <p:nvPr/>
        </p:nvSpPr>
        <p:spPr bwMode="auto">
          <a:xfrm>
            <a:off x="5764781" y="4345043"/>
            <a:ext cx="197688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Long-Term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33" name="Rectangle 32"/>
          <p:cNvSpPr/>
          <p:nvPr/>
        </p:nvSpPr>
        <p:spPr bwMode="auto">
          <a:xfrm rot="2241088">
            <a:off x="3225453" y="1843081"/>
            <a:ext cx="287338" cy="854365"/>
          </a:xfrm>
          <a:prstGeom prst="rect">
            <a:avLst/>
          </a:prstGeom>
          <a:solidFill>
            <a:srgbClr val="00B05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45" name="Line 16"/>
          <p:cNvSpPr>
            <a:spLocks noChangeShapeType="1"/>
          </p:cNvSpPr>
          <p:nvPr/>
        </p:nvSpPr>
        <p:spPr bwMode="auto">
          <a:xfrm>
            <a:off x="6720374" y="3130979"/>
            <a:ext cx="12701" cy="1090187"/>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46" name="Line 16"/>
          <p:cNvSpPr>
            <a:spLocks noChangeShapeType="1"/>
          </p:cNvSpPr>
          <p:nvPr/>
        </p:nvSpPr>
        <p:spPr bwMode="auto">
          <a:xfrm>
            <a:off x="2750351" y="3204000"/>
            <a:ext cx="12701" cy="1090187"/>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36" name="TextBox 35"/>
          <p:cNvSpPr txBox="1"/>
          <p:nvPr/>
        </p:nvSpPr>
        <p:spPr>
          <a:xfrm rot="1913677">
            <a:off x="2760723" y="1822071"/>
            <a:ext cx="1333964" cy="817245"/>
          </a:xfrm>
          <a:prstGeom prst="roundRect">
            <a:avLst/>
          </a:prstGeom>
          <a:noFill/>
        </p:spPr>
        <p:txBody>
          <a:bodyPr wrap="square" rtlCol="0">
            <a:spAutoFit/>
          </a:bodyPr>
          <a:lstStyle/>
          <a:p>
            <a:pPr algn="ctr"/>
            <a:r>
              <a:rPr lang="en-US" sz="1400" dirty="0">
                <a:solidFill>
                  <a:schemeClr val="bg1"/>
                </a:solidFill>
              </a:rPr>
              <a:t>$40 to $50 M borrowed yearly </a:t>
            </a:r>
          </a:p>
        </p:txBody>
      </p:sp>
    </p:spTree>
    <p:extLst>
      <p:ext uri="{BB962C8B-B14F-4D97-AF65-F5344CB8AC3E}">
        <p14:creationId xmlns:p14="http://schemas.microsoft.com/office/powerpoint/2010/main" val="120508339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r>
              <a:rPr lang="en-US" altLang="en-US" dirty="0"/>
              <a:t>Debt Service</a:t>
            </a:r>
            <a:endParaRPr lang="fr-FR" altLang="en-US" dirty="0"/>
          </a:p>
        </p:txBody>
      </p:sp>
      <p:sp>
        <p:nvSpPr>
          <p:cNvPr id="155667" name="Freeform 19"/>
          <p:cNvSpPr>
            <a:spLocks/>
          </p:cNvSpPr>
          <p:nvPr/>
        </p:nvSpPr>
        <p:spPr bwMode="auto">
          <a:xfrm>
            <a:off x="5988050" y="4294188"/>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155669" name="Freeform 21"/>
          <p:cNvSpPr>
            <a:spLocks/>
          </p:cNvSpPr>
          <p:nvPr/>
        </p:nvSpPr>
        <p:spPr bwMode="auto">
          <a:xfrm>
            <a:off x="5138737"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FF99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0" name="Freeform 22"/>
          <p:cNvSpPr>
            <a:spLocks/>
          </p:cNvSpPr>
          <p:nvPr/>
        </p:nvSpPr>
        <p:spPr bwMode="auto">
          <a:xfrm>
            <a:off x="5053012"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FF99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1" name="Freeform 23"/>
          <p:cNvSpPr>
            <a:spLocks/>
          </p:cNvSpPr>
          <p:nvPr/>
        </p:nvSpPr>
        <p:spPr bwMode="auto">
          <a:xfrm>
            <a:off x="5138737"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996633"/>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2" name="Freeform 24"/>
          <p:cNvSpPr>
            <a:spLocks/>
          </p:cNvSpPr>
          <p:nvPr/>
        </p:nvSpPr>
        <p:spPr bwMode="auto">
          <a:xfrm>
            <a:off x="5748337"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996633"/>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3" name="Freeform 25"/>
          <p:cNvSpPr>
            <a:spLocks/>
          </p:cNvSpPr>
          <p:nvPr/>
        </p:nvSpPr>
        <p:spPr bwMode="auto">
          <a:xfrm>
            <a:off x="6719887"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74E4E1"/>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4" name="Freeform 26"/>
          <p:cNvSpPr>
            <a:spLocks/>
          </p:cNvSpPr>
          <p:nvPr/>
        </p:nvSpPr>
        <p:spPr bwMode="auto">
          <a:xfrm>
            <a:off x="6719887"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74E4E1"/>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5" name="Freeform 27"/>
          <p:cNvSpPr>
            <a:spLocks/>
          </p:cNvSpPr>
          <p:nvPr/>
        </p:nvSpPr>
        <p:spPr bwMode="auto">
          <a:xfrm>
            <a:off x="6719887"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FF3399"/>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6" name="Freeform 28"/>
          <p:cNvSpPr>
            <a:spLocks/>
          </p:cNvSpPr>
          <p:nvPr/>
        </p:nvSpPr>
        <p:spPr bwMode="auto">
          <a:xfrm>
            <a:off x="6719887"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FF3399"/>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7" name="Oval 29"/>
          <p:cNvSpPr>
            <a:spLocks noChangeArrowheads="1"/>
          </p:cNvSpPr>
          <p:nvPr/>
        </p:nvSpPr>
        <p:spPr bwMode="auto">
          <a:xfrm>
            <a:off x="6354762"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78" name="Oval 30"/>
          <p:cNvSpPr>
            <a:spLocks noChangeArrowheads="1"/>
          </p:cNvSpPr>
          <p:nvPr/>
        </p:nvSpPr>
        <p:spPr bwMode="auto">
          <a:xfrm>
            <a:off x="6642100"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38" name="Text Box 18"/>
          <p:cNvSpPr txBox="1">
            <a:spLocks noChangeArrowheads="1"/>
          </p:cNvSpPr>
          <p:nvPr/>
        </p:nvSpPr>
        <p:spPr bwMode="auto">
          <a:xfrm>
            <a:off x="5764781" y="4345043"/>
            <a:ext cx="197688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Long-Term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39" name="TextBox 38"/>
          <p:cNvSpPr txBox="1"/>
          <p:nvPr/>
        </p:nvSpPr>
        <p:spPr>
          <a:xfrm rot="20383417">
            <a:off x="5207346" y="3134230"/>
            <a:ext cx="1148493" cy="561856"/>
          </a:xfrm>
          <a:prstGeom prst="roundRect">
            <a:avLst/>
          </a:prstGeom>
          <a:solidFill>
            <a:srgbClr val="FF9900"/>
          </a:solidFill>
        </p:spPr>
        <p:txBody>
          <a:bodyPr wrap="square" rtlCol="0">
            <a:spAutoFit/>
          </a:bodyPr>
          <a:lstStyle/>
          <a:p>
            <a:pPr algn="ctr"/>
            <a:r>
              <a:rPr lang="en-US" sz="2700" dirty="0">
                <a:solidFill>
                  <a:schemeClr val="bg1"/>
                </a:solidFill>
              </a:rPr>
              <a:t>bonds</a:t>
            </a:r>
          </a:p>
        </p:txBody>
      </p:sp>
      <p:sp>
        <p:nvSpPr>
          <p:cNvPr id="45" name="Line 16"/>
          <p:cNvSpPr>
            <a:spLocks noChangeShapeType="1"/>
          </p:cNvSpPr>
          <p:nvPr/>
        </p:nvSpPr>
        <p:spPr bwMode="auto">
          <a:xfrm flipH="1">
            <a:off x="6269037" y="3130979"/>
            <a:ext cx="451337" cy="150809"/>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40" name="Freeform 5"/>
          <p:cNvSpPr>
            <a:spLocks/>
          </p:cNvSpPr>
          <p:nvPr/>
        </p:nvSpPr>
        <p:spPr bwMode="auto">
          <a:xfrm>
            <a:off x="1787525" y="3137325"/>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41" name="Freeform 6"/>
          <p:cNvSpPr>
            <a:spLocks/>
          </p:cNvSpPr>
          <p:nvPr/>
        </p:nvSpPr>
        <p:spPr bwMode="auto">
          <a:xfrm>
            <a:off x="1177925"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3" name="Freeform 7"/>
          <p:cNvSpPr>
            <a:spLocks/>
          </p:cNvSpPr>
          <p:nvPr/>
        </p:nvSpPr>
        <p:spPr bwMode="auto">
          <a:xfrm>
            <a:off x="1092200"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dirty="0">
              <a:solidFill>
                <a:schemeClr val="bg1"/>
              </a:solidFill>
            </a:endParaRPr>
          </a:p>
        </p:txBody>
      </p:sp>
      <p:sp>
        <p:nvSpPr>
          <p:cNvPr id="44" name="Freeform 8"/>
          <p:cNvSpPr>
            <a:spLocks/>
          </p:cNvSpPr>
          <p:nvPr/>
        </p:nvSpPr>
        <p:spPr bwMode="auto">
          <a:xfrm>
            <a:off x="1177925"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6" name="Freeform 9"/>
          <p:cNvSpPr>
            <a:spLocks/>
          </p:cNvSpPr>
          <p:nvPr/>
        </p:nvSpPr>
        <p:spPr bwMode="auto">
          <a:xfrm>
            <a:off x="1787525"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7" name="Freeform 10"/>
          <p:cNvSpPr>
            <a:spLocks/>
          </p:cNvSpPr>
          <p:nvPr/>
        </p:nvSpPr>
        <p:spPr bwMode="auto">
          <a:xfrm>
            <a:off x="2759075"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8" name="Freeform 11"/>
          <p:cNvSpPr>
            <a:spLocks/>
          </p:cNvSpPr>
          <p:nvPr/>
        </p:nvSpPr>
        <p:spPr bwMode="auto">
          <a:xfrm>
            <a:off x="2759075"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9" name="Freeform 12"/>
          <p:cNvSpPr>
            <a:spLocks/>
          </p:cNvSpPr>
          <p:nvPr/>
        </p:nvSpPr>
        <p:spPr bwMode="auto">
          <a:xfrm>
            <a:off x="2759075"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0" name="Freeform 13"/>
          <p:cNvSpPr>
            <a:spLocks/>
          </p:cNvSpPr>
          <p:nvPr/>
        </p:nvSpPr>
        <p:spPr bwMode="auto">
          <a:xfrm>
            <a:off x="2759075"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1" name="Oval 14"/>
          <p:cNvSpPr>
            <a:spLocks noChangeArrowheads="1"/>
          </p:cNvSpPr>
          <p:nvPr/>
        </p:nvSpPr>
        <p:spPr bwMode="auto">
          <a:xfrm>
            <a:off x="2393950"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52" name="Oval 15"/>
          <p:cNvSpPr>
            <a:spLocks noChangeArrowheads="1"/>
          </p:cNvSpPr>
          <p:nvPr/>
        </p:nvSpPr>
        <p:spPr bwMode="auto">
          <a:xfrm>
            <a:off x="2681288"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53" name="Text Box 18"/>
          <p:cNvSpPr txBox="1">
            <a:spLocks noChangeArrowheads="1"/>
          </p:cNvSpPr>
          <p:nvPr/>
        </p:nvSpPr>
        <p:spPr bwMode="auto">
          <a:xfrm>
            <a:off x="1698625" y="4345413"/>
            <a:ext cx="2127250" cy="83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Short-Term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54" name="TextBox 53"/>
          <p:cNvSpPr txBox="1"/>
          <p:nvPr/>
        </p:nvSpPr>
        <p:spPr>
          <a:xfrm rot="20383417">
            <a:off x="1350987" y="3140992"/>
            <a:ext cx="836824" cy="578882"/>
          </a:xfrm>
          <a:prstGeom prst="roundRect">
            <a:avLst/>
          </a:prstGeom>
          <a:solidFill>
            <a:srgbClr val="7030A0"/>
          </a:solidFill>
        </p:spPr>
        <p:txBody>
          <a:bodyPr wrap="square" rtlCol="0">
            <a:spAutoFit/>
          </a:bodyPr>
          <a:lstStyle/>
          <a:p>
            <a:pPr algn="ctr"/>
            <a:r>
              <a:rPr lang="en-US" sz="2800" dirty="0">
                <a:solidFill>
                  <a:schemeClr val="bg1"/>
                </a:solidFill>
              </a:rPr>
              <a:t>TAN</a:t>
            </a:r>
          </a:p>
        </p:txBody>
      </p:sp>
      <p:sp>
        <p:nvSpPr>
          <p:cNvPr id="55" name="TextBox 54"/>
          <p:cNvSpPr txBox="1"/>
          <p:nvPr/>
        </p:nvSpPr>
        <p:spPr>
          <a:xfrm rot="19665908">
            <a:off x="1785304" y="1773661"/>
            <a:ext cx="760907" cy="1025485"/>
          </a:xfrm>
          <a:prstGeom prst="roundRect">
            <a:avLst>
              <a:gd name="adj" fmla="val 2755"/>
            </a:avLst>
          </a:prstGeom>
          <a:solidFill>
            <a:srgbClr val="C00000"/>
          </a:solidFill>
        </p:spPr>
        <p:txBody>
          <a:bodyPr wrap="square" rtlCol="0">
            <a:spAutoFit/>
          </a:bodyPr>
          <a:lstStyle/>
          <a:p>
            <a:pPr algn="ctr"/>
            <a:r>
              <a:rPr lang="en-US" sz="1500" dirty="0">
                <a:solidFill>
                  <a:schemeClr val="bg1"/>
                </a:solidFill>
              </a:rPr>
              <a:t>Meet cash flow needs</a:t>
            </a:r>
          </a:p>
        </p:txBody>
      </p:sp>
      <p:sp>
        <p:nvSpPr>
          <p:cNvPr id="56" name="TextBox 55"/>
          <p:cNvSpPr txBox="1"/>
          <p:nvPr/>
        </p:nvSpPr>
        <p:spPr>
          <a:xfrm rot="894351">
            <a:off x="3284731" y="3159418"/>
            <a:ext cx="949884" cy="578882"/>
          </a:xfrm>
          <a:prstGeom prst="roundRect">
            <a:avLst/>
          </a:prstGeom>
          <a:solidFill>
            <a:srgbClr val="0070C0"/>
          </a:solidFill>
        </p:spPr>
        <p:txBody>
          <a:bodyPr wrap="square" rtlCol="0">
            <a:spAutoFit/>
          </a:bodyPr>
          <a:lstStyle/>
          <a:p>
            <a:pPr algn="ctr"/>
            <a:r>
              <a:rPr lang="en-US" sz="1400" dirty="0">
                <a:solidFill>
                  <a:schemeClr val="bg1"/>
                </a:solidFill>
              </a:rPr>
              <a:t>$600,000 budget</a:t>
            </a:r>
          </a:p>
        </p:txBody>
      </p:sp>
      <p:sp>
        <p:nvSpPr>
          <p:cNvPr id="57" name="Rectangle 56"/>
          <p:cNvSpPr/>
          <p:nvPr/>
        </p:nvSpPr>
        <p:spPr bwMode="auto">
          <a:xfrm rot="2241088">
            <a:off x="3225453" y="1843081"/>
            <a:ext cx="287338" cy="854365"/>
          </a:xfrm>
          <a:prstGeom prst="rect">
            <a:avLst/>
          </a:prstGeom>
          <a:solidFill>
            <a:srgbClr val="00B05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58" name="Line 16"/>
          <p:cNvSpPr>
            <a:spLocks noChangeShapeType="1"/>
          </p:cNvSpPr>
          <p:nvPr/>
        </p:nvSpPr>
        <p:spPr bwMode="auto">
          <a:xfrm>
            <a:off x="2750351" y="3204000"/>
            <a:ext cx="12701" cy="1090187"/>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59" name="TextBox 58"/>
          <p:cNvSpPr txBox="1"/>
          <p:nvPr/>
        </p:nvSpPr>
        <p:spPr>
          <a:xfrm rot="1913677">
            <a:off x="2760723" y="1822071"/>
            <a:ext cx="1333964" cy="817245"/>
          </a:xfrm>
          <a:prstGeom prst="roundRect">
            <a:avLst/>
          </a:prstGeom>
          <a:noFill/>
        </p:spPr>
        <p:txBody>
          <a:bodyPr wrap="square" rtlCol="0">
            <a:spAutoFit/>
          </a:bodyPr>
          <a:lstStyle/>
          <a:p>
            <a:pPr algn="ctr"/>
            <a:r>
              <a:rPr lang="en-US" sz="1400" dirty="0">
                <a:solidFill>
                  <a:schemeClr val="bg1"/>
                </a:solidFill>
              </a:rPr>
              <a:t>$40 to $45 M borrowed yearly </a:t>
            </a:r>
          </a:p>
        </p:txBody>
      </p:sp>
    </p:spTree>
    <p:extLst>
      <p:ext uri="{BB962C8B-B14F-4D97-AF65-F5344CB8AC3E}">
        <p14:creationId xmlns:p14="http://schemas.microsoft.com/office/powerpoint/2010/main" val="2861917164"/>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r>
              <a:rPr lang="en-US" altLang="en-US" dirty="0"/>
              <a:t>Debt Service</a:t>
            </a:r>
            <a:endParaRPr lang="fr-FR" altLang="en-US" dirty="0"/>
          </a:p>
        </p:txBody>
      </p:sp>
      <p:sp>
        <p:nvSpPr>
          <p:cNvPr id="155667" name="Freeform 19"/>
          <p:cNvSpPr>
            <a:spLocks/>
          </p:cNvSpPr>
          <p:nvPr/>
        </p:nvSpPr>
        <p:spPr bwMode="auto">
          <a:xfrm>
            <a:off x="5988050" y="4294188"/>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155669" name="Freeform 21"/>
          <p:cNvSpPr>
            <a:spLocks/>
          </p:cNvSpPr>
          <p:nvPr/>
        </p:nvSpPr>
        <p:spPr bwMode="auto">
          <a:xfrm>
            <a:off x="5138737"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FF99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0" name="Freeform 22"/>
          <p:cNvSpPr>
            <a:spLocks/>
          </p:cNvSpPr>
          <p:nvPr/>
        </p:nvSpPr>
        <p:spPr bwMode="auto">
          <a:xfrm>
            <a:off x="5053012"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FF99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1" name="Freeform 23"/>
          <p:cNvSpPr>
            <a:spLocks/>
          </p:cNvSpPr>
          <p:nvPr/>
        </p:nvSpPr>
        <p:spPr bwMode="auto">
          <a:xfrm>
            <a:off x="5138737"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996633"/>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2" name="Freeform 24"/>
          <p:cNvSpPr>
            <a:spLocks/>
          </p:cNvSpPr>
          <p:nvPr/>
        </p:nvSpPr>
        <p:spPr bwMode="auto">
          <a:xfrm>
            <a:off x="5748337"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996633"/>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3" name="Freeform 25"/>
          <p:cNvSpPr>
            <a:spLocks/>
          </p:cNvSpPr>
          <p:nvPr/>
        </p:nvSpPr>
        <p:spPr bwMode="auto">
          <a:xfrm>
            <a:off x="6719887"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74E4E1"/>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4" name="Freeform 26"/>
          <p:cNvSpPr>
            <a:spLocks/>
          </p:cNvSpPr>
          <p:nvPr/>
        </p:nvSpPr>
        <p:spPr bwMode="auto">
          <a:xfrm>
            <a:off x="6719887"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74E4E1"/>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5" name="Freeform 27"/>
          <p:cNvSpPr>
            <a:spLocks/>
          </p:cNvSpPr>
          <p:nvPr/>
        </p:nvSpPr>
        <p:spPr bwMode="auto">
          <a:xfrm>
            <a:off x="6719887"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FF3399"/>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6" name="Freeform 28"/>
          <p:cNvSpPr>
            <a:spLocks/>
          </p:cNvSpPr>
          <p:nvPr/>
        </p:nvSpPr>
        <p:spPr bwMode="auto">
          <a:xfrm>
            <a:off x="6719887"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FF3399"/>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7" name="Oval 29"/>
          <p:cNvSpPr>
            <a:spLocks noChangeArrowheads="1"/>
          </p:cNvSpPr>
          <p:nvPr/>
        </p:nvSpPr>
        <p:spPr bwMode="auto">
          <a:xfrm>
            <a:off x="6354762"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78" name="Oval 30"/>
          <p:cNvSpPr>
            <a:spLocks noChangeArrowheads="1"/>
          </p:cNvSpPr>
          <p:nvPr/>
        </p:nvSpPr>
        <p:spPr bwMode="auto">
          <a:xfrm>
            <a:off x="6642100"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38" name="Text Box 18"/>
          <p:cNvSpPr txBox="1">
            <a:spLocks noChangeArrowheads="1"/>
          </p:cNvSpPr>
          <p:nvPr/>
        </p:nvSpPr>
        <p:spPr bwMode="auto">
          <a:xfrm>
            <a:off x="5764781" y="4345043"/>
            <a:ext cx="197688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Long-Term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39" name="TextBox 38"/>
          <p:cNvSpPr txBox="1"/>
          <p:nvPr/>
        </p:nvSpPr>
        <p:spPr>
          <a:xfrm rot="20383417">
            <a:off x="5207346" y="3134230"/>
            <a:ext cx="1148493" cy="561856"/>
          </a:xfrm>
          <a:prstGeom prst="roundRect">
            <a:avLst/>
          </a:prstGeom>
          <a:solidFill>
            <a:srgbClr val="FF9900"/>
          </a:solidFill>
        </p:spPr>
        <p:txBody>
          <a:bodyPr wrap="square" rtlCol="0">
            <a:spAutoFit/>
          </a:bodyPr>
          <a:lstStyle/>
          <a:p>
            <a:pPr algn="ctr"/>
            <a:r>
              <a:rPr lang="en-US" sz="2700" dirty="0">
                <a:solidFill>
                  <a:schemeClr val="bg1"/>
                </a:solidFill>
              </a:rPr>
              <a:t>bonds</a:t>
            </a:r>
          </a:p>
        </p:txBody>
      </p:sp>
      <p:sp>
        <p:nvSpPr>
          <p:cNvPr id="40" name="TextBox 39"/>
          <p:cNvSpPr txBox="1"/>
          <p:nvPr/>
        </p:nvSpPr>
        <p:spPr>
          <a:xfrm rot="19665908">
            <a:off x="5608373" y="1845901"/>
            <a:ext cx="962150" cy="817245"/>
          </a:xfrm>
          <a:prstGeom prst="roundRect">
            <a:avLst>
              <a:gd name="adj" fmla="val 940"/>
            </a:avLst>
          </a:prstGeom>
          <a:solidFill>
            <a:srgbClr val="996633"/>
          </a:solidFill>
        </p:spPr>
        <p:txBody>
          <a:bodyPr wrap="square" rtlCol="0">
            <a:spAutoFit/>
          </a:bodyPr>
          <a:lstStyle/>
          <a:p>
            <a:pPr algn="ctr"/>
            <a:r>
              <a:rPr lang="en-US" sz="1500" dirty="0">
                <a:solidFill>
                  <a:schemeClr val="bg1"/>
                </a:solidFill>
              </a:rPr>
              <a:t>Capital Project financing</a:t>
            </a:r>
          </a:p>
        </p:txBody>
      </p:sp>
      <p:sp>
        <p:nvSpPr>
          <p:cNvPr id="45" name="Line 16"/>
          <p:cNvSpPr>
            <a:spLocks noChangeShapeType="1"/>
          </p:cNvSpPr>
          <p:nvPr/>
        </p:nvSpPr>
        <p:spPr bwMode="auto">
          <a:xfrm flipH="1" flipV="1">
            <a:off x="6320325" y="2592178"/>
            <a:ext cx="400050" cy="538802"/>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41" name="Freeform 5"/>
          <p:cNvSpPr>
            <a:spLocks/>
          </p:cNvSpPr>
          <p:nvPr/>
        </p:nvSpPr>
        <p:spPr bwMode="auto">
          <a:xfrm>
            <a:off x="1787525" y="3137325"/>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43" name="Freeform 6"/>
          <p:cNvSpPr>
            <a:spLocks/>
          </p:cNvSpPr>
          <p:nvPr/>
        </p:nvSpPr>
        <p:spPr bwMode="auto">
          <a:xfrm>
            <a:off x="1177925"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4" name="Freeform 7"/>
          <p:cNvSpPr>
            <a:spLocks/>
          </p:cNvSpPr>
          <p:nvPr/>
        </p:nvSpPr>
        <p:spPr bwMode="auto">
          <a:xfrm>
            <a:off x="1092200"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dirty="0">
              <a:solidFill>
                <a:schemeClr val="bg1"/>
              </a:solidFill>
            </a:endParaRPr>
          </a:p>
        </p:txBody>
      </p:sp>
      <p:sp>
        <p:nvSpPr>
          <p:cNvPr id="46" name="Freeform 8"/>
          <p:cNvSpPr>
            <a:spLocks/>
          </p:cNvSpPr>
          <p:nvPr/>
        </p:nvSpPr>
        <p:spPr bwMode="auto">
          <a:xfrm>
            <a:off x="1177925"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7" name="Freeform 9"/>
          <p:cNvSpPr>
            <a:spLocks/>
          </p:cNvSpPr>
          <p:nvPr/>
        </p:nvSpPr>
        <p:spPr bwMode="auto">
          <a:xfrm>
            <a:off x="1787525"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8" name="Freeform 10"/>
          <p:cNvSpPr>
            <a:spLocks/>
          </p:cNvSpPr>
          <p:nvPr/>
        </p:nvSpPr>
        <p:spPr bwMode="auto">
          <a:xfrm>
            <a:off x="2759075"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9" name="Freeform 11"/>
          <p:cNvSpPr>
            <a:spLocks/>
          </p:cNvSpPr>
          <p:nvPr/>
        </p:nvSpPr>
        <p:spPr bwMode="auto">
          <a:xfrm>
            <a:off x="2759075"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0" name="Freeform 12"/>
          <p:cNvSpPr>
            <a:spLocks/>
          </p:cNvSpPr>
          <p:nvPr/>
        </p:nvSpPr>
        <p:spPr bwMode="auto">
          <a:xfrm>
            <a:off x="2759075"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1" name="Freeform 13"/>
          <p:cNvSpPr>
            <a:spLocks/>
          </p:cNvSpPr>
          <p:nvPr/>
        </p:nvSpPr>
        <p:spPr bwMode="auto">
          <a:xfrm>
            <a:off x="2759075"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2" name="Oval 14"/>
          <p:cNvSpPr>
            <a:spLocks noChangeArrowheads="1"/>
          </p:cNvSpPr>
          <p:nvPr/>
        </p:nvSpPr>
        <p:spPr bwMode="auto">
          <a:xfrm>
            <a:off x="2393950"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53" name="Oval 15"/>
          <p:cNvSpPr>
            <a:spLocks noChangeArrowheads="1"/>
          </p:cNvSpPr>
          <p:nvPr/>
        </p:nvSpPr>
        <p:spPr bwMode="auto">
          <a:xfrm>
            <a:off x="2681288"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54" name="Text Box 18"/>
          <p:cNvSpPr txBox="1">
            <a:spLocks noChangeArrowheads="1"/>
          </p:cNvSpPr>
          <p:nvPr/>
        </p:nvSpPr>
        <p:spPr bwMode="auto">
          <a:xfrm>
            <a:off x="1698625" y="4345413"/>
            <a:ext cx="2127250" cy="83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Short-Term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55" name="TextBox 54"/>
          <p:cNvSpPr txBox="1"/>
          <p:nvPr/>
        </p:nvSpPr>
        <p:spPr>
          <a:xfrm rot="20383417">
            <a:off x="1350987" y="3140992"/>
            <a:ext cx="836824" cy="578882"/>
          </a:xfrm>
          <a:prstGeom prst="roundRect">
            <a:avLst/>
          </a:prstGeom>
          <a:solidFill>
            <a:srgbClr val="7030A0"/>
          </a:solidFill>
        </p:spPr>
        <p:txBody>
          <a:bodyPr wrap="square" rtlCol="0">
            <a:spAutoFit/>
          </a:bodyPr>
          <a:lstStyle/>
          <a:p>
            <a:pPr algn="ctr"/>
            <a:r>
              <a:rPr lang="en-US" sz="2800" dirty="0">
                <a:solidFill>
                  <a:schemeClr val="bg1"/>
                </a:solidFill>
              </a:rPr>
              <a:t>TAN</a:t>
            </a:r>
          </a:p>
        </p:txBody>
      </p:sp>
      <p:sp>
        <p:nvSpPr>
          <p:cNvPr id="56" name="TextBox 55"/>
          <p:cNvSpPr txBox="1"/>
          <p:nvPr/>
        </p:nvSpPr>
        <p:spPr>
          <a:xfrm rot="19665908">
            <a:off x="1785304" y="1773661"/>
            <a:ext cx="760907" cy="1025485"/>
          </a:xfrm>
          <a:prstGeom prst="roundRect">
            <a:avLst>
              <a:gd name="adj" fmla="val 2755"/>
            </a:avLst>
          </a:prstGeom>
          <a:solidFill>
            <a:srgbClr val="C00000"/>
          </a:solidFill>
        </p:spPr>
        <p:txBody>
          <a:bodyPr wrap="square" rtlCol="0">
            <a:spAutoFit/>
          </a:bodyPr>
          <a:lstStyle/>
          <a:p>
            <a:pPr algn="ctr"/>
            <a:r>
              <a:rPr lang="en-US" sz="1500" dirty="0">
                <a:solidFill>
                  <a:schemeClr val="bg1"/>
                </a:solidFill>
              </a:rPr>
              <a:t>Meet cash flow needs</a:t>
            </a:r>
          </a:p>
        </p:txBody>
      </p:sp>
      <p:sp>
        <p:nvSpPr>
          <p:cNvPr id="57" name="TextBox 56"/>
          <p:cNvSpPr txBox="1"/>
          <p:nvPr/>
        </p:nvSpPr>
        <p:spPr>
          <a:xfrm rot="894351">
            <a:off x="3284731" y="3159418"/>
            <a:ext cx="949884" cy="578882"/>
          </a:xfrm>
          <a:prstGeom prst="roundRect">
            <a:avLst/>
          </a:prstGeom>
          <a:solidFill>
            <a:srgbClr val="0070C0"/>
          </a:solidFill>
        </p:spPr>
        <p:txBody>
          <a:bodyPr wrap="square" rtlCol="0">
            <a:spAutoFit/>
          </a:bodyPr>
          <a:lstStyle/>
          <a:p>
            <a:pPr algn="ctr"/>
            <a:r>
              <a:rPr lang="en-US" sz="1400" dirty="0">
                <a:solidFill>
                  <a:schemeClr val="bg1"/>
                </a:solidFill>
              </a:rPr>
              <a:t>$600,000 budget</a:t>
            </a:r>
          </a:p>
        </p:txBody>
      </p:sp>
      <p:sp>
        <p:nvSpPr>
          <p:cNvPr id="58" name="Rectangle 57"/>
          <p:cNvSpPr/>
          <p:nvPr/>
        </p:nvSpPr>
        <p:spPr bwMode="auto">
          <a:xfrm rot="2241088">
            <a:off x="3225453" y="1843081"/>
            <a:ext cx="287338" cy="854365"/>
          </a:xfrm>
          <a:prstGeom prst="rect">
            <a:avLst/>
          </a:prstGeom>
          <a:solidFill>
            <a:srgbClr val="00B05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59" name="Line 16"/>
          <p:cNvSpPr>
            <a:spLocks noChangeShapeType="1"/>
          </p:cNvSpPr>
          <p:nvPr/>
        </p:nvSpPr>
        <p:spPr bwMode="auto">
          <a:xfrm>
            <a:off x="2750351" y="3204000"/>
            <a:ext cx="12701" cy="1090187"/>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60" name="TextBox 59"/>
          <p:cNvSpPr txBox="1"/>
          <p:nvPr/>
        </p:nvSpPr>
        <p:spPr>
          <a:xfrm rot="1913677">
            <a:off x="2760723" y="1822071"/>
            <a:ext cx="1333964" cy="817245"/>
          </a:xfrm>
          <a:prstGeom prst="roundRect">
            <a:avLst/>
          </a:prstGeom>
          <a:noFill/>
        </p:spPr>
        <p:txBody>
          <a:bodyPr wrap="square" rtlCol="0">
            <a:spAutoFit/>
          </a:bodyPr>
          <a:lstStyle/>
          <a:p>
            <a:pPr algn="ctr"/>
            <a:r>
              <a:rPr lang="en-US" sz="1400" dirty="0">
                <a:solidFill>
                  <a:schemeClr val="bg1"/>
                </a:solidFill>
              </a:rPr>
              <a:t>$40 to $45 M borrowed yearly </a:t>
            </a:r>
          </a:p>
        </p:txBody>
      </p:sp>
    </p:spTree>
    <p:extLst>
      <p:ext uri="{BB962C8B-B14F-4D97-AF65-F5344CB8AC3E}">
        <p14:creationId xmlns:p14="http://schemas.microsoft.com/office/powerpoint/2010/main" val="9982189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r>
              <a:rPr lang="en-US" altLang="en-US" dirty="0"/>
              <a:t>Debt Service</a:t>
            </a:r>
            <a:endParaRPr lang="fr-FR" altLang="en-US" dirty="0"/>
          </a:p>
        </p:txBody>
      </p:sp>
      <p:sp>
        <p:nvSpPr>
          <p:cNvPr id="155667" name="Freeform 19"/>
          <p:cNvSpPr>
            <a:spLocks/>
          </p:cNvSpPr>
          <p:nvPr/>
        </p:nvSpPr>
        <p:spPr bwMode="auto">
          <a:xfrm>
            <a:off x="5988050" y="4294188"/>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155669" name="Freeform 21"/>
          <p:cNvSpPr>
            <a:spLocks/>
          </p:cNvSpPr>
          <p:nvPr/>
        </p:nvSpPr>
        <p:spPr bwMode="auto">
          <a:xfrm>
            <a:off x="5138737"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FF99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0" name="Freeform 22"/>
          <p:cNvSpPr>
            <a:spLocks/>
          </p:cNvSpPr>
          <p:nvPr/>
        </p:nvSpPr>
        <p:spPr bwMode="auto">
          <a:xfrm>
            <a:off x="5053012"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FF99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1" name="Freeform 23"/>
          <p:cNvSpPr>
            <a:spLocks/>
          </p:cNvSpPr>
          <p:nvPr/>
        </p:nvSpPr>
        <p:spPr bwMode="auto">
          <a:xfrm>
            <a:off x="5138737"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996633"/>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2" name="Freeform 24"/>
          <p:cNvSpPr>
            <a:spLocks/>
          </p:cNvSpPr>
          <p:nvPr/>
        </p:nvSpPr>
        <p:spPr bwMode="auto">
          <a:xfrm>
            <a:off x="5748337"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996633"/>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3" name="Freeform 25"/>
          <p:cNvSpPr>
            <a:spLocks/>
          </p:cNvSpPr>
          <p:nvPr/>
        </p:nvSpPr>
        <p:spPr bwMode="auto">
          <a:xfrm>
            <a:off x="6719887"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74E4E1"/>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4" name="Freeform 26"/>
          <p:cNvSpPr>
            <a:spLocks/>
          </p:cNvSpPr>
          <p:nvPr/>
        </p:nvSpPr>
        <p:spPr bwMode="auto">
          <a:xfrm>
            <a:off x="6719887"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74E4E1"/>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5" name="Freeform 27"/>
          <p:cNvSpPr>
            <a:spLocks/>
          </p:cNvSpPr>
          <p:nvPr/>
        </p:nvSpPr>
        <p:spPr bwMode="auto">
          <a:xfrm>
            <a:off x="6719887"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FF3399"/>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6" name="Freeform 28"/>
          <p:cNvSpPr>
            <a:spLocks/>
          </p:cNvSpPr>
          <p:nvPr/>
        </p:nvSpPr>
        <p:spPr bwMode="auto">
          <a:xfrm>
            <a:off x="6719887"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FF3399"/>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7" name="Oval 29"/>
          <p:cNvSpPr>
            <a:spLocks noChangeArrowheads="1"/>
          </p:cNvSpPr>
          <p:nvPr/>
        </p:nvSpPr>
        <p:spPr bwMode="auto">
          <a:xfrm>
            <a:off x="6354762"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78" name="Oval 30"/>
          <p:cNvSpPr>
            <a:spLocks noChangeArrowheads="1"/>
          </p:cNvSpPr>
          <p:nvPr/>
        </p:nvSpPr>
        <p:spPr bwMode="auto">
          <a:xfrm>
            <a:off x="6642100"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38" name="Text Box 18"/>
          <p:cNvSpPr txBox="1">
            <a:spLocks noChangeArrowheads="1"/>
          </p:cNvSpPr>
          <p:nvPr/>
        </p:nvSpPr>
        <p:spPr bwMode="auto">
          <a:xfrm>
            <a:off x="5764781" y="4345043"/>
            <a:ext cx="197688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Long-Term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39" name="TextBox 38"/>
          <p:cNvSpPr txBox="1"/>
          <p:nvPr/>
        </p:nvSpPr>
        <p:spPr>
          <a:xfrm rot="20383417">
            <a:off x="5207346" y="3134230"/>
            <a:ext cx="1148493" cy="561856"/>
          </a:xfrm>
          <a:prstGeom prst="roundRect">
            <a:avLst/>
          </a:prstGeom>
          <a:solidFill>
            <a:srgbClr val="FF9900"/>
          </a:solidFill>
        </p:spPr>
        <p:txBody>
          <a:bodyPr wrap="square" rtlCol="0">
            <a:spAutoFit/>
          </a:bodyPr>
          <a:lstStyle/>
          <a:p>
            <a:pPr algn="ctr"/>
            <a:r>
              <a:rPr lang="en-US" sz="2700" dirty="0">
                <a:solidFill>
                  <a:schemeClr val="bg1"/>
                </a:solidFill>
              </a:rPr>
              <a:t>bonds</a:t>
            </a:r>
          </a:p>
        </p:txBody>
      </p:sp>
      <p:sp>
        <p:nvSpPr>
          <p:cNvPr id="40" name="TextBox 39"/>
          <p:cNvSpPr txBox="1"/>
          <p:nvPr/>
        </p:nvSpPr>
        <p:spPr>
          <a:xfrm rot="19665908">
            <a:off x="5608373" y="1845901"/>
            <a:ext cx="962150" cy="817245"/>
          </a:xfrm>
          <a:prstGeom prst="roundRect">
            <a:avLst>
              <a:gd name="adj" fmla="val 940"/>
            </a:avLst>
          </a:prstGeom>
          <a:solidFill>
            <a:srgbClr val="996633"/>
          </a:solidFill>
        </p:spPr>
        <p:txBody>
          <a:bodyPr wrap="square" rtlCol="0">
            <a:spAutoFit/>
          </a:bodyPr>
          <a:lstStyle/>
          <a:p>
            <a:pPr algn="ctr"/>
            <a:r>
              <a:rPr lang="en-US" sz="1500" dirty="0">
                <a:solidFill>
                  <a:schemeClr val="bg1"/>
                </a:solidFill>
              </a:rPr>
              <a:t>Capital Project financing</a:t>
            </a:r>
          </a:p>
        </p:txBody>
      </p:sp>
      <p:sp>
        <p:nvSpPr>
          <p:cNvPr id="45" name="Line 16"/>
          <p:cNvSpPr>
            <a:spLocks noChangeShapeType="1"/>
          </p:cNvSpPr>
          <p:nvPr/>
        </p:nvSpPr>
        <p:spPr bwMode="auto">
          <a:xfrm flipV="1">
            <a:off x="6720374" y="2613450"/>
            <a:ext cx="391747" cy="517529"/>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41" name="TextBox 40"/>
          <p:cNvSpPr txBox="1"/>
          <p:nvPr/>
        </p:nvSpPr>
        <p:spPr>
          <a:xfrm rot="1913677">
            <a:off x="6860167" y="1806170"/>
            <a:ext cx="1009923" cy="830997"/>
          </a:xfrm>
          <a:prstGeom prst="roundRect">
            <a:avLst>
              <a:gd name="adj" fmla="val 867"/>
            </a:avLst>
          </a:prstGeom>
          <a:solidFill>
            <a:srgbClr val="74E4E1"/>
          </a:solidFill>
        </p:spPr>
        <p:txBody>
          <a:bodyPr wrap="square" rtlCol="0">
            <a:spAutoFit/>
          </a:bodyPr>
          <a:lstStyle/>
          <a:p>
            <a:pPr algn="ctr"/>
            <a:r>
              <a:rPr lang="en-US" sz="1600" b="1" dirty="0">
                <a:solidFill>
                  <a:schemeClr val="bg1"/>
                </a:solidFill>
              </a:rPr>
              <a:t>$3.6 million budget</a:t>
            </a:r>
          </a:p>
        </p:txBody>
      </p:sp>
      <p:sp>
        <p:nvSpPr>
          <p:cNvPr id="43" name="Freeform 5"/>
          <p:cNvSpPr>
            <a:spLocks/>
          </p:cNvSpPr>
          <p:nvPr/>
        </p:nvSpPr>
        <p:spPr bwMode="auto">
          <a:xfrm>
            <a:off x="1787525" y="3137325"/>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44" name="Freeform 6"/>
          <p:cNvSpPr>
            <a:spLocks/>
          </p:cNvSpPr>
          <p:nvPr/>
        </p:nvSpPr>
        <p:spPr bwMode="auto">
          <a:xfrm>
            <a:off x="1177925"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6" name="Freeform 7"/>
          <p:cNvSpPr>
            <a:spLocks/>
          </p:cNvSpPr>
          <p:nvPr/>
        </p:nvSpPr>
        <p:spPr bwMode="auto">
          <a:xfrm>
            <a:off x="1092200"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dirty="0">
              <a:solidFill>
                <a:schemeClr val="bg1"/>
              </a:solidFill>
            </a:endParaRPr>
          </a:p>
        </p:txBody>
      </p:sp>
      <p:sp>
        <p:nvSpPr>
          <p:cNvPr id="47" name="Freeform 8"/>
          <p:cNvSpPr>
            <a:spLocks/>
          </p:cNvSpPr>
          <p:nvPr/>
        </p:nvSpPr>
        <p:spPr bwMode="auto">
          <a:xfrm>
            <a:off x="1177925"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8" name="Freeform 9"/>
          <p:cNvSpPr>
            <a:spLocks/>
          </p:cNvSpPr>
          <p:nvPr/>
        </p:nvSpPr>
        <p:spPr bwMode="auto">
          <a:xfrm>
            <a:off x="1787525"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9" name="Freeform 10"/>
          <p:cNvSpPr>
            <a:spLocks/>
          </p:cNvSpPr>
          <p:nvPr/>
        </p:nvSpPr>
        <p:spPr bwMode="auto">
          <a:xfrm>
            <a:off x="2759075"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0" name="Freeform 11"/>
          <p:cNvSpPr>
            <a:spLocks/>
          </p:cNvSpPr>
          <p:nvPr/>
        </p:nvSpPr>
        <p:spPr bwMode="auto">
          <a:xfrm>
            <a:off x="2759075"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1" name="Freeform 12"/>
          <p:cNvSpPr>
            <a:spLocks/>
          </p:cNvSpPr>
          <p:nvPr/>
        </p:nvSpPr>
        <p:spPr bwMode="auto">
          <a:xfrm>
            <a:off x="2759075"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2" name="Freeform 13"/>
          <p:cNvSpPr>
            <a:spLocks/>
          </p:cNvSpPr>
          <p:nvPr/>
        </p:nvSpPr>
        <p:spPr bwMode="auto">
          <a:xfrm>
            <a:off x="2759075"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3" name="Oval 14"/>
          <p:cNvSpPr>
            <a:spLocks noChangeArrowheads="1"/>
          </p:cNvSpPr>
          <p:nvPr/>
        </p:nvSpPr>
        <p:spPr bwMode="auto">
          <a:xfrm>
            <a:off x="2393950"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54" name="Oval 15"/>
          <p:cNvSpPr>
            <a:spLocks noChangeArrowheads="1"/>
          </p:cNvSpPr>
          <p:nvPr/>
        </p:nvSpPr>
        <p:spPr bwMode="auto">
          <a:xfrm>
            <a:off x="2681288"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55" name="Text Box 18"/>
          <p:cNvSpPr txBox="1">
            <a:spLocks noChangeArrowheads="1"/>
          </p:cNvSpPr>
          <p:nvPr/>
        </p:nvSpPr>
        <p:spPr bwMode="auto">
          <a:xfrm>
            <a:off x="1698625" y="4345413"/>
            <a:ext cx="2127250" cy="83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Short-Term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56" name="TextBox 55"/>
          <p:cNvSpPr txBox="1"/>
          <p:nvPr/>
        </p:nvSpPr>
        <p:spPr>
          <a:xfrm rot="20383417">
            <a:off x="1350987" y="3140992"/>
            <a:ext cx="836824" cy="578882"/>
          </a:xfrm>
          <a:prstGeom prst="roundRect">
            <a:avLst/>
          </a:prstGeom>
          <a:solidFill>
            <a:srgbClr val="7030A0"/>
          </a:solidFill>
        </p:spPr>
        <p:txBody>
          <a:bodyPr wrap="square" rtlCol="0">
            <a:spAutoFit/>
          </a:bodyPr>
          <a:lstStyle/>
          <a:p>
            <a:pPr algn="ctr"/>
            <a:r>
              <a:rPr lang="en-US" sz="2800" dirty="0">
                <a:solidFill>
                  <a:schemeClr val="bg1"/>
                </a:solidFill>
              </a:rPr>
              <a:t>TAN</a:t>
            </a:r>
          </a:p>
        </p:txBody>
      </p:sp>
      <p:sp>
        <p:nvSpPr>
          <p:cNvPr id="57" name="TextBox 56"/>
          <p:cNvSpPr txBox="1"/>
          <p:nvPr/>
        </p:nvSpPr>
        <p:spPr>
          <a:xfrm rot="19665908">
            <a:off x="1785304" y="1773661"/>
            <a:ext cx="760907" cy="1025485"/>
          </a:xfrm>
          <a:prstGeom prst="roundRect">
            <a:avLst>
              <a:gd name="adj" fmla="val 2755"/>
            </a:avLst>
          </a:prstGeom>
          <a:solidFill>
            <a:srgbClr val="C00000"/>
          </a:solidFill>
        </p:spPr>
        <p:txBody>
          <a:bodyPr wrap="square" rtlCol="0">
            <a:spAutoFit/>
          </a:bodyPr>
          <a:lstStyle/>
          <a:p>
            <a:pPr algn="ctr"/>
            <a:r>
              <a:rPr lang="en-US" sz="1500" dirty="0">
                <a:solidFill>
                  <a:schemeClr val="bg1"/>
                </a:solidFill>
              </a:rPr>
              <a:t>Meet cash flow needs</a:t>
            </a:r>
          </a:p>
        </p:txBody>
      </p:sp>
      <p:sp>
        <p:nvSpPr>
          <p:cNvPr id="58" name="TextBox 57"/>
          <p:cNvSpPr txBox="1"/>
          <p:nvPr/>
        </p:nvSpPr>
        <p:spPr>
          <a:xfrm rot="894351">
            <a:off x="3284731" y="3159418"/>
            <a:ext cx="949884" cy="578882"/>
          </a:xfrm>
          <a:prstGeom prst="roundRect">
            <a:avLst/>
          </a:prstGeom>
          <a:solidFill>
            <a:srgbClr val="0070C0"/>
          </a:solidFill>
        </p:spPr>
        <p:txBody>
          <a:bodyPr wrap="square" rtlCol="0">
            <a:spAutoFit/>
          </a:bodyPr>
          <a:lstStyle/>
          <a:p>
            <a:pPr algn="ctr"/>
            <a:r>
              <a:rPr lang="en-US" sz="1400" dirty="0">
                <a:solidFill>
                  <a:schemeClr val="bg1"/>
                </a:solidFill>
              </a:rPr>
              <a:t>$600,000 budget</a:t>
            </a:r>
          </a:p>
        </p:txBody>
      </p:sp>
      <p:sp>
        <p:nvSpPr>
          <p:cNvPr id="59" name="Rectangle 58"/>
          <p:cNvSpPr/>
          <p:nvPr/>
        </p:nvSpPr>
        <p:spPr bwMode="auto">
          <a:xfrm rot="2241088">
            <a:off x="3225453" y="1843081"/>
            <a:ext cx="287338" cy="854365"/>
          </a:xfrm>
          <a:prstGeom prst="rect">
            <a:avLst/>
          </a:prstGeom>
          <a:solidFill>
            <a:srgbClr val="00B05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60" name="Line 16"/>
          <p:cNvSpPr>
            <a:spLocks noChangeShapeType="1"/>
          </p:cNvSpPr>
          <p:nvPr/>
        </p:nvSpPr>
        <p:spPr bwMode="auto">
          <a:xfrm>
            <a:off x="2750351" y="3204000"/>
            <a:ext cx="12701" cy="1090187"/>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61" name="TextBox 60"/>
          <p:cNvSpPr txBox="1"/>
          <p:nvPr/>
        </p:nvSpPr>
        <p:spPr>
          <a:xfrm rot="1913677">
            <a:off x="2760723" y="1822071"/>
            <a:ext cx="1333964" cy="817245"/>
          </a:xfrm>
          <a:prstGeom prst="roundRect">
            <a:avLst/>
          </a:prstGeom>
          <a:noFill/>
        </p:spPr>
        <p:txBody>
          <a:bodyPr wrap="square" rtlCol="0">
            <a:spAutoFit/>
          </a:bodyPr>
          <a:lstStyle/>
          <a:p>
            <a:pPr algn="ctr"/>
            <a:r>
              <a:rPr lang="en-US" sz="1400" dirty="0">
                <a:solidFill>
                  <a:schemeClr val="bg1"/>
                </a:solidFill>
              </a:rPr>
              <a:t>$40 to $45 M borrowed yearly </a:t>
            </a:r>
          </a:p>
        </p:txBody>
      </p:sp>
    </p:spTree>
    <p:extLst>
      <p:ext uri="{BB962C8B-B14F-4D97-AF65-F5344CB8AC3E}">
        <p14:creationId xmlns:p14="http://schemas.microsoft.com/office/powerpoint/2010/main" val="2002148732"/>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r>
              <a:rPr lang="en-US" altLang="en-US" dirty="0"/>
              <a:t>Debt Service</a:t>
            </a:r>
            <a:endParaRPr lang="fr-FR" altLang="en-US" dirty="0"/>
          </a:p>
        </p:txBody>
      </p:sp>
      <p:sp>
        <p:nvSpPr>
          <p:cNvPr id="155667" name="Freeform 19"/>
          <p:cNvSpPr>
            <a:spLocks/>
          </p:cNvSpPr>
          <p:nvPr/>
        </p:nvSpPr>
        <p:spPr bwMode="auto">
          <a:xfrm>
            <a:off x="5988050" y="4294188"/>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155669" name="Freeform 21"/>
          <p:cNvSpPr>
            <a:spLocks/>
          </p:cNvSpPr>
          <p:nvPr/>
        </p:nvSpPr>
        <p:spPr bwMode="auto">
          <a:xfrm>
            <a:off x="5138737"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FF99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0" name="Freeform 22"/>
          <p:cNvSpPr>
            <a:spLocks/>
          </p:cNvSpPr>
          <p:nvPr/>
        </p:nvSpPr>
        <p:spPr bwMode="auto">
          <a:xfrm>
            <a:off x="5053012"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FF99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1" name="Freeform 23"/>
          <p:cNvSpPr>
            <a:spLocks/>
          </p:cNvSpPr>
          <p:nvPr/>
        </p:nvSpPr>
        <p:spPr bwMode="auto">
          <a:xfrm>
            <a:off x="5138737"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996633"/>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2" name="Freeform 24"/>
          <p:cNvSpPr>
            <a:spLocks/>
          </p:cNvSpPr>
          <p:nvPr/>
        </p:nvSpPr>
        <p:spPr bwMode="auto">
          <a:xfrm>
            <a:off x="5748337"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996633"/>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3" name="Freeform 25"/>
          <p:cNvSpPr>
            <a:spLocks/>
          </p:cNvSpPr>
          <p:nvPr/>
        </p:nvSpPr>
        <p:spPr bwMode="auto">
          <a:xfrm>
            <a:off x="6719887"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74E4E1"/>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4" name="Freeform 26"/>
          <p:cNvSpPr>
            <a:spLocks/>
          </p:cNvSpPr>
          <p:nvPr/>
        </p:nvSpPr>
        <p:spPr bwMode="auto">
          <a:xfrm>
            <a:off x="6719887"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74E4E1"/>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5" name="Freeform 27"/>
          <p:cNvSpPr>
            <a:spLocks/>
          </p:cNvSpPr>
          <p:nvPr/>
        </p:nvSpPr>
        <p:spPr bwMode="auto">
          <a:xfrm>
            <a:off x="6719887"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FF3399"/>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6" name="Freeform 28"/>
          <p:cNvSpPr>
            <a:spLocks/>
          </p:cNvSpPr>
          <p:nvPr/>
        </p:nvSpPr>
        <p:spPr bwMode="auto">
          <a:xfrm>
            <a:off x="6719887"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FF3399"/>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155677" name="Oval 29"/>
          <p:cNvSpPr>
            <a:spLocks noChangeArrowheads="1"/>
          </p:cNvSpPr>
          <p:nvPr/>
        </p:nvSpPr>
        <p:spPr bwMode="auto">
          <a:xfrm>
            <a:off x="6354762"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155678" name="Oval 30"/>
          <p:cNvSpPr>
            <a:spLocks noChangeArrowheads="1"/>
          </p:cNvSpPr>
          <p:nvPr/>
        </p:nvSpPr>
        <p:spPr bwMode="auto">
          <a:xfrm>
            <a:off x="6642100"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38" name="Text Box 18"/>
          <p:cNvSpPr txBox="1">
            <a:spLocks noChangeArrowheads="1"/>
          </p:cNvSpPr>
          <p:nvPr/>
        </p:nvSpPr>
        <p:spPr bwMode="auto">
          <a:xfrm>
            <a:off x="5764781" y="4345043"/>
            <a:ext cx="197688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Long-Term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39" name="TextBox 38"/>
          <p:cNvSpPr txBox="1"/>
          <p:nvPr/>
        </p:nvSpPr>
        <p:spPr>
          <a:xfrm rot="20383417">
            <a:off x="5207346" y="3134230"/>
            <a:ext cx="1148493" cy="561856"/>
          </a:xfrm>
          <a:prstGeom prst="roundRect">
            <a:avLst/>
          </a:prstGeom>
          <a:solidFill>
            <a:srgbClr val="FF9900"/>
          </a:solidFill>
        </p:spPr>
        <p:txBody>
          <a:bodyPr wrap="square" rtlCol="0">
            <a:spAutoFit/>
          </a:bodyPr>
          <a:lstStyle/>
          <a:p>
            <a:pPr algn="ctr"/>
            <a:r>
              <a:rPr lang="en-US" sz="2700" dirty="0">
                <a:solidFill>
                  <a:schemeClr val="bg1"/>
                </a:solidFill>
              </a:rPr>
              <a:t>bonds</a:t>
            </a:r>
          </a:p>
        </p:txBody>
      </p:sp>
      <p:sp>
        <p:nvSpPr>
          <p:cNvPr id="40" name="TextBox 39"/>
          <p:cNvSpPr txBox="1"/>
          <p:nvPr/>
        </p:nvSpPr>
        <p:spPr>
          <a:xfrm rot="19665908">
            <a:off x="5608373" y="1845901"/>
            <a:ext cx="962150" cy="817245"/>
          </a:xfrm>
          <a:prstGeom prst="roundRect">
            <a:avLst>
              <a:gd name="adj" fmla="val 940"/>
            </a:avLst>
          </a:prstGeom>
          <a:solidFill>
            <a:srgbClr val="996633"/>
          </a:solidFill>
        </p:spPr>
        <p:txBody>
          <a:bodyPr wrap="square" rtlCol="0">
            <a:spAutoFit/>
          </a:bodyPr>
          <a:lstStyle/>
          <a:p>
            <a:pPr algn="ctr"/>
            <a:r>
              <a:rPr lang="en-US" sz="1500" dirty="0">
                <a:solidFill>
                  <a:schemeClr val="bg1"/>
                </a:solidFill>
              </a:rPr>
              <a:t>Capital Project financing</a:t>
            </a:r>
          </a:p>
        </p:txBody>
      </p:sp>
      <p:sp>
        <p:nvSpPr>
          <p:cNvPr id="43" name="TextBox 42"/>
          <p:cNvSpPr txBox="1"/>
          <p:nvPr/>
        </p:nvSpPr>
        <p:spPr>
          <a:xfrm rot="1370878">
            <a:off x="7278856" y="3079371"/>
            <a:ext cx="920371" cy="752951"/>
          </a:xfrm>
          <a:prstGeom prst="roundRect">
            <a:avLst>
              <a:gd name="adj" fmla="val 4741"/>
            </a:avLst>
          </a:prstGeom>
          <a:solidFill>
            <a:srgbClr val="FF3399"/>
          </a:solidFill>
        </p:spPr>
        <p:txBody>
          <a:bodyPr wrap="square" rtlCol="0">
            <a:spAutoFit/>
          </a:bodyPr>
          <a:lstStyle/>
          <a:p>
            <a:pPr algn="ctr"/>
            <a:r>
              <a:rPr lang="en-US" sz="1400" dirty="0">
                <a:solidFill>
                  <a:schemeClr val="bg1"/>
                </a:solidFill>
              </a:rPr>
              <a:t>Debt-free in </a:t>
            </a:r>
            <a:br>
              <a:rPr lang="en-US" sz="1400" dirty="0">
                <a:solidFill>
                  <a:schemeClr val="bg1"/>
                </a:solidFill>
              </a:rPr>
            </a:br>
            <a:r>
              <a:rPr lang="en-US" sz="1400" dirty="0">
                <a:solidFill>
                  <a:schemeClr val="bg1"/>
                </a:solidFill>
              </a:rPr>
              <a:t>2027-28</a:t>
            </a:r>
          </a:p>
        </p:txBody>
      </p:sp>
      <p:sp>
        <p:nvSpPr>
          <p:cNvPr id="45" name="Line 16"/>
          <p:cNvSpPr>
            <a:spLocks noChangeShapeType="1"/>
          </p:cNvSpPr>
          <p:nvPr/>
        </p:nvSpPr>
        <p:spPr bwMode="auto">
          <a:xfrm>
            <a:off x="6720373" y="3130978"/>
            <a:ext cx="579603" cy="209119"/>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41" name="TextBox 40"/>
          <p:cNvSpPr txBox="1"/>
          <p:nvPr/>
        </p:nvSpPr>
        <p:spPr>
          <a:xfrm rot="1913677">
            <a:off x="6860167" y="1806170"/>
            <a:ext cx="1009923" cy="830997"/>
          </a:xfrm>
          <a:prstGeom prst="roundRect">
            <a:avLst>
              <a:gd name="adj" fmla="val 867"/>
            </a:avLst>
          </a:prstGeom>
          <a:solidFill>
            <a:srgbClr val="74E4E1"/>
          </a:solidFill>
        </p:spPr>
        <p:txBody>
          <a:bodyPr wrap="square" rtlCol="0">
            <a:spAutoFit/>
          </a:bodyPr>
          <a:lstStyle/>
          <a:p>
            <a:pPr algn="ctr"/>
            <a:r>
              <a:rPr lang="en-US" sz="1600" b="1" dirty="0">
                <a:solidFill>
                  <a:schemeClr val="bg1"/>
                </a:solidFill>
              </a:rPr>
              <a:t>$3.6 million budget</a:t>
            </a:r>
          </a:p>
        </p:txBody>
      </p:sp>
      <p:sp>
        <p:nvSpPr>
          <p:cNvPr id="44" name="Freeform 5"/>
          <p:cNvSpPr>
            <a:spLocks/>
          </p:cNvSpPr>
          <p:nvPr/>
        </p:nvSpPr>
        <p:spPr bwMode="auto">
          <a:xfrm>
            <a:off x="1787525" y="3137325"/>
            <a:ext cx="1933575" cy="1647825"/>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noFill/>
          <a:ln w="3175" cmpd="sng">
            <a:solidFill>
              <a:schemeClr val="bg1"/>
            </a:solidFill>
            <a:prstDash val="solid"/>
            <a:round/>
            <a:headEnd/>
            <a:tailEnd/>
          </a:ln>
          <a:extLst>
            <a:ext uri="{909E8E84-426E-40DD-AFC4-6F175D3DCCD1}">
              <a14:hiddenFill xmlns:a14="http://schemas.microsoft.com/office/drawing/2010/main">
                <a:solidFill>
                  <a:srgbClr val="FF3300"/>
                </a:solidFill>
              </a14:hiddenFill>
            </a:ext>
          </a:extLst>
        </p:spPr>
        <p:txBody>
          <a:bodyPr/>
          <a:lstStyle/>
          <a:p>
            <a:pPr defTabSz="457200" fontAlgn="base">
              <a:spcBef>
                <a:spcPct val="0"/>
              </a:spcBef>
              <a:spcAft>
                <a:spcPct val="0"/>
              </a:spcAft>
            </a:pPr>
            <a:endParaRPr lang="en-US">
              <a:solidFill>
                <a:srgbClr val="000000"/>
              </a:solidFill>
            </a:endParaRPr>
          </a:p>
        </p:txBody>
      </p:sp>
      <p:sp>
        <p:nvSpPr>
          <p:cNvPr id="46" name="Freeform 6"/>
          <p:cNvSpPr>
            <a:spLocks/>
          </p:cNvSpPr>
          <p:nvPr/>
        </p:nvSpPr>
        <p:spPr bwMode="auto">
          <a:xfrm>
            <a:off x="1177925" y="3137325"/>
            <a:ext cx="1581150" cy="1333500"/>
          </a:xfrm>
          <a:custGeom>
            <a:avLst/>
            <a:gdLst>
              <a:gd name="T0" fmla="*/ 0 w 166"/>
              <a:gd name="T1" fmla="*/ 54 h 140"/>
              <a:gd name="T2" fmla="*/ 64 w 166"/>
              <a:gd name="T3" fmla="*/ 140 h 140"/>
              <a:gd name="T4" fmla="*/ 166 w 166"/>
              <a:gd name="T5" fmla="*/ 0 h 140"/>
              <a:gd name="T6" fmla="*/ 0 w 166"/>
              <a:gd name="T7" fmla="*/ 54 h 140"/>
            </a:gdLst>
            <a:ahLst/>
            <a:cxnLst>
              <a:cxn ang="0">
                <a:pos x="T0" y="T1"/>
              </a:cxn>
              <a:cxn ang="0">
                <a:pos x="T2" y="T3"/>
              </a:cxn>
              <a:cxn ang="0">
                <a:pos x="T4" y="T5"/>
              </a:cxn>
              <a:cxn ang="0">
                <a:pos x="T6" y="T7"/>
              </a:cxn>
            </a:cxnLst>
            <a:rect l="0" t="0" r="r" b="b"/>
            <a:pathLst>
              <a:path w="166" h="140">
                <a:moveTo>
                  <a:pt x="0" y="54"/>
                </a:moveTo>
                <a:cubicBezTo>
                  <a:pt x="12" y="89"/>
                  <a:pt x="34" y="119"/>
                  <a:pt x="64" y="140"/>
                </a:cubicBezTo>
                <a:lnTo>
                  <a:pt x="166" y="0"/>
                </a:lnTo>
                <a:lnTo>
                  <a:pt x="0" y="54"/>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7" name="Freeform 7"/>
          <p:cNvSpPr>
            <a:spLocks/>
          </p:cNvSpPr>
          <p:nvPr/>
        </p:nvSpPr>
        <p:spPr bwMode="auto">
          <a:xfrm>
            <a:off x="1092200" y="2613450"/>
            <a:ext cx="1666875" cy="1038225"/>
          </a:xfrm>
          <a:custGeom>
            <a:avLst/>
            <a:gdLst>
              <a:gd name="T0" fmla="*/ 9 w 175"/>
              <a:gd name="T1" fmla="*/ 0 h 109"/>
              <a:gd name="T2" fmla="*/ 1 w 175"/>
              <a:gd name="T3" fmla="*/ 54 h 109"/>
              <a:gd name="T4" fmla="*/ 9 w 175"/>
              <a:gd name="T5" fmla="*/ 109 h 109"/>
              <a:gd name="T6" fmla="*/ 175 w 175"/>
              <a:gd name="T7" fmla="*/ 55 h 109"/>
              <a:gd name="T8" fmla="*/ 9 w 175"/>
              <a:gd name="T9" fmla="*/ 0 h 109"/>
            </a:gdLst>
            <a:ahLst/>
            <a:cxnLst>
              <a:cxn ang="0">
                <a:pos x="T0" y="T1"/>
              </a:cxn>
              <a:cxn ang="0">
                <a:pos x="T2" y="T3"/>
              </a:cxn>
              <a:cxn ang="0">
                <a:pos x="T4" y="T5"/>
              </a:cxn>
              <a:cxn ang="0">
                <a:pos x="T6" y="T7"/>
              </a:cxn>
              <a:cxn ang="0">
                <a:pos x="T8" y="T9"/>
              </a:cxn>
            </a:cxnLst>
            <a:rect l="0" t="0" r="r" b="b"/>
            <a:pathLst>
              <a:path w="175" h="109">
                <a:moveTo>
                  <a:pt x="9" y="0"/>
                </a:moveTo>
                <a:cubicBezTo>
                  <a:pt x="3" y="18"/>
                  <a:pt x="1" y="36"/>
                  <a:pt x="1" y="54"/>
                </a:cubicBezTo>
                <a:cubicBezTo>
                  <a:pt x="0" y="73"/>
                  <a:pt x="3" y="91"/>
                  <a:pt x="9" y="109"/>
                </a:cubicBezTo>
                <a:lnTo>
                  <a:pt x="175" y="55"/>
                </a:lnTo>
                <a:lnTo>
                  <a:pt x="9" y="0"/>
                </a:lnTo>
                <a:close/>
              </a:path>
            </a:pathLst>
          </a:custGeom>
          <a:solidFill>
            <a:srgbClr val="7030A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dirty="0">
              <a:solidFill>
                <a:schemeClr val="bg1"/>
              </a:solidFill>
            </a:endParaRPr>
          </a:p>
        </p:txBody>
      </p:sp>
      <p:sp>
        <p:nvSpPr>
          <p:cNvPr id="48" name="Freeform 8"/>
          <p:cNvSpPr>
            <a:spLocks/>
          </p:cNvSpPr>
          <p:nvPr/>
        </p:nvSpPr>
        <p:spPr bwMode="auto">
          <a:xfrm>
            <a:off x="1177925" y="1794300"/>
            <a:ext cx="1581150" cy="1343025"/>
          </a:xfrm>
          <a:custGeom>
            <a:avLst/>
            <a:gdLst>
              <a:gd name="T0" fmla="*/ 64 w 166"/>
              <a:gd name="T1" fmla="*/ 0 h 141"/>
              <a:gd name="T2" fmla="*/ 0 w 166"/>
              <a:gd name="T3" fmla="*/ 86 h 141"/>
              <a:gd name="T4" fmla="*/ 166 w 166"/>
              <a:gd name="T5" fmla="*/ 141 h 141"/>
              <a:gd name="T6" fmla="*/ 64 w 166"/>
              <a:gd name="T7" fmla="*/ 0 h 141"/>
            </a:gdLst>
            <a:ahLst/>
            <a:cxnLst>
              <a:cxn ang="0">
                <a:pos x="T0" y="T1"/>
              </a:cxn>
              <a:cxn ang="0">
                <a:pos x="T2" y="T3"/>
              </a:cxn>
              <a:cxn ang="0">
                <a:pos x="T4" y="T5"/>
              </a:cxn>
              <a:cxn ang="0">
                <a:pos x="T6" y="T7"/>
              </a:cxn>
            </a:cxnLst>
            <a:rect l="0" t="0" r="r" b="b"/>
            <a:pathLst>
              <a:path w="166" h="141">
                <a:moveTo>
                  <a:pt x="64" y="0"/>
                </a:moveTo>
                <a:cubicBezTo>
                  <a:pt x="34" y="21"/>
                  <a:pt x="12" y="51"/>
                  <a:pt x="0" y="86"/>
                </a:cubicBezTo>
                <a:lnTo>
                  <a:pt x="166" y="141"/>
                </a:lnTo>
                <a:lnTo>
                  <a:pt x="64"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49" name="Freeform 9"/>
          <p:cNvSpPr>
            <a:spLocks/>
          </p:cNvSpPr>
          <p:nvPr/>
        </p:nvSpPr>
        <p:spPr bwMode="auto">
          <a:xfrm>
            <a:off x="1787525" y="1479975"/>
            <a:ext cx="971550" cy="1657350"/>
          </a:xfrm>
          <a:custGeom>
            <a:avLst/>
            <a:gdLst>
              <a:gd name="T0" fmla="*/ 101 w 102"/>
              <a:gd name="T1" fmla="*/ 0 h 174"/>
              <a:gd name="T2" fmla="*/ 0 w 102"/>
              <a:gd name="T3" fmla="*/ 33 h 174"/>
              <a:gd name="T4" fmla="*/ 102 w 102"/>
              <a:gd name="T5" fmla="*/ 174 h 174"/>
              <a:gd name="T6" fmla="*/ 101 w 102"/>
              <a:gd name="T7" fmla="*/ 0 h 174"/>
            </a:gdLst>
            <a:ahLst/>
            <a:cxnLst>
              <a:cxn ang="0">
                <a:pos x="T0" y="T1"/>
              </a:cxn>
              <a:cxn ang="0">
                <a:pos x="T2" y="T3"/>
              </a:cxn>
              <a:cxn ang="0">
                <a:pos x="T4" y="T5"/>
              </a:cxn>
              <a:cxn ang="0">
                <a:pos x="T6" y="T7"/>
              </a:cxn>
            </a:cxnLst>
            <a:rect l="0" t="0" r="r" b="b"/>
            <a:pathLst>
              <a:path w="102" h="174">
                <a:moveTo>
                  <a:pt x="101" y="0"/>
                </a:moveTo>
                <a:cubicBezTo>
                  <a:pt x="65" y="0"/>
                  <a:pt x="29" y="11"/>
                  <a:pt x="0" y="33"/>
                </a:cubicBezTo>
                <a:lnTo>
                  <a:pt x="102" y="174"/>
                </a:lnTo>
                <a:lnTo>
                  <a:pt x="101" y="0"/>
                </a:lnTo>
                <a:close/>
              </a:path>
            </a:pathLst>
          </a:custGeom>
          <a:solidFill>
            <a:srgbClr val="C0000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0" name="Freeform 10"/>
          <p:cNvSpPr>
            <a:spLocks/>
          </p:cNvSpPr>
          <p:nvPr/>
        </p:nvSpPr>
        <p:spPr bwMode="auto">
          <a:xfrm>
            <a:off x="2759075" y="1479975"/>
            <a:ext cx="962025" cy="1657350"/>
          </a:xfrm>
          <a:custGeom>
            <a:avLst/>
            <a:gdLst>
              <a:gd name="T0" fmla="*/ 101 w 101"/>
              <a:gd name="T1" fmla="*/ 33 h 174"/>
              <a:gd name="T2" fmla="*/ 0 w 101"/>
              <a:gd name="T3" fmla="*/ 0 h 174"/>
              <a:gd name="T4" fmla="*/ 0 w 101"/>
              <a:gd name="T5" fmla="*/ 174 h 174"/>
              <a:gd name="T6" fmla="*/ 101 w 101"/>
              <a:gd name="T7" fmla="*/ 33 h 174"/>
            </a:gdLst>
            <a:ahLst/>
            <a:cxnLst>
              <a:cxn ang="0">
                <a:pos x="T0" y="T1"/>
              </a:cxn>
              <a:cxn ang="0">
                <a:pos x="T2" y="T3"/>
              </a:cxn>
              <a:cxn ang="0">
                <a:pos x="T4" y="T5"/>
              </a:cxn>
              <a:cxn ang="0">
                <a:pos x="T6" y="T7"/>
              </a:cxn>
            </a:cxnLst>
            <a:rect l="0" t="0" r="r" b="b"/>
            <a:pathLst>
              <a:path w="101" h="174">
                <a:moveTo>
                  <a:pt x="101" y="33"/>
                </a:moveTo>
                <a:cubicBezTo>
                  <a:pt x="72" y="11"/>
                  <a:pt x="36" y="0"/>
                  <a:pt x="0" y="0"/>
                </a:cubicBezTo>
                <a:lnTo>
                  <a:pt x="0" y="174"/>
                </a:lnTo>
                <a:lnTo>
                  <a:pt x="101" y="33"/>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1" name="Freeform 11"/>
          <p:cNvSpPr>
            <a:spLocks/>
          </p:cNvSpPr>
          <p:nvPr/>
        </p:nvSpPr>
        <p:spPr bwMode="auto">
          <a:xfrm>
            <a:off x="2759075" y="1794300"/>
            <a:ext cx="1571625" cy="1343025"/>
          </a:xfrm>
          <a:custGeom>
            <a:avLst/>
            <a:gdLst>
              <a:gd name="T0" fmla="*/ 165 w 165"/>
              <a:gd name="T1" fmla="*/ 86 h 141"/>
              <a:gd name="T2" fmla="*/ 101 w 165"/>
              <a:gd name="T3" fmla="*/ 0 h 141"/>
              <a:gd name="T4" fmla="*/ 0 w 165"/>
              <a:gd name="T5" fmla="*/ 141 h 141"/>
              <a:gd name="T6" fmla="*/ 165 w 165"/>
              <a:gd name="T7" fmla="*/ 86 h 141"/>
            </a:gdLst>
            <a:ahLst/>
            <a:cxnLst>
              <a:cxn ang="0">
                <a:pos x="T0" y="T1"/>
              </a:cxn>
              <a:cxn ang="0">
                <a:pos x="T2" y="T3"/>
              </a:cxn>
              <a:cxn ang="0">
                <a:pos x="T4" y="T5"/>
              </a:cxn>
              <a:cxn ang="0">
                <a:pos x="T6" y="T7"/>
              </a:cxn>
            </a:cxnLst>
            <a:rect l="0" t="0" r="r" b="b"/>
            <a:pathLst>
              <a:path w="165" h="141">
                <a:moveTo>
                  <a:pt x="165" y="86"/>
                </a:moveTo>
                <a:cubicBezTo>
                  <a:pt x="153" y="51"/>
                  <a:pt x="131" y="21"/>
                  <a:pt x="101" y="0"/>
                </a:cubicBezTo>
                <a:lnTo>
                  <a:pt x="0" y="141"/>
                </a:lnTo>
                <a:lnTo>
                  <a:pt x="165" y="86"/>
                </a:lnTo>
                <a:close/>
              </a:path>
            </a:pathLst>
          </a:custGeom>
          <a:solidFill>
            <a:srgbClr val="00B05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2" name="Freeform 12"/>
          <p:cNvSpPr>
            <a:spLocks/>
          </p:cNvSpPr>
          <p:nvPr/>
        </p:nvSpPr>
        <p:spPr bwMode="auto">
          <a:xfrm>
            <a:off x="2759075" y="2613450"/>
            <a:ext cx="1657350" cy="1038225"/>
          </a:xfrm>
          <a:custGeom>
            <a:avLst/>
            <a:gdLst>
              <a:gd name="T0" fmla="*/ 165 w 174"/>
              <a:gd name="T1" fmla="*/ 109 h 109"/>
              <a:gd name="T2" fmla="*/ 174 w 174"/>
              <a:gd name="T3" fmla="*/ 55 h 109"/>
              <a:gd name="T4" fmla="*/ 165 w 174"/>
              <a:gd name="T5" fmla="*/ 0 h 109"/>
              <a:gd name="T6" fmla="*/ 0 w 174"/>
              <a:gd name="T7" fmla="*/ 55 h 109"/>
              <a:gd name="T8" fmla="*/ 165 w 174"/>
              <a:gd name="T9" fmla="*/ 109 h 109"/>
            </a:gdLst>
            <a:ahLst/>
            <a:cxnLst>
              <a:cxn ang="0">
                <a:pos x="T0" y="T1"/>
              </a:cxn>
              <a:cxn ang="0">
                <a:pos x="T2" y="T3"/>
              </a:cxn>
              <a:cxn ang="0">
                <a:pos x="T4" y="T5"/>
              </a:cxn>
              <a:cxn ang="0">
                <a:pos x="T6" y="T7"/>
              </a:cxn>
              <a:cxn ang="0">
                <a:pos x="T8" y="T9"/>
              </a:cxn>
            </a:cxnLst>
            <a:rect l="0" t="0" r="r" b="b"/>
            <a:pathLst>
              <a:path w="174" h="109">
                <a:moveTo>
                  <a:pt x="165" y="109"/>
                </a:moveTo>
                <a:cubicBezTo>
                  <a:pt x="171" y="91"/>
                  <a:pt x="174" y="73"/>
                  <a:pt x="174" y="55"/>
                </a:cubicBezTo>
                <a:cubicBezTo>
                  <a:pt x="174" y="36"/>
                  <a:pt x="171" y="18"/>
                  <a:pt x="165" y="0"/>
                </a:cubicBezTo>
                <a:lnTo>
                  <a:pt x="0" y="55"/>
                </a:lnTo>
                <a:lnTo>
                  <a:pt x="165" y="109"/>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3" name="Freeform 13"/>
          <p:cNvSpPr>
            <a:spLocks/>
          </p:cNvSpPr>
          <p:nvPr/>
        </p:nvSpPr>
        <p:spPr bwMode="auto">
          <a:xfrm>
            <a:off x="2759075" y="3137325"/>
            <a:ext cx="1571625" cy="1333500"/>
          </a:xfrm>
          <a:custGeom>
            <a:avLst/>
            <a:gdLst>
              <a:gd name="T0" fmla="*/ 101 w 165"/>
              <a:gd name="T1" fmla="*/ 140 h 140"/>
              <a:gd name="T2" fmla="*/ 165 w 165"/>
              <a:gd name="T3" fmla="*/ 54 h 140"/>
              <a:gd name="T4" fmla="*/ 0 w 165"/>
              <a:gd name="T5" fmla="*/ 0 h 140"/>
              <a:gd name="T6" fmla="*/ 101 w 165"/>
              <a:gd name="T7" fmla="*/ 140 h 140"/>
            </a:gdLst>
            <a:ahLst/>
            <a:cxnLst>
              <a:cxn ang="0">
                <a:pos x="T0" y="T1"/>
              </a:cxn>
              <a:cxn ang="0">
                <a:pos x="T2" y="T3"/>
              </a:cxn>
              <a:cxn ang="0">
                <a:pos x="T4" y="T5"/>
              </a:cxn>
              <a:cxn ang="0">
                <a:pos x="T6" y="T7"/>
              </a:cxn>
            </a:cxnLst>
            <a:rect l="0" t="0" r="r" b="b"/>
            <a:pathLst>
              <a:path w="165" h="140">
                <a:moveTo>
                  <a:pt x="101" y="140"/>
                </a:moveTo>
                <a:cubicBezTo>
                  <a:pt x="131" y="119"/>
                  <a:pt x="153" y="89"/>
                  <a:pt x="165" y="54"/>
                </a:cubicBezTo>
                <a:lnTo>
                  <a:pt x="0" y="0"/>
                </a:lnTo>
                <a:lnTo>
                  <a:pt x="101" y="140"/>
                </a:lnTo>
                <a:close/>
              </a:path>
            </a:pathLst>
          </a:custGeom>
          <a:solidFill>
            <a:srgbClr val="0070C0"/>
          </a:solidFill>
          <a:ln w="3175" cap="flat" cmpd="sng">
            <a:solidFill>
              <a:schemeClr val="bg1"/>
            </a:solidFill>
            <a:prstDash val="solid"/>
            <a:round/>
            <a:headEnd type="none" w="med" len="med"/>
            <a:tailEnd type="none" w="med" len="med"/>
          </a:ln>
          <a:effectLst/>
          <a:extLst/>
        </p:spPr>
        <p:txBody>
          <a:bodyPr/>
          <a:lstStyle/>
          <a:p>
            <a:pPr defTabSz="457200" fontAlgn="base">
              <a:spcBef>
                <a:spcPct val="0"/>
              </a:spcBef>
              <a:spcAft>
                <a:spcPct val="0"/>
              </a:spcAft>
            </a:pPr>
            <a:endParaRPr lang="en-US">
              <a:solidFill>
                <a:srgbClr val="000000"/>
              </a:solidFill>
            </a:endParaRPr>
          </a:p>
        </p:txBody>
      </p:sp>
      <p:sp>
        <p:nvSpPr>
          <p:cNvPr id="54" name="Oval 14"/>
          <p:cNvSpPr>
            <a:spLocks noChangeArrowheads="1"/>
          </p:cNvSpPr>
          <p:nvPr/>
        </p:nvSpPr>
        <p:spPr bwMode="auto">
          <a:xfrm>
            <a:off x="2393950" y="2772200"/>
            <a:ext cx="720725" cy="720725"/>
          </a:xfrm>
          <a:prstGeom prst="ellipse">
            <a:avLst/>
          </a:pr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55" name="Oval 15"/>
          <p:cNvSpPr>
            <a:spLocks noChangeArrowheads="1"/>
          </p:cNvSpPr>
          <p:nvPr/>
        </p:nvSpPr>
        <p:spPr bwMode="auto">
          <a:xfrm>
            <a:off x="2681288" y="3059538"/>
            <a:ext cx="144463" cy="144463"/>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457200" fontAlgn="base">
              <a:spcBef>
                <a:spcPct val="0"/>
              </a:spcBef>
              <a:spcAft>
                <a:spcPct val="0"/>
              </a:spcAft>
            </a:pPr>
            <a:endParaRPr lang="en-US">
              <a:solidFill>
                <a:srgbClr val="000000"/>
              </a:solidFill>
            </a:endParaRPr>
          </a:p>
        </p:txBody>
      </p:sp>
      <p:sp>
        <p:nvSpPr>
          <p:cNvPr id="56" name="Text Box 18"/>
          <p:cNvSpPr txBox="1">
            <a:spLocks noChangeArrowheads="1"/>
          </p:cNvSpPr>
          <p:nvPr/>
        </p:nvSpPr>
        <p:spPr bwMode="auto">
          <a:xfrm>
            <a:off x="1698625" y="4345413"/>
            <a:ext cx="2127250" cy="83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457200" fontAlgn="base">
              <a:spcBef>
                <a:spcPct val="0"/>
              </a:spcBef>
              <a:spcAft>
                <a:spcPct val="0"/>
              </a:spcAft>
            </a:pPr>
            <a:r>
              <a:rPr lang="en-US" altLang="en-US" sz="2400" b="1" dirty="0">
                <a:solidFill>
                  <a:srgbClr val="000000"/>
                </a:solidFill>
                <a:latin typeface="Arial Black" panose="020B0A04020102020204" pitchFamily="34" charset="0"/>
              </a:rPr>
              <a:t>Short-Term</a:t>
            </a:r>
          </a:p>
          <a:p>
            <a:pPr algn="ctr" defTabSz="457200" fontAlgn="base">
              <a:spcBef>
                <a:spcPct val="0"/>
              </a:spcBef>
              <a:spcAft>
                <a:spcPct val="0"/>
              </a:spcAft>
            </a:pPr>
            <a:r>
              <a:rPr lang="en-US" altLang="en-US" sz="2400" b="1" dirty="0">
                <a:solidFill>
                  <a:srgbClr val="000000"/>
                </a:solidFill>
                <a:latin typeface="Arial Black" panose="020B0A04020102020204" pitchFamily="34" charset="0"/>
              </a:rPr>
              <a:t>Borrowing</a:t>
            </a:r>
          </a:p>
        </p:txBody>
      </p:sp>
      <p:sp>
        <p:nvSpPr>
          <p:cNvPr id="57" name="TextBox 56"/>
          <p:cNvSpPr txBox="1"/>
          <p:nvPr/>
        </p:nvSpPr>
        <p:spPr>
          <a:xfrm rot="20383417">
            <a:off x="1350987" y="3140992"/>
            <a:ext cx="836824" cy="578882"/>
          </a:xfrm>
          <a:prstGeom prst="roundRect">
            <a:avLst/>
          </a:prstGeom>
          <a:solidFill>
            <a:srgbClr val="7030A0"/>
          </a:solidFill>
        </p:spPr>
        <p:txBody>
          <a:bodyPr wrap="square" rtlCol="0">
            <a:spAutoFit/>
          </a:bodyPr>
          <a:lstStyle/>
          <a:p>
            <a:pPr algn="ctr"/>
            <a:r>
              <a:rPr lang="en-US" sz="2800" dirty="0">
                <a:solidFill>
                  <a:schemeClr val="bg1"/>
                </a:solidFill>
              </a:rPr>
              <a:t>TAN</a:t>
            </a:r>
          </a:p>
        </p:txBody>
      </p:sp>
      <p:sp>
        <p:nvSpPr>
          <p:cNvPr id="58" name="TextBox 57"/>
          <p:cNvSpPr txBox="1"/>
          <p:nvPr/>
        </p:nvSpPr>
        <p:spPr>
          <a:xfrm rot="19665908">
            <a:off x="1785304" y="1773661"/>
            <a:ext cx="760907" cy="1025485"/>
          </a:xfrm>
          <a:prstGeom prst="roundRect">
            <a:avLst>
              <a:gd name="adj" fmla="val 2755"/>
            </a:avLst>
          </a:prstGeom>
          <a:solidFill>
            <a:srgbClr val="C00000"/>
          </a:solidFill>
        </p:spPr>
        <p:txBody>
          <a:bodyPr wrap="square" rtlCol="0">
            <a:spAutoFit/>
          </a:bodyPr>
          <a:lstStyle/>
          <a:p>
            <a:pPr algn="ctr"/>
            <a:r>
              <a:rPr lang="en-US" sz="1500" dirty="0">
                <a:solidFill>
                  <a:schemeClr val="bg1"/>
                </a:solidFill>
              </a:rPr>
              <a:t>Meet cash flow needs</a:t>
            </a:r>
          </a:p>
        </p:txBody>
      </p:sp>
      <p:sp>
        <p:nvSpPr>
          <p:cNvPr id="59" name="TextBox 58"/>
          <p:cNvSpPr txBox="1"/>
          <p:nvPr/>
        </p:nvSpPr>
        <p:spPr>
          <a:xfrm rot="894351">
            <a:off x="3284731" y="3159418"/>
            <a:ext cx="949884" cy="578882"/>
          </a:xfrm>
          <a:prstGeom prst="roundRect">
            <a:avLst/>
          </a:prstGeom>
          <a:solidFill>
            <a:srgbClr val="0070C0"/>
          </a:solidFill>
        </p:spPr>
        <p:txBody>
          <a:bodyPr wrap="square" rtlCol="0">
            <a:spAutoFit/>
          </a:bodyPr>
          <a:lstStyle/>
          <a:p>
            <a:pPr algn="ctr"/>
            <a:r>
              <a:rPr lang="en-US" sz="1400" dirty="0">
                <a:solidFill>
                  <a:schemeClr val="bg1"/>
                </a:solidFill>
              </a:rPr>
              <a:t>$600,000 budget</a:t>
            </a:r>
          </a:p>
        </p:txBody>
      </p:sp>
      <p:sp>
        <p:nvSpPr>
          <p:cNvPr id="60" name="Rectangle 59"/>
          <p:cNvSpPr/>
          <p:nvPr/>
        </p:nvSpPr>
        <p:spPr bwMode="auto">
          <a:xfrm rot="2241088">
            <a:off x="3225453" y="1843081"/>
            <a:ext cx="287338" cy="854365"/>
          </a:xfrm>
          <a:prstGeom prst="rect">
            <a:avLst/>
          </a:prstGeom>
          <a:solidFill>
            <a:srgbClr val="00B05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61" name="Line 16"/>
          <p:cNvSpPr>
            <a:spLocks noChangeShapeType="1"/>
          </p:cNvSpPr>
          <p:nvPr/>
        </p:nvSpPr>
        <p:spPr bwMode="auto">
          <a:xfrm>
            <a:off x="2750351" y="3204000"/>
            <a:ext cx="12701" cy="1090187"/>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1"/>
                  </a:outerShdw>
                </a:effectLst>
              </a14:hiddenEffects>
            </a:ext>
          </a:extLst>
        </p:spPr>
        <p:txBody>
          <a:bodyPr/>
          <a:lstStyle/>
          <a:p>
            <a:pPr defTabSz="457200" fontAlgn="base">
              <a:spcBef>
                <a:spcPct val="0"/>
              </a:spcBef>
              <a:spcAft>
                <a:spcPct val="0"/>
              </a:spcAft>
            </a:pPr>
            <a:endParaRPr lang="en-US">
              <a:solidFill>
                <a:srgbClr val="000000"/>
              </a:solidFill>
            </a:endParaRPr>
          </a:p>
        </p:txBody>
      </p:sp>
      <p:sp>
        <p:nvSpPr>
          <p:cNvPr id="62" name="TextBox 61"/>
          <p:cNvSpPr txBox="1"/>
          <p:nvPr/>
        </p:nvSpPr>
        <p:spPr>
          <a:xfrm rot="1913677">
            <a:off x="2760723" y="1822071"/>
            <a:ext cx="1333964" cy="817245"/>
          </a:xfrm>
          <a:prstGeom prst="roundRect">
            <a:avLst/>
          </a:prstGeom>
          <a:noFill/>
        </p:spPr>
        <p:txBody>
          <a:bodyPr wrap="square" rtlCol="0">
            <a:spAutoFit/>
          </a:bodyPr>
          <a:lstStyle/>
          <a:p>
            <a:pPr algn="ctr"/>
            <a:r>
              <a:rPr lang="en-US" sz="1400" dirty="0">
                <a:solidFill>
                  <a:schemeClr val="bg1"/>
                </a:solidFill>
              </a:rPr>
              <a:t>$40 to $45 M borrowed yearly </a:t>
            </a:r>
          </a:p>
        </p:txBody>
      </p:sp>
    </p:spTree>
    <p:extLst>
      <p:ext uri="{BB962C8B-B14F-4D97-AF65-F5344CB8AC3E}">
        <p14:creationId xmlns:p14="http://schemas.microsoft.com/office/powerpoint/2010/main" val="3251780659"/>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School District Debt Service </a:t>
            </a:r>
            <a:endParaRPr lang="en-US" sz="3600" dirty="0"/>
          </a:p>
        </p:txBody>
      </p:sp>
      <p:sp>
        <p:nvSpPr>
          <p:cNvPr id="4" name="Slide Number Placeholder 3"/>
          <p:cNvSpPr>
            <a:spLocks noGrp="1"/>
          </p:cNvSpPr>
          <p:nvPr>
            <p:ph type="sldNum" sz="quarter" idx="10"/>
          </p:nvPr>
        </p:nvSpPr>
        <p:spPr/>
        <p:txBody>
          <a:bodyPr/>
          <a:lstStyle/>
          <a:p>
            <a:fld id="{63AE715C-7E4B-457E-ACEC-65B3E25AA671}" type="slidenum">
              <a:rPr lang="en-US" smtClean="0"/>
              <a:pPr/>
              <a:t>91</a:t>
            </a:fld>
            <a:endParaRPr lang="en-US" dirty="0"/>
          </a:p>
        </p:txBody>
      </p:sp>
      <p:graphicFrame>
        <p:nvGraphicFramePr>
          <p:cNvPr id="18" name="Chart 17"/>
          <p:cNvGraphicFramePr/>
          <p:nvPr>
            <p:extLst>
              <p:ext uri="{D42A27DB-BD31-4B8C-83A1-F6EECF244321}">
                <p14:modId xmlns:p14="http://schemas.microsoft.com/office/powerpoint/2010/main" val="2260944714"/>
              </p:ext>
            </p:extLst>
          </p:nvPr>
        </p:nvGraphicFramePr>
        <p:xfrm>
          <a:off x="381000" y="1143000"/>
          <a:ext cx="7924800" cy="4495800"/>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Box 2"/>
          <p:cNvSpPr txBox="1"/>
          <p:nvPr/>
        </p:nvSpPr>
        <p:spPr>
          <a:xfrm>
            <a:off x="3886200" y="1447800"/>
            <a:ext cx="3252158" cy="830997"/>
          </a:xfrm>
          <a:prstGeom prst="rect">
            <a:avLst/>
          </a:prstGeom>
          <a:noFill/>
        </p:spPr>
        <p:txBody>
          <a:bodyPr wrap="square" rtlCol="0">
            <a:spAutoFit/>
          </a:bodyPr>
          <a:lstStyle/>
          <a:p>
            <a:pPr algn="ctr"/>
            <a:r>
              <a:rPr lang="en-US" sz="1600" dirty="0">
                <a:solidFill>
                  <a:schemeClr val="tx1"/>
                </a:solidFill>
              </a:rPr>
              <a:t>Outstanding principal and interest from previous long-term borrowing to fund capital projects</a:t>
            </a:r>
          </a:p>
        </p:txBody>
      </p:sp>
    </p:spTree>
    <p:extLst>
      <p:ext uri="{BB962C8B-B14F-4D97-AF65-F5344CB8AC3E}">
        <p14:creationId xmlns:p14="http://schemas.microsoft.com/office/powerpoint/2010/main" val="255327419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t>Community Library Debt Service </a:t>
            </a:r>
            <a:endParaRPr lang="en-US" sz="3200" dirty="0"/>
          </a:p>
        </p:txBody>
      </p:sp>
      <p:sp>
        <p:nvSpPr>
          <p:cNvPr id="4" name="Slide Number Placeholder 3"/>
          <p:cNvSpPr>
            <a:spLocks noGrp="1"/>
          </p:cNvSpPr>
          <p:nvPr>
            <p:ph type="sldNum" sz="quarter" idx="10"/>
          </p:nvPr>
        </p:nvSpPr>
        <p:spPr/>
        <p:txBody>
          <a:bodyPr/>
          <a:lstStyle/>
          <a:p>
            <a:fld id="{63AE715C-7E4B-457E-ACEC-65B3E25AA671}" type="slidenum">
              <a:rPr lang="en-US" smtClean="0"/>
              <a:pPr/>
              <a:t>92</a:t>
            </a:fld>
            <a:endParaRPr lang="en-US" dirty="0"/>
          </a:p>
        </p:txBody>
      </p:sp>
      <p:graphicFrame>
        <p:nvGraphicFramePr>
          <p:cNvPr id="18" name="Chart 17"/>
          <p:cNvGraphicFramePr/>
          <p:nvPr>
            <p:extLst>
              <p:ext uri="{D42A27DB-BD31-4B8C-83A1-F6EECF244321}">
                <p14:modId xmlns:p14="http://schemas.microsoft.com/office/powerpoint/2010/main" val="2456631635"/>
              </p:ext>
            </p:extLst>
          </p:nvPr>
        </p:nvGraphicFramePr>
        <p:xfrm>
          <a:off x="381000" y="1066800"/>
          <a:ext cx="7924800" cy="4648200"/>
        </p:xfrm>
        <a:graphic>
          <a:graphicData uri="http://schemas.openxmlformats.org/drawingml/2006/chart">
            <c:chart xmlns:c="http://schemas.openxmlformats.org/drawingml/2006/chart" xmlns:r="http://schemas.openxmlformats.org/officeDocument/2006/relationships" r:id="rId2"/>
          </a:graphicData>
        </a:graphic>
      </p:graphicFrame>
      <p:sp>
        <p:nvSpPr>
          <p:cNvPr id="6" name="TextBox 5"/>
          <p:cNvSpPr txBox="1"/>
          <p:nvPr/>
        </p:nvSpPr>
        <p:spPr>
          <a:xfrm>
            <a:off x="3429000" y="1295400"/>
            <a:ext cx="4818647" cy="523220"/>
          </a:xfrm>
          <a:prstGeom prst="rect">
            <a:avLst/>
          </a:prstGeom>
          <a:noFill/>
        </p:spPr>
        <p:txBody>
          <a:bodyPr wrap="square" rtlCol="0">
            <a:spAutoFit/>
          </a:bodyPr>
          <a:lstStyle/>
          <a:p>
            <a:pPr algn="ctr"/>
            <a:r>
              <a:rPr lang="en-US" sz="1400" dirty="0">
                <a:solidFill>
                  <a:schemeClr val="tx1"/>
                </a:solidFill>
              </a:rPr>
              <a:t>Outstanding principal and interest on the long-term borrowing the HHH Community Library needed to fund its new building.</a:t>
            </a:r>
          </a:p>
        </p:txBody>
      </p:sp>
    </p:spTree>
    <p:extLst>
      <p:ext uri="{BB962C8B-B14F-4D97-AF65-F5344CB8AC3E}">
        <p14:creationId xmlns:p14="http://schemas.microsoft.com/office/powerpoint/2010/main" val="1389485186"/>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t>Total Debt Service </a:t>
            </a:r>
            <a:endParaRPr lang="en-US" sz="3200" dirty="0"/>
          </a:p>
        </p:txBody>
      </p:sp>
      <p:sp>
        <p:nvSpPr>
          <p:cNvPr id="4" name="Slide Number Placeholder 3"/>
          <p:cNvSpPr>
            <a:spLocks noGrp="1"/>
          </p:cNvSpPr>
          <p:nvPr>
            <p:ph type="sldNum" sz="quarter" idx="10"/>
          </p:nvPr>
        </p:nvSpPr>
        <p:spPr/>
        <p:txBody>
          <a:bodyPr/>
          <a:lstStyle/>
          <a:p>
            <a:fld id="{63AE715C-7E4B-457E-ACEC-65B3E25AA671}" type="slidenum">
              <a:rPr lang="en-US" smtClean="0"/>
              <a:pPr/>
              <a:t>93</a:t>
            </a:fld>
            <a:endParaRPr lang="en-US" dirty="0"/>
          </a:p>
        </p:txBody>
      </p:sp>
      <p:graphicFrame>
        <p:nvGraphicFramePr>
          <p:cNvPr id="18" name="Chart 17"/>
          <p:cNvGraphicFramePr/>
          <p:nvPr>
            <p:extLst>
              <p:ext uri="{D42A27DB-BD31-4B8C-83A1-F6EECF244321}">
                <p14:modId xmlns:p14="http://schemas.microsoft.com/office/powerpoint/2010/main" val="1605578969"/>
              </p:ext>
            </p:extLst>
          </p:nvPr>
        </p:nvGraphicFramePr>
        <p:xfrm>
          <a:off x="381000" y="1143000"/>
          <a:ext cx="8153400" cy="4572000"/>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Box 2"/>
          <p:cNvSpPr txBox="1"/>
          <p:nvPr/>
        </p:nvSpPr>
        <p:spPr>
          <a:xfrm>
            <a:off x="2895600" y="1344289"/>
            <a:ext cx="3108385" cy="584775"/>
          </a:xfrm>
          <a:prstGeom prst="rect">
            <a:avLst/>
          </a:prstGeom>
          <a:noFill/>
        </p:spPr>
        <p:txBody>
          <a:bodyPr wrap="square" rtlCol="0">
            <a:spAutoFit/>
          </a:bodyPr>
          <a:lstStyle/>
          <a:p>
            <a:pPr algn="ctr"/>
            <a:r>
              <a:rPr lang="en-US" sz="1600" dirty="0">
                <a:solidFill>
                  <a:schemeClr val="tx1"/>
                </a:solidFill>
                <a:latin typeface="Avenir LT Std 45 Book" panose="020B0502020203020204" pitchFamily="34" charset="0"/>
              </a:rPr>
              <a:t>Total Debt for </a:t>
            </a:r>
          </a:p>
          <a:p>
            <a:pPr algn="ctr"/>
            <a:r>
              <a:rPr lang="en-US" sz="1600" dirty="0">
                <a:solidFill>
                  <a:schemeClr val="tx1"/>
                </a:solidFill>
                <a:latin typeface="Avenir LT Std 45 Book" panose="020B0502020203020204" pitchFamily="34" charset="0"/>
              </a:rPr>
              <a:t>School District AND Library</a:t>
            </a:r>
          </a:p>
        </p:txBody>
      </p:sp>
      <p:pic>
        <p:nvPicPr>
          <p:cNvPr id="12" name="!!box">
            <a:extLst>
              <a:ext uri="{FF2B5EF4-FFF2-40B4-BE49-F238E27FC236}">
                <a16:creationId xmlns:a16="http://schemas.microsoft.com/office/drawing/2014/main" id="{30C00361-E7EE-42A5-AE9D-9FC1E3BC413D}"/>
              </a:ext>
            </a:extLst>
          </p:cNvPr>
          <p:cNvPicPr>
            <a:picLocks noChangeAspect="1"/>
          </p:cNvPicPr>
          <p:nvPr/>
        </p:nvPicPr>
        <p:blipFill>
          <a:blip r:embed="rId3"/>
          <a:stretch>
            <a:fillRect/>
          </a:stretch>
        </p:blipFill>
        <p:spPr>
          <a:xfrm>
            <a:off x="2286000" y="3962400"/>
            <a:ext cx="493819" cy="1182727"/>
          </a:xfrm>
          <a:prstGeom prst="rect">
            <a:avLst/>
          </a:prstGeom>
        </p:spPr>
      </p:pic>
    </p:spTree>
    <p:extLst>
      <p:ext uri="{BB962C8B-B14F-4D97-AF65-F5344CB8AC3E}">
        <p14:creationId xmlns:p14="http://schemas.microsoft.com/office/powerpoint/2010/main" val="9870074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8">
                                            <p:graphicEl>
                                              <a:chart seriesIdx="-3" categoryIdx="-3" bldStep="gridLegend"/>
                                            </p:graphicEl>
                                          </p:spTgt>
                                        </p:tgtEl>
                                        <p:attrNameLst>
                                          <p:attrName>style.visibility</p:attrName>
                                        </p:attrNameLst>
                                      </p:cBhvr>
                                      <p:to>
                                        <p:strVal val="visible"/>
                                      </p:to>
                                    </p:set>
                                    <p:animEffect transition="in" filter="randombar(horizontal)">
                                      <p:cBhvr>
                                        <p:cTn id="7" dur="500"/>
                                        <p:tgtEl>
                                          <p:spTgt spid="18">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8">
                                            <p:graphicEl>
                                              <a:chart seriesIdx="0" categoryIdx="-4" bldStep="series"/>
                                            </p:graphicEl>
                                          </p:spTgt>
                                        </p:tgtEl>
                                        <p:attrNameLst>
                                          <p:attrName>style.visibility</p:attrName>
                                        </p:attrNameLst>
                                      </p:cBhvr>
                                      <p:to>
                                        <p:strVal val="visible"/>
                                      </p:to>
                                    </p:set>
                                    <p:animEffect transition="in" filter="randombar(horizontal)">
                                      <p:cBhvr>
                                        <p:cTn id="12" dur="500"/>
                                        <p:tgtEl>
                                          <p:spTgt spid="18">
                                            <p:graphicEl>
                                              <a:chart seriesIdx="0" categoryIdx="-4" bldStep="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8">
                                            <p:graphicEl>
                                              <a:chart seriesIdx="1" categoryIdx="-4" bldStep="series"/>
                                            </p:graphicEl>
                                          </p:spTgt>
                                        </p:tgtEl>
                                        <p:attrNameLst>
                                          <p:attrName>style.visibility</p:attrName>
                                        </p:attrNameLst>
                                      </p:cBhvr>
                                      <p:to>
                                        <p:strVal val="visible"/>
                                      </p:to>
                                    </p:set>
                                    <p:animEffect transition="in" filter="randombar(horizontal)">
                                      <p:cBhvr>
                                        <p:cTn id="17" dur="500"/>
                                        <p:tgtEl>
                                          <p:spTgt spid="18">
                                            <p:graphicEl>
                                              <a:chart seriesIdx="1" categoryIdx="-4" bldStep="series"/>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heel(1)">
                                      <p:cBhvr>
                                        <p:cTn id="2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8" grpId="0">
        <p:bldSub>
          <a:bldChart bld="series"/>
        </p:bldSub>
      </p:bldGraphic>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t>Total Debt Service </a:t>
            </a:r>
            <a:endParaRPr lang="en-US" sz="3200" dirty="0"/>
          </a:p>
        </p:txBody>
      </p:sp>
      <p:sp>
        <p:nvSpPr>
          <p:cNvPr id="4" name="Slide Number Placeholder 3"/>
          <p:cNvSpPr>
            <a:spLocks noGrp="1"/>
          </p:cNvSpPr>
          <p:nvPr>
            <p:ph type="sldNum" sz="quarter" idx="10"/>
          </p:nvPr>
        </p:nvSpPr>
        <p:spPr/>
        <p:txBody>
          <a:bodyPr/>
          <a:lstStyle/>
          <a:p>
            <a:fld id="{63AE715C-7E4B-457E-ACEC-65B3E25AA671}" type="slidenum">
              <a:rPr lang="en-US" smtClean="0"/>
              <a:pPr/>
              <a:t>94</a:t>
            </a:fld>
            <a:endParaRPr lang="en-US" dirty="0"/>
          </a:p>
        </p:txBody>
      </p:sp>
      <p:graphicFrame>
        <p:nvGraphicFramePr>
          <p:cNvPr id="18" name="Chart 17"/>
          <p:cNvGraphicFramePr/>
          <p:nvPr>
            <p:extLst/>
          </p:nvPr>
        </p:nvGraphicFramePr>
        <p:xfrm>
          <a:off x="381000" y="1143000"/>
          <a:ext cx="8153400" cy="4572000"/>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Box 2"/>
          <p:cNvSpPr txBox="1"/>
          <p:nvPr/>
        </p:nvSpPr>
        <p:spPr>
          <a:xfrm>
            <a:off x="2895600" y="1344289"/>
            <a:ext cx="3108385" cy="584775"/>
          </a:xfrm>
          <a:prstGeom prst="rect">
            <a:avLst/>
          </a:prstGeom>
          <a:noFill/>
        </p:spPr>
        <p:txBody>
          <a:bodyPr wrap="square" rtlCol="0">
            <a:spAutoFit/>
          </a:bodyPr>
          <a:lstStyle/>
          <a:p>
            <a:pPr algn="ctr"/>
            <a:r>
              <a:rPr lang="en-US" sz="1600" dirty="0">
                <a:solidFill>
                  <a:schemeClr val="tx1"/>
                </a:solidFill>
                <a:latin typeface="Avenir LT Std 45 Book" panose="020B0502020203020204" pitchFamily="34" charset="0"/>
              </a:rPr>
              <a:t>Total Debt for </a:t>
            </a:r>
          </a:p>
          <a:p>
            <a:pPr algn="ctr"/>
            <a:r>
              <a:rPr lang="en-US" sz="1600" dirty="0">
                <a:solidFill>
                  <a:schemeClr val="tx1"/>
                </a:solidFill>
                <a:latin typeface="Avenir LT Std 45 Book" panose="020B0502020203020204" pitchFamily="34" charset="0"/>
              </a:rPr>
              <a:t>School District AND Library</a:t>
            </a:r>
          </a:p>
        </p:txBody>
      </p:sp>
      <p:pic>
        <p:nvPicPr>
          <p:cNvPr id="12" name="!!box">
            <a:extLst>
              <a:ext uri="{FF2B5EF4-FFF2-40B4-BE49-F238E27FC236}">
                <a16:creationId xmlns:a16="http://schemas.microsoft.com/office/drawing/2014/main" id="{30C00361-E7EE-42A5-AE9D-9FC1E3BC413D}"/>
              </a:ext>
            </a:extLst>
          </p:cNvPr>
          <p:cNvPicPr>
            <a:picLocks noChangeAspect="1"/>
          </p:cNvPicPr>
          <p:nvPr/>
        </p:nvPicPr>
        <p:blipFill>
          <a:blip r:embed="rId3"/>
          <a:stretch>
            <a:fillRect/>
          </a:stretch>
        </p:blipFill>
        <p:spPr>
          <a:xfrm>
            <a:off x="2286000" y="3962400"/>
            <a:ext cx="493819" cy="1182727"/>
          </a:xfrm>
          <a:prstGeom prst="rect">
            <a:avLst/>
          </a:prstGeom>
        </p:spPr>
      </p:pic>
    </p:spTree>
    <p:extLst>
      <p:ext uri="{BB962C8B-B14F-4D97-AF65-F5344CB8AC3E}">
        <p14:creationId xmlns:p14="http://schemas.microsoft.com/office/powerpoint/2010/main" val="13994869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8">
                                            <p:graphicEl>
                                              <a:chart seriesIdx="-3" categoryIdx="-3" bldStep="gridLegend"/>
                                            </p:graphicEl>
                                          </p:spTgt>
                                        </p:tgtEl>
                                        <p:attrNameLst>
                                          <p:attrName>style.visibility</p:attrName>
                                        </p:attrNameLst>
                                      </p:cBhvr>
                                      <p:to>
                                        <p:strVal val="visible"/>
                                      </p:to>
                                    </p:set>
                                    <p:animEffect transition="in" filter="randombar(horizontal)">
                                      <p:cBhvr>
                                        <p:cTn id="7" dur="500"/>
                                        <p:tgtEl>
                                          <p:spTgt spid="18">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8">
                                            <p:graphicEl>
                                              <a:chart seriesIdx="0" categoryIdx="-4" bldStep="series"/>
                                            </p:graphicEl>
                                          </p:spTgt>
                                        </p:tgtEl>
                                        <p:attrNameLst>
                                          <p:attrName>style.visibility</p:attrName>
                                        </p:attrNameLst>
                                      </p:cBhvr>
                                      <p:to>
                                        <p:strVal val="visible"/>
                                      </p:to>
                                    </p:set>
                                    <p:animEffect transition="in" filter="randombar(horizontal)">
                                      <p:cBhvr>
                                        <p:cTn id="12" dur="500"/>
                                        <p:tgtEl>
                                          <p:spTgt spid="18">
                                            <p:graphicEl>
                                              <a:chart seriesIdx="0" categoryIdx="-4" bldStep="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8">
                                            <p:graphicEl>
                                              <a:chart seriesIdx="1" categoryIdx="-4" bldStep="series"/>
                                            </p:graphicEl>
                                          </p:spTgt>
                                        </p:tgtEl>
                                        <p:attrNameLst>
                                          <p:attrName>style.visibility</p:attrName>
                                        </p:attrNameLst>
                                      </p:cBhvr>
                                      <p:to>
                                        <p:strVal val="visible"/>
                                      </p:to>
                                    </p:set>
                                    <p:animEffect transition="in" filter="randombar(horizontal)">
                                      <p:cBhvr>
                                        <p:cTn id="17" dur="500"/>
                                        <p:tgtEl>
                                          <p:spTgt spid="18">
                                            <p:graphicEl>
                                              <a:chart seriesIdx="1" categoryIdx="-4" bldStep="series"/>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heel(1)">
                                      <p:cBhvr>
                                        <p:cTn id="2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8" grpId="0" uiExpand="1">
        <p:bldSub>
          <a:bldChart bld="series"/>
        </p:bldSub>
      </p:bldGraphic>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t>Total Debt Service </a:t>
            </a:r>
            <a:endParaRPr lang="en-US" sz="3200" dirty="0"/>
          </a:p>
        </p:txBody>
      </p:sp>
      <p:sp>
        <p:nvSpPr>
          <p:cNvPr id="4" name="Slide Number Placeholder 3"/>
          <p:cNvSpPr>
            <a:spLocks noGrp="1"/>
          </p:cNvSpPr>
          <p:nvPr>
            <p:ph type="sldNum" sz="quarter" idx="10"/>
          </p:nvPr>
        </p:nvSpPr>
        <p:spPr/>
        <p:txBody>
          <a:bodyPr/>
          <a:lstStyle/>
          <a:p>
            <a:fld id="{63AE715C-7E4B-457E-ACEC-65B3E25AA671}" type="slidenum">
              <a:rPr lang="en-US" smtClean="0"/>
              <a:pPr/>
              <a:t>95</a:t>
            </a:fld>
            <a:endParaRPr lang="en-US" dirty="0"/>
          </a:p>
        </p:txBody>
      </p:sp>
      <p:graphicFrame>
        <p:nvGraphicFramePr>
          <p:cNvPr id="18" name="Chart 17"/>
          <p:cNvGraphicFramePr/>
          <p:nvPr>
            <p:extLst/>
          </p:nvPr>
        </p:nvGraphicFramePr>
        <p:xfrm>
          <a:off x="381000" y="1143000"/>
          <a:ext cx="8153400" cy="4572000"/>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Box 2"/>
          <p:cNvSpPr txBox="1"/>
          <p:nvPr/>
        </p:nvSpPr>
        <p:spPr>
          <a:xfrm>
            <a:off x="2895600" y="1355560"/>
            <a:ext cx="3108385" cy="584775"/>
          </a:xfrm>
          <a:prstGeom prst="rect">
            <a:avLst/>
          </a:prstGeom>
          <a:noFill/>
        </p:spPr>
        <p:txBody>
          <a:bodyPr wrap="square" rtlCol="0">
            <a:spAutoFit/>
          </a:bodyPr>
          <a:lstStyle/>
          <a:p>
            <a:pPr algn="ctr"/>
            <a:r>
              <a:rPr lang="en-US" sz="1600" dirty="0">
                <a:solidFill>
                  <a:schemeClr val="tx1"/>
                </a:solidFill>
                <a:latin typeface="Avenir LT Std 45 Book" panose="020B0502020203020204" pitchFamily="34" charset="0"/>
              </a:rPr>
              <a:t>Total Debt for </a:t>
            </a:r>
          </a:p>
          <a:p>
            <a:pPr algn="ctr"/>
            <a:r>
              <a:rPr lang="en-US" sz="1600" dirty="0">
                <a:solidFill>
                  <a:schemeClr val="tx1"/>
                </a:solidFill>
                <a:latin typeface="Avenir LT Std 45 Book" panose="020B0502020203020204" pitchFamily="34" charset="0"/>
              </a:rPr>
              <a:t>School District AND Library</a:t>
            </a:r>
          </a:p>
        </p:txBody>
      </p:sp>
      <p:pic>
        <p:nvPicPr>
          <p:cNvPr id="11" name="!!box">
            <a:extLst>
              <a:ext uri="{FF2B5EF4-FFF2-40B4-BE49-F238E27FC236}">
                <a16:creationId xmlns:a16="http://schemas.microsoft.com/office/drawing/2014/main" id="{307ED45E-8603-43F9-90C4-743C42B88340}"/>
              </a:ext>
            </a:extLst>
          </p:cNvPr>
          <p:cNvPicPr>
            <a:picLocks noChangeAspect="1"/>
          </p:cNvPicPr>
          <p:nvPr/>
        </p:nvPicPr>
        <p:blipFill>
          <a:blip r:embed="rId3"/>
          <a:stretch>
            <a:fillRect/>
          </a:stretch>
        </p:blipFill>
        <p:spPr>
          <a:xfrm>
            <a:off x="2819400" y="4230502"/>
            <a:ext cx="5749026" cy="1408298"/>
          </a:xfrm>
          <a:prstGeom prst="rect">
            <a:avLst/>
          </a:prstGeom>
        </p:spPr>
      </p:pic>
    </p:spTree>
    <p:extLst>
      <p:ext uri="{BB962C8B-B14F-4D97-AF65-F5344CB8AC3E}">
        <p14:creationId xmlns:p14="http://schemas.microsoft.com/office/powerpoint/2010/main" val="19398954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D837B68-1919-4F41-B2FE-DF5EE2DAA4A5}"/>
              </a:ext>
            </a:extLst>
          </p:cNvPr>
          <p:cNvSpPr>
            <a:spLocks noGrp="1"/>
          </p:cNvSpPr>
          <p:nvPr>
            <p:ph type="title"/>
          </p:nvPr>
        </p:nvSpPr>
        <p:spPr/>
        <p:txBody>
          <a:bodyPr/>
          <a:lstStyle/>
          <a:p>
            <a:r>
              <a:rPr lang="en-US" dirty="0"/>
              <a:t>Budget Discussion Topics</a:t>
            </a:r>
          </a:p>
        </p:txBody>
      </p:sp>
      <p:sp>
        <p:nvSpPr>
          <p:cNvPr id="4" name="Slide Number Placeholder 3">
            <a:extLst>
              <a:ext uri="{FF2B5EF4-FFF2-40B4-BE49-F238E27FC236}">
                <a16:creationId xmlns:a16="http://schemas.microsoft.com/office/drawing/2014/main" id="{71DF45C4-C8DF-C845-95C0-1878A6B6F29F}"/>
              </a:ext>
            </a:extLst>
          </p:cNvPr>
          <p:cNvSpPr>
            <a:spLocks noGrp="1"/>
          </p:cNvSpPr>
          <p:nvPr>
            <p:ph type="sldNum" sz="quarter" idx="10"/>
          </p:nvPr>
        </p:nvSpPr>
        <p:spPr/>
        <p:txBody>
          <a:bodyPr/>
          <a:lstStyle/>
          <a:p>
            <a:pPr defTabSz="685766" fontAlgn="auto">
              <a:spcBef>
                <a:spcPts val="0"/>
              </a:spcBef>
              <a:spcAft>
                <a:spcPts val="0"/>
              </a:spcAft>
              <a:defRPr/>
            </a:pPr>
            <a:fld id="{F68327C5-B821-4FE9-A59A-A60D9EB59A9A}" type="slidenum">
              <a:rPr lang="en-US">
                <a:latin typeface="Calibri"/>
                <a:cs typeface="+mn-cs"/>
              </a:rPr>
              <a:pPr defTabSz="685766" fontAlgn="auto">
                <a:spcBef>
                  <a:spcPts val="0"/>
                </a:spcBef>
                <a:spcAft>
                  <a:spcPts val="0"/>
                </a:spcAft>
                <a:defRPr/>
              </a:pPr>
              <a:t>96</a:t>
            </a:fld>
            <a:endParaRPr lang="en-US" dirty="0">
              <a:latin typeface="Calibri"/>
              <a:cs typeface="+mn-cs"/>
            </a:endParaRPr>
          </a:p>
        </p:txBody>
      </p:sp>
      <p:grpSp>
        <p:nvGrpSpPr>
          <p:cNvPr id="2" name="!!total">
            <a:extLst>
              <a:ext uri="{FF2B5EF4-FFF2-40B4-BE49-F238E27FC236}">
                <a16:creationId xmlns:a16="http://schemas.microsoft.com/office/drawing/2014/main" id="{6F72A7C3-5D6F-4C12-A28D-46FA272EB003}"/>
              </a:ext>
            </a:extLst>
          </p:cNvPr>
          <p:cNvGrpSpPr/>
          <p:nvPr/>
        </p:nvGrpSpPr>
        <p:grpSpPr>
          <a:xfrm>
            <a:off x="488590" y="1600200"/>
            <a:ext cx="7969610" cy="3275599"/>
            <a:chOff x="488590" y="1600200"/>
            <a:chExt cx="7969610" cy="3275599"/>
          </a:xfrm>
        </p:grpSpPr>
        <p:grpSp>
          <p:nvGrpSpPr>
            <p:cNvPr id="19" name="!!budgetoverview">
              <a:extLst>
                <a:ext uri="{FF2B5EF4-FFF2-40B4-BE49-F238E27FC236}">
                  <a16:creationId xmlns:a16="http://schemas.microsoft.com/office/drawing/2014/main" id="{5BEA3DDD-6C11-4168-9E6B-21D1B617F9FB}"/>
                </a:ext>
              </a:extLst>
            </p:cNvPr>
            <p:cNvGrpSpPr/>
            <p:nvPr/>
          </p:nvGrpSpPr>
          <p:grpSpPr>
            <a:xfrm>
              <a:off x="488590" y="1600200"/>
              <a:ext cx="1111610" cy="3275599"/>
              <a:chOff x="488590" y="1600200"/>
              <a:chExt cx="1111610" cy="3275599"/>
            </a:xfrm>
          </p:grpSpPr>
          <p:sp>
            <p:nvSpPr>
              <p:cNvPr id="20" name="Freeform: Shape 19">
                <a:extLst>
                  <a:ext uri="{FF2B5EF4-FFF2-40B4-BE49-F238E27FC236}">
                    <a16:creationId xmlns:a16="http://schemas.microsoft.com/office/drawing/2014/main" id="{9B658EE3-F13B-4E79-8C81-56DD735E9ADA}"/>
                  </a:ext>
                </a:extLst>
              </p:cNvPr>
              <p:cNvSpPr/>
              <p:nvPr/>
            </p:nvSpPr>
            <p:spPr>
              <a:xfrm>
                <a:off x="546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C0392B">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1" name="Freeform: Shape 20">
                <a:extLst>
                  <a:ext uri="{FF2B5EF4-FFF2-40B4-BE49-F238E27FC236}">
                    <a16:creationId xmlns:a16="http://schemas.microsoft.com/office/drawing/2014/main" id="{FE91AB86-3F87-469E-9B61-80F6459AB042}"/>
                  </a:ext>
                </a:extLst>
              </p:cNvPr>
              <p:cNvSpPr/>
              <p:nvPr/>
            </p:nvSpPr>
            <p:spPr>
              <a:xfrm>
                <a:off x="488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3091455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3091455"/>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C0392B"/>
              </a:solidFill>
              <a:ln w="12700">
                <a:miter lim="400000"/>
              </a:ln>
            </p:spPr>
            <p:txBody>
              <a:bodyPr wrap="square" lIns="28575" tIns="162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schemeClr val="bg1"/>
                    </a:solidFill>
                    <a:latin typeface="Calibri"/>
                  </a:rPr>
                  <a:t>BUDGET OVERVIEW</a:t>
                </a:r>
                <a:endParaRPr kumimoji="0" lang="fr-CA" sz="1200" b="1" i="0" u="none" strike="noStrike" kern="0" cap="none" spc="0" normalizeH="0" baseline="0" noProof="0" dirty="0">
                  <a:ln>
                    <a:noFill/>
                  </a:ln>
                  <a:solidFill>
                    <a:schemeClr val="bg1"/>
                  </a:solidFill>
                  <a:effectLst/>
                  <a:uLnTx/>
                  <a:uFillTx/>
                  <a:latin typeface="Calibri"/>
                </a:endParaRPr>
              </a:p>
            </p:txBody>
          </p:sp>
        </p:grpSp>
        <p:grpSp>
          <p:nvGrpSpPr>
            <p:cNvPr id="22" name="Group 21">
              <a:extLst>
                <a:ext uri="{FF2B5EF4-FFF2-40B4-BE49-F238E27FC236}">
                  <a16:creationId xmlns:a16="http://schemas.microsoft.com/office/drawing/2014/main" id="{3E57AAC4-D02D-43DC-85DE-AC100B633465}"/>
                </a:ext>
              </a:extLst>
            </p:cNvPr>
            <p:cNvGrpSpPr/>
            <p:nvPr/>
          </p:nvGrpSpPr>
          <p:grpSpPr>
            <a:xfrm>
              <a:off x="1860190" y="1600200"/>
              <a:ext cx="1111610" cy="3275599"/>
              <a:chOff x="1860190" y="1600200"/>
              <a:chExt cx="1111610" cy="3275599"/>
            </a:xfrm>
          </p:grpSpPr>
          <p:sp>
            <p:nvSpPr>
              <p:cNvPr id="25" name="Freeform: Shape 24">
                <a:extLst>
                  <a:ext uri="{FF2B5EF4-FFF2-40B4-BE49-F238E27FC236}">
                    <a16:creationId xmlns:a16="http://schemas.microsoft.com/office/drawing/2014/main" id="{AC2392DD-4352-4095-9008-0719784EBB6F}"/>
                  </a:ext>
                </a:extLst>
              </p:cNvPr>
              <p:cNvSpPr/>
              <p:nvPr/>
            </p:nvSpPr>
            <p:spPr>
              <a:xfrm>
                <a:off x="1917642"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solidFill>
                <a:srgbClr val="F39C12">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6" name="Freeform: Shape 25">
                <a:extLst>
                  <a:ext uri="{FF2B5EF4-FFF2-40B4-BE49-F238E27FC236}">
                    <a16:creationId xmlns:a16="http://schemas.microsoft.com/office/drawing/2014/main" id="{31424588-E5E8-4442-84F3-58288E70C940}"/>
                  </a:ext>
                </a:extLst>
              </p:cNvPr>
              <p:cNvSpPr/>
              <p:nvPr/>
            </p:nvSpPr>
            <p:spPr>
              <a:xfrm>
                <a:off x="18601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F39C12"/>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VOTE INFORMATION</a:t>
                </a:r>
                <a:endParaRPr kumimoji="0" sz="1200" b="1" i="0" u="none" strike="noStrike" kern="0" cap="none" spc="0" normalizeH="0" baseline="0" noProof="0" dirty="0">
                  <a:ln>
                    <a:noFill/>
                  </a:ln>
                  <a:solidFill>
                    <a:schemeClr val="bg1"/>
                  </a:solidFill>
                  <a:effectLst/>
                  <a:uLnTx/>
                  <a:uFillTx/>
                  <a:latin typeface="Calibri"/>
                </a:endParaRPr>
              </a:p>
            </p:txBody>
          </p:sp>
        </p:grpSp>
        <p:grpSp>
          <p:nvGrpSpPr>
            <p:cNvPr id="28" name="Group 27">
              <a:extLst>
                <a:ext uri="{FF2B5EF4-FFF2-40B4-BE49-F238E27FC236}">
                  <a16:creationId xmlns:a16="http://schemas.microsoft.com/office/drawing/2014/main" id="{2855090D-4A25-4F0A-9F3A-A89BFC2D5388}"/>
                </a:ext>
              </a:extLst>
            </p:cNvPr>
            <p:cNvGrpSpPr/>
            <p:nvPr/>
          </p:nvGrpSpPr>
          <p:grpSpPr>
            <a:xfrm>
              <a:off x="3231790" y="1600200"/>
              <a:ext cx="1111610" cy="3275599"/>
              <a:chOff x="3231790" y="1600200"/>
              <a:chExt cx="1111610" cy="3275599"/>
            </a:xfrm>
          </p:grpSpPr>
          <p:sp>
            <p:nvSpPr>
              <p:cNvPr id="29" name="Freeform: Shape 28">
                <a:extLst>
                  <a:ext uri="{FF2B5EF4-FFF2-40B4-BE49-F238E27FC236}">
                    <a16:creationId xmlns:a16="http://schemas.microsoft.com/office/drawing/2014/main" id="{57C20F4D-04C3-48DA-8ED2-A9FF7B34201E}"/>
                  </a:ext>
                </a:extLst>
              </p:cNvPr>
              <p:cNvSpPr/>
              <p:nvPr/>
            </p:nvSpPr>
            <p:spPr>
              <a:xfrm>
                <a:off x="32892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9BBB5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0" name="Freeform: Shape 29">
                <a:extLst>
                  <a:ext uri="{FF2B5EF4-FFF2-40B4-BE49-F238E27FC236}">
                    <a16:creationId xmlns:a16="http://schemas.microsoft.com/office/drawing/2014/main" id="{E0D72263-21D1-4DE5-BCA1-C64FED013C8F}"/>
                  </a:ext>
                </a:extLst>
              </p:cNvPr>
              <p:cNvSpPr/>
              <p:nvPr/>
            </p:nvSpPr>
            <p:spPr>
              <a:xfrm>
                <a:off x="32317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9BBB59"/>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CAPITAL RESERVE</a:t>
                </a:r>
              </a:p>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endParaRPr kumimoji="0" sz="1200" b="1" i="0" u="none" strike="noStrike" kern="0" cap="none" spc="0" normalizeH="0" baseline="0" noProof="0" dirty="0">
                  <a:ln>
                    <a:noFill/>
                  </a:ln>
                  <a:solidFill>
                    <a:srgbClr val="F2F2F2">
                      <a:lumMod val="10000"/>
                    </a:srgbClr>
                  </a:solidFill>
                  <a:effectLst/>
                  <a:uLnTx/>
                  <a:uFillTx/>
                  <a:latin typeface="Calibri"/>
                </a:endParaRPr>
              </a:p>
            </p:txBody>
          </p:sp>
        </p:grpSp>
        <p:grpSp>
          <p:nvGrpSpPr>
            <p:cNvPr id="35" name="Group 34">
              <a:extLst>
                <a:ext uri="{FF2B5EF4-FFF2-40B4-BE49-F238E27FC236}">
                  <a16:creationId xmlns:a16="http://schemas.microsoft.com/office/drawing/2014/main" id="{E31D23E6-4DE6-465E-A08B-AFFF7D9B88C2}"/>
                </a:ext>
              </a:extLst>
            </p:cNvPr>
            <p:cNvGrpSpPr/>
            <p:nvPr/>
          </p:nvGrpSpPr>
          <p:grpSpPr>
            <a:xfrm>
              <a:off x="4603390" y="1600200"/>
              <a:ext cx="1111610" cy="3275599"/>
              <a:chOff x="4603390" y="1600200"/>
              <a:chExt cx="1111610" cy="3275599"/>
            </a:xfrm>
          </p:grpSpPr>
          <p:sp>
            <p:nvSpPr>
              <p:cNvPr id="36" name="Freeform: Shape 35">
                <a:extLst>
                  <a:ext uri="{FF2B5EF4-FFF2-40B4-BE49-F238E27FC236}">
                    <a16:creationId xmlns:a16="http://schemas.microsoft.com/office/drawing/2014/main" id="{EF0273CA-8829-4BCC-B4F3-F2D6D2A858BB}"/>
                  </a:ext>
                </a:extLst>
              </p:cNvPr>
              <p:cNvSpPr/>
              <p:nvPr/>
            </p:nvSpPr>
            <p:spPr>
              <a:xfrm>
                <a:off x="4660843"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9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9"/>
                    </a:lnTo>
                    <a:lnTo>
                      <a:pt x="1404158" y="3469829"/>
                    </a:lnTo>
                    <a:cubicBezTo>
                      <a:pt x="1404158" y="3640534"/>
                      <a:pt x="1263027" y="3780216"/>
                      <a:pt x="1087378" y="3780216"/>
                    </a:cubicBezTo>
                    <a:lnTo>
                      <a:pt x="0" y="3780216"/>
                    </a:lnTo>
                    <a:lnTo>
                      <a:pt x="0" y="3508301"/>
                    </a:lnTo>
                    <a:lnTo>
                      <a:pt x="0" y="3006720"/>
                    </a:lnTo>
                    <a:close/>
                  </a:path>
                </a:pathLst>
              </a:custGeom>
              <a:solidFill>
                <a:srgbClr val="16A085">
                  <a:alpha val="15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7" name="Freeform: Shape 36">
                <a:extLst>
                  <a:ext uri="{FF2B5EF4-FFF2-40B4-BE49-F238E27FC236}">
                    <a16:creationId xmlns:a16="http://schemas.microsoft.com/office/drawing/2014/main" id="{2D37290B-4298-44BE-9E2B-FB51E9EA8AF3}"/>
                  </a:ext>
                </a:extLst>
              </p:cNvPr>
              <p:cNvSpPr/>
              <p:nvPr/>
            </p:nvSpPr>
            <p:spPr>
              <a:xfrm>
                <a:off x="46033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16A085"/>
              </a:solidFill>
              <a:ln w="12700">
                <a:miter lim="400000"/>
              </a:ln>
            </p:spPr>
            <p:txBody>
              <a:bodyPr wrap="square" lIns="28575" tIns="219456"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REVENUES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38" name="Group 37">
              <a:extLst>
                <a:ext uri="{FF2B5EF4-FFF2-40B4-BE49-F238E27FC236}">
                  <a16:creationId xmlns:a16="http://schemas.microsoft.com/office/drawing/2014/main" id="{7FF5DBF3-CC88-4131-BA8E-6627B8BDA1E4}"/>
                </a:ext>
              </a:extLst>
            </p:cNvPr>
            <p:cNvGrpSpPr/>
            <p:nvPr/>
          </p:nvGrpSpPr>
          <p:grpSpPr>
            <a:xfrm>
              <a:off x="5974990" y="1600200"/>
              <a:ext cx="1111610" cy="3275599"/>
              <a:chOff x="5974990" y="1600200"/>
              <a:chExt cx="1111610" cy="3275599"/>
            </a:xfrm>
          </p:grpSpPr>
          <p:sp>
            <p:nvSpPr>
              <p:cNvPr id="39" name="Freeform: Shape 38">
                <a:extLst>
                  <a:ext uri="{FF2B5EF4-FFF2-40B4-BE49-F238E27FC236}">
                    <a16:creationId xmlns:a16="http://schemas.microsoft.com/office/drawing/2014/main" id="{EED66340-09ED-4281-8387-CB0BAC7E491A}"/>
                  </a:ext>
                </a:extLst>
              </p:cNvPr>
              <p:cNvSpPr/>
              <p:nvPr/>
            </p:nvSpPr>
            <p:spPr>
              <a:xfrm>
                <a:off x="60324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2980B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43" name="Freeform: Shape 42">
                <a:extLst>
                  <a:ext uri="{FF2B5EF4-FFF2-40B4-BE49-F238E27FC236}">
                    <a16:creationId xmlns:a16="http://schemas.microsoft.com/office/drawing/2014/main" id="{501CB606-C6FD-403B-AC09-ADC653DACFD5}"/>
                  </a:ext>
                </a:extLst>
              </p:cNvPr>
              <p:cNvSpPr/>
              <p:nvPr/>
            </p:nvSpPr>
            <p:spPr>
              <a:xfrm>
                <a:off x="59749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7"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2980B9"/>
              </a:solidFill>
              <a:ln w="12700">
                <a:miter lim="400000"/>
              </a:ln>
            </p:spPr>
            <p:txBody>
              <a:bodyPr wrap="square" lIns="28575" tIns="216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prstClr val="white"/>
                    </a:solidFill>
                    <a:latin typeface="Calibri"/>
                  </a:rPr>
                  <a:t>EXPENSES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44" name="Group 43">
              <a:extLst>
                <a:ext uri="{FF2B5EF4-FFF2-40B4-BE49-F238E27FC236}">
                  <a16:creationId xmlns:a16="http://schemas.microsoft.com/office/drawing/2014/main" id="{9C1E862A-35ED-4683-B6D2-7CC51EA52D11}"/>
                </a:ext>
              </a:extLst>
            </p:cNvPr>
            <p:cNvGrpSpPr/>
            <p:nvPr/>
          </p:nvGrpSpPr>
          <p:grpSpPr>
            <a:xfrm>
              <a:off x="7346590" y="1600200"/>
              <a:ext cx="1111610" cy="3275599"/>
              <a:chOff x="7346590" y="1600200"/>
              <a:chExt cx="1111610" cy="3275599"/>
            </a:xfrm>
          </p:grpSpPr>
          <p:sp>
            <p:nvSpPr>
              <p:cNvPr id="45" name="Freeform: Shape 44">
                <a:extLst>
                  <a:ext uri="{FF2B5EF4-FFF2-40B4-BE49-F238E27FC236}">
                    <a16:creationId xmlns:a16="http://schemas.microsoft.com/office/drawing/2014/main" id="{ED2552C0-89AE-4FA8-B15C-D78F253C04BE}"/>
                  </a:ext>
                </a:extLst>
              </p:cNvPr>
              <p:cNvSpPr/>
              <p:nvPr/>
            </p:nvSpPr>
            <p:spPr>
              <a:xfrm>
                <a:off x="7404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4B2C50">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46" name="Freeform: Shape 45">
                <a:extLst>
                  <a:ext uri="{FF2B5EF4-FFF2-40B4-BE49-F238E27FC236}">
                    <a16:creationId xmlns:a16="http://schemas.microsoft.com/office/drawing/2014/main" id="{BFD14379-4BEF-4EB9-BE81-5B8DB3190C40}"/>
                  </a:ext>
                </a:extLst>
              </p:cNvPr>
              <p:cNvSpPr/>
              <p:nvPr/>
            </p:nvSpPr>
            <p:spPr>
              <a:xfrm>
                <a:off x="7346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4219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4219" y="899686"/>
                    </a:lnTo>
                    <a:cubicBezTo>
                      <a:pt x="223145"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4B2C50">
                  <a:lumMod val="60000"/>
                  <a:lumOff val="40000"/>
                </a:srgbClr>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WHAT’S </a:t>
                </a:r>
                <a:br>
                  <a:rPr kumimoji="0" lang="fr-CA" sz="1200" b="1" i="0" u="none" strike="noStrike" kern="0" cap="none" spc="0" normalizeH="0" baseline="0" noProof="0" dirty="0">
                    <a:ln>
                      <a:noFill/>
                    </a:ln>
                    <a:solidFill>
                      <a:prstClr val="white"/>
                    </a:solidFill>
                    <a:effectLst/>
                    <a:uLnTx/>
                    <a:uFillTx/>
                    <a:latin typeface="Calibri"/>
                  </a:rPr>
                </a:br>
                <a:r>
                  <a:rPr kumimoji="0" lang="fr-CA" sz="1200" b="1" i="0" u="none" strike="noStrike" kern="0" cap="none" spc="0" normalizeH="0" baseline="0" noProof="0" dirty="0">
                    <a:ln>
                      <a:noFill/>
                    </a:ln>
                    <a:solidFill>
                      <a:prstClr val="white"/>
                    </a:solidFill>
                    <a:effectLst/>
                    <a:uLnTx/>
                    <a:uFillTx/>
                    <a:latin typeface="Calibri"/>
                  </a:rPr>
                  <a:t>NEXT</a:t>
                </a:r>
                <a:endParaRPr kumimoji="0" sz="1200" b="1" i="0" u="none" strike="noStrike" kern="0" cap="none" spc="0" normalizeH="0" baseline="0" noProof="0" dirty="0">
                  <a:ln>
                    <a:noFill/>
                  </a:ln>
                  <a:solidFill>
                    <a:prstClr val="white"/>
                  </a:solidFill>
                  <a:effectLst/>
                  <a:uLnTx/>
                  <a:uFillTx/>
                  <a:latin typeface="Calibri"/>
                </a:endParaRPr>
              </a:p>
            </p:txBody>
          </p:sp>
        </p:grpSp>
      </p:grpSp>
    </p:spTree>
    <p:extLst>
      <p:ext uri="{BB962C8B-B14F-4D97-AF65-F5344CB8AC3E}">
        <p14:creationId xmlns:p14="http://schemas.microsoft.com/office/powerpoint/2010/main" val="938077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D837B68-1919-4F41-B2FE-DF5EE2DAA4A5}"/>
              </a:ext>
            </a:extLst>
          </p:cNvPr>
          <p:cNvSpPr>
            <a:spLocks noGrp="1"/>
          </p:cNvSpPr>
          <p:nvPr>
            <p:ph type="title"/>
          </p:nvPr>
        </p:nvSpPr>
        <p:spPr/>
        <p:txBody>
          <a:bodyPr/>
          <a:lstStyle/>
          <a:p>
            <a:r>
              <a:rPr lang="en-US" dirty="0"/>
              <a:t>Budget Discussion Topics</a:t>
            </a:r>
          </a:p>
        </p:txBody>
      </p:sp>
      <p:sp>
        <p:nvSpPr>
          <p:cNvPr id="4" name="Slide Number Placeholder 3">
            <a:extLst>
              <a:ext uri="{FF2B5EF4-FFF2-40B4-BE49-F238E27FC236}">
                <a16:creationId xmlns:a16="http://schemas.microsoft.com/office/drawing/2014/main" id="{71DF45C4-C8DF-C845-95C0-1878A6B6F29F}"/>
              </a:ext>
            </a:extLst>
          </p:cNvPr>
          <p:cNvSpPr>
            <a:spLocks noGrp="1"/>
          </p:cNvSpPr>
          <p:nvPr>
            <p:ph type="sldNum" sz="quarter" idx="10"/>
          </p:nvPr>
        </p:nvSpPr>
        <p:spPr/>
        <p:txBody>
          <a:bodyPr/>
          <a:lstStyle/>
          <a:p>
            <a:pPr defTabSz="685766" fontAlgn="auto">
              <a:spcBef>
                <a:spcPts val="0"/>
              </a:spcBef>
              <a:spcAft>
                <a:spcPts val="0"/>
              </a:spcAft>
              <a:defRPr/>
            </a:pPr>
            <a:fld id="{F68327C5-B821-4FE9-A59A-A60D9EB59A9A}" type="slidenum">
              <a:rPr lang="en-US">
                <a:latin typeface="Calibri"/>
                <a:cs typeface="+mn-cs"/>
              </a:rPr>
              <a:pPr defTabSz="685766" fontAlgn="auto">
                <a:spcBef>
                  <a:spcPts val="0"/>
                </a:spcBef>
                <a:spcAft>
                  <a:spcPts val="0"/>
                </a:spcAft>
                <a:defRPr/>
              </a:pPr>
              <a:t>97</a:t>
            </a:fld>
            <a:endParaRPr lang="en-US" dirty="0">
              <a:latin typeface="Calibri"/>
              <a:cs typeface="+mn-cs"/>
            </a:endParaRPr>
          </a:p>
        </p:txBody>
      </p:sp>
      <p:grpSp>
        <p:nvGrpSpPr>
          <p:cNvPr id="2" name="!!total">
            <a:extLst>
              <a:ext uri="{FF2B5EF4-FFF2-40B4-BE49-F238E27FC236}">
                <a16:creationId xmlns:a16="http://schemas.microsoft.com/office/drawing/2014/main" id="{32951F42-D86B-477D-90B5-A2C2B0A4F608}"/>
              </a:ext>
            </a:extLst>
          </p:cNvPr>
          <p:cNvGrpSpPr/>
          <p:nvPr/>
        </p:nvGrpSpPr>
        <p:grpSpPr>
          <a:xfrm>
            <a:off x="488590" y="1600200"/>
            <a:ext cx="7982187" cy="3368562"/>
            <a:chOff x="488590" y="1600200"/>
            <a:chExt cx="7982187" cy="3368562"/>
          </a:xfrm>
        </p:grpSpPr>
        <p:grpSp>
          <p:nvGrpSpPr>
            <p:cNvPr id="19" name="Group 18">
              <a:extLst>
                <a:ext uri="{FF2B5EF4-FFF2-40B4-BE49-F238E27FC236}">
                  <a16:creationId xmlns:a16="http://schemas.microsoft.com/office/drawing/2014/main" id="{5BEA3DDD-6C11-4168-9E6B-21D1B617F9FB}"/>
                </a:ext>
              </a:extLst>
            </p:cNvPr>
            <p:cNvGrpSpPr/>
            <p:nvPr/>
          </p:nvGrpSpPr>
          <p:grpSpPr>
            <a:xfrm>
              <a:off x="488590" y="1600200"/>
              <a:ext cx="1111610" cy="3275599"/>
              <a:chOff x="488590" y="1600200"/>
              <a:chExt cx="1111610" cy="3275599"/>
            </a:xfrm>
          </p:grpSpPr>
          <p:sp>
            <p:nvSpPr>
              <p:cNvPr id="20" name="Freeform: Shape 19">
                <a:extLst>
                  <a:ext uri="{FF2B5EF4-FFF2-40B4-BE49-F238E27FC236}">
                    <a16:creationId xmlns:a16="http://schemas.microsoft.com/office/drawing/2014/main" id="{9B658EE3-F13B-4E79-8C81-56DD735E9ADA}"/>
                  </a:ext>
                </a:extLst>
              </p:cNvPr>
              <p:cNvSpPr/>
              <p:nvPr/>
            </p:nvSpPr>
            <p:spPr>
              <a:xfrm>
                <a:off x="546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C0392B">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1" name="Freeform: Shape 20">
                <a:extLst>
                  <a:ext uri="{FF2B5EF4-FFF2-40B4-BE49-F238E27FC236}">
                    <a16:creationId xmlns:a16="http://schemas.microsoft.com/office/drawing/2014/main" id="{FE91AB86-3F87-469E-9B61-80F6459AB042}"/>
                  </a:ext>
                </a:extLst>
              </p:cNvPr>
              <p:cNvSpPr/>
              <p:nvPr/>
            </p:nvSpPr>
            <p:spPr>
              <a:xfrm>
                <a:off x="488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3091455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3091455"/>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C0392B"/>
              </a:solidFill>
              <a:ln w="12700">
                <a:miter lim="400000"/>
              </a:ln>
            </p:spPr>
            <p:txBody>
              <a:bodyPr wrap="square" lIns="28575" tIns="162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schemeClr val="bg1"/>
                    </a:solidFill>
                    <a:latin typeface="Calibri"/>
                  </a:rPr>
                  <a:t>BUDGET OVERVIEW</a:t>
                </a:r>
                <a:endParaRPr kumimoji="0" lang="fr-CA" sz="1200" b="1" i="0" u="none" strike="noStrike" kern="0" cap="none" spc="0" normalizeH="0" baseline="0" noProof="0" dirty="0">
                  <a:ln>
                    <a:noFill/>
                  </a:ln>
                  <a:solidFill>
                    <a:schemeClr val="bg1"/>
                  </a:solidFill>
                  <a:effectLst/>
                  <a:uLnTx/>
                  <a:uFillTx/>
                  <a:latin typeface="Calibri"/>
                </a:endParaRPr>
              </a:p>
            </p:txBody>
          </p:sp>
        </p:grpSp>
        <p:grpSp>
          <p:nvGrpSpPr>
            <p:cNvPr id="22" name="Group 21">
              <a:extLst>
                <a:ext uri="{FF2B5EF4-FFF2-40B4-BE49-F238E27FC236}">
                  <a16:creationId xmlns:a16="http://schemas.microsoft.com/office/drawing/2014/main" id="{3E57AAC4-D02D-43DC-85DE-AC100B633465}"/>
                </a:ext>
              </a:extLst>
            </p:cNvPr>
            <p:cNvGrpSpPr/>
            <p:nvPr/>
          </p:nvGrpSpPr>
          <p:grpSpPr>
            <a:xfrm>
              <a:off x="1860190" y="1600200"/>
              <a:ext cx="1111610" cy="3275599"/>
              <a:chOff x="1860190" y="1600200"/>
              <a:chExt cx="1111610" cy="3275599"/>
            </a:xfrm>
          </p:grpSpPr>
          <p:sp>
            <p:nvSpPr>
              <p:cNvPr id="25" name="Freeform: Shape 24">
                <a:extLst>
                  <a:ext uri="{FF2B5EF4-FFF2-40B4-BE49-F238E27FC236}">
                    <a16:creationId xmlns:a16="http://schemas.microsoft.com/office/drawing/2014/main" id="{AC2392DD-4352-4095-9008-0719784EBB6F}"/>
                  </a:ext>
                </a:extLst>
              </p:cNvPr>
              <p:cNvSpPr/>
              <p:nvPr/>
            </p:nvSpPr>
            <p:spPr>
              <a:xfrm>
                <a:off x="1917642"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solidFill>
                <a:srgbClr val="F39C12">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6" name="Freeform: Shape 25">
                <a:extLst>
                  <a:ext uri="{FF2B5EF4-FFF2-40B4-BE49-F238E27FC236}">
                    <a16:creationId xmlns:a16="http://schemas.microsoft.com/office/drawing/2014/main" id="{31424588-E5E8-4442-84F3-58288E70C940}"/>
                  </a:ext>
                </a:extLst>
              </p:cNvPr>
              <p:cNvSpPr/>
              <p:nvPr/>
            </p:nvSpPr>
            <p:spPr>
              <a:xfrm>
                <a:off x="18601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F39C12"/>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VOTE INFORMATION</a:t>
                </a:r>
                <a:endParaRPr kumimoji="0" sz="1200" b="1" i="0" u="none" strike="noStrike" kern="0" cap="none" spc="0" normalizeH="0" baseline="0" noProof="0" dirty="0">
                  <a:ln>
                    <a:noFill/>
                  </a:ln>
                  <a:solidFill>
                    <a:schemeClr val="bg1"/>
                  </a:solidFill>
                  <a:effectLst/>
                  <a:uLnTx/>
                  <a:uFillTx/>
                  <a:latin typeface="Calibri"/>
                </a:endParaRPr>
              </a:p>
            </p:txBody>
          </p:sp>
        </p:grpSp>
        <p:grpSp>
          <p:nvGrpSpPr>
            <p:cNvPr id="28" name="Group 27">
              <a:extLst>
                <a:ext uri="{FF2B5EF4-FFF2-40B4-BE49-F238E27FC236}">
                  <a16:creationId xmlns:a16="http://schemas.microsoft.com/office/drawing/2014/main" id="{2855090D-4A25-4F0A-9F3A-A89BFC2D5388}"/>
                </a:ext>
              </a:extLst>
            </p:cNvPr>
            <p:cNvGrpSpPr/>
            <p:nvPr/>
          </p:nvGrpSpPr>
          <p:grpSpPr>
            <a:xfrm>
              <a:off x="3231790" y="1600200"/>
              <a:ext cx="1111610" cy="3275599"/>
              <a:chOff x="3231790" y="1600200"/>
              <a:chExt cx="1111610" cy="3275599"/>
            </a:xfrm>
          </p:grpSpPr>
          <p:sp>
            <p:nvSpPr>
              <p:cNvPr id="29" name="Freeform: Shape 28">
                <a:extLst>
                  <a:ext uri="{FF2B5EF4-FFF2-40B4-BE49-F238E27FC236}">
                    <a16:creationId xmlns:a16="http://schemas.microsoft.com/office/drawing/2014/main" id="{57C20F4D-04C3-48DA-8ED2-A9FF7B34201E}"/>
                  </a:ext>
                </a:extLst>
              </p:cNvPr>
              <p:cNvSpPr/>
              <p:nvPr/>
            </p:nvSpPr>
            <p:spPr>
              <a:xfrm>
                <a:off x="32892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9BBB5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0" name="Freeform: Shape 29">
                <a:extLst>
                  <a:ext uri="{FF2B5EF4-FFF2-40B4-BE49-F238E27FC236}">
                    <a16:creationId xmlns:a16="http://schemas.microsoft.com/office/drawing/2014/main" id="{E0D72263-21D1-4DE5-BCA1-C64FED013C8F}"/>
                  </a:ext>
                </a:extLst>
              </p:cNvPr>
              <p:cNvSpPr/>
              <p:nvPr/>
            </p:nvSpPr>
            <p:spPr>
              <a:xfrm>
                <a:off x="32317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9BBB59"/>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CAPITAL RESERVE</a:t>
                </a:r>
              </a:p>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endParaRPr kumimoji="0" sz="1200" b="1" i="0" u="none" strike="noStrike" kern="0" cap="none" spc="0" normalizeH="0" baseline="0" noProof="0" dirty="0">
                  <a:ln>
                    <a:noFill/>
                  </a:ln>
                  <a:solidFill>
                    <a:srgbClr val="F2F2F2">
                      <a:lumMod val="10000"/>
                    </a:srgbClr>
                  </a:solidFill>
                  <a:effectLst/>
                  <a:uLnTx/>
                  <a:uFillTx/>
                  <a:latin typeface="Calibri"/>
                </a:endParaRPr>
              </a:p>
            </p:txBody>
          </p:sp>
        </p:grpSp>
        <p:grpSp>
          <p:nvGrpSpPr>
            <p:cNvPr id="35" name="Group 34">
              <a:extLst>
                <a:ext uri="{FF2B5EF4-FFF2-40B4-BE49-F238E27FC236}">
                  <a16:creationId xmlns:a16="http://schemas.microsoft.com/office/drawing/2014/main" id="{E31D23E6-4DE6-465E-A08B-AFFF7D9B88C2}"/>
                </a:ext>
              </a:extLst>
            </p:cNvPr>
            <p:cNvGrpSpPr/>
            <p:nvPr/>
          </p:nvGrpSpPr>
          <p:grpSpPr>
            <a:xfrm>
              <a:off x="4603390" y="1600200"/>
              <a:ext cx="1111610" cy="3275599"/>
              <a:chOff x="4603390" y="1600200"/>
              <a:chExt cx="1111610" cy="3275599"/>
            </a:xfrm>
          </p:grpSpPr>
          <p:sp>
            <p:nvSpPr>
              <p:cNvPr id="36" name="Freeform: Shape 35">
                <a:extLst>
                  <a:ext uri="{FF2B5EF4-FFF2-40B4-BE49-F238E27FC236}">
                    <a16:creationId xmlns:a16="http://schemas.microsoft.com/office/drawing/2014/main" id="{EF0273CA-8829-4BCC-B4F3-F2D6D2A858BB}"/>
                  </a:ext>
                </a:extLst>
              </p:cNvPr>
              <p:cNvSpPr/>
              <p:nvPr/>
            </p:nvSpPr>
            <p:spPr>
              <a:xfrm>
                <a:off x="4660843"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9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9"/>
                    </a:lnTo>
                    <a:lnTo>
                      <a:pt x="1404158" y="3469829"/>
                    </a:lnTo>
                    <a:cubicBezTo>
                      <a:pt x="1404158" y="3640534"/>
                      <a:pt x="1263027" y="3780216"/>
                      <a:pt x="1087378" y="3780216"/>
                    </a:cubicBezTo>
                    <a:lnTo>
                      <a:pt x="0" y="3780216"/>
                    </a:lnTo>
                    <a:lnTo>
                      <a:pt x="0" y="3508301"/>
                    </a:lnTo>
                    <a:lnTo>
                      <a:pt x="0" y="3006720"/>
                    </a:lnTo>
                    <a:close/>
                  </a:path>
                </a:pathLst>
              </a:custGeom>
              <a:solidFill>
                <a:srgbClr val="16A085">
                  <a:alpha val="15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7" name="Freeform: Shape 36">
                <a:extLst>
                  <a:ext uri="{FF2B5EF4-FFF2-40B4-BE49-F238E27FC236}">
                    <a16:creationId xmlns:a16="http://schemas.microsoft.com/office/drawing/2014/main" id="{2D37290B-4298-44BE-9E2B-FB51E9EA8AF3}"/>
                  </a:ext>
                </a:extLst>
              </p:cNvPr>
              <p:cNvSpPr/>
              <p:nvPr/>
            </p:nvSpPr>
            <p:spPr>
              <a:xfrm>
                <a:off x="46033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16A085"/>
              </a:solidFill>
              <a:ln w="12700">
                <a:miter lim="400000"/>
              </a:ln>
            </p:spPr>
            <p:txBody>
              <a:bodyPr wrap="square" lIns="28575" tIns="219456"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REVENUES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38" name="Group 37">
              <a:extLst>
                <a:ext uri="{FF2B5EF4-FFF2-40B4-BE49-F238E27FC236}">
                  <a16:creationId xmlns:a16="http://schemas.microsoft.com/office/drawing/2014/main" id="{7FF5DBF3-CC88-4131-BA8E-6627B8BDA1E4}"/>
                </a:ext>
              </a:extLst>
            </p:cNvPr>
            <p:cNvGrpSpPr/>
            <p:nvPr/>
          </p:nvGrpSpPr>
          <p:grpSpPr>
            <a:xfrm>
              <a:off x="5974990" y="1600200"/>
              <a:ext cx="1111610" cy="3275599"/>
              <a:chOff x="5974990" y="1600200"/>
              <a:chExt cx="1111610" cy="3275599"/>
            </a:xfrm>
          </p:grpSpPr>
          <p:sp>
            <p:nvSpPr>
              <p:cNvPr id="39" name="Freeform: Shape 38">
                <a:extLst>
                  <a:ext uri="{FF2B5EF4-FFF2-40B4-BE49-F238E27FC236}">
                    <a16:creationId xmlns:a16="http://schemas.microsoft.com/office/drawing/2014/main" id="{EED66340-09ED-4281-8387-CB0BAC7E491A}"/>
                  </a:ext>
                </a:extLst>
              </p:cNvPr>
              <p:cNvSpPr/>
              <p:nvPr/>
            </p:nvSpPr>
            <p:spPr>
              <a:xfrm>
                <a:off x="60324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2980B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43" name="Freeform: Shape 42">
                <a:extLst>
                  <a:ext uri="{FF2B5EF4-FFF2-40B4-BE49-F238E27FC236}">
                    <a16:creationId xmlns:a16="http://schemas.microsoft.com/office/drawing/2014/main" id="{501CB606-C6FD-403B-AC09-ADC653DACFD5}"/>
                  </a:ext>
                </a:extLst>
              </p:cNvPr>
              <p:cNvSpPr/>
              <p:nvPr/>
            </p:nvSpPr>
            <p:spPr>
              <a:xfrm>
                <a:off x="59749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7"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2980B9"/>
              </a:solidFill>
              <a:ln w="12700">
                <a:miter lim="400000"/>
              </a:ln>
            </p:spPr>
            <p:txBody>
              <a:bodyPr wrap="square" lIns="28575" tIns="216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prstClr val="white"/>
                    </a:solidFill>
                    <a:latin typeface="Calibri"/>
                  </a:rPr>
                  <a:t>EXPENSES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44" name="Group 43">
              <a:extLst>
                <a:ext uri="{FF2B5EF4-FFF2-40B4-BE49-F238E27FC236}">
                  <a16:creationId xmlns:a16="http://schemas.microsoft.com/office/drawing/2014/main" id="{9C1E862A-35ED-4683-B6D2-7CC51EA52D11}"/>
                </a:ext>
              </a:extLst>
            </p:cNvPr>
            <p:cNvGrpSpPr/>
            <p:nvPr/>
          </p:nvGrpSpPr>
          <p:grpSpPr>
            <a:xfrm>
              <a:off x="7346590" y="1600200"/>
              <a:ext cx="1111610" cy="3275599"/>
              <a:chOff x="7346590" y="1600200"/>
              <a:chExt cx="1111610" cy="3275599"/>
            </a:xfrm>
          </p:grpSpPr>
          <p:sp>
            <p:nvSpPr>
              <p:cNvPr id="45" name="Freeform: Shape 44">
                <a:extLst>
                  <a:ext uri="{FF2B5EF4-FFF2-40B4-BE49-F238E27FC236}">
                    <a16:creationId xmlns:a16="http://schemas.microsoft.com/office/drawing/2014/main" id="{ED2552C0-89AE-4FA8-B15C-D78F253C04BE}"/>
                  </a:ext>
                </a:extLst>
              </p:cNvPr>
              <p:cNvSpPr/>
              <p:nvPr/>
            </p:nvSpPr>
            <p:spPr>
              <a:xfrm>
                <a:off x="7404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4B2C50">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46" name="Freeform: Shape 45">
                <a:extLst>
                  <a:ext uri="{FF2B5EF4-FFF2-40B4-BE49-F238E27FC236}">
                    <a16:creationId xmlns:a16="http://schemas.microsoft.com/office/drawing/2014/main" id="{BFD14379-4BEF-4EB9-BE81-5B8DB3190C40}"/>
                  </a:ext>
                </a:extLst>
              </p:cNvPr>
              <p:cNvSpPr/>
              <p:nvPr/>
            </p:nvSpPr>
            <p:spPr>
              <a:xfrm>
                <a:off x="7346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4219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4219" y="899686"/>
                    </a:lnTo>
                    <a:cubicBezTo>
                      <a:pt x="223145"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4B2C50">
                  <a:lumMod val="60000"/>
                  <a:lumOff val="40000"/>
                </a:srgbClr>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WHAT’S </a:t>
                </a:r>
                <a:br>
                  <a:rPr kumimoji="0" lang="fr-CA" sz="1200" b="1" i="0" u="none" strike="noStrike" kern="0" cap="none" spc="0" normalizeH="0" baseline="0" noProof="0" dirty="0">
                    <a:ln>
                      <a:noFill/>
                    </a:ln>
                    <a:solidFill>
                      <a:prstClr val="white"/>
                    </a:solidFill>
                    <a:effectLst/>
                    <a:uLnTx/>
                    <a:uFillTx/>
                    <a:latin typeface="Calibri"/>
                  </a:rPr>
                </a:br>
                <a:r>
                  <a:rPr kumimoji="0" lang="fr-CA" sz="1200" b="1" i="0" u="none" strike="noStrike" kern="0" cap="none" spc="0" normalizeH="0" baseline="0" noProof="0" dirty="0">
                    <a:ln>
                      <a:noFill/>
                    </a:ln>
                    <a:solidFill>
                      <a:prstClr val="white"/>
                    </a:solidFill>
                    <a:effectLst/>
                    <a:uLnTx/>
                    <a:uFillTx/>
                    <a:latin typeface="Calibri"/>
                  </a:rPr>
                  <a:t>NEXT</a:t>
                </a:r>
                <a:endParaRPr kumimoji="0" sz="1200" b="1" i="0" u="none" strike="noStrike" kern="0" cap="none" spc="0" normalizeH="0" baseline="0" noProof="0" dirty="0">
                  <a:ln>
                    <a:noFill/>
                  </a:ln>
                  <a:solidFill>
                    <a:prstClr val="white"/>
                  </a:solidFill>
                  <a:effectLst/>
                  <a:uLnTx/>
                  <a:uFillTx/>
                  <a:latin typeface="Calibri"/>
                </a:endParaRPr>
              </a:p>
            </p:txBody>
          </p:sp>
        </p:grpSp>
        <p:sp>
          <p:nvSpPr>
            <p:cNvPr id="23" name="Freeform: Shape 22">
              <a:extLst>
                <a:ext uri="{FF2B5EF4-FFF2-40B4-BE49-F238E27FC236}">
                  <a16:creationId xmlns:a16="http://schemas.microsoft.com/office/drawing/2014/main" id="{D2233E2E-4A17-45F9-9D8A-79659ED3D328}"/>
                </a:ext>
              </a:extLst>
            </p:cNvPr>
            <p:cNvSpPr/>
            <p:nvPr/>
          </p:nvSpPr>
          <p:spPr>
            <a:xfrm>
              <a:off x="533400" y="2133600"/>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Total Budget</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Tax Levy</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History of Increases</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Budget Categories</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Budget Coding Basics</a:t>
              </a:r>
            </a:p>
          </p:txBody>
        </p:sp>
        <p:sp>
          <p:nvSpPr>
            <p:cNvPr id="24" name="Freeform: Shape 23">
              <a:extLst>
                <a:ext uri="{FF2B5EF4-FFF2-40B4-BE49-F238E27FC236}">
                  <a16:creationId xmlns:a16="http://schemas.microsoft.com/office/drawing/2014/main" id="{62B9D431-C6B1-4492-A2D0-DBC28A89BA80}"/>
                </a:ext>
              </a:extLst>
            </p:cNvPr>
            <p:cNvSpPr/>
            <p:nvPr/>
          </p:nvSpPr>
          <p:spPr>
            <a:xfrm>
              <a:off x="1905000" y="2133600"/>
              <a:ext cx="11293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Voting </a:t>
              </a:r>
              <a:br>
                <a:rPr lang="en-CA" sz="1200" kern="0" dirty="0">
                  <a:solidFill>
                    <a:srgbClr val="2C3E50"/>
                  </a:solidFill>
                  <a:latin typeface="Calibri"/>
                </a:rPr>
              </a:br>
              <a:r>
                <a:rPr lang="en-CA" sz="1200" kern="0" dirty="0">
                  <a:solidFill>
                    <a:srgbClr val="2C3E50"/>
                  </a:solidFill>
                  <a:latin typeface="Calibri"/>
                </a:rPr>
                <a:t>details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Voter propositions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Who can </a:t>
              </a:r>
              <a:br>
                <a:rPr lang="en-CA" sz="1200" kern="0" dirty="0">
                  <a:solidFill>
                    <a:srgbClr val="2C3E50"/>
                  </a:solidFill>
                  <a:latin typeface="Calibri"/>
                </a:rPr>
              </a:br>
              <a:r>
                <a:rPr lang="en-CA" sz="1200" kern="0" dirty="0">
                  <a:solidFill>
                    <a:srgbClr val="2C3E50"/>
                  </a:solidFill>
                  <a:latin typeface="Calibri"/>
                </a:rPr>
                <a:t>vote</a:t>
              </a: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p:txBody>
        </p:sp>
        <p:sp>
          <p:nvSpPr>
            <p:cNvPr id="27" name="Freeform: Shape 26">
              <a:extLst>
                <a:ext uri="{FF2B5EF4-FFF2-40B4-BE49-F238E27FC236}">
                  <a16:creationId xmlns:a16="http://schemas.microsoft.com/office/drawing/2014/main" id="{400EA379-B999-4C21-AB73-95D1A4204719}"/>
                </a:ext>
              </a:extLst>
            </p:cNvPr>
            <p:cNvSpPr/>
            <p:nvPr/>
          </p:nvSpPr>
          <p:spPr>
            <a:xfrm>
              <a:off x="3276600" y="2133600"/>
              <a:ext cx="1053119" cy="2589798"/>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CA" sz="1200" b="0" i="0" u="none" strike="noStrike" kern="0" cap="none" spc="0" normalizeH="0" baseline="0" noProof="0" dirty="0">
                  <a:ln>
                    <a:noFill/>
                  </a:ln>
                  <a:solidFill>
                    <a:srgbClr val="2C3E50"/>
                  </a:solidFill>
                  <a:effectLst/>
                  <a:uLnTx/>
                  <a:uFillTx/>
                  <a:latin typeface="Calibri"/>
                </a:rPr>
                <a:t>Saving for our future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CA" sz="1200" b="0" i="0" u="none" strike="noStrike" kern="0" cap="none" spc="0" normalizeH="0" baseline="0" noProof="0" dirty="0">
                  <a:ln>
                    <a:noFill/>
                  </a:ln>
                  <a:solidFill>
                    <a:srgbClr val="2C3E50"/>
                  </a:solidFill>
                  <a:effectLst/>
                  <a:uLnTx/>
                  <a:uFillTx/>
                  <a:latin typeface="Calibri"/>
                </a:rPr>
                <a:t>Mandatory vote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Exclusively for building improve-</a:t>
              </a:r>
              <a:r>
                <a:rPr lang="en-CA" sz="1200" kern="0" dirty="0" err="1">
                  <a:solidFill>
                    <a:srgbClr val="2C3E50"/>
                  </a:solidFill>
                  <a:latin typeface="Calibri"/>
                </a:rPr>
                <a:t>ments</a:t>
              </a:r>
              <a:endParaRPr lang="en-CA" sz="1200" kern="0" dirty="0">
                <a:solidFill>
                  <a:srgbClr val="2C3E50"/>
                </a:solidFill>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Zero additional cost to taxpayers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1" name="Freeform: Shape 30">
              <a:extLst>
                <a:ext uri="{FF2B5EF4-FFF2-40B4-BE49-F238E27FC236}">
                  <a16:creationId xmlns:a16="http://schemas.microsoft.com/office/drawing/2014/main" id="{B5F697C2-7573-4AA8-9B31-AFB85B3C9415}"/>
                </a:ext>
              </a:extLst>
            </p:cNvPr>
            <p:cNvSpPr/>
            <p:nvPr/>
          </p:nvSpPr>
          <p:spPr>
            <a:xfrm>
              <a:off x="4648200" y="2133600"/>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9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9"/>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Overview</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Tax Levy</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State Aid</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PILOTs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Use of Reserves </a:t>
              </a:r>
              <a:br>
                <a:rPr lang="en-CA" sz="1200" kern="0" dirty="0">
                  <a:solidFill>
                    <a:srgbClr val="2C3E50"/>
                  </a:solidFill>
                  <a:latin typeface="Calibri"/>
                </a:rPr>
              </a:br>
              <a:r>
                <a:rPr lang="en-CA" sz="1200" kern="0" dirty="0">
                  <a:solidFill>
                    <a:srgbClr val="2C3E50"/>
                  </a:solidFill>
                  <a:latin typeface="Calibri"/>
                </a:rPr>
                <a:t>and Fund Balance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“Other” </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2" name="Freeform: Shape 31">
              <a:extLst>
                <a:ext uri="{FF2B5EF4-FFF2-40B4-BE49-F238E27FC236}">
                  <a16:creationId xmlns:a16="http://schemas.microsoft.com/office/drawing/2014/main" id="{D5B5612E-9377-45A4-A9FC-60E308AF6944}"/>
                </a:ext>
              </a:extLst>
            </p:cNvPr>
            <p:cNvSpPr/>
            <p:nvPr/>
          </p:nvSpPr>
          <p:spPr>
            <a:xfrm>
              <a:off x="6019800" y="2133600"/>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Transfer to School Lunch</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Transfer to Special Aid</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US" sz="1200" kern="0" dirty="0">
                  <a:solidFill>
                    <a:srgbClr val="2C3E50"/>
                  </a:solidFill>
                  <a:latin typeface="Calibri"/>
                </a:rPr>
                <a:t>Transfer to Capital</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Debt Service </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3" name="Freeform: Shape 32">
              <a:extLst>
                <a:ext uri="{FF2B5EF4-FFF2-40B4-BE49-F238E27FC236}">
                  <a16:creationId xmlns:a16="http://schemas.microsoft.com/office/drawing/2014/main" id="{5D600041-E238-427C-BD32-AD7554A0D291}"/>
                </a:ext>
              </a:extLst>
            </p:cNvPr>
            <p:cNvSpPr/>
            <p:nvPr/>
          </p:nvSpPr>
          <p:spPr>
            <a:xfrm>
              <a:off x="7417658" y="2133600"/>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Next Presentation</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Budget Adoption</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Community Outreach</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Budget Vote and Trustee Election</a:t>
              </a:r>
              <a:endParaRPr kumimoji="0" sz="1200" b="0" i="0" u="none" strike="noStrike" kern="0" cap="none" spc="0" normalizeH="0" baseline="0" noProof="0" dirty="0">
                <a:ln>
                  <a:noFill/>
                </a:ln>
                <a:solidFill>
                  <a:srgbClr val="2C3E50"/>
                </a:solidFill>
                <a:effectLst/>
                <a:uLnTx/>
                <a:uFillTx/>
                <a:latin typeface="Calibri"/>
              </a:endParaRPr>
            </a:p>
          </p:txBody>
        </p:sp>
      </p:grpSp>
    </p:spTree>
    <p:extLst>
      <p:ext uri="{BB962C8B-B14F-4D97-AF65-F5344CB8AC3E}">
        <p14:creationId xmlns:p14="http://schemas.microsoft.com/office/powerpoint/2010/main" val="37199569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7D837B68-1919-4F41-B2FE-DF5EE2DAA4A5}"/>
              </a:ext>
            </a:extLst>
          </p:cNvPr>
          <p:cNvSpPr>
            <a:spLocks noGrp="1"/>
          </p:cNvSpPr>
          <p:nvPr>
            <p:ph type="title"/>
          </p:nvPr>
        </p:nvSpPr>
        <p:spPr/>
        <p:txBody>
          <a:bodyPr/>
          <a:lstStyle/>
          <a:p>
            <a:r>
              <a:rPr lang="en-US" dirty="0"/>
              <a:t>Budget Discussion Topics</a:t>
            </a:r>
          </a:p>
        </p:txBody>
      </p:sp>
      <p:sp>
        <p:nvSpPr>
          <p:cNvPr id="4" name="Slide Number Placeholder 3">
            <a:extLst>
              <a:ext uri="{FF2B5EF4-FFF2-40B4-BE49-F238E27FC236}">
                <a16:creationId xmlns:a16="http://schemas.microsoft.com/office/drawing/2014/main" id="{71DF45C4-C8DF-C845-95C0-1878A6B6F29F}"/>
              </a:ext>
            </a:extLst>
          </p:cNvPr>
          <p:cNvSpPr>
            <a:spLocks noGrp="1"/>
          </p:cNvSpPr>
          <p:nvPr>
            <p:ph type="sldNum" sz="quarter" idx="10"/>
          </p:nvPr>
        </p:nvSpPr>
        <p:spPr/>
        <p:txBody>
          <a:bodyPr/>
          <a:lstStyle/>
          <a:p>
            <a:pPr defTabSz="685766" fontAlgn="auto">
              <a:spcBef>
                <a:spcPts val="0"/>
              </a:spcBef>
              <a:spcAft>
                <a:spcPts val="0"/>
              </a:spcAft>
              <a:defRPr/>
            </a:pPr>
            <a:fld id="{F68327C5-B821-4FE9-A59A-A60D9EB59A9A}" type="slidenum">
              <a:rPr lang="en-US">
                <a:latin typeface="Calibri"/>
                <a:cs typeface="+mn-cs"/>
              </a:rPr>
              <a:pPr defTabSz="685766" fontAlgn="auto">
                <a:spcBef>
                  <a:spcPts val="0"/>
                </a:spcBef>
                <a:spcAft>
                  <a:spcPts val="0"/>
                </a:spcAft>
                <a:defRPr/>
              </a:pPr>
              <a:t>98</a:t>
            </a:fld>
            <a:endParaRPr lang="en-US" dirty="0">
              <a:latin typeface="Calibri"/>
              <a:cs typeface="+mn-cs"/>
            </a:endParaRPr>
          </a:p>
        </p:txBody>
      </p:sp>
      <p:grpSp>
        <p:nvGrpSpPr>
          <p:cNvPr id="19" name="Group 18">
            <a:extLst>
              <a:ext uri="{FF2B5EF4-FFF2-40B4-BE49-F238E27FC236}">
                <a16:creationId xmlns:a16="http://schemas.microsoft.com/office/drawing/2014/main" id="{5BEA3DDD-6C11-4168-9E6B-21D1B617F9FB}"/>
              </a:ext>
            </a:extLst>
          </p:cNvPr>
          <p:cNvGrpSpPr/>
          <p:nvPr/>
        </p:nvGrpSpPr>
        <p:grpSpPr>
          <a:xfrm>
            <a:off x="488590" y="1600200"/>
            <a:ext cx="1111610" cy="3275599"/>
            <a:chOff x="488590" y="1600200"/>
            <a:chExt cx="1111610" cy="3275599"/>
          </a:xfrm>
        </p:grpSpPr>
        <p:sp>
          <p:nvSpPr>
            <p:cNvPr id="20" name="Freeform: Shape 19">
              <a:extLst>
                <a:ext uri="{FF2B5EF4-FFF2-40B4-BE49-F238E27FC236}">
                  <a16:creationId xmlns:a16="http://schemas.microsoft.com/office/drawing/2014/main" id="{9B658EE3-F13B-4E79-8C81-56DD735E9ADA}"/>
                </a:ext>
              </a:extLst>
            </p:cNvPr>
            <p:cNvSpPr/>
            <p:nvPr/>
          </p:nvSpPr>
          <p:spPr>
            <a:xfrm>
              <a:off x="546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C0392B">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1" name="Freeform: Shape 20">
              <a:extLst>
                <a:ext uri="{FF2B5EF4-FFF2-40B4-BE49-F238E27FC236}">
                  <a16:creationId xmlns:a16="http://schemas.microsoft.com/office/drawing/2014/main" id="{FE91AB86-3F87-469E-9B61-80F6459AB042}"/>
                </a:ext>
              </a:extLst>
            </p:cNvPr>
            <p:cNvSpPr/>
            <p:nvPr/>
          </p:nvSpPr>
          <p:spPr>
            <a:xfrm>
              <a:off x="488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3091455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3091455"/>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C0392B"/>
            </a:solidFill>
            <a:ln w="12700">
              <a:miter lim="400000"/>
            </a:ln>
          </p:spPr>
          <p:txBody>
            <a:bodyPr wrap="square" lIns="28575" tIns="162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schemeClr val="bg1"/>
                  </a:solidFill>
                  <a:latin typeface="Calibri"/>
                </a:rPr>
                <a:t>BUDGET OVERVIEW</a:t>
              </a:r>
              <a:endParaRPr kumimoji="0" lang="fr-CA" sz="1200" b="1" i="0" u="none" strike="noStrike" kern="0" cap="none" spc="0" normalizeH="0" baseline="0" noProof="0" dirty="0">
                <a:ln>
                  <a:noFill/>
                </a:ln>
                <a:solidFill>
                  <a:schemeClr val="bg1"/>
                </a:solidFill>
                <a:effectLst/>
                <a:uLnTx/>
                <a:uFillTx/>
                <a:latin typeface="Calibri"/>
              </a:endParaRPr>
            </a:p>
          </p:txBody>
        </p:sp>
      </p:grpSp>
      <p:grpSp>
        <p:nvGrpSpPr>
          <p:cNvPr id="22" name="Group 21">
            <a:extLst>
              <a:ext uri="{FF2B5EF4-FFF2-40B4-BE49-F238E27FC236}">
                <a16:creationId xmlns:a16="http://schemas.microsoft.com/office/drawing/2014/main" id="{3E57AAC4-D02D-43DC-85DE-AC100B633465}"/>
              </a:ext>
            </a:extLst>
          </p:cNvPr>
          <p:cNvGrpSpPr/>
          <p:nvPr/>
        </p:nvGrpSpPr>
        <p:grpSpPr>
          <a:xfrm>
            <a:off x="1860190" y="1600200"/>
            <a:ext cx="1111610" cy="3275599"/>
            <a:chOff x="1860190" y="1600200"/>
            <a:chExt cx="1111610" cy="3275599"/>
          </a:xfrm>
        </p:grpSpPr>
        <p:sp>
          <p:nvSpPr>
            <p:cNvPr id="25" name="Freeform: Shape 24">
              <a:extLst>
                <a:ext uri="{FF2B5EF4-FFF2-40B4-BE49-F238E27FC236}">
                  <a16:creationId xmlns:a16="http://schemas.microsoft.com/office/drawing/2014/main" id="{AC2392DD-4352-4095-9008-0719784EBB6F}"/>
                </a:ext>
              </a:extLst>
            </p:cNvPr>
            <p:cNvSpPr/>
            <p:nvPr/>
          </p:nvSpPr>
          <p:spPr>
            <a:xfrm>
              <a:off x="1917642"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solidFill>
              <a:srgbClr val="F39C12">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26" name="Freeform: Shape 25">
              <a:extLst>
                <a:ext uri="{FF2B5EF4-FFF2-40B4-BE49-F238E27FC236}">
                  <a16:creationId xmlns:a16="http://schemas.microsoft.com/office/drawing/2014/main" id="{31424588-E5E8-4442-84F3-58288E70C940}"/>
                </a:ext>
              </a:extLst>
            </p:cNvPr>
            <p:cNvSpPr/>
            <p:nvPr/>
          </p:nvSpPr>
          <p:spPr>
            <a:xfrm>
              <a:off x="18601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F39C12"/>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VOTE INFORMATION</a:t>
              </a:r>
              <a:endParaRPr kumimoji="0" sz="1200" b="1" i="0" u="none" strike="noStrike" kern="0" cap="none" spc="0" normalizeH="0" baseline="0" noProof="0" dirty="0">
                <a:ln>
                  <a:noFill/>
                </a:ln>
                <a:solidFill>
                  <a:schemeClr val="bg1"/>
                </a:solidFill>
                <a:effectLst/>
                <a:uLnTx/>
                <a:uFillTx/>
                <a:latin typeface="Calibri"/>
              </a:endParaRPr>
            </a:p>
          </p:txBody>
        </p:sp>
      </p:grpSp>
      <p:grpSp>
        <p:nvGrpSpPr>
          <p:cNvPr id="28" name="Group 27">
            <a:extLst>
              <a:ext uri="{FF2B5EF4-FFF2-40B4-BE49-F238E27FC236}">
                <a16:creationId xmlns:a16="http://schemas.microsoft.com/office/drawing/2014/main" id="{2855090D-4A25-4F0A-9F3A-A89BFC2D5388}"/>
              </a:ext>
            </a:extLst>
          </p:cNvPr>
          <p:cNvGrpSpPr/>
          <p:nvPr/>
        </p:nvGrpSpPr>
        <p:grpSpPr>
          <a:xfrm>
            <a:off x="3231790" y="1600200"/>
            <a:ext cx="1111610" cy="3275599"/>
            <a:chOff x="3231790" y="1600200"/>
            <a:chExt cx="1111610" cy="3275599"/>
          </a:xfrm>
        </p:grpSpPr>
        <p:sp>
          <p:nvSpPr>
            <p:cNvPr id="29" name="Freeform: Shape 28">
              <a:extLst>
                <a:ext uri="{FF2B5EF4-FFF2-40B4-BE49-F238E27FC236}">
                  <a16:creationId xmlns:a16="http://schemas.microsoft.com/office/drawing/2014/main" id="{57C20F4D-04C3-48DA-8ED2-A9FF7B34201E}"/>
                </a:ext>
              </a:extLst>
            </p:cNvPr>
            <p:cNvSpPr/>
            <p:nvPr/>
          </p:nvSpPr>
          <p:spPr>
            <a:xfrm>
              <a:off x="32892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9BBB5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0" name="Freeform: Shape 29">
              <a:extLst>
                <a:ext uri="{FF2B5EF4-FFF2-40B4-BE49-F238E27FC236}">
                  <a16:creationId xmlns:a16="http://schemas.microsoft.com/office/drawing/2014/main" id="{E0D72263-21D1-4DE5-BCA1-C64FED013C8F}"/>
                </a:ext>
              </a:extLst>
            </p:cNvPr>
            <p:cNvSpPr/>
            <p:nvPr/>
          </p:nvSpPr>
          <p:spPr>
            <a:xfrm>
              <a:off x="32317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9BBB59"/>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schemeClr val="bg1"/>
                  </a:solidFill>
                  <a:effectLst/>
                  <a:uLnTx/>
                  <a:uFillTx/>
                  <a:latin typeface="Calibri"/>
                </a:rPr>
                <a:t>CAPITAL RESERVE</a:t>
              </a:r>
            </a:p>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endParaRPr kumimoji="0" sz="1200" b="1" i="0" u="none" strike="noStrike" kern="0" cap="none" spc="0" normalizeH="0" baseline="0" noProof="0" dirty="0">
                <a:ln>
                  <a:noFill/>
                </a:ln>
                <a:solidFill>
                  <a:srgbClr val="F2F2F2">
                    <a:lumMod val="10000"/>
                  </a:srgbClr>
                </a:solidFill>
                <a:effectLst/>
                <a:uLnTx/>
                <a:uFillTx/>
                <a:latin typeface="Calibri"/>
              </a:endParaRPr>
            </a:p>
          </p:txBody>
        </p:sp>
      </p:grpSp>
      <p:grpSp>
        <p:nvGrpSpPr>
          <p:cNvPr id="35" name="Group 34">
            <a:extLst>
              <a:ext uri="{FF2B5EF4-FFF2-40B4-BE49-F238E27FC236}">
                <a16:creationId xmlns:a16="http://schemas.microsoft.com/office/drawing/2014/main" id="{E31D23E6-4DE6-465E-A08B-AFFF7D9B88C2}"/>
              </a:ext>
            </a:extLst>
          </p:cNvPr>
          <p:cNvGrpSpPr/>
          <p:nvPr/>
        </p:nvGrpSpPr>
        <p:grpSpPr>
          <a:xfrm>
            <a:off x="4603390" y="1600200"/>
            <a:ext cx="1111610" cy="3275599"/>
            <a:chOff x="4603390" y="1600200"/>
            <a:chExt cx="1111610" cy="3275599"/>
          </a:xfrm>
        </p:grpSpPr>
        <p:sp>
          <p:nvSpPr>
            <p:cNvPr id="36" name="Freeform: Shape 35">
              <a:extLst>
                <a:ext uri="{FF2B5EF4-FFF2-40B4-BE49-F238E27FC236}">
                  <a16:creationId xmlns:a16="http://schemas.microsoft.com/office/drawing/2014/main" id="{EF0273CA-8829-4BCC-B4F3-F2D6D2A858BB}"/>
                </a:ext>
              </a:extLst>
            </p:cNvPr>
            <p:cNvSpPr/>
            <p:nvPr/>
          </p:nvSpPr>
          <p:spPr>
            <a:xfrm>
              <a:off x="4660843" y="2040636"/>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9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9"/>
                  </a:lnTo>
                  <a:lnTo>
                    <a:pt x="1404158" y="3469829"/>
                  </a:lnTo>
                  <a:cubicBezTo>
                    <a:pt x="1404158" y="3640534"/>
                    <a:pt x="1263027" y="3780216"/>
                    <a:pt x="1087378" y="3780216"/>
                  </a:cubicBezTo>
                  <a:lnTo>
                    <a:pt x="0" y="3780216"/>
                  </a:lnTo>
                  <a:lnTo>
                    <a:pt x="0" y="3508301"/>
                  </a:lnTo>
                  <a:lnTo>
                    <a:pt x="0" y="3006720"/>
                  </a:lnTo>
                  <a:close/>
                </a:path>
              </a:pathLst>
            </a:custGeom>
            <a:solidFill>
              <a:srgbClr val="16A085">
                <a:alpha val="15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7" name="Freeform: Shape 36">
              <a:extLst>
                <a:ext uri="{FF2B5EF4-FFF2-40B4-BE49-F238E27FC236}">
                  <a16:creationId xmlns:a16="http://schemas.microsoft.com/office/drawing/2014/main" id="{2D37290B-4298-44BE-9E2B-FB51E9EA8AF3}"/>
                </a:ext>
              </a:extLst>
            </p:cNvPr>
            <p:cNvSpPr/>
            <p:nvPr/>
          </p:nvSpPr>
          <p:spPr>
            <a:xfrm>
              <a:off x="46033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6"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5592" y="899686"/>
                  </a:lnTo>
                  <a:cubicBezTo>
                    <a:pt x="224587"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16A085"/>
            </a:solidFill>
            <a:ln w="12700">
              <a:miter lim="400000"/>
            </a:ln>
          </p:spPr>
          <p:txBody>
            <a:bodyPr wrap="square" lIns="28575" tIns="219456"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REVENUES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38" name="Group 37">
            <a:extLst>
              <a:ext uri="{FF2B5EF4-FFF2-40B4-BE49-F238E27FC236}">
                <a16:creationId xmlns:a16="http://schemas.microsoft.com/office/drawing/2014/main" id="{7FF5DBF3-CC88-4131-BA8E-6627B8BDA1E4}"/>
              </a:ext>
            </a:extLst>
          </p:cNvPr>
          <p:cNvGrpSpPr/>
          <p:nvPr/>
        </p:nvGrpSpPr>
        <p:grpSpPr>
          <a:xfrm>
            <a:off x="5974990" y="1600200"/>
            <a:ext cx="1111610" cy="3275599"/>
            <a:chOff x="5974990" y="1600200"/>
            <a:chExt cx="1111610" cy="3275599"/>
          </a:xfrm>
        </p:grpSpPr>
        <p:sp>
          <p:nvSpPr>
            <p:cNvPr id="39" name="Freeform: Shape 38">
              <a:extLst>
                <a:ext uri="{FF2B5EF4-FFF2-40B4-BE49-F238E27FC236}">
                  <a16:creationId xmlns:a16="http://schemas.microsoft.com/office/drawing/2014/main" id="{EED66340-09ED-4281-8387-CB0BAC7E491A}"/>
                </a:ext>
              </a:extLst>
            </p:cNvPr>
            <p:cNvSpPr/>
            <p:nvPr/>
          </p:nvSpPr>
          <p:spPr>
            <a:xfrm>
              <a:off x="60324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2980B9">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43" name="Freeform: Shape 42">
              <a:extLst>
                <a:ext uri="{FF2B5EF4-FFF2-40B4-BE49-F238E27FC236}">
                  <a16:creationId xmlns:a16="http://schemas.microsoft.com/office/drawing/2014/main" id="{501CB606-C6FD-403B-AC09-ADC653DACFD5}"/>
                </a:ext>
              </a:extLst>
            </p:cNvPr>
            <p:cNvSpPr/>
            <p:nvPr/>
          </p:nvSpPr>
          <p:spPr>
            <a:xfrm>
              <a:off x="59749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5592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7" y="790203"/>
                    <a:pt x="1382513" y="819701"/>
                  </a:cubicBezTo>
                  <a:cubicBezTo>
                    <a:pt x="1346008" y="849199"/>
                    <a:pt x="1298250" y="870188"/>
                    <a:pt x="1237935" y="881344"/>
                  </a:cubicBezTo>
                  <a:cubicBezTo>
                    <a:pt x="1177551" y="892689"/>
                    <a:pt x="1101797" y="899686"/>
                    <a:pt x="1009163" y="899686"/>
                  </a:cubicBezTo>
                  <a:lnTo>
                    <a:pt x="325592" y="899686"/>
                  </a:lnTo>
                  <a:cubicBezTo>
                    <a:pt x="224586"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2980B9"/>
            </a:solidFill>
            <a:ln w="12700">
              <a:miter lim="400000"/>
            </a:ln>
          </p:spPr>
          <p:txBody>
            <a:bodyPr wrap="square" lIns="28575" tIns="216000"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lang="fr-CA" sz="1200" b="1" kern="0" dirty="0">
                  <a:solidFill>
                    <a:prstClr val="white"/>
                  </a:solidFill>
                  <a:latin typeface="Calibri"/>
                </a:rPr>
                <a:t>EXPENSES</a:t>
              </a:r>
              <a:endParaRPr kumimoji="0" sz="1200" b="1" i="0" u="none" strike="noStrike" kern="0" cap="none" spc="0" normalizeH="0" baseline="0" noProof="0" dirty="0">
                <a:ln>
                  <a:noFill/>
                </a:ln>
                <a:solidFill>
                  <a:prstClr val="white"/>
                </a:solidFill>
                <a:effectLst/>
                <a:uLnTx/>
                <a:uFillTx/>
                <a:latin typeface="Calibri"/>
              </a:endParaRPr>
            </a:p>
          </p:txBody>
        </p:sp>
      </p:grpSp>
      <p:grpSp>
        <p:nvGrpSpPr>
          <p:cNvPr id="44" name="Group 43">
            <a:extLst>
              <a:ext uri="{FF2B5EF4-FFF2-40B4-BE49-F238E27FC236}">
                <a16:creationId xmlns:a16="http://schemas.microsoft.com/office/drawing/2014/main" id="{9C1E862A-35ED-4683-B6D2-7CC51EA52D11}"/>
              </a:ext>
            </a:extLst>
          </p:cNvPr>
          <p:cNvGrpSpPr/>
          <p:nvPr/>
        </p:nvGrpSpPr>
        <p:grpSpPr>
          <a:xfrm>
            <a:off x="7346590" y="1600200"/>
            <a:ext cx="1111610" cy="3275599"/>
            <a:chOff x="7346590" y="1600200"/>
            <a:chExt cx="1111610" cy="3275599"/>
          </a:xfrm>
        </p:grpSpPr>
        <p:sp>
          <p:nvSpPr>
            <p:cNvPr id="45" name="Freeform: Shape 44">
              <a:extLst>
                <a:ext uri="{FF2B5EF4-FFF2-40B4-BE49-F238E27FC236}">
                  <a16:creationId xmlns:a16="http://schemas.microsoft.com/office/drawing/2014/main" id="{ED2552C0-89AE-4FA8-B15C-D78F253C04BE}"/>
                </a:ext>
              </a:extLst>
            </p:cNvPr>
            <p:cNvSpPr/>
            <p:nvPr/>
          </p:nvSpPr>
          <p:spPr>
            <a:xfrm>
              <a:off x="7404028" y="2040636"/>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solidFill>
              <a:srgbClr val="4B2C50">
                <a:lumMod val="20000"/>
                <a:lumOff val="80000"/>
              </a:srgbClr>
            </a:solid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46" name="Freeform: Shape 45">
              <a:extLst>
                <a:ext uri="{FF2B5EF4-FFF2-40B4-BE49-F238E27FC236}">
                  <a16:creationId xmlns:a16="http://schemas.microsoft.com/office/drawing/2014/main" id="{BFD14379-4BEF-4EB9-BE81-5B8DB3190C40}"/>
                </a:ext>
              </a:extLst>
            </p:cNvPr>
            <p:cNvSpPr/>
            <p:nvPr/>
          </p:nvSpPr>
          <p:spPr>
            <a:xfrm>
              <a:off x="7346590" y="1600200"/>
              <a:ext cx="1111610" cy="3275599"/>
            </a:xfrm>
            <a:custGeom>
              <a:avLst/>
              <a:gdLst>
                <a:gd name="connsiteX0" fmla="*/ 181083 w 1482146"/>
                <a:gd name="connsiteY0" fmla="*/ 0 h 4367465"/>
                <a:gd name="connsiteX1" fmla="*/ 1009163 w 1482146"/>
                <a:gd name="connsiteY1" fmla="*/ 0 h 4367465"/>
                <a:gd name="connsiteX2" fmla="*/ 1235122 w 1482146"/>
                <a:gd name="connsiteY2" fmla="*/ 20989 h 4367465"/>
                <a:gd name="connsiteX3" fmla="*/ 1381072 w 1482146"/>
                <a:gd name="connsiteY3" fmla="*/ 91141 h 4367465"/>
                <a:gd name="connsiteX4" fmla="*/ 1459708 w 1482146"/>
                <a:gd name="connsiteY4" fmla="*/ 217641 h 4367465"/>
                <a:gd name="connsiteX5" fmla="*/ 1482146 w 1482146"/>
                <a:gd name="connsiteY5" fmla="*/ 405596 h 4367465"/>
                <a:gd name="connsiteX6" fmla="*/ 1482146 w 1482146"/>
                <a:gd name="connsiteY6" fmla="*/ 515079 h 4367465"/>
                <a:gd name="connsiteX7" fmla="*/ 1459708 w 1482146"/>
                <a:gd name="connsiteY7" fmla="*/ 701709 h 4367465"/>
                <a:gd name="connsiteX8" fmla="*/ 1382513 w 1482146"/>
                <a:gd name="connsiteY8" fmla="*/ 819701 h 4367465"/>
                <a:gd name="connsiteX9" fmla="*/ 1237935 w 1482146"/>
                <a:gd name="connsiteY9" fmla="*/ 881344 h 4367465"/>
                <a:gd name="connsiteX10" fmla="*/ 1009163 w 1482146"/>
                <a:gd name="connsiteY10" fmla="*/ 899686 h 4367465"/>
                <a:gd name="connsiteX11" fmla="*/ 324219 w 1482146"/>
                <a:gd name="connsiteY11" fmla="*/ 899686 h 4367465"/>
                <a:gd name="connsiteX12" fmla="*/ 143137 w 1482146"/>
                <a:gd name="connsiteY12" fmla="*/ 1080644 h 4367465"/>
                <a:gd name="connsiteX13" fmla="*/ 143137 w 1482146"/>
                <a:gd name="connsiteY13" fmla="*/ 3091455 h 4367465"/>
                <a:gd name="connsiteX14" fmla="*/ 143137 w 1482146"/>
                <a:gd name="connsiteY14" fmla="*/ 4012657 h 4367465"/>
                <a:gd name="connsiteX15" fmla="*/ 143137 w 1482146"/>
                <a:gd name="connsiteY15" fmla="*/ 4295800 h 4367465"/>
                <a:gd name="connsiteX16" fmla="*/ 71569 w 1482146"/>
                <a:gd name="connsiteY16" fmla="*/ 4367465 h 4367465"/>
                <a:gd name="connsiteX17" fmla="*/ 0 w 1482146"/>
                <a:gd name="connsiteY17" fmla="*/ 4295800 h 4367465"/>
                <a:gd name="connsiteX18" fmla="*/ 0 w 1482146"/>
                <a:gd name="connsiteY18" fmla="*/ 4012657 h 4367465"/>
                <a:gd name="connsiteX19" fmla="*/ 0 w 1482146"/>
                <a:gd name="connsiteY19" fmla="*/ 3091455 h 4367465"/>
                <a:gd name="connsiteX20" fmla="*/ 0 w 1482146"/>
                <a:gd name="connsiteY20" fmla="*/ 181147 h 4367465"/>
                <a:gd name="connsiteX21" fmla="*/ 181083 w 1482146"/>
                <a:gd name="connsiteY21" fmla="*/ 0 h 436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82146" h="4367465">
                  <a:moveTo>
                    <a:pt x="181083" y="0"/>
                  </a:moveTo>
                  <a:lnTo>
                    <a:pt x="1009163" y="0"/>
                  </a:lnTo>
                  <a:cubicBezTo>
                    <a:pt x="1098984" y="0"/>
                    <a:pt x="1174738" y="6996"/>
                    <a:pt x="1235122" y="20989"/>
                  </a:cubicBezTo>
                  <a:cubicBezTo>
                    <a:pt x="1295505" y="35171"/>
                    <a:pt x="1344567" y="58996"/>
                    <a:pt x="1381072" y="91141"/>
                  </a:cubicBezTo>
                  <a:cubicBezTo>
                    <a:pt x="1417577" y="123475"/>
                    <a:pt x="1444269" y="165642"/>
                    <a:pt x="1459708" y="217641"/>
                  </a:cubicBezTo>
                  <a:cubicBezTo>
                    <a:pt x="1475147" y="269452"/>
                    <a:pt x="1482146" y="332608"/>
                    <a:pt x="1482146" y="405596"/>
                  </a:cubicBezTo>
                  <a:lnTo>
                    <a:pt x="1482146" y="515079"/>
                  </a:lnTo>
                  <a:cubicBezTo>
                    <a:pt x="1482146" y="590903"/>
                    <a:pt x="1475147" y="652735"/>
                    <a:pt x="1459708" y="701709"/>
                  </a:cubicBezTo>
                  <a:cubicBezTo>
                    <a:pt x="1444269" y="750873"/>
                    <a:pt x="1419018" y="790203"/>
                    <a:pt x="1382513" y="819701"/>
                  </a:cubicBezTo>
                  <a:cubicBezTo>
                    <a:pt x="1346008" y="849199"/>
                    <a:pt x="1298250" y="870188"/>
                    <a:pt x="1237935" y="881344"/>
                  </a:cubicBezTo>
                  <a:cubicBezTo>
                    <a:pt x="1177551" y="892689"/>
                    <a:pt x="1101797" y="899686"/>
                    <a:pt x="1009163" y="899686"/>
                  </a:cubicBezTo>
                  <a:lnTo>
                    <a:pt x="324219" y="899686"/>
                  </a:lnTo>
                  <a:cubicBezTo>
                    <a:pt x="223145" y="899686"/>
                    <a:pt x="143137" y="980994"/>
                    <a:pt x="143137" y="1080644"/>
                  </a:cubicBezTo>
                  <a:lnTo>
                    <a:pt x="143137" y="3091455"/>
                  </a:lnTo>
                  <a:lnTo>
                    <a:pt x="143137" y="4012657"/>
                  </a:lnTo>
                  <a:lnTo>
                    <a:pt x="143137" y="4295800"/>
                  </a:lnTo>
                  <a:cubicBezTo>
                    <a:pt x="143137" y="4335131"/>
                    <a:pt x="110887" y="4367465"/>
                    <a:pt x="71569" y="4367465"/>
                  </a:cubicBezTo>
                  <a:cubicBezTo>
                    <a:pt x="32251" y="4367465"/>
                    <a:pt x="0" y="4335131"/>
                    <a:pt x="0" y="4295800"/>
                  </a:cubicBezTo>
                  <a:lnTo>
                    <a:pt x="0" y="4012657"/>
                  </a:lnTo>
                  <a:lnTo>
                    <a:pt x="0" y="3091455"/>
                  </a:lnTo>
                  <a:lnTo>
                    <a:pt x="0" y="181147"/>
                  </a:lnTo>
                  <a:cubicBezTo>
                    <a:pt x="0" y="81498"/>
                    <a:pt x="81381" y="0"/>
                    <a:pt x="181083" y="0"/>
                  </a:cubicBezTo>
                  <a:close/>
                </a:path>
              </a:pathLst>
            </a:custGeom>
            <a:solidFill>
              <a:srgbClr val="4B2C50">
                <a:lumMod val="60000"/>
                <a:lumOff val="40000"/>
              </a:srgbClr>
            </a:solidFill>
            <a:ln w="12700">
              <a:miter lim="400000"/>
            </a:ln>
          </p:spPr>
          <p:txBody>
            <a:bodyPr wrap="square" lIns="28575" tIns="155448" rIns="28575" bIns="28575" anchor="t">
              <a:noAutofit/>
            </a:bodyPr>
            <a:lstStyle/>
            <a:p>
              <a:pPr marL="0" marR="0" lvl="0" indent="0" algn="ctr" defTabSz="685766" eaLnBrk="1" fontAlgn="auto" latinLnBrk="0" hangingPunct="1">
                <a:lnSpc>
                  <a:spcPct val="100000"/>
                </a:lnSpc>
                <a:spcBef>
                  <a:spcPts val="0"/>
                </a:spcBef>
                <a:spcAft>
                  <a:spcPts val="0"/>
                </a:spcAft>
                <a:buClrTx/>
                <a:buSzTx/>
                <a:buFontTx/>
                <a:buNone/>
                <a:tabLst/>
                <a:defRPr sz="3000">
                  <a:solidFill>
                    <a:srgbClr val="FFFFFF"/>
                  </a:solidFill>
                </a:defRPr>
              </a:pPr>
              <a:r>
                <a:rPr kumimoji="0" lang="fr-CA" sz="1200" b="1" i="0" u="none" strike="noStrike" kern="0" cap="none" spc="0" normalizeH="0" baseline="0" noProof="0" dirty="0">
                  <a:ln>
                    <a:noFill/>
                  </a:ln>
                  <a:solidFill>
                    <a:prstClr val="white"/>
                  </a:solidFill>
                  <a:effectLst/>
                  <a:uLnTx/>
                  <a:uFillTx/>
                  <a:latin typeface="Calibri"/>
                </a:rPr>
                <a:t>WHAT’S </a:t>
              </a:r>
              <a:br>
                <a:rPr kumimoji="0" lang="fr-CA" sz="1200" b="1" i="0" u="none" strike="noStrike" kern="0" cap="none" spc="0" normalizeH="0" baseline="0" noProof="0" dirty="0">
                  <a:ln>
                    <a:noFill/>
                  </a:ln>
                  <a:solidFill>
                    <a:prstClr val="white"/>
                  </a:solidFill>
                  <a:effectLst/>
                  <a:uLnTx/>
                  <a:uFillTx/>
                  <a:latin typeface="Calibri"/>
                </a:rPr>
              </a:br>
              <a:r>
                <a:rPr kumimoji="0" lang="fr-CA" sz="1200" b="1" i="0" u="none" strike="noStrike" kern="0" cap="none" spc="0" normalizeH="0" baseline="0" noProof="0" dirty="0">
                  <a:ln>
                    <a:noFill/>
                  </a:ln>
                  <a:solidFill>
                    <a:prstClr val="white"/>
                  </a:solidFill>
                  <a:effectLst/>
                  <a:uLnTx/>
                  <a:uFillTx/>
                  <a:latin typeface="Calibri"/>
                </a:rPr>
                <a:t>NEXT</a:t>
              </a:r>
              <a:endParaRPr kumimoji="0" sz="1200" b="1" i="0" u="none" strike="noStrike" kern="0" cap="none" spc="0" normalizeH="0" baseline="0" noProof="0" dirty="0">
                <a:ln>
                  <a:noFill/>
                </a:ln>
                <a:solidFill>
                  <a:prstClr val="white"/>
                </a:solidFill>
                <a:effectLst/>
                <a:uLnTx/>
                <a:uFillTx/>
                <a:latin typeface="Calibri"/>
              </a:endParaRPr>
            </a:p>
          </p:txBody>
        </p:sp>
      </p:grpSp>
      <p:sp>
        <p:nvSpPr>
          <p:cNvPr id="23" name="Freeform: Shape 22">
            <a:extLst>
              <a:ext uri="{FF2B5EF4-FFF2-40B4-BE49-F238E27FC236}">
                <a16:creationId xmlns:a16="http://schemas.microsoft.com/office/drawing/2014/main" id="{D2233E2E-4A17-45F9-9D8A-79659ED3D328}"/>
              </a:ext>
            </a:extLst>
          </p:cNvPr>
          <p:cNvSpPr/>
          <p:nvPr/>
        </p:nvSpPr>
        <p:spPr>
          <a:xfrm>
            <a:off x="533400" y="2133600"/>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Total Budget</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Tax Levy</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History of Increases</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Budget Categories</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Budget Coding Basics</a:t>
            </a:r>
          </a:p>
        </p:txBody>
      </p:sp>
      <p:sp>
        <p:nvSpPr>
          <p:cNvPr id="24" name="Freeform: Shape 23">
            <a:extLst>
              <a:ext uri="{FF2B5EF4-FFF2-40B4-BE49-F238E27FC236}">
                <a16:creationId xmlns:a16="http://schemas.microsoft.com/office/drawing/2014/main" id="{62B9D431-C6B1-4492-A2D0-DBC28A89BA80}"/>
              </a:ext>
            </a:extLst>
          </p:cNvPr>
          <p:cNvSpPr/>
          <p:nvPr/>
        </p:nvSpPr>
        <p:spPr>
          <a:xfrm>
            <a:off x="1905000" y="2133600"/>
            <a:ext cx="11293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4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CA" sz="1200" kern="0" dirty="0">
                <a:solidFill>
                  <a:srgbClr val="2C3E50"/>
                </a:solidFill>
                <a:latin typeface="Calibri"/>
              </a:rPr>
              <a:t>Voting </a:t>
            </a:r>
            <a:br>
              <a:rPr lang="en-CA" sz="1200" kern="0" dirty="0">
                <a:solidFill>
                  <a:srgbClr val="2C3E50"/>
                </a:solidFill>
                <a:latin typeface="Calibri"/>
              </a:rPr>
            </a:br>
            <a:r>
              <a:rPr lang="en-CA" sz="1200" kern="0" dirty="0">
                <a:solidFill>
                  <a:srgbClr val="2C3E50"/>
                </a:solidFill>
                <a:latin typeface="Calibri"/>
              </a:rPr>
              <a:t>details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Voter propositions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Who can </a:t>
            </a:r>
            <a:br>
              <a:rPr lang="en-CA" sz="1200" kern="0" dirty="0">
                <a:solidFill>
                  <a:srgbClr val="2C3E50"/>
                </a:solidFill>
                <a:latin typeface="Calibri"/>
              </a:rPr>
            </a:br>
            <a:r>
              <a:rPr lang="en-CA" sz="1200" kern="0" dirty="0">
                <a:solidFill>
                  <a:srgbClr val="2C3E50"/>
                </a:solidFill>
                <a:latin typeface="Calibri"/>
              </a:rPr>
              <a:t>vote</a:t>
            </a: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p:txBody>
      </p:sp>
      <p:sp>
        <p:nvSpPr>
          <p:cNvPr id="27" name="Freeform: Shape 26">
            <a:extLst>
              <a:ext uri="{FF2B5EF4-FFF2-40B4-BE49-F238E27FC236}">
                <a16:creationId xmlns:a16="http://schemas.microsoft.com/office/drawing/2014/main" id="{400EA379-B999-4C21-AB73-95D1A4204719}"/>
              </a:ext>
            </a:extLst>
          </p:cNvPr>
          <p:cNvSpPr/>
          <p:nvPr/>
        </p:nvSpPr>
        <p:spPr>
          <a:xfrm>
            <a:off x="3276600" y="2133600"/>
            <a:ext cx="1053119" cy="2589798"/>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CA" sz="1200" b="0" i="0" u="none" strike="noStrike" kern="0" cap="none" spc="0" normalizeH="0" baseline="0" noProof="0" dirty="0">
                <a:ln>
                  <a:noFill/>
                </a:ln>
                <a:solidFill>
                  <a:srgbClr val="2C3E50"/>
                </a:solidFill>
                <a:effectLst/>
                <a:uLnTx/>
                <a:uFillTx/>
                <a:latin typeface="Calibri"/>
              </a:rPr>
              <a:t>Saving for our future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CA" sz="1200" b="0" i="0" u="none" strike="noStrike" kern="0" cap="none" spc="0" normalizeH="0" baseline="0" noProof="0" dirty="0">
                <a:ln>
                  <a:noFill/>
                </a:ln>
                <a:solidFill>
                  <a:srgbClr val="2C3E50"/>
                </a:solidFill>
                <a:effectLst/>
                <a:uLnTx/>
                <a:uFillTx/>
                <a:latin typeface="Calibri"/>
              </a:rPr>
              <a:t>Mandatory vote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Exclusively for building improve-</a:t>
            </a:r>
            <a:r>
              <a:rPr lang="en-CA" sz="1200" kern="0" dirty="0" err="1">
                <a:solidFill>
                  <a:srgbClr val="2C3E50"/>
                </a:solidFill>
                <a:latin typeface="Calibri"/>
              </a:rPr>
              <a:t>ments</a:t>
            </a:r>
            <a:endParaRPr lang="en-CA" sz="1200" kern="0" dirty="0">
              <a:solidFill>
                <a:srgbClr val="2C3E50"/>
              </a:solidFill>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Zero additional cost to taxpayers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lang="en-CA" sz="1200" b="0" i="0" u="none" strike="noStrike" kern="0" cap="none" spc="0" normalizeH="0" baseline="0" noProof="0" dirty="0">
              <a:ln>
                <a:noFill/>
              </a:ln>
              <a:solidFill>
                <a:srgbClr val="2C3E50"/>
              </a:solidFill>
              <a:effectLst/>
              <a:uLnTx/>
              <a:uFillTx/>
              <a:latin typeface="Calibri"/>
            </a:endParaRP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1" name="Freeform: Shape 30">
            <a:extLst>
              <a:ext uri="{FF2B5EF4-FFF2-40B4-BE49-F238E27FC236}">
                <a16:creationId xmlns:a16="http://schemas.microsoft.com/office/drawing/2014/main" id="{B5F697C2-7573-4AA8-9B31-AFB85B3C9415}"/>
              </a:ext>
            </a:extLst>
          </p:cNvPr>
          <p:cNvSpPr/>
          <p:nvPr/>
        </p:nvSpPr>
        <p:spPr>
          <a:xfrm>
            <a:off x="4648200" y="2133600"/>
            <a:ext cx="1053133" cy="2835162"/>
          </a:xfrm>
          <a:custGeom>
            <a:avLst/>
            <a:gdLst>
              <a:gd name="connsiteX0" fmla="*/ 0 w 1404177"/>
              <a:gd name="connsiteY0" fmla="*/ 0 h 3780216"/>
              <a:gd name="connsiteX1" fmla="*/ 1404177 w 1404177"/>
              <a:gd name="connsiteY1" fmla="*/ 0 h 3780216"/>
              <a:gd name="connsiteX2" fmla="*/ 1404177 w 1404177"/>
              <a:gd name="connsiteY2" fmla="*/ 3197914 h 3780216"/>
              <a:gd name="connsiteX3" fmla="*/ 1404158 w 1404177"/>
              <a:gd name="connsiteY3" fmla="*/ 3198099 h 3780216"/>
              <a:gd name="connsiteX4" fmla="*/ 1404158 w 1404177"/>
              <a:gd name="connsiteY4" fmla="*/ 3469829 h 3780216"/>
              <a:gd name="connsiteX5" fmla="*/ 1087378 w 1404177"/>
              <a:gd name="connsiteY5" fmla="*/ 3780216 h 3780216"/>
              <a:gd name="connsiteX6" fmla="*/ 0 w 1404177"/>
              <a:gd name="connsiteY6" fmla="*/ 3780216 h 3780216"/>
              <a:gd name="connsiteX7" fmla="*/ 0 w 1404177"/>
              <a:gd name="connsiteY7" fmla="*/ 3508301 h 3780216"/>
              <a:gd name="connsiteX8" fmla="*/ 0 w 1404177"/>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77" h="3780216">
                <a:moveTo>
                  <a:pt x="0" y="0"/>
                </a:moveTo>
                <a:lnTo>
                  <a:pt x="1404177" y="0"/>
                </a:lnTo>
                <a:lnTo>
                  <a:pt x="1404177" y="3197914"/>
                </a:lnTo>
                <a:lnTo>
                  <a:pt x="1404158" y="3198099"/>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Overview</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Tax Levy</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State Aid</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PILOTs</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Use of Reserves </a:t>
            </a:r>
            <a:br>
              <a:rPr lang="en-CA" sz="1200" kern="0" dirty="0">
                <a:solidFill>
                  <a:srgbClr val="2C3E50"/>
                </a:solidFill>
                <a:latin typeface="Calibri"/>
              </a:rPr>
            </a:br>
            <a:r>
              <a:rPr lang="en-CA" sz="1200" kern="0" dirty="0">
                <a:solidFill>
                  <a:srgbClr val="2C3E50"/>
                </a:solidFill>
                <a:latin typeface="Calibri"/>
              </a:rPr>
              <a:t>and Fund Balance</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CA" sz="1200" kern="0" dirty="0">
                <a:solidFill>
                  <a:srgbClr val="2C3E50"/>
                </a:solidFill>
                <a:latin typeface="Calibri"/>
              </a:rPr>
              <a:t>“Other” </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2" name="Freeform: Shape 31">
            <a:extLst>
              <a:ext uri="{FF2B5EF4-FFF2-40B4-BE49-F238E27FC236}">
                <a16:creationId xmlns:a16="http://schemas.microsoft.com/office/drawing/2014/main" id="{D5B5612E-9377-45A4-A9FC-60E308AF6944}"/>
              </a:ext>
            </a:extLst>
          </p:cNvPr>
          <p:cNvSpPr/>
          <p:nvPr/>
        </p:nvSpPr>
        <p:spPr>
          <a:xfrm>
            <a:off x="6019800" y="2133600"/>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Transfer to School Lunch</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Transfer to Special Aid</a:t>
            </a:r>
          </a:p>
          <a:p>
            <a:pPr marL="85725" indent="-85725" defTabSz="685766" fontAlgn="auto">
              <a:lnSpc>
                <a:spcPts val="1125"/>
              </a:lnSpc>
              <a:spcBef>
                <a:spcPts val="0"/>
              </a:spcBef>
              <a:spcAft>
                <a:spcPts val="450"/>
              </a:spcAft>
              <a:buFont typeface="Arial" panose="020B0604020202020204" pitchFamily="34" charset="0"/>
              <a:buChar char="•"/>
              <a:defRPr sz="3000">
                <a:solidFill>
                  <a:srgbClr val="FFFFFF"/>
                </a:solidFill>
              </a:defRPr>
            </a:pPr>
            <a:r>
              <a:rPr lang="en-US" sz="1200" kern="0" dirty="0">
                <a:solidFill>
                  <a:srgbClr val="2C3E50"/>
                </a:solidFill>
                <a:latin typeface="Calibri"/>
              </a:rPr>
              <a:t>Transfer to Capital</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Debt Service </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endParaRPr kumimoji="0" sz="1200" b="0" i="0" u="none" strike="noStrike" kern="0" cap="none" spc="0" normalizeH="0" baseline="0" noProof="0" dirty="0">
              <a:ln>
                <a:noFill/>
              </a:ln>
              <a:solidFill>
                <a:srgbClr val="2C3E50"/>
              </a:solidFill>
              <a:effectLst/>
              <a:uLnTx/>
              <a:uFillTx/>
              <a:latin typeface="Calibri"/>
            </a:endParaRPr>
          </a:p>
        </p:txBody>
      </p:sp>
      <p:sp>
        <p:nvSpPr>
          <p:cNvPr id="33" name="Freeform: Shape 32">
            <a:extLst>
              <a:ext uri="{FF2B5EF4-FFF2-40B4-BE49-F238E27FC236}">
                <a16:creationId xmlns:a16="http://schemas.microsoft.com/office/drawing/2014/main" id="{5D600041-E238-427C-BD32-AD7554A0D291}"/>
              </a:ext>
            </a:extLst>
          </p:cNvPr>
          <p:cNvSpPr/>
          <p:nvPr/>
        </p:nvSpPr>
        <p:spPr>
          <a:xfrm>
            <a:off x="7443536" y="2133600"/>
            <a:ext cx="1053119" cy="2835162"/>
          </a:xfrm>
          <a:custGeom>
            <a:avLst/>
            <a:gdLst>
              <a:gd name="connsiteX0" fmla="*/ 0 w 1404158"/>
              <a:gd name="connsiteY0" fmla="*/ 0 h 3780216"/>
              <a:gd name="connsiteX1" fmla="*/ 1404158 w 1404158"/>
              <a:gd name="connsiteY1" fmla="*/ 0 h 3780216"/>
              <a:gd name="connsiteX2" fmla="*/ 1404158 w 1404158"/>
              <a:gd name="connsiteY2" fmla="*/ 3006720 h 3780216"/>
              <a:gd name="connsiteX3" fmla="*/ 1404158 w 1404158"/>
              <a:gd name="connsiteY3" fmla="*/ 3197914 h 3780216"/>
              <a:gd name="connsiteX4" fmla="*/ 1404158 w 1404158"/>
              <a:gd name="connsiteY4" fmla="*/ 3469829 h 3780216"/>
              <a:gd name="connsiteX5" fmla="*/ 1087378 w 1404158"/>
              <a:gd name="connsiteY5" fmla="*/ 3780216 h 3780216"/>
              <a:gd name="connsiteX6" fmla="*/ 0 w 1404158"/>
              <a:gd name="connsiteY6" fmla="*/ 3780216 h 3780216"/>
              <a:gd name="connsiteX7" fmla="*/ 0 w 1404158"/>
              <a:gd name="connsiteY7" fmla="*/ 3508301 h 3780216"/>
              <a:gd name="connsiteX8" fmla="*/ 0 w 1404158"/>
              <a:gd name="connsiteY8" fmla="*/ 3006720 h 378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158" h="3780216">
                <a:moveTo>
                  <a:pt x="0" y="0"/>
                </a:moveTo>
                <a:lnTo>
                  <a:pt x="1404158" y="0"/>
                </a:lnTo>
                <a:lnTo>
                  <a:pt x="1404158" y="3006720"/>
                </a:lnTo>
                <a:lnTo>
                  <a:pt x="1404158" y="3197914"/>
                </a:lnTo>
                <a:lnTo>
                  <a:pt x="1404158" y="3469829"/>
                </a:lnTo>
                <a:cubicBezTo>
                  <a:pt x="1404158" y="3640534"/>
                  <a:pt x="1263027" y="3780216"/>
                  <a:pt x="1087378" y="3780216"/>
                </a:cubicBezTo>
                <a:lnTo>
                  <a:pt x="0" y="3780216"/>
                </a:lnTo>
                <a:lnTo>
                  <a:pt x="0" y="3508301"/>
                </a:lnTo>
                <a:lnTo>
                  <a:pt x="0" y="3006720"/>
                </a:lnTo>
                <a:close/>
              </a:path>
            </a:pathLst>
          </a:custGeom>
          <a:noFill/>
          <a:ln w="12700">
            <a:miter lim="400000"/>
          </a:ln>
        </p:spPr>
        <p:txBody>
          <a:bodyPr wrap="square" lIns="108000" tIns="324000" rIns="28575" bIns="28575" anchor="t">
            <a:noAutofit/>
          </a:bodyPr>
          <a:lstStyle/>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Next Presentation</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Budget Adoption</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kumimoji="0" lang="en-US" sz="1200" b="0" i="0" u="none" strike="noStrike" kern="0" cap="none" spc="0" normalizeH="0" baseline="0" noProof="0" dirty="0">
                <a:ln>
                  <a:noFill/>
                </a:ln>
                <a:solidFill>
                  <a:srgbClr val="2C3E50"/>
                </a:solidFill>
                <a:effectLst/>
                <a:uLnTx/>
                <a:uFillTx/>
                <a:latin typeface="Calibri"/>
              </a:rPr>
              <a:t>Community Outreach</a:t>
            </a:r>
          </a:p>
          <a:p>
            <a:pPr marL="85725" marR="0" lvl="0" indent="-85725" defTabSz="685766" eaLnBrk="1" fontAlgn="auto" latinLnBrk="0" hangingPunct="1">
              <a:lnSpc>
                <a:spcPts val="1125"/>
              </a:lnSpc>
              <a:spcBef>
                <a:spcPts val="0"/>
              </a:spcBef>
              <a:spcAft>
                <a:spcPts val="450"/>
              </a:spcAft>
              <a:buClrTx/>
              <a:buSzTx/>
              <a:buFont typeface="Arial" panose="020B0604020202020204" pitchFamily="34" charset="0"/>
              <a:buChar char="•"/>
              <a:tabLst/>
              <a:defRPr sz="3000">
                <a:solidFill>
                  <a:srgbClr val="FFFFFF"/>
                </a:solidFill>
              </a:defRPr>
            </a:pPr>
            <a:r>
              <a:rPr lang="en-US" sz="1200" kern="0" dirty="0">
                <a:solidFill>
                  <a:srgbClr val="2C3E50"/>
                </a:solidFill>
                <a:latin typeface="Calibri"/>
              </a:rPr>
              <a:t>Budget Vote and Trustee Election</a:t>
            </a:r>
            <a:endParaRPr kumimoji="0" sz="1200" b="0" i="0" u="none" strike="noStrike" kern="0" cap="none" spc="0" normalizeH="0" baseline="0" noProof="0" dirty="0">
              <a:ln>
                <a:noFill/>
              </a:ln>
              <a:solidFill>
                <a:srgbClr val="2C3E50"/>
              </a:solidFill>
              <a:effectLst/>
              <a:uLnTx/>
              <a:uFillTx/>
              <a:latin typeface="Calibri"/>
            </a:endParaRPr>
          </a:p>
        </p:txBody>
      </p:sp>
    </p:spTree>
    <p:extLst>
      <p:ext uri="{BB962C8B-B14F-4D97-AF65-F5344CB8AC3E}">
        <p14:creationId xmlns:p14="http://schemas.microsoft.com/office/powerpoint/2010/main" val="2292489306"/>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What’s to come…</a:t>
            </a:r>
          </a:p>
        </p:txBody>
      </p:sp>
      <p:grpSp>
        <p:nvGrpSpPr>
          <p:cNvPr id="54" name="Group 53"/>
          <p:cNvGrpSpPr/>
          <p:nvPr/>
        </p:nvGrpSpPr>
        <p:grpSpPr>
          <a:xfrm>
            <a:off x="609600" y="1305669"/>
            <a:ext cx="1503823" cy="997345"/>
            <a:chOff x="2015078" y="4111351"/>
            <a:chExt cx="1503823" cy="997345"/>
          </a:xfrm>
        </p:grpSpPr>
        <p:sp>
          <p:nvSpPr>
            <p:cNvPr id="55" name="Rectangle 54"/>
            <p:cNvSpPr/>
            <p:nvPr/>
          </p:nvSpPr>
          <p:spPr>
            <a:xfrm>
              <a:off x="2015080" y="4323866"/>
              <a:ext cx="1503821" cy="784830"/>
            </a:xfrm>
            <a:prstGeom prst="rect">
              <a:avLst/>
            </a:prstGeom>
          </p:spPr>
          <p:txBody>
            <a:bodyPr wrap="square">
              <a:spAutoFit/>
            </a:bodyPr>
            <a:lstStyle/>
            <a:p>
              <a:r>
                <a:rPr lang="en-US" sz="900" dirty="0">
                  <a:solidFill>
                    <a:prstClr val="black">
                      <a:lumMod val="50000"/>
                      <a:lumOff val="50000"/>
                    </a:prstClr>
                  </a:solidFill>
                </a:rPr>
                <a:t>2024-25 school year budget development work continues with the finalization of all revenues and expenditures.</a:t>
              </a:r>
            </a:p>
          </p:txBody>
        </p:sp>
        <p:sp>
          <p:nvSpPr>
            <p:cNvPr id="56" name="Rectangle 55"/>
            <p:cNvSpPr/>
            <p:nvPr/>
          </p:nvSpPr>
          <p:spPr>
            <a:xfrm>
              <a:off x="2015078" y="4111351"/>
              <a:ext cx="1324273" cy="307777"/>
            </a:xfrm>
            <a:prstGeom prst="rect">
              <a:avLst/>
            </a:prstGeom>
          </p:spPr>
          <p:txBody>
            <a:bodyPr wrap="none">
              <a:spAutoFit/>
            </a:bodyPr>
            <a:lstStyle/>
            <a:p>
              <a:r>
                <a:rPr lang="en-US" sz="1400" b="1" dirty="0">
                  <a:solidFill>
                    <a:srgbClr val="6699FF"/>
                  </a:solidFill>
                </a:rPr>
                <a:t>Continuation…</a:t>
              </a:r>
            </a:p>
          </p:txBody>
        </p:sp>
      </p:grpSp>
      <p:grpSp>
        <p:nvGrpSpPr>
          <p:cNvPr id="57" name="Group 56"/>
          <p:cNvGrpSpPr/>
          <p:nvPr/>
        </p:nvGrpSpPr>
        <p:grpSpPr>
          <a:xfrm>
            <a:off x="2752287" y="1305669"/>
            <a:ext cx="1503823" cy="1135845"/>
            <a:chOff x="2015078" y="4111351"/>
            <a:chExt cx="1503823" cy="1135845"/>
          </a:xfrm>
        </p:grpSpPr>
        <p:sp>
          <p:nvSpPr>
            <p:cNvPr id="58" name="Rectangle 57"/>
            <p:cNvSpPr/>
            <p:nvPr/>
          </p:nvSpPr>
          <p:spPr>
            <a:xfrm>
              <a:off x="2015080" y="4323866"/>
              <a:ext cx="1503821" cy="923330"/>
            </a:xfrm>
            <a:prstGeom prst="rect">
              <a:avLst/>
            </a:prstGeom>
          </p:spPr>
          <p:txBody>
            <a:bodyPr wrap="square">
              <a:spAutoFit/>
            </a:bodyPr>
            <a:lstStyle/>
            <a:p>
              <a:r>
                <a:rPr lang="en-US" sz="900" dirty="0">
                  <a:solidFill>
                    <a:prstClr val="black">
                      <a:lumMod val="50000"/>
                      <a:lumOff val="50000"/>
                    </a:prstClr>
                  </a:solidFill>
                </a:rPr>
                <a:t>Anticipated release of the State budget which would shed light on the final anticipated level of State Aid to be received by </a:t>
              </a:r>
              <a:br>
                <a:rPr lang="en-US" sz="900" dirty="0">
                  <a:solidFill>
                    <a:prstClr val="black">
                      <a:lumMod val="50000"/>
                      <a:lumOff val="50000"/>
                    </a:prstClr>
                  </a:solidFill>
                </a:rPr>
              </a:br>
              <a:r>
                <a:rPr lang="en-US" sz="900" dirty="0">
                  <a:solidFill>
                    <a:prstClr val="black">
                      <a:lumMod val="50000"/>
                      <a:lumOff val="50000"/>
                    </a:prstClr>
                  </a:solidFill>
                </a:rPr>
                <a:t>HHH for 2024-25.</a:t>
              </a:r>
            </a:p>
          </p:txBody>
        </p:sp>
        <p:sp>
          <p:nvSpPr>
            <p:cNvPr id="59" name="Rectangle 58"/>
            <p:cNvSpPr/>
            <p:nvPr/>
          </p:nvSpPr>
          <p:spPr>
            <a:xfrm>
              <a:off x="2015078" y="4111351"/>
              <a:ext cx="1174617" cy="307777"/>
            </a:xfrm>
            <a:prstGeom prst="rect">
              <a:avLst/>
            </a:prstGeom>
          </p:spPr>
          <p:txBody>
            <a:bodyPr wrap="none">
              <a:spAutoFit/>
            </a:bodyPr>
            <a:lstStyle/>
            <a:p>
              <a:r>
                <a:rPr lang="en-US" sz="1400" b="1" dirty="0">
                  <a:solidFill>
                    <a:srgbClr val="C00000"/>
                  </a:solidFill>
                </a:rPr>
                <a:t>State Budget</a:t>
              </a:r>
            </a:p>
          </p:txBody>
        </p:sp>
      </p:grpSp>
      <p:grpSp>
        <p:nvGrpSpPr>
          <p:cNvPr id="60" name="Group 59"/>
          <p:cNvGrpSpPr/>
          <p:nvPr/>
        </p:nvGrpSpPr>
        <p:grpSpPr>
          <a:xfrm>
            <a:off x="4902487" y="1641854"/>
            <a:ext cx="1824154" cy="858846"/>
            <a:chOff x="2015078" y="4111351"/>
            <a:chExt cx="1824154" cy="858846"/>
          </a:xfrm>
        </p:grpSpPr>
        <p:sp>
          <p:nvSpPr>
            <p:cNvPr id="61" name="Rectangle 60"/>
            <p:cNvSpPr/>
            <p:nvPr/>
          </p:nvSpPr>
          <p:spPr>
            <a:xfrm>
              <a:off x="2015080" y="4323866"/>
              <a:ext cx="1650711" cy="646331"/>
            </a:xfrm>
            <a:prstGeom prst="rect">
              <a:avLst/>
            </a:prstGeom>
          </p:spPr>
          <p:txBody>
            <a:bodyPr wrap="square">
              <a:spAutoFit/>
            </a:bodyPr>
            <a:lstStyle/>
            <a:p>
              <a:r>
                <a:rPr lang="en-US" sz="900" dirty="0">
                  <a:solidFill>
                    <a:prstClr val="black">
                      <a:lumMod val="50000"/>
                      <a:lumOff val="50000"/>
                    </a:prstClr>
                  </a:solidFill>
                </a:rPr>
                <a:t>Various opportunities to meet in group or individual sessions to discuss 2024-25 proposed budget.</a:t>
              </a:r>
            </a:p>
          </p:txBody>
        </p:sp>
        <p:sp>
          <p:nvSpPr>
            <p:cNvPr id="62" name="Rectangle 61"/>
            <p:cNvSpPr/>
            <p:nvPr/>
          </p:nvSpPr>
          <p:spPr>
            <a:xfrm>
              <a:off x="2015078" y="4111351"/>
              <a:ext cx="1824154" cy="307777"/>
            </a:xfrm>
            <a:prstGeom prst="rect">
              <a:avLst/>
            </a:prstGeom>
          </p:spPr>
          <p:txBody>
            <a:bodyPr wrap="none">
              <a:spAutoFit/>
            </a:bodyPr>
            <a:lstStyle/>
            <a:p>
              <a:r>
                <a:rPr lang="en-US" sz="1400" b="1" dirty="0">
                  <a:solidFill>
                    <a:srgbClr val="4DA151"/>
                  </a:solidFill>
                </a:rPr>
                <a:t>Community Outreach</a:t>
              </a:r>
            </a:p>
          </p:txBody>
        </p:sp>
      </p:grpSp>
      <p:grpSp>
        <p:nvGrpSpPr>
          <p:cNvPr id="63" name="Group 62"/>
          <p:cNvGrpSpPr/>
          <p:nvPr/>
        </p:nvGrpSpPr>
        <p:grpSpPr>
          <a:xfrm>
            <a:off x="7162800" y="1441055"/>
            <a:ext cx="1550475" cy="997345"/>
            <a:chOff x="2015078" y="4111351"/>
            <a:chExt cx="1550475" cy="997345"/>
          </a:xfrm>
        </p:grpSpPr>
        <p:sp>
          <p:nvSpPr>
            <p:cNvPr id="64" name="Rectangle 63"/>
            <p:cNvSpPr/>
            <p:nvPr/>
          </p:nvSpPr>
          <p:spPr>
            <a:xfrm>
              <a:off x="2015080" y="4323866"/>
              <a:ext cx="1550473" cy="784830"/>
            </a:xfrm>
            <a:prstGeom prst="rect">
              <a:avLst/>
            </a:prstGeom>
          </p:spPr>
          <p:txBody>
            <a:bodyPr wrap="square">
              <a:spAutoFit/>
            </a:bodyPr>
            <a:lstStyle/>
            <a:p>
              <a:r>
                <a:rPr lang="en-US" sz="900" dirty="0">
                  <a:solidFill>
                    <a:prstClr val="black">
                      <a:lumMod val="50000"/>
                      <a:lumOff val="50000"/>
                    </a:prstClr>
                  </a:solidFill>
                </a:rPr>
                <a:t>The third Tuesday in May represents the uniform vote day for school district budgets and Board of Education trustee elections.</a:t>
              </a:r>
            </a:p>
          </p:txBody>
        </p:sp>
        <p:sp>
          <p:nvSpPr>
            <p:cNvPr id="65" name="Rectangle 64"/>
            <p:cNvSpPr/>
            <p:nvPr/>
          </p:nvSpPr>
          <p:spPr>
            <a:xfrm>
              <a:off x="2015078" y="4111351"/>
              <a:ext cx="1136017" cy="307777"/>
            </a:xfrm>
            <a:prstGeom prst="rect">
              <a:avLst/>
            </a:prstGeom>
          </p:spPr>
          <p:txBody>
            <a:bodyPr wrap="none">
              <a:spAutoFit/>
            </a:bodyPr>
            <a:lstStyle/>
            <a:p>
              <a:r>
                <a:rPr lang="en-US" sz="1400" b="1" dirty="0">
                  <a:solidFill>
                    <a:srgbClr val="FF9900"/>
                  </a:solidFill>
                </a:rPr>
                <a:t>Budget Vote</a:t>
              </a:r>
            </a:p>
          </p:txBody>
        </p:sp>
      </p:grpSp>
      <p:grpSp>
        <p:nvGrpSpPr>
          <p:cNvPr id="68" name="Group 67"/>
          <p:cNvGrpSpPr/>
          <p:nvPr/>
        </p:nvGrpSpPr>
        <p:grpSpPr>
          <a:xfrm>
            <a:off x="1752600" y="4613654"/>
            <a:ext cx="1703736" cy="720346"/>
            <a:chOff x="2015078" y="4111351"/>
            <a:chExt cx="1703736" cy="720346"/>
          </a:xfrm>
        </p:grpSpPr>
        <p:sp>
          <p:nvSpPr>
            <p:cNvPr id="78" name="Rectangle 77"/>
            <p:cNvSpPr/>
            <p:nvPr/>
          </p:nvSpPr>
          <p:spPr>
            <a:xfrm>
              <a:off x="2015080" y="4323866"/>
              <a:ext cx="1503821" cy="507831"/>
            </a:xfrm>
            <a:prstGeom prst="rect">
              <a:avLst/>
            </a:prstGeom>
          </p:spPr>
          <p:txBody>
            <a:bodyPr wrap="square">
              <a:spAutoFit/>
            </a:bodyPr>
            <a:lstStyle/>
            <a:p>
              <a:r>
                <a:rPr lang="en-US" sz="900" dirty="0">
                  <a:solidFill>
                    <a:prstClr val="black">
                      <a:lumMod val="50000"/>
                      <a:lumOff val="50000"/>
                    </a:prstClr>
                  </a:solidFill>
                </a:rPr>
                <a:t>Second Board of Education budget presentation to be held at HSE Lecture Hall.</a:t>
              </a:r>
            </a:p>
          </p:txBody>
        </p:sp>
        <p:sp>
          <p:nvSpPr>
            <p:cNvPr id="79" name="Rectangle 78"/>
            <p:cNvSpPr/>
            <p:nvPr/>
          </p:nvSpPr>
          <p:spPr>
            <a:xfrm>
              <a:off x="2015078" y="4111351"/>
              <a:ext cx="1703736" cy="307777"/>
            </a:xfrm>
            <a:prstGeom prst="rect">
              <a:avLst/>
            </a:prstGeom>
          </p:spPr>
          <p:txBody>
            <a:bodyPr wrap="none">
              <a:spAutoFit/>
            </a:bodyPr>
            <a:lstStyle/>
            <a:p>
              <a:r>
                <a:rPr lang="en-US" sz="1400" b="1" dirty="0">
                  <a:solidFill>
                    <a:srgbClr val="009999"/>
                  </a:solidFill>
                </a:rPr>
                <a:t>Budget Presentation</a:t>
              </a:r>
            </a:p>
          </p:txBody>
        </p:sp>
      </p:grpSp>
      <p:grpSp>
        <p:nvGrpSpPr>
          <p:cNvPr id="69" name="Group 68"/>
          <p:cNvGrpSpPr/>
          <p:nvPr/>
        </p:nvGrpSpPr>
        <p:grpSpPr>
          <a:xfrm>
            <a:off x="3990537" y="4554986"/>
            <a:ext cx="1503823" cy="997345"/>
            <a:chOff x="2015078" y="4111351"/>
            <a:chExt cx="1503823" cy="997345"/>
          </a:xfrm>
        </p:grpSpPr>
        <p:sp>
          <p:nvSpPr>
            <p:cNvPr id="76" name="Rectangle 75"/>
            <p:cNvSpPr/>
            <p:nvPr/>
          </p:nvSpPr>
          <p:spPr>
            <a:xfrm>
              <a:off x="2015080" y="4323866"/>
              <a:ext cx="1503821" cy="784830"/>
            </a:xfrm>
            <a:prstGeom prst="rect">
              <a:avLst/>
            </a:prstGeom>
          </p:spPr>
          <p:txBody>
            <a:bodyPr wrap="square">
              <a:spAutoFit/>
            </a:bodyPr>
            <a:lstStyle/>
            <a:p>
              <a:r>
                <a:rPr lang="en-US" sz="900" dirty="0">
                  <a:solidFill>
                    <a:prstClr val="black">
                      <a:lumMod val="50000"/>
                      <a:lumOff val="50000"/>
                    </a:prstClr>
                  </a:solidFill>
                </a:rPr>
                <a:t>As required by law, Board of Education must adopt the proposed 2024-25 budget before it can be presented to residents for a vote.</a:t>
              </a:r>
            </a:p>
          </p:txBody>
        </p:sp>
        <p:sp>
          <p:nvSpPr>
            <p:cNvPr id="77" name="Rectangle 76"/>
            <p:cNvSpPr/>
            <p:nvPr/>
          </p:nvSpPr>
          <p:spPr>
            <a:xfrm>
              <a:off x="2015078" y="4111351"/>
              <a:ext cx="1448795" cy="307777"/>
            </a:xfrm>
            <a:prstGeom prst="rect">
              <a:avLst/>
            </a:prstGeom>
          </p:spPr>
          <p:txBody>
            <a:bodyPr wrap="none">
              <a:spAutoFit/>
            </a:bodyPr>
            <a:lstStyle/>
            <a:p>
              <a:r>
                <a:rPr lang="en-US" sz="1400" b="1" dirty="0">
                  <a:solidFill>
                    <a:srgbClr val="7030A0"/>
                  </a:solidFill>
                </a:rPr>
                <a:t>Budget Adoption</a:t>
              </a:r>
            </a:p>
          </p:txBody>
        </p:sp>
      </p:grpSp>
      <p:grpSp>
        <p:nvGrpSpPr>
          <p:cNvPr id="70" name="Group 69"/>
          <p:cNvGrpSpPr/>
          <p:nvPr/>
        </p:nvGrpSpPr>
        <p:grpSpPr>
          <a:xfrm>
            <a:off x="6140737" y="4554986"/>
            <a:ext cx="1717573" cy="1135845"/>
            <a:chOff x="2015078" y="4111351"/>
            <a:chExt cx="1717573" cy="1135845"/>
          </a:xfrm>
        </p:grpSpPr>
        <p:sp>
          <p:nvSpPr>
            <p:cNvPr id="74" name="Rectangle 73"/>
            <p:cNvSpPr/>
            <p:nvPr/>
          </p:nvSpPr>
          <p:spPr>
            <a:xfrm>
              <a:off x="2015080" y="4323866"/>
              <a:ext cx="1717571" cy="923330"/>
            </a:xfrm>
            <a:prstGeom prst="rect">
              <a:avLst/>
            </a:prstGeom>
          </p:spPr>
          <p:txBody>
            <a:bodyPr wrap="square">
              <a:spAutoFit/>
            </a:bodyPr>
            <a:lstStyle/>
            <a:p>
              <a:r>
                <a:rPr lang="en-US" sz="900" dirty="0">
                  <a:solidFill>
                    <a:prstClr val="black">
                      <a:lumMod val="50000"/>
                      <a:lumOff val="50000"/>
                    </a:prstClr>
                  </a:solidFill>
                </a:rPr>
                <a:t>As required by law, approximately one week before the budget vote, a presentation will be provided at a Board Meeting to share a summary of the 2024-25 proposed budget.</a:t>
              </a:r>
            </a:p>
          </p:txBody>
        </p:sp>
        <p:sp>
          <p:nvSpPr>
            <p:cNvPr id="75" name="Rectangle 74"/>
            <p:cNvSpPr/>
            <p:nvPr/>
          </p:nvSpPr>
          <p:spPr>
            <a:xfrm>
              <a:off x="2015078" y="4111351"/>
              <a:ext cx="1374159" cy="307777"/>
            </a:xfrm>
            <a:prstGeom prst="rect">
              <a:avLst/>
            </a:prstGeom>
          </p:spPr>
          <p:txBody>
            <a:bodyPr wrap="none">
              <a:spAutoFit/>
            </a:bodyPr>
            <a:lstStyle/>
            <a:p>
              <a:r>
                <a:rPr lang="en-US" sz="1400" b="1" dirty="0">
                  <a:solidFill>
                    <a:srgbClr val="FF3399"/>
                  </a:solidFill>
                </a:rPr>
                <a:t>Budget Hearing</a:t>
              </a:r>
            </a:p>
          </p:txBody>
        </p:sp>
      </p:grpSp>
      <p:grpSp>
        <p:nvGrpSpPr>
          <p:cNvPr id="3" name="1 Grupo"/>
          <p:cNvGrpSpPr/>
          <p:nvPr/>
        </p:nvGrpSpPr>
        <p:grpSpPr>
          <a:xfrm>
            <a:off x="257512" y="3380619"/>
            <a:ext cx="8628976" cy="85149"/>
            <a:chOff x="467544" y="2597889"/>
            <a:chExt cx="8208861" cy="81000"/>
          </a:xfrm>
        </p:grpSpPr>
        <p:cxnSp>
          <p:nvCxnSpPr>
            <p:cNvPr id="4" name="18 Conector recto"/>
            <p:cNvCxnSpPr>
              <a:stCxn id="6" idx="6"/>
              <a:endCxn id="5" idx="2"/>
            </p:cNvCxnSpPr>
            <p:nvPr/>
          </p:nvCxnSpPr>
          <p:spPr>
            <a:xfrm>
              <a:off x="548552" y="2638389"/>
              <a:ext cx="8046843"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 name="23 Elipse"/>
            <p:cNvSpPr/>
            <p:nvPr/>
          </p:nvSpPr>
          <p:spPr>
            <a:xfrm>
              <a:off x="8595394" y="2597889"/>
              <a:ext cx="81011" cy="81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200" dirty="0">
                <a:solidFill>
                  <a:prstClr val="black"/>
                </a:solidFill>
                <a:latin typeface="Trebuchet MS" panose="020B0603020202020204" pitchFamily="34" charset="0"/>
                <a:ea typeface="Segoe UI" panose="020B0502040204020203" pitchFamily="34" charset="0"/>
                <a:cs typeface="Helvetica" panose="020B0604020202020204" pitchFamily="34" charset="0"/>
              </a:endParaRPr>
            </a:p>
          </p:txBody>
        </p:sp>
        <p:sp>
          <p:nvSpPr>
            <p:cNvPr id="6" name="24 Elipse"/>
            <p:cNvSpPr/>
            <p:nvPr/>
          </p:nvSpPr>
          <p:spPr>
            <a:xfrm>
              <a:off x="467544" y="2597889"/>
              <a:ext cx="81011" cy="810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200" dirty="0">
                <a:solidFill>
                  <a:prstClr val="black"/>
                </a:solidFill>
                <a:latin typeface="Trebuchet MS" panose="020B0603020202020204" pitchFamily="34" charset="0"/>
                <a:ea typeface="Segoe UI" panose="020B0502040204020203" pitchFamily="34" charset="0"/>
                <a:cs typeface="Helvetica" panose="020B0604020202020204" pitchFamily="34" charset="0"/>
              </a:endParaRPr>
            </a:p>
          </p:txBody>
        </p:sp>
      </p:grpSp>
      <p:grpSp>
        <p:nvGrpSpPr>
          <p:cNvPr id="42" name="Group 41"/>
          <p:cNvGrpSpPr/>
          <p:nvPr/>
        </p:nvGrpSpPr>
        <p:grpSpPr>
          <a:xfrm>
            <a:off x="799207" y="2529080"/>
            <a:ext cx="1124602" cy="1499340"/>
            <a:chOff x="783838" y="2529080"/>
            <a:chExt cx="1124602" cy="1499340"/>
          </a:xfrm>
        </p:grpSpPr>
        <p:grpSp>
          <p:nvGrpSpPr>
            <p:cNvPr id="7" name="2 Grupo"/>
            <p:cNvGrpSpPr/>
            <p:nvPr/>
          </p:nvGrpSpPr>
          <p:grpSpPr>
            <a:xfrm>
              <a:off x="1275808" y="2529080"/>
              <a:ext cx="141927" cy="965113"/>
              <a:chOff x="1436278" y="1787812"/>
              <a:chExt cx="135019" cy="918087"/>
            </a:xfrm>
          </p:grpSpPr>
          <p:sp>
            <p:nvSpPr>
              <p:cNvPr id="8" name="25 Elipse"/>
              <p:cNvSpPr/>
              <p:nvPr/>
            </p:nvSpPr>
            <p:spPr>
              <a:xfrm>
                <a:off x="1436278" y="2570899"/>
                <a:ext cx="135019" cy="135000"/>
              </a:xfrm>
              <a:prstGeom prst="ellipse">
                <a:avLst/>
              </a:prstGeom>
              <a:solidFill>
                <a:srgbClr val="6699FF"/>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9" name="40 Conector recto"/>
              <p:cNvCxnSpPr/>
              <p:nvPr/>
            </p:nvCxnSpPr>
            <p:spPr>
              <a:xfrm flipV="1">
                <a:off x="1503186" y="1857792"/>
                <a:ext cx="5547" cy="713104"/>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0" name="41 Elipse"/>
              <p:cNvSpPr/>
              <p:nvPr/>
            </p:nvSpPr>
            <p:spPr>
              <a:xfrm>
                <a:off x="1467943" y="1787812"/>
                <a:ext cx="81011" cy="81000"/>
              </a:xfrm>
              <a:prstGeom prst="ellipse">
                <a:avLst/>
              </a:prstGeom>
              <a:solidFill>
                <a:schemeClr val="bg1"/>
              </a:solidFill>
              <a:ln w="57150">
                <a:solidFill>
                  <a:srgbClr val="6699FF"/>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2" name="TextBox 81"/>
            <p:cNvSpPr txBox="1"/>
            <p:nvPr/>
          </p:nvSpPr>
          <p:spPr>
            <a:xfrm>
              <a:off x="783838" y="3505200"/>
              <a:ext cx="1124602" cy="523220"/>
            </a:xfrm>
            <a:prstGeom prst="rect">
              <a:avLst/>
            </a:prstGeom>
            <a:noFill/>
          </p:spPr>
          <p:txBody>
            <a:bodyPr wrap="none" rtlCol="0">
              <a:spAutoFit/>
            </a:bodyPr>
            <a:lstStyle/>
            <a:p>
              <a:pPr algn="ctr"/>
              <a:r>
                <a:rPr lang="en-US" sz="1400" b="1" dirty="0">
                  <a:solidFill>
                    <a:srgbClr val="6699FF"/>
                  </a:solidFill>
                </a:rPr>
                <a:t>March - May</a:t>
              </a:r>
            </a:p>
            <a:p>
              <a:pPr algn="ctr"/>
              <a:r>
                <a:rPr lang="en-US" sz="1400" b="1" dirty="0">
                  <a:solidFill>
                    <a:srgbClr val="6699FF"/>
                  </a:solidFill>
                </a:rPr>
                <a:t>2024</a:t>
              </a:r>
            </a:p>
          </p:txBody>
        </p:sp>
      </p:grpSp>
      <p:grpSp>
        <p:nvGrpSpPr>
          <p:cNvPr id="38" name="Group 37"/>
          <p:cNvGrpSpPr/>
          <p:nvPr/>
        </p:nvGrpSpPr>
        <p:grpSpPr>
          <a:xfrm>
            <a:off x="4819557" y="2529081"/>
            <a:ext cx="1657443" cy="1283896"/>
            <a:chOff x="4819557" y="2529081"/>
            <a:chExt cx="1657443" cy="1283896"/>
          </a:xfrm>
        </p:grpSpPr>
        <p:grpSp>
          <p:nvGrpSpPr>
            <p:cNvPr id="23" name="8 Grupo"/>
            <p:cNvGrpSpPr/>
            <p:nvPr/>
          </p:nvGrpSpPr>
          <p:grpSpPr>
            <a:xfrm>
              <a:off x="5576093" y="2529081"/>
              <a:ext cx="141927" cy="965112"/>
              <a:chOff x="5527256" y="1787812"/>
              <a:chExt cx="135019" cy="918086"/>
            </a:xfrm>
          </p:grpSpPr>
          <p:sp>
            <p:nvSpPr>
              <p:cNvPr id="24" name="37 Elipse"/>
              <p:cNvSpPr/>
              <p:nvPr/>
            </p:nvSpPr>
            <p:spPr>
              <a:xfrm>
                <a:off x="5527256" y="2570898"/>
                <a:ext cx="135019" cy="135000"/>
              </a:xfrm>
              <a:prstGeom prst="ellipse">
                <a:avLst/>
              </a:prstGeom>
              <a:solidFill>
                <a:srgbClr val="4DA151"/>
              </a:solidFill>
              <a:ln>
                <a:solidFill>
                  <a:srgbClr val="4DA151"/>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25" name="45 Conector recto"/>
              <p:cNvCxnSpPr/>
              <p:nvPr/>
            </p:nvCxnSpPr>
            <p:spPr>
              <a:xfrm flipV="1">
                <a:off x="5596189" y="1858765"/>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6" name="51 Elipse"/>
              <p:cNvSpPr/>
              <p:nvPr/>
            </p:nvSpPr>
            <p:spPr>
              <a:xfrm>
                <a:off x="5562802" y="1787812"/>
                <a:ext cx="81011" cy="81000"/>
              </a:xfrm>
              <a:prstGeom prst="ellipse">
                <a:avLst/>
              </a:prstGeom>
              <a:solidFill>
                <a:schemeClr val="bg1"/>
              </a:solidFill>
              <a:ln w="57150">
                <a:solidFill>
                  <a:srgbClr val="4DA151"/>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4" name="TextBox 83"/>
            <p:cNvSpPr txBox="1"/>
            <p:nvPr/>
          </p:nvSpPr>
          <p:spPr>
            <a:xfrm>
              <a:off x="4819557" y="3505200"/>
              <a:ext cx="1657443" cy="307777"/>
            </a:xfrm>
            <a:prstGeom prst="rect">
              <a:avLst/>
            </a:prstGeom>
            <a:noFill/>
          </p:spPr>
          <p:txBody>
            <a:bodyPr wrap="square" rtlCol="0">
              <a:spAutoFit/>
            </a:bodyPr>
            <a:lstStyle/>
            <a:p>
              <a:pPr algn="ctr"/>
              <a:r>
                <a:rPr lang="en-US" sz="1400" b="1" dirty="0">
                  <a:solidFill>
                    <a:srgbClr val="4DA151"/>
                  </a:solidFill>
                </a:rPr>
                <a:t>May 2024</a:t>
              </a:r>
            </a:p>
          </p:txBody>
        </p:sp>
      </p:grpSp>
      <p:grpSp>
        <p:nvGrpSpPr>
          <p:cNvPr id="40" name="Group 39"/>
          <p:cNvGrpSpPr/>
          <p:nvPr/>
        </p:nvGrpSpPr>
        <p:grpSpPr>
          <a:xfrm>
            <a:off x="7255379" y="2529081"/>
            <a:ext cx="1202821" cy="1264786"/>
            <a:chOff x="7255379" y="2529081"/>
            <a:chExt cx="1202821" cy="1264786"/>
          </a:xfrm>
        </p:grpSpPr>
        <p:grpSp>
          <p:nvGrpSpPr>
            <p:cNvPr id="31" name="10 Grupo"/>
            <p:cNvGrpSpPr/>
            <p:nvPr/>
          </p:nvGrpSpPr>
          <p:grpSpPr>
            <a:xfrm>
              <a:off x="7741255" y="2529081"/>
              <a:ext cx="141927" cy="965112"/>
              <a:chOff x="7587030" y="1787812"/>
              <a:chExt cx="135019" cy="918086"/>
            </a:xfrm>
          </p:grpSpPr>
          <p:sp>
            <p:nvSpPr>
              <p:cNvPr id="32" name="39 Elipse"/>
              <p:cNvSpPr/>
              <p:nvPr/>
            </p:nvSpPr>
            <p:spPr>
              <a:xfrm>
                <a:off x="7587030" y="2570898"/>
                <a:ext cx="135019" cy="135000"/>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33" name="47 Conector recto"/>
              <p:cNvCxnSpPr/>
              <p:nvPr/>
            </p:nvCxnSpPr>
            <p:spPr>
              <a:xfrm flipV="1">
                <a:off x="7648800" y="1858765"/>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4" name="53 Elipse"/>
              <p:cNvSpPr/>
              <p:nvPr/>
            </p:nvSpPr>
            <p:spPr>
              <a:xfrm>
                <a:off x="7617376" y="1787812"/>
                <a:ext cx="81011" cy="81000"/>
              </a:xfrm>
              <a:prstGeom prst="ellipse">
                <a:avLst/>
              </a:prstGeom>
              <a:solidFill>
                <a:schemeClr val="bg1"/>
              </a:solidFill>
              <a:ln w="571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5" name="TextBox 84"/>
            <p:cNvSpPr txBox="1"/>
            <p:nvPr/>
          </p:nvSpPr>
          <p:spPr>
            <a:xfrm>
              <a:off x="7255379" y="3486090"/>
              <a:ext cx="1202821" cy="307777"/>
            </a:xfrm>
            <a:prstGeom prst="rect">
              <a:avLst/>
            </a:prstGeom>
            <a:noFill/>
          </p:spPr>
          <p:txBody>
            <a:bodyPr wrap="square" rtlCol="0">
              <a:spAutoFit/>
            </a:bodyPr>
            <a:lstStyle/>
            <a:p>
              <a:pPr algn="r"/>
              <a:r>
                <a:rPr lang="en-US" sz="1400" b="1" dirty="0">
                  <a:solidFill>
                    <a:srgbClr val="FF9900"/>
                  </a:solidFill>
                </a:rPr>
                <a:t>May 21, 2024</a:t>
              </a:r>
            </a:p>
          </p:txBody>
        </p:sp>
      </p:grpSp>
      <p:grpSp>
        <p:nvGrpSpPr>
          <p:cNvPr id="35" name="Group 34"/>
          <p:cNvGrpSpPr/>
          <p:nvPr/>
        </p:nvGrpSpPr>
        <p:grpSpPr>
          <a:xfrm>
            <a:off x="1759844" y="3045023"/>
            <a:ext cx="1371600" cy="1283897"/>
            <a:chOff x="1759844" y="3045023"/>
            <a:chExt cx="1371600" cy="1283897"/>
          </a:xfrm>
        </p:grpSpPr>
        <p:grpSp>
          <p:nvGrpSpPr>
            <p:cNvPr id="11" name="4 Grupo"/>
            <p:cNvGrpSpPr/>
            <p:nvPr/>
          </p:nvGrpSpPr>
          <p:grpSpPr>
            <a:xfrm>
              <a:off x="2350879" y="3352235"/>
              <a:ext cx="141927" cy="976685"/>
              <a:chOff x="2459025" y="2570898"/>
              <a:chExt cx="135019" cy="929095"/>
            </a:xfrm>
          </p:grpSpPr>
          <p:sp>
            <p:nvSpPr>
              <p:cNvPr id="12" name="26 Elipse"/>
              <p:cNvSpPr/>
              <p:nvPr/>
            </p:nvSpPr>
            <p:spPr>
              <a:xfrm>
                <a:off x="2459025" y="2570898"/>
                <a:ext cx="135019" cy="135000"/>
              </a:xfrm>
              <a:prstGeom prst="ellipse">
                <a:avLst/>
              </a:prstGeom>
              <a:solidFill>
                <a:srgbClr val="009999"/>
              </a:solidFill>
              <a:ln>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13" name="42 Conector recto"/>
              <p:cNvCxnSpPr/>
              <p:nvPr/>
            </p:nvCxnSpPr>
            <p:spPr>
              <a:xfrm flipV="1">
                <a:off x="2518306" y="2705899"/>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4" name="48 Elipse"/>
              <p:cNvSpPr/>
              <p:nvPr/>
            </p:nvSpPr>
            <p:spPr>
              <a:xfrm>
                <a:off x="2478571" y="3418993"/>
                <a:ext cx="81011" cy="81000"/>
              </a:xfrm>
              <a:prstGeom prst="ellipse">
                <a:avLst/>
              </a:prstGeom>
              <a:solidFill>
                <a:schemeClr val="bg1"/>
              </a:solidFill>
              <a:ln w="57150">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6" name="TextBox 85"/>
            <p:cNvSpPr txBox="1"/>
            <p:nvPr/>
          </p:nvSpPr>
          <p:spPr>
            <a:xfrm>
              <a:off x="1759844" y="3045023"/>
              <a:ext cx="1371600" cy="307777"/>
            </a:xfrm>
            <a:prstGeom prst="rect">
              <a:avLst/>
            </a:prstGeom>
            <a:noFill/>
          </p:spPr>
          <p:txBody>
            <a:bodyPr wrap="square" rtlCol="0">
              <a:spAutoFit/>
            </a:bodyPr>
            <a:lstStyle/>
            <a:p>
              <a:r>
                <a:rPr lang="en-US" sz="1400" b="1" dirty="0">
                  <a:solidFill>
                    <a:srgbClr val="009999"/>
                  </a:solidFill>
                </a:rPr>
                <a:t>March 18, 2024</a:t>
              </a:r>
            </a:p>
          </p:txBody>
        </p:sp>
      </p:grpSp>
      <p:grpSp>
        <p:nvGrpSpPr>
          <p:cNvPr id="37" name="Group 36"/>
          <p:cNvGrpSpPr/>
          <p:nvPr/>
        </p:nvGrpSpPr>
        <p:grpSpPr>
          <a:xfrm>
            <a:off x="3970009" y="3050934"/>
            <a:ext cx="1218603" cy="1277986"/>
            <a:chOff x="3970009" y="3050934"/>
            <a:chExt cx="1218603" cy="1277986"/>
          </a:xfrm>
        </p:grpSpPr>
        <p:grpSp>
          <p:nvGrpSpPr>
            <p:cNvPr id="19" name="7 Grupo"/>
            <p:cNvGrpSpPr/>
            <p:nvPr/>
          </p:nvGrpSpPr>
          <p:grpSpPr>
            <a:xfrm>
              <a:off x="4501022" y="3352234"/>
              <a:ext cx="141927" cy="976686"/>
              <a:chOff x="4504512" y="2570897"/>
              <a:chExt cx="135019" cy="929096"/>
            </a:xfrm>
          </p:grpSpPr>
          <p:sp>
            <p:nvSpPr>
              <p:cNvPr id="20" name="36 Elipse"/>
              <p:cNvSpPr/>
              <p:nvPr/>
            </p:nvSpPr>
            <p:spPr>
              <a:xfrm>
                <a:off x="4504512" y="2570897"/>
                <a:ext cx="135019" cy="135000"/>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21" name="44 Conector recto"/>
              <p:cNvCxnSpPr/>
              <p:nvPr/>
            </p:nvCxnSpPr>
            <p:spPr>
              <a:xfrm flipV="1">
                <a:off x="4571662" y="2699129"/>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2" name="50 Elipse"/>
              <p:cNvSpPr/>
              <p:nvPr/>
            </p:nvSpPr>
            <p:spPr>
              <a:xfrm>
                <a:off x="4533907" y="3418993"/>
                <a:ext cx="81011" cy="81000"/>
              </a:xfrm>
              <a:prstGeom prst="ellipse">
                <a:avLst/>
              </a:prstGeom>
              <a:solidFill>
                <a:schemeClr val="bg1"/>
              </a:solid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7" name="TextBox 86"/>
            <p:cNvSpPr txBox="1"/>
            <p:nvPr/>
          </p:nvSpPr>
          <p:spPr>
            <a:xfrm>
              <a:off x="3970009" y="3050934"/>
              <a:ext cx="1218603" cy="307777"/>
            </a:xfrm>
            <a:prstGeom prst="rect">
              <a:avLst/>
            </a:prstGeom>
            <a:noFill/>
          </p:spPr>
          <p:txBody>
            <a:bodyPr wrap="none" rtlCol="0">
              <a:spAutoFit/>
            </a:bodyPr>
            <a:lstStyle/>
            <a:p>
              <a:r>
                <a:rPr lang="en-US" sz="1400" b="1" dirty="0">
                  <a:solidFill>
                    <a:srgbClr val="7030A0"/>
                  </a:solidFill>
                </a:rPr>
                <a:t>April 16, 2024</a:t>
              </a:r>
            </a:p>
          </p:txBody>
        </p:sp>
      </p:grpSp>
      <p:grpSp>
        <p:nvGrpSpPr>
          <p:cNvPr id="39" name="Group 38"/>
          <p:cNvGrpSpPr/>
          <p:nvPr/>
        </p:nvGrpSpPr>
        <p:grpSpPr>
          <a:xfrm>
            <a:off x="6130836" y="3040173"/>
            <a:ext cx="1186479" cy="1277126"/>
            <a:chOff x="6130836" y="3040173"/>
            <a:chExt cx="1186479" cy="1277126"/>
          </a:xfrm>
        </p:grpSpPr>
        <p:grpSp>
          <p:nvGrpSpPr>
            <p:cNvPr id="27" name="9 Grupo"/>
            <p:cNvGrpSpPr/>
            <p:nvPr/>
          </p:nvGrpSpPr>
          <p:grpSpPr>
            <a:xfrm>
              <a:off x="6651166" y="3352235"/>
              <a:ext cx="141927" cy="965064"/>
              <a:chOff x="6550000" y="2570894"/>
              <a:chExt cx="135019" cy="918039"/>
            </a:xfrm>
          </p:grpSpPr>
          <p:sp>
            <p:nvSpPr>
              <p:cNvPr id="28" name="38 Elipse"/>
              <p:cNvSpPr/>
              <p:nvPr/>
            </p:nvSpPr>
            <p:spPr>
              <a:xfrm>
                <a:off x="6550000" y="2570894"/>
                <a:ext cx="135019" cy="135000"/>
              </a:xfrm>
              <a:prstGeom prst="ellipse">
                <a:avLst/>
              </a:prstGeom>
              <a:solidFill>
                <a:srgbClr val="FF339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29" name="46 Conector recto"/>
              <p:cNvCxnSpPr/>
              <p:nvPr/>
            </p:nvCxnSpPr>
            <p:spPr>
              <a:xfrm flipV="1">
                <a:off x="6614592" y="2699128"/>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0" name="52 Elipse"/>
              <p:cNvSpPr/>
              <p:nvPr/>
            </p:nvSpPr>
            <p:spPr>
              <a:xfrm>
                <a:off x="6579600" y="3407933"/>
                <a:ext cx="81011" cy="81000"/>
              </a:xfrm>
              <a:prstGeom prst="ellipse">
                <a:avLst/>
              </a:prstGeom>
              <a:solidFill>
                <a:schemeClr val="bg1"/>
              </a:solidFill>
              <a:ln w="57150">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8" name="TextBox 87"/>
            <p:cNvSpPr txBox="1"/>
            <p:nvPr/>
          </p:nvSpPr>
          <p:spPr>
            <a:xfrm>
              <a:off x="6130836" y="3040173"/>
              <a:ext cx="1186479" cy="307777"/>
            </a:xfrm>
            <a:prstGeom prst="rect">
              <a:avLst/>
            </a:prstGeom>
            <a:noFill/>
          </p:spPr>
          <p:txBody>
            <a:bodyPr wrap="none" rtlCol="0">
              <a:spAutoFit/>
            </a:bodyPr>
            <a:lstStyle/>
            <a:p>
              <a:r>
                <a:rPr lang="en-US" sz="1400" b="1" dirty="0">
                  <a:solidFill>
                    <a:srgbClr val="FF3399"/>
                  </a:solidFill>
                </a:rPr>
                <a:t>May 13, 2024</a:t>
              </a:r>
            </a:p>
          </p:txBody>
        </p:sp>
      </p:grpSp>
      <p:grpSp>
        <p:nvGrpSpPr>
          <p:cNvPr id="41" name="Group 40"/>
          <p:cNvGrpSpPr/>
          <p:nvPr/>
        </p:nvGrpSpPr>
        <p:grpSpPr>
          <a:xfrm>
            <a:off x="2923555" y="2529080"/>
            <a:ext cx="1157125" cy="1283897"/>
            <a:chOff x="2923555" y="2529080"/>
            <a:chExt cx="1157125" cy="1283897"/>
          </a:xfrm>
        </p:grpSpPr>
        <p:grpSp>
          <p:nvGrpSpPr>
            <p:cNvPr id="36" name="Group 35"/>
            <p:cNvGrpSpPr/>
            <p:nvPr/>
          </p:nvGrpSpPr>
          <p:grpSpPr>
            <a:xfrm>
              <a:off x="2923555" y="2529080"/>
              <a:ext cx="1157125" cy="1283897"/>
              <a:chOff x="2923555" y="2529080"/>
              <a:chExt cx="1157125" cy="1283897"/>
            </a:xfrm>
          </p:grpSpPr>
          <p:grpSp>
            <p:nvGrpSpPr>
              <p:cNvPr id="15" name="6 Grupo"/>
              <p:cNvGrpSpPr/>
              <p:nvPr/>
            </p:nvGrpSpPr>
            <p:grpSpPr>
              <a:xfrm>
                <a:off x="3425950" y="2529080"/>
                <a:ext cx="141927" cy="965113"/>
                <a:chOff x="3481768" y="1787812"/>
                <a:chExt cx="135019" cy="918087"/>
              </a:xfrm>
            </p:grpSpPr>
            <p:sp>
              <p:nvSpPr>
                <p:cNvPr id="16" name="27 Elipse"/>
                <p:cNvSpPr/>
                <p:nvPr/>
              </p:nvSpPr>
              <p:spPr>
                <a:xfrm>
                  <a:off x="3481768" y="2570899"/>
                  <a:ext cx="135019" cy="1350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cxnSp>
              <p:nvCxnSpPr>
                <p:cNvPr id="17" name="43 Conector recto"/>
                <p:cNvCxnSpPr/>
                <p:nvPr/>
              </p:nvCxnSpPr>
              <p:spPr>
                <a:xfrm flipV="1">
                  <a:off x="3550652" y="1859059"/>
                  <a:ext cx="5547" cy="713105"/>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8" name="49 Elipse"/>
                <p:cNvSpPr/>
                <p:nvPr/>
              </p:nvSpPr>
              <p:spPr>
                <a:xfrm>
                  <a:off x="3516475" y="1787812"/>
                  <a:ext cx="81011" cy="81000"/>
                </a:xfrm>
                <a:prstGeom prst="ellipse">
                  <a:avLst/>
                </a:prstGeom>
                <a:solidFill>
                  <a:srgbClr val="0070C0"/>
                </a:solid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
            <p:nvSpPr>
              <p:cNvPr id="83" name="TextBox 82"/>
              <p:cNvSpPr txBox="1"/>
              <p:nvPr/>
            </p:nvSpPr>
            <p:spPr>
              <a:xfrm>
                <a:off x="2923555" y="3505200"/>
                <a:ext cx="1157125" cy="307777"/>
              </a:xfrm>
              <a:prstGeom prst="rect">
                <a:avLst/>
              </a:prstGeom>
              <a:noFill/>
            </p:spPr>
            <p:txBody>
              <a:bodyPr wrap="square" rtlCol="0">
                <a:spAutoFit/>
              </a:bodyPr>
              <a:lstStyle/>
              <a:p>
                <a:pPr algn="r"/>
                <a:r>
                  <a:rPr lang="en-US" sz="1400" b="1" dirty="0">
                    <a:solidFill>
                      <a:srgbClr val="C00000"/>
                    </a:solidFill>
                  </a:rPr>
                  <a:t>April 1, 2024</a:t>
                </a:r>
              </a:p>
            </p:txBody>
          </p:sp>
        </p:grpSp>
        <p:sp>
          <p:nvSpPr>
            <p:cNvPr id="71" name="48 Elipse"/>
            <p:cNvSpPr/>
            <p:nvPr/>
          </p:nvSpPr>
          <p:spPr>
            <a:xfrm>
              <a:off x="3462433" y="2555724"/>
              <a:ext cx="85156" cy="85149"/>
            </a:xfrm>
            <a:prstGeom prst="ellipse">
              <a:avLst/>
            </a:prstGeom>
            <a:solidFill>
              <a:schemeClr val="bg1"/>
            </a:solid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68572" tIns="34286" rIns="68572" bIns="34286" rtlCol="0" anchor="ctr"/>
            <a:lstStyle/>
            <a:p>
              <a:pPr algn="ctr"/>
              <a:endParaRPr lang="es-MX" sz="1050" dirty="0">
                <a:solidFill>
                  <a:prstClr val="black"/>
                </a:solidFill>
                <a:latin typeface="Helvetica" panose="020B0604020202020204" pitchFamily="34" charset="0"/>
                <a:ea typeface="Segoe UI" panose="020B0502040204020203" pitchFamily="34" charset="0"/>
                <a:cs typeface="Helvetica" panose="020B0604020202020204" pitchFamily="34" charset="0"/>
              </a:endParaRPr>
            </a:p>
          </p:txBody>
        </p:sp>
      </p:grpSp>
    </p:spTree>
    <p:extLst>
      <p:ext uri="{BB962C8B-B14F-4D97-AF65-F5344CB8AC3E}">
        <p14:creationId xmlns:p14="http://schemas.microsoft.com/office/powerpoint/2010/main" val="1749010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500" fill="hold"/>
                                        <p:tgtEl>
                                          <p:spTgt spid="42"/>
                                        </p:tgtEl>
                                        <p:attrNameLst>
                                          <p:attrName>ppt_w</p:attrName>
                                        </p:attrNameLst>
                                      </p:cBhvr>
                                      <p:tavLst>
                                        <p:tav tm="0">
                                          <p:val>
                                            <p:fltVal val="0"/>
                                          </p:val>
                                        </p:tav>
                                        <p:tav tm="100000">
                                          <p:val>
                                            <p:strVal val="#ppt_w"/>
                                          </p:val>
                                        </p:tav>
                                      </p:tavLst>
                                    </p:anim>
                                    <p:anim calcmode="lin" valueType="num">
                                      <p:cBhvr>
                                        <p:cTn id="8" dur="500" fill="hold"/>
                                        <p:tgtEl>
                                          <p:spTgt spid="42"/>
                                        </p:tgtEl>
                                        <p:attrNameLst>
                                          <p:attrName>ppt_h</p:attrName>
                                        </p:attrNameLst>
                                      </p:cBhvr>
                                      <p:tavLst>
                                        <p:tav tm="0">
                                          <p:val>
                                            <p:fltVal val="0"/>
                                          </p:val>
                                        </p:tav>
                                        <p:tav tm="100000">
                                          <p:val>
                                            <p:strVal val="#ppt_h"/>
                                          </p:val>
                                        </p:tav>
                                      </p:tavLst>
                                    </p:anim>
                                    <p:animEffect transition="in" filter="fade">
                                      <p:cBhvr>
                                        <p:cTn id="9" dur="500"/>
                                        <p:tgtEl>
                                          <p:spTgt spid="42"/>
                                        </p:tgtEl>
                                      </p:cBhvr>
                                    </p:animEffect>
                                  </p:childTnLst>
                                </p:cTn>
                              </p:par>
                              <p:par>
                                <p:cTn id="10" presetID="42" presetClass="entr" presetSubtype="0" fill="hold" nodeType="with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fade">
                                      <p:cBhvr>
                                        <p:cTn id="12" dur="1000"/>
                                        <p:tgtEl>
                                          <p:spTgt spid="54"/>
                                        </p:tgtEl>
                                      </p:cBhvr>
                                    </p:animEffect>
                                    <p:anim calcmode="lin" valueType="num">
                                      <p:cBhvr>
                                        <p:cTn id="13" dur="1000" fill="hold"/>
                                        <p:tgtEl>
                                          <p:spTgt spid="54"/>
                                        </p:tgtEl>
                                        <p:attrNameLst>
                                          <p:attrName>ppt_x</p:attrName>
                                        </p:attrNameLst>
                                      </p:cBhvr>
                                      <p:tavLst>
                                        <p:tav tm="0">
                                          <p:val>
                                            <p:strVal val="#ppt_x"/>
                                          </p:val>
                                        </p:tav>
                                        <p:tav tm="100000">
                                          <p:val>
                                            <p:strVal val="#ppt_x"/>
                                          </p:val>
                                        </p:tav>
                                      </p:tavLst>
                                    </p:anim>
                                    <p:anim calcmode="lin" valueType="num">
                                      <p:cBhvr>
                                        <p:cTn id="14"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p:cTn id="19" dur="500" fill="hold"/>
                                        <p:tgtEl>
                                          <p:spTgt spid="35"/>
                                        </p:tgtEl>
                                        <p:attrNameLst>
                                          <p:attrName>ppt_w</p:attrName>
                                        </p:attrNameLst>
                                      </p:cBhvr>
                                      <p:tavLst>
                                        <p:tav tm="0">
                                          <p:val>
                                            <p:fltVal val="0"/>
                                          </p:val>
                                        </p:tav>
                                        <p:tav tm="100000">
                                          <p:val>
                                            <p:strVal val="#ppt_w"/>
                                          </p:val>
                                        </p:tav>
                                      </p:tavLst>
                                    </p:anim>
                                    <p:anim calcmode="lin" valueType="num">
                                      <p:cBhvr>
                                        <p:cTn id="20" dur="500" fill="hold"/>
                                        <p:tgtEl>
                                          <p:spTgt spid="35"/>
                                        </p:tgtEl>
                                        <p:attrNameLst>
                                          <p:attrName>ppt_h</p:attrName>
                                        </p:attrNameLst>
                                      </p:cBhvr>
                                      <p:tavLst>
                                        <p:tav tm="0">
                                          <p:val>
                                            <p:fltVal val="0"/>
                                          </p:val>
                                        </p:tav>
                                        <p:tav tm="100000">
                                          <p:val>
                                            <p:strVal val="#ppt_h"/>
                                          </p:val>
                                        </p:tav>
                                      </p:tavLst>
                                    </p:anim>
                                    <p:animEffect transition="in" filter="fade">
                                      <p:cBhvr>
                                        <p:cTn id="21" dur="500"/>
                                        <p:tgtEl>
                                          <p:spTgt spid="35"/>
                                        </p:tgtEl>
                                      </p:cBhvr>
                                    </p:animEffect>
                                  </p:childTnLst>
                                </p:cTn>
                              </p:par>
                              <p:par>
                                <p:cTn id="22" presetID="47" presetClass="entr" presetSubtype="0" fill="hold" nodeType="withEffect">
                                  <p:stCondLst>
                                    <p:cond delay="0"/>
                                  </p:stCondLst>
                                  <p:childTnLst>
                                    <p:set>
                                      <p:cBhvr>
                                        <p:cTn id="23" dur="1" fill="hold">
                                          <p:stCondLst>
                                            <p:cond delay="0"/>
                                          </p:stCondLst>
                                        </p:cTn>
                                        <p:tgtEl>
                                          <p:spTgt spid="68"/>
                                        </p:tgtEl>
                                        <p:attrNameLst>
                                          <p:attrName>style.visibility</p:attrName>
                                        </p:attrNameLst>
                                      </p:cBhvr>
                                      <p:to>
                                        <p:strVal val="visible"/>
                                      </p:to>
                                    </p:set>
                                    <p:animEffect transition="in" filter="fade">
                                      <p:cBhvr>
                                        <p:cTn id="24" dur="1000"/>
                                        <p:tgtEl>
                                          <p:spTgt spid="68"/>
                                        </p:tgtEl>
                                      </p:cBhvr>
                                    </p:animEffect>
                                    <p:anim calcmode="lin" valueType="num">
                                      <p:cBhvr>
                                        <p:cTn id="25" dur="1000" fill="hold"/>
                                        <p:tgtEl>
                                          <p:spTgt spid="68"/>
                                        </p:tgtEl>
                                        <p:attrNameLst>
                                          <p:attrName>ppt_x</p:attrName>
                                        </p:attrNameLst>
                                      </p:cBhvr>
                                      <p:tavLst>
                                        <p:tav tm="0">
                                          <p:val>
                                            <p:strVal val="#ppt_x"/>
                                          </p:val>
                                        </p:tav>
                                        <p:tav tm="100000">
                                          <p:val>
                                            <p:strVal val="#ppt_x"/>
                                          </p:val>
                                        </p:tav>
                                      </p:tavLst>
                                    </p:anim>
                                    <p:anim calcmode="lin" valueType="num">
                                      <p:cBhvr>
                                        <p:cTn id="26"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ppt_w</p:attrName>
                                        </p:attrNameLst>
                                      </p:cBhvr>
                                      <p:tavLst>
                                        <p:tav tm="0">
                                          <p:val>
                                            <p:fltVal val="0"/>
                                          </p:val>
                                        </p:tav>
                                        <p:tav tm="100000">
                                          <p:val>
                                            <p:strVal val="#ppt_w"/>
                                          </p:val>
                                        </p:tav>
                                      </p:tavLst>
                                    </p:anim>
                                    <p:anim calcmode="lin" valueType="num">
                                      <p:cBhvr>
                                        <p:cTn id="32" dur="500" fill="hold"/>
                                        <p:tgtEl>
                                          <p:spTgt spid="41"/>
                                        </p:tgtEl>
                                        <p:attrNameLst>
                                          <p:attrName>ppt_h</p:attrName>
                                        </p:attrNameLst>
                                      </p:cBhvr>
                                      <p:tavLst>
                                        <p:tav tm="0">
                                          <p:val>
                                            <p:fltVal val="0"/>
                                          </p:val>
                                        </p:tav>
                                        <p:tav tm="100000">
                                          <p:val>
                                            <p:strVal val="#ppt_h"/>
                                          </p:val>
                                        </p:tav>
                                      </p:tavLst>
                                    </p:anim>
                                    <p:animEffect transition="in" filter="fade">
                                      <p:cBhvr>
                                        <p:cTn id="33" dur="500"/>
                                        <p:tgtEl>
                                          <p:spTgt spid="41"/>
                                        </p:tgtEl>
                                      </p:cBhvr>
                                    </p:animEffect>
                                  </p:childTnLst>
                                </p:cTn>
                              </p:par>
                              <p:par>
                                <p:cTn id="34" presetID="42" presetClass="entr" presetSubtype="0" fill="hold" nodeType="withEffect">
                                  <p:stCondLst>
                                    <p:cond delay="0"/>
                                  </p:stCondLst>
                                  <p:childTnLst>
                                    <p:set>
                                      <p:cBhvr>
                                        <p:cTn id="35" dur="1" fill="hold">
                                          <p:stCondLst>
                                            <p:cond delay="0"/>
                                          </p:stCondLst>
                                        </p:cTn>
                                        <p:tgtEl>
                                          <p:spTgt spid="57"/>
                                        </p:tgtEl>
                                        <p:attrNameLst>
                                          <p:attrName>style.visibility</p:attrName>
                                        </p:attrNameLst>
                                      </p:cBhvr>
                                      <p:to>
                                        <p:strVal val="visible"/>
                                      </p:to>
                                    </p:set>
                                    <p:animEffect transition="in" filter="fade">
                                      <p:cBhvr>
                                        <p:cTn id="36" dur="1000"/>
                                        <p:tgtEl>
                                          <p:spTgt spid="57"/>
                                        </p:tgtEl>
                                      </p:cBhvr>
                                    </p:animEffect>
                                    <p:anim calcmode="lin" valueType="num">
                                      <p:cBhvr>
                                        <p:cTn id="37" dur="1000" fill="hold"/>
                                        <p:tgtEl>
                                          <p:spTgt spid="57"/>
                                        </p:tgtEl>
                                        <p:attrNameLst>
                                          <p:attrName>ppt_x</p:attrName>
                                        </p:attrNameLst>
                                      </p:cBhvr>
                                      <p:tavLst>
                                        <p:tav tm="0">
                                          <p:val>
                                            <p:strVal val="#ppt_x"/>
                                          </p:val>
                                        </p:tav>
                                        <p:tav tm="100000">
                                          <p:val>
                                            <p:strVal val="#ppt_x"/>
                                          </p:val>
                                        </p:tav>
                                      </p:tavLst>
                                    </p:anim>
                                    <p:anim calcmode="lin" valueType="num">
                                      <p:cBhvr>
                                        <p:cTn id="38"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nodeType="click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p:cTn id="43" dur="500" fill="hold"/>
                                        <p:tgtEl>
                                          <p:spTgt spid="37"/>
                                        </p:tgtEl>
                                        <p:attrNameLst>
                                          <p:attrName>ppt_w</p:attrName>
                                        </p:attrNameLst>
                                      </p:cBhvr>
                                      <p:tavLst>
                                        <p:tav tm="0">
                                          <p:val>
                                            <p:fltVal val="0"/>
                                          </p:val>
                                        </p:tav>
                                        <p:tav tm="100000">
                                          <p:val>
                                            <p:strVal val="#ppt_w"/>
                                          </p:val>
                                        </p:tav>
                                      </p:tavLst>
                                    </p:anim>
                                    <p:anim calcmode="lin" valueType="num">
                                      <p:cBhvr>
                                        <p:cTn id="44" dur="500" fill="hold"/>
                                        <p:tgtEl>
                                          <p:spTgt spid="37"/>
                                        </p:tgtEl>
                                        <p:attrNameLst>
                                          <p:attrName>ppt_h</p:attrName>
                                        </p:attrNameLst>
                                      </p:cBhvr>
                                      <p:tavLst>
                                        <p:tav tm="0">
                                          <p:val>
                                            <p:fltVal val="0"/>
                                          </p:val>
                                        </p:tav>
                                        <p:tav tm="100000">
                                          <p:val>
                                            <p:strVal val="#ppt_h"/>
                                          </p:val>
                                        </p:tav>
                                      </p:tavLst>
                                    </p:anim>
                                    <p:animEffect transition="in" filter="fade">
                                      <p:cBhvr>
                                        <p:cTn id="45" dur="500"/>
                                        <p:tgtEl>
                                          <p:spTgt spid="37"/>
                                        </p:tgtEl>
                                      </p:cBhvr>
                                    </p:animEffect>
                                  </p:childTnLst>
                                </p:cTn>
                              </p:par>
                              <p:par>
                                <p:cTn id="46" presetID="47" presetClass="entr" presetSubtype="0" fill="hold" nodeType="withEffect">
                                  <p:stCondLst>
                                    <p:cond delay="0"/>
                                  </p:stCondLst>
                                  <p:childTnLst>
                                    <p:set>
                                      <p:cBhvr>
                                        <p:cTn id="47" dur="1" fill="hold">
                                          <p:stCondLst>
                                            <p:cond delay="0"/>
                                          </p:stCondLst>
                                        </p:cTn>
                                        <p:tgtEl>
                                          <p:spTgt spid="69"/>
                                        </p:tgtEl>
                                        <p:attrNameLst>
                                          <p:attrName>style.visibility</p:attrName>
                                        </p:attrNameLst>
                                      </p:cBhvr>
                                      <p:to>
                                        <p:strVal val="visible"/>
                                      </p:to>
                                    </p:set>
                                    <p:animEffect transition="in" filter="fade">
                                      <p:cBhvr>
                                        <p:cTn id="48" dur="1000"/>
                                        <p:tgtEl>
                                          <p:spTgt spid="69"/>
                                        </p:tgtEl>
                                      </p:cBhvr>
                                    </p:animEffect>
                                    <p:anim calcmode="lin" valueType="num">
                                      <p:cBhvr>
                                        <p:cTn id="49" dur="1000" fill="hold"/>
                                        <p:tgtEl>
                                          <p:spTgt spid="69"/>
                                        </p:tgtEl>
                                        <p:attrNameLst>
                                          <p:attrName>ppt_x</p:attrName>
                                        </p:attrNameLst>
                                      </p:cBhvr>
                                      <p:tavLst>
                                        <p:tav tm="0">
                                          <p:val>
                                            <p:strVal val="#ppt_x"/>
                                          </p:val>
                                        </p:tav>
                                        <p:tav tm="100000">
                                          <p:val>
                                            <p:strVal val="#ppt_x"/>
                                          </p:val>
                                        </p:tav>
                                      </p:tavLst>
                                    </p:anim>
                                    <p:anim calcmode="lin" valueType="num">
                                      <p:cBhvr>
                                        <p:cTn id="50" dur="1000" fill="hold"/>
                                        <p:tgtEl>
                                          <p:spTgt spid="69"/>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nodeType="clickEffect">
                                  <p:stCondLst>
                                    <p:cond delay="0"/>
                                  </p:stCondLst>
                                  <p:childTnLst>
                                    <p:set>
                                      <p:cBhvr>
                                        <p:cTn id="54" dur="1" fill="hold">
                                          <p:stCondLst>
                                            <p:cond delay="0"/>
                                          </p:stCondLst>
                                        </p:cTn>
                                        <p:tgtEl>
                                          <p:spTgt spid="38"/>
                                        </p:tgtEl>
                                        <p:attrNameLst>
                                          <p:attrName>style.visibility</p:attrName>
                                        </p:attrNameLst>
                                      </p:cBhvr>
                                      <p:to>
                                        <p:strVal val="visible"/>
                                      </p:to>
                                    </p:set>
                                    <p:anim calcmode="lin" valueType="num">
                                      <p:cBhvr>
                                        <p:cTn id="55" dur="500" fill="hold"/>
                                        <p:tgtEl>
                                          <p:spTgt spid="38"/>
                                        </p:tgtEl>
                                        <p:attrNameLst>
                                          <p:attrName>ppt_w</p:attrName>
                                        </p:attrNameLst>
                                      </p:cBhvr>
                                      <p:tavLst>
                                        <p:tav tm="0">
                                          <p:val>
                                            <p:fltVal val="0"/>
                                          </p:val>
                                        </p:tav>
                                        <p:tav tm="100000">
                                          <p:val>
                                            <p:strVal val="#ppt_w"/>
                                          </p:val>
                                        </p:tav>
                                      </p:tavLst>
                                    </p:anim>
                                    <p:anim calcmode="lin" valueType="num">
                                      <p:cBhvr>
                                        <p:cTn id="56" dur="500" fill="hold"/>
                                        <p:tgtEl>
                                          <p:spTgt spid="38"/>
                                        </p:tgtEl>
                                        <p:attrNameLst>
                                          <p:attrName>ppt_h</p:attrName>
                                        </p:attrNameLst>
                                      </p:cBhvr>
                                      <p:tavLst>
                                        <p:tav tm="0">
                                          <p:val>
                                            <p:fltVal val="0"/>
                                          </p:val>
                                        </p:tav>
                                        <p:tav tm="100000">
                                          <p:val>
                                            <p:strVal val="#ppt_h"/>
                                          </p:val>
                                        </p:tav>
                                      </p:tavLst>
                                    </p:anim>
                                    <p:animEffect transition="in" filter="fade">
                                      <p:cBhvr>
                                        <p:cTn id="57" dur="500"/>
                                        <p:tgtEl>
                                          <p:spTgt spid="38"/>
                                        </p:tgtEl>
                                      </p:cBhvr>
                                    </p:animEffect>
                                  </p:childTnLst>
                                </p:cTn>
                              </p:par>
                              <p:par>
                                <p:cTn id="58" presetID="42" presetClass="entr" presetSubtype="0" fill="hold" nodeType="withEffect">
                                  <p:stCondLst>
                                    <p:cond delay="0"/>
                                  </p:stCondLst>
                                  <p:childTnLst>
                                    <p:set>
                                      <p:cBhvr>
                                        <p:cTn id="59" dur="1" fill="hold">
                                          <p:stCondLst>
                                            <p:cond delay="0"/>
                                          </p:stCondLst>
                                        </p:cTn>
                                        <p:tgtEl>
                                          <p:spTgt spid="60"/>
                                        </p:tgtEl>
                                        <p:attrNameLst>
                                          <p:attrName>style.visibility</p:attrName>
                                        </p:attrNameLst>
                                      </p:cBhvr>
                                      <p:to>
                                        <p:strVal val="visible"/>
                                      </p:to>
                                    </p:set>
                                    <p:animEffect transition="in" filter="fade">
                                      <p:cBhvr>
                                        <p:cTn id="60" dur="1000"/>
                                        <p:tgtEl>
                                          <p:spTgt spid="60"/>
                                        </p:tgtEl>
                                      </p:cBhvr>
                                    </p:animEffect>
                                    <p:anim calcmode="lin" valueType="num">
                                      <p:cBhvr>
                                        <p:cTn id="61" dur="1000" fill="hold"/>
                                        <p:tgtEl>
                                          <p:spTgt spid="60"/>
                                        </p:tgtEl>
                                        <p:attrNameLst>
                                          <p:attrName>ppt_x</p:attrName>
                                        </p:attrNameLst>
                                      </p:cBhvr>
                                      <p:tavLst>
                                        <p:tav tm="0">
                                          <p:val>
                                            <p:strVal val="#ppt_x"/>
                                          </p:val>
                                        </p:tav>
                                        <p:tav tm="100000">
                                          <p:val>
                                            <p:strVal val="#ppt_x"/>
                                          </p:val>
                                        </p:tav>
                                      </p:tavLst>
                                    </p:anim>
                                    <p:anim calcmode="lin" valueType="num">
                                      <p:cBhvr>
                                        <p:cTn id="62"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53" presetClass="entr" presetSubtype="16" fill="hold" nodeType="clickEffect">
                                  <p:stCondLst>
                                    <p:cond delay="0"/>
                                  </p:stCondLst>
                                  <p:childTnLst>
                                    <p:set>
                                      <p:cBhvr>
                                        <p:cTn id="66" dur="1" fill="hold">
                                          <p:stCondLst>
                                            <p:cond delay="0"/>
                                          </p:stCondLst>
                                        </p:cTn>
                                        <p:tgtEl>
                                          <p:spTgt spid="39"/>
                                        </p:tgtEl>
                                        <p:attrNameLst>
                                          <p:attrName>style.visibility</p:attrName>
                                        </p:attrNameLst>
                                      </p:cBhvr>
                                      <p:to>
                                        <p:strVal val="visible"/>
                                      </p:to>
                                    </p:set>
                                    <p:anim calcmode="lin" valueType="num">
                                      <p:cBhvr>
                                        <p:cTn id="67" dur="500" fill="hold"/>
                                        <p:tgtEl>
                                          <p:spTgt spid="39"/>
                                        </p:tgtEl>
                                        <p:attrNameLst>
                                          <p:attrName>ppt_w</p:attrName>
                                        </p:attrNameLst>
                                      </p:cBhvr>
                                      <p:tavLst>
                                        <p:tav tm="0">
                                          <p:val>
                                            <p:fltVal val="0"/>
                                          </p:val>
                                        </p:tav>
                                        <p:tav tm="100000">
                                          <p:val>
                                            <p:strVal val="#ppt_w"/>
                                          </p:val>
                                        </p:tav>
                                      </p:tavLst>
                                    </p:anim>
                                    <p:anim calcmode="lin" valueType="num">
                                      <p:cBhvr>
                                        <p:cTn id="68" dur="500" fill="hold"/>
                                        <p:tgtEl>
                                          <p:spTgt spid="39"/>
                                        </p:tgtEl>
                                        <p:attrNameLst>
                                          <p:attrName>ppt_h</p:attrName>
                                        </p:attrNameLst>
                                      </p:cBhvr>
                                      <p:tavLst>
                                        <p:tav tm="0">
                                          <p:val>
                                            <p:fltVal val="0"/>
                                          </p:val>
                                        </p:tav>
                                        <p:tav tm="100000">
                                          <p:val>
                                            <p:strVal val="#ppt_h"/>
                                          </p:val>
                                        </p:tav>
                                      </p:tavLst>
                                    </p:anim>
                                    <p:animEffect transition="in" filter="fade">
                                      <p:cBhvr>
                                        <p:cTn id="69" dur="500"/>
                                        <p:tgtEl>
                                          <p:spTgt spid="39"/>
                                        </p:tgtEl>
                                      </p:cBhvr>
                                    </p:animEffect>
                                  </p:childTnLst>
                                </p:cTn>
                              </p:par>
                              <p:par>
                                <p:cTn id="70" presetID="47" presetClass="entr" presetSubtype="0" fill="hold" nodeType="withEffect">
                                  <p:stCondLst>
                                    <p:cond delay="0"/>
                                  </p:stCondLst>
                                  <p:childTnLst>
                                    <p:set>
                                      <p:cBhvr>
                                        <p:cTn id="71" dur="1" fill="hold">
                                          <p:stCondLst>
                                            <p:cond delay="0"/>
                                          </p:stCondLst>
                                        </p:cTn>
                                        <p:tgtEl>
                                          <p:spTgt spid="70"/>
                                        </p:tgtEl>
                                        <p:attrNameLst>
                                          <p:attrName>style.visibility</p:attrName>
                                        </p:attrNameLst>
                                      </p:cBhvr>
                                      <p:to>
                                        <p:strVal val="visible"/>
                                      </p:to>
                                    </p:set>
                                    <p:animEffect transition="in" filter="fade">
                                      <p:cBhvr>
                                        <p:cTn id="72" dur="1000"/>
                                        <p:tgtEl>
                                          <p:spTgt spid="70"/>
                                        </p:tgtEl>
                                      </p:cBhvr>
                                    </p:animEffect>
                                    <p:anim calcmode="lin" valueType="num">
                                      <p:cBhvr>
                                        <p:cTn id="73" dur="1000" fill="hold"/>
                                        <p:tgtEl>
                                          <p:spTgt spid="70"/>
                                        </p:tgtEl>
                                        <p:attrNameLst>
                                          <p:attrName>ppt_x</p:attrName>
                                        </p:attrNameLst>
                                      </p:cBhvr>
                                      <p:tavLst>
                                        <p:tav tm="0">
                                          <p:val>
                                            <p:strVal val="#ppt_x"/>
                                          </p:val>
                                        </p:tav>
                                        <p:tav tm="100000">
                                          <p:val>
                                            <p:strVal val="#ppt_x"/>
                                          </p:val>
                                        </p:tav>
                                      </p:tavLst>
                                    </p:anim>
                                    <p:anim calcmode="lin" valueType="num">
                                      <p:cBhvr>
                                        <p:cTn id="74"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53" presetClass="entr" presetSubtype="16" fill="hold" nodeType="clickEffect">
                                  <p:stCondLst>
                                    <p:cond delay="0"/>
                                  </p:stCondLst>
                                  <p:childTnLst>
                                    <p:set>
                                      <p:cBhvr>
                                        <p:cTn id="78" dur="1" fill="hold">
                                          <p:stCondLst>
                                            <p:cond delay="0"/>
                                          </p:stCondLst>
                                        </p:cTn>
                                        <p:tgtEl>
                                          <p:spTgt spid="40"/>
                                        </p:tgtEl>
                                        <p:attrNameLst>
                                          <p:attrName>style.visibility</p:attrName>
                                        </p:attrNameLst>
                                      </p:cBhvr>
                                      <p:to>
                                        <p:strVal val="visible"/>
                                      </p:to>
                                    </p:set>
                                    <p:anim calcmode="lin" valueType="num">
                                      <p:cBhvr>
                                        <p:cTn id="79" dur="500" fill="hold"/>
                                        <p:tgtEl>
                                          <p:spTgt spid="40"/>
                                        </p:tgtEl>
                                        <p:attrNameLst>
                                          <p:attrName>ppt_w</p:attrName>
                                        </p:attrNameLst>
                                      </p:cBhvr>
                                      <p:tavLst>
                                        <p:tav tm="0">
                                          <p:val>
                                            <p:fltVal val="0"/>
                                          </p:val>
                                        </p:tav>
                                        <p:tav tm="100000">
                                          <p:val>
                                            <p:strVal val="#ppt_w"/>
                                          </p:val>
                                        </p:tav>
                                      </p:tavLst>
                                    </p:anim>
                                    <p:anim calcmode="lin" valueType="num">
                                      <p:cBhvr>
                                        <p:cTn id="80" dur="500" fill="hold"/>
                                        <p:tgtEl>
                                          <p:spTgt spid="40"/>
                                        </p:tgtEl>
                                        <p:attrNameLst>
                                          <p:attrName>ppt_h</p:attrName>
                                        </p:attrNameLst>
                                      </p:cBhvr>
                                      <p:tavLst>
                                        <p:tav tm="0">
                                          <p:val>
                                            <p:fltVal val="0"/>
                                          </p:val>
                                        </p:tav>
                                        <p:tav tm="100000">
                                          <p:val>
                                            <p:strVal val="#ppt_h"/>
                                          </p:val>
                                        </p:tav>
                                      </p:tavLst>
                                    </p:anim>
                                    <p:animEffect transition="in" filter="fade">
                                      <p:cBhvr>
                                        <p:cTn id="81" dur="500"/>
                                        <p:tgtEl>
                                          <p:spTgt spid="40"/>
                                        </p:tgtEl>
                                      </p:cBhvr>
                                    </p:animEffect>
                                  </p:childTnLst>
                                </p:cTn>
                              </p:par>
                              <p:par>
                                <p:cTn id="82" presetID="42" presetClass="entr" presetSubtype="0" fill="hold" nodeType="withEffect">
                                  <p:stCondLst>
                                    <p:cond delay="0"/>
                                  </p:stCondLst>
                                  <p:childTnLst>
                                    <p:set>
                                      <p:cBhvr>
                                        <p:cTn id="83" dur="1" fill="hold">
                                          <p:stCondLst>
                                            <p:cond delay="0"/>
                                          </p:stCondLst>
                                        </p:cTn>
                                        <p:tgtEl>
                                          <p:spTgt spid="63"/>
                                        </p:tgtEl>
                                        <p:attrNameLst>
                                          <p:attrName>style.visibility</p:attrName>
                                        </p:attrNameLst>
                                      </p:cBhvr>
                                      <p:to>
                                        <p:strVal val="visible"/>
                                      </p:to>
                                    </p:set>
                                    <p:animEffect transition="in" filter="fade">
                                      <p:cBhvr>
                                        <p:cTn id="84" dur="1000"/>
                                        <p:tgtEl>
                                          <p:spTgt spid="63"/>
                                        </p:tgtEl>
                                      </p:cBhvr>
                                    </p:animEffect>
                                    <p:anim calcmode="lin" valueType="num">
                                      <p:cBhvr>
                                        <p:cTn id="85" dur="1000" fill="hold"/>
                                        <p:tgtEl>
                                          <p:spTgt spid="63"/>
                                        </p:tgtEl>
                                        <p:attrNameLst>
                                          <p:attrName>ppt_x</p:attrName>
                                        </p:attrNameLst>
                                      </p:cBhvr>
                                      <p:tavLst>
                                        <p:tav tm="0">
                                          <p:val>
                                            <p:strVal val="#ppt_x"/>
                                          </p:val>
                                        </p:tav>
                                        <p:tav tm="100000">
                                          <p:val>
                                            <p:strVal val="#ppt_x"/>
                                          </p:val>
                                        </p:tav>
                                      </p:tavLst>
                                    </p:anim>
                                    <p:anim calcmode="lin" valueType="num">
                                      <p:cBhvr>
                                        <p:cTn id="86" dur="1000" fill="hold"/>
                                        <p:tgtEl>
                                          <p:spTgt spid="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first page">
  <a:themeElements>
    <a:clrScheme name="first pag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first pag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first pag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first pag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first pag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first pag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first pag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first pag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first pag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first pag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first pag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first pag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first pag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first pag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body pages">
  <a:themeElements>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ody pages">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ody pag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ody pag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ody pag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ody pag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ody pag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ody pag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ody pag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ody pag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ody pag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ody pag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ody pag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Showeet theme">
  <a:themeElements>
    <a:clrScheme name="Showeet">
      <a:dk1>
        <a:srgbClr val="95A5A6"/>
      </a:dk1>
      <a:lt1>
        <a:sysClr val="window" lastClr="FFFFFF"/>
      </a:lt1>
      <a:dk2>
        <a:srgbClr val="2C3E50"/>
      </a:dk2>
      <a:lt2>
        <a:srgbClr val="F2F2F2"/>
      </a:lt2>
      <a:accent1>
        <a:srgbClr val="2980B9"/>
      </a:accent1>
      <a:accent2>
        <a:srgbClr val="16A085"/>
      </a:accent2>
      <a:accent3>
        <a:srgbClr val="9BBB59"/>
      </a:accent3>
      <a:accent4>
        <a:srgbClr val="F39C12"/>
      </a:accent4>
      <a:accent5>
        <a:srgbClr val="C0392B"/>
      </a:accent5>
      <a:accent6>
        <a:srgbClr val="4B2C50"/>
      </a:accent6>
      <a:hlink>
        <a:srgbClr val="16A085"/>
      </a:hlink>
      <a:folHlink>
        <a:srgbClr val="107863"/>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body p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ody pages">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22829</TotalTime>
  <Words>5174</Words>
  <Application>Microsoft Office PowerPoint</Application>
  <PresentationFormat>On-screen Show (4:3)</PresentationFormat>
  <Paragraphs>1126</Paragraphs>
  <Slides>99</Slides>
  <Notes>36</Notes>
  <HiddenSlides>8</HiddenSlides>
  <MMClips>0</MMClips>
  <ScaleCrop>false</ScaleCrop>
  <HeadingPairs>
    <vt:vector size="6" baseType="variant">
      <vt:variant>
        <vt:lpstr>Fonts Used</vt:lpstr>
      </vt:variant>
      <vt:variant>
        <vt:i4>15</vt:i4>
      </vt:variant>
      <vt:variant>
        <vt:lpstr>Theme</vt:lpstr>
      </vt:variant>
      <vt:variant>
        <vt:i4>3</vt:i4>
      </vt:variant>
      <vt:variant>
        <vt:lpstr>Slide Titles</vt:lpstr>
      </vt:variant>
      <vt:variant>
        <vt:i4>99</vt:i4>
      </vt:variant>
    </vt:vector>
  </HeadingPairs>
  <TitlesOfParts>
    <vt:vector size="117" baseType="lpstr">
      <vt:lpstr>MS PGothic</vt:lpstr>
      <vt:lpstr>Arial</vt:lpstr>
      <vt:lpstr>Arial Black</vt:lpstr>
      <vt:lpstr>Avenir LT Std 45 Book</vt:lpstr>
      <vt:lpstr>Bodoni MT Black</vt:lpstr>
      <vt:lpstr>Calibri</vt:lpstr>
      <vt:lpstr>Calibri Light</vt:lpstr>
      <vt:lpstr>Helvetica</vt:lpstr>
      <vt:lpstr>Open Sans</vt:lpstr>
      <vt:lpstr>Roboto Thin</vt:lpstr>
      <vt:lpstr>Segoe UI</vt:lpstr>
      <vt:lpstr>Symbol</vt:lpstr>
      <vt:lpstr>Times New Roman</vt:lpstr>
      <vt:lpstr>Trebuchet MS</vt:lpstr>
      <vt:lpstr>Wingdings</vt:lpstr>
      <vt:lpstr>first page</vt:lpstr>
      <vt:lpstr>body pages</vt:lpstr>
      <vt:lpstr>Showeet theme</vt:lpstr>
      <vt:lpstr>PowerPoint Presentation</vt:lpstr>
      <vt:lpstr>Budget Discussion Topics</vt:lpstr>
      <vt:lpstr>Budget Discussion Topics</vt:lpstr>
      <vt:lpstr>Budget Discussion Topics</vt:lpstr>
      <vt:lpstr>Budget Discussion Topics</vt:lpstr>
      <vt:lpstr>2024-25 Budget</vt:lpstr>
      <vt:lpstr>History of Budget Increases</vt:lpstr>
      <vt:lpstr>History of Tax Levy Increases</vt:lpstr>
      <vt:lpstr>Budget Categories</vt:lpstr>
      <vt:lpstr>Budget Categories</vt:lpstr>
      <vt:lpstr>Budget Categories</vt:lpstr>
      <vt:lpstr>Budget Categories</vt:lpstr>
      <vt:lpstr>Budget Categories</vt:lpstr>
      <vt:lpstr>Budget Categories</vt:lpstr>
      <vt:lpstr>Budget Coding</vt:lpstr>
      <vt:lpstr>Budget Coding Examples</vt:lpstr>
      <vt:lpstr>Budget Coding Examples</vt:lpstr>
      <vt:lpstr>Budget Coding Examples</vt:lpstr>
      <vt:lpstr>Budget Coding Examples</vt:lpstr>
      <vt:lpstr>Budget Discussion Topics</vt:lpstr>
      <vt:lpstr>Budget Discussion Topics</vt:lpstr>
      <vt:lpstr>Budget Discussion Topics</vt:lpstr>
      <vt:lpstr>Vote Information</vt:lpstr>
      <vt:lpstr>Building Improvements Capital Reserve</vt:lpstr>
      <vt:lpstr>Budget Discussion Topics</vt:lpstr>
      <vt:lpstr>Budget Discussion Topics</vt:lpstr>
      <vt:lpstr>Budget Discussion Topics</vt:lpstr>
      <vt:lpstr>Building Improvements Capital Reserve</vt:lpstr>
      <vt:lpstr>Roof Replacement Capital Reserve</vt:lpstr>
      <vt:lpstr>Roof Replacement Capital Reserve</vt:lpstr>
      <vt:lpstr>Roof Replacement Capital Reserve</vt:lpstr>
      <vt:lpstr>Roof Replacement Capital Reserve</vt:lpstr>
      <vt:lpstr>Roof Replacement Capital Reserve</vt:lpstr>
      <vt:lpstr>Roof Replacement Capital Reserve</vt:lpstr>
      <vt:lpstr>Roof Replacement Capital Reserve</vt:lpstr>
      <vt:lpstr>Roof Replacement Capital Reserve</vt:lpstr>
      <vt:lpstr>Roof Replacement Capital Reserve</vt:lpstr>
      <vt:lpstr>Roof Replacement Capital Reserve</vt:lpstr>
      <vt:lpstr>Roof Replacement Capital Reserve</vt:lpstr>
      <vt:lpstr>Roof Replacement Capital Reserve</vt:lpstr>
      <vt:lpstr>Budget Discussion Topics</vt:lpstr>
      <vt:lpstr>Budget Discussion Topics</vt:lpstr>
      <vt:lpstr>Budget Discussion Topics</vt:lpstr>
      <vt:lpstr>Revenue Overview</vt:lpstr>
      <vt:lpstr>Revenues: Tax Levy</vt:lpstr>
      <vt:lpstr>Revenues: Tax Levy</vt:lpstr>
      <vt:lpstr>Revenues: Tax Levy</vt:lpstr>
      <vt:lpstr>Revenues: Tax Levy</vt:lpstr>
      <vt:lpstr>Revenues: Tax Levy</vt:lpstr>
      <vt:lpstr>Revenues: Tax Levy</vt:lpstr>
      <vt:lpstr>Revenues: Tax Levy</vt:lpstr>
      <vt:lpstr>Revenues: Tax Levy Total $</vt:lpstr>
      <vt:lpstr>Revenues: Tax Levy % Increase</vt:lpstr>
      <vt:lpstr>Revenues: Tax Levy</vt:lpstr>
      <vt:lpstr>Revenues: State Aid</vt:lpstr>
      <vt:lpstr>Revenues: State Aid</vt:lpstr>
      <vt:lpstr>Revenues: State Aid</vt:lpstr>
      <vt:lpstr>Revenues: State Aid</vt:lpstr>
      <vt:lpstr>Revenues: State Aid</vt:lpstr>
      <vt:lpstr>Revenues: State Aid</vt:lpstr>
      <vt:lpstr>Revenues: State Aid</vt:lpstr>
      <vt:lpstr>Revenues: State Aid</vt:lpstr>
      <vt:lpstr>Revenues: State Aid</vt:lpstr>
      <vt:lpstr>Revenues: State Aid</vt:lpstr>
      <vt:lpstr>Revenues: State Aid</vt:lpstr>
      <vt:lpstr>Revenues: State Aid</vt:lpstr>
      <vt:lpstr>Revenues: PILOTs</vt:lpstr>
      <vt:lpstr>Revenues: Reserves &amp; Fund Balance</vt:lpstr>
      <vt:lpstr>Revenue: Miscellaneous </vt:lpstr>
      <vt:lpstr>Budget Discussion Topics</vt:lpstr>
      <vt:lpstr>Budget Discussion Topics</vt:lpstr>
      <vt:lpstr>Budget Discussion Topics</vt:lpstr>
      <vt:lpstr>Undistributed Category</vt:lpstr>
      <vt:lpstr>How HHH Funds Capital Projects</vt:lpstr>
      <vt:lpstr>Expenses: Transfer to Capital</vt:lpstr>
      <vt:lpstr>Expenses: Transfer to Capital</vt:lpstr>
      <vt:lpstr>Expenses: Transfer to Capital</vt:lpstr>
      <vt:lpstr>Expenses: Transfer to Capital</vt:lpstr>
      <vt:lpstr>Expenses: Transfer to Capital</vt:lpstr>
      <vt:lpstr>Undistributed Category</vt:lpstr>
      <vt:lpstr>Debt Service</vt:lpstr>
      <vt:lpstr>Debt Service</vt:lpstr>
      <vt:lpstr>Debt Service</vt:lpstr>
      <vt:lpstr>Debt Service</vt:lpstr>
      <vt:lpstr>Debt Service</vt:lpstr>
      <vt:lpstr>Debt Service</vt:lpstr>
      <vt:lpstr>Debt Service</vt:lpstr>
      <vt:lpstr>Debt Service</vt:lpstr>
      <vt:lpstr>Debt Service</vt:lpstr>
      <vt:lpstr>Debt Service</vt:lpstr>
      <vt:lpstr>School District Debt Service </vt:lpstr>
      <vt:lpstr>Community Library Debt Service </vt:lpstr>
      <vt:lpstr>Total Debt Service </vt:lpstr>
      <vt:lpstr>Total Debt Service </vt:lpstr>
      <vt:lpstr>Total Debt Service </vt:lpstr>
      <vt:lpstr>Budget Discussion Topics</vt:lpstr>
      <vt:lpstr>Budget Discussion Topics</vt:lpstr>
      <vt:lpstr>Budget Discussion Topics</vt:lpstr>
      <vt:lpstr>What’s to come…</vt:lpstr>
    </vt:vector>
  </TitlesOfParts>
  <Company>WFSD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Anne Marie Caliendo</dc:creator>
  <cp:lastModifiedBy>Anne Marie Marrone Caliendo</cp:lastModifiedBy>
  <cp:revision>829</cp:revision>
  <cp:lastPrinted>2017-03-06T23:23:07Z</cp:lastPrinted>
  <dcterms:created xsi:type="dcterms:W3CDTF">2006-03-06T18:03:47Z</dcterms:created>
  <dcterms:modified xsi:type="dcterms:W3CDTF">2024-03-04T23:42:40Z</dcterms:modified>
</cp:coreProperties>
</file>