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9"/>
  </p:notesMasterIdLst>
  <p:handoutMasterIdLst>
    <p:handoutMasterId r:id="rId20"/>
  </p:handoutMasterIdLst>
  <p:sldIdLst>
    <p:sldId id="256" r:id="rId5"/>
    <p:sldId id="339" r:id="rId6"/>
    <p:sldId id="332" r:id="rId7"/>
    <p:sldId id="341" r:id="rId8"/>
    <p:sldId id="342" r:id="rId9"/>
    <p:sldId id="340" r:id="rId10"/>
    <p:sldId id="330" r:id="rId11"/>
    <p:sldId id="349" r:id="rId12"/>
    <p:sldId id="344" r:id="rId13"/>
    <p:sldId id="345" r:id="rId14"/>
    <p:sldId id="343" r:id="rId15"/>
    <p:sldId id="347" r:id="rId16"/>
    <p:sldId id="348" r:id="rId17"/>
    <p:sldId id="351" r:id="rId1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146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CA8E306C-C3BA-4429-9BD5-5880345176A5}" type="datetimeFigureOut">
              <a:rPr lang="en-US" smtClean="0"/>
              <a:t>1/23/2020</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C1E0B45C-75FA-4DF8-846E-D5C4040EADCA}" type="slidenum">
              <a:rPr lang="en-US" smtClean="0"/>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41B9EA00-1269-4D41-9251-9F3CB764CDAE}" type="datetimeFigureOut">
              <a:rPr lang="en-US" smtClean="0"/>
              <a:pPr/>
              <a:t>1/23/2020</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1FAFA51A-7CC1-4824-AFF8-798AC9F4C08F}"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A97DC6F-2BE7-4316-ACF5-CA91EF7788FD}" type="datetimeFigureOut">
              <a:rPr lang="en-US" smtClean="0"/>
              <a:pPr/>
              <a:t>1/23/2020</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B436CE08-A0DD-4A52-9EB2-B654E26D2086}"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AA97DC6F-2BE7-4316-ACF5-CA91EF7788FD}"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6CE08-A0DD-4A52-9EB2-B654E26D2086}"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AA97DC6F-2BE7-4316-ACF5-CA91EF7788FD}" type="datetimeFigureOut">
              <a:rPr lang="en-US" smtClean="0"/>
              <a:pPr/>
              <a:t>1/23/2020</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B436CE08-A0DD-4A52-9EB2-B654E26D2086}"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AA97DC6F-2BE7-4316-ACF5-CA91EF7788FD}" type="datetimeFigureOut">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36CE08-A0DD-4A52-9EB2-B654E26D2086}"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AA97DC6F-2BE7-4316-ACF5-CA91EF7788FD}" type="datetimeFigureOut">
              <a:rPr lang="en-US" smtClean="0"/>
              <a:pPr/>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36CE08-A0DD-4A52-9EB2-B654E26D2086}"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A97DC6F-2BE7-4316-ACF5-CA91EF7788FD}" type="datetimeFigureOut">
              <a:rPr lang="en-US" smtClean="0"/>
              <a:pPr/>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36CE08-A0DD-4A52-9EB2-B654E26D2086}"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97DC6F-2BE7-4316-ACF5-CA91EF7788FD}" type="datetimeFigureOut">
              <a:rPr lang="en-US" smtClean="0"/>
              <a:pPr/>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36CE08-A0DD-4A52-9EB2-B654E26D2086}"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A97DC6F-2BE7-4316-ACF5-CA91EF7788FD}" type="datetimeFigureOut">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36CE08-A0DD-4A52-9EB2-B654E26D2086}"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A97DC6F-2BE7-4316-ACF5-CA91EF7788FD}" type="datetimeFigureOut">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36CE08-A0DD-4A52-9EB2-B654E26D2086}"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97DC6F-2BE7-4316-ACF5-CA91EF7788FD}"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6CE08-A0DD-4A52-9EB2-B654E26D20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A97DC6F-2BE7-4316-ACF5-CA91EF7788FD}"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36CE08-A0DD-4A52-9EB2-B654E26D2086}"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AA97DC6F-2BE7-4316-ACF5-CA91EF7788FD}" type="datetimeFigureOut">
              <a:rPr lang="en-US" smtClean="0"/>
              <a:pPr/>
              <a:t>1/23/2020</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436CE08-A0DD-4A52-9EB2-B654E26D2086}"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pstudents.collegeboard.org/courses/ap-chemistry"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1181" y="4019909"/>
            <a:ext cx="7542628" cy="781805"/>
          </a:xfrm>
        </p:spPr>
        <p:txBody>
          <a:bodyPr>
            <a:normAutofit fontScale="90000"/>
          </a:bodyPr>
          <a:lstStyle/>
          <a:p>
            <a:r>
              <a:rPr lang="EN-US" dirty="0">
                <a:solidFill>
                  <a:schemeClr val="bg2"/>
                </a:solidFill>
                <a:effectLst>
                  <a:outerShdw blurRad="38100" dist="38100" dir="2700000" algn="tl">
                    <a:srgbClr val="000000">
                      <a:alpha val="43137"/>
                    </a:srgbClr>
                  </a:outerShdw>
                </a:effectLst>
                <a:latin typeface="Berlin Sans FB Demi" pitchFamily="34" charset="0"/>
              </a:rPr>
              <a:t>AP </a:t>
            </a:r>
            <a:r>
              <a:rPr lang="en-US" dirty="0">
                <a:solidFill>
                  <a:schemeClr val="bg2"/>
                </a:solidFill>
                <a:effectLst>
                  <a:outerShdw blurRad="38100" dist="38100" dir="2700000" algn="tl">
                    <a:srgbClr val="000000">
                      <a:alpha val="43137"/>
                    </a:srgbClr>
                  </a:outerShdw>
                </a:effectLst>
                <a:latin typeface="Berlin Sans FB Demi" pitchFamily="34" charset="0"/>
              </a:rPr>
              <a:t>Chemistry</a:t>
            </a:r>
            <a:br>
              <a:rPr lang="EN-US" dirty="0">
                <a:solidFill>
                  <a:schemeClr val="bg2"/>
                </a:solidFill>
                <a:effectLst>
                  <a:outerShdw blurRad="38100" dist="38100" dir="2700000" algn="tl">
                    <a:srgbClr val="000000">
                      <a:alpha val="43137"/>
                    </a:srgbClr>
                  </a:outerShdw>
                </a:effectLst>
                <a:latin typeface="Berlin Sans FB Demi" pitchFamily="34" charset="0"/>
              </a:rPr>
            </a:br>
            <a:r>
              <a:rPr lang="EN-US" dirty="0">
                <a:solidFill>
                  <a:schemeClr val="bg2"/>
                </a:solidFill>
                <a:effectLst>
                  <a:outerShdw blurRad="38100" dist="38100" dir="2700000" algn="tl">
                    <a:srgbClr val="000000">
                      <a:alpha val="43137"/>
                    </a:srgbClr>
                  </a:outerShdw>
                </a:effectLst>
                <a:latin typeface="Berlin Sans FB Demi" pitchFamily="34" charset="0"/>
              </a:rPr>
              <a:t> </a:t>
            </a:r>
            <a:endParaRPr lang="en-US" dirty="0">
              <a:solidFill>
                <a:schemeClr val="bg2"/>
              </a:solidFill>
              <a:effectLst>
                <a:outerShdw blurRad="38100" dist="38100" dir="2700000" algn="tl">
                  <a:srgbClr val="000000">
                    <a:alpha val="43137"/>
                  </a:srgbClr>
                </a:outerShdw>
              </a:effectLst>
              <a:latin typeface="Berlin Sans FB Demi" pitchFamily="34" charset="0"/>
            </a:endParaRPr>
          </a:p>
        </p:txBody>
      </p:sp>
      <p:sp>
        <p:nvSpPr>
          <p:cNvPr id="3" name="Subtitle 2"/>
          <p:cNvSpPr>
            <a:spLocks noGrp="1"/>
          </p:cNvSpPr>
          <p:nvPr>
            <p:ph type="subTitle" idx="1"/>
          </p:nvPr>
        </p:nvSpPr>
        <p:spPr/>
        <p:txBody>
          <a:bodyPr>
            <a:normAutofit fontScale="70000" lnSpcReduction="20000"/>
          </a:bodyPr>
          <a:lstStyle/>
          <a:p>
            <a:r>
              <a:rPr lang="en-US" dirty="0">
                <a:solidFill>
                  <a:schemeClr val="bg1"/>
                </a:solidFill>
                <a:effectLst>
                  <a:outerShdw blurRad="38100" dist="38100" dir="2700000" algn="tl">
                    <a:srgbClr val="000000">
                      <a:alpha val="43137"/>
                    </a:srgbClr>
                  </a:outerShdw>
                </a:effectLst>
              </a:rPr>
              <a:t>Chattahoochee High School – Mrs. Jessica Ames</a:t>
            </a:r>
          </a:p>
          <a:p>
            <a:r>
              <a:rPr lang="en-US" dirty="0">
                <a:solidFill>
                  <a:schemeClr val="bg1"/>
                </a:solidFill>
                <a:effectLst>
                  <a:outerShdw blurRad="38100" dist="38100" dir="2700000" algn="tl">
                    <a:srgbClr val="000000">
                      <a:alpha val="43137"/>
                    </a:srgbClr>
                  </a:outerShdw>
                </a:effectLst>
              </a:rPr>
              <a:t>amesjp@fultonschools.org</a:t>
            </a:r>
          </a:p>
        </p:txBody>
      </p:sp>
      <p:pic>
        <p:nvPicPr>
          <p:cNvPr id="4" name="Picture 3">
            <a:extLst>
              <a:ext uri="{FF2B5EF4-FFF2-40B4-BE49-F238E27FC236}">
                <a16:creationId xmlns:a16="http://schemas.microsoft.com/office/drawing/2014/main" id="{53CAF282-CD35-43FF-BCC5-8F3D477E5669}"/>
              </a:ext>
            </a:extLst>
          </p:cNvPr>
          <p:cNvPicPr>
            <a:picLocks noChangeAspect="1"/>
          </p:cNvPicPr>
          <p:nvPr/>
        </p:nvPicPr>
        <p:blipFill>
          <a:blip r:embed="rId2"/>
          <a:stretch>
            <a:fillRect/>
          </a:stretch>
        </p:blipFill>
        <p:spPr>
          <a:xfrm>
            <a:off x="1549706" y="435362"/>
            <a:ext cx="3975449" cy="39754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76886" y="703832"/>
            <a:ext cx="7542628" cy="781805"/>
          </a:xfrm>
        </p:spPr>
        <p:txBody>
          <a:bodyPr>
            <a:normAutofit fontScale="90000"/>
          </a:bodyPr>
          <a:lstStyle/>
          <a:p>
            <a:r>
              <a:rPr lang="en-US" dirty="0">
                <a:solidFill>
                  <a:schemeClr val="bg2"/>
                </a:solidFill>
                <a:effectLst>
                  <a:outerShdw blurRad="38100" dist="38100" dir="2700000" algn="tl">
                    <a:srgbClr val="000000">
                      <a:alpha val="43137"/>
                    </a:srgbClr>
                  </a:outerShdw>
                </a:effectLst>
                <a:latin typeface="Berlin Sans FB Demi" pitchFamily="34" charset="0"/>
              </a:rPr>
              <a:t>Course Description</a:t>
            </a:r>
            <a:br>
              <a:rPr lang="EN-US" dirty="0">
                <a:solidFill>
                  <a:schemeClr val="bg2"/>
                </a:solidFill>
                <a:effectLst>
                  <a:outerShdw blurRad="38100" dist="38100" dir="2700000" algn="tl">
                    <a:srgbClr val="000000">
                      <a:alpha val="43137"/>
                    </a:srgbClr>
                  </a:outerShdw>
                </a:effectLst>
                <a:latin typeface="Berlin Sans FB Demi" pitchFamily="34" charset="0"/>
              </a:rPr>
            </a:br>
            <a:r>
              <a:rPr lang="EN-US" dirty="0">
                <a:solidFill>
                  <a:schemeClr val="bg2"/>
                </a:solidFill>
                <a:effectLst>
                  <a:outerShdw blurRad="38100" dist="38100" dir="2700000" algn="tl">
                    <a:srgbClr val="000000">
                      <a:alpha val="43137"/>
                    </a:srgbClr>
                  </a:outerShdw>
                </a:effectLst>
                <a:latin typeface="Berlin Sans FB Demi" pitchFamily="34" charset="0"/>
              </a:rPr>
              <a:t> </a:t>
            </a:r>
            <a:endParaRPr lang="en-US" dirty="0">
              <a:solidFill>
                <a:schemeClr val="bg2"/>
              </a:solidFill>
              <a:effectLst>
                <a:outerShdw blurRad="38100" dist="38100" dir="2700000" algn="tl">
                  <a:srgbClr val="000000">
                    <a:alpha val="43137"/>
                  </a:srgbClr>
                </a:outerShdw>
              </a:effectLst>
              <a:latin typeface="Berlin Sans FB Demi" pitchFamily="34" charset="0"/>
            </a:endParaRPr>
          </a:p>
        </p:txBody>
      </p:sp>
      <p:sp>
        <p:nvSpPr>
          <p:cNvPr id="3" name="Subtitle 2"/>
          <p:cNvSpPr>
            <a:spLocks noGrp="1"/>
          </p:cNvSpPr>
          <p:nvPr>
            <p:ph type="subTitle" idx="1"/>
          </p:nvPr>
        </p:nvSpPr>
        <p:spPr>
          <a:xfrm>
            <a:off x="1219199" y="1485637"/>
            <a:ext cx="7200315" cy="4441437"/>
          </a:xfrm>
        </p:spPr>
        <p:txBody>
          <a:bodyPr>
            <a:normAutofit lnSpcReduction="10000"/>
          </a:bodyPr>
          <a:lstStyle/>
          <a:p>
            <a:pPr algn="l"/>
            <a:r>
              <a:rPr lang="en-US" dirty="0">
                <a:solidFill>
                  <a:schemeClr val="bg1"/>
                </a:solidFill>
                <a:effectLst>
                  <a:outerShdw blurRad="38100" dist="38100" dir="2700000" algn="tl">
                    <a:srgbClr val="000000">
                      <a:alpha val="43137"/>
                    </a:srgbClr>
                  </a:outerShdw>
                </a:effectLst>
              </a:rPr>
              <a:t>The AP Chemistry course provides students with a college-level foundation to support future advanced coursework in chemistry. Students cultivate their understanding of chemistry through inquiry-based investigations, as they explore content such as: atomic structure, intermolecular forces and bonding, chemical reactions, kinetics, thermodynamics, and equilibrium. </a:t>
            </a:r>
          </a:p>
          <a:p>
            <a:pPr algn="l"/>
            <a:endParaRPr lang="en-US" b="1" dirty="0">
              <a:solidFill>
                <a:schemeClr val="bg1"/>
              </a:solidFill>
              <a:effectLst>
                <a:outerShdw blurRad="38100" dist="38100" dir="2700000" algn="tl">
                  <a:srgbClr val="000000">
                    <a:alpha val="43137"/>
                  </a:srgbClr>
                </a:outerShdw>
              </a:effectLst>
            </a:endParaRPr>
          </a:p>
          <a:p>
            <a:pPr algn="l"/>
            <a:r>
              <a:rPr lang="en-US" b="1" dirty="0">
                <a:solidFill>
                  <a:schemeClr val="bg1"/>
                </a:solidFill>
                <a:effectLst>
                  <a:outerShdw blurRad="38100" dist="38100" dir="2700000" algn="tl">
                    <a:srgbClr val="000000">
                      <a:alpha val="43137"/>
                    </a:srgbClr>
                  </a:outerShdw>
                </a:effectLst>
              </a:rPr>
              <a:t>College Course Equivalent </a:t>
            </a:r>
            <a:r>
              <a:rPr lang="en-US" dirty="0">
                <a:solidFill>
                  <a:schemeClr val="bg1"/>
                </a:solidFill>
                <a:effectLst>
                  <a:outerShdw blurRad="38100" dist="38100" dir="2700000" algn="tl">
                    <a:srgbClr val="000000">
                      <a:alpha val="43137"/>
                    </a:srgbClr>
                  </a:outerShdw>
                </a:effectLst>
              </a:rPr>
              <a:t>The AP Chemistry course is designed to be the equivalent of the general chemistry course usually taken during the first college year. </a:t>
            </a:r>
          </a:p>
          <a:p>
            <a:pPr algn="l"/>
            <a:endParaRPr lang="en-US" sz="1700" b="1" dirty="0">
              <a:solidFill>
                <a:schemeClr val="bg1"/>
              </a:solidFill>
              <a:effectLst>
                <a:outerShdw blurRad="38100" dist="38100" dir="2700000" algn="tl">
                  <a:srgbClr val="000000">
                    <a:alpha val="43137"/>
                  </a:srgbClr>
                </a:outerShdw>
              </a:effectLst>
            </a:endParaRPr>
          </a:p>
          <a:p>
            <a:pPr algn="l"/>
            <a:r>
              <a:rPr lang="en-US" sz="1900" b="1" dirty="0">
                <a:solidFill>
                  <a:schemeClr val="bg1"/>
                </a:solidFill>
                <a:effectLst>
                  <a:outerShdw blurRad="38100" dist="38100" dir="2700000" algn="tl">
                    <a:srgbClr val="000000">
                      <a:alpha val="43137"/>
                    </a:srgbClr>
                  </a:outerShdw>
                </a:effectLst>
              </a:rPr>
              <a:t>Prerequisites</a:t>
            </a:r>
            <a:r>
              <a:rPr lang="en-US" sz="1900" dirty="0">
                <a:solidFill>
                  <a:schemeClr val="bg1"/>
                </a:solidFill>
                <a:effectLst>
                  <a:outerShdw blurRad="38100" dist="38100" dir="2700000" algn="tl">
                    <a:srgbClr val="000000">
                      <a:alpha val="43137"/>
                    </a:srgbClr>
                  </a:outerShdw>
                </a:effectLst>
              </a:rPr>
              <a:t> Students should have successfully completed a general high school chemistry course and Algebra II. </a:t>
            </a:r>
          </a:p>
          <a:p>
            <a:pPr algn="l"/>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3848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Topics of Study</a:t>
            </a:r>
          </a:p>
        </p:txBody>
      </p:sp>
      <p:sp>
        <p:nvSpPr>
          <p:cNvPr id="3" name="Content Placeholder 2"/>
          <p:cNvSpPr>
            <a:spLocks noGrp="1"/>
          </p:cNvSpPr>
          <p:nvPr>
            <p:ph sz="quarter" idx="1"/>
          </p:nvPr>
        </p:nvSpPr>
        <p:spPr/>
        <p:txBody>
          <a:bodyPr>
            <a:normAutofit/>
          </a:bodyPr>
          <a:lstStyle/>
          <a:p>
            <a:r>
              <a:rPr lang="en-US" dirty="0"/>
              <a:t>Chemical Reactions, especially aqueous reactions</a:t>
            </a:r>
          </a:p>
          <a:p>
            <a:r>
              <a:rPr lang="en-US" dirty="0"/>
              <a:t>Stoichiometry</a:t>
            </a:r>
          </a:p>
          <a:p>
            <a:r>
              <a:rPr lang="en-US" dirty="0"/>
              <a:t>Atomic Structure and Periodic Trends</a:t>
            </a:r>
          </a:p>
          <a:p>
            <a:r>
              <a:rPr lang="en-US" dirty="0"/>
              <a:t>Bonding</a:t>
            </a:r>
          </a:p>
          <a:p>
            <a:r>
              <a:rPr lang="en-US" dirty="0"/>
              <a:t>Properties of Solids, Liquids, and Gases</a:t>
            </a:r>
          </a:p>
          <a:p>
            <a:r>
              <a:rPr lang="en-US" dirty="0"/>
              <a:t>Thermochemistry</a:t>
            </a:r>
          </a:p>
          <a:p>
            <a:r>
              <a:rPr lang="en-US" dirty="0"/>
              <a:t>Equilibrium</a:t>
            </a:r>
          </a:p>
          <a:p>
            <a:r>
              <a:rPr lang="en-US" dirty="0"/>
              <a:t>Acids and Bases</a:t>
            </a:r>
          </a:p>
          <a:p>
            <a:r>
              <a:rPr lang="en-US" dirty="0"/>
              <a:t>Electrochemistry</a:t>
            </a:r>
          </a:p>
          <a:p>
            <a:r>
              <a:rPr lang="en-US" dirty="0"/>
              <a:t>Kinetics</a:t>
            </a:r>
          </a:p>
          <a:p>
            <a:endParaRPr lang="en-US" dirty="0"/>
          </a:p>
          <a:p>
            <a:pPr marL="0" indent="0">
              <a:buNone/>
            </a:pPr>
            <a:endParaRPr lang="en-US" dirty="0"/>
          </a:p>
        </p:txBody>
      </p:sp>
    </p:spTree>
    <p:extLst>
      <p:ext uri="{BB962C8B-B14F-4D97-AF65-F5344CB8AC3E}">
        <p14:creationId xmlns:p14="http://schemas.microsoft.com/office/powerpoint/2010/main" val="26852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349"/>
            <a:ext cx="8229600" cy="990600"/>
          </a:xfrm>
        </p:spPr>
        <p:txBody>
          <a:bodyPr/>
          <a:lstStyle/>
          <a:p>
            <a:r>
              <a:rPr lang="en-US" dirty="0"/>
              <a:t>Structure of Course</a:t>
            </a:r>
          </a:p>
        </p:txBody>
      </p:sp>
      <p:sp>
        <p:nvSpPr>
          <p:cNvPr id="3" name="Content Placeholder 2"/>
          <p:cNvSpPr>
            <a:spLocks noGrp="1"/>
          </p:cNvSpPr>
          <p:nvPr>
            <p:ph sz="quarter" idx="1"/>
          </p:nvPr>
        </p:nvSpPr>
        <p:spPr/>
        <p:txBody>
          <a:bodyPr>
            <a:normAutofit fontScale="92500"/>
          </a:bodyPr>
          <a:lstStyle/>
          <a:p>
            <a:r>
              <a:rPr lang="en-US" dirty="0"/>
              <a:t>We complete 6 units of study each semester, each ending with a unit test that has multiple choice questions, free response questions, and “no calculator” questions. Each unit of study is about 2 ½ - 3 weeks long.</a:t>
            </a:r>
          </a:p>
          <a:p>
            <a:r>
              <a:rPr lang="en-US" dirty="0"/>
              <a:t>A typical class period starts with a warm up or a demonstration and then involves “notes” showing students how to solve problems, read questions, think about the underlying concepts, draw diagrams, and integrate topics.</a:t>
            </a:r>
          </a:p>
          <a:p>
            <a:r>
              <a:rPr lang="en-US" dirty="0"/>
              <a:t>About 4 -5 class periods of each unit are devoted to laboratory experiments and analysis which reinforce what is being learned in class.</a:t>
            </a:r>
          </a:p>
          <a:p>
            <a:r>
              <a:rPr lang="en-US" dirty="0"/>
              <a:t>Frequent homework assignments and quizzes are given.</a:t>
            </a:r>
          </a:p>
          <a:p>
            <a:endParaRPr lang="en-US" dirty="0"/>
          </a:p>
        </p:txBody>
      </p:sp>
    </p:spTree>
    <p:extLst>
      <p:ext uri="{BB962C8B-B14F-4D97-AF65-F5344CB8AC3E}">
        <p14:creationId xmlns:p14="http://schemas.microsoft.com/office/powerpoint/2010/main" val="1318761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349"/>
            <a:ext cx="8229600" cy="990600"/>
          </a:xfrm>
        </p:spPr>
        <p:txBody>
          <a:bodyPr/>
          <a:lstStyle/>
          <a:p>
            <a:r>
              <a:rPr lang="en-US" dirty="0"/>
              <a:t>Learning Chemistry</a:t>
            </a:r>
          </a:p>
        </p:txBody>
      </p:sp>
      <p:sp>
        <p:nvSpPr>
          <p:cNvPr id="3" name="Content Placeholder 2"/>
          <p:cNvSpPr>
            <a:spLocks noGrp="1"/>
          </p:cNvSpPr>
          <p:nvPr>
            <p:ph sz="quarter" idx="1"/>
          </p:nvPr>
        </p:nvSpPr>
        <p:spPr/>
        <p:txBody>
          <a:bodyPr>
            <a:normAutofit fontScale="92500" lnSpcReduction="10000"/>
          </a:bodyPr>
          <a:lstStyle/>
          <a:p>
            <a:r>
              <a:rPr lang="en-US" dirty="0"/>
              <a:t>Chemistry can be very mathematical and also very abstract.</a:t>
            </a:r>
          </a:p>
          <a:p>
            <a:r>
              <a:rPr lang="en-US" dirty="0"/>
              <a:t>The AP Chemistry course has a lot of breadth and depth. We will be moving quickly through a lot of material! </a:t>
            </a:r>
          </a:p>
          <a:p>
            <a:pPr lvl="1"/>
            <a:r>
              <a:rPr lang="en-US" b="1" i="1" dirty="0"/>
              <a:t>Some AP courses are equivalent to a one semester college course, but some, like AP Chemistry, can be equivalent to a full year college course along with lab. Indeed, some colleges will award 8 hours of credit for a passing score (or higher) on the AP Chemistry exam.</a:t>
            </a:r>
          </a:p>
          <a:p>
            <a:r>
              <a:rPr lang="en-US" dirty="0"/>
              <a:t>Students are expected to complete regular homework assignments to practice what is learned.  Answers are provided so students can see if they are on the right track or not.</a:t>
            </a:r>
          </a:p>
          <a:p>
            <a:r>
              <a:rPr lang="en-US" dirty="0"/>
              <a:t>Beyond homework, students are expected to be engaged, ask questions, and use the textbook and other resources to help them understand difficult concepts. </a:t>
            </a:r>
          </a:p>
        </p:txBody>
      </p:sp>
    </p:spTree>
    <p:extLst>
      <p:ext uri="{BB962C8B-B14F-4D97-AF65-F5344CB8AC3E}">
        <p14:creationId xmlns:p14="http://schemas.microsoft.com/office/powerpoint/2010/main" val="710900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B1FA-F460-42D0-996F-566B4F1EB120}"/>
              </a:ext>
            </a:extLst>
          </p:cNvPr>
          <p:cNvSpPr>
            <a:spLocks noGrp="1"/>
          </p:cNvSpPr>
          <p:nvPr>
            <p:ph type="title"/>
          </p:nvPr>
        </p:nvSpPr>
        <p:spPr/>
        <p:txBody>
          <a:bodyPr>
            <a:normAutofit/>
          </a:bodyPr>
          <a:lstStyle/>
          <a:p>
            <a:r>
              <a:rPr lang="en-US" sz="2400" b="1" i="1" dirty="0"/>
              <a:t>What are the benefits to taking AP Chemistry?</a:t>
            </a:r>
          </a:p>
        </p:txBody>
      </p:sp>
      <p:sp>
        <p:nvSpPr>
          <p:cNvPr id="4" name="Text Placeholder 3">
            <a:extLst>
              <a:ext uri="{FF2B5EF4-FFF2-40B4-BE49-F238E27FC236}">
                <a16:creationId xmlns:a16="http://schemas.microsoft.com/office/drawing/2014/main" id="{CF488F61-7AC9-4FA0-9907-102BE953F0DA}"/>
              </a:ext>
            </a:extLst>
          </p:cNvPr>
          <p:cNvSpPr>
            <a:spLocks noGrp="1"/>
          </p:cNvSpPr>
          <p:nvPr>
            <p:ph type="body" sz="half" idx="2"/>
          </p:nvPr>
        </p:nvSpPr>
        <p:spPr>
          <a:xfrm>
            <a:off x="457200" y="1219198"/>
            <a:ext cx="4917266" cy="5137946"/>
          </a:xfrm>
        </p:spPr>
        <p:txBody>
          <a:bodyPr>
            <a:normAutofit/>
          </a:bodyPr>
          <a:lstStyle/>
          <a:p>
            <a:pPr marL="285750" indent="-285750">
              <a:buFont typeface="Courier New" panose="02070309020205020404" pitchFamily="49" charset="0"/>
              <a:buChar char="o"/>
            </a:pPr>
            <a:r>
              <a:rPr lang="en-US" sz="1600" dirty="0"/>
              <a:t>Excellent preparation for a science major in college. Freshman science classes can often be taught as “weed out” courses and are quite rigorous at nearly every college or university.  AP Chemistry prepares students by laying a strong foundation in the sciences.</a:t>
            </a:r>
          </a:p>
          <a:p>
            <a:pPr marL="285750" indent="-285750">
              <a:buFont typeface="Courier New" panose="02070309020205020404" pitchFamily="49" charset="0"/>
              <a:buChar char="o"/>
            </a:pPr>
            <a:r>
              <a:rPr lang="en-US" sz="1600" dirty="0"/>
              <a:t>Pre-med? Chemistry is the subject that prevents many students who want to be doctors from going to medical school. </a:t>
            </a:r>
          </a:p>
          <a:p>
            <a:pPr marL="285750" indent="-285750">
              <a:buFont typeface="Courier New" panose="02070309020205020404" pitchFamily="49" charset="0"/>
              <a:buChar char="o"/>
            </a:pPr>
            <a:r>
              <a:rPr lang="en-US" sz="1600" dirty="0"/>
              <a:t>Love science? Chemistry combines mathematical and conceptual concepts in a way that can be very deeply satisfying to people who like to understand how the world around them works. </a:t>
            </a:r>
          </a:p>
          <a:p>
            <a:pPr marL="285750" indent="-285750">
              <a:buFont typeface="Courier New" panose="02070309020205020404" pitchFamily="49" charset="0"/>
              <a:buChar char="o"/>
            </a:pPr>
            <a:r>
              <a:rPr lang="en-US" sz="1600" dirty="0"/>
              <a:t>You will develop and strengthen science-related skills such as problem solving, abstract thinking, and laboratory skills. </a:t>
            </a:r>
          </a:p>
          <a:p>
            <a:pPr marL="285750" indent="-285750">
              <a:buFont typeface="Courier New" panose="02070309020205020404" pitchFamily="49" charset="0"/>
              <a:buChar char="o"/>
            </a:pPr>
            <a:r>
              <a:rPr lang="en-US" sz="1600" dirty="0"/>
              <a:t>You will absolutely strengthen student skills applicable to all courses such as time management, effective studying, taking timed assessments, and showing what you know in a variety of ways.</a:t>
            </a:r>
          </a:p>
        </p:txBody>
      </p:sp>
      <p:pic>
        <p:nvPicPr>
          <p:cNvPr id="9" name="Picture Placeholder 8">
            <a:extLst>
              <a:ext uri="{FF2B5EF4-FFF2-40B4-BE49-F238E27FC236}">
                <a16:creationId xmlns:a16="http://schemas.microsoft.com/office/drawing/2014/main" id="{E1D08C8A-5095-4CAF-89B1-47991C45E969}"/>
              </a:ext>
            </a:extLst>
          </p:cNvPr>
          <p:cNvPicPr>
            <a:picLocks noGrp="1" noChangeAspect="1"/>
          </p:cNvPicPr>
          <p:nvPr>
            <p:ph type="pic" idx="1"/>
          </p:nvPr>
        </p:nvPicPr>
        <p:blipFill>
          <a:blip r:embed="rId2"/>
          <a:srcRect t="10818" b="10818"/>
          <a:stretch>
            <a:fillRect/>
          </a:stretch>
        </p:blipFill>
        <p:spPr>
          <a:xfrm>
            <a:off x="5374466" y="1890098"/>
            <a:ext cx="3466571" cy="2837264"/>
          </a:xfrm>
          <a:prstGeom prst="rect">
            <a:avLst/>
          </a:prstGeom>
        </p:spPr>
      </p:pic>
    </p:spTree>
    <p:extLst>
      <p:ext uri="{BB962C8B-B14F-4D97-AF65-F5344CB8AC3E}">
        <p14:creationId xmlns:p14="http://schemas.microsoft.com/office/powerpoint/2010/main" val="3384695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Ideal Student Profile	</a:t>
            </a:r>
          </a:p>
        </p:txBody>
      </p:sp>
      <p:sp>
        <p:nvSpPr>
          <p:cNvPr id="3" name="Content Placeholder 2"/>
          <p:cNvSpPr>
            <a:spLocks noGrp="1"/>
          </p:cNvSpPr>
          <p:nvPr>
            <p:ph sz="quarter" idx="1"/>
          </p:nvPr>
        </p:nvSpPr>
        <p:spPr/>
        <p:txBody>
          <a:bodyPr/>
          <a:lstStyle/>
          <a:p>
            <a:pPr marL="0" indent="0">
              <a:buNone/>
            </a:pPr>
            <a:r>
              <a:rPr lang="en-US" dirty="0"/>
              <a:t> A student who will be successful in this class – </a:t>
            </a:r>
          </a:p>
          <a:p>
            <a:pPr marL="514350" indent="-514350">
              <a:buFont typeface="+mj-lt"/>
              <a:buAutoNum type="arabicPeriod"/>
            </a:pPr>
            <a:r>
              <a:rPr lang="en-US" dirty="0"/>
              <a:t>Has a genuine interest in science.</a:t>
            </a:r>
          </a:p>
          <a:p>
            <a:pPr marL="514350" indent="-514350">
              <a:buFont typeface="+mj-lt"/>
              <a:buAutoNum type="arabicPeriod"/>
            </a:pPr>
            <a:r>
              <a:rPr lang="en-US" dirty="0"/>
              <a:t>Was successful in a first year chemistry course. </a:t>
            </a:r>
          </a:p>
          <a:p>
            <a:pPr marL="514350" indent="-514350">
              <a:buFont typeface="+mj-lt"/>
              <a:buAutoNum type="arabicPeriod"/>
            </a:pPr>
            <a:r>
              <a:rPr lang="en-US" dirty="0"/>
              <a:t>Has strong math skills. </a:t>
            </a:r>
          </a:p>
          <a:p>
            <a:pPr marL="514350" indent="-514350">
              <a:buFont typeface="+mj-lt"/>
              <a:buAutoNum type="arabicPeriod"/>
            </a:pPr>
            <a:r>
              <a:rPr lang="en-US" dirty="0"/>
              <a:t>Has a strong work ethic.</a:t>
            </a:r>
          </a:p>
          <a:p>
            <a:pPr marL="514350" indent="-514350">
              <a:buFont typeface="+mj-lt"/>
              <a:buAutoNum type="arabicPeriod"/>
            </a:pPr>
            <a:r>
              <a:rPr lang="en-US" dirty="0"/>
              <a:t>Has roughly an hour a night to devote to completing homework (practicing problems), studying the notes packet, and reading the textbook. </a:t>
            </a:r>
          </a:p>
        </p:txBody>
      </p:sp>
    </p:spTree>
    <p:extLst>
      <p:ext uri="{BB962C8B-B14F-4D97-AF65-F5344CB8AC3E}">
        <p14:creationId xmlns:p14="http://schemas.microsoft.com/office/powerpoint/2010/main" val="212688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 Chemistry Exam	</a:t>
            </a:r>
          </a:p>
        </p:txBody>
      </p:sp>
      <p:sp>
        <p:nvSpPr>
          <p:cNvPr id="3" name="Content Placeholder 2"/>
          <p:cNvSpPr>
            <a:spLocks noGrp="1"/>
          </p:cNvSpPr>
          <p:nvPr>
            <p:ph sz="quarter" idx="1"/>
          </p:nvPr>
        </p:nvSpPr>
        <p:spPr/>
        <p:txBody>
          <a:bodyPr>
            <a:normAutofit/>
          </a:bodyPr>
          <a:lstStyle/>
          <a:p>
            <a:pPr marL="0" indent="0">
              <a:buNone/>
            </a:pPr>
            <a:r>
              <a:rPr lang="en-US" dirty="0"/>
              <a:t> Students are expected to take the College Board AP Chemistry exam in May at the end of the course.</a:t>
            </a:r>
          </a:p>
          <a:p>
            <a:pPr marL="0" indent="0">
              <a:buNone/>
            </a:pPr>
            <a:r>
              <a:rPr lang="en-US" dirty="0"/>
              <a:t>This exam is structured as follows:</a:t>
            </a:r>
          </a:p>
          <a:p>
            <a:pPr>
              <a:buFont typeface="Wingdings" panose="05000000000000000000" pitchFamily="2" charset="2"/>
              <a:buChar char="§"/>
            </a:pPr>
            <a:r>
              <a:rPr lang="en-US" dirty="0"/>
              <a:t>Multiple Choice (90 min.,  without a calculator)</a:t>
            </a:r>
          </a:p>
          <a:p>
            <a:pPr>
              <a:buFont typeface="Wingdings" panose="05000000000000000000" pitchFamily="2" charset="2"/>
              <a:buChar char="§"/>
            </a:pPr>
            <a:r>
              <a:rPr lang="en-US" dirty="0"/>
              <a:t>Free Response Questions (115 min., with a calculator)</a:t>
            </a:r>
          </a:p>
          <a:p>
            <a:pPr lvl="1">
              <a:buFont typeface="Wingdings" panose="05000000000000000000" pitchFamily="2" charset="2"/>
              <a:buChar char="§"/>
            </a:pPr>
            <a:r>
              <a:rPr lang="en-US" dirty="0"/>
              <a:t>3  “long” questions with many parts, and </a:t>
            </a:r>
          </a:p>
          <a:p>
            <a:pPr lvl="1">
              <a:buFont typeface="Wingdings" panose="05000000000000000000" pitchFamily="2" charset="2"/>
              <a:buChar char="§"/>
            </a:pPr>
            <a:r>
              <a:rPr lang="en-US" dirty="0"/>
              <a:t>4  “short” questions with a few parts.</a:t>
            </a:r>
          </a:p>
        </p:txBody>
      </p:sp>
    </p:spTree>
    <p:extLst>
      <p:ext uri="{BB962C8B-B14F-4D97-AF65-F5344CB8AC3E}">
        <p14:creationId xmlns:p14="http://schemas.microsoft.com/office/powerpoint/2010/main" val="771428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257759"/>
          </a:xfrm>
        </p:spPr>
        <p:txBody>
          <a:bodyPr>
            <a:normAutofit/>
          </a:bodyPr>
          <a:lstStyle/>
          <a:p>
            <a:r>
              <a:rPr lang="en-US" dirty="0"/>
              <a:t>Typical AP Chemistry Multiple Choice Question</a:t>
            </a:r>
          </a:p>
        </p:txBody>
      </p:sp>
      <p:sp>
        <p:nvSpPr>
          <p:cNvPr id="3" name="Content Placeholder 2"/>
          <p:cNvSpPr>
            <a:spLocks noGrp="1"/>
          </p:cNvSpPr>
          <p:nvPr>
            <p:ph sz="quarter" idx="1"/>
          </p:nvPr>
        </p:nvSpPr>
        <p:spPr>
          <a:xfrm>
            <a:off x="457200" y="1520328"/>
            <a:ext cx="8229600" cy="4636632"/>
          </a:xfrm>
        </p:spPr>
        <p:txBody>
          <a:bodyPr>
            <a:normAutofit fontScale="92500" lnSpcReduction="10000"/>
          </a:bodyPr>
          <a:lstStyle/>
          <a:p>
            <a:pPr marL="0" indent="0">
              <a:buNone/>
            </a:pPr>
            <a:r>
              <a:rPr lang="en-US" dirty="0"/>
              <a:t> A 1.0 L sample of a pure gas is found to have a lower pressure than that predicted by the ideal gas law.  The best explanation for the observation is that the molecules of the gas</a:t>
            </a:r>
          </a:p>
          <a:p>
            <a:pPr marL="0" indent="0">
              <a:buNone/>
            </a:pPr>
            <a:r>
              <a:rPr lang="en-US" dirty="0"/>
              <a:t>a. have a combined volume that is too large to be considered negligible when compared to the volume of the container</a:t>
            </a:r>
          </a:p>
          <a:p>
            <a:pPr marL="0" indent="0">
              <a:buNone/>
            </a:pPr>
            <a:r>
              <a:rPr lang="en-US" dirty="0"/>
              <a:t>b. have a low molecular mass and therefore do not strike the container walls with as much force as expected</a:t>
            </a:r>
          </a:p>
          <a:p>
            <a:pPr marL="0" indent="0">
              <a:buNone/>
            </a:pPr>
            <a:r>
              <a:rPr lang="en-US" dirty="0"/>
              <a:t>c. are attracted to each other and do not exert as much force on the container walls as they would if they had no mutual attractions</a:t>
            </a:r>
          </a:p>
          <a:p>
            <a:pPr marL="0" indent="0">
              <a:buNone/>
            </a:pPr>
            <a:r>
              <a:rPr lang="en-US" dirty="0"/>
              <a:t>d. are attracted to the sides of the container and strike the container walls with more  force than expected</a:t>
            </a:r>
          </a:p>
        </p:txBody>
      </p:sp>
    </p:spTree>
    <p:extLst>
      <p:ext uri="{BB962C8B-B14F-4D97-AF65-F5344CB8AC3E}">
        <p14:creationId xmlns:p14="http://schemas.microsoft.com/office/powerpoint/2010/main" val="4258222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257759"/>
          </a:xfrm>
        </p:spPr>
        <p:txBody>
          <a:bodyPr>
            <a:normAutofit/>
          </a:bodyPr>
          <a:lstStyle/>
          <a:p>
            <a:r>
              <a:rPr lang="en-US" dirty="0"/>
              <a:t>Another Typical AP Chemistry Multiple Choice Question</a:t>
            </a:r>
          </a:p>
        </p:txBody>
      </p:sp>
      <p:sp>
        <p:nvSpPr>
          <p:cNvPr id="3" name="Content Placeholder 2"/>
          <p:cNvSpPr>
            <a:spLocks noGrp="1"/>
          </p:cNvSpPr>
          <p:nvPr>
            <p:ph sz="quarter" idx="1"/>
          </p:nvPr>
        </p:nvSpPr>
        <p:spPr>
          <a:xfrm>
            <a:off x="457200" y="1520328"/>
            <a:ext cx="8229600" cy="4636632"/>
          </a:xfrm>
        </p:spPr>
        <p:txBody>
          <a:bodyPr>
            <a:normAutofit fontScale="92500" lnSpcReduction="20000"/>
          </a:bodyPr>
          <a:lstStyle/>
          <a:p>
            <a:pPr marL="0" indent="0">
              <a:buNone/>
            </a:pPr>
            <a:r>
              <a:rPr lang="en-US" dirty="0"/>
              <a:t> Sample	    Mass of Carbon		Mass of Hydrogen</a:t>
            </a:r>
          </a:p>
          <a:p>
            <a:pPr marL="0" indent="0">
              <a:buNone/>
            </a:pPr>
            <a:r>
              <a:rPr lang="en-US" dirty="0"/>
              <a:t>	A		60. g			12 g</a:t>
            </a:r>
          </a:p>
          <a:p>
            <a:pPr marL="0" indent="0">
              <a:buNone/>
            </a:pPr>
            <a:r>
              <a:rPr lang="en-US" dirty="0"/>
              <a:t>	B		72 g			12 g</a:t>
            </a:r>
          </a:p>
          <a:p>
            <a:pPr marL="0" indent="0">
              <a:buNone/>
            </a:pPr>
            <a:r>
              <a:rPr lang="en-US" dirty="0"/>
              <a:t>	C		84 g			10. g</a:t>
            </a:r>
          </a:p>
          <a:p>
            <a:pPr marL="0" indent="0">
              <a:buNone/>
            </a:pPr>
            <a:r>
              <a:rPr lang="en-US" dirty="0"/>
              <a:t>	D		90. g			10. g</a:t>
            </a:r>
          </a:p>
          <a:p>
            <a:pPr marL="0" indent="0">
              <a:buNone/>
            </a:pPr>
            <a:r>
              <a:rPr lang="en-US" dirty="0"/>
              <a:t>The masses of carbon and hydrogen in samples for four pure hydrocarbons are given above.  The hydrocarbon in which sample has the same empirical formula as propene, C</a:t>
            </a:r>
            <a:r>
              <a:rPr lang="en-US" baseline="-25000" dirty="0"/>
              <a:t>3</a:t>
            </a:r>
            <a:r>
              <a:rPr lang="en-US" dirty="0"/>
              <a:t>H</a:t>
            </a:r>
            <a:r>
              <a:rPr lang="en-US" baseline="-25000" dirty="0"/>
              <a:t>6</a:t>
            </a:r>
            <a:r>
              <a:rPr lang="en-US" dirty="0"/>
              <a:t>?</a:t>
            </a:r>
          </a:p>
          <a:p>
            <a:pPr marL="0" indent="0">
              <a:buNone/>
            </a:pPr>
            <a:r>
              <a:rPr lang="en-US" dirty="0"/>
              <a:t>	a.	Sample A</a:t>
            </a:r>
          </a:p>
          <a:p>
            <a:pPr marL="0" indent="0">
              <a:buNone/>
            </a:pPr>
            <a:r>
              <a:rPr lang="en-US" dirty="0"/>
              <a:t>	b.	Sample B</a:t>
            </a:r>
          </a:p>
          <a:p>
            <a:pPr marL="0" indent="0">
              <a:buNone/>
            </a:pPr>
            <a:r>
              <a:rPr lang="en-US" dirty="0"/>
              <a:t>	c.	Sample C</a:t>
            </a:r>
          </a:p>
          <a:p>
            <a:pPr marL="0" indent="0">
              <a:buNone/>
            </a:pPr>
            <a:r>
              <a:rPr lang="en-US" dirty="0"/>
              <a:t>	d.	Sample D</a:t>
            </a:r>
          </a:p>
        </p:txBody>
      </p:sp>
    </p:spTree>
    <p:extLst>
      <p:ext uri="{BB962C8B-B14F-4D97-AF65-F5344CB8AC3E}">
        <p14:creationId xmlns:p14="http://schemas.microsoft.com/office/powerpoint/2010/main" val="1449707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257759"/>
          </a:xfrm>
        </p:spPr>
        <p:txBody>
          <a:bodyPr>
            <a:normAutofit/>
          </a:bodyPr>
          <a:lstStyle/>
          <a:p>
            <a:r>
              <a:rPr lang="en-US" dirty="0"/>
              <a:t>Typical AP Chemistry Free Response Question</a:t>
            </a:r>
          </a:p>
        </p:txBody>
      </p:sp>
      <p:sp>
        <p:nvSpPr>
          <p:cNvPr id="3" name="Content Placeholder 2"/>
          <p:cNvSpPr>
            <a:spLocks noGrp="1"/>
          </p:cNvSpPr>
          <p:nvPr>
            <p:ph sz="quarter" idx="1"/>
          </p:nvPr>
        </p:nvSpPr>
        <p:spPr/>
        <p:txBody>
          <a:bodyPr/>
          <a:lstStyle/>
          <a:p>
            <a:pPr marL="0" indent="0">
              <a:buNone/>
            </a:pPr>
            <a:r>
              <a:rPr lang="en-US" dirty="0"/>
              <a:t> </a:t>
            </a:r>
          </a:p>
        </p:txBody>
      </p:sp>
      <p:sp>
        <p:nvSpPr>
          <p:cNvPr id="8" name="Rectangle 11">
            <a:extLst>
              <a:ext uri="{FF2B5EF4-FFF2-40B4-BE49-F238E27FC236}">
                <a16:creationId xmlns:a16="http://schemas.microsoft.com/office/drawing/2014/main" id="{BC1520F8-FD45-4D0E-8126-709A88F84C2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2019 AP Chemistry </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8" name="Picture 17">
            <a:extLst>
              <a:ext uri="{FF2B5EF4-FFF2-40B4-BE49-F238E27FC236}">
                <a16:creationId xmlns:a16="http://schemas.microsoft.com/office/drawing/2014/main" id="{9D517928-6728-4539-BC56-4EA6A96E0F2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49880" y="991058"/>
            <a:ext cx="1722120" cy="838200"/>
          </a:xfrm>
          <a:prstGeom prst="rect">
            <a:avLst/>
          </a:prstGeom>
        </p:spPr>
      </p:pic>
      <p:sp>
        <p:nvSpPr>
          <p:cNvPr id="12" name="Rectangle 11">
            <a:extLst>
              <a:ext uri="{FF2B5EF4-FFF2-40B4-BE49-F238E27FC236}">
                <a16:creationId xmlns:a16="http://schemas.microsoft.com/office/drawing/2014/main" id="{998A1071-2ED3-4D29-99A5-C09418212DED}"/>
              </a:ext>
            </a:extLst>
          </p:cNvPr>
          <p:cNvSpPr/>
          <p:nvPr/>
        </p:nvSpPr>
        <p:spPr>
          <a:xfrm>
            <a:off x="457200" y="1829258"/>
            <a:ext cx="8027043" cy="2951642"/>
          </a:xfrm>
          <a:prstGeom prst="rect">
            <a:avLst/>
          </a:prstGeom>
        </p:spPr>
        <p:txBody>
          <a:bodyPr wrap="square">
            <a:spAutoFit/>
          </a:bodyPr>
          <a:lstStyle/>
          <a:p>
            <a:pPr marL="457200" marR="0" indent="-45720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1.	The compound urea, H</a:t>
            </a:r>
            <a:r>
              <a:rPr lang="en-US" baseline="-25000" dirty="0">
                <a:latin typeface="Calibri" panose="020F0502020204030204" pitchFamily="34" charset="0"/>
                <a:ea typeface="Calibri" panose="020F0502020204030204" pitchFamily="34" charset="0"/>
                <a:cs typeface="Times New Roman" panose="02020603050405020304" pitchFamily="18" charset="0"/>
              </a:rPr>
              <a:t>2</a:t>
            </a:r>
            <a:r>
              <a:rPr lang="en-US" dirty="0">
                <a:latin typeface="Calibri" panose="020F0502020204030204" pitchFamily="34" charset="0"/>
                <a:ea typeface="Calibri" panose="020F0502020204030204" pitchFamily="34" charset="0"/>
                <a:cs typeface="Times New Roman" panose="02020603050405020304" pitchFamily="18" charset="0"/>
              </a:rPr>
              <a:t>NCONH</a:t>
            </a:r>
            <a:r>
              <a:rPr lang="en-US" baseline="-25000" dirty="0">
                <a:latin typeface="Calibri" panose="020F0502020204030204" pitchFamily="34" charset="0"/>
                <a:ea typeface="Calibri" panose="020F0502020204030204" pitchFamily="34" charset="0"/>
                <a:cs typeface="Times New Roman" panose="02020603050405020304" pitchFamily="18" charset="0"/>
              </a:rPr>
              <a:t>2</a:t>
            </a:r>
            <a:r>
              <a:rPr lang="en-US" dirty="0">
                <a:latin typeface="Calibri" panose="020F0502020204030204" pitchFamily="34" charset="0"/>
                <a:ea typeface="Calibri" panose="020F0502020204030204" pitchFamily="34" charset="0"/>
                <a:cs typeface="Times New Roman" panose="02020603050405020304" pitchFamily="18" charset="0"/>
              </a:rPr>
              <a:t>, is widely used in chemical fertilizers.  The complete Lewis electron dot diagram for the urea molecule is shown above.</a:t>
            </a:r>
          </a:p>
          <a:p>
            <a:pPr marL="914400" marR="0" indent="-45720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a.	</a:t>
            </a:r>
            <a:r>
              <a:rPr lang="en-US" dirty="0">
                <a:latin typeface="Calibri" panose="020F0502020204030204" pitchFamily="34" charset="0"/>
                <a:ea typeface="Calibri" panose="020F0502020204030204" pitchFamily="34" charset="0"/>
                <a:cs typeface="Times New Roman" panose="02020603050405020304" pitchFamily="18" charset="0"/>
              </a:rPr>
              <a:t>Identify the hybridization of the valence orbitals for the carbon atom in the urea molecule.</a:t>
            </a:r>
          </a:p>
          <a:p>
            <a:pPr marL="914400" marR="0" indent="-45720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b.	</a:t>
            </a:r>
            <a:r>
              <a:rPr lang="en-US" dirty="0">
                <a:latin typeface="Calibri" panose="020F0502020204030204" pitchFamily="34" charset="0"/>
                <a:ea typeface="Calibri" panose="020F0502020204030204" pitchFamily="34" charset="0"/>
                <a:cs typeface="Times New Roman" panose="02020603050405020304" pitchFamily="18" charset="0"/>
              </a:rPr>
              <a:t>Urea has a high solubility in water, due in part to its ability to form hydrogen bonds.  A urea molecule and four water molecules are represented in the box below.  Draw ONE dashed line (- - - -) to indicate a possible location of a hydrogen bond between a water molecule and the urea molecule.</a:t>
            </a:r>
          </a:p>
        </p:txBody>
      </p:sp>
      <p:pic>
        <p:nvPicPr>
          <p:cNvPr id="13" name="Picture 12">
            <a:extLst>
              <a:ext uri="{FF2B5EF4-FFF2-40B4-BE49-F238E27FC236}">
                <a16:creationId xmlns:a16="http://schemas.microsoft.com/office/drawing/2014/main" id="{BF0C99A3-6171-4C11-8339-379F82326852}"/>
              </a:ext>
            </a:extLst>
          </p:cNvPr>
          <p:cNvPicPr>
            <a:picLocks noChangeAspect="1"/>
          </p:cNvPicPr>
          <p:nvPr/>
        </p:nvPicPr>
        <p:blipFill>
          <a:blip r:embed="rId3"/>
          <a:stretch>
            <a:fillRect/>
          </a:stretch>
        </p:blipFill>
        <p:spPr>
          <a:xfrm>
            <a:off x="3034350" y="4448182"/>
            <a:ext cx="3353091" cy="2139881"/>
          </a:xfrm>
          <a:prstGeom prst="rect">
            <a:avLst/>
          </a:prstGeom>
        </p:spPr>
      </p:pic>
      <p:sp>
        <p:nvSpPr>
          <p:cNvPr id="4" name="TextBox 3">
            <a:extLst>
              <a:ext uri="{FF2B5EF4-FFF2-40B4-BE49-F238E27FC236}">
                <a16:creationId xmlns:a16="http://schemas.microsoft.com/office/drawing/2014/main" id="{F1B10D8B-3ABC-43B4-8CA4-1A4286E51285}"/>
              </a:ext>
            </a:extLst>
          </p:cNvPr>
          <p:cNvSpPr txBox="1"/>
          <p:nvPr/>
        </p:nvSpPr>
        <p:spPr>
          <a:xfrm>
            <a:off x="6606739" y="4730266"/>
            <a:ext cx="2181340" cy="1477328"/>
          </a:xfrm>
          <a:prstGeom prst="rect">
            <a:avLst/>
          </a:prstGeom>
          <a:noFill/>
        </p:spPr>
        <p:txBody>
          <a:bodyPr wrap="square" rtlCol="0">
            <a:spAutoFit/>
          </a:bodyPr>
          <a:lstStyle/>
          <a:p>
            <a:r>
              <a:rPr lang="en-US" i="1" dirty="0">
                <a:solidFill>
                  <a:srgbClr val="FF0000"/>
                </a:solidFill>
                <a:latin typeface="Castellar" panose="020A0402060406010301" pitchFamily="18" charset="0"/>
              </a:rPr>
              <a:t>This is a long FRQ from rom the 2019 AP Chemistry Exam</a:t>
            </a:r>
          </a:p>
        </p:txBody>
      </p:sp>
    </p:spTree>
    <p:extLst>
      <p:ext uri="{BB962C8B-B14F-4D97-AF65-F5344CB8AC3E}">
        <p14:creationId xmlns:p14="http://schemas.microsoft.com/office/powerpoint/2010/main" val="28536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257759"/>
          </a:xfrm>
        </p:spPr>
        <p:txBody>
          <a:bodyPr>
            <a:normAutofit/>
          </a:bodyPr>
          <a:lstStyle/>
          <a:p>
            <a:r>
              <a:rPr lang="en-US" dirty="0"/>
              <a:t>Typical AP Chemistry Free Response Question</a:t>
            </a:r>
          </a:p>
        </p:txBody>
      </p:sp>
      <p:sp>
        <p:nvSpPr>
          <p:cNvPr id="3" name="Content Placeholder 2"/>
          <p:cNvSpPr>
            <a:spLocks noGrp="1"/>
          </p:cNvSpPr>
          <p:nvPr>
            <p:ph sz="quarter" idx="1"/>
          </p:nvPr>
        </p:nvSpPr>
        <p:spPr/>
        <p:txBody>
          <a:bodyPr/>
          <a:lstStyle/>
          <a:p>
            <a:pPr marL="0" indent="0">
              <a:buNone/>
            </a:pPr>
            <a:r>
              <a:rPr lang="en-US" dirty="0"/>
              <a:t> </a:t>
            </a:r>
          </a:p>
        </p:txBody>
      </p:sp>
      <p:sp>
        <p:nvSpPr>
          <p:cNvPr id="8" name="Rectangle 11">
            <a:extLst>
              <a:ext uri="{FF2B5EF4-FFF2-40B4-BE49-F238E27FC236}">
                <a16:creationId xmlns:a16="http://schemas.microsoft.com/office/drawing/2014/main" id="{BC1520F8-FD45-4D0E-8126-709A88F84C2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2019 AP Chemistry </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Rectangle 11">
            <a:extLst>
              <a:ext uri="{FF2B5EF4-FFF2-40B4-BE49-F238E27FC236}">
                <a16:creationId xmlns:a16="http://schemas.microsoft.com/office/drawing/2014/main" id="{998A1071-2ED3-4D29-99A5-C09418212DED}"/>
              </a:ext>
            </a:extLst>
          </p:cNvPr>
          <p:cNvSpPr/>
          <p:nvPr/>
        </p:nvSpPr>
        <p:spPr>
          <a:xfrm>
            <a:off x="558478" y="1562557"/>
            <a:ext cx="8027043" cy="375552"/>
          </a:xfrm>
          <a:prstGeom prst="rect">
            <a:avLst/>
          </a:prstGeom>
        </p:spPr>
        <p:txBody>
          <a:bodyPr wrap="square">
            <a:spAutoFit/>
          </a:bodyPr>
          <a:lstStyle/>
          <a:p>
            <a:pPr marL="457200" marR="0" indent="-45720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0F2E36B5-E52E-4272-A422-D28FFEDE5165}"/>
              </a:ext>
            </a:extLst>
          </p:cNvPr>
          <p:cNvSpPr/>
          <p:nvPr/>
        </p:nvSpPr>
        <p:spPr>
          <a:xfrm>
            <a:off x="275419" y="3339349"/>
            <a:ext cx="8773611" cy="2655279"/>
          </a:xfrm>
          <a:prstGeom prst="rect">
            <a:avLst/>
          </a:prstGeom>
        </p:spPr>
        <p:txBody>
          <a:bodyPr wrap="square">
            <a:spAutoFit/>
          </a:bodyPr>
          <a:lstStyle/>
          <a:p>
            <a:pPr marL="45720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 dissolution of urea is represented by the equation above.  A student determines that 5.39 grams of H</a:t>
            </a:r>
            <a:r>
              <a:rPr lang="en-US" baseline="-25000" dirty="0">
                <a:latin typeface="Calibri" panose="020F0502020204030204" pitchFamily="34" charset="0"/>
                <a:ea typeface="Calibri" panose="020F0502020204030204" pitchFamily="34" charset="0"/>
                <a:cs typeface="Times New Roman" panose="02020603050405020304" pitchFamily="18" charset="0"/>
              </a:rPr>
              <a:t>2</a:t>
            </a:r>
            <a:r>
              <a:rPr lang="en-US" dirty="0">
                <a:latin typeface="Calibri" panose="020F0502020204030204" pitchFamily="34" charset="0"/>
                <a:ea typeface="Calibri" panose="020F0502020204030204" pitchFamily="34" charset="0"/>
                <a:cs typeface="Times New Roman" panose="02020603050405020304" pitchFamily="18" charset="0"/>
              </a:rPr>
              <a:t>NCONH</a:t>
            </a:r>
            <a:r>
              <a:rPr lang="en-US" baseline="-25000" dirty="0">
                <a:latin typeface="Calibri" panose="020F0502020204030204" pitchFamily="34" charset="0"/>
                <a:ea typeface="Calibri" panose="020F0502020204030204" pitchFamily="34" charset="0"/>
                <a:cs typeface="Times New Roman" panose="02020603050405020304" pitchFamily="18" charset="0"/>
              </a:rPr>
              <a:t>2</a:t>
            </a:r>
            <a:r>
              <a:rPr lang="en-US" dirty="0">
                <a:latin typeface="Calibri" panose="020F0502020204030204" pitchFamily="34" charset="0"/>
                <a:ea typeface="Calibri" panose="020F0502020204030204" pitchFamily="34" charset="0"/>
                <a:cs typeface="Times New Roman" panose="02020603050405020304" pitchFamily="18" charset="0"/>
              </a:rPr>
              <a:t> (molar mass 60.06 g / mol) can dissolve in water to make 5.00 mL of a saturated solution at 20 </a:t>
            </a:r>
            <a:r>
              <a:rPr lang="en-US" baseline="30000" dirty="0" err="1">
                <a:latin typeface="Calibri" panose="020F0502020204030204" pitchFamily="34" charset="0"/>
                <a:ea typeface="Calibri" panose="020F0502020204030204" pitchFamily="34" charset="0"/>
                <a:cs typeface="Times New Roman" panose="02020603050405020304" pitchFamily="18" charset="0"/>
              </a:rPr>
              <a:t>o</a:t>
            </a:r>
            <a:r>
              <a:rPr lang="en-US" dirty="0" err="1">
                <a:latin typeface="Calibri" panose="020F0502020204030204" pitchFamily="34" charset="0"/>
                <a:ea typeface="Calibri" panose="020F0502020204030204" pitchFamily="34" charset="0"/>
                <a:cs typeface="Times New Roman" panose="02020603050405020304" pitchFamily="18" charset="0"/>
              </a:rPr>
              <a:t>C.</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         c.       </a:t>
            </a:r>
            <a:r>
              <a:rPr lang="en-US" dirty="0">
                <a:latin typeface="Calibri" panose="020F0502020204030204" pitchFamily="34" charset="0"/>
                <a:ea typeface="Calibri" panose="020F0502020204030204" pitchFamily="34" charset="0"/>
                <a:cs typeface="Times New Roman" panose="02020603050405020304" pitchFamily="18" charset="0"/>
              </a:rPr>
              <a:t>Calculate the concentration of urea, in mol / L, in the saturated solution at 20 </a:t>
            </a:r>
            <a:r>
              <a:rPr lang="en-US" baseline="30000" dirty="0" err="1">
                <a:latin typeface="Calibri" panose="020F0502020204030204" pitchFamily="34" charset="0"/>
                <a:ea typeface="Calibri" panose="020F0502020204030204" pitchFamily="34" charset="0"/>
                <a:cs typeface="Times New Roman" panose="02020603050405020304" pitchFamily="18" charset="0"/>
              </a:rPr>
              <a:t>o</a:t>
            </a:r>
            <a:r>
              <a:rPr lang="en-US" dirty="0" err="1">
                <a:latin typeface="Calibri" panose="020F0502020204030204" pitchFamily="34" charset="0"/>
                <a:ea typeface="Calibri" panose="020F0502020204030204" pitchFamily="34" charset="0"/>
                <a:cs typeface="Times New Roman" panose="02020603050405020304" pitchFamily="18" charset="0"/>
              </a:rPr>
              <a:t>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914400" marR="0" indent="-457200">
              <a:lnSpc>
                <a:spcPct val="107000"/>
              </a:lnSpc>
              <a:spcBef>
                <a:spcPts val="0"/>
              </a:spcBef>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d.</a:t>
            </a:r>
            <a:r>
              <a:rPr lang="en-US" dirty="0">
                <a:latin typeface="Calibri" panose="020F0502020204030204" pitchFamily="34" charset="0"/>
                <a:ea typeface="Calibri" panose="020F0502020204030204" pitchFamily="34" charset="0"/>
                <a:cs typeface="Times New Roman" panose="02020603050405020304" pitchFamily="18" charset="0"/>
              </a:rPr>
              <a:t>	The student also determines that the concentration of urea in a saturated solution at   25 </a:t>
            </a:r>
            <a:r>
              <a:rPr lang="en-US" baseline="30000" dirty="0" err="1">
                <a:latin typeface="Calibri" panose="020F0502020204030204" pitchFamily="34" charset="0"/>
                <a:ea typeface="Calibri" panose="020F0502020204030204" pitchFamily="34" charset="0"/>
                <a:cs typeface="Times New Roman" panose="02020603050405020304" pitchFamily="18" charset="0"/>
              </a:rPr>
              <a:t>o</a:t>
            </a:r>
            <a:r>
              <a:rPr lang="en-US" dirty="0" err="1">
                <a:latin typeface="Calibri" panose="020F0502020204030204" pitchFamily="34" charset="0"/>
                <a:ea typeface="Calibri" panose="020F0502020204030204" pitchFamily="34" charset="0"/>
                <a:cs typeface="Times New Roman" panose="02020603050405020304" pitchFamily="18" charset="0"/>
              </a:rPr>
              <a:t>C</a:t>
            </a:r>
            <a:r>
              <a:rPr lang="en-US" dirty="0">
                <a:latin typeface="Calibri" panose="020F0502020204030204" pitchFamily="34" charset="0"/>
                <a:ea typeface="Calibri" panose="020F0502020204030204" pitchFamily="34" charset="0"/>
                <a:cs typeface="Times New Roman" panose="02020603050405020304" pitchFamily="18" charset="0"/>
              </a:rPr>
              <a:t> is 19.8 M.  Based on this information, is the dissolution of urea endothermic or exothermic?  Justify your answer in terms of </a:t>
            </a:r>
            <a:r>
              <a:rPr lang="en-US" dirty="0" err="1">
                <a:latin typeface="Calibri" panose="020F0502020204030204" pitchFamily="34" charset="0"/>
                <a:ea typeface="Calibri" panose="020F0502020204030204" pitchFamily="34" charset="0"/>
                <a:cs typeface="Times New Roman" panose="02020603050405020304" pitchFamily="18" charset="0"/>
              </a:rPr>
              <a:t>LeChatelier’s</a:t>
            </a:r>
            <a:r>
              <a:rPr lang="en-US" dirty="0">
                <a:latin typeface="Calibri" panose="020F0502020204030204" pitchFamily="34" charset="0"/>
                <a:ea typeface="Calibri" panose="020F0502020204030204" pitchFamily="34" charset="0"/>
                <a:cs typeface="Times New Roman" panose="02020603050405020304" pitchFamily="18" charset="0"/>
              </a:rPr>
              <a:t> principle</a:t>
            </a:r>
          </a:p>
        </p:txBody>
      </p:sp>
      <p:pic>
        <p:nvPicPr>
          <p:cNvPr id="7" name="Picture 6">
            <a:extLst>
              <a:ext uri="{FF2B5EF4-FFF2-40B4-BE49-F238E27FC236}">
                <a16:creationId xmlns:a16="http://schemas.microsoft.com/office/drawing/2014/main" id="{C37CBBCD-CFA4-4AEC-A7CA-58C5C8CB4F3B}"/>
              </a:ext>
            </a:extLst>
          </p:cNvPr>
          <p:cNvPicPr>
            <a:picLocks noChangeAspect="1"/>
          </p:cNvPicPr>
          <p:nvPr/>
        </p:nvPicPr>
        <p:blipFill>
          <a:blip r:embed="rId2"/>
          <a:stretch>
            <a:fillRect/>
          </a:stretch>
        </p:blipFill>
        <p:spPr>
          <a:xfrm>
            <a:off x="2895453" y="1102217"/>
            <a:ext cx="3353091" cy="2139881"/>
          </a:xfrm>
          <a:prstGeom prst="rect">
            <a:avLst/>
          </a:prstGeom>
        </p:spPr>
      </p:pic>
    </p:spTree>
    <p:extLst>
      <p:ext uri="{BB962C8B-B14F-4D97-AF65-F5344CB8AC3E}">
        <p14:creationId xmlns:p14="http://schemas.microsoft.com/office/powerpoint/2010/main" val="265191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257759"/>
          </a:xfrm>
        </p:spPr>
        <p:txBody>
          <a:bodyPr>
            <a:normAutofit/>
          </a:bodyPr>
          <a:lstStyle/>
          <a:p>
            <a:r>
              <a:rPr lang="en-US" dirty="0"/>
              <a:t>Typical AP Chemistry Free Response Question</a:t>
            </a:r>
          </a:p>
        </p:txBody>
      </p:sp>
      <p:sp>
        <p:nvSpPr>
          <p:cNvPr id="3" name="Content Placeholder 2"/>
          <p:cNvSpPr>
            <a:spLocks noGrp="1"/>
          </p:cNvSpPr>
          <p:nvPr>
            <p:ph sz="quarter" idx="1"/>
          </p:nvPr>
        </p:nvSpPr>
        <p:spPr/>
        <p:txBody>
          <a:bodyPr/>
          <a:lstStyle/>
          <a:p>
            <a:pPr marL="0" indent="0">
              <a:buNone/>
            </a:pPr>
            <a:r>
              <a:rPr lang="en-US" dirty="0"/>
              <a:t> </a:t>
            </a:r>
          </a:p>
        </p:txBody>
      </p:sp>
      <p:sp>
        <p:nvSpPr>
          <p:cNvPr id="8" name="Rectangle 11">
            <a:extLst>
              <a:ext uri="{FF2B5EF4-FFF2-40B4-BE49-F238E27FC236}">
                <a16:creationId xmlns:a16="http://schemas.microsoft.com/office/drawing/2014/main" id="{BC1520F8-FD45-4D0E-8126-709A88F84C2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2019 AP Chemistry </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Rectangle 11">
            <a:extLst>
              <a:ext uri="{FF2B5EF4-FFF2-40B4-BE49-F238E27FC236}">
                <a16:creationId xmlns:a16="http://schemas.microsoft.com/office/drawing/2014/main" id="{998A1071-2ED3-4D29-99A5-C09418212DED}"/>
              </a:ext>
            </a:extLst>
          </p:cNvPr>
          <p:cNvSpPr/>
          <p:nvPr/>
        </p:nvSpPr>
        <p:spPr>
          <a:xfrm>
            <a:off x="558478" y="1562557"/>
            <a:ext cx="8027043" cy="375552"/>
          </a:xfrm>
          <a:prstGeom prst="rect">
            <a:avLst/>
          </a:prstGeom>
        </p:spPr>
        <p:txBody>
          <a:bodyPr wrap="square">
            <a:spAutoFit/>
          </a:bodyPr>
          <a:lstStyle/>
          <a:p>
            <a:pPr marL="457200" marR="0" indent="-45720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0F2E36B5-E52E-4272-A422-D28FFEDE5165}"/>
              </a:ext>
            </a:extLst>
          </p:cNvPr>
          <p:cNvSpPr/>
          <p:nvPr/>
        </p:nvSpPr>
        <p:spPr>
          <a:xfrm>
            <a:off x="457200" y="2247438"/>
            <a:ext cx="8316409" cy="4524315"/>
          </a:xfrm>
          <a:prstGeom prst="rect">
            <a:avLst/>
          </a:prstGeom>
        </p:spPr>
        <p:txBody>
          <a:bodyPr wrap="square">
            <a:spAutoFit/>
          </a:bodyPr>
          <a:lstStyle/>
          <a:p>
            <a:pPr marL="342900" indent="-342900">
              <a:buFont typeface="+mj-lt"/>
              <a:buAutoNum type="alphaLcParenR" startAt="5"/>
            </a:pPr>
            <a:r>
              <a:rPr lang="en-US" dirty="0"/>
              <a:t>The equipment shown above is provided so that the student can determine the value of the molar heat of solution for urea.  Knowing that the specific heat of the solution is 4.18 J / (g </a:t>
            </a:r>
            <a:r>
              <a:rPr lang="en-US" baseline="30000" dirty="0" err="1"/>
              <a:t>o</a:t>
            </a:r>
            <a:r>
              <a:rPr lang="en-US" dirty="0" err="1"/>
              <a:t>C</a:t>
            </a:r>
            <a:r>
              <a:rPr lang="en-US" dirty="0"/>
              <a:t>), list the specific measurements that are required to be made during the experiment.</a:t>
            </a:r>
          </a:p>
          <a:p>
            <a:r>
              <a:rPr lang="en-US" dirty="0"/>
              <a:t>						</a:t>
            </a:r>
            <a:r>
              <a:rPr lang="en-US" i="1" dirty="0"/>
              <a:t>S</a:t>
            </a:r>
            <a:r>
              <a:rPr lang="en-US" baseline="30000" dirty="0"/>
              <a:t>o</a:t>
            </a:r>
            <a:r>
              <a:rPr lang="en-US" dirty="0"/>
              <a:t> (J / (mol K))</a:t>
            </a:r>
          </a:p>
          <a:p>
            <a:r>
              <a:rPr lang="en-US" dirty="0"/>
              <a:t>			H</a:t>
            </a:r>
            <a:r>
              <a:rPr lang="en-US" baseline="-25000" dirty="0"/>
              <a:t>2</a:t>
            </a:r>
            <a:r>
              <a:rPr lang="en-US" dirty="0"/>
              <a:t>NCONH</a:t>
            </a:r>
            <a:r>
              <a:rPr lang="en-US" baseline="-25000" dirty="0"/>
              <a:t>2</a:t>
            </a:r>
            <a:r>
              <a:rPr lang="en-US" dirty="0"/>
              <a:t>(s)		104.6</a:t>
            </a:r>
          </a:p>
          <a:p>
            <a:r>
              <a:rPr lang="en-US" dirty="0"/>
              <a:t>			H</a:t>
            </a:r>
            <a:r>
              <a:rPr lang="en-US" baseline="-25000" dirty="0"/>
              <a:t>2</a:t>
            </a:r>
            <a:r>
              <a:rPr lang="en-US" dirty="0"/>
              <a:t>NCONH</a:t>
            </a:r>
            <a:r>
              <a:rPr lang="en-US" baseline="-25000" dirty="0"/>
              <a:t>2</a:t>
            </a:r>
            <a:r>
              <a:rPr lang="en-US" dirty="0"/>
              <a:t>(</a:t>
            </a:r>
            <a:r>
              <a:rPr lang="en-US" dirty="0" err="1"/>
              <a:t>aq</a:t>
            </a:r>
            <a:r>
              <a:rPr lang="en-US" dirty="0"/>
              <a:t>)		?</a:t>
            </a:r>
          </a:p>
          <a:p>
            <a:pPr marL="342900" indent="-342900">
              <a:buFont typeface="+mj-lt"/>
              <a:buAutoNum type="alphaLcParenR" startAt="5"/>
            </a:pPr>
            <a:endParaRPr lang="en-US" dirty="0"/>
          </a:p>
          <a:p>
            <a:pPr marL="342900" indent="-342900">
              <a:buFont typeface="+mj-lt"/>
              <a:buAutoNum type="alphaLcParenR" startAt="6"/>
            </a:pPr>
            <a:r>
              <a:rPr lang="en-US" dirty="0"/>
              <a:t>The entropy change for the dissolution of urea, </a:t>
            </a:r>
            <a:r>
              <a:rPr lang="en-US" dirty="0" err="1"/>
              <a:t>Δ</a:t>
            </a:r>
            <a:r>
              <a:rPr lang="en-US" i="1" dirty="0" err="1"/>
              <a:t>S</a:t>
            </a:r>
            <a:r>
              <a:rPr lang="en-US" baseline="-25000" dirty="0" err="1"/>
              <a:t>soln</a:t>
            </a:r>
            <a:r>
              <a:rPr lang="en-US" baseline="30000" dirty="0" err="1"/>
              <a:t>o</a:t>
            </a:r>
            <a:r>
              <a:rPr lang="en-US" dirty="0"/>
              <a:t>, is 70.1 J / (mol K) at 25 </a:t>
            </a:r>
            <a:r>
              <a:rPr lang="en-US" baseline="30000" dirty="0" err="1"/>
              <a:t>o</a:t>
            </a:r>
            <a:r>
              <a:rPr lang="en-US" dirty="0" err="1"/>
              <a:t>C.</a:t>
            </a:r>
            <a:r>
              <a:rPr lang="en-US" dirty="0"/>
              <a:t>  Using the information in the table above, calculate the absolute molar entropy, </a:t>
            </a:r>
            <a:r>
              <a:rPr lang="en-US" i="1" dirty="0"/>
              <a:t>S</a:t>
            </a:r>
            <a:r>
              <a:rPr lang="en-US" baseline="30000" dirty="0"/>
              <a:t>o</a:t>
            </a:r>
            <a:r>
              <a:rPr lang="en-US" dirty="0"/>
              <a:t> of aqueous urea.</a:t>
            </a:r>
          </a:p>
          <a:p>
            <a:pPr marL="342900" indent="-342900">
              <a:buFont typeface="+mj-lt"/>
              <a:buAutoNum type="alphaLcParenR" startAt="6"/>
            </a:pPr>
            <a:r>
              <a:rPr lang="en-US" dirty="0"/>
              <a:t>Using particle level reasoning, explain why </a:t>
            </a:r>
            <a:r>
              <a:rPr lang="en-US" dirty="0" err="1"/>
              <a:t>Δ</a:t>
            </a:r>
            <a:r>
              <a:rPr lang="en-US" i="1" dirty="0" err="1"/>
              <a:t>S</a:t>
            </a:r>
            <a:r>
              <a:rPr lang="en-US" baseline="-25000" dirty="0" err="1"/>
              <a:t>soln</a:t>
            </a:r>
            <a:r>
              <a:rPr lang="en-US" baseline="30000" dirty="0" err="1"/>
              <a:t>o</a:t>
            </a:r>
            <a:r>
              <a:rPr lang="en-US" dirty="0"/>
              <a:t> is positive for the dissolution of urea in water.</a:t>
            </a:r>
          </a:p>
          <a:p>
            <a:pPr marL="342900" indent="-342900">
              <a:buFont typeface="+mj-lt"/>
              <a:buAutoNum type="alphaLcParenR" startAt="6"/>
            </a:pPr>
            <a:r>
              <a:rPr lang="en-US" dirty="0"/>
              <a:t>The student claims that </a:t>
            </a:r>
            <a:r>
              <a:rPr lang="en-US" dirty="0" err="1"/>
              <a:t>Δ</a:t>
            </a:r>
            <a:r>
              <a:rPr lang="en-US" i="1" dirty="0" err="1"/>
              <a:t>S</a:t>
            </a:r>
            <a:r>
              <a:rPr lang="en-US" baseline="30000" dirty="0" err="1"/>
              <a:t>o</a:t>
            </a:r>
            <a:r>
              <a:rPr lang="en-US" dirty="0"/>
              <a:t> for the process contributes to the thermodynamic favorability of the dissolution of urea at 25 </a:t>
            </a:r>
            <a:r>
              <a:rPr lang="en-US" baseline="30000" dirty="0" err="1"/>
              <a:t>o</a:t>
            </a:r>
            <a:r>
              <a:rPr lang="en-US" dirty="0" err="1"/>
              <a:t>C.</a:t>
            </a:r>
            <a:r>
              <a:rPr lang="en-US" dirty="0"/>
              <a:t>  Use the thermodynamic information above to support the student’s claim.</a:t>
            </a:r>
          </a:p>
        </p:txBody>
      </p:sp>
      <p:pic>
        <p:nvPicPr>
          <p:cNvPr id="4" name="Picture 3">
            <a:extLst>
              <a:ext uri="{FF2B5EF4-FFF2-40B4-BE49-F238E27FC236}">
                <a16:creationId xmlns:a16="http://schemas.microsoft.com/office/drawing/2014/main" id="{43DF54B8-AFAC-49D2-B944-DFB932670450}"/>
              </a:ext>
            </a:extLst>
          </p:cNvPr>
          <p:cNvPicPr>
            <a:picLocks noChangeAspect="1"/>
          </p:cNvPicPr>
          <p:nvPr/>
        </p:nvPicPr>
        <p:blipFill>
          <a:blip r:embed="rId2"/>
          <a:stretch>
            <a:fillRect/>
          </a:stretch>
        </p:blipFill>
        <p:spPr>
          <a:xfrm>
            <a:off x="2905117" y="938483"/>
            <a:ext cx="5781681" cy="1281145"/>
          </a:xfrm>
          <a:prstGeom prst="rect">
            <a:avLst/>
          </a:prstGeom>
        </p:spPr>
      </p:pic>
    </p:spTree>
    <p:extLst>
      <p:ext uri="{BB962C8B-B14F-4D97-AF65-F5344CB8AC3E}">
        <p14:creationId xmlns:p14="http://schemas.microsoft.com/office/powerpoint/2010/main" val="3800045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CE75-8519-434F-BCBF-CFC122C69F89}"/>
              </a:ext>
            </a:extLst>
          </p:cNvPr>
          <p:cNvSpPr>
            <a:spLocks noGrp="1"/>
          </p:cNvSpPr>
          <p:nvPr>
            <p:ph type="title"/>
          </p:nvPr>
        </p:nvSpPr>
        <p:spPr>
          <a:xfrm>
            <a:off x="1143000" y="914400"/>
            <a:ext cx="6858000" cy="1066800"/>
          </a:xfrm>
        </p:spPr>
        <p:txBody>
          <a:bodyPr/>
          <a:lstStyle/>
          <a:p>
            <a:r>
              <a:rPr lang="en-US" dirty="0"/>
              <a:t>More Questions?</a:t>
            </a:r>
          </a:p>
        </p:txBody>
      </p:sp>
      <p:sp>
        <p:nvSpPr>
          <p:cNvPr id="3" name="Text Placeholder 2">
            <a:extLst>
              <a:ext uri="{FF2B5EF4-FFF2-40B4-BE49-F238E27FC236}">
                <a16:creationId xmlns:a16="http://schemas.microsoft.com/office/drawing/2014/main" id="{385A6B42-8025-409C-A3D9-41FD0DC4CD6D}"/>
              </a:ext>
            </a:extLst>
          </p:cNvPr>
          <p:cNvSpPr>
            <a:spLocks noGrp="1"/>
          </p:cNvSpPr>
          <p:nvPr>
            <p:ph type="body" idx="1"/>
          </p:nvPr>
        </p:nvSpPr>
        <p:spPr/>
        <p:txBody>
          <a:bodyPr/>
          <a:lstStyle/>
          <a:p>
            <a:r>
              <a:rPr lang="en-US" dirty="0"/>
              <a:t>Contact Jessica Ames, the teacher, </a:t>
            </a:r>
            <a:r>
              <a:rPr lang="en-US"/>
              <a:t>at amesjp@fultonschools</a:t>
            </a:r>
            <a:r>
              <a:rPr lang="en-US" dirty="0"/>
              <a:t>.org</a:t>
            </a:r>
          </a:p>
          <a:p>
            <a:endParaRPr lang="en-US" dirty="0"/>
          </a:p>
        </p:txBody>
      </p:sp>
      <p:sp>
        <p:nvSpPr>
          <p:cNvPr id="4" name="TextBox 3">
            <a:extLst>
              <a:ext uri="{FF2B5EF4-FFF2-40B4-BE49-F238E27FC236}">
                <a16:creationId xmlns:a16="http://schemas.microsoft.com/office/drawing/2014/main" id="{D4F0EA4D-3691-43B9-94C1-CDC97D07F6F4}"/>
              </a:ext>
            </a:extLst>
          </p:cNvPr>
          <p:cNvSpPr txBox="1"/>
          <p:nvPr/>
        </p:nvSpPr>
        <p:spPr>
          <a:xfrm>
            <a:off x="1219200" y="3040655"/>
            <a:ext cx="6781800" cy="646331"/>
          </a:xfrm>
          <a:prstGeom prst="rect">
            <a:avLst/>
          </a:prstGeom>
          <a:noFill/>
        </p:spPr>
        <p:txBody>
          <a:bodyPr wrap="square" rtlCol="0">
            <a:spAutoFit/>
          </a:bodyPr>
          <a:lstStyle/>
          <a:p>
            <a:r>
              <a:rPr lang="en-US" dirty="0"/>
              <a:t>Check out the College Board AP Chemistry website:</a:t>
            </a:r>
          </a:p>
          <a:p>
            <a:r>
              <a:rPr lang="en-US" dirty="0">
                <a:hlinkClick r:id="rId2"/>
              </a:rPr>
              <a:t>https://apstudents.collegeboard.org/courses/ap-chemistry</a:t>
            </a:r>
            <a:endParaRPr lang="en-US" dirty="0"/>
          </a:p>
        </p:txBody>
      </p:sp>
      <p:pic>
        <p:nvPicPr>
          <p:cNvPr id="7" name="Picture 6">
            <a:extLst>
              <a:ext uri="{FF2B5EF4-FFF2-40B4-BE49-F238E27FC236}">
                <a16:creationId xmlns:a16="http://schemas.microsoft.com/office/drawing/2014/main" id="{BA568115-9B17-4A19-9A6F-6CBFE7829F8C}"/>
              </a:ext>
            </a:extLst>
          </p:cNvPr>
          <p:cNvPicPr>
            <a:picLocks noChangeAspect="1"/>
          </p:cNvPicPr>
          <p:nvPr/>
        </p:nvPicPr>
        <p:blipFill>
          <a:blip r:embed="rId3"/>
          <a:stretch>
            <a:fillRect/>
          </a:stretch>
        </p:blipFill>
        <p:spPr>
          <a:xfrm>
            <a:off x="1792077" y="304628"/>
            <a:ext cx="2493484" cy="2493484"/>
          </a:xfrm>
          <a:prstGeom prst="rect">
            <a:avLst/>
          </a:prstGeom>
        </p:spPr>
      </p:pic>
    </p:spTree>
    <p:extLst>
      <p:ext uri="{BB962C8B-B14F-4D97-AF65-F5344CB8AC3E}">
        <p14:creationId xmlns:p14="http://schemas.microsoft.com/office/powerpoint/2010/main" val="16781001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10E8FC4CF67642B2A751609F12C69C" ma:contentTypeVersion="13" ma:contentTypeDescription="Create a new document." ma:contentTypeScope="" ma:versionID="04dcc93004f5fd6eeece604dec7e9bb7">
  <xsd:schema xmlns:xsd="http://www.w3.org/2001/XMLSchema" xmlns:xs="http://www.w3.org/2001/XMLSchema" xmlns:p="http://schemas.microsoft.com/office/2006/metadata/properties" xmlns:ns3="0c30c077-f0b5-43ef-8de0-a5620601cb7e" xmlns:ns4="26c2a346-79ea-4fea-ad62-a1ef375f736b" targetNamespace="http://schemas.microsoft.com/office/2006/metadata/properties" ma:root="true" ma:fieldsID="d57f20fee9ffea5c9316f5facf7bf12f" ns3:_="" ns4:_="">
    <xsd:import namespace="0c30c077-f0b5-43ef-8de0-a5620601cb7e"/>
    <xsd:import namespace="26c2a346-79ea-4fea-ad62-a1ef375f736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30c077-f0b5-43ef-8de0-a5620601cb7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6c2a346-79ea-4fea-ad62-a1ef375f736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478A6A-A73A-40D5-953B-4DC61FD629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30c077-f0b5-43ef-8de0-a5620601cb7e"/>
    <ds:schemaRef ds:uri="26c2a346-79ea-4fea-ad62-a1ef375f73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92306A-F7A9-4876-B6BA-C1E003C3FEE0}">
  <ds:schemaRefs>
    <ds:schemaRef ds:uri="http://schemas.microsoft.com/sharepoint/v3/contenttype/forms"/>
  </ds:schemaRefs>
</ds:datastoreItem>
</file>

<file path=customXml/itemProps3.xml><?xml version="1.0" encoding="utf-8"?>
<ds:datastoreItem xmlns:ds="http://schemas.openxmlformats.org/officeDocument/2006/customXml" ds:itemID="{9458B8DE-67AD-4F34-B3FF-A051EA12847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363</TotalTime>
  <Words>1453</Words>
  <Application>Microsoft Office PowerPoint</Application>
  <PresentationFormat>On-screen Show (4:3)</PresentationFormat>
  <Paragraphs>96</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Berlin Sans FB Demi</vt:lpstr>
      <vt:lpstr>Bookman Old Style</vt:lpstr>
      <vt:lpstr>Calibri</vt:lpstr>
      <vt:lpstr>Castellar</vt:lpstr>
      <vt:lpstr>Courier New</vt:lpstr>
      <vt:lpstr>Gill Sans MT</vt:lpstr>
      <vt:lpstr>Wingdings</vt:lpstr>
      <vt:lpstr>Wingdings 3</vt:lpstr>
      <vt:lpstr>Origin</vt:lpstr>
      <vt:lpstr>AP Chemistry  </vt:lpstr>
      <vt:lpstr>Course Description  </vt:lpstr>
      <vt:lpstr>Major Topics of Study</vt:lpstr>
      <vt:lpstr>Structure of Course</vt:lpstr>
      <vt:lpstr>Learning Chemistry</vt:lpstr>
      <vt:lpstr>What are the benefits to taking AP Chemistry?</vt:lpstr>
      <vt:lpstr>Ideal Student Profile </vt:lpstr>
      <vt:lpstr>AP Chemistry Exam </vt:lpstr>
      <vt:lpstr>Typical AP Chemistry Multiple Choice Question</vt:lpstr>
      <vt:lpstr>Another Typical AP Chemistry Multiple Choice Question</vt:lpstr>
      <vt:lpstr>Typical AP Chemistry Free Response Question</vt:lpstr>
      <vt:lpstr>Typical AP Chemistry Free Response Question</vt:lpstr>
      <vt:lpstr>Typical AP Chemistry Free Response Question</vt:lpstr>
      <vt:lpstr>More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Comparative Government and Politics Spring 2017</dc:title>
  <dc:creator>Adams, Shoshanna R</dc:creator>
  <cp:lastModifiedBy>Campbell, Brenda J</cp:lastModifiedBy>
  <cp:revision>22</cp:revision>
  <dcterms:modified xsi:type="dcterms:W3CDTF">2020-01-23T15:11:56Z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iteId">
    <vt:lpwstr>0cdcb198-8169-4b70-ba9f-da7e3ba700c2</vt:lpwstr>
  </property>
  <property fmtid="{D5CDD505-2E9C-101B-9397-08002B2CF9AE}" pid="4" name="MSIP_Label_0ee3c538-ec52-435f-ae58-017644bd9513_Owner">
    <vt:lpwstr>amesjp@fultonschools.org</vt:lpwstr>
  </property>
  <property fmtid="{D5CDD505-2E9C-101B-9397-08002B2CF9AE}" pid="5" name="MSIP_Label_0ee3c538-ec52-435f-ae58-017644bd9513_SetDate">
    <vt:lpwstr>2020-01-15T20:26:15.5317754Z</vt:lpwstr>
  </property>
  <property fmtid="{D5CDD505-2E9C-101B-9397-08002B2CF9AE}" pid="6" name="MSIP_Label_0ee3c538-ec52-435f-ae58-017644bd9513_Name">
    <vt:lpwstr>General</vt:lpwstr>
  </property>
  <property fmtid="{D5CDD505-2E9C-101B-9397-08002B2CF9AE}" pid="7" name="MSIP_Label_0ee3c538-ec52-435f-ae58-017644bd9513_Application">
    <vt:lpwstr>Microsoft Azure Information Protection</vt:lpwstr>
  </property>
  <property fmtid="{D5CDD505-2E9C-101B-9397-08002B2CF9AE}" pid="8" name="MSIP_Label_0ee3c538-ec52-435f-ae58-017644bd9513_Extended_MSFT_Method">
    <vt:lpwstr>Automatic</vt:lpwstr>
  </property>
  <property fmtid="{D5CDD505-2E9C-101B-9397-08002B2CF9AE}" pid="9" name="Sensitivity">
    <vt:lpwstr>General</vt:lpwstr>
  </property>
  <property fmtid="{D5CDD505-2E9C-101B-9397-08002B2CF9AE}" pid="10" name="ContentTypeId">
    <vt:lpwstr>0x010100D510E8FC4CF67642B2A751609F12C69C</vt:lpwstr>
  </property>
</Properties>
</file>