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6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5143500" cx="9144000"/>
  <p:notesSz cx="6858000" cy="9144000"/>
  <p:embeddedFontLst>
    <p:embeddedFont>
      <p:font typeface="Playfair Display"/>
      <p:regular r:id="rId16"/>
      <p:bold r:id="rId17"/>
      <p:italic r:id="rId18"/>
      <p:boldItalic r:id="rId19"/>
    </p:embeddedFont>
    <p:embeddedFont>
      <p:font typeface="Montserrat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regular.fntdata"/><Relationship Id="rId11" Type="http://schemas.openxmlformats.org/officeDocument/2006/relationships/slide" Target="slides/slide7.xml"/><Relationship Id="rId22" Type="http://schemas.openxmlformats.org/officeDocument/2006/relationships/font" Target="fonts/Montserrat-italic.fntdata"/><Relationship Id="rId10" Type="http://schemas.openxmlformats.org/officeDocument/2006/relationships/slide" Target="slides/slide6.xml"/><Relationship Id="rId21" Type="http://schemas.openxmlformats.org/officeDocument/2006/relationships/font" Target="fonts/Montserrat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PlayfairDisplay-bold.fntdata"/><Relationship Id="rId16" Type="http://schemas.openxmlformats.org/officeDocument/2006/relationships/font" Target="fonts/PlayfairDisplay-regular.fntdata"/><Relationship Id="rId5" Type="http://schemas.openxmlformats.org/officeDocument/2006/relationships/slide" Target="slides/slide1.xml"/><Relationship Id="rId19" Type="http://schemas.openxmlformats.org/officeDocument/2006/relationships/font" Target="fonts/PlayfairDisplay-boldItalic.fntdata"/><Relationship Id="rId6" Type="http://schemas.openxmlformats.org/officeDocument/2006/relationships/slide" Target="slides/slide2.xml"/><Relationship Id="rId18" Type="http://schemas.openxmlformats.org/officeDocument/2006/relationships/font" Target="fonts/PlayfairDisplay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5298b979d2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Google Shape;39;g25298b979d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NOTE: Teachers, please lead students beyond a discussion of race only; prejudice can take many forms. For example: socio-economic, disability, religion, gender, clicks, etc.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2520c0ff306_6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Google Shape;55;g2520c0ff306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520c0ff306_5_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520c0ff306_5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520c0ff306_1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520c0ff306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520c0ff306_6_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520c0ff306_6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Teacher discretion - Feel free to shorten the time or lengthen to answer the questions, which questions are asked and answered, or the number of student rotations.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520c0ff306_5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520c0ff306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5298b979d2_0_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5298b979d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512700" y="1991850"/>
            <a:ext cx="81186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ctrTitle"/>
          </p:nvPr>
        </p:nvSpPr>
        <p:spPr>
          <a:xfrm>
            <a:off x="1851725" y="1583350"/>
            <a:ext cx="54405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2135200" y="3812000"/>
            <a:ext cx="4873500" cy="133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58050" y="3685800"/>
            <a:ext cx="5860500" cy="819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 sz="3000"/>
            </a:lvl1pPr>
            <a:lvl2pPr indent="-419100" lvl="1" marL="9144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indent="-419100" lvl="2" marL="1371600" rtl="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indent="-419100" lvl="3" marL="1828800" rtl="0" algn="ctr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indent="-419100" lvl="4" marL="22860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indent="-419100" lvl="5" marL="2743200" rtl="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indent="-419100" lvl="6" marL="3200400" rtl="0" algn="ctr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indent="-419100" lvl="7" marL="3657600" rtl="0" algn="ctr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indent="-419100" lvl="8" marL="411480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19" name="Google Shape;19;p4"/>
          <p:cNvSpPr txBox="1"/>
          <p:nvPr/>
        </p:nvSpPr>
        <p:spPr>
          <a:xfrm>
            <a:off x="623812" y="449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endParaRPr sz="9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" name="Google Shape;20;p4"/>
          <p:cNvCxnSpPr/>
          <p:nvPr/>
        </p:nvCxnSpPr>
        <p:spPr>
          <a:xfrm rot="10800000">
            <a:off x="759503" y="1139975"/>
            <a:ext cx="805200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1236500" y="3727575"/>
            <a:ext cx="6671100" cy="119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 algn="ctr">
              <a:spcBef>
                <a:spcPts val="600"/>
              </a:spcBef>
              <a:spcAft>
                <a:spcPts val="0"/>
              </a:spcAft>
              <a:buSzPts val="1200"/>
              <a:buChar char="●"/>
              <a:defRPr/>
            </a:lvl1pPr>
            <a:lvl2pPr indent="-304800" lvl="1" marL="9144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mall">
  <p:cSld name="TITLE_ONL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1272675" y="660400"/>
            <a:ext cx="65985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idx="1" type="body"/>
          </p:nvPr>
        </p:nvSpPr>
        <p:spPr>
          <a:xfrm>
            <a:off x="457200" y="4252325"/>
            <a:ext cx="8229600" cy="89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5975" y="0"/>
            <a:ext cx="9144000" cy="5143500"/>
          </a:xfrm>
          <a:prstGeom prst="rect">
            <a:avLst/>
          </a:prstGeom>
          <a:solidFill>
            <a:srgbClr val="161732">
              <a:alpha val="36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1272675" y="2143050"/>
            <a:ext cx="6598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Montserrat"/>
              <a:buNone/>
              <a:defRPr b="1" sz="6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1236500" y="3727575"/>
            <a:ext cx="6671100" cy="11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●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○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■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●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○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■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●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○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Playfair Display"/>
              <a:buChar char="■"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4297650" y="0"/>
            <a:ext cx="548700" cy="3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buNone/>
              <a:defRPr sz="1200">
                <a:solidFill>
                  <a:srgbClr val="FFFFFF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" name="Google Shape;10;p1"/>
          <p:cNvSpPr txBox="1"/>
          <p:nvPr/>
        </p:nvSpPr>
        <p:spPr>
          <a:xfrm>
            <a:off x="6882375" y="4616275"/>
            <a:ext cx="2499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Freedom from prejudice</a:t>
            </a:r>
            <a:endParaRPr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idx="4294967295" type="ctrTitle"/>
          </p:nvPr>
        </p:nvSpPr>
        <p:spPr>
          <a:xfrm>
            <a:off x="372100" y="266700"/>
            <a:ext cx="8658600" cy="224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chemeClr val="lt1"/>
                </a:solidFill>
              </a:rPr>
              <a:t>Freedom from Prejudice</a:t>
            </a:r>
            <a:endParaRPr sz="72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</a:rPr>
              <a:t>January 2024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</a:rPr>
              <a:t>9th - 12th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type="title"/>
          </p:nvPr>
        </p:nvSpPr>
        <p:spPr>
          <a:xfrm>
            <a:off x="630250" y="876025"/>
            <a:ext cx="7595100" cy="310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Definition</a:t>
            </a:r>
            <a:r>
              <a:rPr lang="en" sz="4800"/>
              <a:t>: </a:t>
            </a:r>
            <a:endParaRPr sz="4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/>
              <a:t>Despite differences, </a:t>
            </a:r>
            <a:r>
              <a:rPr i="1" lang="en" sz="3600"/>
              <a:t>seek</a:t>
            </a:r>
            <a:r>
              <a:rPr i="1" lang="en" sz="3600"/>
              <a:t> to understand those around you. </a:t>
            </a:r>
            <a:endParaRPr i="1"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</p:txBody>
      </p:sp>
      <p:pic>
        <p:nvPicPr>
          <p:cNvPr id="47" name="Google Shape;47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4050" y="180219"/>
            <a:ext cx="3324301" cy="1165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2"/>
          <p:cNvSpPr txBox="1"/>
          <p:nvPr>
            <p:ph type="ctrTitle"/>
          </p:nvPr>
        </p:nvSpPr>
        <p:spPr>
          <a:xfrm>
            <a:off x="582175" y="1583350"/>
            <a:ext cx="76272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Discussion: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3600"/>
              <a:t>What does prejudice mean?</a:t>
            </a:r>
            <a:endParaRPr i="1"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>
            <p:ph type="ctrTitle"/>
          </p:nvPr>
        </p:nvSpPr>
        <p:spPr>
          <a:xfrm>
            <a:off x="275950" y="736000"/>
            <a:ext cx="8658600" cy="294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Prejudice:</a:t>
            </a:r>
            <a:r>
              <a:rPr lang="en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(Prejudge)</a:t>
            </a:r>
            <a:endParaRPr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ourier New"/>
              <a:buChar char="o"/>
            </a:pPr>
            <a:r>
              <a:rPr b="0" i="1" lang="en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Preconceived judgment or opinion; an adverse opinion formed without just grounds or before sufficient knowledge</a:t>
            </a:r>
            <a:endParaRPr b="0" i="1"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9100" lvl="1" marL="9144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ourier New"/>
              <a:buChar char="o"/>
            </a:pPr>
            <a:r>
              <a:rPr b="0" i="1" lang="en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 irrational attitude of hostility directed against an individual, a group, a race, or their supposed characteristics</a:t>
            </a:r>
            <a:endParaRPr i="1"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ctrTitle"/>
          </p:nvPr>
        </p:nvSpPr>
        <p:spPr>
          <a:xfrm>
            <a:off x="582175" y="1964350"/>
            <a:ext cx="76272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Discussion:</a:t>
            </a:r>
            <a:endParaRPr sz="36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b="0" i="1" lang="en" sz="3000"/>
              <a:t>When have you or someone you know experienced prejudice?</a:t>
            </a:r>
            <a:endParaRPr b="0" i="1" sz="30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3000"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b="0" i="1" lang="en" sz="3000"/>
              <a:t>Have you or someone you know ever witnessed prejudice and intervened?</a:t>
            </a:r>
            <a:endParaRPr b="0" i="1"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1272675" y="1434025"/>
            <a:ext cx="6598500" cy="156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Insert District Video</a:t>
            </a:r>
            <a:endParaRPr sz="3600"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1236500" y="3727575"/>
            <a:ext cx="6671100" cy="119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/>
          <p:nvPr/>
        </p:nvSpPr>
        <p:spPr>
          <a:xfrm>
            <a:off x="514725" y="561584"/>
            <a:ext cx="8171736" cy="389283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161732">
              <a:alpha val="36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6"/>
          <p:cNvSpPr txBox="1"/>
          <p:nvPr>
            <p:ph type="title"/>
          </p:nvPr>
        </p:nvSpPr>
        <p:spPr>
          <a:xfrm>
            <a:off x="806500" y="154900"/>
            <a:ext cx="7450800" cy="429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Activity</a:t>
            </a:r>
            <a:endParaRPr sz="7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Speed Friending 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</p:txBody>
      </p:sp>
      <p:sp>
        <p:nvSpPr>
          <p:cNvPr id="75" name="Google Shape;75;p16"/>
          <p:cNvSpPr/>
          <p:nvPr/>
        </p:nvSpPr>
        <p:spPr>
          <a:xfrm>
            <a:off x="1376250" y="1480925"/>
            <a:ext cx="1020600" cy="3513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E7C9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Houston, Tx</a:t>
            </a:r>
            <a:endParaRPr sz="800">
              <a:solidFill>
                <a:srgbClr val="6E7C9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cxnSp>
        <p:nvCxnSpPr>
          <p:cNvPr id="76" name="Google Shape;76;p16"/>
          <p:cNvCxnSpPr/>
          <p:nvPr/>
        </p:nvCxnSpPr>
        <p:spPr>
          <a:xfrm>
            <a:off x="1272675" y="180440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77" name="Google Shape;77;p16"/>
          <p:cNvCxnSpPr/>
          <p:nvPr/>
        </p:nvCxnSpPr>
        <p:spPr>
          <a:xfrm>
            <a:off x="2993000" y="311395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78" name="Google Shape;78;p16"/>
          <p:cNvCxnSpPr/>
          <p:nvPr/>
        </p:nvCxnSpPr>
        <p:spPr>
          <a:xfrm>
            <a:off x="3955400" y="1553775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79" name="Google Shape;79;p16"/>
          <p:cNvCxnSpPr/>
          <p:nvPr/>
        </p:nvCxnSpPr>
        <p:spPr>
          <a:xfrm>
            <a:off x="4628500" y="367910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80" name="Google Shape;80;p16"/>
          <p:cNvCxnSpPr/>
          <p:nvPr/>
        </p:nvCxnSpPr>
        <p:spPr>
          <a:xfrm>
            <a:off x="6840625" y="202725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81" name="Google Shape;81;p16"/>
          <p:cNvCxnSpPr/>
          <p:nvPr/>
        </p:nvCxnSpPr>
        <p:spPr>
          <a:xfrm>
            <a:off x="7560025" y="3752475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/>
          <p:nvPr/>
        </p:nvSpPr>
        <p:spPr>
          <a:xfrm>
            <a:off x="514725" y="561584"/>
            <a:ext cx="8171736" cy="389283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161732">
              <a:alpha val="36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7"/>
          <p:cNvSpPr txBox="1"/>
          <p:nvPr>
            <p:ph type="title"/>
          </p:nvPr>
        </p:nvSpPr>
        <p:spPr>
          <a:xfrm>
            <a:off x="450625" y="186950"/>
            <a:ext cx="8495700" cy="432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Speed Friending</a:t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solidFill>
                  <a:schemeClr val="lt1"/>
                </a:solidFill>
              </a:rPr>
              <a:t>DIRECTIONS:</a:t>
            </a:r>
            <a:endParaRPr b="0" sz="2400">
              <a:solidFill>
                <a:schemeClr val="lt1"/>
              </a:solidFill>
            </a:endParaRPr>
          </a:p>
          <a:p>
            <a:pPr indent="-381000" lvl="1" marL="9144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</a:pPr>
            <a:r>
              <a:rPr b="0" lang="en" sz="2400">
                <a:solidFill>
                  <a:schemeClr val="lt1"/>
                </a:solidFill>
              </a:rPr>
              <a:t>Put students in two lines, (line 1, line 2) facing each other </a:t>
            </a:r>
            <a:endParaRPr b="0" sz="2400">
              <a:solidFill>
                <a:schemeClr val="lt1"/>
              </a:solidFill>
            </a:endParaRPr>
          </a:p>
          <a:p>
            <a:pPr indent="-381000" lvl="1" marL="9144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</a:pPr>
            <a:r>
              <a:rPr b="0" lang="en" sz="2400">
                <a:solidFill>
                  <a:schemeClr val="lt1"/>
                </a:solidFill>
              </a:rPr>
              <a:t>Students ask and answer the questions on the next slide for about 30-45 seconds per rotation </a:t>
            </a:r>
            <a:r>
              <a:rPr b="0" lang="en" sz="1300">
                <a:solidFill>
                  <a:schemeClr val="lt1"/>
                </a:solidFill>
              </a:rPr>
              <a:t>(time with a timer or clock)</a:t>
            </a:r>
            <a:endParaRPr b="0" sz="1300">
              <a:solidFill>
                <a:schemeClr val="lt1"/>
              </a:solidFill>
            </a:endParaRPr>
          </a:p>
          <a:p>
            <a:pPr indent="-381000" lvl="1" marL="9144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</a:pPr>
            <a:r>
              <a:rPr b="0" lang="en" sz="2400">
                <a:solidFill>
                  <a:schemeClr val="lt1"/>
                </a:solidFill>
              </a:rPr>
              <a:t>Students in line 1 move to the left.  Line 2 stays still.  </a:t>
            </a:r>
            <a:endParaRPr b="0" sz="2400">
              <a:solidFill>
                <a:schemeClr val="lt1"/>
              </a:solidFill>
            </a:endParaRPr>
          </a:p>
          <a:p>
            <a:pPr indent="-381000" lvl="1" marL="9144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</a:pPr>
            <a:r>
              <a:rPr b="0" lang="en" sz="2400">
                <a:solidFill>
                  <a:schemeClr val="lt1"/>
                </a:solidFill>
              </a:rPr>
              <a:t>Ask and answer questions again</a:t>
            </a:r>
            <a:endParaRPr b="0" sz="2400">
              <a:solidFill>
                <a:schemeClr val="lt1"/>
              </a:solidFill>
            </a:endParaRPr>
          </a:p>
          <a:p>
            <a:pPr indent="-381000" lvl="1" marL="9144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</a:pPr>
            <a:r>
              <a:rPr b="0" lang="en" sz="2400">
                <a:solidFill>
                  <a:schemeClr val="lt1"/>
                </a:solidFill>
              </a:rPr>
              <a:t>Repeat until back at beginning</a:t>
            </a:r>
            <a:endParaRPr b="0"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</p:txBody>
      </p:sp>
      <p:cxnSp>
        <p:nvCxnSpPr>
          <p:cNvPr id="88" name="Google Shape;88;p17"/>
          <p:cNvCxnSpPr/>
          <p:nvPr/>
        </p:nvCxnSpPr>
        <p:spPr>
          <a:xfrm>
            <a:off x="1272675" y="180440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89" name="Google Shape;89;p17"/>
          <p:cNvCxnSpPr/>
          <p:nvPr/>
        </p:nvCxnSpPr>
        <p:spPr>
          <a:xfrm>
            <a:off x="2993000" y="311395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90" name="Google Shape;90;p17"/>
          <p:cNvCxnSpPr/>
          <p:nvPr/>
        </p:nvCxnSpPr>
        <p:spPr>
          <a:xfrm>
            <a:off x="4628500" y="367910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91" name="Google Shape;91;p17"/>
          <p:cNvCxnSpPr/>
          <p:nvPr/>
        </p:nvCxnSpPr>
        <p:spPr>
          <a:xfrm>
            <a:off x="6840625" y="202725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/>
          <p:nvPr/>
        </p:nvSpPr>
        <p:spPr>
          <a:xfrm>
            <a:off x="514725" y="561584"/>
            <a:ext cx="8171736" cy="3892835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161732">
              <a:alpha val="3654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8"/>
          <p:cNvSpPr txBox="1"/>
          <p:nvPr>
            <p:ph type="title"/>
          </p:nvPr>
        </p:nvSpPr>
        <p:spPr>
          <a:xfrm>
            <a:off x="352738" y="195675"/>
            <a:ext cx="8495700" cy="401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Speed Friending</a:t>
            </a:r>
            <a:endParaRPr sz="3600"/>
          </a:p>
          <a:p>
            <a:pPr indent="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000" u="sng">
                <a:solidFill>
                  <a:schemeClr val="lt1"/>
                </a:solidFill>
              </a:rPr>
              <a:t>Questions </a:t>
            </a:r>
            <a:endParaRPr b="0" sz="3000" u="sng">
              <a:solidFill>
                <a:schemeClr val="lt1"/>
              </a:solidFill>
            </a:endParaRPr>
          </a:p>
          <a:p>
            <a:pPr indent="-4191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AutoNum type="arabicPeriod"/>
            </a:pPr>
            <a:r>
              <a:rPr b="0" lang="en" sz="3000">
                <a:solidFill>
                  <a:schemeClr val="lt1"/>
                </a:solidFill>
              </a:rPr>
              <a:t>How does your family celebrate a holiday?  </a:t>
            </a:r>
            <a:endParaRPr b="0" sz="3000">
              <a:solidFill>
                <a:schemeClr val="lt1"/>
              </a:solidFill>
            </a:endParaRPr>
          </a:p>
          <a:p>
            <a:pPr indent="-4191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AutoNum type="arabicPeriod"/>
            </a:pPr>
            <a:r>
              <a:rPr b="0" lang="en" sz="3000">
                <a:solidFill>
                  <a:schemeClr val="lt1"/>
                </a:solidFill>
              </a:rPr>
              <a:t>How do you spend your time outside of school? </a:t>
            </a:r>
            <a:endParaRPr b="0" sz="3000">
              <a:solidFill>
                <a:schemeClr val="lt1"/>
              </a:solidFill>
            </a:endParaRPr>
          </a:p>
          <a:p>
            <a:pPr indent="-4191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AutoNum type="arabicPeriod"/>
            </a:pPr>
            <a:r>
              <a:rPr b="0" lang="en" sz="3000">
                <a:solidFill>
                  <a:schemeClr val="lt1"/>
                </a:solidFill>
              </a:rPr>
              <a:t>Describe your morning routine.  </a:t>
            </a:r>
            <a:endParaRPr b="0" sz="3000">
              <a:solidFill>
                <a:schemeClr val="lt1"/>
              </a:solidFill>
            </a:endParaRPr>
          </a:p>
          <a:p>
            <a:pPr indent="-419100" lvl="0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AutoNum type="arabicPeriod"/>
            </a:pPr>
            <a:r>
              <a:rPr b="0" lang="en" sz="3000">
                <a:solidFill>
                  <a:schemeClr val="lt1"/>
                </a:solidFill>
              </a:rPr>
              <a:t>Is there a religious tradition you practice? Please elaborate.  </a:t>
            </a:r>
            <a:endParaRPr b="0" sz="3000">
              <a:solidFill>
                <a:schemeClr val="lt1"/>
              </a:solidFill>
            </a:endParaRPr>
          </a:p>
          <a:p>
            <a:pPr indent="0" lvl="0" marL="914400" rtl="0" algn="l">
              <a:lnSpc>
                <a:spcPct val="107916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0" sz="1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lt1"/>
              </a:solidFill>
            </a:endParaRPr>
          </a:p>
        </p:txBody>
      </p:sp>
      <p:cxnSp>
        <p:nvCxnSpPr>
          <p:cNvPr id="98" name="Google Shape;98;p18"/>
          <p:cNvCxnSpPr/>
          <p:nvPr/>
        </p:nvCxnSpPr>
        <p:spPr>
          <a:xfrm>
            <a:off x="1272675" y="180440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99" name="Google Shape;99;p18"/>
          <p:cNvCxnSpPr/>
          <p:nvPr/>
        </p:nvCxnSpPr>
        <p:spPr>
          <a:xfrm>
            <a:off x="2993000" y="311395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100" name="Google Shape;100;p18"/>
          <p:cNvCxnSpPr/>
          <p:nvPr/>
        </p:nvCxnSpPr>
        <p:spPr>
          <a:xfrm>
            <a:off x="4628500" y="367910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  <p:cxnSp>
        <p:nvCxnSpPr>
          <p:cNvPr id="101" name="Google Shape;101;p18"/>
          <p:cNvCxnSpPr/>
          <p:nvPr/>
        </p:nvCxnSpPr>
        <p:spPr>
          <a:xfrm>
            <a:off x="6840625" y="2027250"/>
            <a:ext cx="0" cy="11580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med" w="med" type="oval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idx="4294967295" type="ctrTitle"/>
          </p:nvPr>
        </p:nvSpPr>
        <p:spPr>
          <a:xfrm>
            <a:off x="372100" y="820075"/>
            <a:ext cx="8658600" cy="349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lt1"/>
                </a:solidFill>
              </a:rPr>
              <a:t>Reflection:</a:t>
            </a:r>
            <a:endParaRPr sz="3600">
              <a:solidFill>
                <a:schemeClr val="lt1"/>
              </a:solidFill>
            </a:endParaRPr>
          </a:p>
          <a:p>
            <a:pPr indent="-3556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</a:pPr>
            <a:r>
              <a:rPr b="0" lang="en" sz="2000">
                <a:solidFill>
                  <a:schemeClr val="lt1"/>
                </a:solidFill>
              </a:rPr>
              <a:t>Share what you learned about a classmate </a:t>
            </a:r>
            <a:endParaRPr b="0" sz="2000">
              <a:solidFill>
                <a:schemeClr val="lt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</a:pPr>
            <a:r>
              <a:rPr b="0" lang="en" sz="2000">
                <a:solidFill>
                  <a:schemeClr val="lt1"/>
                </a:solidFill>
              </a:rPr>
              <a:t>Were you surprised at how much you had in common with someone else?</a:t>
            </a:r>
            <a:endParaRPr b="0" sz="2000">
              <a:solidFill>
                <a:schemeClr val="lt1"/>
              </a:solidFill>
              <a:highlight>
                <a:srgbClr val="FFFFFF"/>
              </a:highlight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</a:pPr>
            <a:r>
              <a:rPr b="0" lang="en" sz="2000">
                <a:solidFill>
                  <a:schemeClr val="lt1"/>
                </a:solidFill>
              </a:rPr>
              <a:t>How does social media impact your thoughts on prejudice?</a:t>
            </a:r>
            <a:endParaRPr b="0" sz="2000">
              <a:solidFill>
                <a:schemeClr val="lt1"/>
              </a:solidFill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●"/>
            </a:pPr>
            <a:r>
              <a:rPr b="0" lang="en" sz="2000">
                <a:solidFill>
                  <a:schemeClr val="lt1"/>
                </a:solidFill>
              </a:rPr>
              <a:t>Discuss ways to create a community and school free from prejudice.</a:t>
            </a:r>
            <a:endParaRPr b="0" sz="2000">
              <a:solidFill>
                <a:schemeClr val="lt1"/>
              </a:solidFill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b="0" lang="en" sz="2000">
                <a:solidFill>
                  <a:schemeClr val="lt1"/>
                </a:solidFill>
              </a:rPr>
              <a:t>How do you respond when you are confronted with someone who is different?   </a:t>
            </a:r>
            <a:endParaRPr b="0" sz="2000">
              <a:solidFill>
                <a:schemeClr val="lt1"/>
              </a:solidFill>
            </a:endParaRPr>
          </a:p>
          <a:p>
            <a:pPr indent="-3556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○"/>
            </a:pPr>
            <a:r>
              <a:rPr b="0" lang="en" sz="2000">
                <a:solidFill>
                  <a:schemeClr val="lt1"/>
                </a:solidFill>
              </a:rPr>
              <a:t>Do you find it hard to get to know people different from yourself? Why or why not?</a:t>
            </a:r>
            <a:endParaRPr b="0" sz="2000">
              <a:solidFill>
                <a:schemeClr val="lt1"/>
              </a:solidFill>
            </a:endParaRPr>
          </a:p>
          <a:p>
            <a:pPr indent="0" lvl="0" marL="457200" rtl="0" algn="l">
              <a:lnSpc>
                <a:spcPct val="107916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3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630250" y="507400"/>
            <a:ext cx="7595100" cy="346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lt1"/>
                </a:solidFill>
              </a:rPr>
              <a:t>Exit Ticket: Stickit </a:t>
            </a:r>
            <a:endParaRPr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050" y="104019"/>
            <a:ext cx="3324301" cy="1165834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/>
          <p:nvPr/>
        </p:nvSpPr>
        <p:spPr>
          <a:xfrm>
            <a:off x="790475" y="2438400"/>
            <a:ext cx="7434900" cy="21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91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Char char="●"/>
            </a:pPr>
            <a:r>
              <a:rPr lang="en" sz="3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On a sticky note, students write one thing they wish people knew about them, can be anonymous, and stick to the wall as they exit.</a:t>
            </a:r>
            <a:endParaRPr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tharine template">
  <a:themeElements>
    <a:clrScheme name="Custom 347">
      <a:dk1>
        <a:srgbClr val="000000"/>
      </a:dk1>
      <a:lt1>
        <a:srgbClr val="FFFFFF"/>
      </a:lt1>
      <a:dk2>
        <a:srgbClr val="DBE0E7"/>
      </a:dk2>
      <a:lt2>
        <a:srgbClr val="6E7C90"/>
      </a:lt2>
      <a:accent1>
        <a:srgbClr val="7D9AC3"/>
      </a:accent1>
      <a:accent2>
        <a:srgbClr val="ABBFDB"/>
      </a:accent2>
      <a:accent3>
        <a:srgbClr val="E4DCB5"/>
      </a:accent3>
      <a:accent4>
        <a:srgbClr val="DFBD9C"/>
      </a:accent4>
      <a:accent5>
        <a:srgbClr val="DF9F97"/>
      </a:accent5>
      <a:accent6>
        <a:srgbClr val="C3A8D3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