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58" r:id="rId4"/>
    <p:sldId id="280" r:id="rId5"/>
    <p:sldId id="281" r:id="rId6"/>
    <p:sldId id="282" r:id="rId7"/>
    <p:sldId id="278" r:id="rId8"/>
    <p:sldId id="275" r:id="rId9"/>
    <p:sldId id="272" r:id="rId10"/>
    <p:sldId id="274" r:id="rId11"/>
    <p:sldId id="279" r:id="rId12"/>
    <p:sldId id="271" r:id="rId13"/>
    <p:sldId id="270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E2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64" autoAdjust="0"/>
  </p:normalViewPr>
  <p:slideViewPr>
    <p:cSldViewPr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066800"/>
            <a:ext cx="6934200" cy="1143000"/>
          </a:xfrm>
          <a:effectLst/>
        </p:spPr>
        <p:txBody>
          <a:bodyPr/>
          <a:lstStyle>
            <a:lvl1pPr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438400"/>
            <a:ext cx="6400800" cy="1295400"/>
          </a:xfrm>
          <a:effectLst/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AC1F3A5-6328-4FB2-B3AA-3E75E4A27087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058" name="Picture 10" descr="pla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86000"/>
            <a:ext cx="4240213" cy="47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79D6A-A49E-401E-B625-4666FF2EA3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59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6CE24-4802-4D54-95B4-BA344B65EA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12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10DBC1-E759-4966-8107-C4FA0C63EC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9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7E1477-A04E-4867-BCD2-FFC1258259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0436A-392B-4C7E-94FD-D88168581C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9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F960D-7E0F-4A16-8181-649AAE80A3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1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14007-DB48-4964-A027-83B2317A78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591E4-4E99-4491-AC09-2C216BD350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68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38D47-1DE6-4025-B5E8-37EAC36F8D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793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8E6FC9-29BD-43D4-BEFA-BD4B84EAB2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8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fld id="{9B828C93-AB5E-45D6-9584-70B4815E109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04800" y="1066800"/>
            <a:ext cx="7543800" cy="1143000"/>
          </a:xfrm>
        </p:spPr>
        <p:txBody>
          <a:bodyPr/>
          <a:lstStyle/>
          <a:p>
            <a:r>
              <a:rPr lang="en-US" dirty="0"/>
              <a:t>Science Safety:</a:t>
            </a:r>
            <a:br>
              <a:rPr lang="en-US" dirty="0"/>
            </a:br>
            <a:r>
              <a:rPr lang="en-US" dirty="0"/>
              <a:t>Elementary Teacher</a:t>
            </a:r>
            <a:br>
              <a:rPr lang="en-US" dirty="0"/>
            </a:br>
            <a:r>
              <a:rPr lang="en-US" dirty="0"/>
              <a:t>Legal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2653905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As an elementary teacher, what are my legal considerations/responsibilities for science safety?</a:t>
            </a:r>
          </a:p>
          <a:p>
            <a:pPr>
              <a:buNone/>
            </a:pPr>
            <a:r>
              <a:rPr lang="en-US" sz="1800" dirty="0"/>
              <a:t>{According to the CCSS (Council of State Science Supervisors)}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Guidelines are not comprehensive, but representative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766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227" y="152400"/>
            <a:ext cx="7772400" cy="1143000"/>
          </a:xfrm>
        </p:spPr>
        <p:txBody>
          <a:bodyPr/>
          <a:lstStyle/>
          <a:p>
            <a:r>
              <a:rPr lang="en-US" dirty="0"/>
              <a:t>Negligence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772400" cy="4114800"/>
          </a:xfrm>
        </p:spPr>
        <p:txBody>
          <a:bodyPr/>
          <a:lstStyle/>
          <a:p>
            <a:r>
              <a:rPr lang="en-US" dirty="0"/>
              <a:t>Definition: Conduct that falls below a standard of care established by law or profession to protect others from an unreasonable risk or harm; failure to exercise due care</a:t>
            </a:r>
          </a:p>
          <a:p>
            <a:r>
              <a:rPr lang="en-US" dirty="0"/>
              <a:t>In the absence of laws or local policies, the standard of care set by the NSTA, NABT, ACS, or </a:t>
            </a:r>
            <a:br>
              <a:rPr lang="en-US" dirty="0"/>
            </a:br>
            <a:r>
              <a:rPr lang="en-US" dirty="0"/>
              <a:t>CSSS is the standard</a:t>
            </a:r>
          </a:p>
        </p:txBody>
      </p:sp>
    </p:spTree>
    <p:extLst>
      <p:ext uri="{BB962C8B-B14F-4D97-AF65-F5344CB8AC3E}">
        <p14:creationId xmlns:p14="http://schemas.microsoft.com/office/powerpoint/2010/main" val="355067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Exercise good judgment</a:t>
            </a:r>
          </a:p>
          <a:p>
            <a:r>
              <a:rPr lang="en-US" dirty="0"/>
              <a:t>As questions regarding concerns</a:t>
            </a:r>
          </a:p>
          <a:p>
            <a:r>
              <a:rPr lang="en-US" dirty="0"/>
              <a:t>Raise issues or concerns regarding foreseeable hazards </a:t>
            </a:r>
          </a:p>
          <a:p>
            <a:r>
              <a:rPr lang="en-US" dirty="0"/>
              <a:t>Precautions taken should be documented</a:t>
            </a:r>
          </a:p>
        </p:txBody>
      </p:sp>
    </p:spTree>
    <p:extLst>
      <p:ext uri="{BB962C8B-B14F-4D97-AF65-F5344CB8AC3E}">
        <p14:creationId xmlns:p14="http://schemas.microsoft.com/office/powerpoint/2010/main" val="1465947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Duty of Instruction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r>
              <a:rPr lang="en-US" dirty="0"/>
              <a:t>Includes adequate direction prior to conducing an activity, investigation, or field experience</a:t>
            </a:r>
          </a:p>
          <a:p>
            <a:pPr lvl="1"/>
            <a:r>
              <a:rPr lang="en-US" dirty="0"/>
              <a:t>Corresponds to the situation, the setting, and the developmental level of students</a:t>
            </a:r>
          </a:p>
          <a:p>
            <a:pPr lvl="1"/>
            <a:r>
              <a:rPr lang="en-US" dirty="0"/>
              <a:t>Addresses foreseeable dangers and risks</a:t>
            </a:r>
          </a:p>
          <a:p>
            <a:pPr lvl="1"/>
            <a:r>
              <a:rPr lang="en-US" dirty="0"/>
              <a:t>Outlines proper procedures/techniques</a:t>
            </a:r>
          </a:p>
        </p:txBody>
      </p:sp>
    </p:spTree>
    <p:extLst>
      <p:ext uri="{BB962C8B-B14F-4D97-AF65-F5344CB8AC3E}">
        <p14:creationId xmlns:p14="http://schemas.microsoft.com/office/powerpoint/2010/main" val="2718761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Duty of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Defined by professional, legal, and district guidelines to ensure students behave properly in light of any foreseeable risks</a:t>
            </a:r>
          </a:p>
          <a:p>
            <a:pPr lvl="1"/>
            <a:r>
              <a:rPr lang="en-US" dirty="0"/>
              <a:t>Instruct students on proper behavior</a:t>
            </a:r>
          </a:p>
          <a:p>
            <a:pPr lvl="1"/>
            <a:r>
              <a:rPr lang="en-US" dirty="0"/>
              <a:t>Correct misbehavior</a:t>
            </a:r>
          </a:p>
          <a:p>
            <a:pPr lvl="1"/>
            <a:r>
              <a:rPr lang="en-US" dirty="0"/>
              <a:t>As risk increases, supervision </a:t>
            </a:r>
            <a:br>
              <a:rPr lang="en-US" dirty="0"/>
            </a:br>
            <a:r>
              <a:rPr lang="en-US" dirty="0"/>
              <a:t>should also increase</a:t>
            </a:r>
          </a:p>
        </p:txBody>
      </p:sp>
    </p:spTree>
    <p:extLst>
      <p:ext uri="{BB962C8B-B14F-4D97-AF65-F5344CB8AC3E}">
        <p14:creationId xmlns:p14="http://schemas.microsoft.com/office/powerpoint/2010/main" val="4046598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Duty of Supervision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younger the student, the more supervision and assistance</a:t>
            </a:r>
          </a:p>
          <a:p>
            <a:r>
              <a:rPr lang="en-US" dirty="0"/>
              <a:t>Never leave students unsupervised</a:t>
            </a:r>
          </a:p>
          <a:p>
            <a:r>
              <a:rPr lang="en-US" dirty="0"/>
              <a:t>When conducting field experiences/trips a higher level of supervision is required</a:t>
            </a:r>
          </a:p>
        </p:txBody>
      </p:sp>
    </p:spTree>
    <p:extLst>
      <p:ext uri="{BB962C8B-B14F-4D97-AF65-F5344CB8AC3E}">
        <p14:creationId xmlns:p14="http://schemas.microsoft.com/office/powerpoint/2010/main" val="1122786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dirty="0"/>
              <a:t>Duty of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7772400" cy="4114800"/>
          </a:xfrm>
        </p:spPr>
        <p:txBody>
          <a:bodyPr/>
          <a:lstStyle/>
          <a:p>
            <a:r>
              <a:rPr lang="en-US" dirty="0"/>
              <a:t>Includes ensuring a safe environment for students and teachers</a:t>
            </a:r>
          </a:p>
          <a:p>
            <a:pPr lvl="1"/>
            <a:r>
              <a:rPr lang="en-US" dirty="0"/>
              <a:t>Never use defective or inappropriately sized equipment</a:t>
            </a:r>
          </a:p>
          <a:p>
            <a:pPr lvl="1"/>
            <a:r>
              <a:rPr lang="en-US" dirty="0"/>
              <a:t>File written reports with administration for maintenance of potentially hazardous or defective equipment</a:t>
            </a:r>
          </a:p>
        </p:txBody>
      </p:sp>
    </p:spTree>
    <p:extLst>
      <p:ext uri="{BB962C8B-B14F-4D97-AF65-F5344CB8AC3E}">
        <p14:creationId xmlns:p14="http://schemas.microsoft.com/office/powerpoint/2010/main" val="3039564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dirty="0"/>
              <a:t>Duty of Maintenance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114800"/>
          </a:xfrm>
        </p:spPr>
        <p:txBody>
          <a:bodyPr/>
          <a:lstStyle/>
          <a:p>
            <a:r>
              <a:rPr lang="en-US" dirty="0"/>
              <a:t>Establish regular inspection schedules and procedures for checking classroom safety and first aid equipment</a:t>
            </a:r>
          </a:p>
          <a:p>
            <a:r>
              <a:rPr lang="en-US" dirty="0"/>
              <a:t>Follow all school and district safety guidelines concerning proper labeling, storage, handling, and disposal of chemicals</a:t>
            </a:r>
          </a:p>
        </p:txBody>
      </p:sp>
    </p:spTree>
    <p:extLst>
      <p:ext uri="{BB962C8B-B14F-4D97-AF65-F5344CB8AC3E}">
        <p14:creationId xmlns:p14="http://schemas.microsoft.com/office/powerpoint/2010/main" val="942944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 School Safety Roster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sure to understand each of the previous items</a:t>
            </a:r>
          </a:p>
          <a:p>
            <a:r>
              <a:rPr lang="en-US" dirty="0"/>
              <a:t>Sign the Roster attesting your understanding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800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 topics in this presentation impact your classroom?</a:t>
            </a:r>
          </a:p>
          <a:p>
            <a:r>
              <a:rPr lang="en-US" dirty="0"/>
              <a:t>What is one best practice that relates to this topic that you would share with colleagues or our </a:t>
            </a:r>
            <a:br>
              <a:rPr lang="en-US" dirty="0"/>
            </a:br>
            <a:r>
              <a:rPr lang="en-US" dirty="0"/>
              <a:t>staff?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tany design template">
  <a:themeElements>
    <a:clrScheme name="Office Them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9168D-6B24-4B7A-A0E8-E1D28A8F0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Botany design template</Template>
  <TotalTime>1422</TotalTime>
  <Words>339</Words>
  <Application>Microsoft Office PowerPoint</Application>
  <PresentationFormat>On-screen Show (4:3)</PresentationFormat>
  <Paragraphs>41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Verdana</vt:lpstr>
      <vt:lpstr>Botany design template</vt:lpstr>
      <vt:lpstr>Science Safety: Elementary Teacher Legal Considerations</vt:lpstr>
      <vt:lpstr>Key Question</vt:lpstr>
      <vt:lpstr>Overview</vt:lpstr>
      <vt:lpstr>Negligence</vt:lpstr>
      <vt:lpstr>Expectations</vt:lpstr>
      <vt:lpstr>Duty of Instruction</vt:lpstr>
      <vt:lpstr>Duty of Supervision</vt:lpstr>
      <vt:lpstr>Duty of Supervision</vt:lpstr>
      <vt:lpstr>Duty of Maintenance</vt:lpstr>
      <vt:lpstr>Duty of Maintenance</vt:lpstr>
      <vt:lpstr>Sign School Safety Roster</vt:lpstr>
      <vt:lpstr>Reflection Questions</vt:lpstr>
    </vt:vector>
  </TitlesOfParts>
  <Company>Onslow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Safety: Protective Equipment</dc:title>
  <dc:creator>Michael Elder</dc:creator>
  <cp:keywords/>
  <cp:lastModifiedBy>Michelle Chadwick</cp:lastModifiedBy>
  <cp:revision>23</cp:revision>
  <cp:lastPrinted>1601-01-01T00:00:00Z</cp:lastPrinted>
  <dcterms:created xsi:type="dcterms:W3CDTF">2015-03-16T17:38:28Z</dcterms:created>
  <dcterms:modified xsi:type="dcterms:W3CDTF">2018-03-26T19:38:19Z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TC010900221033</vt:lpwstr>
  </property>
</Properties>
</file>