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8" r:id="rId4"/>
    <p:sldId id="278" r:id="rId5"/>
    <p:sldId id="275" r:id="rId6"/>
    <p:sldId id="274" r:id="rId7"/>
    <p:sldId id="273" r:id="rId8"/>
    <p:sldId id="272" r:id="rId9"/>
    <p:sldId id="281" r:id="rId10"/>
    <p:sldId id="280" r:id="rId11"/>
    <p:sldId id="279" r:id="rId12"/>
    <p:sldId id="283" r:id="rId13"/>
    <p:sldId id="284" r:id="rId14"/>
    <p:sldId id="282" r:id="rId15"/>
    <p:sldId id="271" r:id="rId16"/>
    <p:sldId id="270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E2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72" d="100"/>
          <a:sy n="72" d="100"/>
        </p:scale>
        <p:origin x="150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066800"/>
            <a:ext cx="6934200" cy="1143000"/>
          </a:xfrm>
          <a:effectLst/>
        </p:spPr>
        <p:txBody>
          <a:bodyPr/>
          <a:lstStyle>
            <a:lvl1pPr>
              <a:defRPr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438400"/>
            <a:ext cx="6400800" cy="1295400"/>
          </a:xfrm>
          <a:effectLst/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AC1F3A5-6328-4FB2-B3AA-3E75E4A2708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2058" name="Picture 10" descr="pla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86000"/>
            <a:ext cx="4240213" cy="474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879D6A-A49E-401E-B625-4666FF2EA3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859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B6CE24-4802-4D54-95B4-BA344B65EA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122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0DBC1-E759-4966-8107-C4FA0C63EC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9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E1477-A04E-4867-BCD2-FFC1258259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0436A-392B-4C7E-94FD-D88168581C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9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0F960D-7E0F-4A16-8181-649AAE80A3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19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214007-DB48-4964-A027-83B2317A78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3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F591E4-4E99-4491-AC09-2C216BD350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168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38D47-1DE6-4025-B5E8-37EAC36F8D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793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8E6FC9-29BD-43D4-BEFA-BD4B84EAB2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85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fld id="{9B828C93-AB5E-45D6-9584-70B4815E10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04800" y="1066800"/>
            <a:ext cx="7543800" cy="1143000"/>
          </a:xfrm>
        </p:spPr>
        <p:txBody>
          <a:bodyPr/>
          <a:lstStyle/>
          <a:p>
            <a:r>
              <a:rPr lang="en-US" dirty="0"/>
              <a:t>Science Safety:</a:t>
            </a:r>
            <a:br>
              <a:rPr lang="en-US" dirty="0"/>
            </a:br>
            <a:r>
              <a:rPr lang="en-US" dirty="0"/>
              <a:t>Plants in the Classroom</a:t>
            </a:r>
          </a:p>
        </p:txBody>
      </p:sp>
    </p:spTree>
    <p:extLst>
      <p:ext uri="{BB962C8B-B14F-4D97-AF65-F5344CB8AC3E}">
        <p14:creationId xmlns:p14="http://schemas.microsoft.com/office/powerpoint/2010/main" val="2653905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What precautions should I take when using plants in the classroom?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dirty="0"/>
              <a:t>Purpose of Plants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114800"/>
          </a:xfrm>
        </p:spPr>
        <p:txBody>
          <a:bodyPr/>
          <a:lstStyle/>
          <a:p>
            <a:r>
              <a:rPr lang="en-US" dirty="0"/>
              <a:t>Plants serve both decorative and learning purposes</a:t>
            </a:r>
          </a:p>
          <a:p>
            <a:r>
              <a:rPr lang="en-US" dirty="0"/>
              <a:t>Useful for observation, measurement, classification, and experimentation</a:t>
            </a:r>
          </a:p>
        </p:txBody>
      </p:sp>
    </p:spTree>
    <p:extLst>
      <p:ext uri="{BB962C8B-B14F-4D97-AF65-F5344CB8AC3E}">
        <p14:creationId xmlns:p14="http://schemas.microsoft.com/office/powerpoint/2010/main" val="2718761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Classroom Plants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Ensure that students never eat any part of an unknown plant</a:t>
            </a:r>
          </a:p>
          <a:p>
            <a:pPr lvl="1"/>
            <a:r>
              <a:rPr lang="en-US" dirty="0"/>
              <a:t>Including seeds and berries</a:t>
            </a:r>
          </a:p>
          <a:p>
            <a:r>
              <a:rPr lang="en-US" dirty="0"/>
              <a:t>This includes plants on the school grounds and plants seen during events such as field trips</a:t>
            </a:r>
          </a:p>
        </p:txBody>
      </p:sp>
    </p:spTree>
    <p:extLst>
      <p:ext uri="{BB962C8B-B14F-4D97-AF65-F5344CB8AC3E}">
        <p14:creationId xmlns:p14="http://schemas.microsoft.com/office/powerpoint/2010/main" val="4046598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Classroom Plants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Help students understand the difference between edible and non-edible plants, vegetables, and fruits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564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dirty="0"/>
              <a:t>Plants to Avoid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772400" cy="4114800"/>
          </a:xfrm>
        </p:spPr>
        <p:txBody>
          <a:bodyPr/>
          <a:lstStyle/>
          <a:p>
            <a:r>
              <a:rPr lang="en-US" dirty="0"/>
              <a:t>Plants containing toxins should not be present in classrooms</a:t>
            </a:r>
          </a:p>
          <a:p>
            <a:r>
              <a:rPr lang="en-US" dirty="0"/>
              <a:t>Plants that contain toxins when eaten</a:t>
            </a:r>
          </a:p>
          <a:p>
            <a:pPr lvl="1"/>
            <a:r>
              <a:rPr lang="en-US" dirty="0"/>
              <a:t>Examples include azaleas, lantana, delphinium, iris, pokeweed, tansy, hemlock, foxglove, jimsonweed, dieffenbachia, philodendron, caladium, buckeye, and </a:t>
            </a:r>
            <a:br>
              <a:rPr lang="en-US" dirty="0"/>
            </a:br>
            <a:r>
              <a:rPr lang="en-US" dirty="0"/>
              <a:t>belladonna</a:t>
            </a:r>
          </a:p>
        </p:txBody>
      </p:sp>
    </p:spTree>
    <p:extLst>
      <p:ext uri="{BB962C8B-B14F-4D97-AF65-F5344CB8AC3E}">
        <p14:creationId xmlns:p14="http://schemas.microsoft.com/office/powerpoint/2010/main" val="1901278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Plants to Avoid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Plants that have toxic sap</a:t>
            </a:r>
          </a:p>
          <a:p>
            <a:pPr lvl="1"/>
            <a:r>
              <a:rPr lang="en-US" dirty="0"/>
              <a:t>Examples include oleander, poinsettia, and trumpet vine</a:t>
            </a:r>
          </a:p>
          <a:p>
            <a:r>
              <a:rPr lang="en-US" dirty="0"/>
              <a:t>Plants that are toxic to touch due to oils</a:t>
            </a:r>
          </a:p>
          <a:p>
            <a:pPr lvl="1"/>
            <a:r>
              <a:rPr lang="en-US" dirty="0"/>
              <a:t>Examples include poison ivy, </a:t>
            </a:r>
            <a:br>
              <a:rPr lang="en-US" dirty="0"/>
            </a:br>
            <a:r>
              <a:rPr lang="en-US" dirty="0"/>
              <a:t>poison oak, poison sumac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786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Plants to Avoid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Plants that have edible parts, but also have inedible, toxic parts</a:t>
            </a:r>
          </a:p>
          <a:p>
            <a:pPr lvl="1"/>
            <a:r>
              <a:rPr lang="en-US" dirty="0"/>
              <a:t>Examples include potato leaves and sprouts as well as rhubarb leaves</a:t>
            </a:r>
          </a:p>
          <a:p>
            <a:r>
              <a:rPr lang="en-US" dirty="0"/>
              <a:t>Teach students to avoid touching all types of mushrooms found outdoors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/>
              <a:t>Plant Poisoning and Allergies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72400" cy="4114800"/>
          </a:xfrm>
        </p:spPr>
        <p:txBody>
          <a:bodyPr/>
          <a:lstStyle/>
          <a:p>
            <a:r>
              <a:rPr lang="en-US" dirty="0"/>
              <a:t>Symptoms of plant poisoning may include headache, nausea, dizziness, sweating, tightness in the chest, vomiting, skin itching or dermatitis</a:t>
            </a:r>
          </a:p>
          <a:p>
            <a:r>
              <a:rPr lang="en-US" dirty="0"/>
              <a:t>Know who on your campus can recognize toxic or poisonous plants which are commonly found on school grounds (ex. Poison Ivy)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Fertilizers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Must be labeled and locked in cabinets</a:t>
            </a:r>
          </a:p>
          <a:p>
            <a:r>
              <a:rPr lang="en-US" dirty="0"/>
              <a:t>MSDS sheets must be posted</a:t>
            </a:r>
          </a:p>
          <a:p>
            <a:r>
              <a:rPr lang="en-US" dirty="0"/>
              <a:t>Goggles and gloves should be worn when handling fertilizers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Experimenting with Plants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Seed Sprouting</a:t>
            </a:r>
          </a:p>
          <a:p>
            <a:pPr lvl="1"/>
            <a:r>
              <a:rPr lang="en-US" dirty="0"/>
              <a:t>Seeds from a grocery store (those for eating) are safer for sprouting activities</a:t>
            </a:r>
          </a:p>
          <a:p>
            <a:pPr lvl="1"/>
            <a:r>
              <a:rPr lang="en-US" dirty="0"/>
              <a:t>Seeds for field planting often have protective, chemical coating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Experimenting with Plants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Aquatic Plants</a:t>
            </a:r>
          </a:p>
          <a:p>
            <a:pPr lvl="1"/>
            <a:r>
              <a:rPr lang="en-US" dirty="0"/>
              <a:t>Use caution with aquatic plants especially from ponds or marshes</a:t>
            </a:r>
          </a:p>
          <a:p>
            <a:pPr lvl="1"/>
            <a:r>
              <a:rPr lang="en-US" dirty="0"/>
              <a:t>Avoid direct contact with mud and </a:t>
            </a:r>
            <a:r>
              <a:rPr lang="en-US"/>
              <a:t>pond water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Experimenting with Plants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Soil Studies</a:t>
            </a:r>
          </a:p>
          <a:p>
            <a:pPr lvl="1"/>
            <a:r>
              <a:rPr lang="en-US" dirty="0"/>
              <a:t>Generally safer to study potting soil</a:t>
            </a:r>
          </a:p>
          <a:p>
            <a:pPr lvl="1"/>
            <a:r>
              <a:rPr lang="en-US" dirty="0"/>
              <a:t>Soil dug up from school grounds or home yards often contains mold and fungi</a:t>
            </a:r>
          </a:p>
          <a:p>
            <a:pPr lvl="1"/>
            <a:r>
              <a:rPr lang="en-US" dirty="0"/>
              <a:t>Use proper tools and safety equipment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 School Safety Roster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 sure to understand each of the previous items</a:t>
            </a:r>
          </a:p>
          <a:p>
            <a:r>
              <a:rPr lang="en-US" dirty="0"/>
              <a:t>Sign the Roster attesting your understanding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800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the topics in this presentation impact your classroom?</a:t>
            </a:r>
          </a:p>
          <a:p>
            <a:r>
              <a:rPr lang="en-US" dirty="0"/>
              <a:t>What is one best practice that relates to this topic that you would share with colleagues or our </a:t>
            </a:r>
            <a:br>
              <a:rPr lang="en-US" dirty="0"/>
            </a:br>
            <a:r>
              <a:rPr lang="en-US" dirty="0"/>
              <a:t>staff?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otany design template">
  <a:themeElements>
    <a:clrScheme name="Office Them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7C9168D-6B24-4B7A-A0E8-E1D28A8F06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Botany design template</Template>
  <TotalTime>1478</TotalTime>
  <Words>412</Words>
  <Application>Microsoft Office PowerPoint</Application>
  <PresentationFormat>On-screen Show (4:3)</PresentationFormat>
  <Paragraphs>51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Verdana</vt:lpstr>
      <vt:lpstr>Botany design template</vt:lpstr>
      <vt:lpstr>Science Safety: Plants in the Classroom</vt:lpstr>
      <vt:lpstr>Key Question</vt:lpstr>
      <vt:lpstr>Purpose of Plants</vt:lpstr>
      <vt:lpstr>Classroom Plants</vt:lpstr>
      <vt:lpstr>Classroom Plants</vt:lpstr>
      <vt:lpstr>Plants to Avoid</vt:lpstr>
      <vt:lpstr>Plants to Avoid</vt:lpstr>
      <vt:lpstr>Plants to Avoid</vt:lpstr>
      <vt:lpstr>Plant Poisoning and Allergies</vt:lpstr>
      <vt:lpstr>Fertilizers</vt:lpstr>
      <vt:lpstr>Experimenting with Plants</vt:lpstr>
      <vt:lpstr>Experimenting with Plants</vt:lpstr>
      <vt:lpstr>Experimenting with Plants</vt:lpstr>
      <vt:lpstr>Sign School Safety Roster</vt:lpstr>
      <vt:lpstr>Reflection Questions</vt:lpstr>
    </vt:vector>
  </TitlesOfParts>
  <Company>Onslow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Safety: Protective Equipment</dc:title>
  <dc:creator>Michael Elder</dc:creator>
  <cp:keywords/>
  <cp:lastModifiedBy>Michelle Chadwick</cp:lastModifiedBy>
  <cp:revision>22</cp:revision>
  <cp:lastPrinted>1601-01-01T00:00:00Z</cp:lastPrinted>
  <dcterms:created xsi:type="dcterms:W3CDTF">2015-03-16T17:38:28Z</dcterms:created>
  <dcterms:modified xsi:type="dcterms:W3CDTF">2018-03-26T19:35:54Z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TC010900221033</vt:lpwstr>
  </property>
</Properties>
</file>