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  <p:sldId id="258" r:id="rId4"/>
    <p:sldId id="278" r:id="rId5"/>
    <p:sldId id="277" r:id="rId6"/>
    <p:sldId id="276" r:id="rId7"/>
    <p:sldId id="275" r:id="rId8"/>
    <p:sldId id="274" r:id="rId9"/>
    <p:sldId id="273" r:id="rId10"/>
    <p:sldId id="272" r:id="rId11"/>
    <p:sldId id="282" r:id="rId12"/>
    <p:sldId id="281" r:id="rId13"/>
    <p:sldId id="280" r:id="rId14"/>
    <p:sldId id="283" r:id="rId15"/>
    <p:sldId id="285" r:id="rId16"/>
    <p:sldId id="271" r:id="rId17"/>
    <p:sldId id="270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E2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72" d="100"/>
          <a:sy n="72" d="100"/>
        </p:scale>
        <p:origin x="150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066800"/>
            <a:ext cx="6934200" cy="1143000"/>
          </a:xfrm>
          <a:effectLst/>
        </p:spPr>
        <p:txBody>
          <a:bodyPr/>
          <a:lstStyle>
            <a:lvl1pPr>
              <a:defRPr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2438400"/>
            <a:ext cx="6400800" cy="1295400"/>
          </a:xfrm>
          <a:effectLst/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AC1F3A5-6328-4FB2-B3AA-3E75E4A27087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2058" name="Picture 10" descr="pla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286000"/>
            <a:ext cx="4240213" cy="474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879D6A-A49E-401E-B625-4666FF2EA3F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859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B6CE24-4802-4D54-95B4-BA344B65EA8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122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0DBC1-E759-4966-8107-C4FA0C63EC4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69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7E1477-A04E-4867-BCD2-FFC1258259C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4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A0436A-392B-4C7E-94FD-D88168581C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49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0F960D-7E0F-4A16-8181-649AAE80A3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19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214007-DB48-4964-A027-83B2317A78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3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F591E4-4E99-4491-AC09-2C216BD350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168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538D47-1DE6-4025-B5E8-37EAC36F8D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793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8E6FC9-29BD-43D4-BEFA-BD4B84EAB2F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485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fld id="{9B828C93-AB5E-45D6-9584-70B4815E10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04800" y="1066800"/>
            <a:ext cx="7543800" cy="1143000"/>
          </a:xfrm>
        </p:spPr>
        <p:txBody>
          <a:bodyPr/>
          <a:lstStyle/>
          <a:p>
            <a:r>
              <a:rPr lang="en-US" dirty="0"/>
              <a:t>Science Safety:</a:t>
            </a:r>
            <a:br>
              <a:rPr lang="en-US" dirty="0"/>
            </a:br>
            <a:r>
              <a:rPr lang="en-US" dirty="0"/>
              <a:t>Animals in the Classroom</a:t>
            </a:r>
          </a:p>
        </p:txBody>
      </p:sp>
    </p:spTree>
    <p:extLst>
      <p:ext uri="{BB962C8B-B14F-4D97-AF65-F5344CB8AC3E}">
        <p14:creationId xmlns:p14="http://schemas.microsoft.com/office/powerpoint/2010/main" val="2653905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What precautions should I take when using animals in the classroom?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dirty="0"/>
              <a:t>Animals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7772400" cy="4114800"/>
          </a:xfrm>
        </p:spPr>
        <p:txBody>
          <a:bodyPr/>
          <a:lstStyle/>
          <a:p>
            <a:r>
              <a:rPr lang="en-US" dirty="0"/>
              <a:t>Animals can be important to the elementary school classroom</a:t>
            </a:r>
          </a:p>
          <a:p>
            <a:r>
              <a:rPr lang="en-US" dirty="0"/>
              <a:t>Many understandings can be constructed by studying animals</a:t>
            </a:r>
          </a:p>
          <a:p>
            <a:r>
              <a:rPr lang="en-US" dirty="0"/>
              <a:t>Proper care of animals is critical</a:t>
            </a:r>
          </a:p>
          <a:p>
            <a:r>
              <a:rPr lang="en-US" dirty="0"/>
              <a:t>Always check with your building level administration before introducing animals in a </a:t>
            </a:r>
            <a:br>
              <a:rPr lang="en-US" dirty="0"/>
            </a:br>
            <a:r>
              <a:rPr lang="en-US" dirty="0"/>
              <a:t>classroom</a:t>
            </a:r>
          </a:p>
        </p:txBody>
      </p:sp>
    </p:spTree>
    <p:extLst>
      <p:ext uri="{BB962C8B-B14F-4D97-AF65-F5344CB8AC3E}">
        <p14:creationId xmlns:p14="http://schemas.microsoft.com/office/powerpoint/2010/main" val="2718761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Animal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teacher is responsible for ensuring proper care of animals</a:t>
            </a:r>
          </a:p>
          <a:p>
            <a:pPr lvl="1"/>
            <a:r>
              <a:rPr lang="en-US" dirty="0"/>
              <a:t>Including proper light, climate control, diet, and sanitation</a:t>
            </a:r>
          </a:p>
          <a:p>
            <a:pPr lvl="1"/>
            <a:r>
              <a:rPr lang="en-US" dirty="0"/>
              <a:t>Care must include weekends and holidays</a:t>
            </a:r>
          </a:p>
          <a:p>
            <a:r>
              <a:rPr lang="en-US" dirty="0"/>
              <a:t>Cages must be adequately </a:t>
            </a:r>
            <a:br>
              <a:rPr lang="en-US" dirty="0"/>
            </a:br>
            <a:r>
              <a:rPr lang="en-US" dirty="0"/>
              <a:t>sized</a:t>
            </a:r>
          </a:p>
        </p:txBody>
      </p:sp>
    </p:spTree>
    <p:extLst>
      <p:ext uri="{BB962C8B-B14F-4D97-AF65-F5344CB8AC3E}">
        <p14:creationId xmlns:p14="http://schemas.microsoft.com/office/powerpoint/2010/main" val="1881096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Animal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Water bottles should be used for all mammals</a:t>
            </a:r>
          </a:p>
          <a:p>
            <a:r>
              <a:rPr lang="en-US" dirty="0"/>
              <a:t>Waste matter should be wrapped in newspaper, placed in a plastic bag, and deposited in the trash</a:t>
            </a:r>
          </a:p>
          <a:p>
            <a:pPr lvl="1"/>
            <a:r>
              <a:rPr lang="en-US" dirty="0"/>
              <a:t>Custodians should be made </a:t>
            </a:r>
            <a:br>
              <a:rPr lang="en-US" dirty="0"/>
            </a:br>
            <a:r>
              <a:rPr lang="en-US" dirty="0"/>
              <a:t>aware of trash containing </a:t>
            </a:r>
            <a:br>
              <a:rPr lang="en-US" dirty="0"/>
            </a:br>
            <a:r>
              <a:rPr lang="en-US" dirty="0"/>
              <a:t>animal waste </a:t>
            </a:r>
          </a:p>
        </p:txBody>
      </p:sp>
    </p:spTree>
    <p:extLst>
      <p:ext uri="{BB962C8B-B14F-4D97-AF65-F5344CB8AC3E}">
        <p14:creationId xmlns:p14="http://schemas.microsoft.com/office/powerpoint/2010/main" val="2016339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Animal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Animals should be minimally and gently handled</a:t>
            </a:r>
          </a:p>
          <a:p>
            <a:r>
              <a:rPr lang="en-US" dirty="0"/>
              <a:t>Non-allergenic gloves should be worn</a:t>
            </a:r>
          </a:p>
          <a:p>
            <a:r>
              <a:rPr lang="en-US" dirty="0"/>
              <a:t>Hands should be washed before and after handling</a:t>
            </a:r>
          </a:p>
        </p:txBody>
      </p:sp>
    </p:spTree>
    <p:extLst>
      <p:ext uri="{BB962C8B-B14F-4D97-AF65-F5344CB8AC3E}">
        <p14:creationId xmlns:p14="http://schemas.microsoft.com/office/powerpoint/2010/main" val="4046598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Animal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Allow animals to adjust to new environments</a:t>
            </a:r>
          </a:p>
          <a:p>
            <a:r>
              <a:rPr lang="en-US" dirty="0"/>
              <a:t>Safeguard that students do not  tease or disturb animals especially when sleeping</a:t>
            </a:r>
          </a:p>
        </p:txBody>
      </p:sp>
    </p:spTree>
    <p:extLst>
      <p:ext uri="{BB962C8B-B14F-4D97-AF65-F5344CB8AC3E}">
        <p14:creationId xmlns:p14="http://schemas.microsoft.com/office/powerpoint/2010/main" val="3039564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Animal Precautions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Purchase healthy animals from reliable sources</a:t>
            </a:r>
          </a:p>
          <a:p>
            <a:r>
              <a:rPr lang="en-US" dirty="0"/>
              <a:t>Do not introduce wild animals to the classroom</a:t>
            </a:r>
          </a:p>
          <a:p>
            <a:r>
              <a:rPr lang="en-US" dirty="0"/>
              <a:t>Discourage students from bringing personal pets </a:t>
            </a:r>
          </a:p>
          <a:p>
            <a:r>
              <a:rPr lang="en-US" dirty="0"/>
              <a:t>No poisonous animals</a:t>
            </a:r>
          </a:p>
        </p:txBody>
      </p:sp>
    </p:spTree>
    <p:extLst>
      <p:ext uri="{BB962C8B-B14F-4D97-AF65-F5344CB8AC3E}">
        <p14:creationId xmlns:p14="http://schemas.microsoft.com/office/powerpoint/2010/main" val="1901278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dirty="0"/>
              <a:t>Animal Precautions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r>
              <a:rPr lang="en-US" dirty="0"/>
              <a:t>Inquire about potential student allergies</a:t>
            </a:r>
          </a:p>
          <a:p>
            <a:r>
              <a:rPr lang="en-US" dirty="0"/>
              <a:t>Pick up rabbits, hamsters, mice and lab rats by the scruff of the neck only with a hand under the body for support</a:t>
            </a:r>
          </a:p>
          <a:p>
            <a:r>
              <a:rPr lang="en-US" dirty="0"/>
              <a:t>Do not allow students to insert fingers into a cage</a:t>
            </a:r>
          </a:p>
        </p:txBody>
      </p:sp>
    </p:spTree>
    <p:extLst>
      <p:ext uri="{BB962C8B-B14F-4D97-AF65-F5344CB8AC3E}">
        <p14:creationId xmlns:p14="http://schemas.microsoft.com/office/powerpoint/2010/main" val="1122786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Animal Precautions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Report any bites or scratches </a:t>
            </a:r>
          </a:p>
          <a:p>
            <a:r>
              <a:rPr lang="en-US" dirty="0"/>
              <a:t>Do not allow dead animals in the room</a:t>
            </a:r>
          </a:p>
          <a:p>
            <a:r>
              <a:rPr lang="en-US" dirty="0"/>
              <a:t>Have a plan for caring for animals during weekends and holidays</a:t>
            </a:r>
          </a:p>
          <a:p>
            <a:r>
              <a:rPr lang="en-US" dirty="0"/>
              <a:t>Have a plan for caring for </a:t>
            </a:r>
            <a:br>
              <a:rPr lang="en-US" dirty="0"/>
            </a:br>
            <a:r>
              <a:rPr lang="en-US" dirty="0"/>
              <a:t>animals over the summer</a:t>
            </a:r>
          </a:p>
        </p:txBody>
      </p:sp>
    </p:spTree>
    <p:extLst>
      <p:ext uri="{BB962C8B-B14F-4D97-AF65-F5344CB8AC3E}">
        <p14:creationId xmlns:p14="http://schemas.microsoft.com/office/powerpoint/2010/main" val="1869495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Experiments With Animals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r>
              <a:rPr lang="en-US" dirty="0"/>
              <a:t>Animals used for experiments should be approved by building administration in advance</a:t>
            </a:r>
          </a:p>
          <a:p>
            <a:r>
              <a:rPr lang="en-US" dirty="0"/>
              <a:t>Animals used for experiments are most often invertebrates</a:t>
            </a:r>
          </a:p>
          <a:p>
            <a:r>
              <a:rPr lang="en-US" dirty="0"/>
              <a:t>Only order from reputable suppliers</a:t>
            </a:r>
          </a:p>
        </p:txBody>
      </p:sp>
    </p:spTree>
    <p:extLst>
      <p:ext uri="{BB962C8B-B14F-4D97-AF65-F5344CB8AC3E}">
        <p14:creationId xmlns:p14="http://schemas.microsoft.com/office/powerpoint/2010/main" val="2723351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dirty="0"/>
              <a:t>Experiments with Animals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r>
              <a:rPr lang="en-US" dirty="0"/>
              <a:t>No experimental procedure should cause pain or discomfort</a:t>
            </a:r>
          </a:p>
          <a:p>
            <a:r>
              <a:rPr lang="en-US" dirty="0"/>
              <a:t>Any experiment involving vertebrates should be limited observations</a:t>
            </a:r>
          </a:p>
          <a:p>
            <a:r>
              <a:rPr lang="en-US" dirty="0"/>
              <a:t>Student dissections are not recommended for elementary students</a:t>
            </a:r>
          </a:p>
        </p:txBody>
      </p:sp>
    </p:spTree>
    <p:extLst>
      <p:ext uri="{BB962C8B-B14F-4D97-AF65-F5344CB8AC3E}">
        <p14:creationId xmlns:p14="http://schemas.microsoft.com/office/powerpoint/2010/main" val="701320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Experiments with Animals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772400" cy="4114800"/>
          </a:xfrm>
        </p:spPr>
        <p:txBody>
          <a:bodyPr/>
          <a:lstStyle/>
          <a:p>
            <a:r>
              <a:rPr lang="en-US" dirty="0"/>
              <a:t>Live bacterial and fungal cultures should not be used in elementary science</a:t>
            </a:r>
          </a:p>
          <a:p>
            <a:pPr lvl="1"/>
            <a:r>
              <a:rPr lang="en-US" dirty="0"/>
              <a:t>This includes growing of mold</a:t>
            </a:r>
          </a:p>
          <a:p>
            <a:r>
              <a:rPr lang="en-US" dirty="0"/>
              <a:t>If pond water is used, ensure it is not polluted or contaminated</a:t>
            </a:r>
          </a:p>
          <a:p>
            <a:pPr lvl="1"/>
            <a:r>
              <a:rPr lang="en-US" dirty="0"/>
              <a:t>Be sure hands are washed after handling pond water</a:t>
            </a:r>
          </a:p>
        </p:txBody>
      </p:sp>
    </p:spTree>
    <p:extLst>
      <p:ext uri="{BB962C8B-B14F-4D97-AF65-F5344CB8AC3E}">
        <p14:creationId xmlns:p14="http://schemas.microsoft.com/office/powerpoint/2010/main" val="2893439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dirty="0"/>
              <a:t>Experiments with Animals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4114800"/>
          </a:xfrm>
        </p:spPr>
        <p:txBody>
          <a:bodyPr/>
          <a:lstStyle/>
          <a:p>
            <a:r>
              <a:rPr lang="en-US" dirty="0"/>
              <a:t>Owl pellets should be previously sanitized</a:t>
            </a:r>
          </a:p>
          <a:p>
            <a:pPr lvl="1"/>
            <a:r>
              <a:rPr lang="en-US" dirty="0"/>
              <a:t>Check for student allergies to fur and feathers</a:t>
            </a:r>
          </a:p>
          <a:p>
            <a:r>
              <a:rPr lang="en-US" dirty="0"/>
              <a:t>If studying chicken bones, ensure all meat is removed and bones are soaked in a mild bleach solution</a:t>
            </a:r>
          </a:p>
        </p:txBody>
      </p:sp>
    </p:spTree>
    <p:extLst>
      <p:ext uri="{BB962C8B-B14F-4D97-AF65-F5344CB8AC3E}">
        <p14:creationId xmlns:p14="http://schemas.microsoft.com/office/powerpoint/2010/main" val="650506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 School Safety Roster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 sure to understand each of the previous items</a:t>
            </a:r>
          </a:p>
          <a:p>
            <a:r>
              <a:rPr lang="en-US" dirty="0"/>
              <a:t>Sign the Roster attesting your understanding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8009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Reflection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the topics in this presentation impact your classroom?</a:t>
            </a:r>
          </a:p>
          <a:p>
            <a:r>
              <a:rPr lang="en-US" dirty="0"/>
              <a:t>What is one best practice that relates to this topic that you would share with colleagues or our </a:t>
            </a:r>
            <a:br>
              <a:rPr lang="en-US" dirty="0"/>
            </a:br>
            <a:r>
              <a:rPr lang="en-US" dirty="0"/>
              <a:t>staff?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otany design template">
  <a:themeElements>
    <a:clrScheme name="Office Them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7C9168D-6B24-4B7A-A0E8-E1D28A8F06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Botany design template</Template>
  <TotalTime>1436</TotalTime>
  <Words>444</Words>
  <Application>Microsoft Office PowerPoint</Application>
  <PresentationFormat>On-screen Show (4:3)</PresentationFormat>
  <Paragraphs>61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Verdana</vt:lpstr>
      <vt:lpstr>Botany design template</vt:lpstr>
      <vt:lpstr>Science Safety: Animals in the Classroom</vt:lpstr>
      <vt:lpstr>Key Question</vt:lpstr>
      <vt:lpstr>Animals</vt:lpstr>
      <vt:lpstr>Animal Care</vt:lpstr>
      <vt:lpstr>Animal Care</vt:lpstr>
      <vt:lpstr>Animal Care</vt:lpstr>
      <vt:lpstr>Animal Care</vt:lpstr>
      <vt:lpstr>Animal Precautions</vt:lpstr>
      <vt:lpstr>Animal Precautions</vt:lpstr>
      <vt:lpstr>Animal Precautions</vt:lpstr>
      <vt:lpstr>Experiments With Animals</vt:lpstr>
      <vt:lpstr>Experiments with Animals</vt:lpstr>
      <vt:lpstr>Experiments with Animals</vt:lpstr>
      <vt:lpstr>Experiments with Animals</vt:lpstr>
      <vt:lpstr>Sign School Safety Roster</vt:lpstr>
      <vt:lpstr>Reflection Questions</vt:lpstr>
    </vt:vector>
  </TitlesOfParts>
  <Company>Onslow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 Safety: Protective Equipment</dc:title>
  <dc:creator>Michael Elder</dc:creator>
  <cp:keywords/>
  <cp:lastModifiedBy>Michelle Chadwick</cp:lastModifiedBy>
  <cp:revision>25</cp:revision>
  <cp:lastPrinted>1601-01-01T00:00:00Z</cp:lastPrinted>
  <dcterms:created xsi:type="dcterms:W3CDTF">2015-03-16T17:38:28Z</dcterms:created>
  <dcterms:modified xsi:type="dcterms:W3CDTF">2018-03-26T19:35:39Z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TC010900221033</vt:lpwstr>
  </property>
</Properties>
</file>