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3" r:id="rId4"/>
  </p:sldMasterIdLst>
  <p:notesMasterIdLst>
    <p:notesMasterId r:id="rId53"/>
  </p:notesMasterIdLst>
  <p:handoutMasterIdLst>
    <p:handoutMasterId r:id="rId54"/>
  </p:handoutMasterIdLst>
  <p:sldIdLst>
    <p:sldId id="256" r:id="rId5"/>
    <p:sldId id="349" r:id="rId6"/>
    <p:sldId id="306" r:id="rId7"/>
    <p:sldId id="322" r:id="rId8"/>
    <p:sldId id="335" r:id="rId9"/>
    <p:sldId id="327" r:id="rId10"/>
    <p:sldId id="308" r:id="rId11"/>
    <p:sldId id="344" r:id="rId12"/>
    <p:sldId id="307" r:id="rId13"/>
    <p:sldId id="336" r:id="rId14"/>
    <p:sldId id="337" r:id="rId15"/>
    <p:sldId id="329" r:id="rId16"/>
    <p:sldId id="346" r:id="rId17"/>
    <p:sldId id="350" r:id="rId18"/>
    <p:sldId id="345" r:id="rId19"/>
    <p:sldId id="294" r:id="rId20"/>
    <p:sldId id="305" r:id="rId21"/>
    <p:sldId id="309" r:id="rId22"/>
    <p:sldId id="310" r:id="rId23"/>
    <p:sldId id="311" r:id="rId24"/>
    <p:sldId id="347" r:id="rId25"/>
    <p:sldId id="312" r:id="rId26"/>
    <p:sldId id="313" r:id="rId27"/>
    <p:sldId id="273" r:id="rId28"/>
    <p:sldId id="334" r:id="rId29"/>
    <p:sldId id="314" r:id="rId30"/>
    <p:sldId id="316" r:id="rId31"/>
    <p:sldId id="287" r:id="rId32"/>
    <p:sldId id="288" r:id="rId33"/>
    <p:sldId id="289" r:id="rId34"/>
    <p:sldId id="320" r:id="rId35"/>
    <p:sldId id="317" r:id="rId36"/>
    <p:sldId id="318" r:id="rId37"/>
    <p:sldId id="296" r:id="rId38"/>
    <p:sldId id="333" r:id="rId39"/>
    <p:sldId id="331" r:id="rId40"/>
    <p:sldId id="323" r:id="rId41"/>
    <p:sldId id="348" r:id="rId42"/>
    <p:sldId id="270" r:id="rId43"/>
    <p:sldId id="321" r:id="rId44"/>
    <p:sldId id="298" r:id="rId45"/>
    <p:sldId id="328" r:id="rId46"/>
    <p:sldId id="300" r:id="rId47"/>
    <p:sldId id="271" r:id="rId48"/>
    <p:sldId id="301" r:id="rId49"/>
    <p:sldId id="319" r:id="rId50"/>
    <p:sldId id="339" r:id="rId51"/>
    <p:sldId id="299" r:id="rId5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463C69-1046-4C88-8750-75830C45C877}" v="34" dt="2024-02-28T19:44:13.9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55" autoAdjust="0"/>
  </p:normalViewPr>
  <p:slideViewPr>
    <p:cSldViewPr snapToGrid="0">
      <p:cViewPr varScale="1">
        <p:scale>
          <a:sx n="81" d="100"/>
          <a:sy n="81" d="100"/>
        </p:scale>
        <p:origin x="167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5B0ADF-338C-44FA-AAA1-F9B052D4387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59986FA-5679-4C0E-891F-2F87F5BF38B7}">
      <dgm:prSet/>
      <dgm:spPr/>
      <dgm:t>
        <a:bodyPr/>
        <a:lstStyle/>
        <a:p>
          <a:pPr>
            <a:lnSpc>
              <a:spcPct val="100000"/>
            </a:lnSpc>
          </a:pPr>
          <a:r>
            <a:rPr lang="en-US" b="1" i="0" dirty="0"/>
            <a:t>Take breaks- </a:t>
          </a:r>
          <a:r>
            <a:rPr lang="en-US" i="0" dirty="0"/>
            <a:t>from watching, reading, or listening to news stories, including those on social media</a:t>
          </a:r>
          <a:endParaRPr lang="en-US" dirty="0"/>
        </a:p>
      </dgm:t>
    </dgm:pt>
    <dgm:pt modelId="{768F186F-1D2A-46CB-832C-5C0E3B9159D0}" type="parTrans" cxnId="{B3F8E81C-F4F4-4B4A-A474-47484A80C62B}">
      <dgm:prSet/>
      <dgm:spPr/>
      <dgm:t>
        <a:bodyPr/>
        <a:lstStyle/>
        <a:p>
          <a:endParaRPr lang="en-US"/>
        </a:p>
      </dgm:t>
    </dgm:pt>
    <dgm:pt modelId="{9A0359F6-9EE1-487F-ADD9-DD2344CD74D2}" type="sibTrans" cxnId="{B3F8E81C-F4F4-4B4A-A474-47484A80C62B}">
      <dgm:prSet/>
      <dgm:spPr/>
      <dgm:t>
        <a:bodyPr/>
        <a:lstStyle/>
        <a:p>
          <a:endParaRPr lang="en-US"/>
        </a:p>
      </dgm:t>
    </dgm:pt>
    <dgm:pt modelId="{78F7B3C7-CABD-4817-8000-EDAD559C9692}">
      <dgm:prSet/>
      <dgm:spPr/>
      <dgm:t>
        <a:bodyPr/>
        <a:lstStyle/>
        <a:p>
          <a:pPr>
            <a:lnSpc>
              <a:spcPct val="100000"/>
            </a:lnSpc>
          </a:pPr>
          <a:r>
            <a:rPr lang="en-US" b="1" i="0"/>
            <a:t>Take care of yourself- </a:t>
          </a:r>
          <a:r>
            <a:rPr lang="en-US" b="0" i="0"/>
            <a:t>Eat healthy, exercise, get plenty of sleep, and give yourself a break if you feel stressed out</a:t>
          </a:r>
          <a:endParaRPr lang="en-US"/>
        </a:p>
      </dgm:t>
    </dgm:pt>
    <dgm:pt modelId="{3247AD30-B3A7-4DBE-9224-556B0B452F6B}" type="parTrans" cxnId="{35C145B3-7C0D-467A-985C-EBEC0A7357C0}">
      <dgm:prSet/>
      <dgm:spPr/>
      <dgm:t>
        <a:bodyPr/>
        <a:lstStyle/>
        <a:p>
          <a:endParaRPr lang="en-US"/>
        </a:p>
      </dgm:t>
    </dgm:pt>
    <dgm:pt modelId="{07414B05-0F89-4B05-ADBF-DD5E757C7D52}" type="sibTrans" cxnId="{35C145B3-7C0D-467A-985C-EBEC0A7357C0}">
      <dgm:prSet/>
      <dgm:spPr/>
      <dgm:t>
        <a:bodyPr/>
        <a:lstStyle/>
        <a:p>
          <a:endParaRPr lang="en-US"/>
        </a:p>
      </dgm:t>
    </dgm:pt>
    <dgm:pt modelId="{BAA2BBC7-E871-4F16-A2E6-7307F3EB9EB7}">
      <dgm:prSet/>
      <dgm:spPr/>
      <dgm:t>
        <a:bodyPr/>
        <a:lstStyle/>
        <a:p>
          <a:pPr>
            <a:lnSpc>
              <a:spcPct val="100000"/>
            </a:lnSpc>
          </a:pPr>
          <a:r>
            <a:rPr lang="en-US" b="1" i="0"/>
            <a:t>Make time to unwind</a:t>
          </a:r>
          <a:endParaRPr lang="en-US"/>
        </a:p>
      </dgm:t>
    </dgm:pt>
    <dgm:pt modelId="{9DA59A0B-F692-4C09-940A-F17DC1482566}" type="parTrans" cxnId="{8A49EB94-8451-4D2A-86D8-F71E69AF3346}">
      <dgm:prSet/>
      <dgm:spPr/>
      <dgm:t>
        <a:bodyPr/>
        <a:lstStyle/>
        <a:p>
          <a:endParaRPr lang="en-US"/>
        </a:p>
      </dgm:t>
    </dgm:pt>
    <dgm:pt modelId="{269541B9-4C8F-465B-BBFE-A5774EFA2BF1}" type="sibTrans" cxnId="{8A49EB94-8451-4D2A-86D8-F71E69AF3346}">
      <dgm:prSet/>
      <dgm:spPr/>
      <dgm:t>
        <a:bodyPr/>
        <a:lstStyle/>
        <a:p>
          <a:endParaRPr lang="en-US"/>
        </a:p>
      </dgm:t>
    </dgm:pt>
    <dgm:pt modelId="{83092E9A-22AF-4026-812E-842F8D75A04F}">
      <dgm:prSet/>
      <dgm:spPr/>
      <dgm:t>
        <a:bodyPr/>
        <a:lstStyle/>
        <a:p>
          <a:pPr>
            <a:lnSpc>
              <a:spcPct val="100000"/>
            </a:lnSpc>
          </a:pPr>
          <a:r>
            <a:rPr lang="en-US" b="1" i="0"/>
            <a:t>Talk to others</a:t>
          </a:r>
          <a:endParaRPr lang="en-US"/>
        </a:p>
      </dgm:t>
    </dgm:pt>
    <dgm:pt modelId="{FCD19474-4A1D-457F-904D-70D6B1A8811D}" type="parTrans" cxnId="{5C0460BF-970E-4098-9028-0F75B23923D4}">
      <dgm:prSet/>
      <dgm:spPr/>
      <dgm:t>
        <a:bodyPr/>
        <a:lstStyle/>
        <a:p>
          <a:endParaRPr lang="en-US"/>
        </a:p>
      </dgm:t>
    </dgm:pt>
    <dgm:pt modelId="{4DB5F056-B4B8-4AA9-BD6A-182959E5424A}" type="sibTrans" cxnId="{5C0460BF-970E-4098-9028-0F75B23923D4}">
      <dgm:prSet/>
      <dgm:spPr/>
      <dgm:t>
        <a:bodyPr/>
        <a:lstStyle/>
        <a:p>
          <a:endParaRPr lang="en-US"/>
        </a:p>
      </dgm:t>
    </dgm:pt>
    <dgm:pt modelId="{3F5C878B-522B-4410-85AD-0A926499140C}">
      <dgm:prSet/>
      <dgm:spPr/>
      <dgm:t>
        <a:bodyPr/>
        <a:lstStyle/>
        <a:p>
          <a:pPr>
            <a:lnSpc>
              <a:spcPct val="100000"/>
            </a:lnSpc>
          </a:pPr>
          <a:r>
            <a:rPr lang="en-US" b="1" i="0"/>
            <a:t>Connect with your community</a:t>
          </a:r>
          <a:endParaRPr lang="en-US"/>
        </a:p>
      </dgm:t>
    </dgm:pt>
    <dgm:pt modelId="{05BDD05B-B09C-443F-AD88-188D9807CFD3}" type="parTrans" cxnId="{E76E76D2-02A7-4FFF-ADA5-D75E3C61B70E}">
      <dgm:prSet/>
      <dgm:spPr/>
      <dgm:t>
        <a:bodyPr/>
        <a:lstStyle/>
        <a:p>
          <a:endParaRPr lang="en-US"/>
        </a:p>
      </dgm:t>
    </dgm:pt>
    <dgm:pt modelId="{8A5BB2C0-6E8D-42BB-A1B9-8426EE345B47}" type="sibTrans" cxnId="{E76E76D2-02A7-4FFF-ADA5-D75E3C61B70E}">
      <dgm:prSet/>
      <dgm:spPr/>
      <dgm:t>
        <a:bodyPr/>
        <a:lstStyle/>
        <a:p>
          <a:endParaRPr lang="en-US"/>
        </a:p>
      </dgm:t>
    </dgm:pt>
    <dgm:pt modelId="{AAD5CE05-42E3-4EB0-992F-6F4466302592}">
      <dgm:prSet/>
      <dgm:spPr/>
      <dgm:t>
        <a:bodyPr/>
        <a:lstStyle/>
        <a:p>
          <a:pPr>
            <a:lnSpc>
              <a:spcPct val="100000"/>
            </a:lnSpc>
          </a:pPr>
          <a:r>
            <a:rPr lang="en-US" b="1" i="0"/>
            <a:t>Recognize when you need more help</a:t>
          </a:r>
          <a:endParaRPr lang="en-US"/>
        </a:p>
      </dgm:t>
    </dgm:pt>
    <dgm:pt modelId="{7A74CE09-3067-474E-8AF3-520F00B4D117}" type="parTrans" cxnId="{1CC49F87-5F96-4C1D-932D-729E1F1C4A23}">
      <dgm:prSet/>
      <dgm:spPr/>
      <dgm:t>
        <a:bodyPr/>
        <a:lstStyle/>
        <a:p>
          <a:endParaRPr lang="en-US"/>
        </a:p>
      </dgm:t>
    </dgm:pt>
    <dgm:pt modelId="{CE1A1402-D5B0-4901-B11D-BE99A47A5176}" type="sibTrans" cxnId="{1CC49F87-5F96-4C1D-932D-729E1F1C4A23}">
      <dgm:prSet/>
      <dgm:spPr/>
      <dgm:t>
        <a:bodyPr/>
        <a:lstStyle/>
        <a:p>
          <a:endParaRPr lang="en-US"/>
        </a:p>
      </dgm:t>
    </dgm:pt>
    <dgm:pt modelId="{210595CE-AAD8-431B-9601-D9DA377B7541}" type="pres">
      <dgm:prSet presAssocID="{3E5B0ADF-338C-44FA-AAA1-F9B052D43876}" presName="root" presStyleCnt="0">
        <dgm:presLayoutVars>
          <dgm:dir/>
          <dgm:resizeHandles val="exact"/>
        </dgm:presLayoutVars>
      </dgm:prSet>
      <dgm:spPr/>
    </dgm:pt>
    <dgm:pt modelId="{671415B4-7A48-4348-800B-E74888BA0026}" type="pres">
      <dgm:prSet presAssocID="{259986FA-5679-4C0E-891F-2F87F5BF38B7}" presName="compNode" presStyleCnt="0"/>
      <dgm:spPr/>
    </dgm:pt>
    <dgm:pt modelId="{25067C39-23DC-4E4F-9F25-4F099D6D50CF}" type="pres">
      <dgm:prSet presAssocID="{259986FA-5679-4C0E-891F-2F87F5BF38B7}" presName="bgRect" presStyleLbl="bgShp" presStyleIdx="0" presStyleCnt="6"/>
      <dgm:spPr/>
    </dgm:pt>
    <dgm:pt modelId="{628FAB5F-2A36-4141-AA24-8F8100710544}" type="pres">
      <dgm:prSet presAssocID="{259986FA-5679-4C0E-891F-2F87F5BF38B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ewspaper"/>
        </a:ext>
      </dgm:extLst>
    </dgm:pt>
    <dgm:pt modelId="{EDF9CFE4-922A-4793-8248-A6AEA6F780BB}" type="pres">
      <dgm:prSet presAssocID="{259986FA-5679-4C0E-891F-2F87F5BF38B7}" presName="spaceRect" presStyleCnt="0"/>
      <dgm:spPr/>
    </dgm:pt>
    <dgm:pt modelId="{66C9A3D9-A82D-40BC-B8BA-8202CE2538FC}" type="pres">
      <dgm:prSet presAssocID="{259986FA-5679-4C0E-891F-2F87F5BF38B7}" presName="parTx" presStyleLbl="revTx" presStyleIdx="0" presStyleCnt="6" custScaleY="139648">
        <dgm:presLayoutVars>
          <dgm:chMax val="0"/>
          <dgm:chPref val="0"/>
        </dgm:presLayoutVars>
      </dgm:prSet>
      <dgm:spPr/>
    </dgm:pt>
    <dgm:pt modelId="{0168D2CA-776D-43AF-A38D-F81A9135CF0C}" type="pres">
      <dgm:prSet presAssocID="{9A0359F6-9EE1-487F-ADD9-DD2344CD74D2}" presName="sibTrans" presStyleCnt="0"/>
      <dgm:spPr/>
    </dgm:pt>
    <dgm:pt modelId="{BF9CCC2C-C1B1-47CA-B6E9-ECCF6B9ACA9F}" type="pres">
      <dgm:prSet presAssocID="{78F7B3C7-CABD-4817-8000-EDAD559C9692}" presName="compNode" presStyleCnt="0"/>
      <dgm:spPr/>
    </dgm:pt>
    <dgm:pt modelId="{137863AD-736C-4725-AC69-F384C29390FE}" type="pres">
      <dgm:prSet presAssocID="{78F7B3C7-CABD-4817-8000-EDAD559C9692}" presName="bgRect" presStyleLbl="bgShp" presStyleIdx="1" presStyleCnt="6"/>
      <dgm:spPr/>
    </dgm:pt>
    <dgm:pt modelId="{D30649D6-46A5-445E-A14F-13D48D2D4DAB}" type="pres">
      <dgm:prSet presAssocID="{78F7B3C7-CABD-4817-8000-EDAD559C969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leep"/>
        </a:ext>
      </dgm:extLst>
    </dgm:pt>
    <dgm:pt modelId="{6F9885B5-5789-4D4C-8F85-5F435C74BE6F}" type="pres">
      <dgm:prSet presAssocID="{78F7B3C7-CABD-4817-8000-EDAD559C9692}" presName="spaceRect" presStyleCnt="0"/>
      <dgm:spPr/>
    </dgm:pt>
    <dgm:pt modelId="{A4AA9060-0D7D-41A8-A08E-F55EF271DAAC}" type="pres">
      <dgm:prSet presAssocID="{78F7B3C7-CABD-4817-8000-EDAD559C9692}" presName="parTx" presStyleLbl="revTx" presStyleIdx="1" presStyleCnt="6">
        <dgm:presLayoutVars>
          <dgm:chMax val="0"/>
          <dgm:chPref val="0"/>
        </dgm:presLayoutVars>
      </dgm:prSet>
      <dgm:spPr/>
    </dgm:pt>
    <dgm:pt modelId="{96CC2B0F-133E-4974-86C0-92CEA099496E}" type="pres">
      <dgm:prSet presAssocID="{07414B05-0F89-4B05-ADBF-DD5E757C7D52}" presName="sibTrans" presStyleCnt="0"/>
      <dgm:spPr/>
    </dgm:pt>
    <dgm:pt modelId="{21AF5ADB-5F9B-49BC-9CFC-E8F4554EE1C6}" type="pres">
      <dgm:prSet presAssocID="{BAA2BBC7-E871-4F16-A2E6-7307F3EB9EB7}" presName="compNode" presStyleCnt="0"/>
      <dgm:spPr/>
    </dgm:pt>
    <dgm:pt modelId="{D0FAE0F9-1D32-43C7-B4F1-F5374EEFDCDC}" type="pres">
      <dgm:prSet presAssocID="{BAA2BBC7-E871-4F16-A2E6-7307F3EB9EB7}" presName="bgRect" presStyleLbl="bgShp" presStyleIdx="2" presStyleCnt="6"/>
      <dgm:spPr/>
    </dgm:pt>
    <dgm:pt modelId="{2F02E947-0895-4E5B-90F9-52EDAD015177}" type="pres">
      <dgm:prSet presAssocID="{BAA2BBC7-E871-4F16-A2E6-7307F3EB9EB7}"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eginning"/>
        </a:ext>
      </dgm:extLst>
    </dgm:pt>
    <dgm:pt modelId="{B9BBE516-8A77-46FB-A02B-98D7F6F52887}" type="pres">
      <dgm:prSet presAssocID="{BAA2BBC7-E871-4F16-A2E6-7307F3EB9EB7}" presName="spaceRect" presStyleCnt="0"/>
      <dgm:spPr/>
    </dgm:pt>
    <dgm:pt modelId="{42AF1927-70E9-4E62-8A1F-07341E0A0F48}" type="pres">
      <dgm:prSet presAssocID="{BAA2BBC7-E871-4F16-A2E6-7307F3EB9EB7}" presName="parTx" presStyleLbl="revTx" presStyleIdx="2" presStyleCnt="6">
        <dgm:presLayoutVars>
          <dgm:chMax val="0"/>
          <dgm:chPref val="0"/>
        </dgm:presLayoutVars>
      </dgm:prSet>
      <dgm:spPr/>
    </dgm:pt>
    <dgm:pt modelId="{0682DB27-448C-48D3-8E81-E17DDA92654A}" type="pres">
      <dgm:prSet presAssocID="{269541B9-4C8F-465B-BBFE-A5774EFA2BF1}" presName="sibTrans" presStyleCnt="0"/>
      <dgm:spPr/>
    </dgm:pt>
    <dgm:pt modelId="{7E4BB60A-B50A-45D5-B2F8-7BB721656BE1}" type="pres">
      <dgm:prSet presAssocID="{83092E9A-22AF-4026-812E-842F8D75A04F}" presName="compNode" presStyleCnt="0"/>
      <dgm:spPr/>
    </dgm:pt>
    <dgm:pt modelId="{09A9CB05-F59E-4DD3-8F1E-53E46DB9FD79}" type="pres">
      <dgm:prSet presAssocID="{83092E9A-22AF-4026-812E-842F8D75A04F}" presName="bgRect" presStyleLbl="bgShp" presStyleIdx="3" presStyleCnt="6"/>
      <dgm:spPr/>
    </dgm:pt>
    <dgm:pt modelId="{46EA3383-4213-4277-A840-5E064222E3E6}" type="pres">
      <dgm:prSet presAssocID="{83092E9A-22AF-4026-812E-842F8D75A04F}"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hat Bubble"/>
        </a:ext>
      </dgm:extLst>
    </dgm:pt>
    <dgm:pt modelId="{4B5E0B2D-0C19-4CD3-AA4B-9F96E94DD079}" type="pres">
      <dgm:prSet presAssocID="{83092E9A-22AF-4026-812E-842F8D75A04F}" presName="spaceRect" presStyleCnt="0"/>
      <dgm:spPr/>
    </dgm:pt>
    <dgm:pt modelId="{70AAA1D7-42C7-4DB6-915C-10A23CCC1BE6}" type="pres">
      <dgm:prSet presAssocID="{83092E9A-22AF-4026-812E-842F8D75A04F}" presName="parTx" presStyleLbl="revTx" presStyleIdx="3" presStyleCnt="6">
        <dgm:presLayoutVars>
          <dgm:chMax val="0"/>
          <dgm:chPref val="0"/>
        </dgm:presLayoutVars>
      </dgm:prSet>
      <dgm:spPr/>
    </dgm:pt>
    <dgm:pt modelId="{3D9025C8-76C7-41E5-BED6-A6B5A7F1C289}" type="pres">
      <dgm:prSet presAssocID="{4DB5F056-B4B8-4AA9-BD6A-182959E5424A}" presName="sibTrans" presStyleCnt="0"/>
      <dgm:spPr/>
    </dgm:pt>
    <dgm:pt modelId="{D00C680B-52E2-4F48-B3B1-5859F7D7A01D}" type="pres">
      <dgm:prSet presAssocID="{3F5C878B-522B-4410-85AD-0A926499140C}" presName="compNode" presStyleCnt="0"/>
      <dgm:spPr/>
    </dgm:pt>
    <dgm:pt modelId="{1E725980-A5F3-4B1E-A9D6-6EAB8019DCAA}" type="pres">
      <dgm:prSet presAssocID="{3F5C878B-522B-4410-85AD-0A926499140C}" presName="bgRect" presStyleLbl="bgShp" presStyleIdx="4" presStyleCnt="6"/>
      <dgm:spPr/>
    </dgm:pt>
    <dgm:pt modelId="{47F78083-D1FC-4947-8E38-71258F53A812}" type="pres">
      <dgm:prSet presAssocID="{3F5C878B-522B-4410-85AD-0A926499140C}"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onnections"/>
        </a:ext>
      </dgm:extLst>
    </dgm:pt>
    <dgm:pt modelId="{273B1912-8E62-4C50-83AF-16B2EDB1AC85}" type="pres">
      <dgm:prSet presAssocID="{3F5C878B-522B-4410-85AD-0A926499140C}" presName="spaceRect" presStyleCnt="0"/>
      <dgm:spPr/>
    </dgm:pt>
    <dgm:pt modelId="{3D1273A8-9388-4477-B72A-3DC06BEE67E4}" type="pres">
      <dgm:prSet presAssocID="{3F5C878B-522B-4410-85AD-0A926499140C}" presName="parTx" presStyleLbl="revTx" presStyleIdx="4" presStyleCnt="6">
        <dgm:presLayoutVars>
          <dgm:chMax val="0"/>
          <dgm:chPref val="0"/>
        </dgm:presLayoutVars>
      </dgm:prSet>
      <dgm:spPr/>
    </dgm:pt>
    <dgm:pt modelId="{68CC0904-461C-4DE5-8679-8D45CC38BBDB}" type="pres">
      <dgm:prSet presAssocID="{8A5BB2C0-6E8D-42BB-A1B9-8426EE345B47}" presName="sibTrans" presStyleCnt="0"/>
      <dgm:spPr/>
    </dgm:pt>
    <dgm:pt modelId="{184C176E-CCAD-4212-A603-E3DDE68761C6}" type="pres">
      <dgm:prSet presAssocID="{AAD5CE05-42E3-4EB0-992F-6F4466302592}" presName="compNode" presStyleCnt="0"/>
      <dgm:spPr/>
    </dgm:pt>
    <dgm:pt modelId="{8051094D-CE2C-4B90-B3BE-0A8614EDEEA4}" type="pres">
      <dgm:prSet presAssocID="{AAD5CE05-42E3-4EB0-992F-6F4466302592}" presName="bgRect" presStyleLbl="bgShp" presStyleIdx="5" presStyleCnt="6"/>
      <dgm:spPr/>
    </dgm:pt>
    <dgm:pt modelId="{2FDF8FE8-90D0-420B-A193-B742A436F9EF}" type="pres">
      <dgm:prSet presAssocID="{AAD5CE05-42E3-4EB0-992F-6F4466302592}"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Head with Gears"/>
        </a:ext>
      </dgm:extLst>
    </dgm:pt>
    <dgm:pt modelId="{545A0144-E4AD-4BE5-BF37-8A3DA894ACFA}" type="pres">
      <dgm:prSet presAssocID="{AAD5CE05-42E3-4EB0-992F-6F4466302592}" presName="spaceRect" presStyleCnt="0"/>
      <dgm:spPr/>
    </dgm:pt>
    <dgm:pt modelId="{50877357-A71F-4476-BEE8-F7C9907B6BF9}" type="pres">
      <dgm:prSet presAssocID="{AAD5CE05-42E3-4EB0-992F-6F4466302592}" presName="parTx" presStyleLbl="revTx" presStyleIdx="5" presStyleCnt="6">
        <dgm:presLayoutVars>
          <dgm:chMax val="0"/>
          <dgm:chPref val="0"/>
        </dgm:presLayoutVars>
      </dgm:prSet>
      <dgm:spPr/>
    </dgm:pt>
  </dgm:ptLst>
  <dgm:cxnLst>
    <dgm:cxn modelId="{D2052C05-9C1A-43C5-BEB3-4923ACED557A}" type="presOf" srcId="{83092E9A-22AF-4026-812E-842F8D75A04F}" destId="{70AAA1D7-42C7-4DB6-915C-10A23CCC1BE6}" srcOrd="0" destOrd="0" presId="urn:microsoft.com/office/officeart/2018/2/layout/IconVerticalSolidList"/>
    <dgm:cxn modelId="{DFD6FA0E-663B-4430-931E-3B5324E18A69}" type="presOf" srcId="{3F5C878B-522B-4410-85AD-0A926499140C}" destId="{3D1273A8-9388-4477-B72A-3DC06BEE67E4}" srcOrd="0" destOrd="0" presId="urn:microsoft.com/office/officeart/2018/2/layout/IconVerticalSolidList"/>
    <dgm:cxn modelId="{ED72371A-E70B-4333-8F16-A56A733C51C8}" type="presOf" srcId="{3E5B0ADF-338C-44FA-AAA1-F9B052D43876}" destId="{210595CE-AAD8-431B-9601-D9DA377B7541}" srcOrd="0" destOrd="0" presId="urn:microsoft.com/office/officeart/2018/2/layout/IconVerticalSolidList"/>
    <dgm:cxn modelId="{B3F8E81C-F4F4-4B4A-A474-47484A80C62B}" srcId="{3E5B0ADF-338C-44FA-AAA1-F9B052D43876}" destId="{259986FA-5679-4C0E-891F-2F87F5BF38B7}" srcOrd="0" destOrd="0" parTransId="{768F186F-1D2A-46CB-832C-5C0E3B9159D0}" sibTransId="{9A0359F6-9EE1-487F-ADD9-DD2344CD74D2}"/>
    <dgm:cxn modelId="{3514AE24-3C79-4345-82AE-521B254B7A99}" type="presOf" srcId="{AAD5CE05-42E3-4EB0-992F-6F4466302592}" destId="{50877357-A71F-4476-BEE8-F7C9907B6BF9}" srcOrd="0" destOrd="0" presId="urn:microsoft.com/office/officeart/2018/2/layout/IconVerticalSolidList"/>
    <dgm:cxn modelId="{0F8AFD6D-4B38-4FB5-A6D8-568EAAA50BAA}" type="presOf" srcId="{BAA2BBC7-E871-4F16-A2E6-7307F3EB9EB7}" destId="{42AF1927-70E9-4E62-8A1F-07341E0A0F48}" srcOrd="0" destOrd="0" presId="urn:microsoft.com/office/officeart/2018/2/layout/IconVerticalSolidList"/>
    <dgm:cxn modelId="{1CC49F87-5F96-4C1D-932D-729E1F1C4A23}" srcId="{3E5B0ADF-338C-44FA-AAA1-F9B052D43876}" destId="{AAD5CE05-42E3-4EB0-992F-6F4466302592}" srcOrd="5" destOrd="0" parTransId="{7A74CE09-3067-474E-8AF3-520F00B4D117}" sibTransId="{CE1A1402-D5B0-4901-B11D-BE99A47A5176}"/>
    <dgm:cxn modelId="{0BF95E8F-8FCD-4816-93E3-78C5844B4DE8}" type="presOf" srcId="{78F7B3C7-CABD-4817-8000-EDAD559C9692}" destId="{A4AA9060-0D7D-41A8-A08E-F55EF271DAAC}" srcOrd="0" destOrd="0" presId="urn:microsoft.com/office/officeart/2018/2/layout/IconVerticalSolidList"/>
    <dgm:cxn modelId="{8A49EB94-8451-4D2A-86D8-F71E69AF3346}" srcId="{3E5B0ADF-338C-44FA-AAA1-F9B052D43876}" destId="{BAA2BBC7-E871-4F16-A2E6-7307F3EB9EB7}" srcOrd="2" destOrd="0" parTransId="{9DA59A0B-F692-4C09-940A-F17DC1482566}" sibTransId="{269541B9-4C8F-465B-BBFE-A5774EFA2BF1}"/>
    <dgm:cxn modelId="{35C145B3-7C0D-467A-985C-EBEC0A7357C0}" srcId="{3E5B0ADF-338C-44FA-AAA1-F9B052D43876}" destId="{78F7B3C7-CABD-4817-8000-EDAD559C9692}" srcOrd="1" destOrd="0" parTransId="{3247AD30-B3A7-4DBE-9224-556B0B452F6B}" sibTransId="{07414B05-0F89-4B05-ADBF-DD5E757C7D52}"/>
    <dgm:cxn modelId="{5C0460BF-970E-4098-9028-0F75B23923D4}" srcId="{3E5B0ADF-338C-44FA-AAA1-F9B052D43876}" destId="{83092E9A-22AF-4026-812E-842F8D75A04F}" srcOrd="3" destOrd="0" parTransId="{FCD19474-4A1D-457F-904D-70D6B1A8811D}" sibTransId="{4DB5F056-B4B8-4AA9-BD6A-182959E5424A}"/>
    <dgm:cxn modelId="{4EDF39D0-83A9-4E64-8314-FB24C398FE3B}" type="presOf" srcId="{259986FA-5679-4C0E-891F-2F87F5BF38B7}" destId="{66C9A3D9-A82D-40BC-B8BA-8202CE2538FC}" srcOrd="0" destOrd="0" presId="urn:microsoft.com/office/officeart/2018/2/layout/IconVerticalSolidList"/>
    <dgm:cxn modelId="{E76E76D2-02A7-4FFF-ADA5-D75E3C61B70E}" srcId="{3E5B0ADF-338C-44FA-AAA1-F9B052D43876}" destId="{3F5C878B-522B-4410-85AD-0A926499140C}" srcOrd="4" destOrd="0" parTransId="{05BDD05B-B09C-443F-AD88-188D9807CFD3}" sibTransId="{8A5BB2C0-6E8D-42BB-A1B9-8426EE345B47}"/>
    <dgm:cxn modelId="{D03B7A97-A52F-46AD-BF0B-341FC883979D}" type="presParOf" srcId="{210595CE-AAD8-431B-9601-D9DA377B7541}" destId="{671415B4-7A48-4348-800B-E74888BA0026}" srcOrd="0" destOrd="0" presId="urn:microsoft.com/office/officeart/2018/2/layout/IconVerticalSolidList"/>
    <dgm:cxn modelId="{53D21935-4654-496A-9295-E84F2C82A8CB}" type="presParOf" srcId="{671415B4-7A48-4348-800B-E74888BA0026}" destId="{25067C39-23DC-4E4F-9F25-4F099D6D50CF}" srcOrd="0" destOrd="0" presId="urn:microsoft.com/office/officeart/2018/2/layout/IconVerticalSolidList"/>
    <dgm:cxn modelId="{407577A9-79ED-4F70-9146-D4E78C99BC29}" type="presParOf" srcId="{671415B4-7A48-4348-800B-E74888BA0026}" destId="{628FAB5F-2A36-4141-AA24-8F8100710544}" srcOrd="1" destOrd="0" presId="urn:microsoft.com/office/officeart/2018/2/layout/IconVerticalSolidList"/>
    <dgm:cxn modelId="{78D5686F-8F99-47E1-8276-E873848BF924}" type="presParOf" srcId="{671415B4-7A48-4348-800B-E74888BA0026}" destId="{EDF9CFE4-922A-4793-8248-A6AEA6F780BB}" srcOrd="2" destOrd="0" presId="urn:microsoft.com/office/officeart/2018/2/layout/IconVerticalSolidList"/>
    <dgm:cxn modelId="{8896B98D-C898-4FF8-B0DA-92415A20C53E}" type="presParOf" srcId="{671415B4-7A48-4348-800B-E74888BA0026}" destId="{66C9A3D9-A82D-40BC-B8BA-8202CE2538FC}" srcOrd="3" destOrd="0" presId="urn:microsoft.com/office/officeart/2018/2/layout/IconVerticalSolidList"/>
    <dgm:cxn modelId="{27ED54F0-397F-4FAB-9284-5F9F5F9E0F69}" type="presParOf" srcId="{210595CE-AAD8-431B-9601-D9DA377B7541}" destId="{0168D2CA-776D-43AF-A38D-F81A9135CF0C}" srcOrd="1" destOrd="0" presId="urn:microsoft.com/office/officeart/2018/2/layout/IconVerticalSolidList"/>
    <dgm:cxn modelId="{917FD3BA-8575-496D-8748-6549D847B58D}" type="presParOf" srcId="{210595CE-AAD8-431B-9601-D9DA377B7541}" destId="{BF9CCC2C-C1B1-47CA-B6E9-ECCF6B9ACA9F}" srcOrd="2" destOrd="0" presId="urn:microsoft.com/office/officeart/2018/2/layout/IconVerticalSolidList"/>
    <dgm:cxn modelId="{75ABCC40-1336-4B64-A719-90894D516358}" type="presParOf" srcId="{BF9CCC2C-C1B1-47CA-B6E9-ECCF6B9ACA9F}" destId="{137863AD-736C-4725-AC69-F384C29390FE}" srcOrd="0" destOrd="0" presId="urn:microsoft.com/office/officeart/2018/2/layout/IconVerticalSolidList"/>
    <dgm:cxn modelId="{125851A9-018E-490B-9E75-61C3EDB60579}" type="presParOf" srcId="{BF9CCC2C-C1B1-47CA-B6E9-ECCF6B9ACA9F}" destId="{D30649D6-46A5-445E-A14F-13D48D2D4DAB}" srcOrd="1" destOrd="0" presId="urn:microsoft.com/office/officeart/2018/2/layout/IconVerticalSolidList"/>
    <dgm:cxn modelId="{7F9C2038-4836-4C68-A7A7-0B3052B8E4F0}" type="presParOf" srcId="{BF9CCC2C-C1B1-47CA-B6E9-ECCF6B9ACA9F}" destId="{6F9885B5-5789-4D4C-8F85-5F435C74BE6F}" srcOrd="2" destOrd="0" presId="urn:microsoft.com/office/officeart/2018/2/layout/IconVerticalSolidList"/>
    <dgm:cxn modelId="{A2A579C7-0878-41DB-9A92-D792B36AB6BC}" type="presParOf" srcId="{BF9CCC2C-C1B1-47CA-B6E9-ECCF6B9ACA9F}" destId="{A4AA9060-0D7D-41A8-A08E-F55EF271DAAC}" srcOrd="3" destOrd="0" presId="urn:microsoft.com/office/officeart/2018/2/layout/IconVerticalSolidList"/>
    <dgm:cxn modelId="{B8C86CA9-2801-4C4C-99DD-7B979228F04B}" type="presParOf" srcId="{210595CE-AAD8-431B-9601-D9DA377B7541}" destId="{96CC2B0F-133E-4974-86C0-92CEA099496E}" srcOrd="3" destOrd="0" presId="urn:microsoft.com/office/officeart/2018/2/layout/IconVerticalSolidList"/>
    <dgm:cxn modelId="{C03999A1-20F5-496D-8A2A-E395E39F9390}" type="presParOf" srcId="{210595CE-AAD8-431B-9601-D9DA377B7541}" destId="{21AF5ADB-5F9B-49BC-9CFC-E8F4554EE1C6}" srcOrd="4" destOrd="0" presId="urn:microsoft.com/office/officeart/2018/2/layout/IconVerticalSolidList"/>
    <dgm:cxn modelId="{703E45E3-DDA2-471A-B506-315426A0C4BD}" type="presParOf" srcId="{21AF5ADB-5F9B-49BC-9CFC-E8F4554EE1C6}" destId="{D0FAE0F9-1D32-43C7-B4F1-F5374EEFDCDC}" srcOrd="0" destOrd="0" presId="urn:microsoft.com/office/officeart/2018/2/layout/IconVerticalSolidList"/>
    <dgm:cxn modelId="{273C96F1-4234-41B8-96A0-973E3FEE3ED5}" type="presParOf" srcId="{21AF5ADB-5F9B-49BC-9CFC-E8F4554EE1C6}" destId="{2F02E947-0895-4E5B-90F9-52EDAD015177}" srcOrd="1" destOrd="0" presId="urn:microsoft.com/office/officeart/2018/2/layout/IconVerticalSolidList"/>
    <dgm:cxn modelId="{89E75A7D-DEA8-42EA-AAA2-173C32142DCD}" type="presParOf" srcId="{21AF5ADB-5F9B-49BC-9CFC-E8F4554EE1C6}" destId="{B9BBE516-8A77-46FB-A02B-98D7F6F52887}" srcOrd="2" destOrd="0" presId="urn:microsoft.com/office/officeart/2018/2/layout/IconVerticalSolidList"/>
    <dgm:cxn modelId="{2DF2E2C0-F455-4DAC-8D28-20530DCFF901}" type="presParOf" srcId="{21AF5ADB-5F9B-49BC-9CFC-E8F4554EE1C6}" destId="{42AF1927-70E9-4E62-8A1F-07341E0A0F48}" srcOrd="3" destOrd="0" presId="urn:microsoft.com/office/officeart/2018/2/layout/IconVerticalSolidList"/>
    <dgm:cxn modelId="{72E24EE0-F5A4-4679-A3AC-F503FC828442}" type="presParOf" srcId="{210595CE-AAD8-431B-9601-D9DA377B7541}" destId="{0682DB27-448C-48D3-8E81-E17DDA92654A}" srcOrd="5" destOrd="0" presId="urn:microsoft.com/office/officeart/2018/2/layout/IconVerticalSolidList"/>
    <dgm:cxn modelId="{0717FBD3-6E39-4B9E-B53F-F1D8E3BCEFA6}" type="presParOf" srcId="{210595CE-AAD8-431B-9601-D9DA377B7541}" destId="{7E4BB60A-B50A-45D5-B2F8-7BB721656BE1}" srcOrd="6" destOrd="0" presId="urn:microsoft.com/office/officeart/2018/2/layout/IconVerticalSolidList"/>
    <dgm:cxn modelId="{600D22FF-AB1E-4760-8621-E915452703BB}" type="presParOf" srcId="{7E4BB60A-B50A-45D5-B2F8-7BB721656BE1}" destId="{09A9CB05-F59E-4DD3-8F1E-53E46DB9FD79}" srcOrd="0" destOrd="0" presId="urn:microsoft.com/office/officeart/2018/2/layout/IconVerticalSolidList"/>
    <dgm:cxn modelId="{8EED2ECB-9D62-4FF7-9F08-0554C2FE582C}" type="presParOf" srcId="{7E4BB60A-B50A-45D5-B2F8-7BB721656BE1}" destId="{46EA3383-4213-4277-A840-5E064222E3E6}" srcOrd="1" destOrd="0" presId="urn:microsoft.com/office/officeart/2018/2/layout/IconVerticalSolidList"/>
    <dgm:cxn modelId="{1681057C-D73C-453A-9536-7752B38E2C9D}" type="presParOf" srcId="{7E4BB60A-B50A-45D5-B2F8-7BB721656BE1}" destId="{4B5E0B2D-0C19-4CD3-AA4B-9F96E94DD079}" srcOrd="2" destOrd="0" presId="urn:microsoft.com/office/officeart/2018/2/layout/IconVerticalSolidList"/>
    <dgm:cxn modelId="{EDE5DACA-9942-49D4-B3FF-B9CD1869B68A}" type="presParOf" srcId="{7E4BB60A-B50A-45D5-B2F8-7BB721656BE1}" destId="{70AAA1D7-42C7-4DB6-915C-10A23CCC1BE6}" srcOrd="3" destOrd="0" presId="urn:microsoft.com/office/officeart/2018/2/layout/IconVerticalSolidList"/>
    <dgm:cxn modelId="{94C7858D-5923-48A1-AAE4-98B659A8426A}" type="presParOf" srcId="{210595CE-AAD8-431B-9601-D9DA377B7541}" destId="{3D9025C8-76C7-41E5-BED6-A6B5A7F1C289}" srcOrd="7" destOrd="0" presId="urn:microsoft.com/office/officeart/2018/2/layout/IconVerticalSolidList"/>
    <dgm:cxn modelId="{41376F51-1DF4-445F-AB64-341A5C6DF8AF}" type="presParOf" srcId="{210595CE-AAD8-431B-9601-D9DA377B7541}" destId="{D00C680B-52E2-4F48-B3B1-5859F7D7A01D}" srcOrd="8" destOrd="0" presId="urn:microsoft.com/office/officeart/2018/2/layout/IconVerticalSolidList"/>
    <dgm:cxn modelId="{B4C07307-AC92-4B93-A846-3C1D436B3082}" type="presParOf" srcId="{D00C680B-52E2-4F48-B3B1-5859F7D7A01D}" destId="{1E725980-A5F3-4B1E-A9D6-6EAB8019DCAA}" srcOrd="0" destOrd="0" presId="urn:microsoft.com/office/officeart/2018/2/layout/IconVerticalSolidList"/>
    <dgm:cxn modelId="{3DE0F02D-9A49-4945-B002-BD3452BF35C8}" type="presParOf" srcId="{D00C680B-52E2-4F48-B3B1-5859F7D7A01D}" destId="{47F78083-D1FC-4947-8E38-71258F53A812}" srcOrd="1" destOrd="0" presId="urn:microsoft.com/office/officeart/2018/2/layout/IconVerticalSolidList"/>
    <dgm:cxn modelId="{FDAA07DF-0D16-4EE1-97E5-65311D6793C6}" type="presParOf" srcId="{D00C680B-52E2-4F48-B3B1-5859F7D7A01D}" destId="{273B1912-8E62-4C50-83AF-16B2EDB1AC85}" srcOrd="2" destOrd="0" presId="urn:microsoft.com/office/officeart/2018/2/layout/IconVerticalSolidList"/>
    <dgm:cxn modelId="{D53896E8-3493-4E3B-A557-4CED84CDCDE2}" type="presParOf" srcId="{D00C680B-52E2-4F48-B3B1-5859F7D7A01D}" destId="{3D1273A8-9388-4477-B72A-3DC06BEE67E4}" srcOrd="3" destOrd="0" presId="urn:microsoft.com/office/officeart/2018/2/layout/IconVerticalSolidList"/>
    <dgm:cxn modelId="{C4604AFA-A712-4BEF-AA04-45D42D594B37}" type="presParOf" srcId="{210595CE-AAD8-431B-9601-D9DA377B7541}" destId="{68CC0904-461C-4DE5-8679-8D45CC38BBDB}" srcOrd="9" destOrd="0" presId="urn:microsoft.com/office/officeart/2018/2/layout/IconVerticalSolidList"/>
    <dgm:cxn modelId="{996F5ED2-48CA-45FC-8432-44737CBA5001}" type="presParOf" srcId="{210595CE-AAD8-431B-9601-D9DA377B7541}" destId="{184C176E-CCAD-4212-A603-E3DDE68761C6}" srcOrd="10" destOrd="0" presId="urn:microsoft.com/office/officeart/2018/2/layout/IconVerticalSolidList"/>
    <dgm:cxn modelId="{B2C5DFD2-129A-4F5E-8998-FDC9B9AA20A9}" type="presParOf" srcId="{184C176E-CCAD-4212-A603-E3DDE68761C6}" destId="{8051094D-CE2C-4B90-B3BE-0A8614EDEEA4}" srcOrd="0" destOrd="0" presId="urn:microsoft.com/office/officeart/2018/2/layout/IconVerticalSolidList"/>
    <dgm:cxn modelId="{C2D891A5-AA99-4E78-A8F2-536FCB350D7E}" type="presParOf" srcId="{184C176E-CCAD-4212-A603-E3DDE68761C6}" destId="{2FDF8FE8-90D0-420B-A193-B742A436F9EF}" srcOrd="1" destOrd="0" presId="urn:microsoft.com/office/officeart/2018/2/layout/IconVerticalSolidList"/>
    <dgm:cxn modelId="{CA3038B0-5436-4EE6-8F69-B61E8E8B9388}" type="presParOf" srcId="{184C176E-CCAD-4212-A603-E3DDE68761C6}" destId="{545A0144-E4AD-4BE5-BF37-8A3DA894ACFA}" srcOrd="2" destOrd="0" presId="urn:microsoft.com/office/officeart/2018/2/layout/IconVerticalSolidList"/>
    <dgm:cxn modelId="{FBC6AD6B-10F8-47B8-A550-21ADF15D7524}" type="presParOf" srcId="{184C176E-CCAD-4212-A603-E3DDE68761C6}" destId="{50877357-A71F-4476-BEE8-F7C9907B6BF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0A8DA5-9EDF-47E3-96AE-4D624307A78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4EB508FB-C552-4331-9806-657FA1732C12}">
      <dgm:prSet/>
      <dgm:spPr/>
      <dgm:t>
        <a:bodyPr/>
        <a:lstStyle/>
        <a:p>
          <a:r>
            <a:rPr lang="en-US"/>
            <a:t>Youth suicide is a problem in Washington</a:t>
          </a:r>
        </a:p>
      </dgm:t>
    </dgm:pt>
    <dgm:pt modelId="{5A129FB2-BE3B-4687-BFF2-4D167B9C19E0}" type="parTrans" cxnId="{85B84270-9036-4C4E-BA98-8A2A2B9D47F6}">
      <dgm:prSet/>
      <dgm:spPr/>
      <dgm:t>
        <a:bodyPr/>
        <a:lstStyle/>
        <a:p>
          <a:endParaRPr lang="en-US"/>
        </a:p>
      </dgm:t>
    </dgm:pt>
    <dgm:pt modelId="{2BC5B5DD-F351-415E-BB2D-77FF1351845C}" type="sibTrans" cxnId="{85B84270-9036-4C4E-BA98-8A2A2B9D47F6}">
      <dgm:prSet/>
      <dgm:spPr/>
      <dgm:t>
        <a:bodyPr/>
        <a:lstStyle/>
        <a:p>
          <a:endParaRPr lang="en-US"/>
        </a:p>
      </dgm:t>
    </dgm:pt>
    <dgm:pt modelId="{C50D04EC-9085-4BCF-823F-52191555BF64}">
      <dgm:prSet/>
      <dgm:spPr/>
      <dgm:t>
        <a:bodyPr/>
        <a:lstStyle/>
        <a:p>
          <a:r>
            <a:rPr lang="en-US" dirty="0"/>
            <a:t>Most young people who experience stress and depression </a:t>
          </a:r>
          <a:r>
            <a:rPr lang="en-US" i="1" dirty="0"/>
            <a:t>do not </a:t>
          </a:r>
          <a:r>
            <a:rPr lang="en-US" dirty="0"/>
            <a:t>attempt suicide.</a:t>
          </a:r>
        </a:p>
      </dgm:t>
    </dgm:pt>
    <dgm:pt modelId="{841DF1E3-A329-4600-86EA-89765C60B9A7}" type="parTrans" cxnId="{AA68004D-5E7D-470D-ACC1-BF9E116DF029}">
      <dgm:prSet/>
      <dgm:spPr/>
      <dgm:t>
        <a:bodyPr/>
        <a:lstStyle/>
        <a:p>
          <a:endParaRPr lang="en-US"/>
        </a:p>
      </dgm:t>
    </dgm:pt>
    <dgm:pt modelId="{EA00C338-08C0-4021-8C06-505FF9FBB779}" type="sibTrans" cxnId="{AA68004D-5E7D-470D-ACC1-BF9E116DF029}">
      <dgm:prSet/>
      <dgm:spPr/>
      <dgm:t>
        <a:bodyPr/>
        <a:lstStyle/>
        <a:p>
          <a:endParaRPr lang="en-US"/>
        </a:p>
      </dgm:t>
    </dgm:pt>
    <dgm:pt modelId="{5894B363-0A9D-4A6C-B6D3-B4CF68578726}">
      <dgm:prSet/>
      <dgm:spPr/>
      <dgm:t>
        <a:bodyPr/>
        <a:lstStyle/>
        <a:p>
          <a:r>
            <a:rPr lang="en-US"/>
            <a:t>Many teens in crisis go to a friend first. You are a key part of the support network for a peer in crisis! </a:t>
          </a:r>
        </a:p>
      </dgm:t>
    </dgm:pt>
    <dgm:pt modelId="{99C60F52-A9F4-417B-9A85-5122A93098F1}" type="parTrans" cxnId="{5217D738-309C-47E7-AECE-9C3A90B9045F}">
      <dgm:prSet/>
      <dgm:spPr/>
      <dgm:t>
        <a:bodyPr/>
        <a:lstStyle/>
        <a:p>
          <a:endParaRPr lang="en-US"/>
        </a:p>
      </dgm:t>
    </dgm:pt>
    <dgm:pt modelId="{3CAE9ACB-6555-408E-8E5C-97FEE233E28F}" type="sibTrans" cxnId="{5217D738-309C-47E7-AECE-9C3A90B9045F}">
      <dgm:prSet/>
      <dgm:spPr/>
      <dgm:t>
        <a:bodyPr/>
        <a:lstStyle/>
        <a:p>
          <a:endParaRPr lang="en-US"/>
        </a:p>
      </dgm:t>
    </dgm:pt>
    <dgm:pt modelId="{8B811D82-EC11-41E1-B3E6-91E1B5560FF0}">
      <dgm:prSet/>
      <dgm:spPr/>
      <dgm:t>
        <a:bodyPr/>
        <a:lstStyle/>
        <a:p>
          <a:r>
            <a:rPr lang="en-US"/>
            <a:t>Using SAG (Show you care, ask the question, get help)to connect your peer with a helpful adult can save their life</a:t>
          </a:r>
        </a:p>
      </dgm:t>
    </dgm:pt>
    <dgm:pt modelId="{7D9E571A-9DDB-4F19-AE82-93933259E4F5}" type="parTrans" cxnId="{D88D5066-DDD1-4BB4-969C-73CC0814BF9B}">
      <dgm:prSet/>
      <dgm:spPr/>
      <dgm:t>
        <a:bodyPr/>
        <a:lstStyle/>
        <a:p>
          <a:endParaRPr lang="en-US"/>
        </a:p>
      </dgm:t>
    </dgm:pt>
    <dgm:pt modelId="{42F3F6BB-287A-458E-A6ED-73CE349FAE2A}" type="sibTrans" cxnId="{D88D5066-DDD1-4BB4-969C-73CC0814BF9B}">
      <dgm:prSet/>
      <dgm:spPr/>
      <dgm:t>
        <a:bodyPr/>
        <a:lstStyle/>
        <a:p>
          <a:endParaRPr lang="en-US"/>
        </a:p>
      </dgm:t>
    </dgm:pt>
    <dgm:pt modelId="{C0A69103-63DE-4493-8E91-EFE6132D7F40}">
      <dgm:prSet/>
      <dgm:spPr/>
      <dgm:t>
        <a:bodyPr/>
        <a:lstStyle/>
        <a:p>
          <a:r>
            <a:rPr lang="en-US"/>
            <a:t>Please ask for help from an adult or counselor, you are not alone.</a:t>
          </a:r>
        </a:p>
      </dgm:t>
    </dgm:pt>
    <dgm:pt modelId="{EFC32836-B932-426E-96BA-10438946C958}" type="parTrans" cxnId="{AC1E93CE-9CB8-4D3B-9B72-0BEBDCA901BC}">
      <dgm:prSet/>
      <dgm:spPr/>
      <dgm:t>
        <a:bodyPr/>
        <a:lstStyle/>
        <a:p>
          <a:endParaRPr lang="en-US"/>
        </a:p>
      </dgm:t>
    </dgm:pt>
    <dgm:pt modelId="{10E2D077-F2AF-4E3D-B11A-9BC1811CE5FF}" type="sibTrans" cxnId="{AC1E93CE-9CB8-4D3B-9B72-0BEBDCA901BC}">
      <dgm:prSet/>
      <dgm:spPr/>
      <dgm:t>
        <a:bodyPr/>
        <a:lstStyle/>
        <a:p>
          <a:endParaRPr lang="en-US"/>
        </a:p>
      </dgm:t>
    </dgm:pt>
    <dgm:pt modelId="{41A201BD-BED3-43DE-AECE-1B5440AD6180}" type="pres">
      <dgm:prSet presAssocID="{050A8DA5-9EDF-47E3-96AE-4D624307A787}" presName="linear" presStyleCnt="0">
        <dgm:presLayoutVars>
          <dgm:animLvl val="lvl"/>
          <dgm:resizeHandles val="exact"/>
        </dgm:presLayoutVars>
      </dgm:prSet>
      <dgm:spPr/>
    </dgm:pt>
    <dgm:pt modelId="{4498A7D3-3B84-47D6-AB62-9138767101F9}" type="pres">
      <dgm:prSet presAssocID="{4EB508FB-C552-4331-9806-657FA1732C12}" presName="parentText" presStyleLbl="node1" presStyleIdx="0" presStyleCnt="5">
        <dgm:presLayoutVars>
          <dgm:chMax val="0"/>
          <dgm:bulletEnabled val="1"/>
        </dgm:presLayoutVars>
      </dgm:prSet>
      <dgm:spPr/>
    </dgm:pt>
    <dgm:pt modelId="{0F8B7F72-E65C-4BE5-A0F8-B7C8A24E6CE8}" type="pres">
      <dgm:prSet presAssocID="{2BC5B5DD-F351-415E-BB2D-77FF1351845C}" presName="spacer" presStyleCnt="0"/>
      <dgm:spPr/>
    </dgm:pt>
    <dgm:pt modelId="{0A544A25-6944-4144-88C8-B7162EFACD52}" type="pres">
      <dgm:prSet presAssocID="{C50D04EC-9085-4BCF-823F-52191555BF64}" presName="parentText" presStyleLbl="node1" presStyleIdx="1" presStyleCnt="5">
        <dgm:presLayoutVars>
          <dgm:chMax val="0"/>
          <dgm:bulletEnabled val="1"/>
        </dgm:presLayoutVars>
      </dgm:prSet>
      <dgm:spPr/>
    </dgm:pt>
    <dgm:pt modelId="{419A2C41-F635-4D40-8B08-1D1B3E2D926C}" type="pres">
      <dgm:prSet presAssocID="{EA00C338-08C0-4021-8C06-505FF9FBB779}" presName="spacer" presStyleCnt="0"/>
      <dgm:spPr/>
    </dgm:pt>
    <dgm:pt modelId="{2F866FEB-945D-4200-9F3B-65F685E1BD37}" type="pres">
      <dgm:prSet presAssocID="{5894B363-0A9D-4A6C-B6D3-B4CF68578726}" presName="parentText" presStyleLbl="node1" presStyleIdx="2" presStyleCnt="5">
        <dgm:presLayoutVars>
          <dgm:chMax val="0"/>
          <dgm:bulletEnabled val="1"/>
        </dgm:presLayoutVars>
      </dgm:prSet>
      <dgm:spPr/>
    </dgm:pt>
    <dgm:pt modelId="{25B402EB-E643-492A-A1BE-73869ADD421D}" type="pres">
      <dgm:prSet presAssocID="{3CAE9ACB-6555-408E-8E5C-97FEE233E28F}" presName="spacer" presStyleCnt="0"/>
      <dgm:spPr/>
    </dgm:pt>
    <dgm:pt modelId="{A554292B-F827-4F85-A567-F155DD262F2E}" type="pres">
      <dgm:prSet presAssocID="{8B811D82-EC11-41E1-B3E6-91E1B5560FF0}" presName="parentText" presStyleLbl="node1" presStyleIdx="3" presStyleCnt="5">
        <dgm:presLayoutVars>
          <dgm:chMax val="0"/>
          <dgm:bulletEnabled val="1"/>
        </dgm:presLayoutVars>
      </dgm:prSet>
      <dgm:spPr/>
    </dgm:pt>
    <dgm:pt modelId="{32F09BA9-C877-4244-8A2C-39B6B5E2ED42}" type="pres">
      <dgm:prSet presAssocID="{42F3F6BB-287A-458E-A6ED-73CE349FAE2A}" presName="spacer" presStyleCnt="0"/>
      <dgm:spPr/>
    </dgm:pt>
    <dgm:pt modelId="{BE51C838-A2C7-4914-846D-AA97E625A638}" type="pres">
      <dgm:prSet presAssocID="{C0A69103-63DE-4493-8E91-EFE6132D7F40}" presName="parentText" presStyleLbl="node1" presStyleIdx="4" presStyleCnt="5">
        <dgm:presLayoutVars>
          <dgm:chMax val="0"/>
          <dgm:bulletEnabled val="1"/>
        </dgm:presLayoutVars>
      </dgm:prSet>
      <dgm:spPr/>
    </dgm:pt>
  </dgm:ptLst>
  <dgm:cxnLst>
    <dgm:cxn modelId="{7CBE4713-54B1-469E-89E3-D649B1FAF228}" type="presOf" srcId="{C50D04EC-9085-4BCF-823F-52191555BF64}" destId="{0A544A25-6944-4144-88C8-B7162EFACD52}" srcOrd="0" destOrd="0" presId="urn:microsoft.com/office/officeart/2005/8/layout/vList2"/>
    <dgm:cxn modelId="{5217D738-309C-47E7-AECE-9C3A90B9045F}" srcId="{050A8DA5-9EDF-47E3-96AE-4D624307A787}" destId="{5894B363-0A9D-4A6C-B6D3-B4CF68578726}" srcOrd="2" destOrd="0" parTransId="{99C60F52-A9F4-417B-9A85-5122A93098F1}" sibTransId="{3CAE9ACB-6555-408E-8E5C-97FEE233E28F}"/>
    <dgm:cxn modelId="{D88D5066-DDD1-4BB4-969C-73CC0814BF9B}" srcId="{050A8DA5-9EDF-47E3-96AE-4D624307A787}" destId="{8B811D82-EC11-41E1-B3E6-91E1B5560FF0}" srcOrd="3" destOrd="0" parTransId="{7D9E571A-9DDB-4F19-AE82-93933259E4F5}" sibTransId="{42F3F6BB-287A-458E-A6ED-73CE349FAE2A}"/>
    <dgm:cxn modelId="{AA68004D-5E7D-470D-ACC1-BF9E116DF029}" srcId="{050A8DA5-9EDF-47E3-96AE-4D624307A787}" destId="{C50D04EC-9085-4BCF-823F-52191555BF64}" srcOrd="1" destOrd="0" parTransId="{841DF1E3-A329-4600-86EA-89765C60B9A7}" sibTransId="{EA00C338-08C0-4021-8C06-505FF9FBB779}"/>
    <dgm:cxn modelId="{85B84270-9036-4C4E-BA98-8A2A2B9D47F6}" srcId="{050A8DA5-9EDF-47E3-96AE-4D624307A787}" destId="{4EB508FB-C552-4331-9806-657FA1732C12}" srcOrd="0" destOrd="0" parTransId="{5A129FB2-BE3B-4687-BFF2-4D167B9C19E0}" sibTransId="{2BC5B5DD-F351-415E-BB2D-77FF1351845C}"/>
    <dgm:cxn modelId="{9EC74195-22EA-4F09-800D-05325801BB9A}" type="presOf" srcId="{4EB508FB-C552-4331-9806-657FA1732C12}" destId="{4498A7D3-3B84-47D6-AB62-9138767101F9}" srcOrd="0" destOrd="0" presId="urn:microsoft.com/office/officeart/2005/8/layout/vList2"/>
    <dgm:cxn modelId="{BD240296-0A08-4227-B6FE-D9F445E423E8}" type="presOf" srcId="{050A8DA5-9EDF-47E3-96AE-4D624307A787}" destId="{41A201BD-BED3-43DE-AECE-1B5440AD6180}" srcOrd="0" destOrd="0" presId="urn:microsoft.com/office/officeart/2005/8/layout/vList2"/>
    <dgm:cxn modelId="{63029BCB-E642-4041-A603-DBEB2F674A4A}" type="presOf" srcId="{C0A69103-63DE-4493-8E91-EFE6132D7F40}" destId="{BE51C838-A2C7-4914-846D-AA97E625A638}" srcOrd="0" destOrd="0" presId="urn:microsoft.com/office/officeart/2005/8/layout/vList2"/>
    <dgm:cxn modelId="{AC1E93CE-9CB8-4D3B-9B72-0BEBDCA901BC}" srcId="{050A8DA5-9EDF-47E3-96AE-4D624307A787}" destId="{C0A69103-63DE-4493-8E91-EFE6132D7F40}" srcOrd="4" destOrd="0" parTransId="{EFC32836-B932-426E-96BA-10438946C958}" sibTransId="{10E2D077-F2AF-4E3D-B11A-9BC1811CE5FF}"/>
    <dgm:cxn modelId="{F80D48DC-473B-446D-B440-C0E2F9840714}" type="presOf" srcId="{8B811D82-EC11-41E1-B3E6-91E1B5560FF0}" destId="{A554292B-F827-4F85-A567-F155DD262F2E}" srcOrd="0" destOrd="0" presId="urn:microsoft.com/office/officeart/2005/8/layout/vList2"/>
    <dgm:cxn modelId="{807028EF-B551-4D63-9D07-E46AB0B51870}" type="presOf" srcId="{5894B363-0A9D-4A6C-B6D3-B4CF68578726}" destId="{2F866FEB-945D-4200-9F3B-65F685E1BD37}" srcOrd="0" destOrd="0" presId="urn:microsoft.com/office/officeart/2005/8/layout/vList2"/>
    <dgm:cxn modelId="{3C4E8528-2535-4D83-AA60-5D3CA306AB50}" type="presParOf" srcId="{41A201BD-BED3-43DE-AECE-1B5440AD6180}" destId="{4498A7D3-3B84-47D6-AB62-9138767101F9}" srcOrd="0" destOrd="0" presId="urn:microsoft.com/office/officeart/2005/8/layout/vList2"/>
    <dgm:cxn modelId="{51B6E7A9-89E7-46D5-8F4B-EC8164E386EA}" type="presParOf" srcId="{41A201BD-BED3-43DE-AECE-1B5440AD6180}" destId="{0F8B7F72-E65C-4BE5-A0F8-B7C8A24E6CE8}" srcOrd="1" destOrd="0" presId="urn:microsoft.com/office/officeart/2005/8/layout/vList2"/>
    <dgm:cxn modelId="{2B4BB1FD-AA8A-454A-B1D6-CE476F52CE5F}" type="presParOf" srcId="{41A201BD-BED3-43DE-AECE-1B5440AD6180}" destId="{0A544A25-6944-4144-88C8-B7162EFACD52}" srcOrd="2" destOrd="0" presId="urn:microsoft.com/office/officeart/2005/8/layout/vList2"/>
    <dgm:cxn modelId="{44C637A9-D679-4456-A404-8C52D432131E}" type="presParOf" srcId="{41A201BD-BED3-43DE-AECE-1B5440AD6180}" destId="{419A2C41-F635-4D40-8B08-1D1B3E2D926C}" srcOrd="3" destOrd="0" presId="urn:microsoft.com/office/officeart/2005/8/layout/vList2"/>
    <dgm:cxn modelId="{06122F97-41F5-4F97-8938-D404901DB1AE}" type="presParOf" srcId="{41A201BD-BED3-43DE-AECE-1B5440AD6180}" destId="{2F866FEB-945D-4200-9F3B-65F685E1BD37}" srcOrd="4" destOrd="0" presId="urn:microsoft.com/office/officeart/2005/8/layout/vList2"/>
    <dgm:cxn modelId="{1EB2C81C-9795-47C1-9063-2CDC0B00EAB5}" type="presParOf" srcId="{41A201BD-BED3-43DE-AECE-1B5440AD6180}" destId="{25B402EB-E643-492A-A1BE-73869ADD421D}" srcOrd="5" destOrd="0" presId="urn:microsoft.com/office/officeart/2005/8/layout/vList2"/>
    <dgm:cxn modelId="{B0D0434B-E8AF-4677-B751-5DD61476D591}" type="presParOf" srcId="{41A201BD-BED3-43DE-AECE-1B5440AD6180}" destId="{A554292B-F827-4F85-A567-F155DD262F2E}" srcOrd="6" destOrd="0" presId="urn:microsoft.com/office/officeart/2005/8/layout/vList2"/>
    <dgm:cxn modelId="{EF9B6E58-497A-4665-A08C-C8872E988AEB}" type="presParOf" srcId="{41A201BD-BED3-43DE-AECE-1B5440AD6180}" destId="{32F09BA9-C877-4244-8A2C-39B6B5E2ED42}" srcOrd="7" destOrd="0" presId="urn:microsoft.com/office/officeart/2005/8/layout/vList2"/>
    <dgm:cxn modelId="{7B61A588-EA28-4B66-A629-A5A985B26CBF}" type="presParOf" srcId="{41A201BD-BED3-43DE-AECE-1B5440AD6180}" destId="{BE51C838-A2C7-4914-846D-AA97E625A638}"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6DA14A-4ADD-4BAC-B93A-BF5C336BC484}"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US"/>
        </a:p>
      </dgm:t>
    </dgm:pt>
    <dgm:pt modelId="{89A3DF41-7432-47A0-8ED5-A5E3F2D119EB}">
      <dgm:prSet/>
      <dgm:spPr/>
      <dgm:t>
        <a:bodyPr/>
        <a:lstStyle/>
        <a:p>
          <a:r>
            <a:rPr lang="en-US" dirty="0"/>
            <a:t>Remember to talk to a trusted adult such or your counselor if you hear of ANY talk of suicide</a:t>
          </a:r>
        </a:p>
      </dgm:t>
    </dgm:pt>
    <dgm:pt modelId="{176DF2AB-38C6-4BD8-BFAF-AA314BC8BBBD}" type="parTrans" cxnId="{BA4356EA-CC4B-4B42-A7D5-CC8FA11A13E8}">
      <dgm:prSet/>
      <dgm:spPr/>
      <dgm:t>
        <a:bodyPr/>
        <a:lstStyle/>
        <a:p>
          <a:endParaRPr lang="en-US"/>
        </a:p>
      </dgm:t>
    </dgm:pt>
    <dgm:pt modelId="{091B4C4F-D5F9-459D-B5AE-CE7B0B134059}" type="sibTrans" cxnId="{BA4356EA-CC4B-4B42-A7D5-CC8FA11A13E8}">
      <dgm:prSet/>
      <dgm:spPr/>
      <dgm:t>
        <a:bodyPr/>
        <a:lstStyle/>
        <a:p>
          <a:endParaRPr lang="en-US"/>
        </a:p>
      </dgm:t>
    </dgm:pt>
    <dgm:pt modelId="{2CF8614B-898A-4348-9414-8F546320E5EF}">
      <dgm:prSet/>
      <dgm:spPr/>
      <dgm:t>
        <a:bodyPr/>
        <a:lstStyle/>
        <a:p>
          <a:r>
            <a:rPr lang="en-US"/>
            <a:t>Little acts can make big differences</a:t>
          </a:r>
        </a:p>
      </dgm:t>
    </dgm:pt>
    <dgm:pt modelId="{02D5F859-5A8C-48E5-BC65-926BE487BAD7}" type="parTrans" cxnId="{9D01A6F7-19CB-4E96-8B79-23FC5ABEA37D}">
      <dgm:prSet/>
      <dgm:spPr/>
      <dgm:t>
        <a:bodyPr/>
        <a:lstStyle/>
        <a:p>
          <a:endParaRPr lang="en-US"/>
        </a:p>
      </dgm:t>
    </dgm:pt>
    <dgm:pt modelId="{DE018299-DACE-4FCE-AA7F-D9EB2E8DF2A2}" type="sibTrans" cxnId="{9D01A6F7-19CB-4E96-8B79-23FC5ABEA37D}">
      <dgm:prSet/>
      <dgm:spPr/>
      <dgm:t>
        <a:bodyPr/>
        <a:lstStyle/>
        <a:p>
          <a:endParaRPr lang="en-US"/>
        </a:p>
      </dgm:t>
    </dgm:pt>
    <dgm:pt modelId="{C32786E4-7D42-41DC-9A6D-91E769B281ED}" type="pres">
      <dgm:prSet presAssocID="{D36DA14A-4ADD-4BAC-B93A-BF5C336BC484}" presName="hierChild1" presStyleCnt="0">
        <dgm:presLayoutVars>
          <dgm:chPref val="1"/>
          <dgm:dir/>
          <dgm:animOne val="branch"/>
          <dgm:animLvl val="lvl"/>
          <dgm:resizeHandles/>
        </dgm:presLayoutVars>
      </dgm:prSet>
      <dgm:spPr/>
    </dgm:pt>
    <dgm:pt modelId="{F655B932-637E-4138-9C4C-FDFB5F1D9A39}" type="pres">
      <dgm:prSet presAssocID="{89A3DF41-7432-47A0-8ED5-A5E3F2D119EB}" presName="hierRoot1" presStyleCnt="0"/>
      <dgm:spPr/>
    </dgm:pt>
    <dgm:pt modelId="{A8EF5EF5-5A6D-43D0-847A-49028E79EB76}" type="pres">
      <dgm:prSet presAssocID="{89A3DF41-7432-47A0-8ED5-A5E3F2D119EB}" presName="composite" presStyleCnt="0"/>
      <dgm:spPr/>
    </dgm:pt>
    <dgm:pt modelId="{93B0A6B2-7172-463E-9E5B-988A61C53795}" type="pres">
      <dgm:prSet presAssocID="{89A3DF41-7432-47A0-8ED5-A5E3F2D119EB}" presName="background" presStyleLbl="node0" presStyleIdx="0" presStyleCnt="2"/>
      <dgm:spPr/>
    </dgm:pt>
    <dgm:pt modelId="{7C1EDFEE-B707-4F05-8D12-4E9A74D89743}" type="pres">
      <dgm:prSet presAssocID="{89A3DF41-7432-47A0-8ED5-A5E3F2D119EB}" presName="text" presStyleLbl="fgAcc0" presStyleIdx="0" presStyleCnt="2">
        <dgm:presLayoutVars>
          <dgm:chPref val="3"/>
        </dgm:presLayoutVars>
      </dgm:prSet>
      <dgm:spPr/>
    </dgm:pt>
    <dgm:pt modelId="{00450AC6-73BE-4B3B-8F8B-31E06A6BD876}" type="pres">
      <dgm:prSet presAssocID="{89A3DF41-7432-47A0-8ED5-A5E3F2D119EB}" presName="hierChild2" presStyleCnt="0"/>
      <dgm:spPr/>
    </dgm:pt>
    <dgm:pt modelId="{72B3EA65-3615-45C5-9C98-2EDAD4DF4AA9}" type="pres">
      <dgm:prSet presAssocID="{2CF8614B-898A-4348-9414-8F546320E5EF}" presName="hierRoot1" presStyleCnt="0"/>
      <dgm:spPr/>
    </dgm:pt>
    <dgm:pt modelId="{3CABE3CF-F33B-43A5-977B-3351D2D45175}" type="pres">
      <dgm:prSet presAssocID="{2CF8614B-898A-4348-9414-8F546320E5EF}" presName="composite" presStyleCnt="0"/>
      <dgm:spPr/>
    </dgm:pt>
    <dgm:pt modelId="{C071FE9B-3239-44E4-8D0A-8370BFF0BCF9}" type="pres">
      <dgm:prSet presAssocID="{2CF8614B-898A-4348-9414-8F546320E5EF}" presName="background" presStyleLbl="node0" presStyleIdx="1" presStyleCnt="2"/>
      <dgm:spPr/>
    </dgm:pt>
    <dgm:pt modelId="{200C57C6-0468-4B5F-8C03-F5B54E97297D}" type="pres">
      <dgm:prSet presAssocID="{2CF8614B-898A-4348-9414-8F546320E5EF}" presName="text" presStyleLbl="fgAcc0" presStyleIdx="1" presStyleCnt="2">
        <dgm:presLayoutVars>
          <dgm:chPref val="3"/>
        </dgm:presLayoutVars>
      </dgm:prSet>
      <dgm:spPr/>
    </dgm:pt>
    <dgm:pt modelId="{0A590391-9847-4A3E-9F24-0F905E998EC5}" type="pres">
      <dgm:prSet presAssocID="{2CF8614B-898A-4348-9414-8F546320E5EF}" presName="hierChild2" presStyleCnt="0"/>
      <dgm:spPr/>
    </dgm:pt>
  </dgm:ptLst>
  <dgm:cxnLst>
    <dgm:cxn modelId="{C7AFF345-FE07-4DEC-B757-8C8043151E7B}" type="presOf" srcId="{89A3DF41-7432-47A0-8ED5-A5E3F2D119EB}" destId="{7C1EDFEE-B707-4F05-8D12-4E9A74D89743}" srcOrd="0" destOrd="0" presId="urn:microsoft.com/office/officeart/2005/8/layout/hierarchy1"/>
    <dgm:cxn modelId="{924F368E-EE7B-4BB1-B15F-D26BFE9539C2}" type="presOf" srcId="{D36DA14A-4ADD-4BAC-B93A-BF5C336BC484}" destId="{C32786E4-7D42-41DC-9A6D-91E769B281ED}" srcOrd="0" destOrd="0" presId="urn:microsoft.com/office/officeart/2005/8/layout/hierarchy1"/>
    <dgm:cxn modelId="{335A01C9-D5DE-4AE2-BE5A-CAA35FDDC87A}" type="presOf" srcId="{2CF8614B-898A-4348-9414-8F546320E5EF}" destId="{200C57C6-0468-4B5F-8C03-F5B54E97297D}" srcOrd="0" destOrd="0" presId="urn:microsoft.com/office/officeart/2005/8/layout/hierarchy1"/>
    <dgm:cxn modelId="{BA4356EA-CC4B-4B42-A7D5-CC8FA11A13E8}" srcId="{D36DA14A-4ADD-4BAC-B93A-BF5C336BC484}" destId="{89A3DF41-7432-47A0-8ED5-A5E3F2D119EB}" srcOrd="0" destOrd="0" parTransId="{176DF2AB-38C6-4BD8-BFAF-AA314BC8BBBD}" sibTransId="{091B4C4F-D5F9-459D-B5AE-CE7B0B134059}"/>
    <dgm:cxn modelId="{9D01A6F7-19CB-4E96-8B79-23FC5ABEA37D}" srcId="{D36DA14A-4ADD-4BAC-B93A-BF5C336BC484}" destId="{2CF8614B-898A-4348-9414-8F546320E5EF}" srcOrd="1" destOrd="0" parTransId="{02D5F859-5A8C-48E5-BC65-926BE487BAD7}" sibTransId="{DE018299-DACE-4FCE-AA7F-D9EB2E8DF2A2}"/>
    <dgm:cxn modelId="{FB02241A-7513-4B93-82C2-C21212310749}" type="presParOf" srcId="{C32786E4-7D42-41DC-9A6D-91E769B281ED}" destId="{F655B932-637E-4138-9C4C-FDFB5F1D9A39}" srcOrd="0" destOrd="0" presId="urn:microsoft.com/office/officeart/2005/8/layout/hierarchy1"/>
    <dgm:cxn modelId="{307FFE21-4A70-42D5-BD13-EA20422A50A2}" type="presParOf" srcId="{F655B932-637E-4138-9C4C-FDFB5F1D9A39}" destId="{A8EF5EF5-5A6D-43D0-847A-49028E79EB76}" srcOrd="0" destOrd="0" presId="urn:microsoft.com/office/officeart/2005/8/layout/hierarchy1"/>
    <dgm:cxn modelId="{FEB53520-ECFE-453E-9B2D-D2FBB377EE6A}" type="presParOf" srcId="{A8EF5EF5-5A6D-43D0-847A-49028E79EB76}" destId="{93B0A6B2-7172-463E-9E5B-988A61C53795}" srcOrd="0" destOrd="0" presId="urn:microsoft.com/office/officeart/2005/8/layout/hierarchy1"/>
    <dgm:cxn modelId="{434C4946-DA26-4E2A-8A6B-3094FD5E2F9C}" type="presParOf" srcId="{A8EF5EF5-5A6D-43D0-847A-49028E79EB76}" destId="{7C1EDFEE-B707-4F05-8D12-4E9A74D89743}" srcOrd="1" destOrd="0" presId="urn:microsoft.com/office/officeart/2005/8/layout/hierarchy1"/>
    <dgm:cxn modelId="{B71E187F-461B-49D5-B5E8-CE645C1B1F72}" type="presParOf" srcId="{F655B932-637E-4138-9C4C-FDFB5F1D9A39}" destId="{00450AC6-73BE-4B3B-8F8B-31E06A6BD876}" srcOrd="1" destOrd="0" presId="urn:microsoft.com/office/officeart/2005/8/layout/hierarchy1"/>
    <dgm:cxn modelId="{835F2876-5C74-4FAE-A193-3B846F1375D6}" type="presParOf" srcId="{C32786E4-7D42-41DC-9A6D-91E769B281ED}" destId="{72B3EA65-3615-45C5-9C98-2EDAD4DF4AA9}" srcOrd="1" destOrd="0" presId="urn:microsoft.com/office/officeart/2005/8/layout/hierarchy1"/>
    <dgm:cxn modelId="{FF2B594E-5837-4EC6-A5D0-8142893CAFC7}" type="presParOf" srcId="{72B3EA65-3615-45C5-9C98-2EDAD4DF4AA9}" destId="{3CABE3CF-F33B-43A5-977B-3351D2D45175}" srcOrd="0" destOrd="0" presId="urn:microsoft.com/office/officeart/2005/8/layout/hierarchy1"/>
    <dgm:cxn modelId="{DC52C4F9-CCDB-405A-9E88-55B0DFC63429}" type="presParOf" srcId="{3CABE3CF-F33B-43A5-977B-3351D2D45175}" destId="{C071FE9B-3239-44E4-8D0A-8370BFF0BCF9}" srcOrd="0" destOrd="0" presId="urn:microsoft.com/office/officeart/2005/8/layout/hierarchy1"/>
    <dgm:cxn modelId="{BBE6B268-A044-4513-9683-0FC7B7AB80DD}" type="presParOf" srcId="{3CABE3CF-F33B-43A5-977B-3351D2D45175}" destId="{200C57C6-0468-4B5F-8C03-F5B54E97297D}" srcOrd="1" destOrd="0" presId="urn:microsoft.com/office/officeart/2005/8/layout/hierarchy1"/>
    <dgm:cxn modelId="{654EE21E-4F96-4CA2-945D-4F7513379143}" type="presParOf" srcId="{72B3EA65-3615-45C5-9C98-2EDAD4DF4AA9}" destId="{0A590391-9847-4A3E-9F24-0F905E998EC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936D41-5B91-463B-8EE8-FC6D8A6EFC4C}"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DDD29B4E-80B5-48EA-A967-A0F541402059}">
      <dgm:prSet/>
      <dgm:spPr/>
      <dgm:t>
        <a:bodyPr/>
        <a:lstStyle/>
        <a:p>
          <a:r>
            <a:rPr lang="en-US" dirty="0"/>
            <a:t>Please go to outlook under subject Health </a:t>
          </a:r>
          <a:r>
            <a:rPr lang="en-US"/>
            <a:t>Class Survey from </a:t>
          </a:r>
          <a:r>
            <a:rPr lang="en-US" dirty="0"/>
            <a:t>Ms. Coons</a:t>
          </a:r>
        </a:p>
      </dgm:t>
    </dgm:pt>
    <dgm:pt modelId="{1BF142AF-4899-41C1-BBEF-35F6979C6C00}" type="parTrans" cxnId="{C1191E85-299A-4A66-82B6-722E0AF6C6DA}">
      <dgm:prSet/>
      <dgm:spPr/>
      <dgm:t>
        <a:bodyPr/>
        <a:lstStyle/>
        <a:p>
          <a:endParaRPr lang="en-US"/>
        </a:p>
      </dgm:t>
    </dgm:pt>
    <dgm:pt modelId="{E3CE5C87-654A-42D9-8C7F-44621EE49206}" type="sibTrans" cxnId="{C1191E85-299A-4A66-82B6-722E0AF6C6DA}">
      <dgm:prSet/>
      <dgm:spPr/>
      <dgm:t>
        <a:bodyPr/>
        <a:lstStyle/>
        <a:p>
          <a:endParaRPr lang="en-US"/>
        </a:p>
      </dgm:t>
    </dgm:pt>
    <dgm:pt modelId="{41522500-913E-48CB-9DAA-4B07BE17C7CB}">
      <dgm:prSet/>
      <dgm:spPr/>
      <dgm:t>
        <a:bodyPr/>
        <a:lstStyle/>
        <a:p>
          <a:r>
            <a:rPr lang="en-US"/>
            <a:t>Click on link for the 7</a:t>
          </a:r>
          <a:r>
            <a:rPr lang="en-US" baseline="30000"/>
            <a:t>th</a:t>
          </a:r>
          <a:r>
            <a:rPr lang="en-US"/>
            <a:t> Grade Suicide Lesson Survey link in the e-mail from Ms. Coons</a:t>
          </a:r>
        </a:p>
      </dgm:t>
    </dgm:pt>
    <dgm:pt modelId="{570D2344-3BA8-4463-B37D-DEDBA1CB3D75}" type="parTrans" cxnId="{DB4E3F7A-12C2-4AE7-ACAF-51AFE5DFFB11}">
      <dgm:prSet/>
      <dgm:spPr/>
      <dgm:t>
        <a:bodyPr/>
        <a:lstStyle/>
        <a:p>
          <a:endParaRPr lang="en-US"/>
        </a:p>
      </dgm:t>
    </dgm:pt>
    <dgm:pt modelId="{EEB2FF62-1126-441C-B872-48755CB0B10F}" type="sibTrans" cxnId="{DB4E3F7A-12C2-4AE7-ACAF-51AFE5DFFB11}">
      <dgm:prSet/>
      <dgm:spPr/>
      <dgm:t>
        <a:bodyPr/>
        <a:lstStyle/>
        <a:p>
          <a:endParaRPr lang="en-US"/>
        </a:p>
      </dgm:t>
    </dgm:pt>
    <dgm:pt modelId="{4CF99AD3-4A28-4A69-A4DF-167C6973E838}">
      <dgm:prSet/>
      <dgm:spPr/>
      <dgm:t>
        <a:bodyPr/>
        <a:lstStyle/>
        <a:p>
          <a:r>
            <a:rPr lang="en-US"/>
            <a:t>Complete and Submit</a:t>
          </a:r>
        </a:p>
      </dgm:t>
    </dgm:pt>
    <dgm:pt modelId="{D334266A-B664-4038-AA09-65C51F35E1C8}" type="parTrans" cxnId="{D3F20E16-1D27-44A0-A245-B34BEC0E273B}">
      <dgm:prSet/>
      <dgm:spPr/>
      <dgm:t>
        <a:bodyPr/>
        <a:lstStyle/>
        <a:p>
          <a:endParaRPr lang="en-US"/>
        </a:p>
      </dgm:t>
    </dgm:pt>
    <dgm:pt modelId="{94F72891-A30E-4342-8F1D-60AA9280AB49}" type="sibTrans" cxnId="{D3F20E16-1D27-44A0-A245-B34BEC0E273B}">
      <dgm:prSet/>
      <dgm:spPr/>
      <dgm:t>
        <a:bodyPr/>
        <a:lstStyle/>
        <a:p>
          <a:endParaRPr lang="en-US"/>
        </a:p>
      </dgm:t>
    </dgm:pt>
    <dgm:pt modelId="{7791DCAF-5008-4260-8674-748099AF7E7F}" type="pres">
      <dgm:prSet presAssocID="{5E936D41-5B91-463B-8EE8-FC6D8A6EFC4C}" presName="Name0" presStyleCnt="0">
        <dgm:presLayoutVars>
          <dgm:dir/>
          <dgm:animLvl val="lvl"/>
          <dgm:resizeHandles val="exact"/>
        </dgm:presLayoutVars>
      </dgm:prSet>
      <dgm:spPr/>
    </dgm:pt>
    <dgm:pt modelId="{83F7DA18-51F0-4CEA-9C31-BB8A9AB32A33}" type="pres">
      <dgm:prSet presAssocID="{4CF99AD3-4A28-4A69-A4DF-167C6973E838}" presName="boxAndChildren" presStyleCnt="0"/>
      <dgm:spPr/>
    </dgm:pt>
    <dgm:pt modelId="{2C62528F-D8E7-43B3-BCBE-74D08C718C61}" type="pres">
      <dgm:prSet presAssocID="{4CF99AD3-4A28-4A69-A4DF-167C6973E838}" presName="parentTextBox" presStyleLbl="node1" presStyleIdx="0" presStyleCnt="3"/>
      <dgm:spPr/>
    </dgm:pt>
    <dgm:pt modelId="{D0BB88F2-DE3D-4F01-8BC6-D8D8EFBA94AB}" type="pres">
      <dgm:prSet presAssocID="{EEB2FF62-1126-441C-B872-48755CB0B10F}" presName="sp" presStyleCnt="0"/>
      <dgm:spPr/>
    </dgm:pt>
    <dgm:pt modelId="{134EDBE4-11E9-4DE5-B633-6AAE650DD5D2}" type="pres">
      <dgm:prSet presAssocID="{41522500-913E-48CB-9DAA-4B07BE17C7CB}" presName="arrowAndChildren" presStyleCnt="0"/>
      <dgm:spPr/>
    </dgm:pt>
    <dgm:pt modelId="{0742995D-FFDC-410A-B7EA-94F619763656}" type="pres">
      <dgm:prSet presAssocID="{41522500-913E-48CB-9DAA-4B07BE17C7CB}" presName="parentTextArrow" presStyleLbl="node1" presStyleIdx="1" presStyleCnt="3"/>
      <dgm:spPr/>
    </dgm:pt>
    <dgm:pt modelId="{B684A558-5911-47B1-8342-BE5C98233E7E}" type="pres">
      <dgm:prSet presAssocID="{E3CE5C87-654A-42D9-8C7F-44621EE49206}" presName="sp" presStyleCnt="0"/>
      <dgm:spPr/>
    </dgm:pt>
    <dgm:pt modelId="{68492038-D026-4CE8-8915-F249781B43DA}" type="pres">
      <dgm:prSet presAssocID="{DDD29B4E-80B5-48EA-A967-A0F541402059}" presName="arrowAndChildren" presStyleCnt="0"/>
      <dgm:spPr/>
    </dgm:pt>
    <dgm:pt modelId="{41290BEB-7C61-472C-93DB-15D9B85FFCB7}" type="pres">
      <dgm:prSet presAssocID="{DDD29B4E-80B5-48EA-A967-A0F541402059}" presName="parentTextArrow" presStyleLbl="node1" presStyleIdx="2" presStyleCnt="3"/>
      <dgm:spPr/>
    </dgm:pt>
  </dgm:ptLst>
  <dgm:cxnLst>
    <dgm:cxn modelId="{D3F20E16-1D27-44A0-A245-B34BEC0E273B}" srcId="{5E936D41-5B91-463B-8EE8-FC6D8A6EFC4C}" destId="{4CF99AD3-4A28-4A69-A4DF-167C6973E838}" srcOrd="2" destOrd="0" parTransId="{D334266A-B664-4038-AA09-65C51F35E1C8}" sibTransId="{94F72891-A30E-4342-8F1D-60AA9280AB49}"/>
    <dgm:cxn modelId="{F87D5E3B-8DEE-45CE-AEE2-03209EBBDD0E}" type="presOf" srcId="{5E936D41-5B91-463B-8EE8-FC6D8A6EFC4C}" destId="{7791DCAF-5008-4260-8674-748099AF7E7F}" srcOrd="0" destOrd="0" presId="urn:microsoft.com/office/officeart/2005/8/layout/process4"/>
    <dgm:cxn modelId="{DB4E3F7A-12C2-4AE7-ACAF-51AFE5DFFB11}" srcId="{5E936D41-5B91-463B-8EE8-FC6D8A6EFC4C}" destId="{41522500-913E-48CB-9DAA-4B07BE17C7CB}" srcOrd="1" destOrd="0" parTransId="{570D2344-3BA8-4463-B37D-DEDBA1CB3D75}" sibTransId="{EEB2FF62-1126-441C-B872-48755CB0B10F}"/>
    <dgm:cxn modelId="{B4AAC780-DC43-4F65-8D6A-9630597B987F}" type="presOf" srcId="{DDD29B4E-80B5-48EA-A967-A0F541402059}" destId="{41290BEB-7C61-472C-93DB-15D9B85FFCB7}" srcOrd="0" destOrd="0" presId="urn:microsoft.com/office/officeart/2005/8/layout/process4"/>
    <dgm:cxn modelId="{321C9484-FC03-40E6-A20E-A4704300E28B}" type="presOf" srcId="{41522500-913E-48CB-9DAA-4B07BE17C7CB}" destId="{0742995D-FFDC-410A-B7EA-94F619763656}" srcOrd="0" destOrd="0" presId="urn:microsoft.com/office/officeart/2005/8/layout/process4"/>
    <dgm:cxn modelId="{C1191E85-299A-4A66-82B6-722E0AF6C6DA}" srcId="{5E936D41-5B91-463B-8EE8-FC6D8A6EFC4C}" destId="{DDD29B4E-80B5-48EA-A967-A0F541402059}" srcOrd="0" destOrd="0" parTransId="{1BF142AF-4899-41C1-BBEF-35F6979C6C00}" sibTransId="{E3CE5C87-654A-42D9-8C7F-44621EE49206}"/>
    <dgm:cxn modelId="{7A8B1E8A-56EA-47CF-B057-1202D6255348}" type="presOf" srcId="{4CF99AD3-4A28-4A69-A4DF-167C6973E838}" destId="{2C62528F-D8E7-43B3-BCBE-74D08C718C61}" srcOrd="0" destOrd="0" presId="urn:microsoft.com/office/officeart/2005/8/layout/process4"/>
    <dgm:cxn modelId="{8820220E-B1DF-4FDC-B7EB-07622D34A6BB}" type="presParOf" srcId="{7791DCAF-5008-4260-8674-748099AF7E7F}" destId="{83F7DA18-51F0-4CEA-9C31-BB8A9AB32A33}" srcOrd="0" destOrd="0" presId="urn:microsoft.com/office/officeart/2005/8/layout/process4"/>
    <dgm:cxn modelId="{546B04AB-C30C-4041-A024-45A4E1AA0FD7}" type="presParOf" srcId="{83F7DA18-51F0-4CEA-9C31-BB8A9AB32A33}" destId="{2C62528F-D8E7-43B3-BCBE-74D08C718C61}" srcOrd="0" destOrd="0" presId="urn:microsoft.com/office/officeart/2005/8/layout/process4"/>
    <dgm:cxn modelId="{926D40B8-A1DE-4EFF-B0A7-7E13CD541125}" type="presParOf" srcId="{7791DCAF-5008-4260-8674-748099AF7E7F}" destId="{D0BB88F2-DE3D-4F01-8BC6-D8D8EFBA94AB}" srcOrd="1" destOrd="0" presId="urn:microsoft.com/office/officeart/2005/8/layout/process4"/>
    <dgm:cxn modelId="{C326261B-F486-489E-A2E7-A13ACF8A69E4}" type="presParOf" srcId="{7791DCAF-5008-4260-8674-748099AF7E7F}" destId="{134EDBE4-11E9-4DE5-B633-6AAE650DD5D2}" srcOrd="2" destOrd="0" presId="urn:microsoft.com/office/officeart/2005/8/layout/process4"/>
    <dgm:cxn modelId="{681C9BFC-F70D-4AAF-B1B1-8A2D6B64F106}" type="presParOf" srcId="{134EDBE4-11E9-4DE5-B633-6AAE650DD5D2}" destId="{0742995D-FFDC-410A-B7EA-94F619763656}" srcOrd="0" destOrd="0" presId="urn:microsoft.com/office/officeart/2005/8/layout/process4"/>
    <dgm:cxn modelId="{BD47C367-96D3-4F30-89F7-A498823A026C}" type="presParOf" srcId="{7791DCAF-5008-4260-8674-748099AF7E7F}" destId="{B684A558-5911-47B1-8342-BE5C98233E7E}" srcOrd="3" destOrd="0" presId="urn:microsoft.com/office/officeart/2005/8/layout/process4"/>
    <dgm:cxn modelId="{4E1AA500-3AC3-4FAA-84BC-E42697E7E4CE}" type="presParOf" srcId="{7791DCAF-5008-4260-8674-748099AF7E7F}" destId="{68492038-D026-4CE8-8915-F249781B43DA}" srcOrd="4" destOrd="0" presId="urn:microsoft.com/office/officeart/2005/8/layout/process4"/>
    <dgm:cxn modelId="{4A484AD0-8E7B-402D-A0BB-C61290139C22}" type="presParOf" srcId="{68492038-D026-4CE8-8915-F249781B43DA}" destId="{41290BEB-7C61-472C-93DB-15D9B85FFCB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067C39-23DC-4E4F-9F25-4F099D6D50CF}">
      <dsp:nvSpPr>
        <dsp:cNvPr id="0" name=""/>
        <dsp:cNvSpPr/>
      </dsp:nvSpPr>
      <dsp:spPr>
        <a:xfrm>
          <a:off x="0" y="129995"/>
          <a:ext cx="7633742" cy="6447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8FAB5F-2A36-4141-AA24-8F8100710544}">
      <dsp:nvSpPr>
        <dsp:cNvPr id="0" name=""/>
        <dsp:cNvSpPr/>
      </dsp:nvSpPr>
      <dsp:spPr>
        <a:xfrm>
          <a:off x="195051" y="275075"/>
          <a:ext cx="354638" cy="3546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C9A3D9-A82D-40BC-B8BA-8202CE2538FC}">
      <dsp:nvSpPr>
        <dsp:cNvPr id="0" name=""/>
        <dsp:cNvSpPr/>
      </dsp:nvSpPr>
      <dsp:spPr>
        <a:xfrm>
          <a:off x="744741" y="2170"/>
          <a:ext cx="6889000" cy="900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241" tIns="68241" rIns="68241" bIns="68241" numCol="1" spcCol="1270" anchor="ctr" anchorCtr="0">
          <a:noAutofit/>
        </a:bodyPr>
        <a:lstStyle/>
        <a:p>
          <a:pPr marL="0" lvl="0" indent="0" algn="l" defTabSz="755650">
            <a:lnSpc>
              <a:spcPct val="100000"/>
            </a:lnSpc>
            <a:spcBef>
              <a:spcPct val="0"/>
            </a:spcBef>
            <a:spcAft>
              <a:spcPct val="35000"/>
            </a:spcAft>
            <a:buNone/>
          </a:pPr>
          <a:r>
            <a:rPr lang="en-US" sz="1700" b="1" i="0" kern="1200" dirty="0"/>
            <a:t>Take breaks- </a:t>
          </a:r>
          <a:r>
            <a:rPr lang="en-US" sz="1700" i="0" kern="1200" dirty="0"/>
            <a:t>from watching, reading, or listening to news stories, including those on social media</a:t>
          </a:r>
          <a:endParaRPr lang="en-US" sz="1700" kern="1200" dirty="0"/>
        </a:p>
      </dsp:txBody>
      <dsp:txXfrm>
        <a:off x="744741" y="2170"/>
        <a:ext cx="6889000" cy="900447"/>
      </dsp:txXfrm>
    </dsp:sp>
    <dsp:sp modelId="{137863AD-736C-4725-AC69-F384C29390FE}">
      <dsp:nvSpPr>
        <dsp:cNvPr id="0" name=""/>
        <dsp:cNvSpPr/>
      </dsp:nvSpPr>
      <dsp:spPr>
        <a:xfrm>
          <a:off x="0" y="1063818"/>
          <a:ext cx="7633742" cy="6447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0649D6-46A5-445E-A14F-13D48D2D4DAB}">
      <dsp:nvSpPr>
        <dsp:cNvPr id="0" name=""/>
        <dsp:cNvSpPr/>
      </dsp:nvSpPr>
      <dsp:spPr>
        <a:xfrm>
          <a:off x="195051" y="1208897"/>
          <a:ext cx="354638" cy="3546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AA9060-0D7D-41A8-A08E-F55EF271DAAC}">
      <dsp:nvSpPr>
        <dsp:cNvPr id="0" name=""/>
        <dsp:cNvSpPr/>
      </dsp:nvSpPr>
      <dsp:spPr>
        <a:xfrm>
          <a:off x="744741" y="1063818"/>
          <a:ext cx="6889000" cy="644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241" tIns="68241" rIns="68241" bIns="68241" numCol="1" spcCol="1270" anchor="ctr" anchorCtr="0">
          <a:noAutofit/>
        </a:bodyPr>
        <a:lstStyle/>
        <a:p>
          <a:pPr marL="0" lvl="0" indent="0" algn="l" defTabSz="755650">
            <a:lnSpc>
              <a:spcPct val="100000"/>
            </a:lnSpc>
            <a:spcBef>
              <a:spcPct val="0"/>
            </a:spcBef>
            <a:spcAft>
              <a:spcPct val="35000"/>
            </a:spcAft>
            <a:buNone/>
          </a:pPr>
          <a:r>
            <a:rPr lang="en-US" sz="1700" b="1" i="0" kern="1200"/>
            <a:t>Take care of yourself- </a:t>
          </a:r>
          <a:r>
            <a:rPr lang="en-US" sz="1700" b="0" i="0" kern="1200"/>
            <a:t>Eat healthy, exercise, get plenty of sleep, and give yourself a break if you feel stressed out</a:t>
          </a:r>
          <a:endParaRPr lang="en-US" sz="1700" kern="1200"/>
        </a:p>
      </dsp:txBody>
      <dsp:txXfrm>
        <a:off x="744741" y="1063818"/>
        <a:ext cx="6889000" cy="644798"/>
      </dsp:txXfrm>
    </dsp:sp>
    <dsp:sp modelId="{D0FAE0F9-1D32-43C7-B4F1-F5374EEFDCDC}">
      <dsp:nvSpPr>
        <dsp:cNvPr id="0" name=""/>
        <dsp:cNvSpPr/>
      </dsp:nvSpPr>
      <dsp:spPr>
        <a:xfrm>
          <a:off x="0" y="1869815"/>
          <a:ext cx="7633742" cy="6447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02E947-0895-4E5B-90F9-52EDAD015177}">
      <dsp:nvSpPr>
        <dsp:cNvPr id="0" name=""/>
        <dsp:cNvSpPr/>
      </dsp:nvSpPr>
      <dsp:spPr>
        <a:xfrm>
          <a:off x="195051" y="2014895"/>
          <a:ext cx="354638" cy="3546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AF1927-70E9-4E62-8A1F-07341E0A0F48}">
      <dsp:nvSpPr>
        <dsp:cNvPr id="0" name=""/>
        <dsp:cNvSpPr/>
      </dsp:nvSpPr>
      <dsp:spPr>
        <a:xfrm>
          <a:off x="744741" y="1869815"/>
          <a:ext cx="6889000" cy="644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241" tIns="68241" rIns="68241" bIns="68241" numCol="1" spcCol="1270" anchor="ctr" anchorCtr="0">
          <a:noAutofit/>
        </a:bodyPr>
        <a:lstStyle/>
        <a:p>
          <a:pPr marL="0" lvl="0" indent="0" algn="l" defTabSz="755650">
            <a:lnSpc>
              <a:spcPct val="100000"/>
            </a:lnSpc>
            <a:spcBef>
              <a:spcPct val="0"/>
            </a:spcBef>
            <a:spcAft>
              <a:spcPct val="35000"/>
            </a:spcAft>
            <a:buNone/>
          </a:pPr>
          <a:r>
            <a:rPr lang="en-US" sz="1700" b="1" i="0" kern="1200"/>
            <a:t>Make time to unwind</a:t>
          </a:r>
          <a:endParaRPr lang="en-US" sz="1700" kern="1200"/>
        </a:p>
      </dsp:txBody>
      <dsp:txXfrm>
        <a:off x="744741" y="1869815"/>
        <a:ext cx="6889000" cy="644798"/>
      </dsp:txXfrm>
    </dsp:sp>
    <dsp:sp modelId="{09A9CB05-F59E-4DD3-8F1E-53E46DB9FD79}">
      <dsp:nvSpPr>
        <dsp:cNvPr id="0" name=""/>
        <dsp:cNvSpPr/>
      </dsp:nvSpPr>
      <dsp:spPr>
        <a:xfrm>
          <a:off x="0" y="2675813"/>
          <a:ext cx="7633742" cy="6447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EA3383-4213-4277-A840-5E064222E3E6}">
      <dsp:nvSpPr>
        <dsp:cNvPr id="0" name=""/>
        <dsp:cNvSpPr/>
      </dsp:nvSpPr>
      <dsp:spPr>
        <a:xfrm>
          <a:off x="195051" y="2820893"/>
          <a:ext cx="354638" cy="35463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AAA1D7-42C7-4DB6-915C-10A23CCC1BE6}">
      <dsp:nvSpPr>
        <dsp:cNvPr id="0" name=""/>
        <dsp:cNvSpPr/>
      </dsp:nvSpPr>
      <dsp:spPr>
        <a:xfrm>
          <a:off x="744741" y="2675813"/>
          <a:ext cx="6889000" cy="644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241" tIns="68241" rIns="68241" bIns="68241" numCol="1" spcCol="1270" anchor="ctr" anchorCtr="0">
          <a:noAutofit/>
        </a:bodyPr>
        <a:lstStyle/>
        <a:p>
          <a:pPr marL="0" lvl="0" indent="0" algn="l" defTabSz="755650">
            <a:lnSpc>
              <a:spcPct val="100000"/>
            </a:lnSpc>
            <a:spcBef>
              <a:spcPct val="0"/>
            </a:spcBef>
            <a:spcAft>
              <a:spcPct val="35000"/>
            </a:spcAft>
            <a:buNone/>
          </a:pPr>
          <a:r>
            <a:rPr lang="en-US" sz="1700" b="1" i="0" kern="1200"/>
            <a:t>Talk to others</a:t>
          </a:r>
          <a:endParaRPr lang="en-US" sz="1700" kern="1200"/>
        </a:p>
      </dsp:txBody>
      <dsp:txXfrm>
        <a:off x="744741" y="2675813"/>
        <a:ext cx="6889000" cy="644798"/>
      </dsp:txXfrm>
    </dsp:sp>
    <dsp:sp modelId="{1E725980-A5F3-4B1E-A9D6-6EAB8019DCAA}">
      <dsp:nvSpPr>
        <dsp:cNvPr id="0" name=""/>
        <dsp:cNvSpPr/>
      </dsp:nvSpPr>
      <dsp:spPr>
        <a:xfrm>
          <a:off x="0" y="3481811"/>
          <a:ext cx="7633742" cy="6447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F78083-D1FC-4947-8E38-71258F53A812}">
      <dsp:nvSpPr>
        <dsp:cNvPr id="0" name=""/>
        <dsp:cNvSpPr/>
      </dsp:nvSpPr>
      <dsp:spPr>
        <a:xfrm>
          <a:off x="195051" y="3626890"/>
          <a:ext cx="354638" cy="35463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1273A8-9388-4477-B72A-3DC06BEE67E4}">
      <dsp:nvSpPr>
        <dsp:cNvPr id="0" name=""/>
        <dsp:cNvSpPr/>
      </dsp:nvSpPr>
      <dsp:spPr>
        <a:xfrm>
          <a:off x="744741" y="3481811"/>
          <a:ext cx="6889000" cy="644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241" tIns="68241" rIns="68241" bIns="68241" numCol="1" spcCol="1270" anchor="ctr" anchorCtr="0">
          <a:noAutofit/>
        </a:bodyPr>
        <a:lstStyle/>
        <a:p>
          <a:pPr marL="0" lvl="0" indent="0" algn="l" defTabSz="755650">
            <a:lnSpc>
              <a:spcPct val="100000"/>
            </a:lnSpc>
            <a:spcBef>
              <a:spcPct val="0"/>
            </a:spcBef>
            <a:spcAft>
              <a:spcPct val="35000"/>
            </a:spcAft>
            <a:buNone/>
          </a:pPr>
          <a:r>
            <a:rPr lang="en-US" sz="1700" b="1" i="0" kern="1200"/>
            <a:t>Connect with your community</a:t>
          </a:r>
          <a:endParaRPr lang="en-US" sz="1700" kern="1200"/>
        </a:p>
      </dsp:txBody>
      <dsp:txXfrm>
        <a:off x="744741" y="3481811"/>
        <a:ext cx="6889000" cy="644798"/>
      </dsp:txXfrm>
    </dsp:sp>
    <dsp:sp modelId="{8051094D-CE2C-4B90-B3BE-0A8614EDEEA4}">
      <dsp:nvSpPr>
        <dsp:cNvPr id="0" name=""/>
        <dsp:cNvSpPr/>
      </dsp:nvSpPr>
      <dsp:spPr>
        <a:xfrm>
          <a:off x="0" y="4287808"/>
          <a:ext cx="7633742" cy="64479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DF8FE8-90D0-420B-A193-B742A436F9EF}">
      <dsp:nvSpPr>
        <dsp:cNvPr id="0" name=""/>
        <dsp:cNvSpPr/>
      </dsp:nvSpPr>
      <dsp:spPr>
        <a:xfrm>
          <a:off x="195051" y="4432888"/>
          <a:ext cx="354638" cy="35463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877357-A71F-4476-BEE8-F7C9907B6BF9}">
      <dsp:nvSpPr>
        <dsp:cNvPr id="0" name=""/>
        <dsp:cNvSpPr/>
      </dsp:nvSpPr>
      <dsp:spPr>
        <a:xfrm>
          <a:off x="744741" y="4287808"/>
          <a:ext cx="6889000" cy="644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241" tIns="68241" rIns="68241" bIns="68241" numCol="1" spcCol="1270" anchor="ctr" anchorCtr="0">
          <a:noAutofit/>
        </a:bodyPr>
        <a:lstStyle/>
        <a:p>
          <a:pPr marL="0" lvl="0" indent="0" algn="l" defTabSz="755650">
            <a:lnSpc>
              <a:spcPct val="100000"/>
            </a:lnSpc>
            <a:spcBef>
              <a:spcPct val="0"/>
            </a:spcBef>
            <a:spcAft>
              <a:spcPct val="35000"/>
            </a:spcAft>
            <a:buNone/>
          </a:pPr>
          <a:r>
            <a:rPr lang="en-US" sz="1700" b="1" i="0" kern="1200"/>
            <a:t>Recognize when you need more help</a:t>
          </a:r>
          <a:endParaRPr lang="en-US" sz="1700" kern="1200"/>
        </a:p>
      </dsp:txBody>
      <dsp:txXfrm>
        <a:off x="744741" y="4287808"/>
        <a:ext cx="6889000" cy="6447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8A7D3-3B84-47D6-AB62-9138767101F9}">
      <dsp:nvSpPr>
        <dsp:cNvPr id="0" name=""/>
        <dsp:cNvSpPr/>
      </dsp:nvSpPr>
      <dsp:spPr>
        <a:xfrm>
          <a:off x="0" y="70798"/>
          <a:ext cx="3673041" cy="1224359"/>
        </a:xfrm>
        <a:prstGeom prst="roundRect">
          <a:avLst/>
        </a:prstGeom>
        <a:solidFill>
          <a:schemeClr val="accent2">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Youth suicide is a problem in Washington</a:t>
          </a:r>
        </a:p>
      </dsp:txBody>
      <dsp:txXfrm>
        <a:off x="59768" y="130566"/>
        <a:ext cx="3553505" cy="1104823"/>
      </dsp:txXfrm>
    </dsp:sp>
    <dsp:sp modelId="{0A544A25-6944-4144-88C8-B7162EFACD52}">
      <dsp:nvSpPr>
        <dsp:cNvPr id="0" name=""/>
        <dsp:cNvSpPr/>
      </dsp:nvSpPr>
      <dsp:spPr>
        <a:xfrm>
          <a:off x="0" y="1346997"/>
          <a:ext cx="3673041" cy="1224359"/>
        </a:xfrm>
        <a:prstGeom prst="roundRect">
          <a:avLst/>
        </a:prstGeom>
        <a:solidFill>
          <a:schemeClr val="accent2">
            <a:hueOff val="-220674"/>
            <a:satOff val="1055"/>
            <a:lumOff val="147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Most young people who experience stress and depression </a:t>
          </a:r>
          <a:r>
            <a:rPr lang="en-US" sz="1800" i="1" kern="1200" dirty="0"/>
            <a:t>do not </a:t>
          </a:r>
          <a:r>
            <a:rPr lang="en-US" sz="1800" kern="1200" dirty="0"/>
            <a:t>attempt suicide.</a:t>
          </a:r>
        </a:p>
      </dsp:txBody>
      <dsp:txXfrm>
        <a:off x="59768" y="1406765"/>
        <a:ext cx="3553505" cy="1104823"/>
      </dsp:txXfrm>
    </dsp:sp>
    <dsp:sp modelId="{2F866FEB-945D-4200-9F3B-65F685E1BD37}">
      <dsp:nvSpPr>
        <dsp:cNvPr id="0" name=""/>
        <dsp:cNvSpPr/>
      </dsp:nvSpPr>
      <dsp:spPr>
        <a:xfrm>
          <a:off x="0" y="2623196"/>
          <a:ext cx="3673041" cy="1224359"/>
        </a:xfrm>
        <a:prstGeom prst="roundRect">
          <a:avLst/>
        </a:prstGeom>
        <a:solidFill>
          <a:schemeClr val="accent2">
            <a:hueOff val="-441348"/>
            <a:satOff val="2109"/>
            <a:lumOff val="294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Many teens in crisis go to a friend first. You are a key part of the support network for a peer in crisis! </a:t>
          </a:r>
        </a:p>
      </dsp:txBody>
      <dsp:txXfrm>
        <a:off x="59768" y="2682964"/>
        <a:ext cx="3553505" cy="1104823"/>
      </dsp:txXfrm>
    </dsp:sp>
    <dsp:sp modelId="{A554292B-F827-4F85-A567-F155DD262F2E}">
      <dsp:nvSpPr>
        <dsp:cNvPr id="0" name=""/>
        <dsp:cNvSpPr/>
      </dsp:nvSpPr>
      <dsp:spPr>
        <a:xfrm>
          <a:off x="0" y="3899396"/>
          <a:ext cx="3673041" cy="1224359"/>
        </a:xfrm>
        <a:prstGeom prst="roundRect">
          <a:avLst/>
        </a:prstGeom>
        <a:solidFill>
          <a:schemeClr val="accent2">
            <a:hueOff val="-662022"/>
            <a:satOff val="3164"/>
            <a:lumOff val="4412"/>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Using SAG (Show you care, ask the question, get help)to connect your peer with a helpful adult can save their life</a:t>
          </a:r>
        </a:p>
      </dsp:txBody>
      <dsp:txXfrm>
        <a:off x="59768" y="3959164"/>
        <a:ext cx="3553505" cy="1104823"/>
      </dsp:txXfrm>
    </dsp:sp>
    <dsp:sp modelId="{BE51C838-A2C7-4914-846D-AA97E625A638}">
      <dsp:nvSpPr>
        <dsp:cNvPr id="0" name=""/>
        <dsp:cNvSpPr/>
      </dsp:nvSpPr>
      <dsp:spPr>
        <a:xfrm>
          <a:off x="0" y="5175595"/>
          <a:ext cx="3673041" cy="1224359"/>
        </a:xfrm>
        <a:prstGeom prst="roundRect">
          <a:avLst/>
        </a:prstGeom>
        <a:solidFill>
          <a:schemeClr val="accent2">
            <a:hueOff val="-882696"/>
            <a:satOff val="4218"/>
            <a:lumOff val="588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Please ask for help from an adult or counselor, you are not alone.</a:t>
          </a:r>
        </a:p>
      </dsp:txBody>
      <dsp:txXfrm>
        <a:off x="59768" y="5235363"/>
        <a:ext cx="3553505" cy="11048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B0A6B2-7172-463E-9E5B-988A61C53795}">
      <dsp:nvSpPr>
        <dsp:cNvPr id="0" name=""/>
        <dsp:cNvSpPr/>
      </dsp:nvSpPr>
      <dsp:spPr>
        <a:xfrm>
          <a:off x="931" y="803965"/>
          <a:ext cx="3271038" cy="2077109"/>
        </a:xfrm>
        <a:prstGeom prst="roundRect">
          <a:avLst>
            <a:gd name="adj" fmla="val 1000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1EDFEE-B707-4F05-8D12-4E9A74D89743}">
      <dsp:nvSpPr>
        <dsp:cNvPr id="0" name=""/>
        <dsp:cNvSpPr/>
      </dsp:nvSpPr>
      <dsp:spPr>
        <a:xfrm>
          <a:off x="364380" y="1149241"/>
          <a:ext cx="3271038" cy="2077109"/>
        </a:xfrm>
        <a:prstGeom prst="roundRect">
          <a:avLst>
            <a:gd name="adj" fmla="val 10000"/>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Remember to talk to a trusted adult such or your counselor if you hear of ANY talk of suicide</a:t>
          </a:r>
        </a:p>
      </dsp:txBody>
      <dsp:txXfrm>
        <a:off x="425216" y="1210077"/>
        <a:ext cx="3149366" cy="1955437"/>
      </dsp:txXfrm>
    </dsp:sp>
    <dsp:sp modelId="{C071FE9B-3239-44E4-8D0A-8370BFF0BCF9}">
      <dsp:nvSpPr>
        <dsp:cNvPr id="0" name=""/>
        <dsp:cNvSpPr/>
      </dsp:nvSpPr>
      <dsp:spPr>
        <a:xfrm>
          <a:off x="3998868" y="803965"/>
          <a:ext cx="3271038" cy="2077109"/>
        </a:xfrm>
        <a:prstGeom prst="roundRect">
          <a:avLst>
            <a:gd name="adj" fmla="val 10000"/>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0C57C6-0468-4B5F-8C03-F5B54E97297D}">
      <dsp:nvSpPr>
        <dsp:cNvPr id="0" name=""/>
        <dsp:cNvSpPr/>
      </dsp:nvSpPr>
      <dsp:spPr>
        <a:xfrm>
          <a:off x="4362317" y="1149241"/>
          <a:ext cx="3271038" cy="2077109"/>
        </a:xfrm>
        <a:prstGeom prst="roundRect">
          <a:avLst>
            <a:gd name="adj" fmla="val 10000"/>
          </a:avLst>
        </a:prstGeom>
        <a:solidFill>
          <a:schemeClr val="lt1">
            <a:alpha val="90000"/>
            <a:hueOff val="0"/>
            <a:satOff val="0"/>
            <a:lumOff val="0"/>
            <a:alphaOff val="0"/>
          </a:scheme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Little acts can make big differences</a:t>
          </a:r>
        </a:p>
      </dsp:txBody>
      <dsp:txXfrm>
        <a:off x="4423153" y="1210077"/>
        <a:ext cx="3149366" cy="19554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2528F-D8E7-43B3-BCBE-74D08C718C61}">
      <dsp:nvSpPr>
        <dsp:cNvPr id="0" name=""/>
        <dsp:cNvSpPr/>
      </dsp:nvSpPr>
      <dsp:spPr>
        <a:xfrm>
          <a:off x="0" y="3172243"/>
          <a:ext cx="7633742" cy="1041201"/>
        </a:xfrm>
        <a:prstGeom prst="rec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Complete and Submit</a:t>
          </a:r>
        </a:p>
      </dsp:txBody>
      <dsp:txXfrm>
        <a:off x="0" y="3172243"/>
        <a:ext cx="7633742" cy="1041201"/>
      </dsp:txXfrm>
    </dsp:sp>
    <dsp:sp modelId="{0742995D-FFDC-410A-B7EA-94F619763656}">
      <dsp:nvSpPr>
        <dsp:cNvPr id="0" name=""/>
        <dsp:cNvSpPr/>
      </dsp:nvSpPr>
      <dsp:spPr>
        <a:xfrm rot="10800000">
          <a:off x="0" y="1586494"/>
          <a:ext cx="7633742" cy="1601367"/>
        </a:xfrm>
        <a:prstGeom prst="upArrowCallou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a:t>Click on link for the 7</a:t>
          </a:r>
          <a:r>
            <a:rPr lang="en-US" sz="2500" kern="1200" baseline="30000"/>
            <a:t>th</a:t>
          </a:r>
          <a:r>
            <a:rPr lang="en-US" sz="2500" kern="1200"/>
            <a:t> Grade Suicide Lesson Survey link in the e-mail from Ms. Coons</a:t>
          </a:r>
        </a:p>
      </dsp:txBody>
      <dsp:txXfrm rot="10800000">
        <a:off x="0" y="1586494"/>
        <a:ext cx="7633742" cy="1040520"/>
      </dsp:txXfrm>
    </dsp:sp>
    <dsp:sp modelId="{41290BEB-7C61-472C-93DB-15D9B85FFCB7}">
      <dsp:nvSpPr>
        <dsp:cNvPr id="0" name=""/>
        <dsp:cNvSpPr/>
      </dsp:nvSpPr>
      <dsp:spPr>
        <a:xfrm rot="10800000">
          <a:off x="0" y="744"/>
          <a:ext cx="7633742" cy="1601367"/>
        </a:xfrm>
        <a:prstGeom prst="upArrowCallout">
          <a:avLst/>
        </a:prstGeom>
        <a:solidFill>
          <a:schemeClr val="accent1">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Please go to outlook under subject Health </a:t>
          </a:r>
          <a:r>
            <a:rPr lang="en-US" sz="2500" kern="1200"/>
            <a:t>Class Survey from </a:t>
          </a:r>
          <a:r>
            <a:rPr lang="en-US" sz="2500" kern="1200" dirty="0"/>
            <a:t>Ms. Coons</a:t>
          </a:r>
        </a:p>
      </dsp:txBody>
      <dsp:txXfrm rot="10800000">
        <a:off x="0" y="744"/>
        <a:ext cx="7633742" cy="10405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7" tIns="46589" rIns="93177" bIns="46589" rtlCol="0"/>
          <a:lstStyle>
            <a:lvl1pPr algn="r">
              <a:defRPr sz="1200"/>
            </a:lvl1pPr>
          </a:lstStyle>
          <a:p>
            <a:fld id="{232FAA9D-EED5-4CD3-9B1B-5AD97B7AF45B}" type="datetimeFigureOut">
              <a:rPr lang="en-US" smtClean="0"/>
              <a:t>3/1/2024</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7" tIns="46589" rIns="93177" bIns="46589" rtlCol="0" anchor="b"/>
          <a:lstStyle>
            <a:lvl1pPr algn="r">
              <a:defRPr sz="1200"/>
            </a:lvl1pPr>
          </a:lstStyle>
          <a:p>
            <a:fld id="{FE321B02-5E49-42A3-AA59-003D4776DEEA}" type="slidenum">
              <a:rPr lang="en-US" smtClean="0"/>
              <a:t>‹#›</a:t>
            </a:fld>
            <a:endParaRPr lang="en-US"/>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C95E9B55-E44B-47E7-8517-6F52909C693D}" type="datetimeFigureOut">
              <a:rPr lang="en-US" smtClean="0"/>
              <a:t>3/1/2024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245D1525-9791-4E1A-AAC9-18DFBFDE50FD}"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Discuss class norms for this delicate, but serious presentation. Talk about how this information can be sensitive to others, may bring up strong feelings for some, may be difficult to hear. Some people may have experienced suicide in their life (friend, family member, loved one), and we don’t know everybody’s story so need to be sensitive and caring for everybody.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Raise hand to ask a question</a:t>
            </a:r>
          </a:p>
          <a:p>
            <a:r>
              <a:rPr lang="en-US"/>
              <a:t>Don’t tell personal stories or stories about a friend or somebody you know</a:t>
            </a:r>
          </a:p>
          <a:p>
            <a:r>
              <a:rPr lang="en-US"/>
              <a:t>This is a serious topic but we know 7</a:t>
            </a:r>
            <a:r>
              <a:rPr lang="en-US" baseline="30000"/>
              <a:t>th</a:t>
            </a:r>
            <a:r>
              <a:rPr lang="en-US"/>
              <a:t> graders are mature and can handle the information.</a:t>
            </a:r>
          </a:p>
          <a:p>
            <a:r>
              <a:rPr lang="en-US"/>
              <a:t>We do this presentation every year in 7</a:t>
            </a:r>
            <a:r>
              <a:rPr lang="en-US" baseline="30000"/>
              <a:t>th</a:t>
            </a:r>
            <a:r>
              <a:rPr lang="en-US"/>
              <a:t> grade health classes because it can help to save lives.</a:t>
            </a:r>
          </a:p>
        </p:txBody>
      </p:sp>
      <p:sp>
        <p:nvSpPr>
          <p:cNvPr id="4" name="Slide Number Placeholder 3"/>
          <p:cNvSpPr>
            <a:spLocks noGrp="1"/>
          </p:cNvSpPr>
          <p:nvPr>
            <p:ph type="sldNum" sz="quarter" idx="10"/>
          </p:nvPr>
        </p:nvSpPr>
        <p:spPr/>
        <p:txBody>
          <a:bodyPr/>
          <a:lstStyle/>
          <a:p>
            <a:fld id="{245D1525-9791-4E1A-AAC9-18DFBFDE50FD}" type="slidenum">
              <a:rPr lang="en-US" smtClean="0"/>
              <a:t>1</a:t>
            </a:fld>
            <a:endParaRPr lang="en-US"/>
          </a:p>
        </p:txBody>
      </p:sp>
    </p:spTree>
    <p:extLst>
      <p:ext uri="{BB962C8B-B14F-4D97-AF65-F5344CB8AC3E}">
        <p14:creationId xmlns:p14="http://schemas.microsoft.com/office/powerpoint/2010/main" val="30096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Renee</a:t>
            </a:r>
          </a:p>
          <a:p>
            <a:r>
              <a:rPr lang="en-US"/>
              <a:t>Be</a:t>
            </a:r>
            <a:r>
              <a:rPr lang="en-US" baseline="0"/>
              <a:t> sure to let students know this is a serious topic</a:t>
            </a:r>
          </a:p>
          <a:p>
            <a:r>
              <a:rPr lang="en-US" baseline="0"/>
              <a:t>Others might have history with the topic so be sensitive during discussions</a:t>
            </a:r>
          </a:p>
          <a:p>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3</a:t>
            </a:fld>
            <a:endParaRPr lang="en-US"/>
          </a:p>
        </p:txBody>
      </p:sp>
    </p:spTree>
    <p:extLst>
      <p:ext uri="{BB962C8B-B14F-4D97-AF65-F5344CB8AC3E}">
        <p14:creationId xmlns:p14="http://schemas.microsoft.com/office/powerpoint/2010/main" val="1599604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Renee</a:t>
            </a:r>
          </a:p>
          <a:p>
            <a:r>
              <a:rPr lang="en-US"/>
              <a:t>If something in this presentation brings up difficult feelings for you, please talk about it with a trusted adult. Email your counselor today and they can arrange to talk with you. Share what you are feeling and going through. There will also be drop in sessions in the afternoon today where you can join a meeting to talk with a counselor as needed. Ms. Downs will post the links to the drop in sessions in the General channel Post.</a:t>
            </a:r>
          </a:p>
          <a:p>
            <a:endParaRPr lang="en-US"/>
          </a:p>
        </p:txBody>
      </p:sp>
      <p:sp>
        <p:nvSpPr>
          <p:cNvPr id="4" name="Slide Number Placeholder 3"/>
          <p:cNvSpPr>
            <a:spLocks noGrp="1"/>
          </p:cNvSpPr>
          <p:nvPr>
            <p:ph type="sldNum" sz="quarter" idx="5"/>
          </p:nvPr>
        </p:nvSpPr>
        <p:spPr/>
        <p:txBody>
          <a:bodyPr/>
          <a:lstStyle/>
          <a:p>
            <a:fld id="{245D1525-9791-4E1A-AAC9-18DFBFDE50FD}" type="slidenum">
              <a:rPr lang="en-US" smtClean="0"/>
              <a:t>4</a:t>
            </a:fld>
            <a:endParaRPr lang="en-US"/>
          </a:p>
        </p:txBody>
      </p:sp>
    </p:spTree>
    <p:extLst>
      <p:ext uri="{BB962C8B-B14F-4D97-AF65-F5344CB8AC3E}">
        <p14:creationId xmlns:p14="http://schemas.microsoft.com/office/powerpoint/2010/main" val="1460826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a:spLocks noGrp="1" noRot="1" noChangeAspect="1"/>
          </p:cNvSpPr>
          <p:nvPr>
            <p:ph type="sldImg"/>
          </p:nvPr>
        </p:nvSpPr>
        <p:spPr>
          <a:prstGeom prst="rect">
            <a:avLst/>
          </a:prstGeom>
        </p:spPr>
        <p:txBody>
          <a:bodyPr/>
          <a:lstStyle/>
          <a:p>
            <a:pPr lvl="0"/>
            <a:endParaRPr/>
          </a:p>
        </p:txBody>
      </p:sp>
      <p:sp>
        <p:nvSpPr>
          <p:cNvPr id="45" name="Shape 45"/>
          <p:cNvSpPr>
            <a:spLocks noGrp="1"/>
          </p:cNvSpPr>
          <p:nvPr>
            <p:ph type="body" sz="quarter" idx="1"/>
          </p:nvPr>
        </p:nvSpPr>
        <p:spPr>
          <a:prstGeom prst="rect">
            <a:avLst/>
          </a:prstGeom>
        </p:spPr>
        <p:txBody>
          <a:bodyPr/>
          <a:lstStyle/>
          <a:p>
            <a:pPr marL="0" indent="0">
              <a:buSzPct val="100000"/>
              <a:buNone/>
              <a:defRPr sz="1800"/>
            </a:pPr>
            <a:r>
              <a:rPr lang="en-US" sz="1600">
                <a:latin typeface="Avenir Next Regular"/>
                <a:ea typeface="Avenir Next Regular"/>
                <a:cs typeface="Avenir Next Regular"/>
                <a:sym typeface="Avenir Next Regular"/>
              </a:rPr>
              <a:t>Renee </a:t>
            </a:r>
          </a:p>
          <a:p>
            <a:pPr marL="0" indent="0">
              <a:buSzPct val="100000"/>
              <a:buNone/>
              <a:defRPr sz="1800"/>
            </a:pPr>
            <a:r>
              <a:rPr lang="en-US" sz="1600">
                <a:latin typeface="Avenir Next Regular"/>
                <a:ea typeface="Avenir Next Regular"/>
                <a:cs typeface="Avenir Next Regular"/>
                <a:sym typeface="Avenir Next Regular"/>
              </a:rPr>
              <a:t>Jackie will check the poll on Teams and verbally share results. </a:t>
            </a:r>
          </a:p>
          <a:p>
            <a:pPr marL="0" indent="0">
              <a:buSzPct val="100000"/>
              <a:buNone/>
              <a:defRPr sz="1800"/>
            </a:pPr>
            <a:r>
              <a:rPr sz="1600">
                <a:latin typeface="Avenir Next Regular"/>
                <a:ea typeface="Avenir Next Regular"/>
                <a:cs typeface="Avenir Next Regular"/>
                <a:sym typeface="Avenir Next Regular"/>
              </a:rPr>
              <a:t>Before we get into the presentation, let’s see what you already know about youth suicide. </a:t>
            </a:r>
          </a:p>
          <a:p>
            <a:pPr marL="133900" indent="-133900">
              <a:buSzPct val="100000"/>
              <a:buChar char="•"/>
              <a:defRPr sz="1800"/>
            </a:pPr>
            <a:r>
              <a:rPr sz="1600" b="1">
                <a:latin typeface="Avenir Next Regular"/>
                <a:ea typeface="Avenir Next Regular"/>
                <a:cs typeface="Avenir Next Regular"/>
                <a:sym typeface="Avenir Next Regular"/>
              </a:rPr>
              <a:t>[Review each true or false question as a group and invite responses from the group. Award a lifesaver to each student who answers correctly]</a:t>
            </a:r>
            <a:endParaRPr lang="en-US" sz="1600" b="1">
              <a:latin typeface="Avenir Next Regular"/>
              <a:ea typeface="Avenir Next Regular"/>
              <a:cs typeface="Avenir Next Regular"/>
              <a:sym typeface="Avenir Next Regular"/>
            </a:endParaRPr>
          </a:p>
          <a:p>
            <a:pPr marL="0" indent="0">
              <a:buSzPct val="100000"/>
              <a:buNone/>
              <a:defRPr sz="1800"/>
            </a:pPr>
            <a:endParaRPr sz="1600" b="1">
              <a:latin typeface="Avenir Next Regular"/>
              <a:ea typeface="Avenir Next Regular"/>
              <a:cs typeface="Avenir Next Regular"/>
              <a:sym typeface="Avenir Next Regular"/>
            </a:endParaRPr>
          </a:p>
          <a:p>
            <a:pPr marL="133900" indent="-133900">
              <a:buSzPct val="100000"/>
              <a:buChar char="•"/>
              <a:defRPr sz="1800"/>
            </a:pPr>
            <a:r>
              <a:rPr sz="1600" b="1">
                <a:latin typeface="Avenir Next Regular"/>
                <a:ea typeface="Avenir Next Regular"/>
                <a:cs typeface="Avenir Next Regular"/>
                <a:sym typeface="Avenir Next Regular"/>
              </a:rPr>
              <a:t>ANSWER KEY: 1) True 2) True 3) True 4) False 5) </a:t>
            </a:r>
            <a:r>
              <a:rPr lang="en-US" sz="1600" b="1">
                <a:latin typeface="Avenir Next Regular"/>
                <a:ea typeface="Avenir Next Regular"/>
                <a:cs typeface="Avenir Next Regular"/>
                <a:sym typeface="Avenir Next Regular"/>
              </a:rPr>
              <a:t>Sometimes…we always check with the person if they ever talk about suicide to find out more.</a:t>
            </a:r>
            <a:endParaRPr sz="1600" b="1">
              <a:latin typeface="Avenir Next Regular"/>
              <a:ea typeface="Avenir Next Regular"/>
              <a:cs typeface="Avenir Next Regular"/>
              <a:sym typeface="Avenir Next Regular"/>
            </a:endParaRPr>
          </a:p>
          <a:p>
            <a:pPr marL="133900" indent="-133900">
              <a:buSzPct val="100000"/>
              <a:buChar char="•"/>
              <a:defRPr sz="1800"/>
            </a:pPr>
            <a:endParaRPr lang="en-US" sz="1600">
              <a:latin typeface="Avenir Next Regular"/>
              <a:ea typeface="Avenir Next Regular"/>
              <a:cs typeface="Avenir Next Regular"/>
              <a:sym typeface="Avenir Next Regular"/>
            </a:endParaRPr>
          </a:p>
          <a:p>
            <a:pPr marL="133900" indent="-133900">
              <a:buSzPct val="100000"/>
              <a:buChar char="•"/>
              <a:defRPr sz="1800"/>
            </a:pPr>
            <a:r>
              <a:rPr sz="1600">
                <a:latin typeface="Avenir Next Regular"/>
                <a:ea typeface="Avenir Next Regular"/>
                <a:cs typeface="Avenir Next Regular"/>
                <a:sym typeface="Avenir Next Regular"/>
              </a:rPr>
              <a:t>Some of these are myths and some of these are actually true. It’s important to know the difference in order to make a difference in someone’s life. </a:t>
            </a:r>
          </a:p>
        </p:txBody>
      </p:sp>
    </p:spTree>
    <p:extLst>
      <p:ext uri="{BB962C8B-B14F-4D97-AF65-F5344CB8AC3E}">
        <p14:creationId xmlns:p14="http://schemas.microsoft.com/office/powerpoint/2010/main" val="1955103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52"/>
          <p:cNvSpPr>
            <a:spLocks noGrp="1" noRot="1" noChangeAspect="1"/>
          </p:cNvSpPr>
          <p:nvPr>
            <p:ph type="sldImg"/>
          </p:nvPr>
        </p:nvSpPr>
        <p:spPr>
          <a:prstGeom prst="rect">
            <a:avLst/>
          </a:prstGeom>
        </p:spPr>
        <p:txBody>
          <a:bodyPr/>
          <a:lstStyle/>
          <a:p>
            <a:pPr lvl="0"/>
            <a:endParaRPr/>
          </a:p>
        </p:txBody>
      </p:sp>
      <p:sp>
        <p:nvSpPr>
          <p:cNvPr id="53" name="Shape 53"/>
          <p:cNvSpPr>
            <a:spLocks noGrp="1"/>
          </p:cNvSpPr>
          <p:nvPr>
            <p:ph type="body" sz="quarter" idx="1"/>
          </p:nvPr>
        </p:nvSpPr>
        <p:spPr>
          <a:prstGeom prst="rect">
            <a:avLst/>
          </a:prstGeom>
        </p:spPr>
        <p:txBody>
          <a:bodyPr>
            <a:normAutofit fontScale="92500" lnSpcReduction="20000"/>
          </a:bodyPr>
          <a:lstStyle/>
          <a:p>
            <a:pPr defTabSz="939363">
              <a:lnSpc>
                <a:spcPct val="100000"/>
              </a:lnSpc>
              <a:spcBef>
                <a:spcPts val="411"/>
              </a:spcBef>
              <a:buSzPct val="100000"/>
              <a:buNone/>
              <a:defRPr sz="1800"/>
            </a:pPr>
            <a:r>
              <a:rPr lang="en-US" sz="1600">
                <a:latin typeface="Avenir Next Regular"/>
                <a:ea typeface="Avenir Next Regular"/>
                <a:cs typeface="Avenir Next Regular"/>
                <a:sym typeface="Avenir Next Regular"/>
              </a:rPr>
              <a:t>Renee </a:t>
            </a: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So, how big is this problem in Washington state?  Let’s look at some of the facts.  </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b="1">
                <a:latin typeface="Avenir Next Regular"/>
                <a:ea typeface="Avenir Next Regular"/>
                <a:cs typeface="Avenir Next Regular"/>
                <a:sym typeface="Avenir Next Regular"/>
              </a:rPr>
              <a:t>[Review stats on the slide]</a:t>
            </a: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There are lots of taboos associated with suicide so the facts aren’t well known and myths are thought to be true. </a:t>
            </a: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We want to help teach you about what to look for and where to go to for help so that we have less youth making attempts and dying by suicide in our state.</a:t>
            </a: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It’s important to know this information so that suicide can be prevented!</a:t>
            </a: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You can find out more on the Washington Department of Health website or by visiting the Healthy Youth Survey website.</a:t>
            </a:r>
            <a:endParaRPr sz="1600" i="1">
              <a:latin typeface="Arial"/>
              <a:ea typeface="Arial"/>
              <a:cs typeface="Arial"/>
              <a:sym typeface="Arial"/>
            </a:endParaRPr>
          </a:p>
        </p:txBody>
      </p:sp>
    </p:spTree>
    <p:extLst>
      <p:ext uri="{BB962C8B-B14F-4D97-AF65-F5344CB8AC3E}">
        <p14:creationId xmlns:p14="http://schemas.microsoft.com/office/powerpoint/2010/main" val="3731995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5D1525-9791-4E1A-AAC9-18DFBFDE50FD}" type="slidenum">
              <a:rPr lang="en-US" smtClean="0"/>
              <a:t>10</a:t>
            </a:fld>
            <a:endParaRPr lang="en-US"/>
          </a:p>
        </p:txBody>
      </p:sp>
    </p:spTree>
    <p:extLst>
      <p:ext uri="{BB962C8B-B14F-4D97-AF65-F5344CB8AC3E}">
        <p14:creationId xmlns:p14="http://schemas.microsoft.com/office/powerpoint/2010/main" val="2761937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5D1525-9791-4E1A-AAC9-18DFBFDE50FD}" type="slidenum">
              <a:rPr lang="en-US" smtClean="0"/>
              <a:t>11</a:t>
            </a:fld>
            <a:endParaRPr lang="en-US"/>
          </a:p>
        </p:txBody>
      </p:sp>
    </p:spTree>
    <p:extLst>
      <p:ext uri="{BB962C8B-B14F-4D97-AF65-F5344CB8AC3E}">
        <p14:creationId xmlns:p14="http://schemas.microsoft.com/office/powerpoint/2010/main" val="1520480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646 students took survey – 31%  selected Always, Frequently, or sometimes</a:t>
            </a:r>
          </a:p>
          <a:p>
            <a:endParaRPr lang="en-US">
              <a:cs typeface="Calibri"/>
            </a:endParaRPr>
          </a:p>
          <a:p>
            <a:r>
              <a:rPr lang="en-US">
                <a:cs typeface="Calibri"/>
              </a:rPr>
              <a:t>4% of our students have thought of killing themselves this year   - about 1 student in a class of 30</a:t>
            </a:r>
          </a:p>
          <a:p>
            <a:endParaRPr lang="en-US">
              <a:cs typeface="Calibri"/>
            </a:endParaRPr>
          </a:p>
        </p:txBody>
      </p:sp>
      <p:sp>
        <p:nvSpPr>
          <p:cNvPr id="4" name="Slide Number Placeholder 3"/>
          <p:cNvSpPr>
            <a:spLocks noGrp="1"/>
          </p:cNvSpPr>
          <p:nvPr>
            <p:ph type="sldNum" sz="quarter" idx="5"/>
          </p:nvPr>
        </p:nvSpPr>
        <p:spPr/>
        <p:txBody>
          <a:bodyPr/>
          <a:lstStyle/>
          <a:p>
            <a:fld id="{245D1525-9791-4E1A-AAC9-18DFBFDE50FD}" type="slidenum">
              <a:rPr lang="en-US" smtClean="0"/>
              <a:t>12</a:t>
            </a:fld>
            <a:endParaRPr lang="en-US"/>
          </a:p>
        </p:txBody>
      </p:sp>
    </p:spTree>
    <p:extLst>
      <p:ext uri="{BB962C8B-B14F-4D97-AF65-F5344CB8AC3E}">
        <p14:creationId xmlns:p14="http://schemas.microsoft.com/office/powerpoint/2010/main" val="672872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Toby</a:t>
            </a:r>
          </a:p>
          <a:p>
            <a:r>
              <a:rPr lang="en-US"/>
              <a:t>Ask: Why is the statistic helpful?</a:t>
            </a:r>
          </a:p>
          <a:p>
            <a:r>
              <a:rPr lang="en-US"/>
              <a:t>Answer- because most of the time people who are suicidal talk about it so that we can know they need help and can intervene…get them help.</a:t>
            </a:r>
          </a:p>
        </p:txBody>
      </p:sp>
      <p:sp>
        <p:nvSpPr>
          <p:cNvPr id="4" name="Slide Number Placeholder 3"/>
          <p:cNvSpPr>
            <a:spLocks noGrp="1"/>
          </p:cNvSpPr>
          <p:nvPr>
            <p:ph type="sldNum" sz="quarter" idx="10"/>
          </p:nvPr>
        </p:nvSpPr>
        <p:spPr/>
        <p:txBody>
          <a:bodyPr/>
          <a:lstStyle/>
          <a:p>
            <a:fld id="{245D1525-9791-4E1A-AAC9-18DFBFDE50FD}" type="slidenum">
              <a:rPr lang="en-US" smtClean="0"/>
              <a:t>16</a:t>
            </a:fld>
            <a:endParaRPr lang="en-US"/>
          </a:p>
        </p:txBody>
      </p:sp>
    </p:spTree>
    <p:extLst>
      <p:ext uri="{BB962C8B-B14F-4D97-AF65-F5344CB8AC3E}">
        <p14:creationId xmlns:p14="http://schemas.microsoft.com/office/powerpoint/2010/main" val="2487407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SzPct val="100000"/>
              <a:buNone/>
              <a:defRPr sz="1800"/>
            </a:pPr>
            <a:r>
              <a:rPr lang="en-US" sz="1200">
                <a:latin typeface="Avenir Next Regular"/>
                <a:ea typeface="Avenir Next Regular"/>
                <a:cs typeface="Avenir Next Regular"/>
                <a:sym typeface="Avenir Next Regular"/>
              </a:rPr>
              <a:t>Toby</a:t>
            </a:r>
          </a:p>
          <a:p>
            <a:pPr marL="133900" indent="-133900">
              <a:buSzPct val="100000"/>
              <a:buChar char="•"/>
              <a:defRPr sz="1800"/>
            </a:pPr>
            <a:r>
              <a:rPr lang="en-US" sz="1200">
                <a:latin typeface="Avenir Next Regular"/>
                <a:ea typeface="Avenir Next Regular"/>
                <a:cs typeface="Avenir Next Regular"/>
                <a:sym typeface="Avenir Next Regular"/>
              </a:rPr>
              <a:t>Let me ask you something: Who here has never had a problem or experienced stress? </a:t>
            </a:r>
            <a:r>
              <a:rPr lang="en-US" sz="1200" b="1">
                <a:latin typeface="Avenir Next Regular"/>
                <a:ea typeface="Avenir Next Regular"/>
                <a:cs typeface="Avenir Next Regular"/>
                <a:sym typeface="Avenir Next Regular"/>
              </a:rPr>
              <a:t>[Ask for show of hands]</a:t>
            </a:r>
            <a:r>
              <a:rPr lang="en-US" sz="1200">
                <a:latin typeface="Avenir Next Regular"/>
                <a:ea typeface="Avenir Next Regular"/>
                <a:cs typeface="Avenir Next Regular"/>
                <a:sym typeface="Avenir Next Regular"/>
              </a:rPr>
              <a:t> Exactly! Everyone experiences stress and when we’re scared to talk about suicide we may think that suicide is inevitable when something bad happens to a person. But, that isn’t true. There </a:t>
            </a:r>
            <a:r>
              <a:rPr lang="en-US" sz="1200" i="1">
                <a:latin typeface="Avenir Next Regular"/>
                <a:ea typeface="Avenir Next Regular"/>
                <a:cs typeface="Avenir Next Regular"/>
                <a:sym typeface="Avenir Next Regular"/>
              </a:rPr>
              <a:t>are</a:t>
            </a:r>
            <a:r>
              <a:rPr lang="en-US" sz="1200">
                <a:latin typeface="Avenir Next Regular"/>
                <a:ea typeface="Avenir Next Regular"/>
                <a:cs typeface="Avenir Next Regular"/>
                <a:sym typeface="Avenir Next Regular"/>
              </a:rPr>
              <a:t> ways to prevent suicide and this diagram shows that people are doing just that.</a:t>
            </a:r>
          </a:p>
          <a:p>
            <a:pPr marL="133900" indent="-133900">
              <a:buSzPct val="100000"/>
              <a:buChar char="•"/>
              <a:defRPr sz="1800"/>
            </a:pPr>
            <a:endParaRPr lang="en-US" sz="1200">
              <a:latin typeface="Avenir Next Regular"/>
              <a:ea typeface="Avenir Next Regular"/>
              <a:cs typeface="Avenir Next Regular"/>
              <a:sym typeface="Avenir Next Regular"/>
            </a:endParaRPr>
          </a:p>
          <a:p>
            <a:pPr marL="133900" indent="-133900">
              <a:buSzPct val="100000"/>
              <a:buChar char="•"/>
              <a:defRPr sz="1800"/>
            </a:pPr>
            <a:r>
              <a:rPr lang="en-US" sz="1200">
                <a:latin typeface="Avenir Next Regular"/>
                <a:ea typeface="Avenir Next Regular"/>
                <a:cs typeface="Avenir Next Regular"/>
                <a:sym typeface="Avenir Next Regular"/>
              </a:rPr>
              <a:t>The experience of depression or other mental health issues isn’t experienced by everyone, but are still fairly common – it’s estimated that about one in eight adolescents is experiencing depression at any given time, and there are other mental health issues linked to suicide as well. </a:t>
            </a:r>
          </a:p>
          <a:p>
            <a:pPr marL="133900" indent="-133900">
              <a:buSzPct val="100000"/>
              <a:buChar char="•"/>
              <a:defRPr sz="1800"/>
            </a:pPr>
            <a:endParaRPr lang="en-US" sz="1200">
              <a:latin typeface="Avenir Next Regular"/>
              <a:ea typeface="Avenir Next Regular"/>
              <a:cs typeface="Avenir Next Regular"/>
              <a:sym typeface="Avenir Next Regular"/>
            </a:endParaRPr>
          </a:p>
          <a:p>
            <a:pPr marL="133900" indent="-133900">
              <a:buSzPct val="100000"/>
              <a:buChar char="•"/>
              <a:defRPr sz="1800"/>
            </a:pPr>
            <a:r>
              <a:rPr lang="en-US" sz="1200">
                <a:latin typeface="Avenir Next Regular"/>
                <a:ea typeface="Avenir Next Regular"/>
                <a:cs typeface="Avenir Next Regular"/>
                <a:sym typeface="Avenir Next Regular"/>
              </a:rPr>
              <a:t>Less common than that is suicidal thinking. Not everyone who thinks about suicide is depressed and not everyone with depression thinks about suicide. </a:t>
            </a:r>
          </a:p>
          <a:p>
            <a:pPr marL="133900" indent="-133900">
              <a:buSzPct val="100000"/>
              <a:buChar char="•"/>
              <a:defRPr sz="1800"/>
            </a:pPr>
            <a:endParaRPr lang="en-US" sz="1200">
              <a:latin typeface="Avenir Next Regular"/>
              <a:ea typeface="Avenir Next Regular"/>
              <a:cs typeface="Avenir Next Regular"/>
              <a:sym typeface="Avenir Next Regular"/>
            </a:endParaRPr>
          </a:p>
          <a:p>
            <a:pPr marL="133900" indent="-133900">
              <a:buSzPct val="100000"/>
              <a:buChar char="•"/>
              <a:defRPr sz="1800"/>
            </a:pPr>
            <a:r>
              <a:rPr lang="en-US" sz="1200">
                <a:latin typeface="Avenir Next Regular"/>
                <a:ea typeface="Avenir Next Regular"/>
                <a:cs typeface="Avenir Next Regular"/>
                <a:sym typeface="Avenir Next Regular"/>
              </a:rPr>
              <a:t>We also know most people who think about suicide don’t act on those thoughts. </a:t>
            </a:r>
          </a:p>
          <a:p>
            <a:pPr marL="133900" indent="-133900">
              <a:buSzPct val="100000"/>
              <a:buChar char="•"/>
              <a:defRPr sz="1800"/>
            </a:pPr>
            <a:endParaRPr lang="en-US" sz="1200">
              <a:latin typeface="Avenir Next Regular"/>
              <a:ea typeface="Avenir Next Regular"/>
              <a:cs typeface="Avenir Next Regular"/>
              <a:sym typeface="Avenir Next Regular"/>
            </a:endParaRPr>
          </a:p>
          <a:p>
            <a:pPr marL="133900" indent="-133900">
              <a:buSzPct val="100000"/>
              <a:buChar char="•"/>
              <a:defRPr sz="1800"/>
            </a:pPr>
            <a:r>
              <a:rPr lang="en-US" sz="1200">
                <a:latin typeface="Avenir Next Regular"/>
                <a:ea typeface="Avenir Next Regular"/>
                <a:cs typeface="Avenir Next Regular"/>
                <a:sym typeface="Avenir Next Regular"/>
              </a:rPr>
              <a:t>And most people who attempt suicide survive. So we can see that the number of people who die by suicide is way smaller than the number of people who have problems or struggles with mental health. </a:t>
            </a:r>
          </a:p>
          <a:p>
            <a:pPr marL="133900" indent="-133900">
              <a:buSzPct val="100000"/>
              <a:buChar char="•"/>
              <a:defRPr sz="1800"/>
            </a:pPr>
            <a:endParaRPr lang="en-US" sz="1200">
              <a:latin typeface="Avenir Next Regular"/>
              <a:ea typeface="Avenir Next Regular"/>
              <a:cs typeface="Avenir Next Regular"/>
              <a:sym typeface="Avenir Next Regular"/>
            </a:endParaRPr>
          </a:p>
          <a:p>
            <a:pPr marL="133900" indent="-133900">
              <a:buSzPct val="100000"/>
              <a:buChar char="•"/>
              <a:defRPr sz="1800"/>
            </a:pPr>
            <a:r>
              <a:rPr lang="en-US" sz="1200">
                <a:latin typeface="Avenir Next Regular"/>
                <a:ea typeface="Avenir Next Regular"/>
                <a:cs typeface="Avenir Next Regular"/>
                <a:sym typeface="Avenir Next Regular"/>
              </a:rPr>
              <a:t>What we’ll focus on today is how to help a peer experiencing stress, depression, or suicidal thinking and help them stop before that leads to a suicide attempt. </a:t>
            </a:r>
          </a:p>
          <a:p>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17</a:t>
            </a:fld>
            <a:endParaRPr lang="en-US"/>
          </a:p>
        </p:txBody>
      </p:sp>
    </p:spTree>
    <p:extLst>
      <p:ext uri="{BB962C8B-B14F-4D97-AF65-F5344CB8AC3E}">
        <p14:creationId xmlns:p14="http://schemas.microsoft.com/office/powerpoint/2010/main" val="1578510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pPr lvl="0"/>
            <a:endParaRPr/>
          </a:p>
        </p:txBody>
      </p:sp>
      <p:sp>
        <p:nvSpPr>
          <p:cNvPr id="101" name="Shape 101"/>
          <p:cNvSpPr>
            <a:spLocks noGrp="1"/>
          </p:cNvSpPr>
          <p:nvPr>
            <p:ph type="body" sz="quarter" idx="1"/>
          </p:nvPr>
        </p:nvSpPr>
        <p:spPr>
          <a:prstGeom prst="rect">
            <a:avLst/>
          </a:prstGeom>
        </p:spPr>
        <p:txBody>
          <a:bodyPr/>
          <a:lstStyle/>
          <a:p>
            <a:pPr marL="133900" indent="-133900">
              <a:buSzPct val="100000"/>
              <a:buChar char="•"/>
              <a:defRPr sz="1800"/>
            </a:pPr>
            <a:r>
              <a:rPr lang="en-US" sz="1600">
                <a:latin typeface="Avenir Next Regular"/>
                <a:ea typeface="Avenir Next Regular"/>
                <a:cs typeface="Avenir Next Regular"/>
                <a:sym typeface="Avenir Next Regular"/>
              </a:rPr>
              <a:t>Toby</a:t>
            </a:r>
          </a:p>
          <a:p>
            <a:pPr marL="133900" indent="-133900">
              <a:buSzPct val="100000"/>
              <a:buChar char="•"/>
              <a:defRPr sz="1800"/>
            </a:pPr>
            <a:r>
              <a:rPr sz="1600">
                <a:latin typeface="Avenir Next Regular"/>
                <a:ea typeface="Avenir Next Regular"/>
                <a:cs typeface="Avenir Next Regular"/>
                <a:sym typeface="Avenir Next Regular"/>
              </a:rPr>
              <a:t>This is a simple explanation of depression. </a:t>
            </a:r>
            <a:r>
              <a:rPr sz="1600" b="1">
                <a:latin typeface="Avenir Next Regular"/>
                <a:ea typeface="Avenir Next Regular"/>
                <a:cs typeface="Avenir Next Regular"/>
                <a:sym typeface="Avenir Next Regular"/>
              </a:rPr>
              <a:t>[Go over definition of depression and causes on slide]</a:t>
            </a:r>
          </a:p>
        </p:txBody>
      </p:sp>
    </p:spTree>
    <p:extLst>
      <p:ext uri="{BB962C8B-B14F-4D97-AF65-F5344CB8AC3E}">
        <p14:creationId xmlns:p14="http://schemas.microsoft.com/office/powerpoint/2010/main" val="4237405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r>
              <a:rPr lang="en-US"/>
              <a:t>Toby – students can raise hand and say what a sign is or direct kids to type in their answers on the questions for the teacher channel in Teams</a:t>
            </a:r>
          </a:p>
          <a:p>
            <a:r>
              <a:rPr lang="en-US"/>
              <a:t>Ask class</a:t>
            </a:r>
            <a:r>
              <a:rPr lang="en-US" baseline="0"/>
              <a:t>, “What are some signs and symptoms of depression?”</a:t>
            </a:r>
          </a:p>
          <a:p>
            <a:endParaRPr lang="en-US" baseline="0"/>
          </a:p>
          <a:p>
            <a:pPr defTabSz="939363">
              <a:lnSpc>
                <a:spcPct val="100000"/>
              </a:lnSpc>
              <a:spcBef>
                <a:spcPts val="411"/>
              </a:spcBef>
              <a:buSzPct val="100000"/>
              <a:buChar char="•"/>
              <a:defRPr sz="1800"/>
            </a:pPr>
            <a:r>
              <a:rPr lang="en-US" sz="2400">
                <a:latin typeface="Avenir Next Regular"/>
                <a:ea typeface="Avenir Next Regular"/>
                <a:cs typeface="Avenir Next Regular"/>
                <a:sym typeface="Avenir Next Regular"/>
              </a:rPr>
              <a:t>How many of you have known someone who was depressed? </a:t>
            </a:r>
            <a:r>
              <a:rPr lang="en-US" sz="2400" b="1">
                <a:latin typeface="Avenir Next Regular"/>
                <a:ea typeface="Avenir Next Regular"/>
                <a:cs typeface="Avenir Next Regular"/>
                <a:sym typeface="Avenir Next Regular"/>
              </a:rPr>
              <a:t>[Ask for a show of hands]</a:t>
            </a:r>
            <a:r>
              <a:rPr lang="en-US" sz="2400">
                <a:latin typeface="Avenir Next Regular"/>
                <a:ea typeface="Avenir Next Regular"/>
                <a:cs typeface="Avenir Next Regular"/>
                <a:sym typeface="Avenir Next Regular"/>
              </a:rPr>
              <a:t>.  </a:t>
            </a:r>
          </a:p>
          <a:p>
            <a:pPr defTabSz="939363">
              <a:lnSpc>
                <a:spcPct val="100000"/>
              </a:lnSpc>
              <a:spcBef>
                <a:spcPts val="411"/>
              </a:spcBef>
              <a:buSzPct val="100000"/>
              <a:buChar char="•"/>
              <a:defRPr sz="1800"/>
            </a:pPr>
            <a:endParaRPr lang="en-US" sz="24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2400">
                <a:latin typeface="Avenir Next Regular"/>
                <a:ea typeface="Avenir Next Regular"/>
                <a:cs typeface="Avenir Next Regular"/>
                <a:sym typeface="Avenir Next Regular"/>
              </a:rPr>
              <a:t>How did you know that they were depressed? </a:t>
            </a:r>
            <a:r>
              <a:rPr lang="en-US" sz="2400" b="1">
                <a:latin typeface="Avenir Next Regular"/>
                <a:ea typeface="Avenir Next Regular"/>
                <a:cs typeface="Avenir Next Regular"/>
                <a:sym typeface="Avenir Next Regular"/>
              </a:rPr>
              <a:t>[Invite responses from the class – be sure that answers include sad or depressed mood, anger-irritability, trouble concentrating, crying, changes in eating and sleeping behaviors, physical complaints, drug and alcohol use, self-harm, and thoughts of suicide]</a:t>
            </a:r>
            <a:r>
              <a:rPr lang="en-US" sz="2400">
                <a:latin typeface="Avenir Next Regular"/>
                <a:ea typeface="Avenir Next Regular"/>
                <a:cs typeface="Avenir Next Regular"/>
                <a:sym typeface="Avenir Next Regular"/>
              </a:rPr>
              <a:t>. </a:t>
            </a:r>
          </a:p>
          <a:p>
            <a:pPr defTabSz="939363">
              <a:lnSpc>
                <a:spcPct val="100000"/>
              </a:lnSpc>
              <a:spcBef>
                <a:spcPts val="411"/>
              </a:spcBef>
              <a:buSzPct val="100000"/>
              <a:buChar char="•"/>
              <a:defRPr sz="1800"/>
            </a:pPr>
            <a:endParaRPr lang="en-US" sz="24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2400">
                <a:latin typeface="Avenir Next Regular"/>
                <a:ea typeface="Avenir Next Regular"/>
                <a:cs typeface="Avenir Next Regular"/>
                <a:sym typeface="Avenir Next Regular"/>
              </a:rPr>
              <a:t>Depression is when feelings of sadness, hopelessness, and despair persist over time and interfere with day-to-day functioning. </a:t>
            </a:r>
          </a:p>
          <a:p>
            <a:pPr defTabSz="939363">
              <a:lnSpc>
                <a:spcPct val="100000"/>
              </a:lnSpc>
              <a:spcBef>
                <a:spcPts val="411"/>
              </a:spcBef>
              <a:buSzPct val="100000"/>
              <a:buChar char="•"/>
              <a:defRPr sz="1800"/>
            </a:pPr>
            <a:endParaRPr lang="en-US" sz="24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2400">
                <a:latin typeface="Avenir Next Regular"/>
                <a:ea typeface="Avenir Next Regular"/>
                <a:cs typeface="Avenir Next Regular"/>
                <a:sym typeface="Avenir Next Regular"/>
              </a:rPr>
              <a:t>Everyone gets sad or feels down at times. </a:t>
            </a:r>
          </a:p>
          <a:p>
            <a:pPr defTabSz="939363">
              <a:lnSpc>
                <a:spcPct val="100000"/>
              </a:lnSpc>
              <a:spcBef>
                <a:spcPts val="411"/>
              </a:spcBef>
              <a:buSzPct val="100000"/>
              <a:buNone/>
              <a:defRPr sz="1800"/>
            </a:pPr>
            <a:endParaRPr lang="en-US" sz="24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2400">
                <a:latin typeface="Avenir Next Regular"/>
                <a:ea typeface="Avenir Next Regular"/>
                <a:cs typeface="Avenir Next Regular"/>
                <a:sym typeface="Avenir Next Regular"/>
              </a:rPr>
              <a:t>Depression becomes a concern when that bad or sad mood lasts for several weeks and it is not possible to cheer up. Here are the signs of depression in adolescents. </a:t>
            </a:r>
            <a:endParaRPr lang="en-US"/>
          </a:p>
        </p:txBody>
      </p:sp>
    </p:spTree>
    <p:extLst>
      <p:ext uri="{BB962C8B-B14F-4D97-AF65-F5344CB8AC3E}">
        <p14:creationId xmlns:p14="http://schemas.microsoft.com/office/powerpoint/2010/main" val="2643633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Shape 108"/>
          <p:cNvSpPr>
            <a:spLocks noGrp="1" noRot="1" noChangeAspect="1"/>
          </p:cNvSpPr>
          <p:nvPr>
            <p:ph type="sldImg"/>
          </p:nvPr>
        </p:nvSpPr>
        <p:spPr>
          <a:prstGeom prst="rect">
            <a:avLst/>
          </a:prstGeom>
        </p:spPr>
        <p:txBody>
          <a:bodyPr/>
          <a:lstStyle/>
          <a:p>
            <a:pPr lvl="0"/>
            <a:endParaRPr/>
          </a:p>
        </p:txBody>
      </p:sp>
      <p:sp>
        <p:nvSpPr>
          <p:cNvPr id="109" name="Shape 109"/>
          <p:cNvSpPr>
            <a:spLocks noGrp="1"/>
          </p:cNvSpPr>
          <p:nvPr>
            <p:ph type="body" sz="quarter" idx="1"/>
          </p:nvPr>
        </p:nvSpPr>
        <p:spPr>
          <a:prstGeom prst="rect">
            <a:avLst/>
          </a:prstGeom>
        </p:spPr>
        <p:txBody>
          <a:bodyPr/>
          <a:lstStyle/>
          <a:p>
            <a:pPr defTabSz="939363">
              <a:lnSpc>
                <a:spcPct val="100000"/>
              </a:lnSpc>
              <a:spcBef>
                <a:spcPts val="411"/>
              </a:spcBef>
              <a:buSzPct val="100000"/>
              <a:buNone/>
              <a:defRPr sz="1800"/>
            </a:pPr>
            <a:r>
              <a:rPr lang="en-US" sz="1600" b="1">
                <a:latin typeface="Avenir Next Regular"/>
                <a:ea typeface="Avenir Next Regular"/>
                <a:cs typeface="Avenir Next Regular"/>
                <a:sym typeface="Avenir Next Regular"/>
              </a:rPr>
              <a:t>Toby</a:t>
            </a:r>
          </a:p>
          <a:p>
            <a:pPr defTabSz="939363">
              <a:lnSpc>
                <a:spcPct val="100000"/>
              </a:lnSpc>
              <a:spcBef>
                <a:spcPts val="411"/>
              </a:spcBef>
              <a:buSzPct val="100000"/>
              <a:buNone/>
              <a:defRPr sz="1800"/>
            </a:pPr>
            <a:r>
              <a:rPr sz="1600" b="1">
                <a:latin typeface="Avenir Next Regular"/>
                <a:ea typeface="Avenir Next Regular"/>
                <a:cs typeface="Avenir Next Regular"/>
                <a:sym typeface="Avenir Next Regular"/>
              </a:rPr>
              <a:t>Review signs of depression on slide</a:t>
            </a:r>
            <a:endParaRPr lang="en-US" sz="1600" b="1">
              <a:latin typeface="Avenir Next Regular"/>
              <a:ea typeface="Avenir Next Regular"/>
              <a:cs typeface="Avenir Next Regular"/>
              <a:sym typeface="Avenir Next Regular"/>
            </a:endParaRPr>
          </a:p>
          <a:p>
            <a:pPr defTabSz="939363">
              <a:lnSpc>
                <a:spcPct val="100000"/>
              </a:lnSpc>
              <a:spcBef>
                <a:spcPts val="411"/>
              </a:spcBef>
              <a:buSzPct val="100000"/>
              <a:buNone/>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Depression doesn’t look the same in adults as it does in teens. We are used to seeing pictures of people looking sad or not being able to get out of bed – this is more common in adults.  </a:t>
            </a:r>
          </a:p>
        </p:txBody>
      </p:sp>
    </p:spTree>
    <p:extLst>
      <p:ext uri="{BB962C8B-B14F-4D97-AF65-F5344CB8AC3E}">
        <p14:creationId xmlns:p14="http://schemas.microsoft.com/office/powerpoint/2010/main" val="2854564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not be an ally to others and help others without first taking care of ourself</a:t>
            </a:r>
          </a:p>
          <a:p>
            <a:endParaRPr lang="en-US" dirty="0"/>
          </a:p>
        </p:txBody>
      </p:sp>
      <p:sp>
        <p:nvSpPr>
          <p:cNvPr id="4" name="Slide Number Placeholder 3"/>
          <p:cNvSpPr>
            <a:spLocks noGrp="1"/>
          </p:cNvSpPr>
          <p:nvPr>
            <p:ph type="sldNum" sz="quarter" idx="5"/>
          </p:nvPr>
        </p:nvSpPr>
        <p:spPr/>
        <p:txBody>
          <a:bodyPr/>
          <a:lstStyle/>
          <a:p>
            <a:fld id="{245D1525-9791-4E1A-AAC9-18DFBFDE50FD}" type="slidenum">
              <a:rPr lang="en-US" smtClean="0"/>
              <a:t>21</a:t>
            </a:fld>
            <a:endParaRPr lang="en-US"/>
          </a:p>
        </p:txBody>
      </p:sp>
    </p:spTree>
    <p:extLst>
      <p:ext uri="{BB962C8B-B14F-4D97-AF65-F5344CB8AC3E}">
        <p14:creationId xmlns:p14="http://schemas.microsoft.com/office/powerpoint/2010/main" val="2792307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prstGeom prst="rect">
            <a:avLst/>
          </a:prstGeom>
        </p:spPr>
        <p:txBody>
          <a:bodyPr/>
          <a:lstStyle/>
          <a:p>
            <a:pPr lvl="0"/>
            <a:endParaRPr/>
          </a:p>
        </p:txBody>
      </p:sp>
      <p:sp>
        <p:nvSpPr>
          <p:cNvPr id="116" name="Shape 116"/>
          <p:cNvSpPr>
            <a:spLocks noGrp="1"/>
          </p:cNvSpPr>
          <p:nvPr>
            <p:ph type="body" sz="quarter" idx="1"/>
          </p:nvPr>
        </p:nvSpPr>
        <p:spPr>
          <a:prstGeom prst="rect">
            <a:avLst/>
          </a:prstGeom>
        </p:spPr>
        <p:txBody>
          <a:bodyPr>
            <a:normAutofit fontScale="85000" lnSpcReduction="20000"/>
          </a:bodyPr>
          <a:lstStyle/>
          <a:p>
            <a:pPr defTabSz="939363">
              <a:lnSpc>
                <a:spcPct val="100000"/>
              </a:lnSpc>
              <a:spcBef>
                <a:spcPts val="411"/>
              </a:spcBef>
              <a:buSzPct val="100000"/>
              <a:buChar char="•"/>
              <a:defRPr sz="1800"/>
            </a:pPr>
            <a:r>
              <a:rPr lang="en-US" sz="1600">
                <a:latin typeface="Avenir Next Regular"/>
                <a:ea typeface="Avenir Next Regular"/>
                <a:cs typeface="Avenir Next Regular"/>
                <a:sym typeface="Avenir Next Regular"/>
              </a:rPr>
              <a:t>Toby</a:t>
            </a: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Most teens who are suicidal are depressed, which is why we started talking about depression. </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Most depressed teens can get better by getting help. This doesn’t always mean that you have to take medicine. </a:t>
            </a:r>
            <a:r>
              <a:rPr sz="1600" b="1">
                <a:latin typeface="Avenir Next Regular"/>
                <a:ea typeface="Avenir Next Regular"/>
                <a:cs typeface="Avenir Next Regular"/>
                <a:sym typeface="Avenir Next Regular"/>
              </a:rPr>
              <a:t>[Go through points on the slide]</a:t>
            </a:r>
            <a:r>
              <a:rPr sz="1600">
                <a:latin typeface="Avenir Next Regular"/>
                <a:ea typeface="Avenir Next Regular"/>
                <a:cs typeface="Avenir Next Regular"/>
                <a:sym typeface="Avenir Next Regular"/>
              </a:rPr>
              <a:t> It means having a safe place to talk; someone to listen; it means learning new ways of coping with problems and getting support.</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Let’s talk about coping. What is a coping skill? </a:t>
            </a:r>
            <a:r>
              <a:rPr sz="1600" b="1">
                <a:latin typeface="Avenir Next Regular"/>
                <a:ea typeface="Avenir Next Regular"/>
                <a:cs typeface="Avenir Next Regular"/>
                <a:sym typeface="Avenir Next Regular"/>
              </a:rPr>
              <a:t>[Invite responses from group] </a:t>
            </a:r>
            <a:r>
              <a:rPr sz="1600">
                <a:latin typeface="Avenir Next Regular"/>
                <a:ea typeface="Avenir Next Regular"/>
                <a:cs typeface="Avenir Next Regular"/>
                <a:sym typeface="Avenir Next Regular"/>
              </a:rPr>
              <a:t>Good, it’s how we deal with things that happen in our life. </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What are some ways you cope with stress or depression? </a:t>
            </a:r>
            <a:r>
              <a:rPr sz="1600" b="1">
                <a:latin typeface="Avenir Next Regular"/>
                <a:ea typeface="Avenir Next Regular"/>
                <a:cs typeface="Avenir Next Regular"/>
                <a:sym typeface="Avenir Next Regular"/>
              </a:rPr>
              <a:t>[Invite responses from group]</a:t>
            </a:r>
            <a:endParaRPr lang="en-US" sz="1600" b="1">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We all are different and have different strategies like relaxing, journaling, exercise, listening to music, sports, art and sometimes we need to learn new ways of dealing with stress and depression. </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What keeps people from getting help?</a:t>
            </a:r>
            <a:r>
              <a:rPr sz="1600" b="1">
                <a:latin typeface="Avenir Next Regular"/>
                <a:ea typeface="Avenir Next Regular"/>
                <a:cs typeface="Avenir Next Regular"/>
                <a:sym typeface="Avenir Next Regular"/>
              </a:rPr>
              <a:t> [Invite responses from group]</a:t>
            </a:r>
            <a:endParaRPr sz="1600">
              <a:latin typeface="Avenir Next Regular"/>
              <a:ea typeface="Avenir Next Regular"/>
              <a:cs typeface="Avenir Next Regular"/>
              <a:sym typeface="Avenir Next Regular"/>
            </a:endParaRPr>
          </a:p>
        </p:txBody>
      </p:sp>
    </p:spTree>
    <p:extLst>
      <p:ext uri="{BB962C8B-B14F-4D97-AF65-F5344CB8AC3E}">
        <p14:creationId xmlns:p14="http://schemas.microsoft.com/office/powerpoint/2010/main" val="3568494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noRot="1" noChangeAspect="1"/>
          </p:cNvSpPr>
          <p:nvPr>
            <p:ph type="sldImg"/>
          </p:nvPr>
        </p:nvSpPr>
        <p:spPr>
          <a:prstGeom prst="rect">
            <a:avLst/>
          </a:prstGeom>
        </p:spPr>
        <p:txBody>
          <a:bodyPr/>
          <a:lstStyle/>
          <a:p>
            <a:pPr lvl="0"/>
            <a:endParaRPr/>
          </a:p>
        </p:txBody>
      </p:sp>
      <p:sp>
        <p:nvSpPr>
          <p:cNvPr id="130" name="Shape 130"/>
          <p:cNvSpPr>
            <a:spLocks noGrp="1"/>
          </p:cNvSpPr>
          <p:nvPr>
            <p:ph type="body" sz="quarter" idx="1"/>
          </p:nvPr>
        </p:nvSpPr>
        <p:spPr>
          <a:prstGeom prst="rect">
            <a:avLst/>
          </a:prstGeom>
        </p:spPr>
        <p:txBody>
          <a:bodyPr/>
          <a:lstStyle/>
          <a:p>
            <a:pPr marL="0" indent="0">
              <a:buSzPct val="100000"/>
              <a:buNone/>
              <a:defRPr sz="1800"/>
            </a:pPr>
            <a:r>
              <a:rPr lang="EN-US" sz="1600" b="0">
                <a:latin typeface="Avenir Next Regular"/>
                <a:ea typeface="Avenir Next Regular"/>
                <a:cs typeface="Avenir Next Regular"/>
                <a:sym typeface="Avenir Next Regular"/>
              </a:rPr>
              <a:t>Jackie</a:t>
            </a:r>
          </a:p>
          <a:p>
            <a:pPr marL="0" indent="0">
              <a:buSzPct val="100000"/>
              <a:buNone/>
              <a:defRPr sz="1800"/>
            </a:pPr>
            <a:r>
              <a:rPr lang="EN-US" sz="1600" b="0">
                <a:latin typeface="Avenir Next Regular"/>
                <a:ea typeface="Avenir Next Regular"/>
                <a:cs typeface="Avenir Next Regular"/>
                <a:sym typeface="Avenir Next Regular"/>
              </a:rPr>
              <a:t>Now</a:t>
            </a:r>
            <a:r>
              <a:rPr lang="EN-US" sz="1600" b="0" baseline="0">
                <a:latin typeface="Avenir Next Regular"/>
                <a:ea typeface="Avenir Next Regular"/>
                <a:cs typeface="Avenir Next Regular"/>
                <a:sym typeface="Avenir Next Regular"/>
              </a:rPr>
              <a:t> that you know a little bit about depression and what it looks like, we want to give you some tools for knowing what to do when you recognize the symptoms in a friend.</a:t>
            </a:r>
          </a:p>
          <a:p>
            <a:pPr marL="0" indent="0">
              <a:buSzPct val="100000"/>
              <a:buNone/>
              <a:defRPr sz="1800"/>
            </a:pPr>
            <a:endParaRPr lang="en-US" sz="1600" b="0">
              <a:latin typeface="Avenir Next Regular"/>
              <a:ea typeface="Avenir Next Regular"/>
              <a:cs typeface="Avenir Next Regular"/>
              <a:sym typeface="Avenir Next Regular"/>
            </a:endParaRPr>
          </a:p>
          <a:p>
            <a:pPr marL="133900" indent="-133900">
              <a:buSzPct val="100000"/>
              <a:buChar char="•"/>
              <a:defRPr sz="1800"/>
            </a:pPr>
            <a:r>
              <a:rPr lang="EN-US" sz="1600" b="0">
                <a:latin typeface="Avenir Next Regular"/>
                <a:ea typeface="Avenir Next Regular"/>
                <a:cs typeface="Avenir Next Regular"/>
                <a:sym typeface="Avenir Next Regular"/>
              </a:rPr>
              <a:t>When we are concerned about a friend, the </a:t>
            </a:r>
            <a:r>
              <a:rPr sz="1600" b="0">
                <a:latin typeface="Avenir Next Regular"/>
                <a:ea typeface="Avenir Next Regular"/>
                <a:cs typeface="Avenir Next Regular"/>
                <a:sym typeface="Avenir Next Regular"/>
              </a:rPr>
              <a:t>FACTS framework</a:t>
            </a:r>
            <a:r>
              <a:rPr lang="EN-US" sz="1600" b="0" baseline="0">
                <a:latin typeface="Avenir Next Regular"/>
                <a:ea typeface="Avenir Next Regular"/>
                <a:cs typeface="Avenir Next Regular"/>
                <a:sym typeface="Avenir Next Regular"/>
              </a:rPr>
              <a:t> can be a helpful tool.</a:t>
            </a:r>
          </a:p>
          <a:p>
            <a:pPr marL="133900" indent="-133900">
              <a:buSzPct val="100000"/>
              <a:buChar char="•"/>
              <a:defRPr sz="1800"/>
            </a:pPr>
            <a:endParaRPr sz="1600" b="0">
              <a:latin typeface="Avenir Next Regular"/>
              <a:ea typeface="Avenir Next Regular"/>
              <a:cs typeface="Avenir Next Regular"/>
              <a:sym typeface="Avenir Next Regular"/>
            </a:endParaRPr>
          </a:p>
          <a:p>
            <a:pPr marL="133900" indent="-133900">
              <a:buSzPct val="100000"/>
              <a:buChar char="•"/>
              <a:defRPr sz="1800"/>
            </a:pPr>
            <a:r>
              <a:rPr lang="en-US" sz="1600" b="0">
                <a:latin typeface="Avenir Next Regular"/>
                <a:ea typeface="Avenir Next Regular"/>
                <a:cs typeface="Avenir Next Regular"/>
                <a:sym typeface="Avenir Next Regular"/>
              </a:rPr>
              <a:t>The FACTS is an acronym that stands for Feelings, Actions, Changes, Threats and Situations. These are some helpful signs to look for when you are concerned someone you know might be thinking of suicide. </a:t>
            </a:r>
          </a:p>
          <a:p>
            <a:pPr marL="133900" indent="-133900">
              <a:buSzPct val="100000"/>
              <a:buChar char="•"/>
              <a:defRPr sz="1800"/>
            </a:pPr>
            <a:endParaRPr lang="en-US" sz="1600" b="0">
              <a:latin typeface="Avenir Next Regular"/>
              <a:ea typeface="Avenir Next Regular"/>
              <a:cs typeface="Avenir Next Regular"/>
              <a:sym typeface="Avenir Next Regular"/>
            </a:endParaRPr>
          </a:p>
          <a:p>
            <a:pPr marL="133900" indent="-133900">
              <a:buSzPct val="100000"/>
              <a:buChar char="•"/>
              <a:defRPr sz="1800"/>
            </a:pPr>
            <a:r>
              <a:rPr lang="EN-US" sz="1600" b="0">
                <a:latin typeface="Avenir Next Regular"/>
                <a:ea typeface="Avenir Next Regular"/>
                <a:cs typeface="Avenir Next Regular"/>
                <a:sym typeface="Avenir Next Regular"/>
              </a:rPr>
              <a:t>Review</a:t>
            </a:r>
            <a:r>
              <a:rPr lang="EN-US" sz="1600" b="0" baseline="0">
                <a:latin typeface="Avenir Next Regular"/>
                <a:ea typeface="Avenir Next Regular"/>
                <a:cs typeface="Avenir Next Regular"/>
                <a:sym typeface="Avenir Next Regular"/>
              </a:rPr>
              <a:t> the slide with the class.</a:t>
            </a:r>
            <a:endParaRPr lang="EN-US" sz="1600" b="0">
              <a:latin typeface="Avenir Next Regular"/>
              <a:ea typeface="Avenir Next Regular"/>
              <a:cs typeface="Avenir Next Regular"/>
              <a:sym typeface="Avenir Next Regular"/>
            </a:endParaRPr>
          </a:p>
        </p:txBody>
      </p:sp>
    </p:spTree>
    <p:extLst>
      <p:ext uri="{BB962C8B-B14F-4D97-AF65-F5344CB8AC3E}">
        <p14:creationId xmlns:p14="http://schemas.microsoft.com/office/powerpoint/2010/main" val="3212125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Renee</a:t>
            </a:r>
          </a:p>
          <a:p>
            <a:r>
              <a:rPr lang="en-US"/>
              <a:t>Add link to post so kids can access</a:t>
            </a:r>
          </a:p>
          <a:p>
            <a:r>
              <a:rPr lang="en-US"/>
              <a:t>Ask students to look for warning signs</a:t>
            </a:r>
          </a:p>
        </p:txBody>
      </p:sp>
      <p:sp>
        <p:nvSpPr>
          <p:cNvPr id="4" name="Slide Number Placeholder 3"/>
          <p:cNvSpPr>
            <a:spLocks noGrp="1"/>
          </p:cNvSpPr>
          <p:nvPr>
            <p:ph type="sldNum" sz="quarter" idx="10"/>
          </p:nvPr>
        </p:nvSpPr>
        <p:spPr/>
        <p:txBody>
          <a:bodyPr/>
          <a:lstStyle/>
          <a:p>
            <a:fld id="{245D1525-9791-4E1A-AAC9-18DFBFDE50FD}" type="slidenum">
              <a:rPr lang="en-US" smtClean="0"/>
              <a:t>24</a:t>
            </a:fld>
            <a:endParaRPr lang="en-US"/>
          </a:p>
        </p:txBody>
      </p:sp>
    </p:spTree>
    <p:extLst>
      <p:ext uri="{BB962C8B-B14F-4D97-AF65-F5344CB8AC3E}">
        <p14:creationId xmlns:p14="http://schemas.microsoft.com/office/powerpoint/2010/main" val="2103027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Shape 149"/>
          <p:cNvSpPr>
            <a:spLocks noGrp="1" noRot="1" noChangeAspect="1"/>
          </p:cNvSpPr>
          <p:nvPr>
            <p:ph type="sldImg"/>
          </p:nvPr>
        </p:nvSpPr>
        <p:spPr>
          <a:prstGeom prst="rect">
            <a:avLst/>
          </a:prstGeom>
        </p:spPr>
        <p:txBody>
          <a:bodyPr/>
          <a:lstStyle/>
          <a:p>
            <a:pPr lvl="0"/>
            <a:endParaRPr/>
          </a:p>
        </p:txBody>
      </p:sp>
      <p:sp>
        <p:nvSpPr>
          <p:cNvPr id="150" name="Shape 150"/>
          <p:cNvSpPr>
            <a:spLocks noGrp="1"/>
          </p:cNvSpPr>
          <p:nvPr>
            <p:ph type="body" sz="quarter" idx="1"/>
          </p:nvPr>
        </p:nvSpPr>
        <p:spPr>
          <a:prstGeom prst="rect">
            <a:avLst/>
          </a:prstGeom>
        </p:spPr>
        <p:txBody>
          <a:bodyPr>
            <a:normAutofit fontScale="77500" lnSpcReduction="20000"/>
          </a:bodyPr>
          <a:lstStyle/>
          <a:p>
            <a:pPr defTabSz="939363">
              <a:lnSpc>
                <a:spcPct val="100000"/>
              </a:lnSpc>
              <a:spcBef>
                <a:spcPts val="411"/>
              </a:spcBef>
              <a:buSzPct val="100000"/>
              <a:buChar char="•"/>
              <a:defRPr sz="1800"/>
            </a:pPr>
            <a:r>
              <a:rPr lang="en-US" sz="1600">
                <a:latin typeface="Avenir Next Regular"/>
                <a:ea typeface="Avenir Next Regular"/>
                <a:cs typeface="Avenir Next Regular"/>
                <a:sym typeface="Avenir Next Regular"/>
              </a:rPr>
              <a:t>Jackie</a:t>
            </a: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Let’s take a look at your role in helping a friend who might be at risk for suicide.</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If you have a friend thinking about suicide or who has talked about it – it is serious! You have a role to play in helping your friend, but it is not to be the adult or to be a counselor.</a:t>
            </a:r>
            <a:r>
              <a:rPr sz="1600" b="1">
                <a:latin typeface="Avenir Next Regular"/>
                <a:ea typeface="Avenir Next Regular"/>
                <a:cs typeface="Avenir Next Regular"/>
                <a:sym typeface="Avenir Next Regular"/>
              </a:rPr>
              <a:t> [Go over friend and adult roles on the slide]</a:t>
            </a:r>
            <a:endParaRPr lang="en-US" sz="1600" b="1">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There is a very important role for a friend that includes being a good friend and educating yourself about suicide so you know what to look for and when to be concerned: What does it mean to “be a good friend?”</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The adult’s role is also to be able to assess the seriousness of the suicide talk. When the crisis has resolved they can also teach new skills for coping and dealing with the depression.</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There are also some things that both roles are responsible for which include some intervention steps that we’ll talk about next. We want you to understand that you need to get them to someone who can help and not try to be the counselor yourself – </a:t>
            </a:r>
            <a:r>
              <a:rPr sz="1600" i="1">
                <a:latin typeface="Avenir Next Regular"/>
                <a:ea typeface="Avenir Next Regular"/>
                <a:cs typeface="Avenir Next Regular"/>
                <a:sym typeface="Avenir Next Regular"/>
              </a:rPr>
              <a:t>they need you to be their friend</a:t>
            </a:r>
            <a:r>
              <a:rPr sz="1600">
                <a:latin typeface="Avenir Next Regular"/>
                <a:ea typeface="Avenir Next Regular"/>
                <a:cs typeface="Avenir Next Regular"/>
                <a:sym typeface="Avenir Next Regular"/>
              </a:rPr>
              <a:t>.</a:t>
            </a: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defRPr sz="1800"/>
            </a:pPr>
            <a:r>
              <a:rPr sz="1600">
                <a:latin typeface="Avenir Next Regular"/>
                <a:ea typeface="Avenir Next Regular"/>
                <a:cs typeface="Avenir Next Regular"/>
                <a:sym typeface="Avenir Next Regular"/>
              </a:rPr>
              <a:t> </a:t>
            </a:r>
          </a:p>
        </p:txBody>
      </p:sp>
    </p:spTree>
    <p:extLst>
      <p:ext uri="{BB962C8B-B14F-4D97-AF65-F5344CB8AC3E}">
        <p14:creationId xmlns:p14="http://schemas.microsoft.com/office/powerpoint/2010/main" val="2435294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prstGeom prst="rect">
            <a:avLst/>
          </a:prstGeom>
        </p:spPr>
        <p:txBody>
          <a:bodyPr/>
          <a:lstStyle/>
          <a:p>
            <a:pPr lvl="0"/>
            <a:endParaRPr/>
          </a:p>
        </p:txBody>
      </p:sp>
      <p:sp>
        <p:nvSpPr>
          <p:cNvPr id="158" name="Shape 158"/>
          <p:cNvSpPr>
            <a:spLocks noGrp="1"/>
          </p:cNvSpPr>
          <p:nvPr>
            <p:ph type="body" sz="quarter" idx="1"/>
          </p:nvPr>
        </p:nvSpPr>
        <p:spPr>
          <a:prstGeom prst="rect">
            <a:avLst/>
          </a:prstGeom>
        </p:spPr>
        <p:txBody>
          <a:bodyPr>
            <a:normAutofit fontScale="77500" lnSpcReduction="20000"/>
          </a:bodyPr>
          <a:lstStyle/>
          <a:p>
            <a:pPr defTabSz="939363">
              <a:lnSpc>
                <a:spcPct val="100000"/>
              </a:lnSpc>
              <a:spcBef>
                <a:spcPts val="411"/>
              </a:spcBef>
              <a:buSzPct val="100000"/>
              <a:buChar char="•"/>
              <a:defRPr sz="1800"/>
            </a:pPr>
            <a:r>
              <a:rPr lang="en-US" sz="1600">
                <a:latin typeface="Avenir Next Regular"/>
                <a:ea typeface="Avenir Next Regular"/>
                <a:cs typeface="Avenir Next Regular"/>
                <a:sym typeface="Avenir Next Regular"/>
              </a:rPr>
              <a:t>Jackie</a:t>
            </a: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There are three helpful phrases </a:t>
            </a:r>
            <a:r>
              <a:rPr lang="en-US" sz="1600">
                <a:latin typeface="Avenir Next Regular"/>
                <a:ea typeface="Avenir Next Regular"/>
                <a:cs typeface="Avenir Next Regular"/>
                <a:sym typeface="Avenir Next Regular"/>
              </a:rPr>
              <a:t>and a</a:t>
            </a:r>
            <a:r>
              <a:rPr sz="1600">
                <a:latin typeface="Avenir Next Regular"/>
                <a:ea typeface="Avenir Next Regular"/>
                <a:cs typeface="Avenir Next Regular"/>
                <a:sym typeface="Avenir Next Regular"/>
              </a:rPr>
              <a:t>ll you have to do is remember these three strategies in order to be helpful to a suicidal friend. </a:t>
            </a: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Show</a:t>
            </a:r>
            <a:r>
              <a:rPr lang="en-US" sz="1600" b="1" baseline="0">
                <a:latin typeface="Avenir Next Regular"/>
                <a:ea typeface="Avenir Next Regular"/>
                <a:cs typeface="Avenir Next Regular"/>
                <a:sym typeface="Avenir Next Regular"/>
              </a:rPr>
              <a:t> You Care: </a:t>
            </a:r>
            <a:r>
              <a:rPr sz="1600">
                <a:latin typeface="Avenir Next Regular"/>
                <a:ea typeface="Avenir Next Regular"/>
                <a:cs typeface="Avenir Next Regular"/>
                <a:sym typeface="Avenir Next Regular"/>
              </a:rPr>
              <a:t>You show someone you care when you listen carefully to what they are saying and tell them that you are concerned about their feelings. What are some other ways you can show you care? </a:t>
            </a:r>
            <a:r>
              <a:rPr sz="1600" b="1">
                <a:latin typeface="Avenir Next Regular"/>
                <a:ea typeface="Avenir Next Regular"/>
                <a:cs typeface="Avenir Next Regular"/>
                <a:sym typeface="Avenir Next Regular"/>
              </a:rPr>
              <a:t>[Solicit some responses and reinforce helpful ones]</a:t>
            </a:r>
            <a:endParaRPr lang="en-US" sz="1600" b="1">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Ask the Questions:</a:t>
            </a:r>
            <a:r>
              <a:rPr sz="1600">
                <a:latin typeface="Avenir Next Regular"/>
                <a:ea typeface="Avenir Next Regular"/>
                <a:cs typeface="Avenir Next Regular"/>
                <a:sym typeface="Avenir Next Regular"/>
              </a:rPr>
              <a:t> The only way to really know if someone is suicidal is to ask, “are you thinking of suicide?” The question may be difficult to ask but it is important that you ask it in a direct, caring and non-judgmental way. It is important to use the word suicide and be direct and wait for a response.  </a:t>
            </a:r>
            <a:endParaRPr sz="1600" b="1">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lang="en-US" sz="1600" b="1">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Get Help:</a:t>
            </a:r>
            <a:r>
              <a:rPr lang="en-US" sz="1600" b="1" baseline="0">
                <a:latin typeface="Avenir Next Regular"/>
                <a:ea typeface="Avenir Next Regular"/>
                <a:cs typeface="Avenir Next Regular"/>
                <a:sym typeface="Avenir Next Regular"/>
              </a:rPr>
              <a:t> </a:t>
            </a:r>
            <a:r>
              <a:rPr sz="1600">
                <a:latin typeface="Avenir Next Regular"/>
                <a:ea typeface="Avenir Next Regular"/>
                <a:cs typeface="Avenir Next Regular"/>
                <a:sym typeface="Avenir Next Regular"/>
              </a:rPr>
              <a:t>If they says that they are suicidal, when you ask, then it is important to stay with them and offer to get help. </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marL="285750" lvl="1" indent="-285750" defTabSz="939363">
              <a:lnSpc>
                <a:spcPct val="100000"/>
              </a:lnSpc>
              <a:spcBef>
                <a:spcPts val="411"/>
              </a:spcBef>
              <a:buSzPct val="100000"/>
              <a:buFont typeface="Arial" panose="020B0604020202020204" pitchFamily="34" charset="0"/>
              <a:buChar char="•"/>
              <a:defRPr sz="1800"/>
            </a:pPr>
            <a:r>
              <a:rPr sz="1600">
                <a:latin typeface="Avenir Next Regular"/>
                <a:ea typeface="Avenir Next Regular"/>
                <a:cs typeface="Avenir Next Regular"/>
                <a:sym typeface="Avenir Next Regular"/>
              </a:rPr>
              <a:t>How would you encourage a friend to get help?  What could you say to them?</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Not everyone is willing to get help right away. Sometimes, it is hard to encourage them to talk to someone. Remember how important and serious this step is! Their life is at risk. It is better to have a friend that might be mad at you than to lose a friend to suicide. You must get help for them if you are concerned they may end their life.</a:t>
            </a:r>
          </a:p>
        </p:txBody>
      </p:sp>
    </p:spTree>
    <p:extLst>
      <p:ext uri="{BB962C8B-B14F-4D97-AF65-F5344CB8AC3E}">
        <p14:creationId xmlns:p14="http://schemas.microsoft.com/office/powerpoint/2010/main" val="378420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JackieDo</a:t>
            </a:r>
            <a:r>
              <a:rPr lang="en-US"/>
              <a:t> not try to argue someone out of suicide. </a:t>
            </a:r>
          </a:p>
          <a:p>
            <a:r>
              <a:rPr lang="en-US"/>
              <a:t>Instead, let them know that you care, that they are not alone and that they can get help. </a:t>
            </a:r>
          </a:p>
          <a:p>
            <a:endParaRPr lang="en-US"/>
          </a:p>
          <a:p>
            <a:r>
              <a:rPr lang="en-US"/>
              <a:t>What could you say to Carlos?</a:t>
            </a:r>
          </a:p>
        </p:txBody>
      </p:sp>
      <p:sp>
        <p:nvSpPr>
          <p:cNvPr id="4" name="Slide Number Placeholder 3"/>
          <p:cNvSpPr>
            <a:spLocks noGrp="1"/>
          </p:cNvSpPr>
          <p:nvPr>
            <p:ph type="sldNum" sz="quarter" idx="10"/>
          </p:nvPr>
        </p:nvSpPr>
        <p:spPr/>
        <p:txBody>
          <a:bodyPr/>
          <a:lstStyle/>
          <a:p>
            <a:fld id="{245D1525-9791-4E1A-AAC9-18DFBFDE50FD}" type="slidenum">
              <a:rPr lang="en-US" smtClean="0"/>
              <a:t>28</a:t>
            </a:fld>
            <a:endParaRPr lang="en-US"/>
          </a:p>
        </p:txBody>
      </p:sp>
    </p:spTree>
    <p:extLst>
      <p:ext uri="{BB962C8B-B14F-4D97-AF65-F5344CB8AC3E}">
        <p14:creationId xmlns:p14="http://schemas.microsoft.com/office/powerpoint/2010/main" val="2538039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Jackie</a:t>
            </a:r>
          </a:p>
          <a:p>
            <a:r>
              <a:rPr lang="en-US" b="1"/>
              <a:t>Ask Questions</a:t>
            </a:r>
            <a:endParaRPr lang="en-US"/>
          </a:p>
          <a:p>
            <a:r>
              <a:rPr lang="en-US"/>
              <a:t>Begin by telling the suicidal person you are concerned about them.</a:t>
            </a:r>
          </a:p>
          <a:p>
            <a:r>
              <a:rPr lang="en-US"/>
              <a:t>Tell them specifically what they have said or done that makes you feel concerned about suicide.</a:t>
            </a:r>
          </a:p>
          <a:p>
            <a:r>
              <a:rPr lang="en-US"/>
              <a:t>Don't be afraid to ask whether the person is considering suicide, and whether they have a particular plan or method in mind. These questions will not push them toward suicide if they were not considering it.</a:t>
            </a:r>
          </a:p>
          <a:p>
            <a:r>
              <a:rPr lang="en-US"/>
              <a:t>Do not try to argue someone out of suicide. Instead, let them know that you care, that they are not alone and that they can get help. </a:t>
            </a:r>
          </a:p>
          <a:p>
            <a:endParaRPr lang="en-US"/>
          </a:p>
          <a:p>
            <a:r>
              <a:rPr lang="en-US"/>
              <a:t>What would this look like with Carlos?</a:t>
            </a:r>
          </a:p>
          <a:p>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29</a:t>
            </a:fld>
            <a:endParaRPr lang="en-US"/>
          </a:p>
        </p:txBody>
      </p:sp>
    </p:spTree>
    <p:extLst>
      <p:ext uri="{BB962C8B-B14F-4D97-AF65-F5344CB8AC3E}">
        <p14:creationId xmlns:p14="http://schemas.microsoft.com/office/powerpoint/2010/main" val="3415764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Jackie</a:t>
            </a:r>
          </a:p>
          <a:p>
            <a:r>
              <a:rPr lang="en-US" b="1"/>
              <a:t>Encourage Professional Help</a:t>
            </a:r>
            <a:endParaRPr lang="en-US"/>
          </a:p>
          <a:p>
            <a:r>
              <a:rPr lang="en-US"/>
              <a:t>Actively encourage the person to see an</a:t>
            </a:r>
            <a:r>
              <a:rPr lang="en-US" baseline="0"/>
              <a:t> ADULT -  parent; teacher; school counselor; coach -  </a:t>
            </a:r>
            <a:r>
              <a:rPr lang="en-US"/>
              <a:t>physician or mental health professional immediately.</a:t>
            </a:r>
          </a:p>
          <a:p>
            <a:r>
              <a:rPr lang="en-US"/>
              <a:t>People considering suicide often believe they cannot be helped. If you can, assist them to identify an ADULT (school staff or others) and If they will let you, go with them</a:t>
            </a:r>
            <a:r>
              <a:rPr lang="en-US" baseline="0"/>
              <a:t> to talk to that ADULT</a:t>
            </a:r>
            <a:endParaRPr lang="en-US"/>
          </a:p>
          <a:p>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30</a:t>
            </a:fld>
            <a:endParaRPr lang="en-US"/>
          </a:p>
        </p:txBody>
      </p:sp>
    </p:spTree>
    <p:extLst>
      <p:ext uri="{BB962C8B-B14F-4D97-AF65-F5344CB8AC3E}">
        <p14:creationId xmlns:p14="http://schemas.microsoft.com/office/powerpoint/2010/main" val="1042755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prstGeom prst="rect">
            <a:avLst/>
          </a:prstGeom>
        </p:spPr>
        <p:txBody>
          <a:bodyPr/>
          <a:lstStyle/>
          <a:p>
            <a:pPr lvl="0"/>
            <a:endParaRPr/>
          </a:p>
        </p:txBody>
      </p:sp>
      <p:sp>
        <p:nvSpPr>
          <p:cNvPr id="137" name="Shape 137"/>
          <p:cNvSpPr>
            <a:spLocks noGrp="1"/>
          </p:cNvSpPr>
          <p:nvPr>
            <p:ph type="body" sz="quarter" idx="1"/>
          </p:nvPr>
        </p:nvSpPr>
        <p:spPr>
          <a:prstGeom prst="rect">
            <a:avLst/>
          </a:prstGeom>
        </p:spPr>
        <p:txBody>
          <a:bodyPr/>
          <a:lstStyle/>
          <a:p>
            <a:pPr marL="113300" indent="-113300">
              <a:buSzPct val="100000"/>
              <a:buChar char="•"/>
              <a:defRPr sz="1800"/>
            </a:pPr>
            <a:r>
              <a:rPr lang="en-US" sz="1600">
                <a:latin typeface="Avenir Next Regular"/>
                <a:ea typeface="Avenir Next Regular"/>
                <a:cs typeface="Avenir Next Regular"/>
                <a:sym typeface="Avenir Next Regular"/>
              </a:rPr>
              <a:t>Jackie</a:t>
            </a:r>
          </a:p>
          <a:p>
            <a:pPr marL="113300" indent="-113300">
              <a:buSzPct val="100000"/>
              <a:buChar char="•"/>
              <a:defRPr sz="1800"/>
            </a:pPr>
            <a:r>
              <a:rPr sz="1600">
                <a:latin typeface="Avenir Next Regular"/>
                <a:ea typeface="Avenir Next Regular"/>
                <a:cs typeface="Avenir Next Regular"/>
                <a:sym typeface="Avenir Next Regular"/>
              </a:rPr>
              <a:t>Now that you know what to look for, here are some things to keep in mind that most people are tempted to do, but aren’t very helpful to someone who’s thinking about suicide. </a:t>
            </a:r>
            <a:endParaRPr lang="en-US" sz="1600">
              <a:latin typeface="Avenir Next Regular"/>
              <a:ea typeface="Avenir Next Regular"/>
              <a:cs typeface="Avenir Next Regular"/>
              <a:sym typeface="Avenir Next Regular"/>
            </a:endParaRPr>
          </a:p>
          <a:p>
            <a:pPr marL="113300" indent="-113300">
              <a:buSzPct val="100000"/>
              <a:buChar char="•"/>
              <a:defRPr sz="1800"/>
            </a:pPr>
            <a:endParaRPr sz="1600">
              <a:latin typeface="Avenir Next Regular"/>
              <a:ea typeface="Avenir Next Regular"/>
              <a:cs typeface="Avenir Next Regular"/>
              <a:sym typeface="Avenir Next Regular"/>
            </a:endParaRPr>
          </a:p>
          <a:p>
            <a:pPr marL="113300" indent="-113300">
              <a:buSzPct val="100000"/>
              <a:buChar char="•"/>
              <a:defRPr sz="1800"/>
            </a:pPr>
            <a:r>
              <a:rPr sz="1600">
                <a:latin typeface="Avenir Next Regular"/>
                <a:ea typeface="Avenir Next Regular"/>
                <a:cs typeface="Avenir Next Regular"/>
                <a:sym typeface="Avenir Next Regular"/>
              </a:rPr>
              <a:t>Why do you think these statements aren’t helpful? How might they make the person feel? </a:t>
            </a:r>
            <a:r>
              <a:rPr sz="1600" b="1">
                <a:latin typeface="Avenir Next Regular"/>
                <a:ea typeface="Avenir Next Regular"/>
                <a:cs typeface="Avenir Next Regular"/>
                <a:sym typeface="Avenir Next Regular"/>
              </a:rPr>
              <a:t>[Invite responses from group]</a:t>
            </a:r>
            <a:endParaRPr lang="en-US" sz="1600" b="1">
              <a:latin typeface="Avenir Next Regular"/>
              <a:ea typeface="Avenir Next Regular"/>
              <a:cs typeface="Avenir Next Regular"/>
              <a:sym typeface="Avenir Next Regular"/>
            </a:endParaRPr>
          </a:p>
          <a:p>
            <a:pPr marL="113300" indent="-113300">
              <a:buSzPct val="100000"/>
              <a:buChar char="•"/>
              <a:defRPr sz="1800"/>
            </a:pPr>
            <a:endParaRPr sz="1600" b="1">
              <a:latin typeface="Avenir Next Regular"/>
              <a:ea typeface="Avenir Next Regular"/>
              <a:cs typeface="Avenir Next Regular"/>
              <a:sym typeface="Avenir Next Regular"/>
            </a:endParaRPr>
          </a:p>
          <a:p>
            <a:pPr marL="113300" indent="-113300">
              <a:buSzPct val="100000"/>
              <a:buChar char="•"/>
              <a:defRPr sz="1800"/>
            </a:pPr>
            <a:r>
              <a:rPr sz="1600">
                <a:latin typeface="Avenir Next Regular"/>
                <a:ea typeface="Avenir Next Regular"/>
                <a:cs typeface="Avenir Next Regular"/>
                <a:sym typeface="Avenir Next Regular"/>
              </a:rPr>
              <a:t>These kinds of reactions can be silencing and hurtful and makes it less likely that the person will want to open up and talk about what’s going on with them.</a:t>
            </a:r>
          </a:p>
        </p:txBody>
      </p:sp>
    </p:spTree>
    <p:extLst>
      <p:ext uri="{BB962C8B-B14F-4D97-AF65-F5344CB8AC3E}">
        <p14:creationId xmlns:p14="http://schemas.microsoft.com/office/powerpoint/2010/main" val="1427792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Jackie Ask the class this question.</a:t>
            </a:r>
          </a:p>
        </p:txBody>
      </p:sp>
    </p:spTree>
    <p:extLst>
      <p:ext uri="{BB962C8B-B14F-4D97-AF65-F5344CB8AC3E}">
        <p14:creationId xmlns:p14="http://schemas.microsoft.com/office/powerpoint/2010/main" val="3337739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prstGeom prst="rect">
            <a:avLst/>
          </a:prstGeom>
        </p:spPr>
        <p:txBody>
          <a:bodyPr/>
          <a:lstStyle/>
          <a:p>
            <a:pPr lvl="0"/>
            <a:endParaRPr/>
          </a:p>
        </p:txBody>
      </p:sp>
      <p:sp>
        <p:nvSpPr>
          <p:cNvPr id="167" name="Shape 167"/>
          <p:cNvSpPr>
            <a:spLocks noGrp="1"/>
          </p:cNvSpPr>
          <p:nvPr>
            <p:ph type="body" sz="quarter" idx="1"/>
          </p:nvPr>
        </p:nvSpPr>
        <p:spPr>
          <a:prstGeom prst="rect">
            <a:avLst/>
          </a:prstGeom>
        </p:spPr>
        <p:txBody>
          <a:bodyPr>
            <a:normAutofit fontScale="77500" lnSpcReduction="20000"/>
          </a:bodyPr>
          <a:lstStyle/>
          <a:p>
            <a:pPr defTabSz="939363">
              <a:lnSpc>
                <a:spcPct val="100000"/>
              </a:lnSpc>
              <a:spcBef>
                <a:spcPts val="411"/>
              </a:spcBef>
              <a:buSzPct val="100000"/>
              <a:buChar char="•"/>
              <a:defRPr sz="1800"/>
            </a:pPr>
            <a:r>
              <a:rPr lang="en-US" sz="1600">
                <a:latin typeface="Avenir Next Regular"/>
                <a:ea typeface="Avenir Next Regular"/>
                <a:cs typeface="Avenir Next Regular"/>
                <a:sym typeface="Avenir Next Regular"/>
              </a:rPr>
              <a:t>Jackie</a:t>
            </a:r>
          </a:p>
          <a:p>
            <a:pPr defTabSz="939363">
              <a:lnSpc>
                <a:spcPct val="100000"/>
              </a:lnSpc>
              <a:spcBef>
                <a:spcPts val="411"/>
              </a:spcBef>
              <a:buSzPct val="100000"/>
              <a:buChar char="•"/>
              <a:defRPr sz="1800"/>
            </a:pPr>
            <a:r>
              <a:rPr lang="en-US" sz="1600">
                <a:latin typeface="Avenir Next Regular"/>
                <a:ea typeface="Avenir Next Regular"/>
                <a:cs typeface="Avenir Next Regular"/>
                <a:sym typeface="Avenir Next Regular"/>
              </a:rPr>
              <a:t>Tell class we will email them and parents a resources handout, check our email.</a:t>
            </a: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Let’s talk about the resources that are available for a suicidal teen. There are resources in the school as well as in the community.  </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Where would you go to if you were worried about a friend?</a:t>
            </a: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The crisis hot-line is available 24-hours a day. Talking on the phone may feel more comfortable to some people than sharing concerns face-to-face. We are going to pass out help cards that we want you to keep with you. The web site for the youth suicide prevention program is on the front of the card. It has lots of information about suicide prevention. On the back of the card are the three things that you can do to help a suicidal friend. </a:t>
            </a: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sz="1600">
                <a:latin typeface="Avenir Next Regular"/>
                <a:ea typeface="Avenir Next Regular"/>
                <a:cs typeface="Avenir Next Regular"/>
                <a:sym typeface="Avenir Next Regular"/>
              </a:rPr>
              <a:t>The Trevor Project is really helpful for LGBTQ (Lesbian, Gay, Bisexual, Tran</a:t>
            </a:r>
            <a:r>
              <a:rPr lang="en-US" sz="1600">
                <a:latin typeface="Avenir Next Regular"/>
                <a:ea typeface="Avenir Next Regular"/>
                <a:cs typeface="Avenir Next Regular"/>
                <a:sym typeface="Avenir Next Regular"/>
              </a:rPr>
              <a:t>s</a:t>
            </a:r>
            <a:r>
              <a:rPr sz="1600">
                <a:latin typeface="Avenir Next Regular"/>
                <a:ea typeface="Avenir Next Regular"/>
                <a:cs typeface="Avenir Next Regular"/>
                <a:sym typeface="Avenir Next Regular"/>
              </a:rPr>
              <a:t>gendered and Questioning) youth who are dealing with issues related to their sexuality and gender identity if you know someone who is struggling with this and needs someone to talk to who understands.</a:t>
            </a: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endParaRPr lang="en-US" sz="1600">
              <a:latin typeface="Avenir Next Regular"/>
              <a:ea typeface="Avenir Next Regular"/>
              <a:cs typeface="Avenir Next Regular"/>
              <a:sym typeface="Avenir Next Regular"/>
            </a:endParaRPr>
          </a:p>
          <a:p>
            <a:pPr defTabSz="939363">
              <a:lnSpc>
                <a:spcPct val="100000"/>
              </a:lnSpc>
              <a:spcBef>
                <a:spcPts val="411"/>
              </a:spcBef>
              <a:buSzPct val="100000"/>
              <a:buChar char="•"/>
              <a:defRPr sz="1800"/>
            </a:pPr>
            <a:r>
              <a:rPr lang="en-US" sz="1600">
                <a:latin typeface="Avenir Next Regular"/>
                <a:ea typeface="Avenir Next Regular"/>
                <a:cs typeface="Avenir Next Regular"/>
                <a:sym typeface="Avenir Next Regular"/>
              </a:rPr>
              <a:t>Teen Link has a chat feature available certain times in the day (SHOW LINK AND HOW TO ACCESS CHAT)</a:t>
            </a:r>
            <a:endParaRPr sz="1600">
              <a:latin typeface="Avenir Next Regular"/>
              <a:ea typeface="Avenir Next Regular"/>
              <a:cs typeface="Avenir Next Regular"/>
              <a:sym typeface="Avenir Next Regular"/>
            </a:endParaRPr>
          </a:p>
          <a:p>
            <a:pPr defTabSz="939363">
              <a:lnSpc>
                <a:spcPct val="100000"/>
              </a:lnSpc>
              <a:spcBef>
                <a:spcPts val="411"/>
              </a:spcBef>
              <a:defRPr sz="1800"/>
            </a:pPr>
            <a:endParaRPr sz="1600">
              <a:latin typeface="Avenir Next Regular"/>
              <a:ea typeface="Avenir Next Regular"/>
              <a:cs typeface="Avenir Next Regular"/>
              <a:sym typeface="Avenir Next Regular"/>
            </a:endParaRPr>
          </a:p>
        </p:txBody>
      </p:sp>
    </p:spTree>
    <p:extLst>
      <p:ext uri="{BB962C8B-B14F-4D97-AF65-F5344CB8AC3E}">
        <p14:creationId xmlns:p14="http://schemas.microsoft.com/office/powerpoint/2010/main" val="13464056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a:t>Jackie</a:t>
            </a:r>
          </a:p>
          <a:p>
            <a:pPr defTabSz="931774"/>
            <a:r>
              <a:rPr lang="en-US"/>
              <a:t>Overview process with School Counselor around typical scenarios – how info handled-  Confidentiality Limits</a:t>
            </a:r>
          </a:p>
          <a:p>
            <a:pPr defTabSz="931774"/>
            <a:r>
              <a:rPr lang="en-US"/>
              <a:t>Especially important during the pandemic when we are feeling so isolated and alone, it is important to connect yourself or a friend to the school counselor to get help. You are not alone!</a:t>
            </a:r>
          </a:p>
          <a:p>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34</a:t>
            </a:fld>
            <a:endParaRPr lang="en-US"/>
          </a:p>
        </p:txBody>
      </p:sp>
    </p:spTree>
    <p:extLst>
      <p:ext uri="{BB962C8B-B14F-4D97-AF65-F5344CB8AC3E}">
        <p14:creationId xmlns:p14="http://schemas.microsoft.com/office/powerpoint/2010/main" val="20592894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prstGeom prst="rect">
            <a:avLst/>
          </a:prstGeom>
        </p:spPr>
        <p:txBody>
          <a:bodyPr/>
          <a:lstStyle/>
          <a:p>
            <a:pPr lvl="0"/>
            <a:endParaRPr/>
          </a:p>
        </p:txBody>
      </p:sp>
      <p:sp>
        <p:nvSpPr>
          <p:cNvPr id="195" name="Shape 195"/>
          <p:cNvSpPr>
            <a:spLocks noGrp="1"/>
          </p:cNvSpPr>
          <p:nvPr>
            <p:ph type="body" sz="quarter" idx="1"/>
          </p:nvPr>
        </p:nvSpPr>
        <p:spPr>
          <a:prstGeom prst="rect">
            <a:avLst/>
          </a:prstGeom>
        </p:spPr>
        <p:txBody>
          <a:bodyPr/>
          <a:lstStyle/>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Jackie</a:t>
            </a:r>
          </a:p>
          <a:p>
            <a:pPr defTabSz="939363">
              <a:lnSpc>
                <a:spcPct val="100000"/>
              </a:lnSpc>
              <a:spcBef>
                <a:spcPts val="411"/>
              </a:spcBef>
              <a:buSzPct val="100000"/>
              <a:buChar char="•"/>
              <a:defRPr sz="1800"/>
            </a:pPr>
            <a:r>
              <a:rPr sz="1600" b="1">
                <a:latin typeface="Avenir Next Regular"/>
                <a:ea typeface="Avenir Next Regular"/>
                <a:cs typeface="Avenir Next Regular"/>
                <a:sym typeface="Avenir Next Regular"/>
              </a:rPr>
              <a:t>[Wrap up with this slide, emphasizing the last point about not being responsible for another person’s choices and that it’s important to do what we can]</a:t>
            </a:r>
          </a:p>
        </p:txBody>
      </p:sp>
    </p:spTree>
    <p:extLst>
      <p:ext uri="{BB962C8B-B14F-4D97-AF65-F5344CB8AC3E}">
        <p14:creationId xmlns:p14="http://schemas.microsoft.com/office/powerpoint/2010/main" val="2851157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latin typeface="Cabin"/>
              </a:rPr>
              <a:t>Staffed 24/7, national network that provides free and confidential emotional support for people in distress, plus prevention and crisis resources for you or your loved ones</a:t>
            </a:r>
            <a:endParaRPr lang="en-US" sz="1200" dirty="0">
              <a:solidFill>
                <a:srgbClr val="000000"/>
              </a:solidFill>
              <a:latin typeface="Cabin"/>
            </a:endParaRPr>
          </a:p>
          <a:p>
            <a:endParaRPr lang="en-US" dirty="0"/>
          </a:p>
        </p:txBody>
      </p:sp>
      <p:sp>
        <p:nvSpPr>
          <p:cNvPr id="4" name="Slide Number Placeholder 3"/>
          <p:cNvSpPr>
            <a:spLocks noGrp="1"/>
          </p:cNvSpPr>
          <p:nvPr>
            <p:ph type="sldNum" sz="quarter" idx="5"/>
          </p:nvPr>
        </p:nvSpPr>
        <p:spPr/>
        <p:txBody>
          <a:bodyPr/>
          <a:lstStyle/>
          <a:p>
            <a:fld id="{245D1525-9791-4E1A-AAC9-18DFBFDE50FD}" type="slidenum">
              <a:rPr lang="en-US" smtClean="0"/>
              <a:t>36</a:t>
            </a:fld>
            <a:endParaRPr lang="en-US"/>
          </a:p>
        </p:txBody>
      </p:sp>
    </p:spTree>
    <p:extLst>
      <p:ext uri="{BB962C8B-B14F-4D97-AF65-F5344CB8AC3E}">
        <p14:creationId xmlns:p14="http://schemas.microsoft.com/office/powerpoint/2010/main" val="15241141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Jackie</a:t>
            </a:r>
          </a:p>
        </p:txBody>
      </p:sp>
      <p:sp>
        <p:nvSpPr>
          <p:cNvPr id="4" name="Slide Number Placeholder 3"/>
          <p:cNvSpPr>
            <a:spLocks noGrp="1"/>
          </p:cNvSpPr>
          <p:nvPr>
            <p:ph type="sldNum" sz="quarter" idx="5"/>
          </p:nvPr>
        </p:nvSpPr>
        <p:spPr/>
        <p:txBody>
          <a:bodyPr/>
          <a:lstStyle/>
          <a:p>
            <a:fld id="{245D1525-9791-4E1A-AAC9-18DFBFDE50FD}" type="slidenum">
              <a:rPr lang="en-US" smtClean="0"/>
              <a:t>37</a:t>
            </a:fld>
            <a:endParaRPr lang="en-US"/>
          </a:p>
        </p:txBody>
      </p:sp>
    </p:spTree>
    <p:extLst>
      <p:ext uri="{BB962C8B-B14F-4D97-AF65-F5344CB8AC3E}">
        <p14:creationId xmlns:p14="http://schemas.microsoft.com/office/powerpoint/2010/main" val="2553902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Jackie</a:t>
            </a:r>
          </a:p>
          <a:p>
            <a:r>
              <a:rPr lang="en-US" b="1"/>
              <a:t>ENCOURAGE THEM TO ADD to Handout PERSONAL SUPPORT SYSTEM: </a:t>
            </a:r>
            <a:endParaRPr lang="en-US"/>
          </a:p>
          <a:p>
            <a:r>
              <a:rPr lang="en-US" b="1"/>
              <a:t>Friends; Family; Professionals/ phone #s</a:t>
            </a:r>
            <a:endParaRPr lang="en-US"/>
          </a:p>
          <a:p>
            <a:r>
              <a:rPr lang="en-US"/>
              <a:t> </a:t>
            </a:r>
          </a:p>
        </p:txBody>
      </p:sp>
      <p:sp>
        <p:nvSpPr>
          <p:cNvPr id="4" name="Slide Number Placeholder 3"/>
          <p:cNvSpPr>
            <a:spLocks noGrp="1"/>
          </p:cNvSpPr>
          <p:nvPr>
            <p:ph type="sldNum" sz="quarter" idx="10"/>
          </p:nvPr>
        </p:nvSpPr>
        <p:spPr/>
        <p:txBody>
          <a:bodyPr/>
          <a:lstStyle/>
          <a:p>
            <a:fld id="{245D1525-9791-4E1A-AAC9-18DFBFDE50FD}" type="slidenum">
              <a:rPr lang="en-US" smtClean="0"/>
              <a:t>39</a:t>
            </a:fld>
            <a:endParaRPr lang="en-US"/>
          </a:p>
        </p:txBody>
      </p:sp>
    </p:spTree>
    <p:extLst>
      <p:ext uri="{BB962C8B-B14F-4D97-AF65-F5344CB8AC3E}">
        <p14:creationId xmlns:p14="http://schemas.microsoft.com/office/powerpoint/2010/main" val="697419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Jackie</a:t>
            </a:r>
          </a:p>
          <a:p>
            <a:r>
              <a:rPr lang="en-US"/>
              <a:t>Post link to forms survey on Teams</a:t>
            </a:r>
          </a:p>
        </p:txBody>
      </p:sp>
      <p:sp>
        <p:nvSpPr>
          <p:cNvPr id="4" name="Slide Number Placeholder 3"/>
          <p:cNvSpPr>
            <a:spLocks noGrp="1"/>
          </p:cNvSpPr>
          <p:nvPr>
            <p:ph type="sldNum" sz="quarter" idx="5"/>
          </p:nvPr>
        </p:nvSpPr>
        <p:spPr/>
        <p:txBody>
          <a:bodyPr/>
          <a:lstStyle/>
          <a:p>
            <a:fld id="{245D1525-9791-4E1A-AAC9-18DFBFDE50FD}" type="slidenum">
              <a:rPr lang="en-US" smtClean="0"/>
              <a:t>40</a:t>
            </a:fld>
            <a:endParaRPr lang="en-US"/>
          </a:p>
        </p:txBody>
      </p:sp>
    </p:spTree>
    <p:extLst>
      <p:ext uri="{BB962C8B-B14F-4D97-AF65-F5344CB8AC3E}">
        <p14:creationId xmlns:p14="http://schemas.microsoft.com/office/powerpoint/2010/main" val="2399127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Jackie- have a student read the scenario</a:t>
            </a:r>
          </a:p>
          <a:p>
            <a:r>
              <a:rPr lang="en-US"/>
              <a:t>F- is there a volunteer that can identify a Feeling</a:t>
            </a:r>
          </a:p>
          <a:p>
            <a:r>
              <a:rPr lang="en-US"/>
              <a:t>A- is there a volunteer that can identify an action</a:t>
            </a:r>
          </a:p>
          <a:p>
            <a:r>
              <a:rPr lang="en-US"/>
              <a:t>So on</a:t>
            </a:r>
          </a:p>
          <a:p>
            <a:r>
              <a:rPr lang="en-US"/>
              <a:t>Use this</a:t>
            </a:r>
            <a:r>
              <a:rPr lang="en-US" baseline="0"/>
              <a:t> scenario to identify “the facts”</a:t>
            </a:r>
          </a:p>
          <a:p>
            <a:r>
              <a:rPr lang="en-US" baseline="0"/>
              <a:t>Divide into groups and complete worksheet outlining the facts that might lead us to be concerned</a:t>
            </a:r>
          </a:p>
          <a:p>
            <a:r>
              <a:rPr lang="en-US" baseline="0"/>
              <a:t>Have groups report back (use next slide for discussion)</a:t>
            </a:r>
          </a:p>
          <a:p>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41</a:t>
            </a:fld>
            <a:endParaRPr lang="en-US"/>
          </a:p>
        </p:txBody>
      </p:sp>
    </p:spTree>
    <p:extLst>
      <p:ext uri="{BB962C8B-B14F-4D97-AF65-F5344CB8AC3E}">
        <p14:creationId xmlns:p14="http://schemas.microsoft.com/office/powerpoint/2010/main" val="33731086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Role play practice with partners or empty chair with whole class. If time allows, extra practice.</a:t>
            </a:r>
          </a:p>
        </p:txBody>
      </p:sp>
      <p:sp>
        <p:nvSpPr>
          <p:cNvPr id="4" name="Slide Number Placeholder 3"/>
          <p:cNvSpPr>
            <a:spLocks noGrp="1"/>
          </p:cNvSpPr>
          <p:nvPr>
            <p:ph type="sldNum" sz="quarter" idx="10"/>
          </p:nvPr>
        </p:nvSpPr>
        <p:spPr/>
        <p:txBody>
          <a:bodyPr/>
          <a:lstStyle/>
          <a:p>
            <a:fld id="{245D1525-9791-4E1A-AAC9-18DFBFDE50FD}" type="slidenum">
              <a:rPr lang="en-US" smtClean="0"/>
              <a:t>43</a:t>
            </a:fld>
            <a:endParaRPr lang="en-US"/>
          </a:p>
        </p:txBody>
      </p:sp>
    </p:spTree>
    <p:extLst>
      <p:ext uri="{BB962C8B-B14F-4D97-AF65-F5344CB8AC3E}">
        <p14:creationId xmlns:p14="http://schemas.microsoft.com/office/powerpoint/2010/main" val="39848175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TIME ALLOWS…</a:t>
            </a:r>
          </a:p>
          <a:p>
            <a:pPr defTabSz="931774">
              <a:defRPr/>
            </a:pPr>
            <a:r>
              <a:rPr lang="en-US"/>
              <a:t>video</a:t>
            </a:r>
            <a:r>
              <a:rPr lang="en-US" baseline="0"/>
              <a:t>   </a:t>
            </a:r>
            <a:r>
              <a:rPr lang="en-US" b="1" baseline="0"/>
              <a:t>(9 min 50 sec  length)</a:t>
            </a:r>
          </a:p>
          <a:p>
            <a:r>
              <a:rPr lang="en-US"/>
              <a:t>LOOK, LISTEN, LINK </a:t>
            </a:r>
          </a:p>
          <a:p>
            <a:r>
              <a:rPr lang="en-US"/>
              <a:t>Youth</a:t>
            </a:r>
            <a:r>
              <a:rPr lang="en-US" baseline="0"/>
              <a:t> Suicide Prevention Program (2008)</a:t>
            </a:r>
          </a:p>
          <a:p>
            <a:endParaRPr lang="en-US" b="1" baseline="0"/>
          </a:p>
          <a:p>
            <a:r>
              <a:rPr lang="en-US" b="1" baseline="0"/>
              <a:t>OR…..read story from Chicken soup for the teenage soul</a:t>
            </a:r>
          </a:p>
        </p:txBody>
      </p:sp>
      <p:sp>
        <p:nvSpPr>
          <p:cNvPr id="4" name="Slide Number Placeholder 3"/>
          <p:cNvSpPr>
            <a:spLocks noGrp="1"/>
          </p:cNvSpPr>
          <p:nvPr>
            <p:ph type="sldNum" sz="quarter" idx="10"/>
          </p:nvPr>
        </p:nvSpPr>
        <p:spPr/>
        <p:txBody>
          <a:bodyPr/>
          <a:lstStyle/>
          <a:p>
            <a:fld id="{245D1525-9791-4E1A-AAC9-18DFBFDE50FD}" type="slidenum">
              <a:rPr lang="en-US" smtClean="0"/>
              <a:t>44</a:t>
            </a:fld>
            <a:endParaRPr lang="en-US"/>
          </a:p>
        </p:txBody>
      </p:sp>
    </p:spTree>
    <p:extLst>
      <p:ext uri="{BB962C8B-B14F-4D97-AF65-F5344CB8AC3E}">
        <p14:creationId xmlns:p14="http://schemas.microsoft.com/office/powerpoint/2010/main" val="1444994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numbers are from the H</a:t>
            </a:r>
            <a:r>
              <a:rPr lang="en-US"/>
              <a:t>ealthy Youth Survey fall 2016 from a different nearby middle school in our district</a:t>
            </a:r>
            <a:r>
              <a:rPr lang="EN-US"/>
              <a:t>. </a:t>
            </a:r>
            <a:r>
              <a:rPr lang="en-US"/>
              <a:t>We don’t have data from TMS because we weren’t a school yet when the survey was given.</a:t>
            </a:r>
            <a:r>
              <a:rPr lang="EN-US" baseline="0"/>
              <a:t> These numbers are lower than the state averages, but still important to address.</a:t>
            </a:r>
            <a:endParaRPr lang="en-US" baseline="0"/>
          </a:p>
          <a:p>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45</a:t>
            </a:fld>
            <a:endParaRPr lang="en-US"/>
          </a:p>
        </p:txBody>
      </p:sp>
    </p:spTree>
    <p:extLst>
      <p:ext uri="{BB962C8B-B14F-4D97-AF65-F5344CB8AC3E}">
        <p14:creationId xmlns:p14="http://schemas.microsoft.com/office/powerpoint/2010/main" val="42342925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Shape 194"/>
          <p:cNvSpPr>
            <a:spLocks noGrp="1" noRot="1" noChangeAspect="1"/>
          </p:cNvSpPr>
          <p:nvPr>
            <p:ph type="sldImg"/>
          </p:nvPr>
        </p:nvSpPr>
        <p:spPr>
          <a:prstGeom prst="rect">
            <a:avLst/>
          </a:prstGeom>
        </p:spPr>
        <p:txBody>
          <a:bodyPr/>
          <a:lstStyle/>
          <a:p>
            <a:pPr lvl="0"/>
            <a:endParaRPr/>
          </a:p>
        </p:txBody>
      </p:sp>
      <p:sp>
        <p:nvSpPr>
          <p:cNvPr id="195" name="Shape 195"/>
          <p:cNvSpPr>
            <a:spLocks noGrp="1"/>
          </p:cNvSpPr>
          <p:nvPr>
            <p:ph type="body" sz="quarter" idx="1"/>
          </p:nvPr>
        </p:nvSpPr>
        <p:spPr>
          <a:prstGeom prst="rect">
            <a:avLst/>
          </a:prstGeom>
        </p:spPr>
        <p:txBody>
          <a:bodyPr/>
          <a:lstStyle/>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Jackie</a:t>
            </a:r>
          </a:p>
          <a:p>
            <a:pPr defTabSz="939363">
              <a:lnSpc>
                <a:spcPct val="100000"/>
              </a:lnSpc>
              <a:spcBef>
                <a:spcPts val="411"/>
              </a:spcBef>
              <a:buSzPct val="100000"/>
              <a:buChar char="•"/>
              <a:defRPr sz="1800"/>
            </a:pPr>
            <a:r>
              <a:rPr sz="1600" b="1">
                <a:latin typeface="Avenir Next Regular"/>
                <a:ea typeface="Avenir Next Regular"/>
                <a:cs typeface="Avenir Next Regular"/>
                <a:sym typeface="Avenir Next Regular"/>
              </a:rPr>
              <a:t>[W</a:t>
            </a:r>
            <a:r>
              <a:rPr lang="en-US" sz="1600" b="1">
                <a:latin typeface="Avenir Next Regular"/>
                <a:ea typeface="Avenir Next Regular"/>
                <a:cs typeface="Avenir Next Regular"/>
                <a:sym typeface="Avenir Next Regular"/>
              </a:rPr>
              <a:t>r</a:t>
            </a:r>
            <a:r>
              <a:rPr sz="1600" b="1">
                <a:latin typeface="Avenir Next Regular"/>
                <a:ea typeface="Avenir Next Regular"/>
                <a:cs typeface="Avenir Next Regular"/>
                <a:sym typeface="Avenir Next Regular"/>
              </a:rPr>
              <a:t>ap up with this slide, emphasizing the last point about not being responsible for another person’s choices and that it’s important to do what we can]</a:t>
            </a:r>
            <a:r>
              <a:rPr lang="en-US" sz="1600" b="1">
                <a:latin typeface="Avenir Next Regular"/>
                <a:ea typeface="Avenir Next Regular"/>
                <a:cs typeface="Avenir Next Regular"/>
                <a:sym typeface="Avenir Next Regular"/>
              </a:rPr>
              <a:t> </a:t>
            </a:r>
          </a:p>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Show you care </a:t>
            </a:r>
          </a:p>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Ask the Question </a:t>
            </a:r>
          </a:p>
          <a:p>
            <a:pPr defTabSz="939363">
              <a:lnSpc>
                <a:spcPct val="100000"/>
              </a:lnSpc>
              <a:spcBef>
                <a:spcPts val="411"/>
              </a:spcBef>
              <a:buSzPct val="100000"/>
              <a:buChar char="•"/>
              <a:defRPr sz="1800"/>
            </a:pPr>
            <a:r>
              <a:rPr lang="en-US" sz="1600" b="1">
                <a:latin typeface="Avenir Next Regular"/>
                <a:ea typeface="Avenir Next Regular"/>
                <a:cs typeface="Avenir Next Regular"/>
                <a:sym typeface="Avenir Next Regular"/>
              </a:rPr>
              <a:t>Get help</a:t>
            </a:r>
            <a:endParaRPr sz="1600" b="1">
              <a:latin typeface="Avenir Next Regular"/>
              <a:ea typeface="Avenir Next Regular"/>
              <a:cs typeface="Avenir Next Regular"/>
              <a:sym typeface="Avenir Next Regular"/>
            </a:endParaRPr>
          </a:p>
        </p:txBody>
      </p:sp>
    </p:spTree>
    <p:extLst>
      <p:ext uri="{BB962C8B-B14F-4D97-AF65-F5344CB8AC3E}">
        <p14:creationId xmlns:p14="http://schemas.microsoft.com/office/powerpoint/2010/main" val="28511578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Jackie</a:t>
            </a:r>
          </a:p>
          <a:p>
            <a:r>
              <a:rPr lang="en-US"/>
              <a:t>As a class</a:t>
            </a:r>
            <a:r>
              <a:rPr lang="en-US" baseline="0"/>
              <a:t> share group observations about these steps</a:t>
            </a:r>
            <a:endParaRPr lang="en-US"/>
          </a:p>
        </p:txBody>
      </p:sp>
      <p:sp>
        <p:nvSpPr>
          <p:cNvPr id="4" name="Slide Number Placeholder 3"/>
          <p:cNvSpPr>
            <a:spLocks noGrp="1"/>
          </p:cNvSpPr>
          <p:nvPr>
            <p:ph type="sldNum" sz="quarter" idx="10"/>
          </p:nvPr>
        </p:nvSpPr>
        <p:spPr/>
        <p:txBody>
          <a:bodyPr/>
          <a:lstStyle/>
          <a:p>
            <a:fld id="{245D1525-9791-4E1A-AAC9-18DFBFDE50FD}" type="slidenum">
              <a:rPr lang="en-US" smtClean="0"/>
              <a:t>48</a:t>
            </a:fld>
            <a:endParaRPr lang="en-US"/>
          </a:p>
        </p:txBody>
      </p:sp>
    </p:spTree>
    <p:extLst>
      <p:ext uri="{BB962C8B-B14F-4D97-AF65-F5344CB8AC3E}">
        <p14:creationId xmlns:p14="http://schemas.microsoft.com/office/powerpoint/2010/main" val="4031342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38CC14FB-E113-40C6-A03D-EAB9A1AAEC05}" type="datetimeFigureOut">
              <a:rPr lang="en-US" smtClean="0"/>
              <a:pPr/>
              <a:t>3/1/2024</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5AC971A7-7127-4225-85F6-FA5210EE74D6}" type="slidenum">
              <a:rPr lang="en-US" smtClean="0"/>
              <a:pPr/>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8581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CC14FB-E113-40C6-A03D-EAB9A1AAEC05}" type="datetimeFigureOut">
              <a:rPr lang="en-US" smtClean="0"/>
              <a:pPr/>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971A7-7127-4225-85F6-FA5210EE74D6}" type="slidenum">
              <a:rPr lang="en-US" smtClean="0"/>
              <a:pPr/>
              <a:t>‹#›</a:t>
            </a:fld>
            <a:endParaRPr lang="en-US"/>
          </a:p>
        </p:txBody>
      </p:sp>
    </p:spTree>
    <p:extLst>
      <p:ext uri="{BB962C8B-B14F-4D97-AF65-F5344CB8AC3E}">
        <p14:creationId xmlns:p14="http://schemas.microsoft.com/office/powerpoint/2010/main" val="332452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38CC14FB-E113-40C6-A03D-EAB9A1AAEC05}" type="datetimeFigureOut">
              <a:rPr lang="en-US" smtClean="0"/>
              <a:pPr/>
              <a:t>3/1/2024</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5AC971A7-7127-4225-85F6-FA5210EE74D6}" type="slidenum">
              <a:rPr lang="en-US" smtClean="0"/>
              <a:pPr/>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270555466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2975" y="2286000"/>
            <a:ext cx="3593592"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85846" y="2286000"/>
            <a:ext cx="3593592"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CC14FB-E113-40C6-A03D-EAB9A1AAEC05}" type="datetimeFigureOut">
              <a:rPr lang="en-US" smtClean="0"/>
              <a:pPr/>
              <a:t>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C971A7-7127-4225-85F6-FA5210EE74D6}" type="slidenum">
              <a:rPr lang="en-US" smtClean="0"/>
              <a:pPr/>
              <a:t>‹#›</a:t>
            </a:fld>
            <a:endParaRPr lang="en-US"/>
          </a:p>
        </p:txBody>
      </p:sp>
    </p:spTree>
    <p:extLst>
      <p:ext uri="{BB962C8B-B14F-4D97-AF65-F5344CB8AC3E}">
        <p14:creationId xmlns:p14="http://schemas.microsoft.com/office/powerpoint/2010/main" val="82637942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CC14FB-E113-40C6-A03D-EAB9A1AAEC05}" type="datetimeFigureOut">
              <a:rPr lang="en-US" smtClean="0"/>
              <a:pPr/>
              <a:t>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C971A7-7127-4225-85F6-FA5210EE74D6}" type="slidenum">
              <a:rPr lang="en-US" smtClean="0"/>
              <a:pPr/>
              <a:t>‹#›</a:t>
            </a:fld>
            <a:endParaRPr lang="en-US"/>
          </a:p>
        </p:txBody>
      </p:sp>
    </p:spTree>
    <p:extLst>
      <p:ext uri="{BB962C8B-B14F-4D97-AF65-F5344CB8AC3E}">
        <p14:creationId xmlns:p14="http://schemas.microsoft.com/office/powerpoint/2010/main" val="7981222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CC14FB-E113-40C6-A03D-EAB9A1AAEC05}" type="datetimeFigureOut">
              <a:rPr lang="en-US" smtClean="0"/>
              <a:pPr/>
              <a:t>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C971A7-7127-4225-85F6-FA5210EE74D6}" type="slidenum">
              <a:rPr lang="en-US" smtClean="0"/>
              <a:pPr/>
              <a:t>‹#›</a:t>
            </a:fld>
            <a:endParaRPr lang="en-US"/>
          </a:p>
        </p:txBody>
      </p:sp>
    </p:spTree>
    <p:extLst>
      <p:ext uri="{BB962C8B-B14F-4D97-AF65-F5344CB8AC3E}">
        <p14:creationId xmlns:p14="http://schemas.microsoft.com/office/powerpoint/2010/main" val="1756924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CC14FB-E113-40C6-A03D-EAB9A1AAEC05}" type="datetimeFigureOut">
              <a:rPr lang="en-US" smtClean="0"/>
              <a:pPr/>
              <a:t>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C971A7-7127-4225-85F6-FA5210EE74D6}" type="slidenum">
              <a:rPr lang="en-US" smtClean="0"/>
              <a:pPr/>
              <a:t>‹#›</a:t>
            </a:fld>
            <a:endParaRPr lang="en-US"/>
          </a:p>
        </p:txBody>
      </p:sp>
    </p:spTree>
    <p:extLst>
      <p:ext uri="{BB962C8B-B14F-4D97-AF65-F5344CB8AC3E}">
        <p14:creationId xmlns:p14="http://schemas.microsoft.com/office/powerpoint/2010/main" val="48152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3789" y="6375679"/>
            <a:ext cx="925016" cy="348462"/>
          </a:xfrm>
        </p:spPr>
        <p:txBody>
          <a:bodyPr/>
          <a:lstStyle/>
          <a:p>
            <a:fld id="{38CC14FB-E113-40C6-A03D-EAB9A1AAEC05}" type="datetimeFigureOut">
              <a:rPr lang="en-US" smtClean="0"/>
              <a:pPr/>
              <a:t>3/1/2024</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5AC971A7-7127-4225-85F6-FA5210EE74D6}" type="slidenum">
              <a:rPr lang="en-US" smtClean="0"/>
              <a:pPr/>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99552683"/>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74463" y="6375679"/>
            <a:ext cx="924342" cy="348462"/>
          </a:xfrm>
        </p:spPr>
        <p:txBody>
          <a:bodyPr/>
          <a:lstStyle/>
          <a:p>
            <a:fld id="{38CC14FB-E113-40C6-A03D-EAB9A1AAEC05}" type="datetimeFigureOut">
              <a:rPr lang="en-US" smtClean="0"/>
              <a:pPr/>
              <a:t>3/1/2024</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5AC971A7-7127-4225-85F6-FA5210EE74D6}" type="slidenum">
              <a:rPr lang="en-US" smtClean="0"/>
              <a:pPr/>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48777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CC14FB-E113-40C6-A03D-EAB9A1AAEC05}" type="datetimeFigureOut">
              <a:rPr lang="en-US" smtClean="0"/>
              <a:pPr/>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971A7-7127-4225-85F6-FA5210EE74D6}" type="slidenum">
              <a:rPr lang="en-US" smtClean="0"/>
              <a:pPr/>
              <a:t>‹#›</a:t>
            </a:fld>
            <a:endParaRPr lang="en-US"/>
          </a:p>
        </p:txBody>
      </p:sp>
    </p:spTree>
    <p:extLst>
      <p:ext uri="{BB962C8B-B14F-4D97-AF65-F5344CB8AC3E}">
        <p14:creationId xmlns:p14="http://schemas.microsoft.com/office/powerpoint/2010/main" val="756976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CC14FB-E113-40C6-A03D-EAB9A1AAEC05}" type="datetimeFigureOut">
              <a:rPr lang="en-US" smtClean="0"/>
              <a:pPr/>
              <a:t>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C971A7-7127-4225-85F6-FA5210EE74D6}" type="slidenum">
              <a:rPr lang="en-US" smtClean="0"/>
              <a:pPr/>
              <a:t>‹#›</a:t>
            </a:fld>
            <a:endParaRPr lang="en-US"/>
          </a:p>
        </p:txBody>
      </p:sp>
    </p:spTree>
    <p:extLst>
      <p:ext uri="{BB962C8B-B14F-4D97-AF65-F5344CB8AC3E}">
        <p14:creationId xmlns:p14="http://schemas.microsoft.com/office/powerpoint/2010/main" val="3727936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 name="Shape 4"/>
          <p:cNvSpPr>
            <a:spLocks noGrp="1"/>
          </p:cNvSpPr>
          <p:nvPr>
            <p:ph type="sldNum" sz="quarter" idx="2"/>
          </p:nvPr>
        </p:nvSpPr>
        <p:spPr>
          <a:prstGeom prst="rect">
            <a:avLst/>
          </a:prstGeom>
        </p:spPr>
        <p:txBody>
          <a:bodyPr/>
          <a:lstStyle/>
          <a:p>
            <a:pPr lvl="0"/>
            <a:fld id="{86CB4B4D-7CA3-9044-876B-883B54F8677D}" type="slidenum">
              <a:t>‹#›</a:t>
            </a:fld>
            <a:endParaRPr/>
          </a:p>
        </p:txBody>
      </p:sp>
    </p:spTree>
    <p:extLst>
      <p:ext uri="{BB962C8B-B14F-4D97-AF65-F5344CB8AC3E}">
        <p14:creationId xmlns:p14="http://schemas.microsoft.com/office/powerpoint/2010/main" val="173715695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38CC14FB-E113-40C6-A03D-EAB9A1AAEC05}" type="datetimeFigureOut">
              <a:rPr lang="en-US" smtClean="0"/>
              <a:pPr/>
              <a:t>3/1/2024</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5AC971A7-7127-4225-85F6-FA5210EE74D6}" type="slidenum">
              <a:rPr lang="en-US" smtClean="0"/>
              <a:pPr/>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580858100"/>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tdoyle@lwsd.org" TargetMode="External"/><Relationship Id="rId4" Type="http://schemas.openxmlformats.org/officeDocument/2006/relationships/hyperlink" Target="mailto:jcoons@lwsd.or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liberties.eu/en/news/freedom-of-speech-liberties-advocacy/12506"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peter.baumgartner.name/2020/08/25/h5p-true-false-question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en/puzzle-game-solution-connection-226743/"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picpedia.org/suspension-file/w/warnings.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vimeo.com/64685199"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hyperlink" Target="http://suicidepreventionlifeline.org/"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pxhere.com/en/photo/1586349"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svsd410.org/site/988lifeline.org"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mailto:jcoons@lwsd.org"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mailto:tdoyle@lwsd.org"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publicdomainpictures.net/view-image.php?image=380701&amp;picture=any-questions" TargetMode="External"/><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7.xml"/><Relationship Id="rId1" Type="http://schemas.openxmlformats.org/officeDocument/2006/relationships/video" Target="https://www.youtube.com/embed/9yrwt5gG9zg?feature=oembed"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youtube.com/watch?v=9yrwt5gG9z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7" name="Rectangle 19">
            <a:extLst>
              <a:ext uri="{FF2B5EF4-FFF2-40B4-BE49-F238E27FC236}">
                <a16:creationId xmlns:a16="http://schemas.microsoft.com/office/drawing/2014/main" id="{92E01EAC-D1ED-4A38-939A-1AB017A55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9143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a:extLst>
              <a:ext uri="{FF2B5EF4-FFF2-40B4-BE49-F238E27FC236}">
                <a16:creationId xmlns:a16="http://schemas.microsoft.com/office/drawing/2014/main" id="{97787008-59A4-5C3F-139B-36C9255726B1}"/>
              </a:ext>
            </a:extLst>
          </p:cNvPr>
          <p:cNvPicPr>
            <a:picLocks noChangeAspect="1"/>
          </p:cNvPicPr>
          <p:nvPr/>
        </p:nvPicPr>
        <p:blipFill rotWithShape="1">
          <a:blip r:embed="rId3">
            <a:grayscl/>
          </a:blip>
          <a:srcRect l="34850" r="26495" b="2"/>
          <a:stretch/>
        </p:blipFill>
        <p:spPr>
          <a:xfrm>
            <a:off x="20" y="-1"/>
            <a:ext cx="2897245" cy="6857999"/>
          </a:xfrm>
          <a:prstGeom prst="rect">
            <a:avLst/>
          </a:prstGeom>
        </p:spPr>
      </p:pic>
      <p:sp>
        <p:nvSpPr>
          <p:cNvPr id="18" name="Rectangle 21">
            <a:extLst>
              <a:ext uri="{FF2B5EF4-FFF2-40B4-BE49-F238E27FC236}">
                <a16:creationId xmlns:a16="http://schemas.microsoft.com/office/drawing/2014/main" id="{E87FFE66-EB2F-45F3-A8A0-4EBC7CAE1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1"/>
            <a:ext cx="2897265" cy="6858000"/>
          </a:xfrm>
          <a:prstGeom prst="rect">
            <a:avLst/>
          </a:prstGeom>
          <a:solidFill>
            <a:schemeClr val="tx2">
              <a:alpha val="75000"/>
            </a:schemeClr>
          </a:solidFill>
          <a:ln w="0">
            <a:noFill/>
            <a:prstDash val="solid"/>
            <a:round/>
            <a:headEnd/>
            <a:tailEnd/>
          </a:ln>
        </p:spPr>
        <p:txBody>
          <a:bodyPr rtlCol="0" anchor="ctr"/>
          <a:lstStyle/>
          <a:p>
            <a:pPr algn="ctr" defTabSz="685800">
              <a:defRPr/>
            </a:pPr>
            <a:endParaRPr lang="en-US" sz="1350">
              <a:solidFill>
                <a:prstClr val="black"/>
              </a:solidFill>
              <a:latin typeface="Gill Sans MT"/>
            </a:endParaRPr>
          </a:p>
        </p:txBody>
      </p:sp>
      <p:sp>
        <p:nvSpPr>
          <p:cNvPr id="19" name="Rectangle 23">
            <a:extLst>
              <a:ext uri="{FF2B5EF4-FFF2-40B4-BE49-F238E27FC236}">
                <a16:creationId xmlns:a16="http://schemas.microsoft.com/office/drawing/2014/main" id="{BDB27F65-7988-42B4-AE3B-214465A39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897265" y="0"/>
            <a:ext cx="49638" cy="6858001"/>
          </a:xfrm>
          <a:prstGeom prst="rect">
            <a:avLst/>
          </a:prstGeom>
          <a:solidFill>
            <a:schemeClr val="bg2"/>
          </a:solidFill>
          <a:ln w="0">
            <a:noFill/>
            <a:prstDash val="solid"/>
            <a:round/>
            <a:headEnd/>
            <a:tailEnd/>
          </a:ln>
        </p:spPr>
        <p:txBody>
          <a:bodyPr rtlCol="0" anchor="ctr"/>
          <a:lstStyle/>
          <a:p>
            <a:pPr algn="ctr" defTabSz="685800">
              <a:defRPr/>
            </a:pPr>
            <a:endParaRPr lang="en-US" sz="1350">
              <a:solidFill>
                <a:prstClr val="black"/>
              </a:solidFill>
              <a:latin typeface="Gill Sans MT"/>
            </a:endParaRPr>
          </a:p>
        </p:txBody>
      </p:sp>
      <p:sp>
        <p:nvSpPr>
          <p:cNvPr id="21" name="Freeform 6">
            <a:extLst>
              <a:ext uri="{FF2B5EF4-FFF2-40B4-BE49-F238E27FC236}">
                <a16:creationId xmlns:a16="http://schemas.microsoft.com/office/drawing/2014/main" id="{B9A04422-7C20-4234-8B1A-EE3CD63CA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02015" y="1330452"/>
            <a:ext cx="3926681" cy="3921919"/>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2" name="Title 1"/>
          <p:cNvSpPr>
            <a:spLocks noGrp="1"/>
          </p:cNvSpPr>
          <p:nvPr>
            <p:ph type="ctrTitle"/>
          </p:nvPr>
        </p:nvSpPr>
        <p:spPr>
          <a:xfrm>
            <a:off x="3255042" y="1018761"/>
            <a:ext cx="5620627" cy="3786809"/>
          </a:xfrm>
        </p:spPr>
        <p:txBody>
          <a:bodyPr vert="horz" lIns="91440" tIns="45720" rIns="91440" bIns="45720" rtlCol="0">
            <a:normAutofit/>
          </a:bodyPr>
          <a:lstStyle/>
          <a:p>
            <a:pPr defTabSz="914400"/>
            <a:br>
              <a:rPr lang="en-US" sz="4700" spc="200" dirty="0"/>
            </a:br>
            <a:r>
              <a:rPr lang="en-US" sz="4700" spc="200" dirty="0"/>
              <a:t>Suicide Prevention</a:t>
            </a:r>
            <a:br>
              <a:rPr lang="en-US" sz="4700" spc="200" dirty="0"/>
            </a:br>
            <a:r>
              <a:rPr lang="en-US" sz="4700" spc="200" dirty="0"/>
              <a:t>How to help</a:t>
            </a:r>
            <a:br>
              <a:rPr lang="en-US" sz="4700" spc="200" dirty="0"/>
            </a:br>
            <a:r>
              <a:rPr lang="en-US" sz="4700" spc="200" dirty="0"/>
              <a:t>2023-2024</a:t>
            </a:r>
          </a:p>
        </p:txBody>
      </p:sp>
      <p:sp>
        <p:nvSpPr>
          <p:cNvPr id="3" name="Subtitle 2"/>
          <p:cNvSpPr>
            <a:spLocks noGrp="1"/>
          </p:cNvSpPr>
          <p:nvPr>
            <p:ph type="subTitle" idx="1"/>
          </p:nvPr>
        </p:nvSpPr>
        <p:spPr>
          <a:xfrm>
            <a:off x="3344493" y="5287616"/>
            <a:ext cx="5620628" cy="1570381"/>
          </a:xfrm>
        </p:spPr>
        <p:txBody>
          <a:bodyPr vert="horz" lIns="91440" tIns="45720" rIns="91440" bIns="45720" rtlCol="0">
            <a:normAutofit fontScale="92500" lnSpcReduction="20000"/>
          </a:bodyPr>
          <a:lstStyle/>
          <a:p>
            <a:pPr indent="-228600" defTabSz="914400">
              <a:lnSpc>
                <a:spcPct val="90000"/>
              </a:lnSpc>
            </a:pPr>
            <a:r>
              <a:rPr lang="en-US" sz="1000" dirty="0">
                <a:solidFill>
                  <a:schemeClr val="bg2"/>
                </a:solidFill>
              </a:rPr>
              <a:t>This presentation is adapted from the Washington State Youth Suicide Prevention </a:t>
            </a:r>
            <a:r>
              <a:rPr lang="en-US" sz="800" dirty="0">
                <a:solidFill>
                  <a:schemeClr val="bg2"/>
                </a:solidFill>
              </a:rPr>
              <a:t>Project</a:t>
            </a:r>
          </a:p>
          <a:p>
            <a:pPr indent="-228600" defTabSz="914400">
              <a:lnSpc>
                <a:spcPct val="90000"/>
              </a:lnSpc>
            </a:pPr>
            <a:endParaRPr lang="en-US" sz="800" dirty="0">
              <a:solidFill>
                <a:schemeClr val="bg2"/>
              </a:solidFill>
            </a:endParaRPr>
          </a:p>
          <a:p>
            <a:pPr indent="-228600" defTabSz="914400">
              <a:lnSpc>
                <a:spcPct val="90000"/>
              </a:lnSpc>
            </a:pPr>
            <a:endParaRPr lang="en-US" sz="800" dirty="0">
              <a:solidFill>
                <a:schemeClr val="bg2"/>
              </a:solidFill>
            </a:endParaRPr>
          </a:p>
          <a:p>
            <a:pPr indent="-228600" defTabSz="914400">
              <a:lnSpc>
                <a:spcPct val="90000"/>
              </a:lnSpc>
            </a:pPr>
            <a:r>
              <a:rPr lang="en-US" sz="800" dirty="0">
                <a:solidFill>
                  <a:schemeClr val="bg2"/>
                </a:solidFill>
              </a:rPr>
              <a:t>Youth Suicide Prevention Program</a:t>
            </a:r>
          </a:p>
          <a:p>
            <a:pPr indent="-228600" defTabSz="914400">
              <a:lnSpc>
                <a:spcPct val="90000"/>
              </a:lnSpc>
            </a:pPr>
            <a:r>
              <a:rPr lang="en-US" sz="800" dirty="0">
                <a:solidFill>
                  <a:schemeClr val="bg2"/>
                </a:solidFill>
              </a:rPr>
              <a:t>444 NE Ravenna Blvd., Suite 401</a:t>
            </a:r>
          </a:p>
          <a:p>
            <a:pPr indent="-228600" defTabSz="914400">
              <a:lnSpc>
                <a:spcPct val="90000"/>
              </a:lnSpc>
            </a:pPr>
            <a:r>
              <a:rPr lang="en-US" sz="800" dirty="0">
                <a:solidFill>
                  <a:schemeClr val="bg2"/>
                </a:solidFill>
              </a:rPr>
              <a:t>Seattle, WA 98115</a:t>
            </a:r>
          </a:p>
          <a:p>
            <a:pPr indent="-228600" defTabSz="914400">
              <a:lnSpc>
                <a:spcPct val="90000"/>
              </a:lnSpc>
            </a:pPr>
            <a:r>
              <a:rPr lang="en-US" sz="800" dirty="0">
                <a:solidFill>
                  <a:schemeClr val="bg2"/>
                </a:solidFill>
              </a:rPr>
              <a:t>206-297-5922</a:t>
            </a:r>
          </a:p>
          <a:p>
            <a:pPr indent="-228600" defTabSz="914400">
              <a:lnSpc>
                <a:spcPct val="90000"/>
              </a:lnSpc>
            </a:pPr>
            <a:r>
              <a:rPr lang="en-US" sz="800" dirty="0">
                <a:solidFill>
                  <a:schemeClr val="bg2"/>
                </a:solidFill>
              </a:rPr>
              <a:t>www.yspp.org</a:t>
            </a:r>
          </a:p>
        </p:txBody>
      </p:sp>
    </p:spTree>
  </p:cSld>
  <p:clrMapOvr>
    <a:masterClrMapping/>
  </p:clrMapOvr>
  <p:transition advClick="0" advTm="15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81000-533B-5C8E-182F-7A0EC0CC824E}"/>
              </a:ext>
            </a:extLst>
          </p:cNvPr>
          <p:cNvSpPr>
            <a:spLocks noGrp="1"/>
          </p:cNvSpPr>
          <p:nvPr>
            <p:ph type="title"/>
          </p:nvPr>
        </p:nvSpPr>
        <p:spPr/>
        <p:txBody>
          <a:bodyPr>
            <a:normAutofit/>
          </a:bodyPr>
          <a:lstStyle/>
          <a:p>
            <a:r>
              <a:rPr lang="en-US" sz="3600" dirty="0"/>
              <a:t>Suicide Is hard to talk about</a:t>
            </a:r>
            <a:br>
              <a:rPr lang="en-US" sz="3600" dirty="0"/>
            </a:br>
            <a:endParaRPr lang="en-US" sz="3600" dirty="0"/>
          </a:p>
        </p:txBody>
      </p:sp>
      <p:sp>
        <p:nvSpPr>
          <p:cNvPr id="3" name="Content Placeholder 2">
            <a:extLst>
              <a:ext uri="{FF2B5EF4-FFF2-40B4-BE49-F238E27FC236}">
                <a16:creationId xmlns:a16="http://schemas.microsoft.com/office/drawing/2014/main" id="{A337A18C-4382-D06F-D0CB-A30444BD9889}"/>
              </a:ext>
            </a:extLst>
          </p:cNvPr>
          <p:cNvSpPr>
            <a:spLocks noGrp="1"/>
          </p:cNvSpPr>
          <p:nvPr>
            <p:ph idx="1"/>
          </p:nvPr>
        </p:nvSpPr>
        <p:spPr>
          <a:xfrm>
            <a:off x="938758" y="1475961"/>
            <a:ext cx="7633742" cy="5242891"/>
          </a:xfrm>
        </p:spPr>
        <p:txBody>
          <a:bodyPr>
            <a:normAutofit/>
          </a:bodyPr>
          <a:lstStyle/>
          <a:p>
            <a:r>
              <a:rPr lang="en-US" sz="2400" dirty="0"/>
              <a:t>Be respectful and guarded of your own personal experiences </a:t>
            </a:r>
          </a:p>
          <a:p>
            <a:r>
              <a:rPr lang="en-US" sz="2400" dirty="0"/>
              <a:t>Be respectful of other people experiences</a:t>
            </a:r>
          </a:p>
          <a:p>
            <a:endParaRPr lang="en-US" sz="2400" dirty="0"/>
          </a:p>
          <a:p>
            <a:r>
              <a:rPr lang="en-US" sz="2400" dirty="0"/>
              <a:t>About our language around suicide………….</a:t>
            </a:r>
          </a:p>
          <a:p>
            <a:pPr marL="0" indent="0">
              <a:buNone/>
            </a:pPr>
            <a:endParaRPr lang="en-US" sz="2400" dirty="0"/>
          </a:p>
          <a:p>
            <a:r>
              <a:rPr lang="en-US" sz="2400" dirty="0"/>
              <a:t>Died by suicide</a:t>
            </a:r>
          </a:p>
          <a:p>
            <a:r>
              <a:rPr lang="en-US" sz="2400" dirty="0"/>
              <a:t>Took their life</a:t>
            </a:r>
          </a:p>
          <a:p>
            <a:r>
              <a:rPr lang="en-US" sz="2400" dirty="0"/>
              <a:t>Passed away</a:t>
            </a:r>
          </a:p>
        </p:txBody>
      </p:sp>
    </p:spTree>
    <p:extLst>
      <p:ext uri="{BB962C8B-B14F-4D97-AF65-F5344CB8AC3E}">
        <p14:creationId xmlns:p14="http://schemas.microsoft.com/office/powerpoint/2010/main" val="27913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6565" y="313083"/>
            <a:ext cx="5635488" cy="715617"/>
          </a:xfrm>
        </p:spPr>
        <p:txBody>
          <a:bodyPr>
            <a:normAutofit fontScale="90000"/>
          </a:bodyPr>
          <a:lstStyle/>
          <a:p>
            <a:r>
              <a:rPr lang="en-US" dirty="0"/>
              <a:t>Learning Targets</a:t>
            </a:r>
          </a:p>
        </p:txBody>
      </p:sp>
      <p:pic>
        <p:nvPicPr>
          <p:cNvPr id="5" name="Picture 4" descr="White puzzle with one red piece">
            <a:extLst>
              <a:ext uri="{FF2B5EF4-FFF2-40B4-BE49-F238E27FC236}">
                <a16:creationId xmlns:a16="http://schemas.microsoft.com/office/drawing/2014/main" id="{1F89F352-1C6C-3106-E9CF-3A60015ACE12}"/>
              </a:ext>
            </a:extLst>
          </p:cNvPr>
          <p:cNvPicPr>
            <a:picLocks noChangeAspect="1"/>
          </p:cNvPicPr>
          <p:nvPr/>
        </p:nvPicPr>
        <p:blipFill rotWithShape="1">
          <a:blip r:embed="rId3"/>
          <a:srcRect l="38118" r="36512" b="-1"/>
          <a:stretch/>
        </p:blipFill>
        <p:spPr>
          <a:xfrm>
            <a:off x="516325" y="-9525"/>
            <a:ext cx="3097367" cy="6867525"/>
          </a:xfrm>
          <a:prstGeom prst="rect">
            <a:avLst/>
          </a:prstGeom>
        </p:spPr>
      </p:pic>
      <p:sp>
        <p:nvSpPr>
          <p:cNvPr id="9" name="Freeform 6">
            <a:extLst>
              <a:ext uri="{FF2B5EF4-FFF2-40B4-BE49-F238E27FC236}">
                <a16:creationId xmlns:a16="http://schemas.microsoft.com/office/drawing/2014/main" id="{13BB9F0A-A6B1-43FD-ABFD-B67F0052C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3" name="Content Placeholder 2"/>
          <p:cNvSpPr>
            <a:spLocks noGrp="1"/>
          </p:cNvSpPr>
          <p:nvPr>
            <p:ph idx="1"/>
          </p:nvPr>
        </p:nvSpPr>
        <p:spPr>
          <a:xfrm>
            <a:off x="3716490" y="680829"/>
            <a:ext cx="4911185" cy="6246743"/>
          </a:xfrm>
        </p:spPr>
        <p:txBody>
          <a:bodyPr>
            <a:normAutofit lnSpcReduction="10000"/>
          </a:bodyPr>
          <a:lstStyle/>
          <a:p>
            <a:pPr marL="0" indent="0">
              <a:lnSpc>
                <a:spcPct val="100000"/>
              </a:lnSpc>
              <a:buNone/>
            </a:pPr>
            <a:endParaRPr lang="en-US" b="1" dirty="0"/>
          </a:p>
          <a:p>
            <a:pPr marL="0" indent="0">
              <a:lnSpc>
                <a:spcPct val="100000"/>
              </a:lnSpc>
              <a:buNone/>
            </a:pPr>
            <a:endParaRPr lang="en-US" b="1" dirty="0"/>
          </a:p>
          <a:p>
            <a:pPr>
              <a:lnSpc>
                <a:spcPct val="100000"/>
              </a:lnSpc>
            </a:pPr>
            <a:r>
              <a:rPr lang="en-US" dirty="0"/>
              <a:t>Understand confidentiality in the counseling setting</a:t>
            </a:r>
          </a:p>
          <a:p>
            <a:pPr marL="0" indent="0">
              <a:lnSpc>
                <a:spcPct val="100000"/>
              </a:lnSpc>
              <a:buNone/>
            </a:pPr>
            <a:endParaRPr lang="en-US" dirty="0"/>
          </a:p>
          <a:p>
            <a:pPr>
              <a:lnSpc>
                <a:spcPct val="100000"/>
              </a:lnSpc>
            </a:pPr>
            <a:r>
              <a:rPr lang="en-US" dirty="0"/>
              <a:t>Recognize the warning signs associated with suicidal thinking</a:t>
            </a:r>
          </a:p>
          <a:p>
            <a:pPr marL="0" indent="0">
              <a:lnSpc>
                <a:spcPct val="100000"/>
              </a:lnSpc>
              <a:buNone/>
            </a:pPr>
            <a:endParaRPr lang="en-US" dirty="0"/>
          </a:p>
          <a:p>
            <a:pPr>
              <a:lnSpc>
                <a:spcPct val="100000"/>
              </a:lnSpc>
            </a:pPr>
            <a:r>
              <a:rPr lang="en-US" dirty="0"/>
              <a:t>Have a better understanding of Depression</a:t>
            </a:r>
          </a:p>
          <a:p>
            <a:pPr marL="0" indent="0">
              <a:lnSpc>
                <a:spcPct val="100000"/>
              </a:lnSpc>
              <a:buNone/>
            </a:pPr>
            <a:endParaRPr lang="en-US" dirty="0"/>
          </a:p>
          <a:p>
            <a:pPr>
              <a:lnSpc>
                <a:spcPct val="100000"/>
              </a:lnSpc>
            </a:pPr>
            <a:r>
              <a:rPr lang="en-US" dirty="0"/>
              <a:t>Gain tools for how to be a supportive ally to a friend or family member</a:t>
            </a:r>
          </a:p>
          <a:p>
            <a:pPr>
              <a:lnSpc>
                <a:spcPct val="100000"/>
              </a:lnSpc>
            </a:pPr>
            <a:endParaRPr lang="en-US" dirty="0"/>
          </a:p>
          <a:p>
            <a:pPr>
              <a:lnSpc>
                <a:spcPct val="100000"/>
              </a:lnSpc>
            </a:pPr>
            <a:r>
              <a:rPr lang="en-US" dirty="0"/>
              <a:t>Know how to seek help for someone who may have thoughts of suicide</a:t>
            </a:r>
          </a:p>
          <a:p>
            <a:pPr marL="0" indent="0">
              <a:lnSpc>
                <a:spcPct val="100000"/>
              </a:lnSpc>
              <a:buNone/>
            </a:pPr>
            <a:endParaRPr lang="en-US" dirty="0"/>
          </a:p>
          <a:p>
            <a:pPr>
              <a:lnSpc>
                <a:spcPct val="100000"/>
              </a:lnSpc>
            </a:pPr>
            <a:r>
              <a:rPr lang="en-US" dirty="0"/>
              <a:t>Identify adults and other resources for help</a:t>
            </a:r>
          </a:p>
        </p:txBody>
      </p:sp>
      <p:sp>
        <p:nvSpPr>
          <p:cNvPr id="11" name="Rectangle 10">
            <a:extLst>
              <a:ext uri="{FF2B5EF4-FFF2-40B4-BE49-F238E27FC236}">
                <a16:creationId xmlns:a16="http://schemas.microsoft.com/office/drawing/2014/main" id="{39B0DFB7-1638-4F5E-AB22-F955AEE9E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194642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Working space background">
            <a:extLst>
              <a:ext uri="{FF2B5EF4-FFF2-40B4-BE49-F238E27FC236}">
                <a16:creationId xmlns:a16="http://schemas.microsoft.com/office/drawing/2014/main" id="{E11592D4-CA6C-35F3-156A-022E90BC719D}"/>
              </a:ext>
            </a:extLst>
          </p:cNvPr>
          <p:cNvPicPr>
            <a:picLocks noChangeAspect="1"/>
          </p:cNvPicPr>
          <p:nvPr/>
        </p:nvPicPr>
        <p:blipFill rotWithShape="1">
          <a:blip r:embed="rId3"/>
          <a:srcRect l="63406" r="1164" b="-1"/>
          <a:stretch/>
        </p:blipFill>
        <p:spPr>
          <a:xfrm>
            <a:off x="5237922" y="10"/>
            <a:ext cx="3906078" cy="6857990"/>
          </a:xfrm>
          <a:prstGeom prst="rect">
            <a:avLst/>
          </a:prstGeom>
        </p:spPr>
      </p:pic>
      <p:sp>
        <p:nvSpPr>
          <p:cNvPr id="9" name="Freeform 10">
            <a:extLst>
              <a:ext uri="{FF2B5EF4-FFF2-40B4-BE49-F238E27FC236}">
                <a16:creationId xmlns:a16="http://schemas.microsoft.com/office/drawing/2014/main" id="{5D0CF218-804B-46B7-8D12-741D899E5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AA0F2DA6-D32D-41FC-BEBB-BC3AACFB35C5}"/>
              </a:ext>
            </a:extLst>
          </p:cNvPr>
          <p:cNvSpPr>
            <a:spLocks noGrp="1"/>
          </p:cNvSpPr>
          <p:nvPr>
            <p:ph type="title"/>
          </p:nvPr>
        </p:nvSpPr>
        <p:spPr>
          <a:xfrm>
            <a:off x="573788" y="203753"/>
            <a:ext cx="4511923" cy="1401418"/>
          </a:xfrm>
        </p:spPr>
        <p:txBody>
          <a:bodyPr>
            <a:normAutofit fontScale="90000"/>
          </a:bodyPr>
          <a:lstStyle/>
          <a:p>
            <a:r>
              <a:rPr lang="en-US" dirty="0"/>
              <a:t>Talk to your counselor</a:t>
            </a:r>
          </a:p>
        </p:txBody>
      </p:sp>
      <p:sp>
        <p:nvSpPr>
          <p:cNvPr id="11" name="Rectangle 10">
            <a:extLst>
              <a:ext uri="{FF2B5EF4-FFF2-40B4-BE49-F238E27FC236}">
                <a16:creationId xmlns:a16="http://schemas.microsoft.com/office/drawing/2014/main" id="{38FCA438-C13E-4ED2-A4C4-BC1C38A056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2C816D50-3BA1-4C8A-9438-7B641E8D6F4E}"/>
              </a:ext>
            </a:extLst>
          </p:cNvPr>
          <p:cNvSpPr>
            <a:spLocks noGrp="1"/>
          </p:cNvSpPr>
          <p:nvPr>
            <p:ph idx="1"/>
          </p:nvPr>
        </p:nvSpPr>
        <p:spPr>
          <a:xfrm>
            <a:off x="573788" y="1808925"/>
            <a:ext cx="4511923" cy="4070668"/>
          </a:xfrm>
        </p:spPr>
        <p:txBody>
          <a:bodyPr vert="horz" lIns="91440" tIns="45720" rIns="91440" bIns="45720" rtlCol="0">
            <a:noAutofit/>
          </a:bodyPr>
          <a:lstStyle/>
          <a:p>
            <a:pPr>
              <a:lnSpc>
                <a:spcPct val="100000"/>
              </a:lnSpc>
            </a:pPr>
            <a:r>
              <a:rPr lang="en-US" sz="1800" dirty="0"/>
              <a:t>If feeling difficult emotions or you have a concern for yourself or a friend, talk to your counselor or a trusted adult in your life</a:t>
            </a:r>
          </a:p>
          <a:p>
            <a:pPr marL="0" indent="0">
              <a:lnSpc>
                <a:spcPct val="100000"/>
              </a:lnSpc>
              <a:buNone/>
            </a:pPr>
            <a:endParaRPr lang="en-US" sz="1800" dirty="0"/>
          </a:p>
          <a:p>
            <a:pPr>
              <a:lnSpc>
                <a:spcPct val="100000"/>
              </a:lnSpc>
            </a:pPr>
            <a:r>
              <a:rPr lang="en-US" sz="1800" dirty="0"/>
              <a:t>Email your counselor, or any counselor, today to set up a meeting OR sign up in the counseling office</a:t>
            </a:r>
          </a:p>
          <a:p>
            <a:pPr>
              <a:lnSpc>
                <a:spcPct val="100000"/>
              </a:lnSpc>
            </a:pPr>
            <a:endParaRPr lang="en-US" sz="1800" dirty="0"/>
          </a:p>
          <a:p>
            <a:pPr lvl="1">
              <a:lnSpc>
                <a:spcPct val="100000"/>
              </a:lnSpc>
            </a:pPr>
            <a:r>
              <a:rPr lang="en-US" dirty="0"/>
              <a:t>Mrs. Coons A-K    </a:t>
            </a:r>
            <a:r>
              <a:rPr lang="en-US" dirty="0">
                <a:hlinkClick r:id="rId4"/>
              </a:rPr>
              <a:t>jcoons@lwsd.org</a:t>
            </a:r>
            <a:endParaRPr lang="en-US" dirty="0"/>
          </a:p>
          <a:p>
            <a:pPr lvl="1">
              <a:lnSpc>
                <a:spcPct val="100000"/>
              </a:lnSpc>
            </a:pPr>
            <a:r>
              <a:rPr lang="en-US" dirty="0"/>
              <a:t>Mr. Doyle    L-Z    </a:t>
            </a:r>
            <a:r>
              <a:rPr lang="en-US" dirty="0">
                <a:hlinkClick r:id="rId5"/>
              </a:rPr>
              <a:t>tdoyle@lwsd.org</a:t>
            </a:r>
            <a:endParaRPr lang="en-US" dirty="0"/>
          </a:p>
          <a:p>
            <a:pPr marL="457200" lvl="1" indent="0">
              <a:lnSpc>
                <a:spcPct val="100000"/>
              </a:lnSpc>
              <a:buNone/>
            </a:pPr>
            <a:endParaRPr lang="en-US" dirty="0"/>
          </a:p>
          <a:p>
            <a:pPr lvl="1">
              <a:lnSpc>
                <a:spcPct val="100000"/>
              </a:lnSpc>
            </a:pPr>
            <a:r>
              <a:rPr lang="en-US" dirty="0"/>
              <a:t>Ms. Rowan  Youth Eastside Services (YES)</a:t>
            </a:r>
          </a:p>
        </p:txBody>
      </p:sp>
    </p:spTree>
    <p:extLst>
      <p:ext uri="{BB962C8B-B14F-4D97-AF65-F5344CB8AC3E}">
        <p14:creationId xmlns:p14="http://schemas.microsoft.com/office/powerpoint/2010/main" val="4108578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A77D789-9DE0-43A3-B196-F13CFECFA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B34532-4A7B-52EA-4E26-F7FA0703CB55}"/>
              </a:ext>
            </a:extLst>
          </p:cNvPr>
          <p:cNvSpPr>
            <a:spLocks noGrp="1"/>
          </p:cNvSpPr>
          <p:nvPr>
            <p:ph type="title"/>
          </p:nvPr>
        </p:nvSpPr>
        <p:spPr>
          <a:xfrm>
            <a:off x="573788" y="382385"/>
            <a:ext cx="4511923" cy="1492132"/>
          </a:xfrm>
        </p:spPr>
        <p:txBody>
          <a:bodyPr>
            <a:normAutofit/>
          </a:bodyPr>
          <a:lstStyle/>
          <a:p>
            <a:r>
              <a:rPr lang="en-US" sz="4700"/>
              <a:t>       Confidentiality</a:t>
            </a:r>
          </a:p>
        </p:txBody>
      </p:sp>
      <p:sp>
        <p:nvSpPr>
          <p:cNvPr id="11" name="Rectangle 10">
            <a:extLst>
              <a:ext uri="{FF2B5EF4-FFF2-40B4-BE49-F238E27FC236}">
                <a16:creationId xmlns:a16="http://schemas.microsoft.com/office/drawing/2014/main" id="{F9BC648B-BC3C-4674-B1FD-2F9F1C6D7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4CE70B9F-96B8-6BEF-EFCD-4E9898132C9C}"/>
              </a:ext>
            </a:extLst>
          </p:cNvPr>
          <p:cNvSpPr>
            <a:spLocks noGrp="1"/>
          </p:cNvSpPr>
          <p:nvPr>
            <p:ph idx="1"/>
          </p:nvPr>
        </p:nvSpPr>
        <p:spPr>
          <a:xfrm>
            <a:off x="573788" y="2286001"/>
            <a:ext cx="4511923" cy="4308612"/>
          </a:xfrm>
        </p:spPr>
        <p:txBody>
          <a:bodyPr>
            <a:normAutofit/>
          </a:bodyPr>
          <a:lstStyle/>
          <a:p>
            <a:pPr>
              <a:buFont typeface="Arial" panose="020B0604020202020204" pitchFamily="34" charset="0"/>
              <a:buChar char="•"/>
            </a:pPr>
            <a:r>
              <a:rPr lang="en-US" sz="2400" dirty="0"/>
              <a:t>What is discussed between you and your counselor in most situations can remain private</a:t>
            </a:r>
          </a:p>
          <a:p>
            <a:pPr>
              <a:buFont typeface="Arial" panose="020B0604020202020204" pitchFamily="34" charset="0"/>
              <a:buChar char="•"/>
            </a:pPr>
            <a:endParaRPr lang="en-US" sz="2400" dirty="0"/>
          </a:p>
          <a:p>
            <a:pPr>
              <a:buFont typeface="Arial" panose="020B0604020202020204" pitchFamily="34" charset="0"/>
              <a:buChar char="•"/>
            </a:pPr>
            <a:r>
              <a:rPr lang="en-US" sz="2400" dirty="0"/>
              <a:t>When do we have to include others:</a:t>
            </a:r>
          </a:p>
          <a:p>
            <a:pPr marL="0" indent="0">
              <a:buNone/>
            </a:pPr>
            <a:r>
              <a:rPr lang="en-US" sz="2400" dirty="0"/>
              <a:t>- </a:t>
            </a:r>
            <a:r>
              <a:rPr lang="en-US" sz="2400" dirty="0">
                <a:solidFill>
                  <a:schemeClr val="accent1"/>
                </a:solidFill>
              </a:rPr>
              <a:t>If the student may be in danger to themself or a danger to another.</a:t>
            </a:r>
          </a:p>
          <a:p>
            <a:pPr marL="0" indent="0">
              <a:buNone/>
            </a:pPr>
            <a:endParaRPr lang="en-US" dirty="0"/>
          </a:p>
        </p:txBody>
      </p:sp>
      <p:pic>
        <p:nvPicPr>
          <p:cNvPr id="5" name="Picture 4" descr="Large skydiving group mid-air">
            <a:extLst>
              <a:ext uri="{FF2B5EF4-FFF2-40B4-BE49-F238E27FC236}">
                <a16:creationId xmlns:a16="http://schemas.microsoft.com/office/drawing/2014/main" id="{97EA1E0E-8CAA-CCEF-9011-378DB5434769}"/>
              </a:ext>
            </a:extLst>
          </p:cNvPr>
          <p:cNvPicPr>
            <a:picLocks noChangeAspect="1"/>
          </p:cNvPicPr>
          <p:nvPr/>
        </p:nvPicPr>
        <p:blipFill rotWithShape="1">
          <a:blip r:embed="rId2"/>
          <a:srcRect l="33122" r="31954"/>
          <a:stretch/>
        </p:blipFill>
        <p:spPr>
          <a:xfrm>
            <a:off x="5546035" y="10"/>
            <a:ext cx="3597965" cy="6857990"/>
          </a:xfrm>
          <a:custGeom>
            <a:avLst/>
            <a:gdLst/>
            <a:ahLst/>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p:spPr>
      </p:pic>
    </p:spTree>
    <p:extLst>
      <p:ext uri="{BB962C8B-B14F-4D97-AF65-F5344CB8AC3E}">
        <p14:creationId xmlns:p14="http://schemas.microsoft.com/office/powerpoint/2010/main" val="330958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A person standing on a ladder with a crowd of people behind him&#10;&#10;Description automatically generated">
            <a:extLst>
              <a:ext uri="{FF2B5EF4-FFF2-40B4-BE49-F238E27FC236}">
                <a16:creationId xmlns:a16="http://schemas.microsoft.com/office/drawing/2014/main" id="{2510C767-E192-2D7D-C818-DDCA7BCD5DB5}"/>
              </a:ext>
            </a:extLst>
          </p:cNvPr>
          <p:cNvPicPr>
            <a:picLocks noChangeAspect="1"/>
          </p:cNvPicPr>
          <p:nvPr/>
        </p:nvPicPr>
        <p:blipFill rotWithShape="1">
          <a:blip r:embed="rId2" cstate="print">
            <a:duotone>
              <a:prstClr val="black"/>
              <a:prstClr val="white"/>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096" r="14972"/>
          <a:stretch/>
        </p:blipFill>
        <p:spPr>
          <a:xfrm>
            <a:off x="20" y="-1"/>
            <a:ext cx="9143980" cy="6864691"/>
          </a:xfrm>
          <a:prstGeom prst="rect">
            <a:avLst/>
          </a:prstGeom>
        </p:spPr>
      </p:pic>
      <p:sp>
        <p:nvSpPr>
          <p:cNvPr id="21" name="Rectangle 20">
            <a:extLst>
              <a:ext uri="{FF2B5EF4-FFF2-40B4-BE49-F238E27FC236}">
                <a16:creationId xmlns:a16="http://schemas.microsoft.com/office/drawing/2014/main" id="{3AF17CC3-45C1-46CF-A26D-A735E4097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9144000" cy="6858000"/>
          </a:xfrm>
          <a:prstGeom prst="rect">
            <a:avLst/>
          </a:prstGeom>
          <a:solidFill>
            <a:schemeClr val="bg2">
              <a:alpha val="90000"/>
            </a:schemeClr>
          </a:solidFill>
          <a:ln w="0">
            <a:noFill/>
            <a:prstDash val="solid"/>
            <a:round/>
            <a:headEnd/>
            <a:tailEnd/>
          </a:ln>
        </p:spPr>
        <p:txBody>
          <a:bodyPr rtlCol="0" anchor="ctr"/>
          <a:lstStyle/>
          <a:p>
            <a:pPr algn="ctr"/>
            <a:endParaRPr lang="en-US"/>
          </a:p>
        </p:txBody>
      </p:sp>
      <p:sp>
        <p:nvSpPr>
          <p:cNvPr id="2" name="Title 1">
            <a:extLst>
              <a:ext uri="{FF2B5EF4-FFF2-40B4-BE49-F238E27FC236}">
                <a16:creationId xmlns:a16="http://schemas.microsoft.com/office/drawing/2014/main" id="{27562928-9665-0655-4978-687362669FC8}"/>
              </a:ext>
            </a:extLst>
          </p:cNvPr>
          <p:cNvSpPr>
            <a:spLocks noGrp="1"/>
          </p:cNvSpPr>
          <p:nvPr>
            <p:ph type="title"/>
          </p:nvPr>
        </p:nvSpPr>
        <p:spPr>
          <a:xfrm>
            <a:off x="938758" y="382385"/>
            <a:ext cx="7633742" cy="1492132"/>
          </a:xfrm>
        </p:spPr>
        <p:txBody>
          <a:bodyPr>
            <a:normAutofit/>
          </a:bodyPr>
          <a:lstStyle/>
          <a:p>
            <a:br>
              <a:rPr lang="en-US"/>
            </a:br>
            <a:r>
              <a:rPr lang="en-US"/>
              <a:t>The WHY?</a:t>
            </a:r>
          </a:p>
        </p:txBody>
      </p:sp>
      <p:sp>
        <p:nvSpPr>
          <p:cNvPr id="23" name="Freeform 6">
            <a:extLst>
              <a:ext uri="{FF2B5EF4-FFF2-40B4-BE49-F238E27FC236}">
                <a16:creationId xmlns:a16="http://schemas.microsoft.com/office/drawing/2014/main" id="{F94A08CC-EEB2-4689-A46D-C35ABE0DA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3" name="Content Placeholder 2">
            <a:extLst>
              <a:ext uri="{FF2B5EF4-FFF2-40B4-BE49-F238E27FC236}">
                <a16:creationId xmlns:a16="http://schemas.microsoft.com/office/drawing/2014/main" id="{26D0D0A9-E604-5CC8-9839-AC95612EE7D7}"/>
              </a:ext>
            </a:extLst>
          </p:cNvPr>
          <p:cNvSpPr>
            <a:spLocks noGrp="1"/>
          </p:cNvSpPr>
          <p:nvPr>
            <p:ph idx="1"/>
          </p:nvPr>
        </p:nvSpPr>
        <p:spPr>
          <a:xfrm>
            <a:off x="938758" y="2286001"/>
            <a:ext cx="7633742" cy="3593591"/>
          </a:xfrm>
        </p:spPr>
        <p:txBody>
          <a:bodyPr>
            <a:normAutofit/>
          </a:bodyPr>
          <a:lstStyle/>
          <a:p>
            <a:pPr>
              <a:lnSpc>
                <a:spcPct val="100000"/>
              </a:lnSpc>
            </a:pPr>
            <a:r>
              <a:rPr lang="en-US" dirty="0">
                <a:solidFill>
                  <a:schemeClr val="tx2"/>
                </a:solidFill>
              </a:rPr>
              <a:t>Young people talk about their problems to other young people most often</a:t>
            </a:r>
          </a:p>
          <a:p>
            <a:pPr>
              <a:lnSpc>
                <a:spcPct val="100000"/>
              </a:lnSpc>
            </a:pPr>
            <a:r>
              <a:rPr lang="en-US" dirty="0">
                <a:solidFill>
                  <a:schemeClr val="tx2"/>
                </a:solidFill>
              </a:rPr>
              <a:t>Young people share their feelings with their friends more than adults</a:t>
            </a:r>
          </a:p>
          <a:p>
            <a:pPr>
              <a:lnSpc>
                <a:spcPct val="100000"/>
              </a:lnSpc>
            </a:pPr>
            <a:r>
              <a:rPr lang="en-US" dirty="0">
                <a:solidFill>
                  <a:schemeClr val="tx2"/>
                </a:solidFill>
              </a:rPr>
              <a:t>You know what’s going on in each other’s lives more than the adults at school</a:t>
            </a:r>
          </a:p>
          <a:p>
            <a:pPr>
              <a:lnSpc>
                <a:spcPct val="100000"/>
              </a:lnSpc>
            </a:pPr>
            <a:r>
              <a:rPr lang="en-US" dirty="0">
                <a:solidFill>
                  <a:schemeClr val="tx2"/>
                </a:solidFill>
              </a:rPr>
              <a:t>You can save a life if you connect somebody who needs help to an adult</a:t>
            </a:r>
          </a:p>
          <a:p>
            <a:pPr>
              <a:lnSpc>
                <a:spcPct val="100000"/>
              </a:lnSpc>
            </a:pPr>
            <a:r>
              <a:rPr lang="en-US" dirty="0">
                <a:solidFill>
                  <a:schemeClr val="tx2"/>
                </a:solidFill>
              </a:rPr>
              <a:t>Talking about suicide doesn’t cause someone to do it</a:t>
            </a:r>
          </a:p>
          <a:p>
            <a:pPr>
              <a:lnSpc>
                <a:spcPct val="100000"/>
              </a:lnSpc>
            </a:pPr>
            <a:r>
              <a:rPr lang="en-US" dirty="0">
                <a:solidFill>
                  <a:schemeClr val="tx2"/>
                </a:solidFill>
              </a:rPr>
              <a:t>You see social media that adults don’t, where students might express suicidal thinking</a:t>
            </a:r>
          </a:p>
          <a:p>
            <a:pPr>
              <a:lnSpc>
                <a:spcPct val="100000"/>
              </a:lnSpc>
            </a:pPr>
            <a:endParaRPr lang="en-US">
              <a:solidFill>
                <a:schemeClr val="tx2"/>
              </a:solidFill>
            </a:endParaRPr>
          </a:p>
          <a:p>
            <a:pPr>
              <a:lnSpc>
                <a:spcPct val="100000"/>
              </a:lnSpc>
            </a:pPr>
            <a:endParaRPr lang="EN-US">
              <a:solidFill>
                <a:schemeClr val="tx2"/>
              </a:solidFill>
            </a:endParaRPr>
          </a:p>
          <a:p>
            <a:pPr>
              <a:lnSpc>
                <a:spcPct val="100000"/>
              </a:lnSpc>
            </a:pPr>
            <a:endParaRPr lang="en-US">
              <a:solidFill>
                <a:schemeClr val="tx2"/>
              </a:solidFill>
            </a:endParaRPr>
          </a:p>
          <a:p>
            <a:pPr>
              <a:lnSpc>
                <a:spcPct val="100000"/>
              </a:lnSpc>
            </a:pPr>
            <a:endParaRPr lang="en-US">
              <a:solidFill>
                <a:schemeClr val="tx2"/>
              </a:solidFill>
            </a:endParaRPr>
          </a:p>
          <a:p>
            <a:pPr>
              <a:lnSpc>
                <a:spcPct val="100000"/>
              </a:lnSpc>
            </a:pPr>
            <a:endParaRPr lang="en-US">
              <a:solidFill>
                <a:schemeClr val="tx2"/>
              </a:solidFill>
            </a:endParaRPr>
          </a:p>
          <a:p>
            <a:pPr>
              <a:lnSpc>
                <a:spcPct val="100000"/>
              </a:lnSpc>
            </a:pPr>
            <a:endParaRPr lang="en-US">
              <a:solidFill>
                <a:schemeClr val="tx2"/>
              </a:solidFill>
            </a:endParaRPr>
          </a:p>
        </p:txBody>
      </p:sp>
      <p:sp>
        <p:nvSpPr>
          <p:cNvPr id="25" name="Rectangle 24">
            <a:extLst>
              <a:ext uri="{FF2B5EF4-FFF2-40B4-BE49-F238E27FC236}">
                <a16:creationId xmlns:a16="http://schemas.microsoft.com/office/drawing/2014/main" id="{515040A7-67CB-47B9-A085-7B1E6306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17413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 name="Shape 40"/>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pPr lvl="0">
              <a:defRPr sz="1800"/>
            </a:pPr>
            <a:fld id="{86CB4B4D-7CA3-9044-876B-883B54F8677D}" type="slidenum">
              <a:rPr sz="1400"/>
              <a:t>7</a:t>
            </a:fld>
            <a:endParaRPr sz="1400"/>
          </a:p>
        </p:txBody>
      </p:sp>
      <p:sp>
        <p:nvSpPr>
          <p:cNvPr id="41" name="Shape 41"/>
          <p:cNvSpPr>
            <a:spLocks noGrp="1"/>
          </p:cNvSpPr>
          <p:nvPr>
            <p:ph type="title" idx="4294967295"/>
          </p:nvPr>
        </p:nvSpPr>
        <p:spPr>
          <a:xfrm>
            <a:off x="2100105" y="136525"/>
            <a:ext cx="4863403" cy="111111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Autofit/>
          </a:bodyPr>
          <a:lstStyle/>
          <a:p>
            <a:pPr lvl="0" defTabSz="658368">
              <a:spcBef>
                <a:spcPts val="700"/>
              </a:spcBef>
              <a:defRPr sz="1800">
                <a:solidFill>
                  <a:srgbClr val="000000"/>
                </a:solidFill>
              </a:defRPr>
            </a:pPr>
            <a:r>
              <a:rPr sz="4400">
                <a:solidFill>
                  <a:srgbClr val="00B050"/>
                </a:solidFill>
              </a:rPr>
              <a:t>TRUE or FALSE</a:t>
            </a:r>
          </a:p>
        </p:txBody>
      </p:sp>
      <p:sp>
        <p:nvSpPr>
          <p:cNvPr id="42" name="Shape 42"/>
          <p:cNvSpPr>
            <a:spLocks noGrp="1"/>
          </p:cNvSpPr>
          <p:nvPr>
            <p:ph type="body" idx="4294967295"/>
          </p:nvPr>
        </p:nvSpPr>
        <p:spPr>
          <a:xfrm>
            <a:off x="909638" y="1381648"/>
            <a:ext cx="7662862" cy="5245240"/>
          </a:xfrm>
          <a:prstGeom prst="rect">
            <a:avLst/>
          </a:prstGeom>
          <a:ln w="12700">
            <a:miter lim="400000"/>
          </a:ln>
          <a:extLst>
            <a:ext uri="{C572A759-6A51-4108-AA02-DFA0A04FC94B}">
              <ma14:wrappingTextBoxFlag xmlns="" xmlns:ma14="http://schemas.microsoft.com/office/mac/drawingml/2011/main" val="1"/>
            </a:ext>
          </a:extLst>
        </p:spPr>
        <p:txBody>
          <a:bodyPr lIns="46037" tIns="46037" rIns="46037" bIns="46037">
            <a:normAutofit fontScale="77500" lnSpcReduction="20000"/>
          </a:bodyPr>
          <a:lstStyle/>
          <a:p>
            <a:pPr lvl="0">
              <a:lnSpc>
                <a:spcPct val="80000"/>
              </a:lnSpc>
              <a:spcBef>
                <a:spcPts val="300"/>
              </a:spcBef>
              <a:buClrTx/>
              <a:buSzPct val="100000"/>
              <a:buFontTx/>
              <a:buChar char="•"/>
              <a:defRPr sz="1800"/>
            </a:pPr>
            <a:r>
              <a:rPr sz="2400" dirty="0">
                <a:solidFill>
                  <a:srgbClr val="011993"/>
                </a:solidFill>
              </a:rPr>
              <a:t>True or False?  </a:t>
            </a:r>
            <a:r>
              <a:rPr lang="en-US" sz="2400" dirty="0">
                <a:solidFill>
                  <a:srgbClr val="011993"/>
                </a:solidFill>
              </a:rPr>
              <a:t>	</a:t>
            </a:r>
            <a:r>
              <a:rPr sz="2400" dirty="0">
                <a:solidFill>
                  <a:srgbClr val="011993"/>
                </a:solidFill>
              </a:rPr>
              <a:t>Two Washington State youth </a:t>
            </a:r>
            <a:r>
              <a:rPr lang="en-US" sz="2400" dirty="0">
                <a:solidFill>
                  <a:srgbClr val="011993"/>
                </a:solidFill>
              </a:rPr>
              <a:t>die by</a:t>
            </a:r>
            <a:r>
              <a:rPr sz="2400" dirty="0">
                <a:solidFill>
                  <a:srgbClr val="011993"/>
                </a:solidFill>
              </a:rPr>
              <a:t> </a:t>
            </a:r>
            <a:r>
              <a:rPr lang="en-US" sz="2400" dirty="0">
                <a:solidFill>
                  <a:srgbClr val="011993"/>
                </a:solidFill>
              </a:rPr>
              <a:t>						</a:t>
            </a:r>
            <a:r>
              <a:rPr sz="2400" dirty="0">
                <a:solidFill>
                  <a:srgbClr val="011993"/>
                </a:solidFill>
              </a:rPr>
              <a:t>suicide each week</a:t>
            </a:r>
            <a:endParaRPr lang="en-US" sz="2400" dirty="0">
              <a:solidFill>
                <a:srgbClr val="011993"/>
              </a:solidFill>
            </a:endParaRPr>
          </a:p>
          <a:p>
            <a:pPr lvl="0">
              <a:lnSpc>
                <a:spcPct val="80000"/>
              </a:lnSpc>
              <a:spcBef>
                <a:spcPts val="300"/>
              </a:spcBef>
              <a:buClrTx/>
              <a:buSzPct val="100000"/>
              <a:buFontTx/>
              <a:buChar char="•"/>
              <a:defRPr sz="1800"/>
            </a:pPr>
            <a:r>
              <a:rPr lang="en-US" sz="2400" dirty="0">
                <a:solidFill>
                  <a:srgbClr val="00B050"/>
                </a:solidFill>
              </a:rPr>
              <a:t>TRUE</a:t>
            </a:r>
            <a:endParaRPr sz="2400" dirty="0">
              <a:solidFill>
                <a:srgbClr val="00B050"/>
              </a:solidFill>
            </a:endParaRPr>
          </a:p>
          <a:p>
            <a:pPr lvl="0">
              <a:lnSpc>
                <a:spcPct val="80000"/>
              </a:lnSpc>
              <a:spcBef>
                <a:spcPts val="500"/>
              </a:spcBef>
              <a:buClrTx/>
              <a:buSzTx/>
              <a:buFontTx/>
              <a:buNone/>
              <a:defRPr sz="1800"/>
            </a:pPr>
            <a:endParaRPr sz="2400" dirty="0">
              <a:solidFill>
                <a:srgbClr val="011993"/>
              </a:solidFill>
            </a:endParaRPr>
          </a:p>
          <a:p>
            <a:pPr lvl="0">
              <a:lnSpc>
                <a:spcPct val="80000"/>
              </a:lnSpc>
              <a:spcBef>
                <a:spcPts val="300"/>
              </a:spcBef>
              <a:buClrTx/>
              <a:buSzPct val="100000"/>
              <a:buFontTx/>
              <a:buChar char="•"/>
              <a:defRPr sz="1800"/>
            </a:pPr>
            <a:r>
              <a:rPr sz="2400" dirty="0">
                <a:solidFill>
                  <a:srgbClr val="011993"/>
                </a:solidFill>
              </a:rPr>
              <a:t>True or False?  </a:t>
            </a:r>
            <a:r>
              <a:rPr lang="en-US" sz="2400" dirty="0">
                <a:solidFill>
                  <a:srgbClr val="011993"/>
                </a:solidFill>
              </a:rPr>
              <a:t>	</a:t>
            </a:r>
            <a:r>
              <a:rPr sz="2400" dirty="0">
                <a:solidFill>
                  <a:srgbClr val="011993"/>
                </a:solidFill>
              </a:rPr>
              <a:t>One out of ten youth attempts suicide</a:t>
            </a:r>
            <a:endParaRPr lang="en-US" sz="2400" dirty="0">
              <a:solidFill>
                <a:srgbClr val="011993"/>
              </a:solidFill>
            </a:endParaRPr>
          </a:p>
          <a:p>
            <a:pPr lvl="0">
              <a:lnSpc>
                <a:spcPct val="80000"/>
              </a:lnSpc>
              <a:spcBef>
                <a:spcPts val="300"/>
              </a:spcBef>
              <a:buClrTx/>
              <a:buSzPct val="100000"/>
              <a:buFontTx/>
              <a:buChar char="•"/>
              <a:defRPr sz="1800"/>
            </a:pPr>
            <a:endParaRPr lang="en-US" sz="2400" dirty="0">
              <a:solidFill>
                <a:srgbClr val="011993"/>
              </a:solidFill>
            </a:endParaRPr>
          </a:p>
          <a:p>
            <a:pPr lvl="0">
              <a:lnSpc>
                <a:spcPct val="80000"/>
              </a:lnSpc>
              <a:spcBef>
                <a:spcPts val="300"/>
              </a:spcBef>
              <a:buClrTx/>
              <a:buSzPct val="100000"/>
              <a:buFontTx/>
              <a:buChar char="•"/>
              <a:defRPr sz="1800"/>
            </a:pPr>
            <a:r>
              <a:rPr lang="en-US" sz="2400" dirty="0">
                <a:solidFill>
                  <a:srgbClr val="00B050"/>
                </a:solidFill>
              </a:rPr>
              <a:t>TRUE</a:t>
            </a:r>
          </a:p>
          <a:p>
            <a:pPr lvl="0">
              <a:lnSpc>
                <a:spcPct val="80000"/>
              </a:lnSpc>
              <a:spcBef>
                <a:spcPts val="300"/>
              </a:spcBef>
              <a:buClrTx/>
              <a:buSzPct val="100000"/>
              <a:buFontTx/>
              <a:buChar char="•"/>
              <a:defRPr sz="1800"/>
            </a:pPr>
            <a:endParaRPr lang="en-US" sz="2400" dirty="0">
              <a:solidFill>
                <a:srgbClr val="011993"/>
              </a:solidFill>
            </a:endParaRPr>
          </a:p>
          <a:p>
            <a:pPr lvl="0">
              <a:lnSpc>
                <a:spcPct val="80000"/>
              </a:lnSpc>
              <a:spcBef>
                <a:spcPts val="300"/>
              </a:spcBef>
              <a:buClrTx/>
              <a:buSzPct val="100000"/>
              <a:buFontTx/>
              <a:buChar char="•"/>
              <a:defRPr sz="1800"/>
            </a:pPr>
            <a:r>
              <a:rPr sz="2400" dirty="0">
                <a:solidFill>
                  <a:srgbClr val="011993"/>
                </a:solidFill>
              </a:rPr>
              <a:t>True or False?  </a:t>
            </a:r>
            <a:r>
              <a:rPr lang="en-US" sz="2400" dirty="0">
                <a:solidFill>
                  <a:srgbClr val="011993"/>
                </a:solidFill>
              </a:rPr>
              <a:t>	</a:t>
            </a:r>
            <a:r>
              <a:rPr sz="2400" dirty="0">
                <a:solidFill>
                  <a:srgbClr val="011993"/>
                </a:solidFill>
              </a:rPr>
              <a:t>One out of six middle school age youth </a:t>
            </a:r>
            <a:r>
              <a:rPr lang="en-US" sz="2400" dirty="0">
                <a:solidFill>
                  <a:srgbClr val="011993"/>
                </a:solidFill>
              </a:rPr>
              <a:t>						s</a:t>
            </a:r>
            <a:r>
              <a:rPr sz="2400" dirty="0">
                <a:solidFill>
                  <a:srgbClr val="011993"/>
                </a:solidFill>
              </a:rPr>
              <a:t>eriously</a:t>
            </a:r>
            <a:r>
              <a:rPr lang="en-US" sz="2400" dirty="0">
                <a:solidFill>
                  <a:srgbClr val="011993"/>
                </a:solidFill>
              </a:rPr>
              <a:t> </a:t>
            </a:r>
            <a:r>
              <a:rPr sz="2400" dirty="0">
                <a:solidFill>
                  <a:srgbClr val="011993"/>
                </a:solidFill>
              </a:rPr>
              <a:t>considers suicide</a:t>
            </a:r>
            <a:endParaRPr lang="en-US" sz="2400" dirty="0">
              <a:solidFill>
                <a:srgbClr val="011993"/>
              </a:solidFill>
            </a:endParaRPr>
          </a:p>
          <a:p>
            <a:pPr lvl="0">
              <a:lnSpc>
                <a:spcPct val="80000"/>
              </a:lnSpc>
              <a:spcBef>
                <a:spcPts val="300"/>
              </a:spcBef>
              <a:buClrTx/>
              <a:buSzPct val="100000"/>
              <a:buFontTx/>
              <a:buChar char="•"/>
              <a:defRPr sz="1800"/>
            </a:pPr>
            <a:endParaRPr lang="en-US" sz="2400" dirty="0">
              <a:solidFill>
                <a:srgbClr val="011993"/>
              </a:solidFill>
            </a:endParaRPr>
          </a:p>
          <a:p>
            <a:pPr lvl="0">
              <a:lnSpc>
                <a:spcPct val="80000"/>
              </a:lnSpc>
              <a:spcBef>
                <a:spcPts val="300"/>
              </a:spcBef>
              <a:buClrTx/>
              <a:buSzPct val="100000"/>
              <a:buFontTx/>
              <a:buChar char="•"/>
              <a:defRPr sz="1800"/>
            </a:pPr>
            <a:r>
              <a:rPr lang="en-US" sz="2400" dirty="0">
                <a:solidFill>
                  <a:srgbClr val="00B050"/>
                </a:solidFill>
              </a:rPr>
              <a:t>TRUE</a:t>
            </a:r>
            <a:endParaRPr sz="2400" dirty="0">
              <a:solidFill>
                <a:srgbClr val="00B050"/>
              </a:solidFill>
            </a:endParaRPr>
          </a:p>
          <a:p>
            <a:pPr lvl="0">
              <a:lnSpc>
                <a:spcPct val="80000"/>
              </a:lnSpc>
              <a:spcBef>
                <a:spcPts val="500"/>
              </a:spcBef>
              <a:buClrTx/>
              <a:buSzTx/>
              <a:buFontTx/>
              <a:buNone/>
              <a:defRPr sz="1800"/>
            </a:pPr>
            <a:endParaRPr sz="2400" dirty="0">
              <a:solidFill>
                <a:srgbClr val="011993"/>
              </a:solidFill>
            </a:endParaRPr>
          </a:p>
          <a:p>
            <a:pPr lvl="0">
              <a:lnSpc>
                <a:spcPct val="80000"/>
              </a:lnSpc>
              <a:spcBef>
                <a:spcPts val="300"/>
              </a:spcBef>
              <a:buClrTx/>
              <a:buSzPct val="100000"/>
              <a:buFontTx/>
              <a:buChar char="•"/>
              <a:defRPr sz="1800"/>
            </a:pPr>
            <a:r>
              <a:rPr sz="2400" dirty="0">
                <a:solidFill>
                  <a:srgbClr val="011993"/>
                </a:solidFill>
              </a:rPr>
              <a:t>True or False?  </a:t>
            </a:r>
            <a:r>
              <a:rPr lang="en-US" sz="2400" dirty="0">
                <a:solidFill>
                  <a:srgbClr val="011993"/>
                </a:solidFill>
              </a:rPr>
              <a:t>	</a:t>
            </a:r>
            <a:r>
              <a:rPr sz="2400" dirty="0">
                <a:solidFill>
                  <a:srgbClr val="011993"/>
                </a:solidFill>
              </a:rPr>
              <a:t>Talking about suicide will “cause” someone </a:t>
            </a:r>
            <a:r>
              <a:rPr lang="en-US" sz="2400" dirty="0">
                <a:solidFill>
                  <a:srgbClr val="011993"/>
                </a:solidFill>
              </a:rPr>
              <a:t>					</a:t>
            </a:r>
            <a:r>
              <a:rPr sz="2400" dirty="0">
                <a:solidFill>
                  <a:srgbClr val="011993"/>
                </a:solidFill>
              </a:rPr>
              <a:t>to do it</a:t>
            </a:r>
            <a:endParaRPr lang="en-US" sz="2400" dirty="0">
              <a:solidFill>
                <a:srgbClr val="011993"/>
              </a:solidFill>
            </a:endParaRPr>
          </a:p>
          <a:p>
            <a:pPr lvl="0">
              <a:lnSpc>
                <a:spcPct val="80000"/>
              </a:lnSpc>
              <a:spcBef>
                <a:spcPts val="300"/>
              </a:spcBef>
              <a:buClrTx/>
              <a:buSzPct val="100000"/>
              <a:buFontTx/>
              <a:buChar char="•"/>
              <a:defRPr sz="1800"/>
            </a:pPr>
            <a:endParaRPr lang="en-US" sz="2400" dirty="0">
              <a:solidFill>
                <a:srgbClr val="011993"/>
              </a:solidFill>
            </a:endParaRPr>
          </a:p>
          <a:p>
            <a:pPr lvl="0">
              <a:lnSpc>
                <a:spcPct val="80000"/>
              </a:lnSpc>
              <a:spcBef>
                <a:spcPts val="300"/>
              </a:spcBef>
              <a:buClrTx/>
              <a:buSzPct val="100000"/>
              <a:buFontTx/>
              <a:buChar char="•"/>
              <a:defRPr sz="1800"/>
            </a:pPr>
            <a:r>
              <a:rPr lang="en-US" sz="2400" dirty="0">
                <a:solidFill>
                  <a:srgbClr val="00B050"/>
                </a:solidFill>
              </a:rPr>
              <a:t>FALSE</a:t>
            </a:r>
            <a:endParaRPr sz="2400" dirty="0">
              <a:solidFill>
                <a:srgbClr val="00B050"/>
              </a:solidFill>
            </a:endParaRPr>
          </a:p>
          <a:p>
            <a:pPr lvl="0">
              <a:lnSpc>
                <a:spcPct val="80000"/>
              </a:lnSpc>
              <a:spcBef>
                <a:spcPts val="500"/>
              </a:spcBef>
              <a:buClrTx/>
              <a:buSzTx/>
              <a:buFontTx/>
              <a:buNone/>
              <a:defRPr sz="1800"/>
            </a:pPr>
            <a:endParaRPr sz="2400" dirty="0">
              <a:solidFill>
                <a:srgbClr val="011993"/>
              </a:solidFill>
            </a:endParaRPr>
          </a:p>
          <a:p>
            <a:pPr lvl="0">
              <a:lnSpc>
                <a:spcPct val="80000"/>
              </a:lnSpc>
              <a:spcBef>
                <a:spcPts val="300"/>
              </a:spcBef>
              <a:buClrTx/>
              <a:buSzPct val="100000"/>
              <a:buFontTx/>
              <a:buChar char="•"/>
              <a:defRPr sz="1800"/>
            </a:pPr>
            <a:r>
              <a:rPr sz="2400" dirty="0">
                <a:solidFill>
                  <a:srgbClr val="011993"/>
                </a:solidFill>
              </a:rPr>
              <a:t>True or False?  </a:t>
            </a:r>
            <a:r>
              <a:rPr lang="en-US" sz="2400" dirty="0">
                <a:solidFill>
                  <a:srgbClr val="011993"/>
                </a:solidFill>
              </a:rPr>
              <a:t>	</a:t>
            </a:r>
            <a:r>
              <a:rPr sz="2300" dirty="0">
                <a:solidFill>
                  <a:srgbClr val="011993"/>
                </a:solidFill>
              </a:rPr>
              <a:t>A person who talks about suicide is not </a:t>
            </a:r>
            <a:r>
              <a:rPr lang="en-US" sz="2300" dirty="0">
                <a:solidFill>
                  <a:srgbClr val="011993"/>
                </a:solidFill>
              </a:rPr>
              <a:t>r</a:t>
            </a:r>
            <a:r>
              <a:rPr sz="2300" dirty="0">
                <a:solidFill>
                  <a:srgbClr val="011993"/>
                </a:solidFill>
              </a:rPr>
              <a:t>eally serious</a:t>
            </a:r>
            <a:r>
              <a:rPr lang="en-US" sz="2300" dirty="0">
                <a:solidFill>
                  <a:srgbClr val="011993"/>
                </a:solidFill>
              </a:rPr>
              <a:t>         			</a:t>
            </a:r>
            <a:r>
              <a:rPr sz="2300" dirty="0">
                <a:solidFill>
                  <a:srgbClr val="011993"/>
                </a:solidFill>
              </a:rPr>
              <a:t>about dying</a:t>
            </a:r>
            <a:endParaRPr lang="en-US" sz="2300" dirty="0">
              <a:solidFill>
                <a:srgbClr val="011993"/>
              </a:solidFill>
            </a:endParaRPr>
          </a:p>
          <a:p>
            <a:pPr lvl="0">
              <a:lnSpc>
                <a:spcPct val="80000"/>
              </a:lnSpc>
              <a:spcBef>
                <a:spcPts val="300"/>
              </a:spcBef>
              <a:buClrTx/>
              <a:buSzPct val="100000"/>
              <a:buFontTx/>
              <a:buChar char="•"/>
              <a:defRPr sz="1800"/>
            </a:pPr>
            <a:endParaRPr lang="en-US" sz="2400" dirty="0">
              <a:solidFill>
                <a:srgbClr val="011993"/>
              </a:solidFill>
            </a:endParaRPr>
          </a:p>
          <a:p>
            <a:pPr lvl="0">
              <a:lnSpc>
                <a:spcPct val="80000"/>
              </a:lnSpc>
              <a:spcBef>
                <a:spcPts val="300"/>
              </a:spcBef>
              <a:buClrTx/>
              <a:buSzPct val="100000"/>
              <a:buFontTx/>
              <a:buChar char="•"/>
              <a:defRPr sz="1800"/>
            </a:pPr>
            <a:r>
              <a:rPr lang="en-US" sz="2400" dirty="0">
                <a:solidFill>
                  <a:srgbClr val="00B050"/>
                </a:solidFill>
              </a:rPr>
              <a:t>COULD BE EITHER BUT NOT FOR YOU TO DECIDE. </a:t>
            </a:r>
          </a:p>
          <a:p>
            <a:pPr marL="0" lvl="0" indent="0">
              <a:lnSpc>
                <a:spcPct val="80000"/>
              </a:lnSpc>
              <a:spcBef>
                <a:spcPts val="300"/>
              </a:spcBef>
              <a:buClrTx/>
              <a:buSzPct val="100000"/>
              <a:buNone/>
              <a:defRPr sz="1800"/>
            </a:pPr>
            <a:r>
              <a:rPr lang="en-US" sz="2400" dirty="0">
                <a:solidFill>
                  <a:srgbClr val="00B050"/>
                </a:solidFill>
              </a:rPr>
              <a:t> </a:t>
            </a:r>
          </a:p>
          <a:p>
            <a:pPr lvl="0">
              <a:lnSpc>
                <a:spcPct val="80000"/>
              </a:lnSpc>
              <a:spcBef>
                <a:spcPts val="300"/>
              </a:spcBef>
              <a:buClrTx/>
              <a:buSzPct val="100000"/>
              <a:buFontTx/>
              <a:buChar char="•"/>
              <a:defRPr sz="1800"/>
            </a:pPr>
            <a:r>
              <a:rPr lang="en-US" sz="2400" dirty="0">
                <a:solidFill>
                  <a:srgbClr val="00B050"/>
                </a:solidFill>
              </a:rPr>
              <a:t>REPORT IT AND BE THE PATHWAY FOR THEM TO GET HELP</a:t>
            </a:r>
            <a:endParaRPr sz="2400" dirty="0">
              <a:solidFill>
                <a:srgbClr val="00B050"/>
              </a:solidFill>
            </a:endParaRPr>
          </a:p>
          <a:p>
            <a:pPr lvl="0">
              <a:lnSpc>
                <a:spcPct val="80000"/>
              </a:lnSpc>
              <a:spcBef>
                <a:spcPts val="300"/>
              </a:spcBef>
              <a:buClrTx/>
              <a:buSzTx/>
              <a:buFontTx/>
              <a:buNone/>
              <a:defRPr sz="1800"/>
            </a:pPr>
            <a:r>
              <a:rPr dirty="0">
                <a:solidFill>
                  <a:srgbClr val="00B050"/>
                </a:solidFill>
              </a:rPr>
              <a:t>	</a:t>
            </a:r>
          </a:p>
        </p:txBody>
      </p:sp>
      <p:pic>
        <p:nvPicPr>
          <p:cNvPr id="3" name="Picture 2" descr="Icon&#10;&#10;Description automatically generated">
            <a:extLst>
              <a:ext uri="{FF2B5EF4-FFF2-40B4-BE49-F238E27FC236}">
                <a16:creationId xmlns:a16="http://schemas.microsoft.com/office/drawing/2014/main" id="{4DED5393-002A-71F0-1989-2E9ED2CD917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599255" y="0"/>
            <a:ext cx="2286000" cy="1714500"/>
          </a:xfrm>
          <a:prstGeom prst="rect">
            <a:avLst/>
          </a:prstGeom>
        </p:spPr>
      </p:pic>
    </p:spTree>
    <p:extLst>
      <p:ext uri="{BB962C8B-B14F-4D97-AF65-F5344CB8AC3E}">
        <p14:creationId xmlns:p14="http://schemas.microsoft.com/office/powerpoint/2010/main" val="37404267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2">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xEl>
                                              <p:pRg st="15" end="1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2">
                                            <p:txEl>
                                              <p:pRg st="17" end="1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2">
                                            <p:txEl>
                                              <p:pRg st="18" end="1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2">
                                            <p:txEl>
                                              <p:pRg st="19" end="1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2">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75661-1C51-30C7-3951-1B119135A6B0}"/>
              </a:ext>
            </a:extLst>
          </p:cNvPr>
          <p:cNvSpPr>
            <a:spLocks noGrp="1"/>
          </p:cNvSpPr>
          <p:nvPr>
            <p:ph type="title"/>
          </p:nvPr>
        </p:nvSpPr>
        <p:spPr/>
        <p:txBody>
          <a:bodyPr>
            <a:normAutofit/>
          </a:bodyPr>
          <a:lstStyle/>
          <a:p>
            <a:r>
              <a:rPr lang="en-US" sz="3600" dirty="0"/>
              <a:t>Fact or Myth?</a:t>
            </a:r>
          </a:p>
        </p:txBody>
      </p:sp>
      <p:sp>
        <p:nvSpPr>
          <p:cNvPr id="3" name="Content Placeholder 2">
            <a:extLst>
              <a:ext uri="{FF2B5EF4-FFF2-40B4-BE49-F238E27FC236}">
                <a16:creationId xmlns:a16="http://schemas.microsoft.com/office/drawing/2014/main" id="{89C76141-BC9B-C5FF-EE2A-FBEB1F35EF0F}"/>
              </a:ext>
            </a:extLst>
          </p:cNvPr>
          <p:cNvSpPr>
            <a:spLocks noGrp="1"/>
          </p:cNvSpPr>
          <p:nvPr>
            <p:ph idx="1"/>
          </p:nvPr>
        </p:nvSpPr>
        <p:spPr>
          <a:xfrm>
            <a:off x="938758" y="1664804"/>
            <a:ext cx="7633742" cy="4646544"/>
          </a:xfrm>
        </p:spPr>
        <p:txBody>
          <a:bodyPr/>
          <a:lstStyle/>
          <a:p>
            <a:r>
              <a:rPr lang="en-US" sz="2400" dirty="0"/>
              <a:t>Asking someone if they are thinking about suicide will make them suicidal</a:t>
            </a:r>
          </a:p>
          <a:p>
            <a:r>
              <a:rPr lang="en-US" sz="2400" dirty="0"/>
              <a:t>Suicide is not an issue that impacts kids from Timberline</a:t>
            </a:r>
          </a:p>
          <a:p>
            <a:r>
              <a:rPr lang="en-US" sz="2400" dirty="0"/>
              <a:t>One out of 10 youth (15-24) attempts suicide</a:t>
            </a:r>
          </a:p>
          <a:p>
            <a:r>
              <a:rPr lang="en-US" sz="2400" dirty="0"/>
              <a:t>One out of 6 middle school aged youth seriously consider suicide</a:t>
            </a:r>
          </a:p>
          <a:p>
            <a:r>
              <a:rPr lang="en-US" sz="2400" dirty="0"/>
              <a:t>A person who talks about suicide is not serious about dying</a:t>
            </a:r>
          </a:p>
          <a:p>
            <a:r>
              <a:rPr lang="en-US" sz="2400" dirty="0"/>
              <a:t>Talking about suicide will “cause” someone to do it</a:t>
            </a:r>
          </a:p>
          <a:p>
            <a:endParaRPr lang="en-US" sz="24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0391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idx="4294967295"/>
          </p:nvPr>
        </p:nvSpPr>
        <p:spPr>
          <a:xfrm>
            <a:off x="1302026" y="349320"/>
            <a:ext cx="6948121" cy="94095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solidFill>
                  <a:srgbClr val="000000"/>
                </a:solidFill>
              </a:defRPr>
            </a:pPr>
            <a:r>
              <a:rPr lang="en-US" sz="4400" dirty="0">
                <a:solidFill>
                  <a:schemeClr val="accent1">
                    <a:lumMod val="75000"/>
                  </a:schemeClr>
                </a:solidFill>
              </a:rPr>
              <a:t>    </a:t>
            </a:r>
            <a:r>
              <a:rPr lang="en-US" sz="3600" dirty="0">
                <a:solidFill>
                  <a:schemeClr val="accent1">
                    <a:lumMod val="75000"/>
                  </a:schemeClr>
                </a:solidFill>
              </a:rPr>
              <a:t>The concern is real</a:t>
            </a:r>
            <a:endParaRPr sz="3600" dirty="0">
              <a:solidFill>
                <a:schemeClr val="accent1">
                  <a:lumMod val="75000"/>
                </a:schemeClr>
              </a:solidFill>
            </a:endParaRPr>
          </a:p>
        </p:txBody>
      </p:sp>
      <p:sp>
        <p:nvSpPr>
          <p:cNvPr id="48" name="Shape 48"/>
          <p:cNvSpPr>
            <a:spLocks noGrp="1"/>
          </p:cNvSpPr>
          <p:nvPr>
            <p:ph type="body" idx="4294967295"/>
          </p:nvPr>
        </p:nvSpPr>
        <p:spPr>
          <a:xfrm>
            <a:off x="934947" y="1797978"/>
            <a:ext cx="4592549" cy="3714106"/>
          </a:xfrm>
          <a:prstGeom prst="rect">
            <a:avLst/>
          </a:prstGeom>
          <a:ln w="12700">
            <a:miter lim="400000"/>
          </a:ln>
          <a:extLst>
            <a:ext uri="{C572A759-6A51-4108-AA02-DFA0A04FC94B}">
              <ma14:wrappingTextBoxFlag xmlns="" xmlns:ma14="http://schemas.microsoft.com/office/mac/drawingml/2011/main" val="1"/>
            </a:ext>
          </a:extLst>
        </p:spPr>
        <p:txBody>
          <a:bodyPr vert="horz" lIns="0" tIns="0" rIns="0" bIns="0" rtlCol="0" anchor="t">
            <a:normAutofit fontScale="70000" lnSpcReduction="20000"/>
          </a:bodyPr>
          <a:lstStyle/>
          <a:p>
            <a:pPr marL="877823" lvl="1" indent="-457200" defTabSz="841247">
              <a:lnSpc>
                <a:spcPct val="100000"/>
              </a:lnSpc>
              <a:spcBef>
                <a:spcPts val="500"/>
              </a:spcBef>
              <a:defRPr sz="1800"/>
            </a:pPr>
            <a:r>
              <a:rPr lang="EN-US" sz="3400" dirty="0">
                <a:solidFill>
                  <a:schemeClr val="tx1"/>
                </a:solidFill>
              </a:rPr>
              <a:t>Suicide is the second leading cause of death in the state of Washington for youth 10-24</a:t>
            </a:r>
          </a:p>
          <a:p>
            <a:pPr marL="420623" lvl="1" indent="0" defTabSz="841247">
              <a:lnSpc>
                <a:spcPct val="100000"/>
              </a:lnSpc>
              <a:spcBef>
                <a:spcPts val="500"/>
              </a:spcBef>
              <a:buNone/>
              <a:defRPr sz="1800"/>
            </a:pPr>
            <a:endParaRPr lang="EN-US" sz="3400" dirty="0">
              <a:solidFill>
                <a:schemeClr val="tx1"/>
              </a:solidFill>
            </a:endParaRPr>
          </a:p>
          <a:p>
            <a:pPr marL="877823" lvl="1" indent="-457200" defTabSz="841247">
              <a:lnSpc>
                <a:spcPct val="100000"/>
              </a:lnSpc>
              <a:spcBef>
                <a:spcPts val="500"/>
              </a:spcBef>
              <a:defRPr sz="1800"/>
            </a:pPr>
            <a:r>
              <a:rPr lang="EN-US" sz="3400" dirty="0">
                <a:solidFill>
                  <a:schemeClr val="tx1"/>
                </a:solidFill>
              </a:rPr>
              <a:t>Nearly twice as many suicides as homicides of youth ages 10-24</a:t>
            </a:r>
          </a:p>
          <a:p>
            <a:pPr marL="420623" lvl="1" indent="0" defTabSz="841247">
              <a:lnSpc>
                <a:spcPct val="100000"/>
              </a:lnSpc>
              <a:spcBef>
                <a:spcPts val="500"/>
              </a:spcBef>
              <a:buNone/>
              <a:defRPr sz="1800"/>
            </a:pPr>
            <a:endParaRPr lang="EN-US" sz="3400" dirty="0">
              <a:solidFill>
                <a:schemeClr val="tx1"/>
              </a:solidFill>
            </a:endParaRPr>
          </a:p>
          <a:p>
            <a:pPr marL="877823" lvl="1" indent="-457200" defTabSz="841247">
              <a:lnSpc>
                <a:spcPct val="100000"/>
              </a:lnSpc>
              <a:spcBef>
                <a:spcPts val="500"/>
              </a:spcBef>
              <a:defRPr sz="1800"/>
            </a:pPr>
            <a:r>
              <a:rPr lang="EN-US" sz="3400" dirty="0">
                <a:solidFill>
                  <a:schemeClr val="tx1"/>
                </a:solidFill>
              </a:rPr>
              <a:t>Nearly 1 in 6 students between the ages of 12-17 have seriously considered it</a:t>
            </a:r>
          </a:p>
          <a:p>
            <a:pPr marL="877823" lvl="1" indent="-457200" defTabSz="841247">
              <a:lnSpc>
                <a:spcPct val="100000"/>
              </a:lnSpc>
              <a:spcBef>
                <a:spcPts val="500"/>
              </a:spcBef>
              <a:defRPr sz="1800"/>
            </a:pPr>
            <a:endParaRPr lang="en-US" sz="3400" dirty="0">
              <a:solidFill>
                <a:schemeClr val="tx1"/>
              </a:solidFill>
            </a:endParaRPr>
          </a:p>
          <a:p>
            <a:pPr marL="420623" lvl="1" indent="0" defTabSz="841247">
              <a:lnSpc>
                <a:spcPct val="100000"/>
              </a:lnSpc>
              <a:spcBef>
                <a:spcPts val="500"/>
              </a:spcBef>
              <a:buNone/>
              <a:defRPr sz="1800"/>
            </a:pPr>
            <a:endParaRPr lang="en-US" sz="2550" dirty="0">
              <a:solidFill>
                <a:schemeClr val="tx1"/>
              </a:solidFill>
            </a:endParaRPr>
          </a:p>
          <a:p>
            <a:pPr marL="420623" lvl="1" indent="0" defTabSz="841247">
              <a:lnSpc>
                <a:spcPct val="100000"/>
              </a:lnSpc>
              <a:spcBef>
                <a:spcPts val="500"/>
              </a:spcBef>
              <a:buNone/>
              <a:defRPr sz="1800"/>
            </a:pPr>
            <a:endParaRPr sz="2550" dirty="0">
              <a:solidFill>
                <a:schemeClr val="tx1"/>
              </a:solidFill>
            </a:endParaRPr>
          </a:p>
        </p:txBody>
      </p:sp>
      <p:pic>
        <p:nvPicPr>
          <p:cNvPr id="7" name="Picture 2" descr="https://sp.yimg.com/ib/th?id=HN.608003014051104294&amp;pid=15.1&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0908" y="1797978"/>
            <a:ext cx="3051389" cy="371410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95349" y="6315075"/>
            <a:ext cx="6755257" cy="369332"/>
          </a:xfrm>
          <a:prstGeom prst="rect">
            <a:avLst/>
          </a:prstGeom>
        </p:spPr>
        <p:txBody>
          <a:bodyPr wrap="square" rtlCol="0">
            <a:spAutoFit/>
          </a:bodyPr>
          <a:lstStyle/>
          <a:p>
            <a:pPr algn="ctr"/>
            <a:r>
              <a:rPr lang="EN-US">
                <a:solidFill>
                  <a:srgbClr val="00B050"/>
                </a:solidFill>
              </a:rPr>
              <a:t>Source: http://www.yspp.org/about_suicide/statistics.htm</a:t>
            </a:r>
          </a:p>
        </p:txBody>
      </p:sp>
    </p:spTree>
    <p:extLst>
      <p:ext uri="{BB962C8B-B14F-4D97-AF65-F5344CB8AC3E}">
        <p14:creationId xmlns:p14="http://schemas.microsoft.com/office/powerpoint/2010/main" val="214803525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42" name="Rectangle 1041">
            <a:extLst>
              <a:ext uri="{FF2B5EF4-FFF2-40B4-BE49-F238E27FC236}">
                <a16:creationId xmlns:a16="http://schemas.microsoft.com/office/drawing/2014/main" id="{662570FE-8E1C-4A25-8827-8928189FA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440B24BC-917F-49C2-B8AA-C569A400B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6">
            <a:extLst>
              <a:ext uri="{FF2B5EF4-FFF2-40B4-BE49-F238E27FC236}">
                <a16:creationId xmlns:a16="http://schemas.microsoft.com/office/drawing/2014/main" id="{39F7F083-7C2B-4120-9960-D77AB2863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bg1">
              <a:lumMod val="75000"/>
            </a:schemeClr>
          </a:solidFill>
          <a:ln w="0">
            <a:noFill/>
            <a:prstDash val="solid"/>
            <a:round/>
            <a:headEnd/>
            <a:tailEnd/>
          </a:ln>
        </p:spPr>
        <p:txBody>
          <a:bodyPr/>
          <a:lstStyle/>
          <a:p>
            <a:endParaRPr lang="en-US"/>
          </a:p>
        </p:txBody>
      </p:sp>
      <p:pic>
        <p:nvPicPr>
          <p:cNvPr id="1026" name="Picture 2">
            <a:extLst>
              <a:ext uri="{FF2B5EF4-FFF2-40B4-BE49-F238E27FC236}">
                <a16:creationId xmlns:a16="http://schemas.microsoft.com/office/drawing/2014/main" id="{D15DAEBA-8BA2-C07F-0834-6875821EAA1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6894" y="1163795"/>
            <a:ext cx="7326743" cy="4524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269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62570FE-8E1C-4A25-8827-8928189FA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440B24BC-917F-49C2-B8AA-C569A400B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8"/>
            <a:ext cx="8178800"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Freeform 6">
            <a:extLst>
              <a:ext uri="{FF2B5EF4-FFF2-40B4-BE49-F238E27FC236}">
                <a16:creationId xmlns:a16="http://schemas.microsoft.com/office/drawing/2014/main" id="{39F7F083-7C2B-4120-9960-D77AB2863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bg1">
              <a:lumMod val="75000"/>
            </a:schemeClr>
          </a:solidFill>
          <a:ln w="0">
            <a:noFill/>
            <a:prstDash val="solid"/>
            <a:round/>
            <a:headEnd/>
            <a:tailEnd/>
          </a:ln>
        </p:spPr>
        <p:txBody>
          <a:bodyPr/>
          <a:lstStyle/>
          <a:p>
            <a:endParaRPr lang="en-US"/>
          </a:p>
        </p:txBody>
      </p:sp>
      <p:pic>
        <p:nvPicPr>
          <p:cNvPr id="1026" name="Picture 2">
            <a:extLst>
              <a:ext uri="{FF2B5EF4-FFF2-40B4-BE49-F238E27FC236}">
                <a16:creationId xmlns:a16="http://schemas.microsoft.com/office/drawing/2014/main" id="{FFF85D04-84AC-E7E4-550C-B86CA30BE89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28658" y="1123527"/>
            <a:ext cx="7223215" cy="46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739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B879-018F-442E-92AF-2470AE5FF8D8}"/>
              </a:ext>
            </a:extLst>
          </p:cNvPr>
          <p:cNvSpPr>
            <a:spLocks noGrp="1"/>
          </p:cNvSpPr>
          <p:nvPr>
            <p:ph type="title"/>
          </p:nvPr>
        </p:nvSpPr>
        <p:spPr>
          <a:xfrm>
            <a:off x="1264644" y="382385"/>
            <a:ext cx="7307856" cy="600737"/>
          </a:xfrm>
        </p:spPr>
        <p:txBody>
          <a:bodyPr>
            <a:normAutofit/>
          </a:bodyPr>
          <a:lstStyle/>
          <a:p>
            <a:r>
              <a:rPr lang="en-US" sz="2800" dirty="0">
                <a:solidFill>
                  <a:schemeClr val="accent1">
                    <a:lumMod val="75000"/>
                  </a:schemeClr>
                </a:solidFill>
              </a:rPr>
              <a:t>TMS 2023-24 School Year Student Survey</a:t>
            </a:r>
          </a:p>
        </p:txBody>
      </p:sp>
      <p:sp>
        <p:nvSpPr>
          <p:cNvPr id="3" name="Content Placeholder 2">
            <a:extLst>
              <a:ext uri="{FF2B5EF4-FFF2-40B4-BE49-F238E27FC236}">
                <a16:creationId xmlns:a16="http://schemas.microsoft.com/office/drawing/2014/main" id="{013366CC-F57B-44F5-BB71-07D813B1AD1D}"/>
              </a:ext>
            </a:extLst>
          </p:cNvPr>
          <p:cNvSpPr>
            <a:spLocks noGrp="1"/>
          </p:cNvSpPr>
          <p:nvPr>
            <p:ph idx="1"/>
          </p:nvPr>
        </p:nvSpPr>
        <p:spPr/>
        <p:txBody>
          <a:bodyPr/>
          <a:lstStyle/>
          <a:p>
            <a:endParaRPr lang="en-US"/>
          </a:p>
          <a:p>
            <a:endParaRPr lang="en-US"/>
          </a:p>
          <a:p>
            <a:endParaRPr lang="en-US"/>
          </a:p>
          <a:p>
            <a:endParaRPr lang="en-US"/>
          </a:p>
        </p:txBody>
      </p:sp>
      <p:pic>
        <p:nvPicPr>
          <p:cNvPr id="5" name="Picture 4">
            <a:extLst>
              <a:ext uri="{FF2B5EF4-FFF2-40B4-BE49-F238E27FC236}">
                <a16:creationId xmlns:a16="http://schemas.microsoft.com/office/drawing/2014/main" id="{7DE42ECB-D23B-91C5-F35B-9EABF61EABCA}"/>
              </a:ext>
            </a:extLst>
          </p:cNvPr>
          <p:cNvPicPr>
            <a:picLocks noChangeAspect="1"/>
          </p:cNvPicPr>
          <p:nvPr/>
        </p:nvPicPr>
        <p:blipFill>
          <a:blip r:embed="rId3"/>
          <a:stretch>
            <a:fillRect/>
          </a:stretch>
        </p:blipFill>
        <p:spPr>
          <a:xfrm>
            <a:off x="737471" y="1167046"/>
            <a:ext cx="8176656" cy="5308569"/>
          </a:xfrm>
          <a:prstGeom prst="rect">
            <a:avLst/>
          </a:prstGeom>
        </p:spPr>
      </p:pic>
    </p:spTree>
    <p:extLst>
      <p:ext uri="{BB962C8B-B14F-4D97-AF65-F5344CB8AC3E}">
        <p14:creationId xmlns:p14="http://schemas.microsoft.com/office/powerpoint/2010/main" val="942101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3F67C-F9C2-3642-D51D-20A653338258}"/>
              </a:ext>
            </a:extLst>
          </p:cNvPr>
          <p:cNvSpPr>
            <a:spLocks noGrp="1"/>
          </p:cNvSpPr>
          <p:nvPr>
            <p:ph type="title"/>
          </p:nvPr>
        </p:nvSpPr>
        <p:spPr>
          <a:xfrm>
            <a:off x="720588" y="69574"/>
            <a:ext cx="8274326" cy="908833"/>
          </a:xfrm>
        </p:spPr>
        <p:txBody>
          <a:bodyPr>
            <a:normAutofit/>
          </a:bodyPr>
          <a:lstStyle/>
          <a:p>
            <a:r>
              <a:rPr lang="en-US" sz="4400" dirty="0"/>
              <a:t>       </a:t>
            </a:r>
            <a:r>
              <a:rPr lang="en-US" sz="3100" dirty="0"/>
              <a:t>Feeling Connected at TIMBERLINE</a:t>
            </a:r>
          </a:p>
        </p:txBody>
      </p:sp>
      <p:pic>
        <p:nvPicPr>
          <p:cNvPr id="5" name="Content Placeholder 4" descr="A close-up of a puzzle&#10;&#10;Description automatically generated">
            <a:extLst>
              <a:ext uri="{FF2B5EF4-FFF2-40B4-BE49-F238E27FC236}">
                <a16:creationId xmlns:a16="http://schemas.microsoft.com/office/drawing/2014/main" id="{2BAB576F-284B-7809-6694-0C65B83F9CA8}"/>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727101"/>
            <a:ext cx="9144000" cy="6130900"/>
          </a:xfrm>
          <a:prstGeom prst="rect">
            <a:avLst/>
          </a:prstGeom>
        </p:spPr>
      </p:pic>
      <p:pic>
        <p:nvPicPr>
          <p:cNvPr id="6" name="Picture 5">
            <a:extLst>
              <a:ext uri="{FF2B5EF4-FFF2-40B4-BE49-F238E27FC236}">
                <a16:creationId xmlns:a16="http://schemas.microsoft.com/office/drawing/2014/main" id="{78A828A2-97A5-746C-1A18-E5935EAD285E}"/>
              </a:ext>
            </a:extLst>
          </p:cNvPr>
          <p:cNvPicPr>
            <a:picLocks noChangeAspect="1"/>
          </p:cNvPicPr>
          <p:nvPr/>
        </p:nvPicPr>
        <p:blipFill>
          <a:blip r:embed="rId4"/>
          <a:stretch>
            <a:fillRect/>
          </a:stretch>
        </p:blipFill>
        <p:spPr>
          <a:xfrm>
            <a:off x="1528176" y="1301216"/>
            <a:ext cx="6288612" cy="4982670"/>
          </a:xfrm>
          <a:prstGeom prst="rect">
            <a:avLst/>
          </a:prstGeom>
        </p:spPr>
      </p:pic>
    </p:spTree>
    <p:extLst>
      <p:ext uri="{BB962C8B-B14F-4D97-AF65-F5344CB8AC3E}">
        <p14:creationId xmlns:p14="http://schemas.microsoft.com/office/powerpoint/2010/main" val="2579517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38E6A-785B-87F5-4DF0-2AE465E9E8C9}"/>
              </a:ext>
            </a:extLst>
          </p:cNvPr>
          <p:cNvSpPr>
            <a:spLocks noGrp="1"/>
          </p:cNvSpPr>
          <p:nvPr>
            <p:ph type="title"/>
          </p:nvPr>
        </p:nvSpPr>
        <p:spPr>
          <a:xfrm>
            <a:off x="988862" y="144390"/>
            <a:ext cx="7633742" cy="719905"/>
          </a:xfrm>
        </p:spPr>
        <p:txBody>
          <a:bodyPr>
            <a:normAutofit fontScale="90000"/>
          </a:bodyPr>
          <a:lstStyle/>
          <a:p>
            <a:pPr algn="ctr"/>
            <a:r>
              <a:rPr lang="en-US" dirty="0"/>
              <a:t> Hope and Positive Mindset</a:t>
            </a:r>
          </a:p>
        </p:txBody>
      </p:sp>
      <p:pic>
        <p:nvPicPr>
          <p:cNvPr id="5" name="Content Placeholder 4">
            <a:extLst>
              <a:ext uri="{FF2B5EF4-FFF2-40B4-BE49-F238E27FC236}">
                <a16:creationId xmlns:a16="http://schemas.microsoft.com/office/drawing/2014/main" id="{941C5004-1335-FAC7-5B41-2CD704395EE4}"/>
              </a:ext>
            </a:extLst>
          </p:cNvPr>
          <p:cNvPicPr>
            <a:picLocks noGrp="1" noChangeAspect="1"/>
          </p:cNvPicPr>
          <p:nvPr>
            <p:ph idx="1"/>
          </p:nvPr>
        </p:nvPicPr>
        <p:blipFill>
          <a:blip r:embed="rId2"/>
          <a:stretch>
            <a:fillRect/>
          </a:stretch>
        </p:blipFill>
        <p:spPr>
          <a:xfrm>
            <a:off x="0" y="864295"/>
            <a:ext cx="9144000" cy="3216865"/>
          </a:xfrm>
        </p:spPr>
      </p:pic>
      <p:pic>
        <p:nvPicPr>
          <p:cNvPr id="7" name="Picture 6" descr="Person standing on top of a mountain">
            <a:extLst>
              <a:ext uri="{FF2B5EF4-FFF2-40B4-BE49-F238E27FC236}">
                <a16:creationId xmlns:a16="http://schemas.microsoft.com/office/drawing/2014/main" id="{7E1E536F-FB0F-BB7F-0873-156B84C94A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49446"/>
            <a:ext cx="9144000" cy="3216865"/>
          </a:xfrm>
          <a:prstGeom prst="rect">
            <a:avLst/>
          </a:prstGeom>
        </p:spPr>
      </p:pic>
    </p:spTree>
    <p:extLst>
      <p:ext uri="{BB962C8B-B14F-4D97-AF65-F5344CB8AC3E}">
        <p14:creationId xmlns:p14="http://schemas.microsoft.com/office/powerpoint/2010/main" val="290871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84CB0-40CB-D2C0-5669-F70F57CB6285}"/>
              </a:ext>
            </a:extLst>
          </p:cNvPr>
          <p:cNvSpPr>
            <a:spLocks noGrp="1"/>
          </p:cNvSpPr>
          <p:nvPr>
            <p:ph type="title"/>
          </p:nvPr>
        </p:nvSpPr>
        <p:spPr>
          <a:xfrm>
            <a:off x="795130" y="253448"/>
            <a:ext cx="7896640" cy="1858618"/>
          </a:xfrm>
        </p:spPr>
        <p:txBody>
          <a:bodyPr>
            <a:normAutofit fontScale="90000"/>
          </a:bodyPr>
          <a:lstStyle/>
          <a:p>
            <a:r>
              <a:rPr lang="en-US" sz="3600" dirty="0">
                <a:solidFill>
                  <a:schemeClr val="tx2">
                    <a:lumMod val="60000"/>
                    <a:lumOff val="40000"/>
                  </a:schemeClr>
                </a:solidFill>
              </a:rPr>
              <a:t>                  </a:t>
            </a:r>
            <a:r>
              <a:rPr lang="en-US" sz="5300" dirty="0">
                <a:solidFill>
                  <a:schemeClr val="accent1">
                    <a:lumMod val="75000"/>
                  </a:schemeClr>
                </a:solidFill>
              </a:rPr>
              <a:t>Hope Helps</a:t>
            </a:r>
            <a:br>
              <a:rPr lang="en-US" sz="3600" dirty="0">
                <a:solidFill>
                  <a:srgbClr val="00B050"/>
                </a:solidFill>
              </a:rPr>
            </a:br>
            <a:br>
              <a:rPr lang="en-US" sz="3600" dirty="0">
                <a:solidFill>
                  <a:srgbClr val="00B050"/>
                </a:solidFill>
              </a:rPr>
            </a:br>
            <a:br>
              <a:rPr lang="en-US" sz="2800" dirty="0">
                <a:solidFill>
                  <a:srgbClr val="00B050"/>
                </a:solidFill>
              </a:rPr>
            </a:br>
            <a:r>
              <a:rPr lang="en-US" sz="2800" dirty="0"/>
              <a:t>“We must accept finite disappointment, but never lose infinite hope.” .</a:t>
            </a:r>
            <a:endParaRPr lang="en-US" sz="2800" dirty="0">
              <a:solidFill>
                <a:srgbClr val="00B050"/>
              </a:solidFill>
            </a:endParaRPr>
          </a:p>
        </p:txBody>
      </p:sp>
      <p:pic>
        <p:nvPicPr>
          <p:cNvPr id="4" name="Content Placeholder 3">
            <a:extLst>
              <a:ext uri="{FF2B5EF4-FFF2-40B4-BE49-F238E27FC236}">
                <a16:creationId xmlns:a16="http://schemas.microsoft.com/office/drawing/2014/main" id="{4CE02FD4-6B9D-5334-08F9-02D74B95298C}"/>
              </a:ext>
            </a:extLst>
          </p:cNvPr>
          <p:cNvPicPr>
            <a:picLocks noGrp="1" noChangeAspect="1"/>
          </p:cNvPicPr>
          <p:nvPr>
            <p:ph idx="1"/>
          </p:nvPr>
        </p:nvPicPr>
        <p:blipFill>
          <a:blip r:embed="rId2"/>
          <a:stretch>
            <a:fillRect/>
          </a:stretch>
        </p:blipFill>
        <p:spPr>
          <a:xfrm>
            <a:off x="795130" y="2981738"/>
            <a:ext cx="7896640" cy="3911049"/>
          </a:xfrm>
          <a:prstGeom prst="rect">
            <a:avLst/>
          </a:prstGeom>
        </p:spPr>
      </p:pic>
    </p:spTree>
    <p:extLst>
      <p:ext uri="{BB962C8B-B14F-4D97-AF65-F5344CB8AC3E}">
        <p14:creationId xmlns:p14="http://schemas.microsoft.com/office/powerpoint/2010/main" val="260385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5559" y="301451"/>
            <a:ext cx="2828611" cy="1130439"/>
          </a:xfrm>
        </p:spPr>
        <p:txBody>
          <a:bodyPr anchor="t">
            <a:normAutofit/>
          </a:bodyPr>
          <a:lstStyle/>
          <a:p>
            <a:r>
              <a:rPr lang="en-US" sz="3500" dirty="0"/>
              <a:t>            </a:t>
            </a:r>
            <a:r>
              <a:rPr lang="en-US" sz="3200" dirty="0">
                <a:solidFill>
                  <a:schemeClr val="accent1">
                    <a:lumMod val="75000"/>
                  </a:schemeClr>
                </a:solidFill>
              </a:rPr>
              <a:t>Prevention</a:t>
            </a:r>
          </a:p>
        </p:txBody>
      </p:sp>
      <p:sp>
        <p:nvSpPr>
          <p:cNvPr id="3" name="Content Placeholder 2"/>
          <p:cNvSpPr>
            <a:spLocks noGrp="1"/>
          </p:cNvSpPr>
          <p:nvPr>
            <p:ph idx="1"/>
          </p:nvPr>
        </p:nvSpPr>
        <p:spPr>
          <a:xfrm>
            <a:off x="938759" y="1577591"/>
            <a:ext cx="3321742" cy="5280409"/>
          </a:xfrm>
        </p:spPr>
        <p:txBody>
          <a:bodyPr>
            <a:noAutofit/>
          </a:bodyPr>
          <a:lstStyle/>
          <a:p>
            <a:pPr>
              <a:lnSpc>
                <a:spcPct val="100000"/>
              </a:lnSpc>
            </a:pPr>
            <a:r>
              <a:rPr lang="en-US" dirty="0"/>
              <a:t>About 80% of the time people who die of suicide have given definite signals or talked about suicide to somebody</a:t>
            </a:r>
          </a:p>
          <a:p>
            <a:pPr marL="0" indent="0">
              <a:lnSpc>
                <a:spcPct val="100000"/>
              </a:lnSpc>
              <a:buNone/>
            </a:pPr>
            <a:endParaRPr lang="en-US" dirty="0"/>
          </a:p>
          <a:p>
            <a:pPr>
              <a:lnSpc>
                <a:spcPct val="100000"/>
              </a:lnSpc>
            </a:pPr>
            <a:r>
              <a:rPr lang="en-US" dirty="0"/>
              <a:t>The key to prevention is knowing what the warning signs are and what to do to help</a:t>
            </a:r>
          </a:p>
        </p:txBody>
      </p:sp>
      <p:pic>
        <p:nvPicPr>
          <p:cNvPr id="8" name="Picture 7" descr="A picture containing indoor&#10;&#10;Description automatically generated">
            <a:extLst>
              <a:ext uri="{FF2B5EF4-FFF2-40B4-BE49-F238E27FC236}">
                <a16:creationId xmlns:a16="http://schemas.microsoft.com/office/drawing/2014/main" id="{3E94289B-E3CE-4A17-B465-7D3CA3220CD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927" r="23416" b="-2"/>
          <a:stretch/>
        </p:blipFill>
        <p:spPr>
          <a:xfrm>
            <a:off x="4366563" y="567731"/>
            <a:ext cx="4496598" cy="6119447"/>
          </a:xfrm>
          <a:prstGeom prst="rect">
            <a:avLst/>
          </a:prstGeom>
        </p:spPr>
      </p:pic>
    </p:spTree>
    <p:extLst>
      <p:ext uri="{BB962C8B-B14F-4D97-AF65-F5344CB8AC3E}">
        <p14:creationId xmlns:p14="http://schemas.microsoft.com/office/powerpoint/2010/main" val="3188814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CE606343-BADE-4565-AB89-E9EF7E253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9E183BD-2932-401F-8B53-E247764B3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965619" y="796343"/>
            <a:ext cx="7212761" cy="5265315"/>
          </a:xfrm>
          <a:prstGeom prst="rect">
            <a:avLst/>
          </a:prstGeom>
          <a:solidFill>
            <a:schemeClr val="tx2">
              <a:lumMod val="20000"/>
              <a:lumOff val="80000"/>
            </a:schemeClr>
          </a:solidFill>
          <a:effectLst>
            <a:outerShdw blurRad="1270000" dist="50800" sx="150000" sy="150000" algn="ctr" rotWithShape="0">
              <a:schemeClr val="accent1">
                <a:lumMod val="75000"/>
                <a:alpha val="40000"/>
              </a:schemeClr>
            </a:outerShdw>
          </a:effectLst>
        </p:spPr>
      </p:pic>
    </p:spTree>
    <p:extLst>
      <p:ext uri="{BB962C8B-B14F-4D97-AF65-F5344CB8AC3E}">
        <p14:creationId xmlns:p14="http://schemas.microsoft.com/office/powerpoint/2010/main" val="2916746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 name="Freeform 6">
            <a:extLst>
              <a:ext uri="{FF2B5EF4-FFF2-40B4-BE49-F238E27FC236}">
                <a16:creationId xmlns:a16="http://schemas.microsoft.com/office/drawing/2014/main" id="{45581D24-E1C3-4A08-B131-3FCF36586F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110" name="Rectangle 109">
            <a:extLst>
              <a:ext uri="{FF2B5EF4-FFF2-40B4-BE49-F238E27FC236}">
                <a16:creationId xmlns:a16="http://schemas.microsoft.com/office/drawing/2014/main" id="{C177DC81-F070-45D4-A4A9-8303FB51E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12" name="Rectangle 111">
            <a:extLst>
              <a:ext uri="{FF2B5EF4-FFF2-40B4-BE49-F238E27FC236}">
                <a16:creationId xmlns:a16="http://schemas.microsoft.com/office/drawing/2014/main" id="{A7D944EC-058F-44C3-B6FC-83F56CC52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BCE087B0-F20B-4238-8025-64B95BF53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6" name="Freeform 11">
            <a:extLst>
              <a:ext uri="{FF2B5EF4-FFF2-40B4-BE49-F238E27FC236}">
                <a16:creationId xmlns:a16="http://schemas.microsoft.com/office/drawing/2014/main" id="{F767D062-773A-4828-8C2A-964BD7796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661498" y="0"/>
            <a:ext cx="3482502"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txBody>
          <a:bodyPr/>
          <a:lstStyle/>
          <a:p>
            <a:endParaRPr lang="en-US"/>
          </a:p>
        </p:txBody>
      </p:sp>
      <p:sp>
        <p:nvSpPr>
          <p:cNvPr id="97" name="Shape 97"/>
          <p:cNvSpPr>
            <a:spLocks noGrp="1"/>
          </p:cNvSpPr>
          <p:nvPr>
            <p:ph type="title" idx="4294967295"/>
          </p:nvPr>
        </p:nvSpPr>
        <p:spPr>
          <a:xfrm>
            <a:off x="6254495" y="136526"/>
            <a:ext cx="2565039" cy="852418"/>
          </a:xfrm>
          <a:prstGeom prst="rect">
            <a:avLst/>
          </a:prstGeom>
          <a:extLst>
            <a:ext uri="{C572A759-6A51-4108-AA02-DFA0A04FC94B}">
              <ma14:wrappingTextBoxFlag xmlns:ma14="http://schemas.microsoft.com/office/mac/drawingml/2011/main" xmlns="" val="1"/>
            </a:ext>
          </a:extLst>
        </p:spPr>
        <p:txBody>
          <a:bodyPr vert="horz" lIns="91440" tIns="45720" rIns="91440" bIns="45720" rtlCol="0" anchor="b">
            <a:noAutofit/>
          </a:bodyPr>
          <a:lstStyle>
            <a:lvl1pPr>
              <a:lnSpc>
                <a:spcPct val="100000"/>
              </a:lnSpc>
              <a:spcBef>
                <a:spcPts val="0"/>
              </a:spcBef>
              <a:defRPr b="1">
                <a:solidFill>
                  <a:srgbClr val="945200"/>
                </a:solidFill>
                <a:latin typeface="Times New Roman"/>
                <a:ea typeface="Times New Roman"/>
                <a:cs typeface="Times New Roman"/>
                <a:sym typeface="Times New Roman"/>
              </a:defRPr>
            </a:lvl1pPr>
          </a:lstStyle>
          <a:p>
            <a:pPr defTabSz="914400">
              <a:lnSpc>
                <a:spcPct val="90000"/>
              </a:lnSpc>
              <a:spcBef>
                <a:spcPct val="0"/>
              </a:spcBef>
              <a:defRPr sz="1800" b="0">
                <a:solidFill>
                  <a:srgbClr val="000000"/>
                </a:solidFill>
              </a:defRPr>
            </a:pPr>
            <a:r>
              <a:rPr lang="en-US" sz="2800" spc="200" dirty="0">
                <a:solidFill>
                  <a:schemeClr val="tx1"/>
                </a:solidFill>
                <a:latin typeface="+mj-lt"/>
                <a:ea typeface="+mj-ea"/>
                <a:cs typeface="+mj-cs"/>
              </a:rPr>
              <a:t>What is DEPRESSION? </a:t>
            </a:r>
          </a:p>
        </p:txBody>
      </p:sp>
      <p:pic>
        <p:nvPicPr>
          <p:cNvPr id="2" name="Picture 4" descr="Image result for depressed brain"/>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212598" y="0"/>
            <a:ext cx="54489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8" name="Shape 98"/>
          <p:cNvSpPr>
            <a:spLocks noGrp="1"/>
          </p:cNvSpPr>
          <p:nvPr>
            <p:ph type="body" idx="4294967295"/>
          </p:nvPr>
        </p:nvSpPr>
        <p:spPr>
          <a:xfrm>
            <a:off x="6007461" y="1123122"/>
            <a:ext cx="2565039" cy="5598353"/>
          </a:xfrm>
          <a:prstGeom prst="rect">
            <a:avLst/>
          </a:prstGeom>
          <a:extLst>
            <a:ext uri="{C572A759-6A51-4108-AA02-DFA0A04FC94B}">
              <ma14:wrappingTextBoxFlag xmlns:ma14="http://schemas.microsoft.com/office/mac/drawingml/2011/main" xmlns="" val="1"/>
            </a:ext>
          </a:extLst>
        </p:spPr>
        <p:txBody>
          <a:bodyPr vert="horz" lIns="91440" tIns="45720" rIns="91440" bIns="45720" rtlCol="0">
            <a:normAutofit/>
          </a:bodyPr>
          <a:lstStyle/>
          <a:p>
            <a:pPr marL="0" indent="0" defTabSz="914400">
              <a:lnSpc>
                <a:spcPct val="100000"/>
              </a:lnSpc>
              <a:buSzPct val="85000"/>
              <a:buNone/>
              <a:defRPr sz="1800"/>
            </a:pPr>
            <a:r>
              <a:rPr lang="en-US" sz="2400" dirty="0">
                <a:solidFill>
                  <a:srgbClr val="FFFFFF"/>
                </a:solidFill>
                <a:sym typeface="Franklin Gothic Book"/>
              </a:rPr>
              <a:t>Feelings of intense sadness that last several weeks</a:t>
            </a:r>
          </a:p>
          <a:p>
            <a:pPr marL="0" indent="0" defTabSz="914400">
              <a:lnSpc>
                <a:spcPct val="100000"/>
              </a:lnSpc>
              <a:buSzPct val="85000"/>
              <a:buNone/>
              <a:defRPr sz="1800"/>
            </a:pPr>
            <a:r>
              <a:rPr lang="en-US" sz="2400" dirty="0">
                <a:solidFill>
                  <a:srgbClr val="FFFFFF"/>
                </a:solidFill>
                <a:sym typeface="Franklin Gothic Book"/>
              </a:rPr>
              <a:t>A treatable illness that is </a:t>
            </a:r>
            <a:r>
              <a:rPr lang="en-US" sz="2400" b="1" dirty="0">
                <a:solidFill>
                  <a:srgbClr val="FFFFFF"/>
                </a:solidFill>
                <a:sym typeface="Franklin Gothic Book"/>
              </a:rPr>
              <a:t>not</a:t>
            </a:r>
            <a:r>
              <a:rPr lang="en-US" sz="2400" dirty="0">
                <a:solidFill>
                  <a:srgbClr val="FFFFFF"/>
                </a:solidFill>
                <a:sym typeface="Franklin Gothic Book"/>
              </a:rPr>
              <a:t> the person’s fault</a:t>
            </a:r>
          </a:p>
          <a:p>
            <a:pPr marL="0" indent="0" defTabSz="914400">
              <a:lnSpc>
                <a:spcPct val="100000"/>
              </a:lnSpc>
              <a:buSzPct val="85000"/>
              <a:buNone/>
              <a:defRPr sz="1800"/>
            </a:pPr>
            <a:endParaRPr lang="en-US" sz="2400" dirty="0">
              <a:solidFill>
                <a:srgbClr val="FFFFFF"/>
              </a:solidFill>
              <a:sym typeface="Franklin Gothic Book"/>
            </a:endParaRPr>
          </a:p>
          <a:p>
            <a:pPr marL="0" defTabSz="914400">
              <a:lnSpc>
                <a:spcPct val="100000"/>
              </a:lnSpc>
              <a:buNone/>
              <a:defRPr sz="1800"/>
            </a:pPr>
            <a:r>
              <a:rPr lang="en-US" sz="2400" b="1" dirty="0">
                <a:solidFill>
                  <a:srgbClr val="FFFFFF"/>
                </a:solidFill>
                <a:sym typeface="Franklin Gothic Book"/>
              </a:rPr>
              <a:t>Causes</a:t>
            </a:r>
            <a:r>
              <a:rPr lang="en-US" sz="2400" dirty="0">
                <a:solidFill>
                  <a:srgbClr val="FFFFFF"/>
                </a:solidFill>
                <a:sym typeface="Franklin Gothic Book"/>
              </a:rPr>
              <a:t>: </a:t>
            </a:r>
          </a:p>
          <a:p>
            <a:pPr defTabSz="914400">
              <a:lnSpc>
                <a:spcPct val="100000"/>
              </a:lnSpc>
              <a:buSzPct val="85000"/>
              <a:buFont typeface="Wingdings" panose="05000000000000000000" pitchFamily="2" charset="2"/>
              <a:buChar char="§"/>
              <a:defRPr sz="1800"/>
            </a:pPr>
            <a:r>
              <a:rPr lang="en-US" sz="2400" dirty="0">
                <a:solidFill>
                  <a:srgbClr val="FFFFFF"/>
                </a:solidFill>
                <a:sym typeface="Franklin Gothic Book"/>
              </a:rPr>
              <a:t>Brain chemistry</a:t>
            </a:r>
          </a:p>
          <a:p>
            <a:pPr defTabSz="914400">
              <a:lnSpc>
                <a:spcPct val="100000"/>
              </a:lnSpc>
              <a:buSzPct val="85000"/>
              <a:buFont typeface="Wingdings" panose="05000000000000000000" pitchFamily="2" charset="2"/>
              <a:buChar char="§"/>
              <a:defRPr sz="1800"/>
            </a:pPr>
            <a:r>
              <a:rPr lang="en-US" sz="2400" dirty="0">
                <a:solidFill>
                  <a:srgbClr val="FFFFFF"/>
                </a:solidFill>
                <a:sym typeface="Franklin Gothic Book"/>
              </a:rPr>
              <a:t>Situations and experiences</a:t>
            </a:r>
          </a:p>
        </p:txBody>
      </p:sp>
      <p:sp>
        <p:nvSpPr>
          <p:cNvPr id="96" name="Shape 96"/>
          <p:cNvSpPr>
            <a:spLocks noGrp="1"/>
          </p:cNvSpPr>
          <p:nvPr>
            <p:ph type="sldNum" sz="quarter" idx="2"/>
          </p:nvPr>
        </p:nvSpPr>
        <p:spPr>
          <a:xfrm>
            <a:off x="6457950" y="6375679"/>
            <a:ext cx="2114550" cy="345796"/>
          </a:xfrm>
          <a:prstGeom prst="rect">
            <a:avLst/>
          </a:prstGeom>
          <a:extLst>
            <a:ext uri="{C572A759-6A51-4108-AA02-DFA0A04FC94B}">
              <ma14:wrappingTextBoxFlag xmlns:ma14="http://schemas.microsoft.com/office/mac/drawingml/2011/main" xmlns="" val="1"/>
            </a:ext>
          </a:extLst>
        </p:spPr>
        <p:txBody>
          <a:bodyPr vert="horz" lIns="91440" tIns="45720" rIns="91440" bIns="45720" rtlCol="0" anchor="ctr">
            <a:normAutofit/>
          </a:bodyPr>
          <a:lstStyle/>
          <a:p>
            <a:pPr defTabSz="914400">
              <a:spcAft>
                <a:spcPts val="600"/>
              </a:spcAft>
              <a:defRPr sz="1800"/>
            </a:pPr>
            <a:fld id="{86CB4B4D-7CA3-9044-876B-883B54F8677D}" type="slidenum">
              <a:rPr lang="en-US" sz="1200">
                <a:solidFill>
                  <a:schemeClr val="bg1">
                    <a:lumMod val="85000"/>
                  </a:schemeClr>
                </a:solidFill>
              </a:rPr>
              <a:pPr defTabSz="914400">
                <a:spcAft>
                  <a:spcPts val="600"/>
                </a:spcAft>
                <a:defRPr sz="1800"/>
              </a:pPr>
              <a:t>18</a:t>
            </a:fld>
            <a:endParaRPr lang="en-US" sz="1200">
              <a:solidFill>
                <a:schemeClr val="bg1">
                  <a:lumMod val="85000"/>
                </a:schemeClr>
              </a:solidFill>
            </a:endParaRPr>
          </a:p>
        </p:txBody>
      </p:sp>
    </p:spTree>
    <p:extLst>
      <p:ext uri="{BB962C8B-B14F-4D97-AF65-F5344CB8AC3E}">
        <p14:creationId xmlns:p14="http://schemas.microsoft.com/office/powerpoint/2010/main" val="79721849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085" name="Freeform 6">
            <a:extLst>
              <a:ext uri="{FF2B5EF4-FFF2-40B4-BE49-F238E27FC236}">
                <a16:creationId xmlns:a16="http://schemas.microsoft.com/office/drawing/2014/main" id="{AD447701-5C61-47D2-A56F-5FDCC5440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63093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2086" name="Rectangle 2075">
            <a:extLst>
              <a:ext uri="{FF2B5EF4-FFF2-40B4-BE49-F238E27FC236}">
                <a16:creationId xmlns:a16="http://schemas.microsoft.com/office/drawing/2014/main" id="{7D5ECDCF-19AC-4A65-B2EF-088F9B7E1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087" name="Rectangle 2077">
            <a:extLst>
              <a:ext uri="{FF2B5EF4-FFF2-40B4-BE49-F238E27FC236}">
                <a16:creationId xmlns:a16="http://schemas.microsoft.com/office/drawing/2014/main" id="{0916D041-4553-4CDA-B44A-34C763D173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88" name="Rectangle 2079">
            <a:extLst>
              <a:ext uri="{FF2B5EF4-FFF2-40B4-BE49-F238E27FC236}">
                <a16:creationId xmlns:a16="http://schemas.microsoft.com/office/drawing/2014/main" id="{B19F5142-8834-455D-AF81-A3C562B69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6751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89" name="Rectangle 2081">
            <a:extLst>
              <a:ext uri="{FF2B5EF4-FFF2-40B4-BE49-F238E27FC236}">
                <a16:creationId xmlns:a16="http://schemas.microsoft.com/office/drawing/2014/main" id="{D3F3323E-17FD-41CA-B632-A32DC5EDC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84" name="Freeform 6">
            <a:extLst>
              <a:ext uri="{FF2B5EF4-FFF2-40B4-BE49-F238E27FC236}">
                <a16:creationId xmlns:a16="http://schemas.microsoft.com/office/drawing/2014/main" id="{1F0D9B0E-E48B-450C-9134-0435D96D0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76715" y="61344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2" name="Shape 103"/>
          <p:cNvSpPr txBox="1">
            <a:spLocks/>
          </p:cNvSpPr>
          <p:nvPr/>
        </p:nvSpPr>
        <p:spPr>
          <a:xfrm>
            <a:off x="446962" y="1098388"/>
            <a:ext cx="4986187" cy="4394988"/>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ctr">
            <a:normAutofit/>
          </a:bodyPr>
          <a:lstStyle>
            <a:lvl1pPr algn="ctr" defTabSz="886968">
              <a:lnSpc>
                <a:spcPct val="90000"/>
              </a:lnSpc>
              <a:spcBef>
                <a:spcPts val="1000"/>
              </a:spcBef>
              <a:defRPr sz="4268">
                <a:solidFill>
                  <a:srgbClr val="996600"/>
                </a:solidFill>
                <a:latin typeface="Times New Roman Bold"/>
                <a:ea typeface="Times New Roman Bold"/>
                <a:cs typeface="Times New Roman Bold"/>
                <a:sym typeface="Times New Roman Bold"/>
              </a:defRPr>
            </a:lvl1pPr>
            <a:lvl2pPr algn="ctr">
              <a:lnSpc>
                <a:spcPct val="90000"/>
              </a:lnSpc>
              <a:spcBef>
                <a:spcPts val="1000"/>
              </a:spcBef>
              <a:defRPr sz="4400">
                <a:solidFill>
                  <a:srgbClr val="996600"/>
                </a:solidFill>
                <a:latin typeface="Times New Roman Bold"/>
                <a:ea typeface="Times New Roman Bold"/>
                <a:cs typeface="Times New Roman Bold"/>
                <a:sym typeface="Times New Roman Bold"/>
              </a:defRPr>
            </a:lvl2pPr>
            <a:lvl3pPr algn="ctr">
              <a:lnSpc>
                <a:spcPct val="90000"/>
              </a:lnSpc>
              <a:spcBef>
                <a:spcPts val="1000"/>
              </a:spcBef>
              <a:defRPr sz="4400">
                <a:solidFill>
                  <a:srgbClr val="996600"/>
                </a:solidFill>
                <a:latin typeface="Times New Roman Bold"/>
                <a:ea typeface="Times New Roman Bold"/>
                <a:cs typeface="Times New Roman Bold"/>
                <a:sym typeface="Times New Roman Bold"/>
              </a:defRPr>
            </a:lvl3pPr>
            <a:lvl4pPr algn="ctr">
              <a:lnSpc>
                <a:spcPct val="90000"/>
              </a:lnSpc>
              <a:spcBef>
                <a:spcPts val="1000"/>
              </a:spcBef>
              <a:defRPr sz="4400">
                <a:solidFill>
                  <a:srgbClr val="996600"/>
                </a:solidFill>
                <a:latin typeface="Times New Roman Bold"/>
                <a:ea typeface="Times New Roman Bold"/>
                <a:cs typeface="Times New Roman Bold"/>
                <a:sym typeface="Times New Roman Bold"/>
              </a:defRPr>
            </a:lvl4pPr>
            <a:lvl5pPr algn="ctr">
              <a:lnSpc>
                <a:spcPct val="90000"/>
              </a:lnSpc>
              <a:spcBef>
                <a:spcPts val="1000"/>
              </a:spcBef>
              <a:defRPr sz="4400">
                <a:solidFill>
                  <a:srgbClr val="996600"/>
                </a:solidFill>
                <a:latin typeface="Times New Roman Bold"/>
                <a:ea typeface="Times New Roman Bold"/>
                <a:cs typeface="Times New Roman Bold"/>
                <a:sym typeface="Times New Roman Bold"/>
              </a:defRPr>
            </a:lvl5pPr>
            <a:lvl6pPr indent="457200" algn="ctr">
              <a:lnSpc>
                <a:spcPct val="90000"/>
              </a:lnSpc>
              <a:spcBef>
                <a:spcPts val="1000"/>
              </a:spcBef>
              <a:defRPr sz="4400">
                <a:solidFill>
                  <a:srgbClr val="996600"/>
                </a:solidFill>
                <a:latin typeface="Times New Roman Bold"/>
                <a:ea typeface="Times New Roman Bold"/>
                <a:cs typeface="Times New Roman Bold"/>
                <a:sym typeface="Times New Roman Bold"/>
              </a:defRPr>
            </a:lvl6pPr>
            <a:lvl7pPr indent="914400" algn="ctr">
              <a:lnSpc>
                <a:spcPct val="90000"/>
              </a:lnSpc>
              <a:spcBef>
                <a:spcPts val="1000"/>
              </a:spcBef>
              <a:defRPr sz="4400">
                <a:solidFill>
                  <a:srgbClr val="996600"/>
                </a:solidFill>
                <a:latin typeface="Times New Roman Bold"/>
                <a:ea typeface="Times New Roman Bold"/>
                <a:cs typeface="Times New Roman Bold"/>
                <a:sym typeface="Times New Roman Bold"/>
              </a:defRPr>
            </a:lvl7pPr>
            <a:lvl8pPr indent="1371600" algn="ctr">
              <a:lnSpc>
                <a:spcPct val="90000"/>
              </a:lnSpc>
              <a:spcBef>
                <a:spcPts val="1000"/>
              </a:spcBef>
              <a:defRPr sz="4400">
                <a:solidFill>
                  <a:srgbClr val="996600"/>
                </a:solidFill>
                <a:latin typeface="Times New Roman Bold"/>
                <a:ea typeface="Times New Roman Bold"/>
                <a:cs typeface="Times New Roman Bold"/>
                <a:sym typeface="Times New Roman Bold"/>
              </a:defRPr>
            </a:lvl8pPr>
            <a:lvl9pPr indent="1828800" algn="ctr">
              <a:lnSpc>
                <a:spcPct val="90000"/>
              </a:lnSpc>
              <a:spcBef>
                <a:spcPts val="1000"/>
              </a:spcBef>
              <a:defRPr sz="4400">
                <a:solidFill>
                  <a:srgbClr val="996600"/>
                </a:solidFill>
                <a:latin typeface="Times New Roman Bold"/>
                <a:ea typeface="Times New Roman Bold"/>
                <a:cs typeface="Times New Roman Bold"/>
                <a:sym typeface="Times New Roman Bold"/>
              </a:defRPr>
            </a:lvl9pPr>
          </a:lstStyle>
          <a:p>
            <a:pPr defTabSz="914400">
              <a:spcBef>
                <a:spcPct val="0"/>
              </a:spcBef>
              <a:spcAft>
                <a:spcPts val="600"/>
              </a:spcAft>
              <a:defRPr sz="1800">
                <a:solidFill>
                  <a:srgbClr val="000000"/>
                </a:solidFill>
              </a:defRPr>
            </a:pPr>
            <a:r>
              <a:rPr lang="en-US" sz="4600" cap="all" spc="800">
                <a:solidFill>
                  <a:schemeClr val="tx2"/>
                </a:solidFill>
                <a:latin typeface="+mj-lt"/>
                <a:ea typeface="+mj-ea"/>
                <a:cs typeface="+mj-cs"/>
              </a:rPr>
              <a:t>What are some Signs &amp; </a:t>
            </a:r>
          </a:p>
          <a:p>
            <a:pPr defTabSz="914400">
              <a:spcBef>
                <a:spcPct val="0"/>
              </a:spcBef>
              <a:spcAft>
                <a:spcPts val="600"/>
              </a:spcAft>
              <a:defRPr sz="1800">
                <a:solidFill>
                  <a:srgbClr val="000000"/>
                </a:solidFill>
              </a:defRPr>
            </a:pPr>
            <a:r>
              <a:rPr lang="en-US" sz="4600" cap="all" spc="800">
                <a:solidFill>
                  <a:schemeClr val="tx2"/>
                </a:solidFill>
                <a:latin typeface="+mj-lt"/>
                <a:ea typeface="+mj-ea"/>
                <a:cs typeface="+mj-cs"/>
              </a:rPr>
              <a:t>Symptoms of Depression?</a:t>
            </a:r>
          </a:p>
        </p:txBody>
      </p:sp>
      <p:pic>
        <p:nvPicPr>
          <p:cNvPr id="2050" name="Picture 2" descr="Image result for depression images"/>
          <p:cNvPicPr>
            <a:picLocks noChangeAspect="1" noChangeArrowheads="1"/>
          </p:cNvPicPr>
          <p:nvPr/>
        </p:nvPicPr>
        <p:blipFill rotWithShape="1">
          <a:blip r:embed="rId3">
            <a:extLst>
              <a:ext uri="{28A0092B-C50C-407E-A947-70E740481C1C}">
                <a14:useLocalDpi xmlns:a14="http://schemas.microsoft.com/office/drawing/2010/main" val="0"/>
              </a:ext>
            </a:extLst>
          </a:blip>
          <a:srcRect l="25416" r="23891"/>
          <a:stretch/>
        </p:blipFill>
        <p:spPr bwMode="auto">
          <a:xfrm>
            <a:off x="5667513" y="10"/>
            <a:ext cx="3476486" cy="6857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76020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solidFill>
            <a:schemeClr val="bg2"/>
          </a:solidFill>
          <a:effectLst/>
        </p:spPr>
        <p:txBody>
          <a:bodyPr/>
          <a:lstStyle/>
          <a:p>
            <a:endParaRPr lang="en-US"/>
          </a:p>
        </p:txBody>
      </p:sp>
      <p:sp>
        <p:nvSpPr>
          <p:cNvPr id="110" name="Rectangle 10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1" name="Rectangle 110" title="right edge borde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2"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txBody>
          <a:bodyPr/>
          <a:lstStyle/>
          <a:p>
            <a:endParaRPr lang="en-US"/>
          </a:p>
        </p:txBody>
      </p:sp>
      <p:pic>
        <p:nvPicPr>
          <p:cNvPr id="105" name="Sad-boy-1300phy.jpg" descr="Sad-boy-1300phy"/>
          <p:cNvPicPr/>
          <p:nvPr/>
        </p:nvPicPr>
        <p:blipFill rotWithShape="1">
          <a:blip r:embed="rId3"/>
          <a:srcRect/>
          <a:stretch/>
        </p:blipFill>
        <p:spPr>
          <a:xfrm>
            <a:off x="4285622" y="0"/>
            <a:ext cx="4858378" cy="6858000"/>
          </a:xfrm>
          <a:prstGeom prst="rect">
            <a:avLst/>
          </a:prstGeom>
        </p:spPr>
      </p:pic>
      <p:sp>
        <p:nvSpPr>
          <p:cNvPr id="103" name="Shape 103"/>
          <p:cNvSpPr>
            <a:spLocks noGrp="1"/>
          </p:cNvSpPr>
          <p:nvPr>
            <p:ph type="title" idx="4294967295"/>
          </p:nvPr>
        </p:nvSpPr>
        <p:spPr>
          <a:xfrm>
            <a:off x="938758" y="54665"/>
            <a:ext cx="3308264" cy="1911298"/>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t">
            <a:normAutofit/>
          </a:bodyPr>
          <a:lstStyle>
            <a:lvl1pPr defTabSz="886968">
              <a:defRPr sz="4268"/>
            </a:lvl1pPr>
          </a:lstStyle>
          <a:p>
            <a:pPr defTabSz="685800">
              <a:lnSpc>
                <a:spcPct val="70000"/>
              </a:lnSpc>
              <a:defRPr sz="1800">
                <a:solidFill>
                  <a:srgbClr val="000000"/>
                </a:solidFill>
              </a:defRPr>
            </a:pPr>
            <a:br>
              <a:rPr lang="en-US" sz="3700" dirty="0">
                <a:solidFill>
                  <a:schemeClr val="accent1">
                    <a:lumMod val="75000"/>
                  </a:schemeClr>
                </a:solidFill>
              </a:rPr>
            </a:br>
            <a:r>
              <a:rPr lang="en-US" sz="3700" dirty="0">
                <a:solidFill>
                  <a:schemeClr val="accent1">
                    <a:lumMod val="75000"/>
                  </a:schemeClr>
                </a:solidFill>
              </a:rPr>
              <a:t>Signs &amp; Symptoms of Depression</a:t>
            </a:r>
          </a:p>
        </p:txBody>
      </p:sp>
      <p:sp>
        <p:nvSpPr>
          <p:cNvPr id="104" name="Shape 104"/>
          <p:cNvSpPr>
            <a:spLocks noGrp="1"/>
          </p:cNvSpPr>
          <p:nvPr>
            <p:ph type="body" idx="4294967295"/>
          </p:nvPr>
        </p:nvSpPr>
        <p:spPr>
          <a:xfrm>
            <a:off x="938759" y="1965963"/>
            <a:ext cx="3308264" cy="4755512"/>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oAutofit/>
          </a:bodyPr>
          <a:lstStyle/>
          <a:p>
            <a:pPr>
              <a:buFont typeface="Wingdings" panose="05000000000000000000" pitchFamily="2" charset="2"/>
              <a:buChar char="§"/>
              <a:defRPr sz="1800"/>
            </a:pPr>
            <a:r>
              <a:rPr lang="en-US" sz="2400">
                <a:solidFill>
                  <a:srgbClr val="000000"/>
                </a:solidFill>
              </a:rPr>
              <a:t>Anxiety or irritability</a:t>
            </a:r>
          </a:p>
          <a:p>
            <a:pPr>
              <a:buFont typeface="Wingdings" panose="05000000000000000000" pitchFamily="2" charset="2"/>
              <a:buChar char="§"/>
              <a:defRPr sz="1800"/>
            </a:pPr>
            <a:r>
              <a:rPr lang="en-US" sz="2400">
                <a:solidFill>
                  <a:srgbClr val="000000"/>
                </a:solidFill>
              </a:rPr>
              <a:t>Changes in eating/sleeping</a:t>
            </a:r>
          </a:p>
          <a:p>
            <a:pPr>
              <a:buFont typeface="Wingdings" panose="05000000000000000000" pitchFamily="2" charset="2"/>
              <a:buChar char="§"/>
              <a:defRPr sz="1800"/>
            </a:pPr>
            <a:r>
              <a:rPr lang="en-US" sz="2400">
                <a:solidFill>
                  <a:srgbClr val="000000"/>
                </a:solidFill>
              </a:rPr>
              <a:t>Physical complaints</a:t>
            </a:r>
          </a:p>
          <a:p>
            <a:pPr>
              <a:buFont typeface="Wingdings" panose="05000000000000000000" pitchFamily="2" charset="2"/>
              <a:buChar char="§"/>
              <a:defRPr sz="1800"/>
            </a:pPr>
            <a:r>
              <a:rPr lang="en-US" sz="2400">
                <a:solidFill>
                  <a:srgbClr val="000000"/>
                </a:solidFill>
              </a:rPr>
              <a:t>Poor school performance</a:t>
            </a:r>
          </a:p>
          <a:p>
            <a:pPr>
              <a:buFont typeface="Wingdings" panose="05000000000000000000" pitchFamily="2" charset="2"/>
              <a:buChar char="§"/>
              <a:defRPr sz="1800"/>
            </a:pPr>
            <a:r>
              <a:rPr lang="en-US" sz="2400">
                <a:solidFill>
                  <a:srgbClr val="000000"/>
                </a:solidFill>
              </a:rPr>
              <a:t>Drug or alcohol abuse</a:t>
            </a:r>
          </a:p>
          <a:p>
            <a:pPr>
              <a:buFont typeface="Wingdings" panose="05000000000000000000" pitchFamily="2" charset="2"/>
              <a:buChar char="§"/>
              <a:defRPr sz="1800"/>
            </a:pPr>
            <a:r>
              <a:rPr lang="en-US" sz="2400">
                <a:solidFill>
                  <a:srgbClr val="000000"/>
                </a:solidFill>
              </a:rPr>
              <a:t>Moodiness, hopelessness, withdrawal</a:t>
            </a:r>
          </a:p>
        </p:txBody>
      </p:sp>
    </p:spTree>
    <p:extLst>
      <p:ext uri="{BB962C8B-B14F-4D97-AF65-F5344CB8AC3E}">
        <p14:creationId xmlns:p14="http://schemas.microsoft.com/office/powerpoint/2010/main" val="28882993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7F665-BDAC-9962-D37C-52F2D1E96A39}"/>
              </a:ext>
            </a:extLst>
          </p:cNvPr>
          <p:cNvSpPr>
            <a:spLocks noGrp="1"/>
          </p:cNvSpPr>
          <p:nvPr>
            <p:ph type="title"/>
          </p:nvPr>
        </p:nvSpPr>
        <p:spPr>
          <a:xfrm>
            <a:off x="736601" y="54665"/>
            <a:ext cx="8337824" cy="949187"/>
          </a:xfrm>
        </p:spPr>
        <p:txBody>
          <a:bodyPr>
            <a:normAutofit fontScale="90000"/>
          </a:bodyPr>
          <a:lstStyle/>
          <a:p>
            <a:r>
              <a:rPr lang="en-US" sz="3600" dirty="0"/>
              <a:t>Taking care of yourself is important</a:t>
            </a:r>
            <a:br>
              <a:rPr lang="en-US" sz="3600" dirty="0"/>
            </a:br>
            <a:br>
              <a:rPr lang="en-US" sz="3600" dirty="0"/>
            </a:br>
            <a:r>
              <a:rPr lang="en-US" sz="2000" i="1" dirty="0"/>
              <a:t>“Self-compassion is simply giving the same kindness to ourselves that we would give to others.”</a:t>
            </a:r>
          </a:p>
        </p:txBody>
      </p:sp>
      <p:graphicFrame>
        <p:nvGraphicFramePr>
          <p:cNvPr id="5" name="Content Placeholder 2">
            <a:extLst>
              <a:ext uri="{FF2B5EF4-FFF2-40B4-BE49-F238E27FC236}">
                <a16:creationId xmlns:a16="http://schemas.microsoft.com/office/drawing/2014/main" id="{4472C749-A862-A893-016C-C311CF211125}"/>
              </a:ext>
            </a:extLst>
          </p:cNvPr>
          <p:cNvGraphicFramePr>
            <a:graphicFrameLocks noGrp="1"/>
          </p:cNvGraphicFramePr>
          <p:nvPr>
            <p:ph idx="1"/>
            <p:extLst>
              <p:ext uri="{D42A27DB-BD31-4B8C-83A1-F6EECF244321}">
                <p14:modId xmlns:p14="http://schemas.microsoft.com/office/powerpoint/2010/main" val="3265792557"/>
              </p:ext>
            </p:extLst>
          </p:nvPr>
        </p:nvGraphicFramePr>
        <p:xfrm>
          <a:off x="938758" y="1868558"/>
          <a:ext cx="7633742" cy="49347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147028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sldNum" sz="quarter" idx="2"/>
          </p:nvPr>
        </p:nvSpPr>
        <p:spPr>
          <a:xfrm>
            <a:off x="6553200" y="6436360"/>
            <a:ext cx="1905000" cy="269240"/>
          </a:xfrm>
          <a:prstGeom prst="rect">
            <a:avLst/>
          </a:prstGeom>
          <a:extLst>
            <a:ext uri="{C572A759-6A51-4108-AA02-DFA0A04FC94B}">
              <ma14:wrappingTextBoxFlag xmlns="" xmlns:ma14="http://schemas.microsoft.com/office/mac/drawingml/2011/main" val="1"/>
            </a:ext>
          </a:extLst>
        </p:spPr>
        <p:txBody>
          <a:bodyPr/>
          <a:lstStyle>
            <a:lvl1pPr defTabSz="457200">
              <a:spcBef>
                <a:spcPts val="0"/>
              </a:spcBef>
              <a:defRPr sz="1200">
                <a:latin typeface="+mn-lt"/>
                <a:ea typeface="+mn-ea"/>
                <a:cs typeface="+mn-cs"/>
                <a:sym typeface="Helvetica"/>
              </a:defRPr>
            </a:lvl1pPr>
          </a:lstStyle>
          <a:p>
            <a:pPr lvl="0">
              <a:defRPr sz="1800"/>
            </a:pPr>
            <a:fld id="{86CB4B4D-7CA3-9044-876B-883B54F8677D}" type="slidenum">
              <a:rPr sz="1200"/>
              <a:t>22</a:t>
            </a:fld>
            <a:endParaRPr sz="1200"/>
          </a:p>
        </p:txBody>
      </p:sp>
      <p:sp>
        <p:nvSpPr>
          <p:cNvPr id="111" name="Shape 111"/>
          <p:cNvSpPr>
            <a:spLocks noGrp="1"/>
          </p:cNvSpPr>
          <p:nvPr>
            <p:ph type="title" idx="4294967295"/>
          </p:nvPr>
        </p:nvSpPr>
        <p:spPr>
          <a:xfrm>
            <a:off x="1230925" y="79513"/>
            <a:ext cx="6611814" cy="124239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defTabSz="905255">
              <a:defRPr sz="4356"/>
            </a:lvl1pPr>
          </a:lstStyle>
          <a:p>
            <a:pPr lvl="0">
              <a:defRPr sz="1800">
                <a:solidFill>
                  <a:srgbClr val="000000"/>
                </a:solidFill>
              </a:defRPr>
            </a:pPr>
            <a:r>
              <a:rPr sz="3200" dirty="0">
                <a:solidFill>
                  <a:schemeClr val="tx2">
                    <a:lumMod val="60000"/>
                    <a:lumOff val="40000"/>
                  </a:schemeClr>
                </a:solidFill>
              </a:rPr>
              <a:t>Benefits of Getting Help for </a:t>
            </a:r>
            <a:r>
              <a:rPr lang="en-US" sz="3200" dirty="0">
                <a:solidFill>
                  <a:schemeClr val="tx2">
                    <a:lumMod val="60000"/>
                    <a:lumOff val="40000"/>
                  </a:schemeClr>
                </a:solidFill>
              </a:rPr>
              <a:t>		</a:t>
            </a:r>
            <a:r>
              <a:rPr sz="3200" dirty="0">
                <a:solidFill>
                  <a:schemeClr val="tx2">
                    <a:lumMod val="60000"/>
                    <a:lumOff val="40000"/>
                  </a:schemeClr>
                </a:solidFill>
              </a:rPr>
              <a:t>Depression</a:t>
            </a:r>
          </a:p>
        </p:txBody>
      </p:sp>
      <p:sp>
        <p:nvSpPr>
          <p:cNvPr id="112" name="Shape 112"/>
          <p:cNvSpPr>
            <a:spLocks noGrp="1"/>
          </p:cNvSpPr>
          <p:nvPr>
            <p:ph type="body" idx="4294967295"/>
          </p:nvPr>
        </p:nvSpPr>
        <p:spPr>
          <a:xfrm>
            <a:off x="1230925" y="1361661"/>
            <a:ext cx="7913075" cy="534394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marL="0" lvl="0" indent="0" defTabSz="804672">
              <a:lnSpc>
                <a:spcPct val="100000"/>
              </a:lnSpc>
              <a:spcBef>
                <a:spcPts val="500"/>
              </a:spcBef>
              <a:buClr>
                <a:srgbClr val="AA2B1E"/>
              </a:buClr>
              <a:buSzTx/>
              <a:buFont typeface="Brush Script MT Italic"/>
              <a:buNone/>
              <a:defRPr sz="1800"/>
            </a:pPr>
            <a:endParaRPr lang="en-US" sz="2800" b="1" dirty="0">
              <a:solidFill>
                <a:schemeClr val="tx2">
                  <a:lumMod val="60000"/>
                  <a:lumOff val="40000"/>
                </a:schemeClr>
              </a:solidFill>
              <a:latin typeface="Franklin Gothic Book"/>
              <a:ea typeface="Franklin Gothic Book"/>
              <a:cs typeface="Franklin Gothic Book"/>
              <a:sym typeface="Franklin Gothic Book"/>
            </a:endParaRPr>
          </a:p>
          <a:p>
            <a:pPr marL="0" indent="0" defTabSz="804672">
              <a:lnSpc>
                <a:spcPct val="100000"/>
              </a:lnSpc>
              <a:spcBef>
                <a:spcPts val="500"/>
              </a:spcBef>
              <a:buClr>
                <a:srgbClr val="AA2B1E"/>
              </a:buClr>
              <a:buNone/>
              <a:defRPr sz="1800"/>
            </a:pPr>
            <a:r>
              <a:rPr lang="en-US" sz="2800" b="1" dirty="0">
                <a:solidFill>
                  <a:schemeClr val="tx1"/>
                </a:solidFill>
                <a:latin typeface="Franklin Gothic Book"/>
                <a:ea typeface="Franklin Gothic Book"/>
                <a:cs typeface="Franklin Gothic Book"/>
                <a:sym typeface="Franklin Gothic Book"/>
              </a:rPr>
              <a:t>What keeps people from getting help? </a:t>
            </a:r>
          </a:p>
          <a:p>
            <a:pPr marL="0" lvl="0" indent="0" defTabSz="804672">
              <a:lnSpc>
                <a:spcPct val="100000"/>
              </a:lnSpc>
              <a:spcBef>
                <a:spcPts val="500"/>
              </a:spcBef>
              <a:buClr>
                <a:srgbClr val="AA2B1E"/>
              </a:buClr>
              <a:buSzTx/>
              <a:buFont typeface="Brush Script MT Italic"/>
              <a:buNone/>
              <a:defRPr sz="1800"/>
            </a:pPr>
            <a:endParaRPr lang="en-US" sz="2800" b="1" dirty="0">
              <a:solidFill>
                <a:schemeClr val="tx2">
                  <a:lumMod val="60000"/>
                  <a:lumOff val="40000"/>
                </a:schemeClr>
              </a:solidFill>
              <a:latin typeface="Franklin Gothic Book"/>
              <a:ea typeface="Franklin Gothic Book"/>
              <a:cs typeface="Franklin Gothic Book"/>
              <a:sym typeface="Franklin Gothic Book"/>
            </a:endParaRPr>
          </a:p>
          <a:p>
            <a:pPr marL="0" lvl="0" indent="0" defTabSz="804672">
              <a:lnSpc>
                <a:spcPct val="100000"/>
              </a:lnSpc>
              <a:spcBef>
                <a:spcPts val="500"/>
              </a:spcBef>
              <a:buClr>
                <a:srgbClr val="AA2B1E"/>
              </a:buClr>
              <a:buSzTx/>
              <a:buFont typeface="Brush Script MT Italic"/>
              <a:buNone/>
              <a:defRPr sz="1800"/>
            </a:pPr>
            <a:r>
              <a:rPr sz="2800" b="1" dirty="0">
                <a:solidFill>
                  <a:schemeClr val="tx2">
                    <a:lumMod val="60000"/>
                    <a:lumOff val="40000"/>
                  </a:schemeClr>
                </a:solidFill>
                <a:latin typeface="Franklin Gothic Book"/>
                <a:ea typeface="Franklin Gothic Book"/>
                <a:cs typeface="Franklin Gothic Book"/>
                <a:sym typeface="Franklin Gothic Book"/>
              </a:rPr>
              <a:t>Why </a:t>
            </a:r>
            <a:r>
              <a:rPr lang="en-US" sz="2800" b="1" dirty="0">
                <a:solidFill>
                  <a:schemeClr val="tx2">
                    <a:lumMod val="60000"/>
                    <a:lumOff val="40000"/>
                  </a:schemeClr>
                </a:solidFill>
                <a:latin typeface="Franklin Gothic Book"/>
                <a:ea typeface="Franklin Gothic Book"/>
                <a:cs typeface="Franklin Gothic Book"/>
                <a:sym typeface="Franklin Gothic Book"/>
              </a:rPr>
              <a:t>is it worth it to get help?</a:t>
            </a:r>
          </a:p>
          <a:p>
            <a:pPr marL="0" lvl="0" indent="0" defTabSz="804672">
              <a:lnSpc>
                <a:spcPct val="100000"/>
              </a:lnSpc>
              <a:spcBef>
                <a:spcPts val="500"/>
              </a:spcBef>
              <a:buClr>
                <a:srgbClr val="AA2B1E"/>
              </a:buClr>
              <a:buSzTx/>
              <a:buFont typeface="Brush Script MT Italic"/>
              <a:buNone/>
              <a:defRPr sz="1800"/>
            </a:pPr>
            <a:endParaRPr sz="2800" b="1" dirty="0">
              <a:solidFill>
                <a:schemeClr val="tx1"/>
              </a:solidFill>
              <a:latin typeface="Franklin Gothic Book"/>
              <a:ea typeface="Franklin Gothic Book"/>
              <a:cs typeface="Franklin Gothic Book"/>
              <a:sym typeface="Franklin Gothic Book"/>
            </a:endParaRPr>
          </a:p>
          <a:p>
            <a:pPr lvl="0" defTabSz="804672">
              <a:buFont typeface="Wingdings" panose="05000000000000000000" pitchFamily="2" charset="2"/>
              <a:buChar char="§"/>
              <a:defRPr sz="1800"/>
            </a:pPr>
            <a:r>
              <a:rPr sz="2800" dirty="0">
                <a:solidFill>
                  <a:schemeClr val="tx1"/>
                </a:solidFill>
              </a:rPr>
              <a:t>Safe place to talk</a:t>
            </a:r>
          </a:p>
          <a:p>
            <a:pPr lvl="0" defTabSz="804672">
              <a:buFont typeface="Wingdings" panose="05000000000000000000" pitchFamily="2" charset="2"/>
              <a:buChar char="§"/>
              <a:defRPr sz="1800"/>
            </a:pPr>
            <a:r>
              <a:rPr sz="2800" dirty="0">
                <a:solidFill>
                  <a:schemeClr val="tx1"/>
                </a:solidFill>
              </a:rPr>
              <a:t>Someone to listen</a:t>
            </a:r>
          </a:p>
          <a:p>
            <a:pPr lvl="0" defTabSz="804672">
              <a:buFont typeface="Wingdings" panose="05000000000000000000" pitchFamily="2" charset="2"/>
              <a:buChar char="§"/>
              <a:defRPr sz="1800"/>
            </a:pPr>
            <a:r>
              <a:rPr sz="2800" dirty="0">
                <a:solidFill>
                  <a:schemeClr val="tx1"/>
                </a:solidFill>
              </a:rPr>
              <a:t>Learn coping skills</a:t>
            </a:r>
          </a:p>
          <a:p>
            <a:pPr lvl="0" defTabSz="804672">
              <a:buFont typeface="Wingdings" panose="05000000000000000000" pitchFamily="2" charset="2"/>
              <a:buChar char="§"/>
              <a:defRPr sz="1800"/>
            </a:pPr>
            <a:r>
              <a:rPr sz="2800" dirty="0">
                <a:solidFill>
                  <a:schemeClr val="tx1"/>
                </a:solidFill>
              </a:rPr>
              <a:t>Get support</a:t>
            </a:r>
            <a:r>
              <a:rPr lang="en-US" sz="2800" dirty="0">
                <a:solidFill>
                  <a:schemeClr val="tx1"/>
                </a:solidFill>
              </a:rPr>
              <a:t> that you need</a:t>
            </a:r>
          </a:p>
          <a:p>
            <a:pPr lvl="0" defTabSz="804672">
              <a:buFont typeface="Wingdings" panose="05000000000000000000" pitchFamily="2" charset="2"/>
              <a:buChar char="§"/>
              <a:defRPr sz="1800"/>
            </a:pPr>
            <a:r>
              <a:rPr lang="en-US" sz="2800" dirty="0">
                <a:solidFill>
                  <a:schemeClr val="tx1"/>
                </a:solidFill>
              </a:rPr>
              <a:t>Provides hope</a:t>
            </a:r>
          </a:p>
          <a:p>
            <a:pPr lvl="0" defTabSz="804672">
              <a:buFont typeface="Wingdings" panose="05000000000000000000" pitchFamily="2" charset="2"/>
              <a:buChar char="§"/>
              <a:defRPr sz="1800"/>
            </a:pPr>
            <a:endParaRPr lang="en-US" sz="2800" dirty="0">
              <a:solidFill>
                <a:schemeClr val="tx1"/>
              </a:solidFill>
            </a:endParaRPr>
          </a:p>
          <a:p>
            <a:pPr lvl="0" defTabSz="804672">
              <a:buFont typeface="Wingdings" panose="05000000000000000000" pitchFamily="2" charset="2"/>
              <a:buChar char="§"/>
              <a:defRPr sz="1800"/>
            </a:pPr>
            <a:endParaRPr sz="2800" dirty="0">
              <a:solidFill>
                <a:schemeClr val="tx1"/>
              </a:solidFill>
            </a:endParaRPr>
          </a:p>
          <a:p>
            <a:pPr marL="301752" lvl="0" indent="-301752" defTabSz="804672">
              <a:defRPr sz="1800"/>
            </a:pPr>
            <a:endParaRPr sz="2800" dirty="0">
              <a:solidFill>
                <a:schemeClr val="tx1"/>
              </a:solidFill>
            </a:endParaRPr>
          </a:p>
        </p:txBody>
      </p:sp>
    </p:spTree>
    <p:extLst>
      <p:ext uri="{BB962C8B-B14F-4D97-AF65-F5344CB8AC3E}">
        <p14:creationId xmlns:p14="http://schemas.microsoft.com/office/powerpoint/2010/main" val="16758506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pPr lvl="0">
              <a:defRPr sz="1800"/>
            </a:pPr>
            <a:fld id="{86CB4B4D-7CA3-9044-876B-883B54F8677D}" type="slidenum">
              <a:rPr sz="1400"/>
              <a:t>23</a:t>
            </a:fld>
            <a:endParaRPr sz="1400"/>
          </a:p>
        </p:txBody>
      </p:sp>
      <p:sp>
        <p:nvSpPr>
          <p:cNvPr id="126" name="Shape 126"/>
          <p:cNvSpPr>
            <a:spLocks noGrp="1"/>
          </p:cNvSpPr>
          <p:nvPr>
            <p:ph type="title" idx="4294967295"/>
          </p:nvPr>
        </p:nvSpPr>
        <p:spPr>
          <a:xfrm>
            <a:off x="1457010" y="168451"/>
            <a:ext cx="6707275" cy="1338087"/>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fontScale="90000"/>
          </a:bodyPr>
          <a:lstStyle/>
          <a:p>
            <a:pPr lvl="0" defTabSz="777240">
              <a:lnSpc>
                <a:spcPct val="100000"/>
              </a:lnSpc>
              <a:spcBef>
                <a:spcPts val="0"/>
              </a:spcBef>
              <a:defRPr sz="1800">
                <a:solidFill>
                  <a:srgbClr val="000000"/>
                </a:solidFill>
              </a:defRPr>
            </a:pPr>
            <a:r>
              <a:rPr sz="3315" dirty="0">
                <a:latin typeface="Constantia"/>
                <a:ea typeface="Constantia"/>
                <a:cs typeface="Constantia"/>
                <a:sym typeface="Constantia"/>
              </a:rPr>
              <a:t>Signs of suicidal</a:t>
            </a:r>
            <a:r>
              <a:rPr lang="en-US" sz="3315" dirty="0">
                <a:latin typeface="Constantia"/>
                <a:ea typeface="Constantia"/>
                <a:cs typeface="Constantia"/>
                <a:sym typeface="Constantia"/>
              </a:rPr>
              <a:t> </a:t>
            </a:r>
            <a:r>
              <a:rPr sz="3315" dirty="0">
                <a:latin typeface="Constantia"/>
                <a:ea typeface="Constantia"/>
                <a:cs typeface="Constantia"/>
                <a:sym typeface="Constantia"/>
              </a:rPr>
              <a:t>thinking: </a:t>
            </a:r>
            <a:br>
              <a:rPr lang="en-US" sz="3315" dirty="0">
                <a:latin typeface="Constantia"/>
                <a:ea typeface="Constantia"/>
                <a:cs typeface="Constantia"/>
                <a:sym typeface="Constantia"/>
              </a:rPr>
            </a:br>
            <a:br>
              <a:rPr sz="3315" dirty="0">
                <a:latin typeface="Constantia"/>
                <a:ea typeface="Constantia"/>
                <a:cs typeface="Constantia"/>
                <a:sym typeface="Constantia"/>
              </a:rPr>
            </a:br>
            <a:r>
              <a:rPr sz="3315" dirty="0">
                <a:latin typeface="Constantia"/>
                <a:ea typeface="Constantia"/>
                <a:cs typeface="Constantia"/>
                <a:sym typeface="Constantia"/>
              </a:rPr>
              <a:t>The </a:t>
            </a:r>
            <a:r>
              <a:rPr sz="3315" dirty="0">
                <a:solidFill>
                  <a:schemeClr val="accent1"/>
                </a:solidFill>
                <a:latin typeface="Goudy Stout"/>
                <a:ea typeface="Goudy Stout"/>
                <a:cs typeface="Goudy Stout"/>
                <a:sym typeface="Goudy Stout"/>
              </a:rPr>
              <a:t>FACTS</a:t>
            </a:r>
          </a:p>
        </p:txBody>
      </p:sp>
      <p:sp>
        <p:nvSpPr>
          <p:cNvPr id="127" name="Shape 127"/>
          <p:cNvSpPr>
            <a:spLocks noGrp="1"/>
          </p:cNvSpPr>
          <p:nvPr>
            <p:ph type="body" idx="4294967295"/>
          </p:nvPr>
        </p:nvSpPr>
        <p:spPr>
          <a:xfrm>
            <a:off x="1319213" y="1981200"/>
            <a:ext cx="7253288" cy="50292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marL="0" lvl="0" indent="0">
              <a:lnSpc>
                <a:spcPct val="100000"/>
              </a:lnSpc>
              <a:spcBef>
                <a:spcPts val="500"/>
              </a:spcBef>
              <a:buClr>
                <a:srgbClr val="AA2B1E"/>
              </a:buClr>
              <a:buSzTx/>
              <a:buFont typeface="Brush Script MT Italic"/>
              <a:buNone/>
              <a:defRPr sz="1800"/>
            </a:pPr>
            <a:r>
              <a:rPr sz="2400" dirty="0">
                <a:solidFill>
                  <a:srgbClr val="AA2B1E"/>
                </a:solidFill>
                <a:latin typeface="Goudy Stout"/>
                <a:ea typeface="Goudy Stout"/>
                <a:cs typeface="Goudy Stout"/>
                <a:sym typeface="Goudy Stout"/>
              </a:rPr>
              <a:t>   </a:t>
            </a:r>
            <a:r>
              <a:rPr sz="2400" dirty="0">
                <a:solidFill>
                  <a:schemeClr val="accent1"/>
                </a:solidFill>
                <a:latin typeface="Goudy Stout"/>
                <a:ea typeface="Goudy Stout"/>
                <a:cs typeface="Goudy Stout"/>
                <a:sym typeface="Goudy Stout"/>
              </a:rPr>
              <a:t>F</a:t>
            </a:r>
            <a:r>
              <a:rPr sz="2400" dirty="0">
                <a:latin typeface="Franklin Gothic Book"/>
                <a:ea typeface="Franklin Gothic Book"/>
                <a:cs typeface="Franklin Gothic Book"/>
                <a:sym typeface="Franklin Gothic Book"/>
              </a:rPr>
              <a:t>eelings</a:t>
            </a:r>
          </a:p>
          <a:p>
            <a:pPr marL="0" lvl="0" indent="0">
              <a:lnSpc>
                <a:spcPct val="100000"/>
              </a:lnSpc>
              <a:spcBef>
                <a:spcPts val="300"/>
              </a:spcBef>
              <a:buClr>
                <a:srgbClr val="AA2B1E"/>
              </a:buClr>
              <a:buSzTx/>
              <a:buFont typeface="Brush Script MT Italic"/>
              <a:buNone/>
              <a:defRPr sz="1800"/>
            </a:pPr>
            <a:r>
              <a:rPr sz="1400" dirty="0">
                <a:latin typeface="Franklin Gothic Book"/>
                <a:ea typeface="Franklin Gothic Book"/>
                <a:cs typeface="Franklin Gothic Book"/>
                <a:sym typeface="Franklin Gothic Book"/>
              </a:rPr>
              <a:t>	Sad, lonely, hopeless, in pain, moody, irritable</a:t>
            </a:r>
          </a:p>
          <a:p>
            <a:pPr marL="0" lvl="0" indent="0">
              <a:lnSpc>
                <a:spcPct val="100000"/>
              </a:lnSpc>
              <a:spcBef>
                <a:spcPts val="500"/>
              </a:spcBef>
              <a:buClr>
                <a:srgbClr val="AA2B1E"/>
              </a:buClr>
              <a:buSzTx/>
              <a:buFont typeface="Brush Script MT Italic"/>
              <a:buNone/>
              <a:defRPr sz="1800"/>
            </a:pPr>
            <a:r>
              <a:rPr sz="2400" dirty="0">
                <a:solidFill>
                  <a:srgbClr val="AA2B1E"/>
                </a:solidFill>
                <a:latin typeface="Goudy Stout"/>
                <a:ea typeface="Goudy Stout"/>
                <a:cs typeface="Goudy Stout"/>
                <a:sym typeface="Goudy Stout"/>
              </a:rPr>
              <a:t>   </a:t>
            </a:r>
            <a:r>
              <a:rPr sz="2400" dirty="0">
                <a:solidFill>
                  <a:schemeClr val="accent1"/>
                </a:solidFill>
                <a:latin typeface="Goudy Stout"/>
                <a:ea typeface="Goudy Stout"/>
                <a:cs typeface="Goudy Stout"/>
                <a:sym typeface="Goudy Stout"/>
              </a:rPr>
              <a:t>A</a:t>
            </a:r>
            <a:r>
              <a:rPr sz="2400" dirty="0">
                <a:latin typeface="Franklin Gothic Book"/>
                <a:ea typeface="Franklin Gothic Book"/>
                <a:cs typeface="Franklin Gothic Book"/>
                <a:sym typeface="Franklin Gothic Book"/>
              </a:rPr>
              <a:t>ctions</a:t>
            </a:r>
          </a:p>
          <a:p>
            <a:pPr marL="0" lvl="0" indent="0">
              <a:lnSpc>
                <a:spcPct val="100000"/>
              </a:lnSpc>
              <a:spcBef>
                <a:spcPts val="300"/>
              </a:spcBef>
              <a:buClr>
                <a:srgbClr val="AA2B1E"/>
              </a:buClr>
              <a:buSzTx/>
              <a:buFont typeface="Brush Script MT Italic"/>
              <a:buNone/>
              <a:defRPr sz="1800"/>
            </a:pPr>
            <a:r>
              <a:rPr sz="1400" dirty="0">
                <a:latin typeface="Franklin Gothic Book"/>
                <a:ea typeface="Franklin Gothic Book"/>
                <a:cs typeface="Franklin Gothic Book"/>
                <a:sym typeface="Franklin Gothic Book"/>
              </a:rPr>
              <a:t>	Pushing away friends and family, giving away important possessions, using 		alcohol or drugs, making unsafe decisions, making or researching suicide plans, </a:t>
            </a:r>
            <a:r>
              <a:rPr lang="en-US" sz="1400" dirty="0">
                <a:latin typeface="Franklin Gothic Book"/>
                <a:ea typeface="Franklin Gothic Book"/>
                <a:cs typeface="Franklin Gothic Book"/>
                <a:sym typeface="Franklin Gothic Book"/>
              </a:rPr>
              <a:t>	</a:t>
            </a:r>
            <a:r>
              <a:rPr sz="1400" dirty="0">
                <a:latin typeface="Franklin Gothic Book"/>
                <a:ea typeface="Franklin Gothic Book"/>
                <a:cs typeface="Franklin Gothic Book"/>
                <a:sym typeface="Franklin Gothic Book"/>
              </a:rPr>
              <a:t>making art or writing about death</a:t>
            </a:r>
          </a:p>
          <a:p>
            <a:pPr marL="0" lvl="0" indent="0">
              <a:lnSpc>
                <a:spcPct val="100000"/>
              </a:lnSpc>
              <a:spcBef>
                <a:spcPts val="500"/>
              </a:spcBef>
              <a:buClr>
                <a:srgbClr val="AA2B1E"/>
              </a:buClr>
              <a:buSzTx/>
              <a:buFont typeface="Brush Script MT Italic"/>
              <a:buNone/>
              <a:defRPr sz="1800"/>
            </a:pPr>
            <a:r>
              <a:rPr sz="2400" dirty="0">
                <a:solidFill>
                  <a:srgbClr val="AA2B1E"/>
                </a:solidFill>
                <a:latin typeface="Goudy Stout"/>
                <a:ea typeface="Goudy Stout"/>
                <a:cs typeface="Goudy Stout"/>
                <a:sym typeface="Goudy Stout"/>
              </a:rPr>
              <a:t>   </a:t>
            </a:r>
            <a:r>
              <a:rPr sz="2400" dirty="0">
                <a:solidFill>
                  <a:schemeClr val="accent1"/>
                </a:solidFill>
                <a:latin typeface="Goudy Stout"/>
                <a:ea typeface="Goudy Stout"/>
                <a:cs typeface="Goudy Stout"/>
                <a:sym typeface="Goudy Stout"/>
              </a:rPr>
              <a:t>C</a:t>
            </a:r>
            <a:r>
              <a:rPr sz="2400" dirty="0">
                <a:latin typeface="Franklin Gothic Book"/>
                <a:ea typeface="Franklin Gothic Book"/>
                <a:cs typeface="Franklin Gothic Book"/>
                <a:sym typeface="Franklin Gothic Book"/>
              </a:rPr>
              <a:t>hanges </a:t>
            </a:r>
          </a:p>
          <a:p>
            <a:pPr marL="0" lvl="0" indent="0">
              <a:lnSpc>
                <a:spcPct val="100000"/>
              </a:lnSpc>
              <a:spcBef>
                <a:spcPts val="300"/>
              </a:spcBef>
              <a:buClr>
                <a:srgbClr val="AA2B1E"/>
              </a:buClr>
              <a:buSzTx/>
              <a:buFont typeface="Brush Script MT Italic"/>
              <a:buNone/>
              <a:defRPr sz="1800"/>
            </a:pPr>
            <a:r>
              <a:rPr sz="1400" dirty="0">
                <a:latin typeface="Franklin Gothic Book"/>
                <a:ea typeface="Franklin Gothic Book"/>
                <a:cs typeface="Franklin Gothic Book"/>
                <a:sym typeface="Franklin Gothic Book"/>
              </a:rPr>
              <a:t>	Changes in school performance, changes in appearance or hygiene, changes in 		personality or attitude, just not seeming like themselves</a:t>
            </a:r>
          </a:p>
          <a:p>
            <a:pPr marL="0" lvl="0" indent="0">
              <a:lnSpc>
                <a:spcPct val="100000"/>
              </a:lnSpc>
              <a:spcBef>
                <a:spcPts val="500"/>
              </a:spcBef>
              <a:buClr>
                <a:srgbClr val="AA2B1E"/>
              </a:buClr>
              <a:buSzTx/>
              <a:buFont typeface="Brush Script MT Italic"/>
              <a:buNone/>
              <a:defRPr sz="1800"/>
            </a:pPr>
            <a:r>
              <a:rPr sz="2400" dirty="0">
                <a:solidFill>
                  <a:srgbClr val="AA2B1E"/>
                </a:solidFill>
                <a:latin typeface="Goudy Stout"/>
                <a:ea typeface="Goudy Stout"/>
                <a:cs typeface="Goudy Stout"/>
                <a:sym typeface="Goudy Stout"/>
              </a:rPr>
              <a:t>   </a:t>
            </a:r>
            <a:r>
              <a:rPr sz="2400" dirty="0">
                <a:solidFill>
                  <a:schemeClr val="accent1"/>
                </a:solidFill>
                <a:latin typeface="Goudy Stout"/>
                <a:ea typeface="Goudy Stout"/>
                <a:cs typeface="Goudy Stout"/>
                <a:sym typeface="Goudy Stout"/>
              </a:rPr>
              <a:t>T</a:t>
            </a:r>
            <a:r>
              <a:rPr sz="2400" dirty="0">
                <a:latin typeface="Franklin Gothic Book"/>
                <a:ea typeface="Franklin Gothic Book"/>
                <a:cs typeface="Franklin Gothic Book"/>
                <a:sym typeface="Franklin Gothic Book"/>
              </a:rPr>
              <a:t>hreats</a:t>
            </a:r>
          </a:p>
          <a:p>
            <a:pPr marL="0" lvl="0" indent="0">
              <a:lnSpc>
                <a:spcPct val="100000"/>
              </a:lnSpc>
              <a:spcBef>
                <a:spcPts val="300"/>
              </a:spcBef>
              <a:buClr>
                <a:srgbClr val="AA2B1E"/>
              </a:buClr>
              <a:buSzTx/>
              <a:buFont typeface="Brush Script MT Italic"/>
              <a:buNone/>
              <a:defRPr sz="1800"/>
            </a:pPr>
            <a:r>
              <a:rPr sz="1400" dirty="0">
                <a:latin typeface="Franklin Gothic Book"/>
                <a:ea typeface="Franklin Gothic Book"/>
                <a:cs typeface="Franklin Gothic Book"/>
                <a:sym typeface="Franklin Gothic Book"/>
              </a:rPr>
              <a:t>	Saying they’re going to kill themselves, saying goodbye</a:t>
            </a:r>
          </a:p>
          <a:p>
            <a:pPr marL="0" lvl="0" indent="0">
              <a:lnSpc>
                <a:spcPct val="100000"/>
              </a:lnSpc>
              <a:spcBef>
                <a:spcPts val="500"/>
              </a:spcBef>
              <a:buClr>
                <a:srgbClr val="AA2B1E"/>
              </a:buClr>
              <a:buSzTx/>
              <a:buFont typeface="Brush Script MT Italic"/>
              <a:buNone/>
              <a:defRPr sz="1800"/>
            </a:pPr>
            <a:r>
              <a:rPr sz="2400" dirty="0">
                <a:solidFill>
                  <a:srgbClr val="AA2B1E"/>
                </a:solidFill>
                <a:latin typeface="Goudy Stout"/>
                <a:ea typeface="Goudy Stout"/>
                <a:cs typeface="Goudy Stout"/>
                <a:sym typeface="Goudy Stout"/>
              </a:rPr>
              <a:t>   </a:t>
            </a:r>
            <a:r>
              <a:rPr sz="2400" dirty="0">
                <a:solidFill>
                  <a:schemeClr val="accent1"/>
                </a:solidFill>
                <a:latin typeface="Goudy Stout"/>
                <a:ea typeface="Goudy Stout"/>
                <a:cs typeface="Goudy Stout"/>
                <a:sym typeface="Goudy Stout"/>
              </a:rPr>
              <a:t>S</a:t>
            </a:r>
            <a:r>
              <a:rPr sz="2400" dirty="0">
                <a:latin typeface="Franklin Gothic Book"/>
                <a:ea typeface="Franklin Gothic Book"/>
                <a:cs typeface="Franklin Gothic Book"/>
                <a:sym typeface="Franklin Gothic Book"/>
              </a:rPr>
              <a:t>ituations</a:t>
            </a:r>
          </a:p>
          <a:p>
            <a:pPr marL="0" lvl="0" indent="0">
              <a:lnSpc>
                <a:spcPct val="100000"/>
              </a:lnSpc>
              <a:spcBef>
                <a:spcPts val="300"/>
              </a:spcBef>
              <a:buClr>
                <a:srgbClr val="AA2B1E"/>
              </a:buClr>
              <a:buSzTx/>
              <a:buFont typeface="Brush Script MT Italic"/>
              <a:buNone/>
              <a:defRPr sz="1800"/>
            </a:pPr>
            <a:r>
              <a:rPr sz="1400" dirty="0">
                <a:latin typeface="Franklin Gothic Book"/>
                <a:ea typeface="Franklin Gothic Book"/>
                <a:cs typeface="Franklin Gothic Book"/>
                <a:sym typeface="Franklin Gothic Book"/>
              </a:rPr>
              <a:t>	Has the person had a crisis or trigger situation, especially in the last couple of weeks? </a:t>
            </a:r>
          </a:p>
        </p:txBody>
      </p:sp>
      <p:sp>
        <p:nvSpPr>
          <p:cNvPr id="128" name="Shape 128"/>
          <p:cNvSpPr/>
          <p:nvPr/>
        </p:nvSpPr>
        <p:spPr>
          <a:xfrm>
            <a:off x="3733800" y="6338887"/>
            <a:ext cx="1619250" cy="35066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defRPr sz="1800">
                <a:solidFill>
                  <a:srgbClr val="15537B"/>
                </a:solidFill>
              </a:defRPr>
            </a:lvl1pPr>
          </a:lstStyle>
          <a:p>
            <a:pPr lvl="0">
              <a:defRPr>
                <a:solidFill>
                  <a:srgbClr val="000000"/>
                </a:solidFill>
              </a:defRPr>
            </a:pPr>
            <a:r>
              <a:rPr>
                <a:solidFill>
                  <a:srgbClr val="15537B"/>
                </a:solidFill>
              </a:rPr>
              <a:t>www.yspp.org</a:t>
            </a:r>
          </a:p>
        </p:txBody>
      </p:sp>
    </p:spTree>
    <p:extLst>
      <p:ext uri="{BB962C8B-B14F-4D97-AF65-F5344CB8AC3E}">
        <p14:creationId xmlns:p14="http://schemas.microsoft.com/office/powerpoint/2010/main" val="342866022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Funny Dog Superhero Meme"/>
          <p:cNvPicPr>
            <a:picLocks noChangeAspect="1" noChangeArrowheads="1"/>
          </p:cNvPicPr>
          <p:nvPr/>
        </p:nvPicPr>
        <p:blipFill rotWithShape="1">
          <a:blip r:embed="rId3">
            <a:extLst>
              <a:ext uri="{28A0092B-C50C-407E-A947-70E740481C1C}">
                <a14:useLocalDpi xmlns:a14="http://schemas.microsoft.com/office/drawing/2010/main" val="0"/>
              </a:ext>
            </a:extLst>
          </a:blip>
          <a:srcRect l="7603" r="21627"/>
          <a:stretch/>
        </p:blipFill>
        <p:spPr bwMode="auto">
          <a:xfrm>
            <a:off x="4848330" y="10"/>
            <a:ext cx="4084655"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Freeform 10" title="right scallop background shape"/>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56769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74" name="Rectangle 70" title="left edge borde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584387" y="683287"/>
            <a:ext cx="5138149" cy="904353"/>
          </a:xfrm>
        </p:spPr>
        <p:txBody>
          <a:bodyPr>
            <a:normAutofit/>
          </a:bodyPr>
          <a:lstStyle/>
          <a:p>
            <a:r>
              <a:rPr lang="en-US" sz="4400" dirty="0">
                <a:solidFill>
                  <a:schemeClr val="accent1">
                    <a:lumMod val="75000"/>
                  </a:schemeClr>
                </a:solidFill>
              </a:rPr>
              <a:t>Looking for signs</a:t>
            </a:r>
          </a:p>
        </p:txBody>
      </p:sp>
      <p:sp>
        <p:nvSpPr>
          <p:cNvPr id="3" name="Content Placeholder 2"/>
          <p:cNvSpPr>
            <a:spLocks noGrp="1"/>
          </p:cNvSpPr>
          <p:nvPr>
            <p:ph idx="1"/>
          </p:nvPr>
        </p:nvSpPr>
        <p:spPr>
          <a:xfrm>
            <a:off x="573789" y="2990193"/>
            <a:ext cx="4723425" cy="3689130"/>
          </a:xfrm>
        </p:spPr>
        <p:txBody>
          <a:bodyPr vert="horz" lIns="91440" tIns="45720" rIns="91440" bIns="45720" rtlCol="0" anchor="t">
            <a:normAutofit/>
          </a:bodyPr>
          <a:lstStyle/>
          <a:p>
            <a:pPr marL="0" indent="0">
              <a:buNone/>
            </a:pPr>
            <a:r>
              <a:rPr lang="EN-US" sz="3200"/>
              <a:t>What behaviors would be concerni</a:t>
            </a:r>
            <a:r>
              <a:rPr lang="en-US" sz="3200"/>
              <a:t>ng</a:t>
            </a:r>
            <a:r>
              <a:rPr lang="EN-US" sz="3200"/>
              <a:t> to you if this was your friend?</a:t>
            </a:r>
          </a:p>
          <a:p>
            <a:pPr marL="0" indent="0">
              <a:buNone/>
            </a:pPr>
            <a:endParaRPr lang="EN-US" sz="3200"/>
          </a:p>
          <a:p>
            <a:pPr marL="0" indent="0">
              <a:buNone/>
            </a:pPr>
            <a:r>
              <a:rPr lang="EN-US">
                <a:hlinkClick r:id="rId4"/>
              </a:rPr>
              <a:t>Youth Suicide Prevention Video</a:t>
            </a:r>
            <a:endParaRPr lang="EN-US"/>
          </a:p>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33BC4-0854-5F97-B3D4-1B04AFC9C4DE}"/>
              </a:ext>
            </a:extLst>
          </p:cNvPr>
          <p:cNvSpPr>
            <a:spLocks noGrp="1"/>
          </p:cNvSpPr>
          <p:nvPr>
            <p:ph type="title"/>
          </p:nvPr>
        </p:nvSpPr>
        <p:spPr>
          <a:xfrm>
            <a:off x="1270607" y="461214"/>
            <a:ext cx="7373008" cy="1824788"/>
          </a:xfrm>
        </p:spPr>
        <p:txBody>
          <a:bodyPr>
            <a:noAutofit/>
          </a:bodyPr>
          <a:lstStyle/>
          <a:p>
            <a:r>
              <a:rPr lang="en-US" sz="2400" dirty="0">
                <a:solidFill>
                  <a:schemeClr val="tx2">
                    <a:lumMod val="60000"/>
                    <a:lumOff val="40000"/>
                  </a:schemeClr>
                </a:solidFill>
              </a:rPr>
              <a:t>What were some signs that would have made you concerned if this was your friend</a:t>
            </a:r>
          </a:p>
        </p:txBody>
      </p:sp>
      <p:sp>
        <p:nvSpPr>
          <p:cNvPr id="3" name="Content Placeholder 2">
            <a:extLst>
              <a:ext uri="{FF2B5EF4-FFF2-40B4-BE49-F238E27FC236}">
                <a16:creationId xmlns:a16="http://schemas.microsoft.com/office/drawing/2014/main" id="{8D71BFEE-A15C-BA80-B3FB-4BF8527AF71C}"/>
              </a:ext>
            </a:extLst>
          </p:cNvPr>
          <p:cNvSpPr>
            <a:spLocks noGrp="1"/>
          </p:cNvSpPr>
          <p:nvPr>
            <p:ph idx="1"/>
          </p:nvPr>
        </p:nvSpPr>
        <p:spPr>
          <a:xfrm>
            <a:off x="938758" y="2206487"/>
            <a:ext cx="7633742" cy="4351968"/>
          </a:xfrm>
        </p:spPr>
        <p:txBody>
          <a:bodyPr/>
          <a:lstStyle/>
          <a:p>
            <a:r>
              <a:rPr lang="en-US" sz="2400" dirty="0"/>
              <a:t>Irrational reaction to his friend/ Overly emotional</a:t>
            </a:r>
          </a:p>
          <a:p>
            <a:r>
              <a:rPr lang="en-US" sz="2400" dirty="0"/>
              <a:t>Giving away a prized possession</a:t>
            </a:r>
          </a:p>
          <a:p>
            <a:r>
              <a:rPr lang="en-US" sz="2400" dirty="0"/>
              <a:t>Isolating himself/ Feeling alone and wanting to be alone</a:t>
            </a:r>
          </a:p>
          <a:p>
            <a:r>
              <a:rPr lang="en-US" sz="2400" dirty="0"/>
              <a:t>Telling his friend, he doesn’t know if he is alright- says things like it doesn’t matter anymore</a:t>
            </a:r>
          </a:p>
          <a:p>
            <a:endParaRPr lang="en-US" sz="2400" dirty="0"/>
          </a:p>
          <a:p>
            <a:endParaRPr lang="en-US" sz="3600" dirty="0"/>
          </a:p>
          <a:p>
            <a:r>
              <a:rPr lang="en-US" sz="3200" dirty="0"/>
              <a:t>How does his friend help support him?</a:t>
            </a:r>
          </a:p>
        </p:txBody>
      </p:sp>
    </p:spTree>
    <p:extLst>
      <p:ext uri="{BB962C8B-B14F-4D97-AF65-F5344CB8AC3E}">
        <p14:creationId xmlns:p14="http://schemas.microsoft.com/office/powerpoint/2010/main" val="23408487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p:cNvSpPr>
          <p:nvPr>
            <p:ph type="sldNum" sz="quarter" idx="2"/>
          </p:nvPr>
        </p:nvSpPr>
        <p:spPr>
          <a:xfrm>
            <a:off x="6553200" y="6436360"/>
            <a:ext cx="1905000" cy="269240"/>
          </a:xfrm>
          <a:prstGeom prst="rect">
            <a:avLst/>
          </a:prstGeom>
          <a:extLst>
            <a:ext uri="{C572A759-6A51-4108-AA02-DFA0A04FC94B}">
              <ma14:wrappingTextBoxFlag xmlns="" xmlns:ma14="http://schemas.microsoft.com/office/mac/drawingml/2011/main" val="1"/>
            </a:ext>
          </a:extLst>
        </p:spPr>
        <p:txBody>
          <a:bodyPr/>
          <a:lstStyle>
            <a:lvl1pPr defTabSz="457200">
              <a:spcBef>
                <a:spcPts val="0"/>
              </a:spcBef>
              <a:defRPr sz="1200">
                <a:latin typeface="+mn-lt"/>
                <a:ea typeface="+mn-ea"/>
                <a:cs typeface="+mn-cs"/>
                <a:sym typeface="Helvetica"/>
              </a:defRPr>
            </a:lvl1pPr>
          </a:lstStyle>
          <a:p>
            <a:pPr lvl="0">
              <a:defRPr sz="1800"/>
            </a:pPr>
            <a:fld id="{86CB4B4D-7CA3-9044-876B-883B54F8677D}" type="slidenum">
              <a:rPr sz="1200"/>
              <a:t>26</a:t>
            </a:fld>
            <a:endParaRPr sz="1200"/>
          </a:p>
        </p:txBody>
      </p:sp>
      <p:sp>
        <p:nvSpPr>
          <p:cNvPr id="139" name="Shape 139"/>
          <p:cNvSpPr>
            <a:spLocks noGrp="1"/>
          </p:cNvSpPr>
          <p:nvPr>
            <p:ph type="title" idx="4294967295"/>
          </p:nvPr>
        </p:nvSpPr>
        <p:spPr>
          <a:xfrm>
            <a:off x="2426677" y="271102"/>
            <a:ext cx="5012348" cy="50131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fontScale="90000"/>
          </a:bodyPr>
          <a:lstStyle/>
          <a:p>
            <a:pPr lvl="0">
              <a:defRPr sz="1800">
                <a:solidFill>
                  <a:srgbClr val="000000"/>
                </a:solidFill>
              </a:defRPr>
            </a:pPr>
            <a:r>
              <a:rPr sz="4400" dirty="0">
                <a:solidFill>
                  <a:schemeClr val="accent1">
                    <a:lumMod val="75000"/>
                  </a:schemeClr>
                </a:solidFill>
              </a:rPr>
              <a:t>What’s YOUR Role?</a:t>
            </a:r>
          </a:p>
        </p:txBody>
      </p:sp>
      <p:sp>
        <p:nvSpPr>
          <p:cNvPr id="140" name="Shape 140"/>
          <p:cNvSpPr/>
          <p:nvPr/>
        </p:nvSpPr>
        <p:spPr>
          <a:xfrm>
            <a:off x="685800" y="1337902"/>
            <a:ext cx="5638800" cy="55200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solidFill/>
            <a:round/>
          </a:ln>
        </p:spPr>
        <p:txBody>
          <a:bodyPr lIns="0" tIns="0" rIns="0" bIns="0" anchor="ctr"/>
          <a:lstStyle/>
          <a:p>
            <a:pPr lvl="0"/>
            <a:endParaRPr/>
          </a:p>
        </p:txBody>
      </p:sp>
      <p:sp>
        <p:nvSpPr>
          <p:cNvPr id="141" name="Shape 141"/>
          <p:cNvSpPr/>
          <p:nvPr/>
        </p:nvSpPr>
        <p:spPr>
          <a:xfrm>
            <a:off x="2965938" y="1337902"/>
            <a:ext cx="5697214" cy="55200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solidFill/>
            <a:round/>
          </a:ln>
        </p:spPr>
        <p:txBody>
          <a:bodyPr lIns="0" tIns="0" rIns="0" bIns="0" anchor="ctr"/>
          <a:lstStyle/>
          <a:p>
            <a:pPr lvl="0"/>
            <a:endParaRPr/>
          </a:p>
        </p:txBody>
      </p:sp>
      <p:sp>
        <p:nvSpPr>
          <p:cNvPr id="142" name="Shape 142"/>
          <p:cNvSpPr/>
          <p:nvPr/>
        </p:nvSpPr>
        <p:spPr>
          <a:xfrm>
            <a:off x="1552575" y="1873250"/>
            <a:ext cx="2006777" cy="954107"/>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lvl="0">
              <a:defRPr sz="1800"/>
            </a:pPr>
            <a:r>
              <a:rPr sz="2800" dirty="0">
                <a:solidFill>
                  <a:srgbClr val="786950"/>
                </a:solidFill>
              </a:rPr>
              <a:t> </a:t>
            </a:r>
            <a:r>
              <a:rPr sz="2800" u="sng" dirty="0">
                <a:solidFill>
                  <a:schemeClr val="accent1">
                    <a:lumMod val="75000"/>
                  </a:schemeClr>
                </a:solidFill>
                <a:latin typeface="Arial Bold"/>
                <a:ea typeface="Arial Bold"/>
                <a:cs typeface="Arial Bold"/>
                <a:sym typeface="Arial Bold"/>
              </a:rPr>
              <a:t>Friend’s </a:t>
            </a:r>
          </a:p>
          <a:p>
            <a:pPr lvl="0">
              <a:defRPr sz="1800"/>
            </a:pPr>
            <a:r>
              <a:rPr sz="2800" dirty="0">
                <a:solidFill>
                  <a:schemeClr val="accent1">
                    <a:lumMod val="75000"/>
                  </a:schemeClr>
                </a:solidFill>
                <a:latin typeface="Arial Bold"/>
                <a:ea typeface="Arial Bold"/>
                <a:cs typeface="Arial Bold"/>
                <a:sym typeface="Arial Bold"/>
              </a:rPr>
              <a:t>    </a:t>
            </a:r>
            <a:r>
              <a:rPr sz="2800" u="sng" dirty="0">
                <a:solidFill>
                  <a:schemeClr val="accent1">
                    <a:lumMod val="75000"/>
                  </a:schemeClr>
                </a:solidFill>
                <a:latin typeface="Arial Bold"/>
                <a:ea typeface="Arial Bold"/>
                <a:cs typeface="Arial Bold"/>
                <a:sym typeface="Arial Bold"/>
              </a:rPr>
              <a:t>Role</a:t>
            </a:r>
          </a:p>
        </p:txBody>
      </p:sp>
      <p:sp>
        <p:nvSpPr>
          <p:cNvPr id="143" name="Shape 143"/>
          <p:cNvSpPr/>
          <p:nvPr/>
        </p:nvSpPr>
        <p:spPr>
          <a:xfrm>
            <a:off x="5257800" y="1828800"/>
            <a:ext cx="2333625" cy="95410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lvl="0" algn="ctr">
              <a:defRPr sz="1800"/>
            </a:pPr>
            <a:r>
              <a:rPr sz="2800" u="sng" dirty="0">
                <a:solidFill>
                  <a:schemeClr val="accent1">
                    <a:lumMod val="75000"/>
                  </a:schemeClr>
                </a:solidFill>
                <a:latin typeface="Arial Bold"/>
                <a:ea typeface="Arial Bold"/>
                <a:cs typeface="Arial Bold"/>
                <a:sym typeface="Arial Bold"/>
              </a:rPr>
              <a:t>Adult’s</a:t>
            </a:r>
          </a:p>
          <a:p>
            <a:pPr lvl="0" algn="ctr">
              <a:defRPr sz="1800"/>
            </a:pPr>
            <a:r>
              <a:rPr sz="2800" dirty="0">
                <a:solidFill>
                  <a:schemeClr val="accent1">
                    <a:lumMod val="75000"/>
                  </a:schemeClr>
                </a:solidFill>
                <a:latin typeface="Arial Bold"/>
                <a:ea typeface="Arial Bold"/>
                <a:cs typeface="Arial Bold"/>
                <a:sym typeface="Arial Bold"/>
              </a:rPr>
              <a:t>      </a:t>
            </a:r>
            <a:r>
              <a:rPr sz="2800" u="sng" dirty="0">
                <a:solidFill>
                  <a:schemeClr val="accent1">
                    <a:lumMod val="75000"/>
                  </a:schemeClr>
                </a:solidFill>
                <a:latin typeface="Arial Bold"/>
                <a:ea typeface="Arial Bold"/>
                <a:cs typeface="Arial Bold"/>
                <a:sym typeface="Arial Bold"/>
              </a:rPr>
              <a:t>Role</a:t>
            </a:r>
          </a:p>
        </p:txBody>
      </p:sp>
      <p:sp>
        <p:nvSpPr>
          <p:cNvPr id="144" name="Shape 144"/>
          <p:cNvSpPr/>
          <p:nvPr/>
        </p:nvSpPr>
        <p:spPr>
          <a:xfrm>
            <a:off x="6324600" y="3429001"/>
            <a:ext cx="1881554" cy="2554545"/>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342900" lvl="0" indent="-342900">
              <a:buFont typeface="Arial" panose="020B0604020202020204" pitchFamily="34" charset="0"/>
              <a:buChar char="•"/>
              <a:defRPr sz="1800"/>
            </a:pPr>
            <a:r>
              <a:rPr sz="2400" dirty="0"/>
              <a:t>Ensure safety</a:t>
            </a:r>
            <a:endParaRPr sz="3200" dirty="0"/>
          </a:p>
          <a:p>
            <a:pPr lvl="0">
              <a:defRPr sz="1800"/>
            </a:pPr>
            <a:endParaRPr sz="1600" dirty="0"/>
          </a:p>
          <a:p>
            <a:pPr marL="342900" lvl="0" indent="-342900">
              <a:buFont typeface="Arial" panose="020B0604020202020204" pitchFamily="34" charset="0"/>
              <a:buChar char="•"/>
              <a:defRPr sz="1800"/>
            </a:pPr>
            <a:r>
              <a:rPr sz="2400" dirty="0"/>
              <a:t>Teach skills</a:t>
            </a:r>
            <a:endParaRPr lang="en-US" sz="2400" dirty="0"/>
          </a:p>
          <a:p>
            <a:pPr marL="342900" lvl="0" indent="-342900">
              <a:buFont typeface="Arial" panose="020B0604020202020204" pitchFamily="34" charset="0"/>
              <a:buChar char="•"/>
              <a:defRPr sz="1800"/>
            </a:pPr>
            <a:r>
              <a:rPr lang="en-US" sz="2400" dirty="0"/>
              <a:t>Support Provide resources</a:t>
            </a:r>
            <a:endParaRPr sz="3200" dirty="0"/>
          </a:p>
        </p:txBody>
      </p:sp>
      <p:sp>
        <p:nvSpPr>
          <p:cNvPr id="145" name="Shape 145"/>
          <p:cNvSpPr/>
          <p:nvPr/>
        </p:nvSpPr>
        <p:spPr>
          <a:xfrm>
            <a:off x="785446" y="2971800"/>
            <a:ext cx="2006777" cy="2185214"/>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342900" lvl="0" indent="-342900">
              <a:buFont typeface="Arial" panose="020B0604020202020204" pitchFamily="34" charset="0"/>
              <a:buChar char="•"/>
              <a:defRPr sz="1800"/>
            </a:pPr>
            <a:r>
              <a:rPr sz="2400" dirty="0">
                <a:solidFill>
                  <a:srgbClr val="2A2997"/>
                </a:solidFill>
              </a:rPr>
              <a:t> </a:t>
            </a:r>
            <a:r>
              <a:rPr sz="2400" dirty="0"/>
              <a:t>Be a good </a:t>
            </a:r>
            <a:endParaRPr sz="3200" dirty="0"/>
          </a:p>
          <a:p>
            <a:pPr lvl="0">
              <a:defRPr sz="1800"/>
            </a:pPr>
            <a:r>
              <a:rPr sz="2400" dirty="0"/>
              <a:t>    friend</a:t>
            </a:r>
            <a:endParaRPr sz="3200" dirty="0"/>
          </a:p>
          <a:p>
            <a:pPr lvl="0">
              <a:defRPr sz="1800"/>
            </a:pPr>
            <a:endParaRPr sz="1600" dirty="0"/>
          </a:p>
          <a:p>
            <a:pPr marL="342900" lvl="0" indent="-342900">
              <a:buFont typeface="Arial" panose="020B0604020202020204" pitchFamily="34" charset="0"/>
              <a:buChar char="•"/>
              <a:defRPr sz="1800"/>
            </a:pPr>
            <a:r>
              <a:rPr sz="2400" dirty="0"/>
              <a:t> </a:t>
            </a:r>
            <a:r>
              <a:rPr lang="en-US" sz="2400" dirty="0"/>
              <a:t>Suicide prevention education</a:t>
            </a:r>
            <a:endParaRPr sz="3200" dirty="0"/>
          </a:p>
        </p:txBody>
      </p:sp>
      <p:sp>
        <p:nvSpPr>
          <p:cNvPr id="147" name="Shape 147"/>
          <p:cNvSpPr/>
          <p:nvPr/>
        </p:nvSpPr>
        <p:spPr>
          <a:xfrm>
            <a:off x="2792222" y="2590800"/>
            <a:ext cx="3379977" cy="4124206"/>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lvl="1" algn="ctr">
              <a:defRPr sz="1800"/>
            </a:pPr>
            <a:r>
              <a:rPr sz="2300" dirty="0">
                <a:solidFill>
                  <a:srgbClr val="2A2997"/>
                </a:solidFill>
                <a:latin typeface="Arial Bold"/>
                <a:ea typeface="Arial Bold"/>
                <a:cs typeface="Arial Bold"/>
                <a:sym typeface="Arial Bold"/>
              </a:rPr>
              <a:t> </a:t>
            </a:r>
            <a:r>
              <a:rPr sz="2300" dirty="0">
                <a:solidFill>
                  <a:schemeClr val="accent1">
                    <a:lumMod val="75000"/>
                  </a:schemeClr>
                </a:solidFill>
                <a:latin typeface="Arial Bold"/>
                <a:ea typeface="Arial Bold"/>
                <a:cs typeface="Arial Bold"/>
                <a:sym typeface="Arial Bold"/>
              </a:rPr>
              <a:t>Show you </a:t>
            </a:r>
            <a:r>
              <a:rPr sz="2300" u="sng" dirty="0">
                <a:solidFill>
                  <a:schemeClr val="accent1">
                    <a:lumMod val="75000"/>
                  </a:schemeClr>
                </a:solidFill>
                <a:latin typeface="Arial Bold"/>
                <a:ea typeface="Arial Bold"/>
                <a:cs typeface="Arial Bold"/>
                <a:sym typeface="Arial Bold"/>
              </a:rPr>
              <a:t>care</a:t>
            </a:r>
            <a:endParaRPr sz="2300" dirty="0">
              <a:solidFill>
                <a:schemeClr val="accent1">
                  <a:lumMod val="75000"/>
                </a:schemeClr>
              </a:solidFill>
            </a:endParaRPr>
          </a:p>
          <a:p>
            <a:pPr lvl="0" algn="ctr">
              <a:defRPr sz="1800"/>
            </a:pPr>
            <a:endParaRPr sz="2300" dirty="0">
              <a:solidFill>
                <a:schemeClr val="accent1">
                  <a:lumMod val="75000"/>
                </a:schemeClr>
              </a:solidFill>
              <a:latin typeface="Arial Bold"/>
              <a:ea typeface="Arial Bold"/>
              <a:cs typeface="Arial Bold"/>
              <a:sym typeface="Arial Bold"/>
            </a:endParaRPr>
          </a:p>
          <a:p>
            <a:pPr lvl="0" algn="ctr">
              <a:defRPr sz="1800"/>
            </a:pPr>
            <a:r>
              <a:rPr sz="2300" dirty="0">
                <a:solidFill>
                  <a:schemeClr val="accent1">
                    <a:lumMod val="75000"/>
                  </a:schemeClr>
                </a:solidFill>
                <a:latin typeface="Arial Bold"/>
                <a:ea typeface="Arial Bold"/>
                <a:cs typeface="Arial Bold"/>
                <a:sym typeface="Arial Bold"/>
              </a:rPr>
              <a:t>Don’t keep a secret</a:t>
            </a:r>
          </a:p>
          <a:p>
            <a:pPr lvl="0" algn="ctr">
              <a:defRPr sz="1800"/>
            </a:pPr>
            <a:endParaRPr sz="2300" dirty="0">
              <a:solidFill>
                <a:schemeClr val="accent1">
                  <a:lumMod val="75000"/>
                </a:schemeClr>
              </a:solidFill>
              <a:latin typeface="Arial Bold"/>
              <a:ea typeface="Arial Bold"/>
              <a:cs typeface="Arial Bold"/>
              <a:sym typeface="Arial Bold"/>
            </a:endParaRPr>
          </a:p>
          <a:p>
            <a:pPr lvl="0" algn="ctr">
              <a:defRPr sz="1800"/>
            </a:pPr>
            <a:r>
              <a:rPr lang="en-US" sz="2300" dirty="0">
                <a:solidFill>
                  <a:schemeClr val="accent1">
                    <a:lumMod val="75000"/>
                  </a:schemeClr>
                </a:solidFill>
                <a:latin typeface="Arial Bold"/>
                <a:ea typeface="Arial Bold"/>
                <a:cs typeface="Arial Bold"/>
                <a:sym typeface="Arial Bold"/>
              </a:rPr>
              <a:t> </a:t>
            </a:r>
            <a:r>
              <a:rPr sz="2300" dirty="0">
                <a:solidFill>
                  <a:schemeClr val="accent1">
                    <a:lumMod val="75000"/>
                  </a:schemeClr>
                </a:solidFill>
                <a:latin typeface="Arial Bold"/>
                <a:ea typeface="Arial Bold"/>
                <a:cs typeface="Arial Bold"/>
                <a:sym typeface="Arial Bold"/>
              </a:rPr>
              <a:t>Know the warning s</a:t>
            </a:r>
            <a:r>
              <a:rPr sz="2300" u="sng" dirty="0">
                <a:solidFill>
                  <a:schemeClr val="accent1">
                    <a:lumMod val="75000"/>
                  </a:schemeClr>
                </a:solidFill>
                <a:latin typeface="Arial Bold"/>
                <a:ea typeface="Arial Bold"/>
                <a:cs typeface="Arial Bold"/>
                <a:sym typeface="Arial Bold"/>
              </a:rPr>
              <a:t>igns</a:t>
            </a:r>
          </a:p>
          <a:p>
            <a:pPr lvl="0" algn="ctr">
              <a:defRPr sz="1800"/>
            </a:pPr>
            <a:endParaRPr sz="2300" dirty="0">
              <a:solidFill>
                <a:schemeClr val="accent1">
                  <a:lumMod val="75000"/>
                </a:schemeClr>
              </a:solidFill>
              <a:latin typeface="Arial Bold"/>
              <a:ea typeface="Arial Bold"/>
              <a:cs typeface="Arial Bold"/>
              <a:sym typeface="Arial Bold"/>
            </a:endParaRPr>
          </a:p>
          <a:p>
            <a:pPr lvl="0" algn="ctr">
              <a:defRPr sz="1800"/>
            </a:pPr>
            <a:r>
              <a:rPr sz="2300" dirty="0">
                <a:solidFill>
                  <a:schemeClr val="accent1">
                    <a:lumMod val="75000"/>
                  </a:schemeClr>
                </a:solidFill>
              </a:rPr>
              <a:t> </a:t>
            </a:r>
            <a:r>
              <a:rPr lang="en-US" sz="2300" dirty="0">
                <a:solidFill>
                  <a:schemeClr val="accent1">
                    <a:lumMod val="75000"/>
                  </a:schemeClr>
                </a:solidFill>
              </a:rPr>
              <a:t> </a:t>
            </a:r>
            <a:r>
              <a:rPr sz="2300" dirty="0">
                <a:solidFill>
                  <a:schemeClr val="accent1">
                    <a:lumMod val="75000"/>
                  </a:schemeClr>
                </a:solidFill>
                <a:latin typeface="Arial Bold"/>
                <a:ea typeface="Arial Bold"/>
                <a:cs typeface="Arial Bold"/>
                <a:sym typeface="Arial Bold"/>
              </a:rPr>
              <a:t>Offer Support</a:t>
            </a:r>
          </a:p>
          <a:p>
            <a:pPr lvl="0" algn="ctr">
              <a:defRPr sz="1800"/>
            </a:pPr>
            <a:endParaRPr sz="2300" dirty="0">
              <a:solidFill>
                <a:schemeClr val="accent1">
                  <a:lumMod val="75000"/>
                </a:schemeClr>
              </a:solidFill>
              <a:latin typeface="Arial Bold"/>
              <a:ea typeface="Arial Bold"/>
              <a:cs typeface="Arial Bold"/>
              <a:sym typeface="Arial Bold"/>
            </a:endParaRPr>
          </a:p>
          <a:p>
            <a:pPr lvl="0" algn="ctr">
              <a:defRPr sz="1800"/>
            </a:pPr>
            <a:r>
              <a:rPr sz="2300" dirty="0">
                <a:solidFill>
                  <a:schemeClr val="accent1">
                    <a:lumMod val="75000"/>
                  </a:schemeClr>
                </a:solidFill>
                <a:latin typeface="Arial Bold"/>
                <a:ea typeface="Arial Bold"/>
                <a:cs typeface="Arial Bold"/>
                <a:sym typeface="Arial Bold"/>
              </a:rPr>
              <a:t>  Listen</a:t>
            </a:r>
            <a:r>
              <a:rPr lang="en-US" sz="2300" dirty="0">
                <a:solidFill>
                  <a:schemeClr val="accent1">
                    <a:lumMod val="75000"/>
                  </a:schemeClr>
                </a:solidFill>
                <a:latin typeface="Arial Bold"/>
                <a:ea typeface="Arial Bold"/>
                <a:cs typeface="Arial Bold"/>
                <a:sym typeface="Arial Bold"/>
              </a:rPr>
              <a:t>!!</a:t>
            </a:r>
            <a:endParaRPr sz="2300" dirty="0">
              <a:solidFill>
                <a:schemeClr val="accent1">
                  <a:lumMod val="75000"/>
                </a:schemeClr>
              </a:solidFill>
              <a:latin typeface="Arial Bold"/>
              <a:ea typeface="Arial Bold"/>
              <a:cs typeface="Arial Bold"/>
              <a:sym typeface="Arial Bold"/>
            </a:endParaRPr>
          </a:p>
          <a:p>
            <a:pPr lvl="0" algn="ctr">
              <a:defRPr sz="1800"/>
            </a:pPr>
            <a:endParaRPr sz="3200" dirty="0">
              <a:solidFill>
                <a:srgbClr val="2A2997"/>
              </a:solidFill>
            </a:endParaRPr>
          </a:p>
        </p:txBody>
      </p:sp>
    </p:spTree>
    <p:extLst>
      <p:ext uri="{BB962C8B-B14F-4D97-AF65-F5344CB8AC3E}">
        <p14:creationId xmlns:p14="http://schemas.microsoft.com/office/powerpoint/2010/main" val="646987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sldNum" sz="quarter" idx="2"/>
          </p:nvPr>
        </p:nvSpPr>
        <p:spPr>
          <a:xfrm>
            <a:off x="6553200" y="6436360"/>
            <a:ext cx="1905000" cy="269240"/>
          </a:xfrm>
          <a:prstGeom prst="rect">
            <a:avLst/>
          </a:prstGeom>
          <a:extLst>
            <a:ext uri="{C572A759-6A51-4108-AA02-DFA0A04FC94B}">
              <ma14:wrappingTextBoxFlag xmlns="" xmlns:ma14="http://schemas.microsoft.com/office/mac/drawingml/2011/main" val="1"/>
            </a:ext>
          </a:extLst>
        </p:spPr>
        <p:txBody>
          <a:bodyPr/>
          <a:lstStyle>
            <a:lvl1pPr defTabSz="457200">
              <a:spcBef>
                <a:spcPts val="0"/>
              </a:spcBef>
              <a:defRPr sz="1200">
                <a:latin typeface="+mn-lt"/>
                <a:ea typeface="+mn-ea"/>
                <a:cs typeface="+mn-cs"/>
                <a:sym typeface="Helvetica"/>
              </a:defRPr>
            </a:lvl1pPr>
          </a:lstStyle>
          <a:p>
            <a:pPr lvl="0">
              <a:defRPr sz="1800"/>
            </a:pPr>
            <a:fld id="{86CB4B4D-7CA3-9044-876B-883B54F8677D}" type="slidenum">
              <a:rPr sz="1200"/>
              <a:t>27</a:t>
            </a:fld>
            <a:endParaRPr sz="1200"/>
          </a:p>
        </p:txBody>
      </p:sp>
      <p:sp>
        <p:nvSpPr>
          <p:cNvPr id="152" name="Shape 152"/>
          <p:cNvSpPr>
            <a:spLocks noGrp="1"/>
          </p:cNvSpPr>
          <p:nvPr>
            <p:ph type="title" idx="4294967295"/>
          </p:nvPr>
        </p:nvSpPr>
        <p:spPr>
          <a:xfrm>
            <a:off x="979551" y="228600"/>
            <a:ext cx="7042220" cy="1066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solidFill>
                  <a:srgbClr val="000000"/>
                </a:solidFill>
              </a:defRPr>
            </a:pPr>
            <a:r>
              <a:rPr lang="en-US" sz="4400" dirty="0">
                <a:solidFill>
                  <a:schemeClr val="accent1">
                    <a:lumMod val="75000"/>
                  </a:schemeClr>
                </a:solidFill>
              </a:rPr>
              <a:t>Take Action with </a:t>
            </a:r>
            <a:r>
              <a:rPr sz="4400" dirty="0">
                <a:solidFill>
                  <a:schemeClr val="accent1">
                    <a:lumMod val="75000"/>
                  </a:schemeClr>
                </a:solidFill>
              </a:rPr>
              <a:t>S.A.G.</a:t>
            </a:r>
            <a:r>
              <a:rPr lang="en-US" sz="4400" dirty="0">
                <a:solidFill>
                  <a:schemeClr val="accent1">
                    <a:lumMod val="75000"/>
                  </a:schemeClr>
                </a:solidFill>
              </a:rPr>
              <a:t>!</a:t>
            </a:r>
            <a:endParaRPr sz="4400" dirty="0">
              <a:solidFill>
                <a:schemeClr val="accent1">
                  <a:lumMod val="75000"/>
                </a:schemeClr>
              </a:solidFill>
            </a:endParaRPr>
          </a:p>
        </p:txBody>
      </p:sp>
      <p:sp>
        <p:nvSpPr>
          <p:cNvPr id="153" name="Shape 153"/>
          <p:cNvSpPr>
            <a:spLocks noGrp="1"/>
          </p:cNvSpPr>
          <p:nvPr>
            <p:ph type="body" idx="4294967295"/>
          </p:nvPr>
        </p:nvSpPr>
        <p:spPr>
          <a:xfrm>
            <a:off x="1093743" y="1630017"/>
            <a:ext cx="3890731" cy="4694583"/>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marL="0" lvl="0" indent="0">
              <a:lnSpc>
                <a:spcPct val="80000"/>
              </a:lnSpc>
              <a:buNone/>
              <a:defRPr sz="1800"/>
            </a:pPr>
            <a:r>
              <a:rPr sz="2400" u="sng" dirty="0">
                <a:solidFill>
                  <a:schemeClr val="accent1">
                    <a:lumMod val="75000"/>
                  </a:schemeClr>
                </a:solidFill>
                <a:latin typeface="Arial Bold"/>
                <a:ea typeface="Arial Bold"/>
                <a:cs typeface="Arial Bold"/>
                <a:sym typeface="Arial Bold"/>
              </a:rPr>
              <a:t>S</a:t>
            </a:r>
            <a:r>
              <a:rPr sz="2400" dirty="0">
                <a:solidFill>
                  <a:schemeClr val="tx1"/>
                </a:solidFill>
                <a:latin typeface="Arial Bold"/>
                <a:ea typeface="Arial Bold"/>
                <a:cs typeface="Arial Bold"/>
                <a:sym typeface="Arial Bold"/>
              </a:rPr>
              <a:t>how you care</a:t>
            </a:r>
            <a:endParaRPr sz="2400" dirty="0">
              <a:solidFill>
                <a:schemeClr val="tx1"/>
              </a:solidFill>
            </a:endParaRPr>
          </a:p>
          <a:p>
            <a:pPr lvl="1">
              <a:lnSpc>
                <a:spcPct val="80000"/>
              </a:lnSpc>
              <a:spcBef>
                <a:spcPts val="600"/>
              </a:spcBef>
              <a:buFont typeface="Wingdings" panose="05000000000000000000" pitchFamily="2" charset="2"/>
              <a:buChar char="§"/>
              <a:defRPr sz="1800"/>
            </a:pPr>
            <a:r>
              <a:rPr sz="2400" dirty="0">
                <a:solidFill>
                  <a:schemeClr val="tx1"/>
                </a:solidFill>
              </a:rPr>
              <a:t>“I am worried about you; I want to help.”</a:t>
            </a:r>
            <a:endParaRPr sz="2400" dirty="0">
              <a:solidFill>
                <a:schemeClr val="tx1"/>
              </a:solidFill>
              <a:latin typeface="Arial Bold"/>
              <a:ea typeface="Arial Bold"/>
              <a:cs typeface="Arial Bold"/>
              <a:sym typeface="Arial Bold"/>
            </a:endParaRPr>
          </a:p>
          <a:p>
            <a:pPr marL="0" lvl="0" indent="0">
              <a:lnSpc>
                <a:spcPct val="80000"/>
              </a:lnSpc>
              <a:buNone/>
              <a:defRPr sz="1800"/>
            </a:pPr>
            <a:endParaRPr lang="en-US" sz="3200" u="sng" dirty="0">
              <a:solidFill>
                <a:srgbClr val="2A2997"/>
              </a:solidFill>
              <a:latin typeface="Arial Bold"/>
              <a:ea typeface="Arial Bold"/>
              <a:cs typeface="Arial Bold"/>
              <a:sym typeface="Arial Bold"/>
            </a:endParaRPr>
          </a:p>
          <a:p>
            <a:pPr marL="0" lvl="0" indent="0">
              <a:lnSpc>
                <a:spcPct val="80000"/>
              </a:lnSpc>
              <a:buNone/>
              <a:defRPr sz="1800"/>
            </a:pPr>
            <a:r>
              <a:rPr sz="2400" u="sng" dirty="0">
                <a:solidFill>
                  <a:schemeClr val="accent1">
                    <a:lumMod val="75000"/>
                  </a:schemeClr>
                </a:solidFill>
                <a:latin typeface="Arial Bold"/>
                <a:ea typeface="Arial Bold"/>
                <a:cs typeface="Arial Bold"/>
                <a:sym typeface="Arial Bold"/>
              </a:rPr>
              <a:t>A</a:t>
            </a:r>
            <a:r>
              <a:rPr sz="2400" dirty="0">
                <a:solidFill>
                  <a:schemeClr val="tx1"/>
                </a:solidFill>
                <a:latin typeface="Arial Bold"/>
                <a:ea typeface="Arial Bold"/>
                <a:cs typeface="Arial Bold"/>
                <a:sym typeface="Arial Bold"/>
              </a:rPr>
              <a:t>sk the question</a:t>
            </a:r>
            <a:r>
              <a:rPr sz="2400" dirty="0">
                <a:solidFill>
                  <a:schemeClr val="tx1"/>
                </a:solidFill>
              </a:rPr>
              <a:t> </a:t>
            </a:r>
          </a:p>
          <a:p>
            <a:pPr lvl="1">
              <a:lnSpc>
                <a:spcPct val="80000"/>
              </a:lnSpc>
              <a:spcBef>
                <a:spcPts val="600"/>
              </a:spcBef>
              <a:buFont typeface="Wingdings" panose="05000000000000000000" pitchFamily="2" charset="2"/>
              <a:buChar char="§"/>
              <a:defRPr sz="1800"/>
            </a:pPr>
            <a:r>
              <a:rPr sz="2400" dirty="0">
                <a:solidFill>
                  <a:schemeClr val="tx1"/>
                </a:solidFill>
              </a:rPr>
              <a:t>“Are you thinking about suicide?”</a:t>
            </a:r>
            <a:endParaRPr sz="2400" dirty="0">
              <a:solidFill>
                <a:schemeClr val="tx1"/>
              </a:solidFill>
              <a:latin typeface="Arial Bold"/>
              <a:ea typeface="Arial Bold"/>
              <a:cs typeface="Arial Bold"/>
              <a:sym typeface="Arial Bold"/>
            </a:endParaRPr>
          </a:p>
          <a:p>
            <a:pPr marL="0" lvl="0" indent="0">
              <a:lnSpc>
                <a:spcPct val="80000"/>
              </a:lnSpc>
              <a:buNone/>
              <a:defRPr sz="1800"/>
            </a:pPr>
            <a:endParaRPr lang="en-US" sz="3200" u="sng" dirty="0">
              <a:solidFill>
                <a:srgbClr val="2A2997"/>
              </a:solidFill>
              <a:latin typeface="Arial Bold"/>
              <a:ea typeface="Arial Bold"/>
              <a:cs typeface="Arial Bold"/>
              <a:sym typeface="Arial Bold"/>
            </a:endParaRPr>
          </a:p>
          <a:p>
            <a:pPr marL="0" lvl="0" indent="0">
              <a:lnSpc>
                <a:spcPct val="80000"/>
              </a:lnSpc>
              <a:buNone/>
              <a:defRPr sz="1800"/>
            </a:pPr>
            <a:r>
              <a:rPr sz="2400" u="sng" dirty="0">
                <a:solidFill>
                  <a:schemeClr val="accent1">
                    <a:lumMod val="75000"/>
                  </a:schemeClr>
                </a:solidFill>
                <a:latin typeface="Arial Bold"/>
                <a:ea typeface="Arial Bold"/>
                <a:cs typeface="Arial Bold"/>
                <a:sym typeface="Arial Bold"/>
              </a:rPr>
              <a:t>G</a:t>
            </a:r>
            <a:r>
              <a:rPr sz="2400" dirty="0">
                <a:solidFill>
                  <a:schemeClr val="tx1"/>
                </a:solidFill>
                <a:latin typeface="Arial Bold"/>
                <a:ea typeface="Arial Bold"/>
                <a:cs typeface="Arial Bold"/>
                <a:sym typeface="Arial Bold"/>
              </a:rPr>
              <a:t>et help</a:t>
            </a:r>
          </a:p>
          <a:p>
            <a:pPr lvl="1">
              <a:lnSpc>
                <a:spcPct val="80000"/>
              </a:lnSpc>
              <a:spcBef>
                <a:spcPts val="600"/>
              </a:spcBef>
              <a:buFont typeface="Wingdings" panose="05000000000000000000" pitchFamily="2" charset="2"/>
              <a:buChar char="§"/>
              <a:defRPr sz="1800"/>
            </a:pPr>
            <a:r>
              <a:rPr sz="2400" dirty="0">
                <a:solidFill>
                  <a:schemeClr val="tx1"/>
                </a:solidFill>
              </a:rPr>
              <a:t>Do not leave them alone</a:t>
            </a:r>
          </a:p>
          <a:p>
            <a:pPr marL="457200" lvl="1" indent="0">
              <a:lnSpc>
                <a:spcPct val="80000"/>
              </a:lnSpc>
              <a:spcBef>
                <a:spcPts val="600"/>
              </a:spcBef>
              <a:buNone/>
              <a:defRPr sz="1800"/>
            </a:pPr>
            <a:endParaRPr sz="2800" dirty="0">
              <a:solidFill>
                <a:schemeClr val="tx1"/>
              </a:solidFill>
            </a:endParaRPr>
          </a:p>
        </p:txBody>
      </p:sp>
      <p:sp>
        <p:nvSpPr>
          <p:cNvPr id="154" name="Shape 154"/>
          <p:cNvSpPr/>
          <p:nvPr/>
        </p:nvSpPr>
        <p:spPr>
          <a:xfrm>
            <a:off x="3733800" y="6324600"/>
            <a:ext cx="1527086" cy="35066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sz="1800">
                <a:solidFill>
                  <a:srgbClr val="15537B"/>
                </a:solidFill>
              </a:defRPr>
            </a:lvl1pPr>
          </a:lstStyle>
          <a:p>
            <a:pPr lvl="0">
              <a:defRPr>
                <a:solidFill>
                  <a:srgbClr val="000000"/>
                </a:solidFill>
              </a:defRPr>
            </a:pPr>
            <a:r>
              <a:rPr>
                <a:solidFill>
                  <a:srgbClr val="15537B"/>
                </a:solidFill>
              </a:rPr>
              <a:t>www.yspp.org</a:t>
            </a:r>
          </a:p>
        </p:txBody>
      </p:sp>
      <p:pic>
        <p:nvPicPr>
          <p:cNvPr id="155" name="3425299f59.jpg" descr="3425299f59"/>
          <p:cNvPicPr/>
          <p:nvPr/>
        </p:nvPicPr>
        <p:blipFill>
          <a:blip r:embed="rId3"/>
          <a:stretch>
            <a:fillRect/>
          </a:stretch>
        </p:blipFill>
        <p:spPr>
          <a:xfrm>
            <a:off x="5260886" y="1630016"/>
            <a:ext cx="3649544" cy="3747053"/>
          </a:xfrm>
          <a:prstGeom prst="rect">
            <a:avLst/>
          </a:prstGeom>
          <a:ln w="12700">
            <a:miter lim="400000"/>
          </a:ln>
        </p:spPr>
      </p:pic>
    </p:spTree>
    <p:extLst>
      <p:ext uri="{BB962C8B-B14F-4D97-AF65-F5344CB8AC3E}">
        <p14:creationId xmlns:p14="http://schemas.microsoft.com/office/powerpoint/2010/main" val="348947249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a:solidFill>
                  <a:schemeClr val="tx2">
                    <a:lumMod val="60000"/>
                    <a:lumOff val="40000"/>
                  </a:schemeClr>
                </a:solidFill>
              </a:rPr>
              <a:t>1. SHOW YOU CARE</a:t>
            </a:r>
            <a:endParaRPr lang="en-US" sz="4400" dirty="0">
              <a:solidFill>
                <a:schemeClr val="tx2">
                  <a:lumMod val="60000"/>
                  <a:lumOff val="40000"/>
                </a:schemeClr>
              </a:solidFill>
            </a:endParaRPr>
          </a:p>
        </p:txBody>
      </p:sp>
      <p:sp>
        <p:nvSpPr>
          <p:cNvPr id="3" name="Content Placeholder 2"/>
          <p:cNvSpPr>
            <a:spLocks noGrp="1"/>
          </p:cNvSpPr>
          <p:nvPr>
            <p:ph idx="1"/>
          </p:nvPr>
        </p:nvSpPr>
        <p:spPr>
          <a:xfrm>
            <a:off x="938758" y="2862469"/>
            <a:ext cx="7633742" cy="3361105"/>
          </a:xfrm>
        </p:spPr>
        <p:txBody>
          <a:bodyPr>
            <a:noAutofit/>
          </a:bodyPr>
          <a:lstStyle/>
          <a:p>
            <a:r>
              <a:rPr lang="en-US" sz="2400" dirty="0"/>
              <a:t>Listen Carefully</a:t>
            </a:r>
          </a:p>
          <a:p>
            <a:r>
              <a:rPr lang="en-US" sz="2400" dirty="0"/>
              <a:t>Try to stay calm- be a mirror for emotions</a:t>
            </a:r>
          </a:p>
          <a:p>
            <a:r>
              <a:rPr lang="en-US" sz="2400" dirty="0"/>
              <a:t>Keep the focus on them</a:t>
            </a:r>
          </a:p>
          <a:p>
            <a:r>
              <a:rPr lang="en-US" sz="2400" dirty="0"/>
              <a:t>Be present and in the moment with them</a:t>
            </a:r>
          </a:p>
          <a:p>
            <a:endParaRPr lang="en-US" sz="2400" dirty="0"/>
          </a:p>
          <a:p>
            <a:pPr lvl="1"/>
            <a:endParaRPr lang="en-US" sz="2400" dirty="0"/>
          </a:p>
        </p:txBody>
      </p:sp>
      <p:pic>
        <p:nvPicPr>
          <p:cNvPr id="4100" name="Picture 4" descr="http://tse1.mm.bing.net/th?&amp;id=OIP.Md40880e59f25c66fe8b3d6dd389c6a51H0&amp;w=300&amp;h=242&amp;c=0&amp;pid=1.9&amp;rs=0&amp;p=0&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5731" y="382385"/>
            <a:ext cx="3071682" cy="2480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9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solidFill>
                  <a:schemeClr val="tx2">
                    <a:lumMod val="60000"/>
                    <a:lumOff val="40000"/>
                  </a:schemeClr>
                </a:solidFill>
              </a:rPr>
              <a:t>2. ASK THE QUESTION</a:t>
            </a:r>
          </a:p>
        </p:txBody>
      </p:sp>
      <p:sp>
        <p:nvSpPr>
          <p:cNvPr id="3" name="Content Placeholder 2"/>
          <p:cNvSpPr>
            <a:spLocks noGrp="1"/>
          </p:cNvSpPr>
          <p:nvPr>
            <p:ph idx="1"/>
          </p:nvPr>
        </p:nvSpPr>
        <p:spPr>
          <a:xfrm>
            <a:off x="1143000" y="1660448"/>
            <a:ext cx="4705141" cy="4067112"/>
          </a:xfrm>
        </p:spPr>
        <p:txBody>
          <a:bodyPr>
            <a:normAutofit lnSpcReduction="10000"/>
          </a:bodyPr>
          <a:lstStyle/>
          <a:p>
            <a:r>
              <a:rPr lang="en-US" sz="2400" dirty="0"/>
              <a:t>Be direct but in a caring and non-judgmental way:</a:t>
            </a:r>
          </a:p>
          <a:p>
            <a:pPr marL="0" indent="0">
              <a:buNone/>
            </a:pPr>
            <a:r>
              <a:rPr lang="en-US" sz="2400" dirty="0"/>
              <a:t>- “Are you thinking about suicide?”</a:t>
            </a:r>
          </a:p>
          <a:p>
            <a:pPr marL="0" indent="0">
              <a:buNone/>
            </a:pPr>
            <a:r>
              <a:rPr lang="en-US" sz="2400" dirty="0"/>
              <a:t>- “Do you feel safe right now?”</a:t>
            </a:r>
          </a:p>
          <a:p>
            <a:pPr marL="0" indent="0">
              <a:buNone/>
            </a:pPr>
            <a:endParaRPr lang="en-US" sz="2400" dirty="0"/>
          </a:p>
          <a:p>
            <a:r>
              <a:rPr lang="en-US" sz="2400" dirty="0"/>
              <a:t>Using the word suicide is OK. Research indicates that asking the question will not give them the idea of suicide</a:t>
            </a:r>
          </a:p>
          <a:p>
            <a:endParaRPr lang="en-US" dirty="0"/>
          </a:p>
        </p:txBody>
      </p:sp>
      <p:pic>
        <p:nvPicPr>
          <p:cNvPr id="7" name="Picture 6" descr="Image result for question mar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1914" y="1660446"/>
            <a:ext cx="2556812" cy="4067112"/>
          </a:xfrm>
          <a:prstGeom prst="rect">
            <a:avLst/>
          </a:prstGeom>
          <a:noFill/>
          <a:ln>
            <a:noFill/>
          </a:ln>
        </p:spPr>
      </p:pic>
    </p:spTree>
    <p:extLst>
      <p:ext uri="{BB962C8B-B14F-4D97-AF65-F5344CB8AC3E}">
        <p14:creationId xmlns:p14="http://schemas.microsoft.com/office/powerpoint/2010/main" val="438291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solidFill>
                  <a:schemeClr val="tx2">
                    <a:lumMod val="60000"/>
                    <a:lumOff val="40000"/>
                  </a:schemeClr>
                </a:solidFill>
              </a:rPr>
              <a:t>3. GET HELP</a:t>
            </a:r>
          </a:p>
        </p:txBody>
      </p:sp>
      <p:sp>
        <p:nvSpPr>
          <p:cNvPr id="3" name="Content Placeholder 2"/>
          <p:cNvSpPr>
            <a:spLocks noGrp="1"/>
          </p:cNvSpPr>
          <p:nvPr>
            <p:ph idx="1"/>
          </p:nvPr>
        </p:nvSpPr>
        <p:spPr>
          <a:xfrm>
            <a:off x="938758" y="1495839"/>
            <a:ext cx="3767420" cy="5034495"/>
          </a:xfrm>
        </p:spPr>
        <p:txBody>
          <a:bodyPr>
            <a:normAutofit/>
          </a:bodyPr>
          <a:lstStyle/>
          <a:p>
            <a:r>
              <a:rPr lang="en-US" sz="2400" dirty="0"/>
              <a:t>Do not leave them alone</a:t>
            </a:r>
          </a:p>
          <a:p>
            <a:pPr marL="0" indent="0">
              <a:buNone/>
            </a:pPr>
            <a:endParaRPr lang="en-US" sz="2400" dirty="0"/>
          </a:p>
          <a:p>
            <a:r>
              <a:rPr lang="en-US" sz="2400" dirty="0"/>
              <a:t>Seek an adult for help</a:t>
            </a:r>
          </a:p>
          <a:p>
            <a:endParaRPr lang="en-US" sz="2400" dirty="0"/>
          </a:p>
          <a:p>
            <a:pPr marL="0" indent="0">
              <a:buNone/>
            </a:pPr>
            <a:r>
              <a:rPr lang="en-US" sz="2400" dirty="0">
                <a:solidFill>
                  <a:schemeClr val="tx2">
                    <a:lumMod val="60000"/>
                    <a:lumOff val="40000"/>
                  </a:schemeClr>
                </a:solidFill>
              </a:rPr>
              <a:t>Things to say:</a:t>
            </a:r>
          </a:p>
          <a:p>
            <a:pPr marL="0" indent="0">
              <a:buNone/>
            </a:pPr>
            <a:r>
              <a:rPr lang="en-US" sz="2400" dirty="0"/>
              <a:t>- “You’re not alone. Let me help you.”</a:t>
            </a:r>
          </a:p>
          <a:p>
            <a:pPr marL="0" indent="0">
              <a:buNone/>
            </a:pPr>
            <a:endParaRPr lang="en-US" sz="2400" dirty="0"/>
          </a:p>
          <a:p>
            <a:pPr marL="0" indent="0">
              <a:buNone/>
            </a:pPr>
            <a:r>
              <a:rPr lang="en-US" sz="2400" dirty="0"/>
              <a:t>-“I know where we can get some help.”</a:t>
            </a:r>
          </a:p>
          <a:p>
            <a:endParaRPr lang="en-US" dirty="0"/>
          </a:p>
        </p:txBody>
      </p:sp>
      <p:pic>
        <p:nvPicPr>
          <p:cNvPr id="6146" name="Picture 2" descr="Image result for hel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8126" y="660952"/>
            <a:ext cx="3456633" cy="4135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0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Shape 132"/>
          <p:cNvSpPr>
            <a:spLocks noGrp="1"/>
          </p:cNvSpPr>
          <p:nvPr>
            <p:ph type="sldNum" sz="quarter" idx="2"/>
          </p:nvPr>
        </p:nvSpPr>
        <p:spPr>
          <a:prstGeom prst="rect">
            <a:avLst/>
          </a:prstGeom>
          <a:extLst>
            <a:ext uri="{C572A759-6A51-4108-AA02-DFA0A04FC94B}">
              <ma14:wrappingTextBoxFlag xmlns="" xmlns:ma14="http://schemas.microsoft.com/office/mac/drawingml/2011/main" val="1"/>
            </a:ext>
          </a:extLst>
        </p:spPr>
        <p:txBody>
          <a:bodyPr/>
          <a:lstStyle/>
          <a:p>
            <a:pPr lvl="0">
              <a:defRPr sz="1800"/>
            </a:pPr>
            <a:fld id="{86CB4B4D-7CA3-9044-876B-883B54F8677D}" type="slidenum">
              <a:rPr sz="1400"/>
              <a:t>31</a:t>
            </a:fld>
            <a:endParaRPr sz="1400"/>
          </a:p>
        </p:txBody>
      </p:sp>
      <p:sp>
        <p:nvSpPr>
          <p:cNvPr id="133" name="Shape 133"/>
          <p:cNvSpPr>
            <a:spLocks noGrp="1"/>
          </p:cNvSpPr>
          <p:nvPr>
            <p:ph type="title" idx="4294967295"/>
          </p:nvPr>
        </p:nvSpPr>
        <p:spPr>
          <a:xfrm>
            <a:off x="795338" y="152400"/>
            <a:ext cx="7941704" cy="1295400"/>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Autofit/>
          </a:bodyPr>
          <a:lstStyle>
            <a:lvl1pPr algn="l">
              <a:lnSpc>
                <a:spcPct val="100000"/>
              </a:lnSpc>
              <a:spcBef>
                <a:spcPts val="0"/>
              </a:spcBef>
              <a:defRPr b="1">
                <a:solidFill>
                  <a:srgbClr val="945200"/>
                </a:solidFill>
                <a:latin typeface="Times New Roman"/>
                <a:ea typeface="Times New Roman"/>
                <a:cs typeface="Times New Roman"/>
                <a:sym typeface="Times New Roman"/>
              </a:defRPr>
            </a:lvl1pPr>
          </a:lstStyle>
          <a:p>
            <a:pPr lvl="0">
              <a:defRPr sz="1800" b="0">
                <a:solidFill>
                  <a:srgbClr val="000000"/>
                </a:solidFill>
              </a:defRPr>
            </a:pPr>
            <a:r>
              <a:rPr sz="4400" b="1" dirty="0">
                <a:solidFill>
                  <a:schemeClr val="accent1">
                    <a:lumMod val="75000"/>
                  </a:schemeClr>
                </a:solidFill>
              </a:rPr>
              <a:t>What is NOT Helpful</a:t>
            </a:r>
          </a:p>
        </p:txBody>
      </p:sp>
      <p:sp>
        <p:nvSpPr>
          <p:cNvPr id="134" name="Shape 134"/>
          <p:cNvSpPr>
            <a:spLocks noGrp="1"/>
          </p:cNvSpPr>
          <p:nvPr>
            <p:ph type="body" idx="4294967295"/>
          </p:nvPr>
        </p:nvSpPr>
        <p:spPr>
          <a:xfrm>
            <a:off x="844062" y="1447801"/>
            <a:ext cx="7983415" cy="4988168"/>
          </a:xfrm>
          <a:prstGeom prst="rect">
            <a:avLst/>
          </a:prstGeom>
          <a:ln w="12700">
            <a:miter lim="400000"/>
          </a:ln>
          <a:extLst>
            <a:ext uri="{C572A759-6A51-4108-AA02-DFA0A04FC94B}">
              <ma14:wrappingTextBoxFlag xmlns="" xmlns:ma14="http://schemas.microsoft.com/office/mac/drawingml/2011/main" val="1"/>
            </a:ext>
          </a:extLst>
        </p:spPr>
        <p:txBody>
          <a:bodyPr vert="horz" lIns="46037" tIns="46037" rIns="46037" bIns="46037" rtlCol="0" anchor="t">
            <a:normAutofit lnSpcReduction="10000"/>
          </a:bodyPr>
          <a:lstStyle/>
          <a:p>
            <a:pPr lvl="0">
              <a:lnSpc>
                <a:spcPct val="100000"/>
              </a:lnSpc>
              <a:spcBef>
                <a:spcPts val="400"/>
              </a:spcBef>
              <a:buClrTx/>
              <a:buSzTx/>
              <a:buFontTx/>
              <a:buNone/>
              <a:defRPr sz="1800"/>
            </a:pPr>
            <a:r>
              <a:rPr dirty="0">
                <a:solidFill>
                  <a:schemeClr val="tx1"/>
                </a:solidFill>
                <a:latin typeface="Verdana Bold"/>
                <a:ea typeface="Verdana Bold"/>
                <a:cs typeface="Verdana Bold"/>
                <a:sym typeface="Verdana Bold"/>
              </a:rPr>
              <a:t>Ignoring or dismissing the issue</a:t>
            </a:r>
            <a:endParaRPr dirty="0">
              <a:solidFill>
                <a:schemeClr val="tx1"/>
              </a:solidFill>
              <a:latin typeface="Verdana"/>
              <a:ea typeface="Verdana"/>
              <a:cs typeface="Verdana"/>
              <a:sym typeface="Verdana"/>
            </a:endParaRPr>
          </a:p>
          <a:p>
            <a:pPr marL="685800" lvl="1" indent="-228600">
              <a:lnSpc>
                <a:spcPct val="100000"/>
              </a:lnSpc>
              <a:spcBef>
                <a:spcPts val="300"/>
              </a:spcBef>
              <a:buClrTx/>
              <a:buChar char="▪"/>
              <a:defRPr sz="1800"/>
            </a:pPr>
            <a:r>
              <a:rPr sz="1600" dirty="0">
                <a:solidFill>
                  <a:schemeClr val="tx1"/>
                </a:solidFill>
                <a:latin typeface="Verdana"/>
                <a:ea typeface="Verdana"/>
                <a:cs typeface="Verdana"/>
                <a:sym typeface="Verdana"/>
              </a:rPr>
              <a:t>“Oh, let’s talk about something else.”</a:t>
            </a:r>
            <a:endParaRPr lang="en-US" sz="1600" dirty="0">
              <a:solidFill>
                <a:schemeClr val="tx1"/>
              </a:solidFill>
              <a:latin typeface="Verdana"/>
              <a:ea typeface="Verdana"/>
              <a:cs typeface="Verdana"/>
              <a:sym typeface="Verdana"/>
            </a:endParaRPr>
          </a:p>
          <a:p>
            <a:pPr marL="457200" lvl="1" indent="0">
              <a:lnSpc>
                <a:spcPct val="100000"/>
              </a:lnSpc>
              <a:spcBef>
                <a:spcPts val="300"/>
              </a:spcBef>
              <a:buClrTx/>
              <a:buNone/>
              <a:defRPr sz="1800"/>
            </a:pPr>
            <a:endParaRPr sz="1600" dirty="0">
              <a:solidFill>
                <a:schemeClr val="tx1"/>
              </a:solidFill>
              <a:latin typeface="Verdana"/>
              <a:ea typeface="Verdana"/>
              <a:cs typeface="Verdana"/>
              <a:sym typeface="Verdana"/>
            </a:endParaRPr>
          </a:p>
          <a:p>
            <a:pPr lvl="0">
              <a:lnSpc>
                <a:spcPct val="100000"/>
              </a:lnSpc>
              <a:spcBef>
                <a:spcPts val="400"/>
              </a:spcBef>
              <a:buClrTx/>
              <a:buSzTx/>
              <a:buFontTx/>
              <a:buNone/>
              <a:defRPr sz="1800"/>
            </a:pPr>
            <a:r>
              <a:rPr dirty="0">
                <a:solidFill>
                  <a:schemeClr val="tx1"/>
                </a:solidFill>
                <a:latin typeface="Verdana Bold"/>
                <a:ea typeface="Verdana Bold"/>
                <a:cs typeface="Verdana Bold"/>
                <a:sym typeface="Verdana Bold"/>
              </a:rPr>
              <a:t>Acting shocked or embarrassed</a:t>
            </a:r>
            <a:endParaRPr dirty="0">
              <a:solidFill>
                <a:schemeClr val="tx1"/>
              </a:solidFill>
              <a:latin typeface="Verdana"/>
              <a:ea typeface="Verdana"/>
              <a:cs typeface="Verdana"/>
              <a:sym typeface="Verdana"/>
            </a:endParaRPr>
          </a:p>
          <a:p>
            <a:pPr marL="685800" lvl="1" indent="-228600">
              <a:lnSpc>
                <a:spcPct val="100000"/>
              </a:lnSpc>
              <a:spcBef>
                <a:spcPts val="300"/>
              </a:spcBef>
              <a:buClrTx/>
              <a:buChar char="▪"/>
              <a:defRPr sz="1800"/>
            </a:pPr>
            <a:r>
              <a:rPr sz="1600" dirty="0">
                <a:solidFill>
                  <a:schemeClr val="tx1"/>
                </a:solidFill>
                <a:latin typeface="Verdana"/>
                <a:ea typeface="Verdana"/>
                <a:cs typeface="Verdana"/>
                <a:sym typeface="Verdana"/>
              </a:rPr>
              <a:t>“You aren’t REALLY thinking of suicide, are you?”</a:t>
            </a:r>
            <a:endParaRPr lang="en-US" sz="1600" dirty="0">
              <a:solidFill>
                <a:schemeClr val="tx1"/>
              </a:solidFill>
              <a:latin typeface="Verdana"/>
              <a:ea typeface="Verdana"/>
              <a:cs typeface="Verdana"/>
              <a:sym typeface="Verdana"/>
            </a:endParaRPr>
          </a:p>
          <a:p>
            <a:pPr marL="685800" lvl="1" indent="-228600">
              <a:lnSpc>
                <a:spcPct val="100000"/>
              </a:lnSpc>
              <a:spcBef>
                <a:spcPts val="300"/>
              </a:spcBef>
              <a:buClrTx/>
              <a:buChar char="▪"/>
              <a:defRPr sz="1800"/>
            </a:pPr>
            <a:r>
              <a:rPr lang="en-US" sz="1600" dirty="0">
                <a:solidFill>
                  <a:schemeClr val="tx1"/>
                </a:solidFill>
                <a:latin typeface="Verdana"/>
                <a:ea typeface="Verdana"/>
                <a:cs typeface="Verdana"/>
                <a:sym typeface="Verdana"/>
              </a:rPr>
              <a:t>“That makes no sense!”</a:t>
            </a:r>
            <a:endParaRPr sz="1600" dirty="0">
              <a:solidFill>
                <a:schemeClr val="tx1"/>
              </a:solidFill>
              <a:latin typeface="Verdana"/>
              <a:ea typeface="Verdana"/>
              <a:cs typeface="Verdana"/>
              <a:sym typeface="Verdana"/>
            </a:endParaRPr>
          </a:p>
          <a:p>
            <a:pPr lvl="0">
              <a:lnSpc>
                <a:spcPct val="100000"/>
              </a:lnSpc>
              <a:spcBef>
                <a:spcPts val="500"/>
              </a:spcBef>
              <a:buClrTx/>
              <a:buSzTx/>
              <a:buFontTx/>
              <a:buNone/>
              <a:defRPr sz="1800"/>
            </a:pPr>
            <a:endParaRPr dirty="0">
              <a:solidFill>
                <a:schemeClr val="tx1"/>
              </a:solidFill>
              <a:latin typeface="Verdana Bold"/>
              <a:ea typeface="Verdana Bold"/>
              <a:cs typeface="Verdana Bold"/>
              <a:sym typeface="Verdana Bold"/>
            </a:endParaRPr>
          </a:p>
          <a:p>
            <a:pPr lvl="0">
              <a:lnSpc>
                <a:spcPct val="100000"/>
              </a:lnSpc>
              <a:spcBef>
                <a:spcPts val="400"/>
              </a:spcBef>
              <a:buClrTx/>
              <a:buSzTx/>
              <a:buFontTx/>
              <a:buNone/>
              <a:defRPr sz="1800"/>
            </a:pPr>
            <a:r>
              <a:rPr dirty="0">
                <a:solidFill>
                  <a:schemeClr val="tx1"/>
                </a:solidFill>
                <a:latin typeface="Verdana Bold"/>
                <a:ea typeface="Verdana Bold"/>
                <a:cs typeface="Verdana Bold"/>
                <a:sym typeface="Verdana Bold"/>
              </a:rPr>
              <a:t>Challenging or debating</a:t>
            </a:r>
          </a:p>
          <a:p>
            <a:pPr marL="685800" lvl="1" indent="-228600">
              <a:lnSpc>
                <a:spcPct val="100000"/>
              </a:lnSpc>
              <a:spcBef>
                <a:spcPts val="300"/>
              </a:spcBef>
              <a:buClrTx/>
              <a:buChar char="▪"/>
              <a:defRPr sz="1800"/>
            </a:pPr>
            <a:r>
              <a:rPr lang="en-US" sz="1600" dirty="0">
                <a:solidFill>
                  <a:schemeClr val="tx1"/>
                </a:solidFill>
                <a:latin typeface="Verdana"/>
                <a:ea typeface="Verdana"/>
                <a:cs typeface="Verdana"/>
                <a:sym typeface="Verdana"/>
              </a:rPr>
              <a:t>“You don’t really want to kill yourself; you are looking for attention”</a:t>
            </a:r>
            <a:endParaRPr sz="2000" dirty="0">
              <a:solidFill>
                <a:schemeClr val="tx1"/>
              </a:solidFill>
              <a:latin typeface="Verdana"/>
              <a:ea typeface="Verdana"/>
              <a:cs typeface="Verdana"/>
              <a:sym typeface="Verdana"/>
            </a:endParaRPr>
          </a:p>
          <a:p>
            <a:pPr lvl="0">
              <a:lnSpc>
                <a:spcPct val="100000"/>
              </a:lnSpc>
              <a:spcBef>
                <a:spcPts val="500"/>
              </a:spcBef>
              <a:buClrTx/>
              <a:buSzTx/>
              <a:buFontTx/>
              <a:buNone/>
              <a:defRPr sz="1800"/>
            </a:pPr>
            <a:endParaRPr dirty="0">
              <a:solidFill>
                <a:schemeClr val="tx1"/>
              </a:solidFill>
              <a:latin typeface="Verdana Bold"/>
              <a:ea typeface="Verdana Bold"/>
              <a:cs typeface="Verdana Bold"/>
              <a:sym typeface="Verdana Bold"/>
            </a:endParaRPr>
          </a:p>
          <a:p>
            <a:pPr lvl="0">
              <a:lnSpc>
                <a:spcPct val="100000"/>
              </a:lnSpc>
              <a:spcBef>
                <a:spcPts val="400"/>
              </a:spcBef>
              <a:buClrTx/>
              <a:buSzTx/>
              <a:buFontTx/>
              <a:buNone/>
              <a:defRPr sz="1800"/>
            </a:pPr>
            <a:r>
              <a:rPr dirty="0">
                <a:solidFill>
                  <a:schemeClr val="tx1"/>
                </a:solidFill>
                <a:latin typeface="Verdana Bold"/>
                <a:ea typeface="Verdana Bold"/>
                <a:cs typeface="Verdana Bold"/>
                <a:sym typeface="Verdana Bold"/>
              </a:rPr>
              <a:t>Giving harmful advice</a:t>
            </a:r>
          </a:p>
          <a:p>
            <a:pPr marL="685800" lvl="1" indent="-228600">
              <a:lnSpc>
                <a:spcPct val="100000"/>
              </a:lnSpc>
              <a:spcBef>
                <a:spcPts val="300"/>
              </a:spcBef>
              <a:buClrTx/>
              <a:buChar char="▪"/>
              <a:defRPr sz="1800"/>
            </a:pPr>
            <a:r>
              <a:rPr sz="1600" dirty="0">
                <a:solidFill>
                  <a:schemeClr val="tx1"/>
                </a:solidFill>
                <a:latin typeface="Verdana"/>
                <a:ea typeface="Verdana"/>
                <a:cs typeface="Verdana"/>
                <a:sym typeface="Verdana"/>
              </a:rPr>
              <a:t>“</a:t>
            </a:r>
            <a:r>
              <a:rPr lang="EN-US" sz="1600" dirty="0">
                <a:solidFill>
                  <a:schemeClr val="tx1"/>
                </a:solidFill>
                <a:latin typeface="Verdana"/>
                <a:ea typeface="Verdana"/>
                <a:cs typeface="Verdana"/>
                <a:sym typeface="Verdana"/>
              </a:rPr>
              <a:t>Maybe you should just run away”</a:t>
            </a:r>
            <a:endParaRPr lang="en-US" sz="1600" dirty="0">
              <a:solidFill>
                <a:schemeClr val="tx1"/>
              </a:solidFill>
              <a:latin typeface="Verdana"/>
              <a:ea typeface="Verdana"/>
              <a:cs typeface="Verdana"/>
              <a:sym typeface="Verdana"/>
            </a:endParaRPr>
          </a:p>
          <a:p>
            <a:pPr marL="685800" lvl="1" indent="-228600">
              <a:lnSpc>
                <a:spcPct val="100000"/>
              </a:lnSpc>
              <a:spcBef>
                <a:spcPts val="300"/>
              </a:spcBef>
              <a:buClrTx/>
              <a:buChar char="▪"/>
              <a:defRPr sz="1800"/>
            </a:pPr>
            <a:r>
              <a:rPr lang="EN-US" sz="1600" dirty="0">
                <a:solidFill>
                  <a:schemeClr val="tx1"/>
                </a:solidFill>
                <a:latin typeface="Verdana"/>
                <a:ea typeface="Verdana"/>
                <a:cs typeface="Verdana"/>
                <a:sym typeface="Verdana"/>
              </a:rPr>
              <a:t>"Try to forget about it...I am sure you will feel better tomorrow</a:t>
            </a:r>
            <a:r>
              <a:rPr lang="en-US" sz="1600" dirty="0">
                <a:solidFill>
                  <a:schemeClr val="tx1"/>
                </a:solidFill>
                <a:latin typeface="Verdana"/>
                <a:ea typeface="Verdana"/>
                <a:cs typeface="Verdana"/>
                <a:sym typeface="Verdana"/>
              </a:rPr>
              <a:t>“</a:t>
            </a:r>
          </a:p>
          <a:p>
            <a:pPr marL="457200" lvl="1" indent="0">
              <a:lnSpc>
                <a:spcPct val="100000"/>
              </a:lnSpc>
              <a:spcBef>
                <a:spcPts val="300"/>
              </a:spcBef>
              <a:buClrTx/>
              <a:buNone/>
              <a:defRPr sz="1800"/>
            </a:pPr>
            <a:endParaRPr lang="en-US" sz="1600" dirty="0">
              <a:solidFill>
                <a:schemeClr val="tx1"/>
              </a:solidFill>
              <a:latin typeface="Verdana"/>
              <a:ea typeface="Verdana"/>
              <a:cs typeface="Verdana"/>
              <a:sym typeface="Verdana"/>
            </a:endParaRPr>
          </a:p>
          <a:p>
            <a:pPr marL="0" indent="0">
              <a:lnSpc>
                <a:spcPct val="100000"/>
              </a:lnSpc>
              <a:spcBef>
                <a:spcPts val="300"/>
              </a:spcBef>
              <a:buClrTx/>
              <a:buNone/>
              <a:defRPr sz="1800"/>
            </a:pPr>
            <a:r>
              <a:rPr lang="en-US" sz="1800" dirty="0">
                <a:solidFill>
                  <a:schemeClr val="tx1"/>
                </a:solidFill>
                <a:latin typeface="Verdana Bold"/>
                <a:ea typeface="Verdana Bold"/>
                <a:cs typeface="Verdana Bold"/>
                <a:sym typeface="Verdana Bold"/>
              </a:rPr>
              <a:t>Sharing personal information with friends or on social media</a:t>
            </a:r>
          </a:p>
          <a:p>
            <a:pPr lvl="1">
              <a:lnSpc>
                <a:spcPct val="100000"/>
              </a:lnSpc>
              <a:spcBef>
                <a:spcPts val="300"/>
              </a:spcBef>
              <a:buClrTx/>
              <a:buFont typeface="Wingdings" panose="05000000000000000000" pitchFamily="2" charset="2"/>
              <a:buChar char="§"/>
              <a:defRPr sz="1800"/>
            </a:pPr>
            <a:r>
              <a:rPr lang="en-US" sz="1600"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Bold"/>
              </a:rPr>
              <a:t>“Did you hear _____ is suicidal”</a:t>
            </a:r>
          </a:p>
          <a:p>
            <a:pPr lvl="1">
              <a:lnSpc>
                <a:spcPct val="100000"/>
              </a:lnSpc>
              <a:spcBef>
                <a:spcPts val="300"/>
              </a:spcBef>
              <a:buClrTx/>
              <a:buFont typeface="Wingdings" panose="05000000000000000000" pitchFamily="2" charset="2"/>
              <a:buChar char="§"/>
              <a:defRPr sz="1800"/>
            </a:pPr>
            <a:r>
              <a:rPr lang="en-US" sz="1600" dirty="0">
                <a:solidFill>
                  <a:schemeClr val="tx1"/>
                </a:solidFill>
                <a:latin typeface="Verdana" panose="020B0604030504040204" pitchFamily="34" charset="0"/>
                <a:ea typeface="Verdana" panose="020B0604030504040204" pitchFamily="34" charset="0"/>
                <a:cs typeface="Verdana" panose="020B0604030504040204" pitchFamily="34" charset="0"/>
                <a:sym typeface="Verdana Bold"/>
              </a:rPr>
              <a:t>Posting to social media: “Let’s all help _____ my suicidal friend”</a:t>
            </a:r>
          </a:p>
          <a:p>
            <a:pPr lvl="1">
              <a:lnSpc>
                <a:spcPct val="100000"/>
              </a:lnSpc>
              <a:spcBef>
                <a:spcPts val="300"/>
              </a:spcBef>
              <a:buClrTx/>
              <a:buFont typeface="Wingdings" panose="05000000000000000000" pitchFamily="2" charset="2"/>
              <a:buChar char="§"/>
              <a:defRPr sz="1800"/>
            </a:pPr>
            <a:endParaRPr lang="en-US" sz="1600" dirty="0">
              <a:solidFill>
                <a:srgbClr val="011993"/>
              </a:solidFill>
              <a:latin typeface="Verdana Bold"/>
              <a:ea typeface="Verdana Bold"/>
              <a:cs typeface="Verdana Bold"/>
              <a:sym typeface="Verdana Bold"/>
            </a:endParaRPr>
          </a:p>
          <a:p>
            <a:pPr lvl="1">
              <a:lnSpc>
                <a:spcPct val="100000"/>
              </a:lnSpc>
              <a:spcBef>
                <a:spcPts val="300"/>
              </a:spcBef>
              <a:buClrTx/>
              <a:buFont typeface="Wingdings" panose="05000000000000000000" pitchFamily="2" charset="2"/>
              <a:buChar char="§"/>
              <a:defRPr sz="1800"/>
            </a:pPr>
            <a:endParaRPr lang="en-US" sz="1600" dirty="0">
              <a:solidFill>
                <a:srgbClr val="011993"/>
              </a:solidFill>
              <a:latin typeface="Verdana Bold"/>
              <a:ea typeface="Verdana Bold"/>
              <a:cs typeface="Verdana Bold"/>
              <a:sym typeface="Verdana Bold"/>
            </a:endParaRPr>
          </a:p>
          <a:p>
            <a:pPr marL="685800" lvl="1" indent="-228600">
              <a:lnSpc>
                <a:spcPct val="100000"/>
              </a:lnSpc>
              <a:spcBef>
                <a:spcPts val="300"/>
              </a:spcBef>
              <a:buClrTx/>
              <a:buChar char="▪"/>
              <a:defRPr sz="1800"/>
            </a:pPr>
            <a:endParaRPr lang="en-US" sz="1600" dirty="0">
              <a:solidFill>
                <a:schemeClr val="tx1"/>
              </a:solidFill>
              <a:latin typeface="Verdana"/>
              <a:ea typeface="Verdana"/>
              <a:cs typeface="Verdana"/>
              <a:sym typeface="Verdana"/>
            </a:endParaRPr>
          </a:p>
        </p:txBody>
      </p:sp>
    </p:spTree>
    <p:extLst>
      <p:ext uri="{BB962C8B-B14F-4D97-AF65-F5344CB8AC3E}">
        <p14:creationId xmlns:p14="http://schemas.microsoft.com/office/powerpoint/2010/main" val="292747785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5996" y="3381270"/>
            <a:ext cx="6596266" cy="23083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Arial"/>
                <a:ea typeface="Arial"/>
                <a:cs typeface="Arial"/>
                <a:sym typeface="Arial"/>
              </a:rPr>
              <a:t>What are some </a:t>
            </a:r>
            <a:r>
              <a:rPr kumimoji="0" lang="en-US" sz="3600" b="0" i="0" u="none" strike="noStrike" cap="none" spc="0" normalizeH="0" baseline="0" dirty="0">
                <a:ln>
                  <a:noFill/>
                </a:ln>
                <a:solidFill>
                  <a:schemeClr val="accent1">
                    <a:lumMod val="75000"/>
                  </a:schemeClr>
                </a:solidFill>
                <a:effectLst/>
                <a:uFillTx/>
                <a:latin typeface="Arial"/>
                <a:ea typeface="Arial"/>
                <a:cs typeface="Arial"/>
                <a:sym typeface="Arial"/>
              </a:rPr>
              <a:t>resources</a:t>
            </a:r>
            <a:r>
              <a:rPr kumimoji="0" lang="en-US" sz="3600" b="0" i="0" u="none" strike="noStrike" cap="none" spc="0" normalizeH="0" baseline="0" dirty="0">
                <a:ln>
                  <a:noFill/>
                </a:ln>
                <a:solidFill>
                  <a:srgbClr val="00B050"/>
                </a:solidFill>
                <a:effectLst/>
                <a:uFillTx/>
                <a:latin typeface="Arial"/>
                <a:ea typeface="Arial"/>
                <a:cs typeface="Arial"/>
                <a:sym typeface="Arial"/>
              </a:rPr>
              <a:t> </a:t>
            </a:r>
            <a:r>
              <a:rPr kumimoji="0" lang="en-US" sz="3600" b="0" i="0" u="none" strike="noStrike" cap="none" spc="0" normalizeH="0" baseline="0" dirty="0">
                <a:ln>
                  <a:noFill/>
                </a:ln>
                <a:solidFill>
                  <a:srgbClr val="000000"/>
                </a:solidFill>
                <a:effectLst/>
                <a:uFillTx/>
                <a:latin typeface="Arial"/>
                <a:ea typeface="Arial"/>
                <a:cs typeface="Arial"/>
                <a:sym typeface="Arial"/>
              </a:rPr>
              <a:t>or </a:t>
            </a:r>
          </a:p>
          <a:p>
            <a:pPr marL="0" marR="0" indent="0" algn="ctr" defTabSz="9144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accent1">
                    <a:lumMod val="75000"/>
                  </a:schemeClr>
                </a:solidFill>
                <a:effectLst/>
                <a:uFillTx/>
                <a:latin typeface="Arial"/>
                <a:ea typeface="Arial"/>
                <a:cs typeface="Arial"/>
                <a:sym typeface="Arial"/>
              </a:rPr>
              <a:t>people</a:t>
            </a:r>
            <a:r>
              <a:rPr kumimoji="0" lang="en-US" sz="3600" b="0" i="0" u="none" strike="noStrike" cap="none" spc="0" normalizeH="0" baseline="0" dirty="0">
                <a:ln>
                  <a:noFill/>
                </a:ln>
                <a:solidFill>
                  <a:srgbClr val="000000"/>
                </a:solidFill>
                <a:effectLst/>
                <a:uFillTx/>
                <a:latin typeface="Arial"/>
                <a:ea typeface="Arial"/>
                <a:cs typeface="Arial"/>
                <a:sym typeface="Arial"/>
              </a:rPr>
              <a:t> you can go to for help if </a:t>
            </a:r>
          </a:p>
          <a:p>
            <a:pPr marL="0" marR="0" indent="0" algn="ctr" defTabSz="9144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000000"/>
                </a:solidFill>
                <a:effectLst/>
                <a:uFillTx/>
                <a:latin typeface="Arial"/>
                <a:ea typeface="Arial"/>
                <a:cs typeface="Arial"/>
                <a:sym typeface="Arial"/>
              </a:rPr>
              <a:t>you are concerned</a:t>
            </a:r>
            <a:r>
              <a:rPr kumimoji="0" lang="en-US" sz="3600" b="0" i="0" u="none" strike="noStrike" cap="none" spc="0" normalizeH="0" dirty="0">
                <a:ln>
                  <a:noFill/>
                </a:ln>
                <a:solidFill>
                  <a:srgbClr val="000000"/>
                </a:solidFill>
                <a:effectLst/>
                <a:uFillTx/>
                <a:latin typeface="Arial"/>
                <a:ea typeface="Arial"/>
                <a:cs typeface="Arial"/>
                <a:sym typeface="Arial"/>
              </a:rPr>
              <a:t> about a </a:t>
            </a:r>
          </a:p>
          <a:p>
            <a:pPr marL="0" marR="0" indent="0" algn="ctr" defTabSz="914400" rtl="0" fontAlgn="auto" latinLnBrk="1" hangingPunct="0">
              <a:lnSpc>
                <a:spcPct val="100000"/>
              </a:lnSpc>
              <a:spcBef>
                <a:spcPts val="0"/>
              </a:spcBef>
              <a:spcAft>
                <a:spcPts val="0"/>
              </a:spcAft>
              <a:buClrTx/>
              <a:buSzTx/>
              <a:buFontTx/>
              <a:buNone/>
              <a:tabLst/>
            </a:pPr>
            <a:r>
              <a:rPr kumimoji="0" lang="en-US" sz="3600" b="0" i="0" u="none" strike="noStrike" cap="none" spc="0" normalizeH="0" dirty="0">
                <a:ln>
                  <a:noFill/>
                </a:ln>
                <a:solidFill>
                  <a:srgbClr val="000000"/>
                </a:solidFill>
                <a:effectLst/>
                <a:uFillTx/>
                <a:latin typeface="Arial"/>
                <a:ea typeface="Arial"/>
                <a:cs typeface="Arial"/>
                <a:sym typeface="Arial"/>
              </a:rPr>
              <a:t>friend?</a:t>
            </a:r>
            <a:endParaRPr kumimoji="0" lang="en-US" sz="3600" b="0" i="0" u="none" strike="noStrike" cap="none" spc="0" normalizeH="0" baseline="0" dirty="0">
              <a:ln>
                <a:noFill/>
              </a:ln>
              <a:solidFill>
                <a:srgbClr val="000000"/>
              </a:solidFill>
              <a:effectLst/>
              <a:uFillTx/>
              <a:latin typeface="Arial"/>
              <a:ea typeface="Arial"/>
              <a:cs typeface="Arial"/>
              <a:sym typeface="Aria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9337" y="509975"/>
            <a:ext cx="2798466" cy="2308321"/>
          </a:xfrm>
          <a:prstGeom prst="rect">
            <a:avLst/>
          </a:prstGeom>
        </p:spPr>
      </p:pic>
    </p:spTree>
    <p:extLst>
      <p:ext uri="{BB962C8B-B14F-4D97-AF65-F5344CB8AC3E}">
        <p14:creationId xmlns:p14="http://schemas.microsoft.com/office/powerpoint/2010/main" val="65982957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p:cNvSpPr>
          <p:nvPr>
            <p:ph type="sldNum" sz="quarter" idx="2"/>
          </p:nvPr>
        </p:nvSpPr>
        <p:spPr>
          <a:xfrm>
            <a:off x="6553200" y="6436360"/>
            <a:ext cx="1905000" cy="269240"/>
          </a:xfrm>
          <a:prstGeom prst="rect">
            <a:avLst/>
          </a:prstGeom>
          <a:extLst>
            <a:ext uri="{C572A759-6A51-4108-AA02-DFA0A04FC94B}">
              <ma14:wrappingTextBoxFlag xmlns="" xmlns:ma14="http://schemas.microsoft.com/office/mac/drawingml/2011/main" val="1"/>
            </a:ext>
          </a:extLst>
        </p:spPr>
        <p:txBody>
          <a:bodyPr/>
          <a:lstStyle>
            <a:lvl1pPr defTabSz="457200">
              <a:spcBef>
                <a:spcPts val="0"/>
              </a:spcBef>
              <a:defRPr sz="1200">
                <a:latin typeface="+mn-lt"/>
                <a:ea typeface="+mn-ea"/>
                <a:cs typeface="+mn-cs"/>
                <a:sym typeface="Helvetica"/>
              </a:defRPr>
            </a:lvl1pPr>
          </a:lstStyle>
          <a:p>
            <a:pPr lvl="0">
              <a:defRPr sz="1800"/>
            </a:pPr>
            <a:fld id="{86CB4B4D-7CA3-9044-876B-883B54F8677D}" type="slidenum">
              <a:rPr sz="1200"/>
              <a:t>33</a:t>
            </a:fld>
            <a:endParaRPr sz="1200"/>
          </a:p>
        </p:txBody>
      </p:sp>
      <p:sp>
        <p:nvSpPr>
          <p:cNvPr id="160" name="Shape 160"/>
          <p:cNvSpPr>
            <a:spLocks noGrp="1"/>
          </p:cNvSpPr>
          <p:nvPr>
            <p:ph type="title" idx="4294967295"/>
          </p:nvPr>
        </p:nvSpPr>
        <p:spPr>
          <a:xfrm>
            <a:off x="762000" y="19665"/>
            <a:ext cx="7310438" cy="1066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solidFill>
                  <a:srgbClr val="000000"/>
                </a:solidFill>
              </a:defRPr>
            </a:pPr>
            <a:r>
              <a:rPr sz="4400" dirty="0">
                <a:solidFill>
                  <a:schemeClr val="tx1"/>
                </a:solidFill>
              </a:rPr>
              <a:t>Resources for Help</a:t>
            </a:r>
          </a:p>
        </p:txBody>
      </p:sp>
      <p:sp>
        <p:nvSpPr>
          <p:cNvPr id="161" name="Shape 161"/>
          <p:cNvSpPr>
            <a:spLocks noGrp="1"/>
          </p:cNvSpPr>
          <p:nvPr>
            <p:ph type="body" idx="4294967295"/>
          </p:nvPr>
        </p:nvSpPr>
        <p:spPr>
          <a:xfrm>
            <a:off x="1066801" y="1220788"/>
            <a:ext cx="3505200" cy="284431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fontScale="92500" lnSpcReduction="10000"/>
          </a:bodyPr>
          <a:lstStyle/>
          <a:p>
            <a:pPr lvl="0">
              <a:lnSpc>
                <a:spcPct val="100000"/>
              </a:lnSpc>
              <a:spcBef>
                <a:spcPts val="600"/>
              </a:spcBef>
              <a:buFont typeface="Wingdings" panose="05000000000000000000" pitchFamily="2" charset="2"/>
              <a:buChar char="§"/>
              <a:defRPr sz="1800"/>
            </a:pPr>
            <a:r>
              <a:rPr sz="2800" dirty="0">
                <a:solidFill>
                  <a:schemeClr val="tx2">
                    <a:lumMod val="60000"/>
                    <a:lumOff val="40000"/>
                  </a:schemeClr>
                </a:solidFill>
              </a:rPr>
              <a:t>Trusted adult friend</a:t>
            </a:r>
          </a:p>
          <a:p>
            <a:pPr lvl="0">
              <a:lnSpc>
                <a:spcPct val="100000"/>
              </a:lnSpc>
              <a:spcBef>
                <a:spcPts val="0"/>
              </a:spcBef>
              <a:buFont typeface="Wingdings" panose="05000000000000000000" pitchFamily="2" charset="2"/>
              <a:buChar char="§"/>
              <a:defRPr sz="1800"/>
            </a:pPr>
            <a:r>
              <a:rPr sz="2800" dirty="0">
                <a:solidFill>
                  <a:schemeClr val="tx2">
                    <a:lumMod val="60000"/>
                    <a:lumOff val="40000"/>
                  </a:schemeClr>
                </a:solidFill>
              </a:rPr>
              <a:t>School counselor</a:t>
            </a:r>
          </a:p>
          <a:p>
            <a:pPr lvl="0">
              <a:lnSpc>
                <a:spcPct val="100000"/>
              </a:lnSpc>
              <a:spcBef>
                <a:spcPts val="600"/>
              </a:spcBef>
              <a:buFont typeface="Wingdings" panose="05000000000000000000" pitchFamily="2" charset="2"/>
              <a:buChar char="§"/>
              <a:defRPr sz="1800"/>
            </a:pPr>
            <a:r>
              <a:rPr sz="2800" dirty="0">
                <a:solidFill>
                  <a:schemeClr val="tx2">
                    <a:lumMod val="60000"/>
                    <a:lumOff val="40000"/>
                  </a:schemeClr>
                </a:solidFill>
              </a:rPr>
              <a:t>Teachers or coaches</a:t>
            </a:r>
          </a:p>
          <a:p>
            <a:pPr lvl="0">
              <a:lnSpc>
                <a:spcPct val="100000"/>
              </a:lnSpc>
              <a:spcBef>
                <a:spcPts val="600"/>
              </a:spcBef>
              <a:buFont typeface="Wingdings" panose="05000000000000000000" pitchFamily="2" charset="2"/>
              <a:buChar char="§"/>
              <a:defRPr sz="1800"/>
            </a:pPr>
            <a:r>
              <a:rPr sz="2800" dirty="0">
                <a:solidFill>
                  <a:schemeClr val="tx2">
                    <a:lumMod val="60000"/>
                    <a:lumOff val="40000"/>
                  </a:schemeClr>
                </a:solidFill>
              </a:rPr>
              <a:t>Faith</a:t>
            </a:r>
            <a:r>
              <a:rPr lang="en-US" sz="2800" dirty="0">
                <a:solidFill>
                  <a:schemeClr val="tx2">
                    <a:lumMod val="60000"/>
                    <a:lumOff val="40000"/>
                  </a:schemeClr>
                </a:solidFill>
              </a:rPr>
              <a:t> </a:t>
            </a:r>
            <a:r>
              <a:rPr sz="2800" dirty="0">
                <a:solidFill>
                  <a:schemeClr val="tx2">
                    <a:lumMod val="60000"/>
                    <a:lumOff val="40000"/>
                  </a:schemeClr>
                </a:solidFill>
              </a:rPr>
              <a:t>community</a:t>
            </a:r>
          </a:p>
          <a:p>
            <a:pPr lvl="0">
              <a:lnSpc>
                <a:spcPct val="100000"/>
              </a:lnSpc>
              <a:spcBef>
                <a:spcPts val="600"/>
              </a:spcBef>
              <a:buFont typeface="Wingdings" panose="05000000000000000000" pitchFamily="2" charset="2"/>
              <a:buChar char="§"/>
              <a:defRPr sz="1800"/>
            </a:pPr>
            <a:r>
              <a:rPr sz="2800" dirty="0">
                <a:solidFill>
                  <a:schemeClr val="tx2">
                    <a:lumMod val="60000"/>
                    <a:lumOff val="40000"/>
                  </a:schemeClr>
                </a:solidFill>
              </a:rPr>
              <a:t>Older sibling</a:t>
            </a:r>
          </a:p>
          <a:p>
            <a:pPr lvl="0">
              <a:lnSpc>
                <a:spcPct val="100000"/>
              </a:lnSpc>
              <a:spcBef>
                <a:spcPts val="600"/>
              </a:spcBef>
              <a:buFont typeface="Wingdings" panose="05000000000000000000" pitchFamily="2" charset="2"/>
              <a:buChar char="§"/>
              <a:defRPr sz="1800"/>
            </a:pPr>
            <a:r>
              <a:rPr sz="2800" dirty="0">
                <a:solidFill>
                  <a:schemeClr val="tx2">
                    <a:lumMod val="60000"/>
                    <a:lumOff val="40000"/>
                  </a:schemeClr>
                </a:solidFill>
              </a:rPr>
              <a:t>Parents or other close family</a:t>
            </a:r>
          </a:p>
        </p:txBody>
      </p:sp>
      <p:pic>
        <p:nvPicPr>
          <p:cNvPr id="163" name="people-caring.jpg" descr="people-caring"/>
          <p:cNvPicPr/>
          <p:nvPr/>
        </p:nvPicPr>
        <p:blipFill>
          <a:blip r:embed="rId3"/>
          <a:stretch>
            <a:fillRect/>
          </a:stretch>
        </p:blipFill>
        <p:spPr>
          <a:xfrm>
            <a:off x="4590316" y="1086465"/>
            <a:ext cx="3791684" cy="3768801"/>
          </a:xfrm>
          <a:prstGeom prst="rect">
            <a:avLst/>
          </a:prstGeom>
          <a:ln w="12700">
            <a:miter lim="400000"/>
          </a:ln>
        </p:spPr>
      </p:pic>
      <p:sp>
        <p:nvSpPr>
          <p:cNvPr id="164" name="Shape 164"/>
          <p:cNvSpPr/>
          <p:nvPr/>
        </p:nvSpPr>
        <p:spPr>
          <a:xfrm>
            <a:off x="857250" y="4219575"/>
            <a:ext cx="7864337" cy="2323713"/>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nchor="t">
            <a:spAutoFit/>
          </a:bodyPr>
          <a:lstStyle/>
          <a:p>
            <a:pPr lvl="0">
              <a:spcBef>
                <a:spcPts val="600"/>
              </a:spcBef>
              <a:buClr>
                <a:srgbClr val="786950"/>
              </a:buClr>
              <a:buSzPct val="70000"/>
              <a:defRPr sz="1800"/>
            </a:pPr>
            <a:endParaRPr lang="en-US" sz="2000" dirty="0">
              <a:solidFill>
                <a:schemeClr val="accent1"/>
              </a:solidFill>
            </a:endParaRPr>
          </a:p>
          <a:p>
            <a:pPr lvl="0">
              <a:spcBef>
                <a:spcPts val="600"/>
              </a:spcBef>
              <a:buClr>
                <a:srgbClr val="786950"/>
              </a:buClr>
              <a:buSzPct val="70000"/>
              <a:defRPr sz="1800"/>
            </a:pPr>
            <a:r>
              <a:rPr sz="2000" dirty="0">
                <a:solidFill>
                  <a:schemeClr val="accent1">
                    <a:lumMod val="75000"/>
                  </a:schemeClr>
                </a:solidFill>
              </a:rPr>
              <a:t>For Immediate Help:</a:t>
            </a:r>
            <a:endParaRPr lang="EN-US" sz="2000" dirty="0">
              <a:solidFill>
                <a:schemeClr val="accent1">
                  <a:lumMod val="75000"/>
                </a:schemeClr>
              </a:solidFill>
            </a:endParaRPr>
          </a:p>
          <a:p>
            <a:pPr marL="342900" lvl="0" indent="-342900">
              <a:spcBef>
                <a:spcPts val="600"/>
              </a:spcBef>
              <a:buClr>
                <a:srgbClr val="786950"/>
              </a:buClr>
              <a:buSzPct val="70000"/>
              <a:buFont typeface="Arial" panose="020B0604020202020204" pitchFamily="34" charset="0"/>
              <a:buChar char="•"/>
              <a:defRPr sz="1800"/>
            </a:pPr>
            <a:r>
              <a:rPr lang="en-US" sz="2000" dirty="0">
                <a:solidFill>
                  <a:schemeClr val="accent1">
                    <a:lumMod val="75000"/>
                  </a:schemeClr>
                </a:solidFill>
              </a:rPr>
              <a:t>Dial 988 for immediate help</a:t>
            </a:r>
            <a:endParaRPr lang="EN-US" sz="2000" dirty="0">
              <a:solidFill>
                <a:schemeClr val="accent1">
                  <a:lumMod val="75000"/>
                </a:schemeClr>
              </a:solidFill>
            </a:endParaRPr>
          </a:p>
          <a:p>
            <a:pPr marL="342900" lvl="0" indent="-342900">
              <a:spcBef>
                <a:spcPts val="600"/>
              </a:spcBef>
              <a:buFont typeface="Arial" panose="020B0604020202020204" pitchFamily="34" charset="0"/>
              <a:buChar char="•"/>
              <a:defRPr sz="1800"/>
            </a:pPr>
            <a:r>
              <a:rPr lang="EN-US" sz="2000" dirty="0">
                <a:solidFill>
                  <a:schemeClr val="accent1">
                    <a:lumMod val="75000"/>
                  </a:schemeClr>
                </a:solidFill>
              </a:rPr>
              <a:t> Text "go" to 741741</a:t>
            </a:r>
          </a:p>
          <a:p>
            <a:pPr marL="457200" indent="-457200">
              <a:spcBef>
                <a:spcPts val="600"/>
              </a:spcBef>
              <a:buFont typeface="Arial" panose="020B0604020202020204" pitchFamily="34" charset="0"/>
              <a:buChar char="•"/>
              <a:defRPr sz="1800"/>
            </a:pPr>
            <a:r>
              <a:rPr lang="EN-US" sz="2000" dirty="0">
                <a:solidFill>
                  <a:schemeClr val="accent1">
                    <a:lumMod val="75000"/>
                  </a:schemeClr>
                </a:solidFill>
              </a:rPr>
              <a:t> </a:t>
            </a:r>
            <a:r>
              <a:rPr sz="2000" dirty="0">
                <a:solidFill>
                  <a:schemeClr val="accent1">
                    <a:lumMod val="75000"/>
                  </a:schemeClr>
                </a:solidFill>
              </a:rPr>
              <a:t>LGBTQ</a:t>
            </a:r>
            <a:r>
              <a:rPr lang="EN-US" sz="2000" dirty="0">
                <a:solidFill>
                  <a:schemeClr val="accent1">
                    <a:lumMod val="75000"/>
                  </a:schemeClr>
                </a:solidFill>
              </a:rPr>
              <a:t> - 1-866-4U-TREVOR</a:t>
            </a:r>
            <a:endParaRPr lang="en-US" sz="2000" dirty="0">
              <a:solidFill>
                <a:schemeClr val="accent1">
                  <a:lumMod val="75000"/>
                </a:schemeClr>
              </a:solidFill>
            </a:endParaRPr>
          </a:p>
          <a:p>
            <a:pPr marL="457200" indent="-457200">
              <a:spcBef>
                <a:spcPts val="600"/>
              </a:spcBef>
              <a:buFont typeface="Arial" panose="020B0604020202020204" pitchFamily="34" charset="0"/>
              <a:buChar char="•"/>
              <a:defRPr sz="1800"/>
            </a:pPr>
            <a:r>
              <a:rPr lang="EN-US" sz="2000" dirty="0">
                <a:solidFill>
                  <a:schemeClr val="accent1">
                    <a:lumMod val="75000"/>
                  </a:schemeClr>
                </a:solidFill>
              </a:rPr>
              <a:t>Online Chat:  </a:t>
            </a:r>
            <a:r>
              <a:rPr lang="EN-US" sz="2000" dirty="0">
                <a:solidFill>
                  <a:schemeClr val="accent1">
                    <a:lumMod val="75000"/>
                  </a:schemeClr>
                </a:solidFill>
                <a:hlinkClick r:id="rId4">
                  <a:extLst>
                    <a:ext uri="{A12FA001-AC4F-418D-AE19-62706E023703}">
                      <ahyp:hlinkClr xmlns:ahyp="http://schemas.microsoft.com/office/drawing/2018/hyperlinkcolor" val="tx"/>
                    </a:ext>
                  </a:extLst>
                </a:hlinkClick>
              </a:rPr>
              <a:t>http://suicidepreventionlifeline.org/</a:t>
            </a:r>
            <a:r>
              <a:rPr lang="EN-US" sz="2000" dirty="0">
                <a:solidFill>
                  <a:schemeClr val="accent1">
                    <a:lumMod val="75000"/>
                  </a:schemeClr>
                </a:solidFill>
              </a:rPr>
              <a:t>#</a:t>
            </a:r>
          </a:p>
        </p:txBody>
      </p:sp>
    </p:spTree>
    <p:extLst>
      <p:ext uri="{BB962C8B-B14F-4D97-AF65-F5344CB8AC3E}">
        <p14:creationId xmlns:p14="http://schemas.microsoft.com/office/powerpoint/2010/main" val="301345186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154" y="750277"/>
            <a:ext cx="6916614" cy="1336430"/>
          </a:xfrm>
        </p:spPr>
        <p:txBody>
          <a:bodyPr>
            <a:normAutofit/>
          </a:bodyPr>
          <a:lstStyle/>
          <a:p>
            <a:r>
              <a:rPr lang="en-US" sz="4400"/>
              <a:t>Getting Help At School</a:t>
            </a:r>
          </a:p>
        </p:txBody>
      </p:sp>
      <p:sp>
        <p:nvSpPr>
          <p:cNvPr id="3" name="Content Placeholder 2"/>
          <p:cNvSpPr>
            <a:spLocks noGrp="1"/>
          </p:cNvSpPr>
          <p:nvPr>
            <p:ph idx="1"/>
          </p:nvPr>
        </p:nvSpPr>
        <p:spPr>
          <a:xfrm>
            <a:off x="938758" y="1688123"/>
            <a:ext cx="7677704" cy="5169877"/>
          </a:xfrm>
        </p:spPr>
        <p:txBody>
          <a:bodyPr>
            <a:normAutofit/>
          </a:bodyPr>
          <a:lstStyle/>
          <a:p>
            <a:r>
              <a:rPr lang="en-US" sz="2400"/>
              <a:t>Suicide or Depression is problem that needs adult support</a:t>
            </a:r>
          </a:p>
          <a:p>
            <a:pPr marL="0" indent="0">
              <a:buNone/>
            </a:pPr>
            <a:r>
              <a:rPr lang="en-US" sz="2400"/>
              <a:t> –Talk to your counselor/Trusted adult in building</a:t>
            </a:r>
          </a:p>
          <a:p>
            <a:pPr marL="0" indent="0">
              <a:buNone/>
            </a:pPr>
            <a:endParaRPr lang="en-US" sz="2400"/>
          </a:p>
          <a:p>
            <a:r>
              <a:rPr lang="en-US" sz="2400"/>
              <a:t>What does getting help look like in the counseling office?</a:t>
            </a:r>
          </a:p>
          <a:p>
            <a:pPr lvl="1"/>
            <a:r>
              <a:rPr lang="en-US" sz="2200">
                <a:solidFill>
                  <a:srgbClr val="FF0000"/>
                </a:solidFill>
              </a:rPr>
              <a:t>Supporting a friend anonymously or not?</a:t>
            </a:r>
          </a:p>
          <a:p>
            <a:pPr lvl="1"/>
            <a:r>
              <a:rPr lang="en-US" sz="2200">
                <a:solidFill>
                  <a:srgbClr val="FF0000"/>
                </a:solidFill>
              </a:rPr>
              <a:t>Losing a friendship vs. losing a friend…forever</a:t>
            </a:r>
          </a:p>
          <a:p>
            <a:pPr marL="457200" lvl="1" indent="0">
              <a:buNone/>
            </a:pPr>
            <a:endParaRPr lang="en-US" sz="2200">
              <a:solidFill>
                <a:srgbClr val="FF0000"/>
              </a:solidFill>
            </a:endParaRPr>
          </a:p>
          <a:p>
            <a:r>
              <a:rPr lang="en-US" sz="2400"/>
              <a:t>Others will need to be informed; it is not information that anyone should keep to themselves</a:t>
            </a:r>
          </a:p>
          <a:p>
            <a:endParaRPr lang="en-US" sz="2400"/>
          </a:p>
        </p:txBody>
      </p:sp>
    </p:spTree>
    <p:extLst>
      <p:ext uri="{BB962C8B-B14F-4D97-AF65-F5344CB8AC3E}">
        <p14:creationId xmlns:p14="http://schemas.microsoft.com/office/powerpoint/2010/main" val="1522533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p:cNvSpPr>
          <p:nvPr>
            <p:ph type="title" idx="4294967295"/>
          </p:nvPr>
        </p:nvSpPr>
        <p:spPr>
          <a:xfrm>
            <a:off x="861305" y="550115"/>
            <a:ext cx="3710694" cy="1450963"/>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ctr">
            <a:noAutofit/>
          </a:bodyPr>
          <a:lstStyle/>
          <a:p>
            <a:pPr lvl="0" defTabSz="914400">
              <a:defRPr sz="1800">
                <a:solidFill>
                  <a:srgbClr val="000000"/>
                </a:solidFill>
              </a:defRPr>
            </a:pPr>
            <a:r>
              <a:rPr lang="en-US" sz="3600" spc="200"/>
              <a:t>Important Points To       Recap!</a:t>
            </a:r>
          </a:p>
        </p:txBody>
      </p:sp>
      <p:sp>
        <p:nvSpPr>
          <p:cNvPr id="193" name="Shape 193"/>
          <p:cNvSpPr>
            <a:spLocks noGrp="1"/>
          </p:cNvSpPr>
          <p:nvPr>
            <p:ph type="sldNum" sz="quarter" idx="2"/>
          </p:nvPr>
        </p:nvSpPr>
        <p:spPr>
          <a:xfrm>
            <a:off x="6457950" y="6375679"/>
            <a:ext cx="2114550" cy="345796"/>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ctr">
            <a:normAutofit/>
          </a:bodyPr>
          <a:lstStyle>
            <a:lvl1pPr defTabSz="457200">
              <a:spcBef>
                <a:spcPts val="0"/>
              </a:spcBef>
              <a:defRPr sz="1200">
                <a:latin typeface="+mn-lt"/>
                <a:ea typeface="+mn-ea"/>
                <a:cs typeface="+mn-cs"/>
                <a:sym typeface="Helvetica"/>
              </a:defRPr>
            </a:lvl1pPr>
          </a:lstStyle>
          <a:p>
            <a:pPr lvl="0">
              <a:lnSpc>
                <a:spcPct val="90000"/>
              </a:lnSpc>
              <a:spcAft>
                <a:spcPts val="600"/>
              </a:spcAft>
              <a:defRPr sz="1800"/>
            </a:pPr>
            <a:fld id="{86CB4B4D-7CA3-9044-876B-883B54F8677D}" type="slidenum">
              <a:rPr lang="en-US" sz="1800"/>
              <a:pPr lvl="0">
                <a:lnSpc>
                  <a:spcPct val="90000"/>
                </a:lnSpc>
                <a:spcAft>
                  <a:spcPts val="600"/>
                </a:spcAft>
                <a:defRPr sz="1800"/>
              </a:pPr>
              <a:t>35</a:t>
            </a:fld>
            <a:endParaRPr lang="en-US" sz="1800"/>
          </a:p>
        </p:txBody>
      </p:sp>
      <p:graphicFrame>
        <p:nvGraphicFramePr>
          <p:cNvPr id="195" name="Shape 192">
            <a:extLst>
              <a:ext uri="{FF2B5EF4-FFF2-40B4-BE49-F238E27FC236}">
                <a16:creationId xmlns:a16="http://schemas.microsoft.com/office/drawing/2014/main" id="{7778B688-FBA3-4514-BEFD-D69D6CA35E1D}"/>
              </a:ext>
            </a:extLst>
          </p:cNvPr>
          <p:cNvGraphicFramePr/>
          <p:nvPr>
            <p:extLst>
              <p:ext uri="{D42A27DB-BD31-4B8C-83A1-F6EECF244321}">
                <p14:modId xmlns:p14="http://schemas.microsoft.com/office/powerpoint/2010/main" val="1220021438"/>
              </p:ext>
            </p:extLst>
          </p:nvPr>
        </p:nvGraphicFramePr>
        <p:xfrm>
          <a:off x="4782776" y="136525"/>
          <a:ext cx="3673041" cy="64707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Background pattern&#10;&#10;Description automatically generated">
            <a:extLst>
              <a:ext uri="{FF2B5EF4-FFF2-40B4-BE49-F238E27FC236}">
                <a16:creationId xmlns:a16="http://schemas.microsoft.com/office/drawing/2014/main" id="{F091AE54-C5B0-446F-BC0C-4FDBE2A345DB}"/>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88183" y="2239617"/>
            <a:ext cx="3883816" cy="4267200"/>
          </a:xfrm>
          <a:prstGeom prst="rect">
            <a:avLst/>
          </a:prstGeom>
        </p:spPr>
      </p:pic>
    </p:spTree>
    <p:extLst>
      <p:ext uri="{BB962C8B-B14F-4D97-AF65-F5344CB8AC3E}">
        <p14:creationId xmlns:p14="http://schemas.microsoft.com/office/powerpoint/2010/main" val="273243785"/>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5E03B5-7BF9-10C6-4432-8DA912E46BF0}"/>
              </a:ext>
            </a:extLst>
          </p:cNvPr>
          <p:cNvSpPr txBox="1"/>
          <p:nvPr/>
        </p:nvSpPr>
        <p:spPr>
          <a:xfrm>
            <a:off x="817848" y="0"/>
            <a:ext cx="7974023" cy="6555641"/>
          </a:xfrm>
          <a:prstGeom prst="rect">
            <a:avLst/>
          </a:prstGeom>
          <a:noFill/>
        </p:spPr>
        <p:txBody>
          <a:bodyPr wrap="square">
            <a:spAutoFit/>
          </a:bodyPr>
          <a:lstStyle/>
          <a:p>
            <a:pPr marL="914400" lvl="1" indent="-457200">
              <a:buFont typeface="Arial" panose="020B0604020202020204" pitchFamily="34" charset="0"/>
              <a:buChar char="•"/>
            </a:pPr>
            <a:endParaRPr lang="en-US" sz="2800" b="1" i="0" dirty="0">
              <a:solidFill>
                <a:srgbClr val="000000"/>
              </a:solidFill>
              <a:effectLst/>
              <a:latin typeface="Cabin"/>
            </a:endParaRPr>
          </a:p>
          <a:p>
            <a:pPr lvl="1"/>
            <a:r>
              <a:rPr lang="en-US" sz="3200" b="1" dirty="0">
                <a:solidFill>
                  <a:srgbClr val="000000"/>
                </a:solidFill>
                <a:latin typeface="Cabin"/>
              </a:rPr>
              <a:t>RESOURCES</a:t>
            </a:r>
          </a:p>
          <a:p>
            <a:pPr lvl="1"/>
            <a:endParaRPr lang="en-US" sz="2800" b="1" i="0" dirty="0">
              <a:solidFill>
                <a:srgbClr val="000000"/>
              </a:solidFill>
              <a:effectLst/>
              <a:latin typeface="Cabin"/>
            </a:endParaRPr>
          </a:p>
          <a:p>
            <a:pPr marL="914400" lvl="1" indent="-457200">
              <a:buFont typeface="Arial" panose="020B0604020202020204" pitchFamily="34" charset="0"/>
              <a:buChar char="•"/>
            </a:pPr>
            <a:endParaRPr lang="en-US" sz="2800" b="1" dirty="0">
              <a:solidFill>
                <a:srgbClr val="000000"/>
              </a:solidFill>
              <a:latin typeface="Cabin"/>
            </a:endParaRPr>
          </a:p>
          <a:p>
            <a:pPr marL="914400" lvl="1" indent="-457200">
              <a:buFont typeface="Arial" panose="020B0604020202020204" pitchFamily="34" charset="0"/>
              <a:buChar char="•"/>
            </a:pPr>
            <a:r>
              <a:rPr lang="en-US" sz="2800" b="1" i="0" dirty="0">
                <a:solidFill>
                  <a:srgbClr val="000000"/>
                </a:solidFill>
                <a:effectLst/>
                <a:latin typeface="Cabin"/>
              </a:rPr>
              <a:t>988 Suicide and Crisis Lifeline - </a:t>
            </a:r>
            <a:r>
              <a:rPr lang="en-US" sz="2800" b="0" i="0" dirty="0">
                <a:solidFill>
                  <a:srgbClr val="000000"/>
                </a:solidFill>
                <a:effectLst/>
                <a:latin typeface="Cabin"/>
              </a:rPr>
              <a:t>Dial </a:t>
            </a:r>
            <a:r>
              <a:rPr lang="en-US" sz="2800" b="1" i="0" dirty="0">
                <a:solidFill>
                  <a:srgbClr val="000000"/>
                </a:solidFill>
                <a:effectLst/>
                <a:latin typeface="Cabin"/>
              </a:rPr>
              <a:t>988 </a:t>
            </a:r>
            <a:r>
              <a:rPr lang="en-US" sz="2800" b="0" i="0" dirty="0">
                <a:solidFill>
                  <a:srgbClr val="000000"/>
                </a:solidFill>
                <a:effectLst/>
                <a:latin typeface="Cabin"/>
              </a:rPr>
              <a:t>or </a:t>
            </a:r>
            <a:r>
              <a:rPr lang="en-US" sz="2800" b="1" i="0" dirty="0">
                <a:solidFill>
                  <a:srgbClr val="000000"/>
                </a:solidFill>
                <a:effectLst/>
                <a:latin typeface="Cabin"/>
                <a:hlinkClick r:id="rId3"/>
              </a:rPr>
              <a:t>Lifeline (988lifeline.org)</a:t>
            </a:r>
            <a:r>
              <a:rPr lang="en-US" sz="2800" b="0" i="0" dirty="0">
                <a:solidFill>
                  <a:srgbClr val="000000"/>
                </a:solidFill>
                <a:effectLst/>
                <a:latin typeface="Cabin"/>
              </a:rPr>
              <a:t>  </a:t>
            </a:r>
          </a:p>
          <a:p>
            <a:pPr marL="914400" lvl="1" indent="-457200">
              <a:buFont typeface="Arial" panose="020B0604020202020204" pitchFamily="34" charset="0"/>
              <a:buChar char="•"/>
            </a:pPr>
            <a:r>
              <a:rPr lang="en-US" sz="2800" dirty="0"/>
              <a:t>24-hour Crisis Line: 206-461-3222</a:t>
            </a:r>
          </a:p>
          <a:p>
            <a:pPr lvl="1"/>
            <a:endParaRPr lang="en-US" sz="2800" dirty="0"/>
          </a:p>
          <a:p>
            <a:pPr marL="914400" lvl="1" indent="-457200">
              <a:buFont typeface="Arial" panose="020B0604020202020204" pitchFamily="34" charset="0"/>
              <a:buChar char="•"/>
            </a:pPr>
            <a:r>
              <a:rPr lang="en-US" sz="2800" dirty="0"/>
              <a:t>Teen Link: 206-461-4922  www.866teenlink.org</a:t>
            </a:r>
          </a:p>
          <a:p>
            <a:pPr marL="914400" lvl="1" indent="-457200">
              <a:buFont typeface="Arial" panose="020B0604020202020204" pitchFamily="34" charset="0"/>
              <a:buChar char="•"/>
            </a:pPr>
            <a:r>
              <a:rPr lang="en-US" sz="2800" dirty="0"/>
              <a:t>National Prevention Line: 1-800-273-TALK (8255)  Tip: save to your contacts in cell phone</a:t>
            </a:r>
          </a:p>
          <a:p>
            <a:pPr marL="914400" lvl="1" indent="-457200">
              <a:buFont typeface="Arial" panose="020B0604020202020204" pitchFamily="34" charset="0"/>
              <a:buChar char="•"/>
            </a:pPr>
            <a:r>
              <a:rPr lang="en-US" sz="2800" dirty="0"/>
              <a:t>Trevor Project 866-488-7386 (LGBQT+ support)</a:t>
            </a:r>
          </a:p>
          <a:p>
            <a:pPr marL="914400" lvl="1" indent="-457200">
              <a:buFont typeface="Arial" panose="020B0604020202020204" pitchFamily="34" charset="0"/>
              <a:buChar char="•"/>
            </a:pPr>
            <a:r>
              <a:rPr lang="en-US" sz="2800" dirty="0"/>
              <a:t>Text “Go” to 741741</a:t>
            </a:r>
          </a:p>
          <a:p>
            <a:pPr marL="914400" lvl="1" indent="-457200">
              <a:buFont typeface="Arial" panose="020B0604020202020204" pitchFamily="34" charset="0"/>
              <a:buChar char="•"/>
            </a:pPr>
            <a:r>
              <a:rPr lang="en-US" sz="2800" dirty="0"/>
              <a:t>Suicidepreventionlifeline.org</a:t>
            </a:r>
          </a:p>
        </p:txBody>
      </p:sp>
    </p:spTree>
    <p:extLst>
      <p:ext uri="{BB962C8B-B14F-4D97-AF65-F5344CB8AC3E}">
        <p14:creationId xmlns:p14="http://schemas.microsoft.com/office/powerpoint/2010/main" val="1157521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2DA6-D32D-41FC-BEBB-BC3AACFB35C5}"/>
              </a:ext>
            </a:extLst>
          </p:cNvPr>
          <p:cNvSpPr>
            <a:spLocks noGrp="1"/>
          </p:cNvSpPr>
          <p:nvPr>
            <p:ph type="title"/>
          </p:nvPr>
        </p:nvSpPr>
        <p:spPr/>
        <p:txBody>
          <a:bodyPr/>
          <a:lstStyle/>
          <a:p>
            <a:r>
              <a:rPr lang="en-US"/>
              <a:t>Talk to your counselor</a:t>
            </a:r>
          </a:p>
        </p:txBody>
      </p:sp>
      <p:sp>
        <p:nvSpPr>
          <p:cNvPr id="3" name="Content Placeholder 2">
            <a:extLst>
              <a:ext uri="{FF2B5EF4-FFF2-40B4-BE49-F238E27FC236}">
                <a16:creationId xmlns:a16="http://schemas.microsoft.com/office/drawing/2014/main" id="{2C816D50-3BA1-4C8A-9438-7B641E8D6F4E}"/>
              </a:ext>
            </a:extLst>
          </p:cNvPr>
          <p:cNvSpPr>
            <a:spLocks noGrp="1"/>
          </p:cNvSpPr>
          <p:nvPr>
            <p:ph idx="1"/>
          </p:nvPr>
        </p:nvSpPr>
        <p:spPr>
          <a:xfrm>
            <a:off x="938758" y="1312985"/>
            <a:ext cx="7633742" cy="5545015"/>
          </a:xfrm>
        </p:spPr>
        <p:txBody>
          <a:bodyPr>
            <a:normAutofit/>
          </a:bodyPr>
          <a:lstStyle/>
          <a:p>
            <a:r>
              <a:rPr lang="en-US" sz="2800"/>
              <a:t>If feeling difficult emotions or you have a concern for yourself or a friend, talk to your counselor!</a:t>
            </a:r>
          </a:p>
          <a:p>
            <a:pPr marL="0" indent="0">
              <a:buNone/>
            </a:pPr>
            <a:endParaRPr lang="en-US" sz="2800"/>
          </a:p>
          <a:p>
            <a:r>
              <a:rPr lang="en-US" sz="2800"/>
              <a:t>Sign up to see your counselor or Email your counselor to set up a meeting</a:t>
            </a:r>
          </a:p>
          <a:p>
            <a:endParaRPr lang="en-US" sz="2800"/>
          </a:p>
          <a:p>
            <a:pPr lvl="1"/>
            <a:r>
              <a:rPr lang="en-US" sz="2800"/>
              <a:t>Mrs. Coons A-J </a:t>
            </a:r>
            <a:r>
              <a:rPr lang="en-US" sz="2800">
                <a:hlinkClick r:id="rId3"/>
              </a:rPr>
              <a:t>jcoons@lwsd.org</a:t>
            </a:r>
            <a:endParaRPr lang="en-US" sz="2800"/>
          </a:p>
          <a:p>
            <a:pPr lvl="1"/>
            <a:r>
              <a:rPr lang="en-US" sz="2800"/>
              <a:t>Mr. Doyle N-Z </a:t>
            </a:r>
            <a:r>
              <a:rPr lang="en-US" sz="2800">
                <a:hlinkClick r:id="rId4"/>
              </a:rPr>
              <a:t>tdoyle@lwsd.org</a:t>
            </a:r>
            <a:endParaRPr lang="en-US" sz="2800"/>
          </a:p>
          <a:p>
            <a:pPr lvl="1"/>
            <a:endParaRPr lang="en-US" sz="2800"/>
          </a:p>
          <a:p>
            <a:pPr lvl="1"/>
            <a:r>
              <a:rPr lang="en-US" sz="2800">
                <a:solidFill>
                  <a:srgbClr val="FF0000"/>
                </a:solidFill>
              </a:rPr>
              <a:t>Ms. Rowan Youth Eastside Services (YES)</a:t>
            </a:r>
          </a:p>
        </p:txBody>
      </p:sp>
    </p:spTree>
    <p:extLst>
      <p:ext uri="{BB962C8B-B14F-4D97-AF65-F5344CB8AC3E}">
        <p14:creationId xmlns:p14="http://schemas.microsoft.com/office/powerpoint/2010/main" val="22677989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750C3-926D-D4E9-75AB-4749D5F838D0}"/>
              </a:ext>
            </a:extLst>
          </p:cNvPr>
          <p:cNvSpPr>
            <a:spLocks noGrp="1"/>
          </p:cNvSpPr>
          <p:nvPr>
            <p:ph type="title"/>
          </p:nvPr>
        </p:nvSpPr>
        <p:spPr>
          <a:xfrm>
            <a:off x="1689652" y="382385"/>
            <a:ext cx="6882848" cy="1492132"/>
          </a:xfrm>
        </p:spPr>
        <p:txBody>
          <a:bodyPr/>
          <a:lstStyle/>
          <a:p>
            <a:r>
              <a:rPr lang="en-US"/>
              <a:t>        Questions</a:t>
            </a:r>
            <a:endParaRPr lang="en-US" dirty="0"/>
          </a:p>
        </p:txBody>
      </p:sp>
      <p:pic>
        <p:nvPicPr>
          <p:cNvPr id="4" name="Picture 3" descr="A close-up of a blackboard&#10;&#10;Description automatically generated">
            <a:extLst>
              <a:ext uri="{FF2B5EF4-FFF2-40B4-BE49-F238E27FC236}">
                <a16:creationId xmlns:a16="http://schemas.microsoft.com/office/drawing/2014/main" id="{03AF2CC9-95EA-E522-C119-1B27CBEBA05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90771" y="1257300"/>
            <a:ext cx="8244508" cy="5600699"/>
          </a:xfrm>
          <a:prstGeom prst="rect">
            <a:avLst/>
          </a:prstGeom>
        </p:spPr>
      </p:pic>
    </p:spTree>
    <p:extLst>
      <p:ext uri="{BB962C8B-B14F-4D97-AF65-F5344CB8AC3E}">
        <p14:creationId xmlns:p14="http://schemas.microsoft.com/office/powerpoint/2010/main" val="1229501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1635258"/>
          </a:xfrm>
        </p:spPr>
        <p:txBody>
          <a:bodyPr anchor="ctr">
            <a:normAutofit/>
          </a:bodyPr>
          <a:lstStyle/>
          <a:p>
            <a:r>
              <a:rPr lang="en-US" sz="3600" dirty="0"/>
              <a:t>Thank you for your participation</a:t>
            </a:r>
          </a:p>
        </p:txBody>
      </p:sp>
      <p:graphicFrame>
        <p:nvGraphicFramePr>
          <p:cNvPr id="14" name="Content Placeholder 2">
            <a:extLst>
              <a:ext uri="{FF2B5EF4-FFF2-40B4-BE49-F238E27FC236}">
                <a16:creationId xmlns:a16="http://schemas.microsoft.com/office/drawing/2014/main" id="{560C72BC-304D-F717-3761-45CACC04EFE6}"/>
              </a:ext>
            </a:extLst>
          </p:cNvPr>
          <p:cNvGraphicFramePr>
            <a:graphicFrameLocks noGrp="1"/>
          </p:cNvGraphicFramePr>
          <p:nvPr>
            <p:ph idx="1"/>
            <p:extLst>
              <p:ext uri="{D42A27DB-BD31-4B8C-83A1-F6EECF244321}">
                <p14:modId xmlns:p14="http://schemas.microsoft.com/office/powerpoint/2010/main" val="3362510537"/>
              </p:ext>
            </p:extLst>
          </p:nvPr>
        </p:nvGraphicFramePr>
        <p:xfrm>
          <a:off x="938212" y="1977887"/>
          <a:ext cx="7634288" cy="40303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228600"/>
            <a:ext cx="7125113" cy="1371599"/>
          </a:xfrm>
        </p:spPr>
        <p:txBody>
          <a:bodyPr>
            <a:normAutofit/>
          </a:bodyPr>
          <a:lstStyle/>
          <a:p>
            <a:pPr algn="ctr"/>
            <a:r>
              <a:rPr lang="en-US" sz="2800"/>
              <a:t>Check Your Understanding and Feedback</a:t>
            </a:r>
            <a:endParaRPr lang="en-US" sz="2800" dirty="0"/>
          </a:p>
        </p:txBody>
      </p:sp>
      <p:graphicFrame>
        <p:nvGraphicFramePr>
          <p:cNvPr id="7" name="Content Placeholder 2">
            <a:extLst>
              <a:ext uri="{FF2B5EF4-FFF2-40B4-BE49-F238E27FC236}">
                <a16:creationId xmlns:a16="http://schemas.microsoft.com/office/drawing/2014/main" id="{82F8C595-CE2E-A2A1-DC43-955DA0E55485}"/>
              </a:ext>
            </a:extLst>
          </p:cNvPr>
          <p:cNvGraphicFramePr>
            <a:graphicFrameLocks noGrp="1"/>
          </p:cNvGraphicFramePr>
          <p:nvPr>
            <p:ph idx="1"/>
            <p:extLst>
              <p:ext uri="{D42A27DB-BD31-4B8C-83A1-F6EECF244321}">
                <p14:modId xmlns:p14="http://schemas.microsoft.com/office/powerpoint/2010/main" val="80206298"/>
              </p:ext>
            </p:extLst>
          </p:nvPr>
        </p:nvGraphicFramePr>
        <p:xfrm>
          <a:off x="938758" y="1316936"/>
          <a:ext cx="7633742" cy="42141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93476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9692" y="-39757"/>
            <a:ext cx="6072808" cy="516835"/>
          </a:xfrm>
        </p:spPr>
        <p:txBody>
          <a:bodyPr>
            <a:noAutofit/>
          </a:bodyPr>
          <a:lstStyle/>
          <a:p>
            <a:r>
              <a:rPr lang="en-US" sz="3200" dirty="0">
                <a:solidFill>
                  <a:srgbClr val="00B050"/>
                </a:solidFill>
              </a:rPr>
              <a:t>Scenario</a:t>
            </a:r>
          </a:p>
        </p:txBody>
      </p:sp>
      <p:sp>
        <p:nvSpPr>
          <p:cNvPr id="3" name="Content Placeholder 2"/>
          <p:cNvSpPr>
            <a:spLocks noGrp="1"/>
          </p:cNvSpPr>
          <p:nvPr>
            <p:ph idx="1"/>
          </p:nvPr>
        </p:nvSpPr>
        <p:spPr>
          <a:xfrm>
            <a:off x="984738" y="422414"/>
            <a:ext cx="7444154" cy="6306378"/>
          </a:xfrm>
        </p:spPr>
        <p:txBody>
          <a:bodyPr>
            <a:normAutofit fontScale="25000" lnSpcReduction="20000"/>
          </a:bodyPr>
          <a:lstStyle/>
          <a:p>
            <a:pPr marL="0" lvl="0" indent="0">
              <a:spcBef>
                <a:spcPts val="500"/>
              </a:spcBef>
              <a:buClr>
                <a:srgbClr val="AA2B1E"/>
              </a:buClr>
              <a:buSzTx/>
              <a:buFont typeface="Brush Script MT Italic"/>
              <a:buNone/>
              <a:defRPr sz="1800"/>
            </a:pPr>
            <a:endParaRPr lang="en-US" dirty="0">
              <a:latin typeface="Franklin Gothic Book"/>
              <a:ea typeface="Franklin Gothic Book"/>
              <a:cs typeface="Franklin Gothic Book"/>
              <a:sym typeface="Franklin Gothic Book"/>
            </a:endParaRPr>
          </a:p>
          <a:p>
            <a:pPr marL="0" lvl="0" indent="0">
              <a:spcBef>
                <a:spcPts val="500"/>
              </a:spcBef>
              <a:buClr>
                <a:srgbClr val="AA2B1E"/>
              </a:buClr>
              <a:buSzTx/>
              <a:buFont typeface="Brush Script MT Italic"/>
              <a:buNone/>
              <a:defRPr sz="1800"/>
            </a:pPr>
            <a:r>
              <a:rPr lang="en-US" sz="8000" dirty="0">
                <a:latin typeface="Franklin Gothic Book"/>
                <a:ea typeface="Franklin Gothic Book"/>
                <a:cs typeface="Franklin Gothic Book"/>
                <a:sym typeface="Franklin Gothic Book"/>
              </a:rPr>
              <a:t>Your friend Carlos has always been the class clown. But ever since his dad got sick a couple of months ago, he’s been quiet and serious. He sometimes acts sad and has even quit the soccer team. You have noticed that his mood has been down for the last several weeks and he shows up to school looking tired and sad most of the time. </a:t>
            </a:r>
          </a:p>
          <a:p>
            <a:pPr marL="0" lvl="0" indent="0">
              <a:spcBef>
                <a:spcPts val="500"/>
              </a:spcBef>
              <a:buClr>
                <a:srgbClr val="AA2B1E"/>
              </a:buClr>
              <a:buSzTx/>
              <a:buFont typeface="Brush Script MT Italic"/>
              <a:buNone/>
              <a:defRPr sz="1800"/>
            </a:pPr>
            <a:endParaRPr lang="en-US" sz="8000" dirty="0">
              <a:latin typeface="Franklin Gothic Book"/>
              <a:ea typeface="Franklin Gothic Book"/>
              <a:cs typeface="Franklin Gothic Book"/>
              <a:sym typeface="Franklin Gothic Book"/>
            </a:endParaRPr>
          </a:p>
          <a:p>
            <a:pPr marL="0" lvl="0" indent="0">
              <a:spcBef>
                <a:spcPts val="500"/>
              </a:spcBef>
              <a:buClr>
                <a:srgbClr val="AA2B1E"/>
              </a:buClr>
              <a:buSzTx/>
              <a:buFont typeface="Brush Script MT Italic"/>
              <a:buNone/>
              <a:defRPr sz="1800"/>
            </a:pPr>
            <a:r>
              <a:rPr lang="en-US" sz="8000" dirty="0">
                <a:latin typeface="Franklin Gothic Book"/>
                <a:ea typeface="Franklin Gothic Book"/>
                <a:cs typeface="Franklin Gothic Book"/>
                <a:sym typeface="Franklin Gothic Book"/>
              </a:rPr>
              <a:t>Carlos has been dating Jamie since school started. He told you he loves Jamie so much he would want to die if their relationship ended. You just found out they broke up last night and you’re going to see Carlos next period in lunch.  When you go to sit with Carlos, he says that hew wants to be alone.  You usually always eat with Carlos, so this is unusual.  </a:t>
            </a:r>
          </a:p>
          <a:p>
            <a:pPr marL="0" lvl="0" indent="0">
              <a:spcBef>
                <a:spcPts val="500"/>
              </a:spcBef>
              <a:buClr>
                <a:srgbClr val="AA2B1E"/>
              </a:buClr>
              <a:buSzTx/>
              <a:buFont typeface="Brush Script MT Italic"/>
              <a:buNone/>
              <a:defRPr sz="1800"/>
            </a:pPr>
            <a:endParaRPr lang="en-US" sz="8000" dirty="0">
              <a:latin typeface="Franklin Gothic Book"/>
              <a:ea typeface="Franklin Gothic Book"/>
              <a:cs typeface="Franklin Gothic Book"/>
              <a:sym typeface="Franklin Gothic Book"/>
            </a:endParaRPr>
          </a:p>
          <a:p>
            <a:pPr marL="0" lvl="0" indent="0">
              <a:spcBef>
                <a:spcPts val="500"/>
              </a:spcBef>
              <a:buClr>
                <a:srgbClr val="AA2B1E"/>
              </a:buClr>
              <a:buSzTx/>
              <a:buFont typeface="Brush Script MT Italic"/>
              <a:buNone/>
              <a:defRPr sz="1800"/>
            </a:pPr>
            <a:r>
              <a:rPr lang="en-US" sz="8000" dirty="0">
                <a:latin typeface="Franklin Gothic Book"/>
                <a:ea typeface="Franklin Gothic Book"/>
                <a:cs typeface="Franklin Gothic Book"/>
                <a:sym typeface="Franklin Gothic Book"/>
              </a:rPr>
              <a:t>What are some of the </a:t>
            </a:r>
            <a:r>
              <a:rPr lang="en-US" sz="8000" dirty="0">
                <a:solidFill>
                  <a:schemeClr val="accent1"/>
                </a:solidFill>
                <a:latin typeface="Franklin Gothic Book"/>
                <a:ea typeface="Franklin Gothic Book"/>
                <a:cs typeface="Franklin Gothic Book"/>
                <a:sym typeface="Franklin Gothic Book"/>
              </a:rPr>
              <a:t>FACTS </a:t>
            </a:r>
            <a:r>
              <a:rPr lang="en-US" sz="8000" dirty="0">
                <a:latin typeface="Franklin Gothic Book"/>
                <a:ea typeface="Franklin Gothic Book"/>
                <a:cs typeface="Franklin Gothic Book"/>
                <a:sym typeface="Franklin Gothic Book"/>
              </a:rPr>
              <a:t>that might make you concerned for the safety of Carlos?</a:t>
            </a:r>
          </a:p>
          <a:p>
            <a:pPr marL="0" lvl="0" indent="0">
              <a:spcBef>
                <a:spcPts val="500"/>
              </a:spcBef>
              <a:buClr>
                <a:srgbClr val="AA2B1E"/>
              </a:buClr>
              <a:buSzTx/>
              <a:buFont typeface="Brush Script MT Italic"/>
              <a:buNone/>
              <a:defRPr sz="1800"/>
            </a:pPr>
            <a:endParaRPr lang="en-US" sz="5500" dirty="0">
              <a:latin typeface="Franklin Gothic Book"/>
              <a:ea typeface="Franklin Gothic Book"/>
              <a:cs typeface="Franklin Gothic Book"/>
              <a:sym typeface="Franklin Gothic Book"/>
            </a:endParaRPr>
          </a:p>
          <a:p>
            <a:pPr marL="0" lvl="0" indent="0">
              <a:spcBef>
                <a:spcPts val="500"/>
              </a:spcBef>
              <a:buClr>
                <a:srgbClr val="AA2B1E"/>
              </a:buClr>
              <a:buSzTx/>
              <a:buFont typeface="Brush Script MT Italic"/>
              <a:buNone/>
              <a:defRPr sz="1800"/>
            </a:pPr>
            <a:r>
              <a:rPr lang="en-US" sz="9600" dirty="0">
                <a:solidFill>
                  <a:schemeClr val="accent1"/>
                </a:solidFill>
                <a:latin typeface="Franklin Gothic Book"/>
                <a:ea typeface="Franklin Gothic Book"/>
                <a:cs typeface="Franklin Gothic Book"/>
                <a:sym typeface="Franklin Gothic Book"/>
              </a:rPr>
              <a:t>FEELINGS, ACTIONS, CHANGES, THREATS, SITUATIONS</a:t>
            </a:r>
          </a:p>
          <a:p>
            <a:pPr marL="0" lvl="0" indent="0">
              <a:spcBef>
                <a:spcPts val="500"/>
              </a:spcBef>
              <a:buClr>
                <a:srgbClr val="AA2B1E"/>
              </a:buClr>
              <a:buSzTx/>
              <a:buFont typeface="Brush Script MT Italic"/>
              <a:buNone/>
              <a:defRPr sz="1800"/>
            </a:pPr>
            <a:endParaRPr lang="en-US" sz="5500" dirty="0">
              <a:latin typeface="Franklin Gothic Book"/>
              <a:ea typeface="Franklin Gothic Book"/>
              <a:cs typeface="Franklin Gothic Book"/>
              <a:sym typeface="Franklin Gothic Book"/>
            </a:endParaRPr>
          </a:p>
          <a:p>
            <a:pPr marL="0" lvl="0" indent="0">
              <a:spcBef>
                <a:spcPts val="500"/>
              </a:spcBef>
              <a:buClr>
                <a:srgbClr val="AA2B1E"/>
              </a:buClr>
              <a:buSzTx/>
              <a:buFont typeface="Brush Script MT Italic"/>
              <a:buNone/>
              <a:defRPr sz="1800"/>
            </a:pPr>
            <a:r>
              <a:rPr lang="en-US" sz="5500" dirty="0">
                <a:solidFill>
                  <a:srgbClr val="FF0000"/>
                </a:solidFill>
                <a:latin typeface="Franklin Gothic Book"/>
                <a:ea typeface="Franklin Gothic Book"/>
                <a:cs typeface="Franklin Gothic Book"/>
                <a:sym typeface="Franklin Gothic Book"/>
              </a:rPr>
              <a:t>				</a:t>
            </a:r>
          </a:p>
          <a:p>
            <a:pPr marL="0" lvl="0" indent="0">
              <a:spcBef>
                <a:spcPts val="500"/>
              </a:spcBef>
              <a:buClr>
                <a:srgbClr val="AA2B1E"/>
              </a:buClr>
              <a:buSzTx/>
              <a:buFont typeface="Brush Script MT Italic"/>
              <a:buNone/>
              <a:defRPr sz="1800"/>
            </a:pPr>
            <a:endParaRPr lang="en-US" sz="2600" dirty="0">
              <a:solidFill>
                <a:srgbClr val="FF0000"/>
              </a:solidFill>
              <a:latin typeface="Franklin Gothic Book"/>
              <a:ea typeface="Franklin Gothic Book"/>
              <a:cs typeface="Franklin Gothic Book"/>
              <a:sym typeface="Franklin Gothic Book"/>
            </a:endParaRPr>
          </a:p>
          <a:p>
            <a:pPr marL="0" lvl="0" indent="0">
              <a:spcBef>
                <a:spcPts val="500"/>
              </a:spcBef>
              <a:buClr>
                <a:srgbClr val="AA2B1E"/>
              </a:buClr>
              <a:buSzTx/>
              <a:buFont typeface="Brush Script MT Italic"/>
              <a:buNone/>
              <a:defRPr sz="1800"/>
            </a:pPr>
            <a:r>
              <a:rPr lang="en-US" sz="2600" dirty="0">
                <a:solidFill>
                  <a:srgbClr val="FF0000"/>
                </a:solidFill>
                <a:latin typeface="Franklin Gothic Book"/>
                <a:ea typeface="Franklin Gothic Book"/>
                <a:cs typeface="Franklin Gothic Book"/>
                <a:sym typeface="Franklin Gothic Book"/>
              </a:rPr>
              <a:t>				</a:t>
            </a:r>
            <a:br>
              <a:rPr lang="en-US" sz="2600" dirty="0">
                <a:latin typeface="Franklin Gothic Book"/>
                <a:ea typeface="Franklin Gothic Book"/>
                <a:cs typeface="Franklin Gothic Book"/>
                <a:sym typeface="Franklin Gothic Book"/>
              </a:rPr>
            </a:br>
            <a:br>
              <a:rPr lang="en-US" sz="2600" dirty="0">
                <a:latin typeface="Franklin Gothic Book"/>
                <a:ea typeface="Franklin Gothic Book"/>
                <a:cs typeface="Franklin Gothic Book"/>
                <a:sym typeface="Franklin Gothic Book"/>
              </a:rPr>
            </a:br>
            <a:endParaRPr lang="en-US" sz="2600" dirty="0">
              <a:latin typeface="Franklin Gothic Book"/>
              <a:ea typeface="Franklin Gothic Book"/>
              <a:cs typeface="Franklin Gothic Book"/>
              <a:sym typeface="Franklin Gothic Book"/>
            </a:endParaRPr>
          </a:p>
          <a:p>
            <a:endParaRPr lang="en-US" dirty="0"/>
          </a:p>
        </p:txBody>
      </p:sp>
    </p:spTree>
    <p:extLst>
      <p:ext uri="{BB962C8B-B14F-4D97-AF65-F5344CB8AC3E}">
        <p14:creationId xmlns:p14="http://schemas.microsoft.com/office/powerpoint/2010/main" val="1950664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4">
            <a:hlinkClick r:id="" action="ppaction://media"/>
            <a:extLst>
              <a:ext uri="{FF2B5EF4-FFF2-40B4-BE49-F238E27FC236}">
                <a16:creationId xmlns:a16="http://schemas.microsoft.com/office/drawing/2014/main" id="{53432563-8CCA-1F80-B664-1E8B4F7B58F0}"/>
              </a:ext>
            </a:extLst>
          </p:cNvPr>
          <p:cNvPicPr>
            <a:picLocks noRot="1" noChangeAspect="1"/>
          </p:cNvPicPr>
          <p:nvPr>
            <a:videoFile r:link="rId1"/>
          </p:nvPr>
        </p:nvPicPr>
        <p:blipFill>
          <a:blip r:embed="rId3"/>
          <a:stretch>
            <a:fillRect/>
          </a:stretch>
        </p:blipFill>
        <p:spPr>
          <a:xfrm>
            <a:off x="470193" y="1828800"/>
            <a:ext cx="8523798" cy="4794636"/>
          </a:xfrm>
          <a:prstGeom prst="rect">
            <a:avLst/>
          </a:prstGeom>
        </p:spPr>
      </p:pic>
    </p:spTree>
    <p:extLst>
      <p:ext uri="{BB962C8B-B14F-4D97-AF65-F5344CB8AC3E}">
        <p14:creationId xmlns:p14="http://schemas.microsoft.com/office/powerpoint/2010/main" val="24478255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More Practice</a:t>
            </a:r>
            <a:endParaRPr lang="en-US"/>
          </a:p>
        </p:txBody>
      </p:sp>
      <p:sp>
        <p:nvSpPr>
          <p:cNvPr id="3" name="Content Placeholder 2"/>
          <p:cNvSpPr>
            <a:spLocks noGrp="1"/>
          </p:cNvSpPr>
          <p:nvPr>
            <p:ph idx="1"/>
          </p:nvPr>
        </p:nvSpPr>
        <p:spPr>
          <a:xfrm>
            <a:off x="1066800" y="1600200"/>
            <a:ext cx="7505700" cy="4279393"/>
          </a:xfrm>
        </p:spPr>
        <p:txBody>
          <a:bodyPr>
            <a:normAutofit/>
          </a:bodyPr>
          <a:lstStyle/>
          <a:p>
            <a:pPr marL="0" indent="0">
              <a:buNone/>
            </a:pPr>
            <a:r>
              <a:rPr lang="en-US" err="1"/>
              <a:t>Latosha</a:t>
            </a:r>
            <a:r>
              <a:rPr lang="en-US"/>
              <a:t> is a new student who just moved to your school.  Her parents recently divorced and she did not want to move.  You are the only friend she has made at school.  </a:t>
            </a:r>
            <a:r>
              <a:rPr lang="en-US" err="1"/>
              <a:t>Latosha</a:t>
            </a:r>
            <a:r>
              <a:rPr lang="en-US"/>
              <a:t> says she never sleeps and that her parents are upset with her because she is failing so many classes.  Her eyes are often red and puffy as though she has been crying.  Her closest friend is her sister who will be leaving for college in the Fall.  Yesterday she gave you her birthstone ring, and said she wouldn’t need it anymore so she wanted you to have it.</a:t>
            </a:r>
          </a:p>
        </p:txBody>
      </p:sp>
    </p:spTree>
    <p:extLst>
      <p:ext uri="{BB962C8B-B14F-4D97-AF65-F5344CB8AC3E}">
        <p14:creationId xmlns:p14="http://schemas.microsoft.com/office/powerpoint/2010/main" val="1789393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19316" y="381000"/>
            <a:ext cx="8229600" cy="1828800"/>
          </a:xfrm>
        </p:spPr>
        <p:txBody>
          <a:bodyPr>
            <a:normAutofit/>
          </a:bodyPr>
          <a:lstStyle/>
          <a:p>
            <a:r>
              <a:rPr lang="en-US"/>
              <a:t>What can you do to prevent suicide?</a:t>
            </a:r>
          </a:p>
        </p:txBody>
      </p:sp>
      <p:sp>
        <p:nvSpPr>
          <p:cNvPr id="3" name="Content Placeholder 2"/>
          <p:cNvSpPr>
            <a:spLocks noGrp="1"/>
          </p:cNvSpPr>
          <p:nvPr>
            <p:ph idx="1"/>
          </p:nvPr>
        </p:nvSpPr>
        <p:spPr>
          <a:xfrm>
            <a:off x="1676400" y="2438400"/>
            <a:ext cx="8686800" cy="2118360"/>
          </a:xfrm>
        </p:spPr>
        <p:txBody>
          <a:bodyPr>
            <a:normAutofit/>
          </a:bodyPr>
          <a:lstStyle/>
          <a:p>
            <a:pPr>
              <a:buNone/>
            </a:pPr>
            <a:endParaRPr lang="en-US">
              <a:hlinkClick r:id="rId3"/>
            </a:endParaRPr>
          </a:p>
          <a:p>
            <a:pPr>
              <a:buNone/>
            </a:pPr>
            <a:r>
              <a:rPr lang="en-US">
                <a:hlinkClick r:id="rId3"/>
              </a:rPr>
              <a:t>http://www.youtube.com/watch?v=9yrwt5gG9zg</a:t>
            </a:r>
            <a:endParaRPr lang="en-US"/>
          </a:p>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Depression</a:t>
            </a:r>
            <a:br>
              <a:rPr lang="en-US"/>
            </a:br>
            <a:endParaRPr lang="en-US" sz="3100"/>
          </a:p>
        </p:txBody>
      </p:sp>
      <p:sp>
        <p:nvSpPr>
          <p:cNvPr id="3" name="Content Placeholder 2"/>
          <p:cNvSpPr>
            <a:spLocks noGrp="1"/>
          </p:cNvSpPr>
          <p:nvPr>
            <p:ph idx="1"/>
          </p:nvPr>
        </p:nvSpPr>
        <p:spPr/>
        <p:txBody>
          <a:bodyPr>
            <a:normAutofit fontScale="92500" lnSpcReduction="20000"/>
          </a:bodyPr>
          <a:lstStyle/>
          <a:p>
            <a:r>
              <a:rPr lang="en-US" sz="2400"/>
              <a:t>In 2016, 21.2% of 8</a:t>
            </a:r>
            <a:r>
              <a:rPr lang="en-US" sz="2400" baseline="30000"/>
              <a:t>th</a:t>
            </a:r>
            <a:r>
              <a:rPr lang="en-US" sz="2400"/>
              <a:t> graders felt so sad or hopeless almost every day for two weeks or more in a row that they stopped doing some usual activities. (77 out of 363)</a:t>
            </a:r>
          </a:p>
          <a:p>
            <a:r>
              <a:rPr lang="en-US" sz="2400"/>
              <a:t>10.8% of 6</a:t>
            </a:r>
            <a:r>
              <a:rPr lang="en-US" sz="2400" baseline="30000"/>
              <a:t>th</a:t>
            </a:r>
            <a:r>
              <a:rPr lang="en-US" sz="2400"/>
              <a:t> graders surveyed had serious thoughts of suicide (41 out of 381). </a:t>
            </a:r>
          </a:p>
          <a:p>
            <a:r>
              <a:rPr lang="en-US" sz="2400"/>
              <a:t>13.3% of 8</a:t>
            </a:r>
            <a:r>
              <a:rPr lang="en-US" sz="2400" baseline="30000"/>
              <a:t>th</a:t>
            </a:r>
            <a:r>
              <a:rPr lang="en-US" sz="2400"/>
              <a:t> graders survey had serious thoughts of suicide (48 out of 362)</a:t>
            </a:r>
          </a:p>
          <a:p>
            <a:endParaRPr lang="en-US" sz="2400"/>
          </a:p>
          <a:p>
            <a:r>
              <a:rPr lang="en-US" sz="2400"/>
              <a:t>We don’t have Healthy Youth Survey Results since Timberline is new. </a:t>
            </a:r>
          </a:p>
          <a:p>
            <a:endParaRPr lang="en-US"/>
          </a:p>
        </p:txBody>
      </p:sp>
    </p:spTree>
    <p:extLst>
      <p:ext uri="{BB962C8B-B14F-4D97-AF65-F5344CB8AC3E}">
        <p14:creationId xmlns:p14="http://schemas.microsoft.com/office/powerpoint/2010/main" val="40236574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3" name="Shape 193"/>
          <p:cNvSpPr>
            <a:spLocks noGrp="1"/>
          </p:cNvSpPr>
          <p:nvPr>
            <p:ph type="sldNum" sz="quarter" idx="2"/>
          </p:nvPr>
        </p:nvSpPr>
        <p:spPr>
          <a:xfrm>
            <a:off x="6553200" y="6436360"/>
            <a:ext cx="1905000" cy="269240"/>
          </a:xfrm>
          <a:prstGeom prst="rect">
            <a:avLst/>
          </a:prstGeom>
          <a:extLst>
            <a:ext uri="{C572A759-6A51-4108-AA02-DFA0A04FC94B}">
              <ma14:wrappingTextBoxFlag xmlns="" xmlns:ma14="http://schemas.microsoft.com/office/mac/drawingml/2011/main" val="1"/>
            </a:ext>
          </a:extLst>
        </p:spPr>
        <p:txBody>
          <a:bodyPr/>
          <a:lstStyle>
            <a:lvl1pPr defTabSz="457200">
              <a:spcBef>
                <a:spcPts val="0"/>
              </a:spcBef>
              <a:defRPr sz="1200">
                <a:latin typeface="+mn-lt"/>
                <a:ea typeface="+mn-ea"/>
                <a:cs typeface="+mn-cs"/>
                <a:sym typeface="Helvetica"/>
              </a:defRPr>
            </a:lvl1pPr>
          </a:lstStyle>
          <a:p>
            <a:pPr lvl="0">
              <a:defRPr sz="1800"/>
            </a:pPr>
            <a:fld id="{86CB4B4D-7CA3-9044-876B-883B54F8677D}" type="slidenum">
              <a:rPr sz="1200"/>
              <a:t>46</a:t>
            </a:fld>
            <a:endParaRPr sz="1200"/>
          </a:p>
        </p:txBody>
      </p:sp>
      <p:sp>
        <p:nvSpPr>
          <p:cNvPr id="190" name="Shape 190"/>
          <p:cNvSpPr>
            <a:spLocks noGrp="1"/>
          </p:cNvSpPr>
          <p:nvPr>
            <p:ph type="title" idx="4294967295"/>
          </p:nvPr>
        </p:nvSpPr>
        <p:spPr>
          <a:xfrm>
            <a:off x="762000" y="240666"/>
            <a:ext cx="7108825" cy="10668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solidFill>
                  <a:srgbClr val="000000"/>
                </a:solidFill>
              </a:defRPr>
            </a:pPr>
            <a:r>
              <a:rPr sz="4400">
                <a:solidFill>
                  <a:schemeClr val="tx1"/>
                </a:solidFill>
              </a:rPr>
              <a:t>Important Points To Recap!</a:t>
            </a:r>
          </a:p>
        </p:txBody>
      </p:sp>
      <p:sp>
        <p:nvSpPr>
          <p:cNvPr id="192" name="Shape 192"/>
          <p:cNvSpPr>
            <a:spLocks noGrp="1"/>
          </p:cNvSpPr>
          <p:nvPr>
            <p:ph type="body" idx="4294967295"/>
          </p:nvPr>
        </p:nvSpPr>
        <p:spPr>
          <a:xfrm>
            <a:off x="914400" y="1676400"/>
            <a:ext cx="7910512" cy="494093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rmAutofit/>
          </a:bodyPr>
          <a:lstStyle/>
          <a:p>
            <a:pPr lvl="0" defTabSz="850391">
              <a:spcBef>
                <a:spcPts val="500"/>
              </a:spcBef>
              <a:buClr>
                <a:srgbClr val="AA2B1E"/>
              </a:buClr>
              <a:buSzPct val="85000"/>
              <a:buFont typeface="Wingdings" panose="05000000000000000000" pitchFamily="2" charset="2"/>
              <a:buChar char="§"/>
              <a:defRPr sz="1800"/>
            </a:pPr>
            <a:r>
              <a:rPr sz="2232">
                <a:latin typeface="Franklin Gothic Book"/>
                <a:ea typeface="Franklin Gothic Book"/>
                <a:cs typeface="Franklin Gothic Book"/>
                <a:sym typeface="Franklin Gothic Book"/>
              </a:rPr>
              <a:t>Youth suicide is a</a:t>
            </a:r>
            <a:r>
              <a:rPr lang="en-US" sz="2232">
                <a:latin typeface="Franklin Gothic Book"/>
                <a:ea typeface="Franklin Gothic Book"/>
                <a:cs typeface="Franklin Gothic Book"/>
                <a:sym typeface="Franklin Gothic Book"/>
              </a:rPr>
              <a:t>n increasing</a:t>
            </a:r>
            <a:r>
              <a:rPr sz="2232">
                <a:latin typeface="Franklin Gothic Book"/>
                <a:ea typeface="Franklin Gothic Book"/>
                <a:cs typeface="Franklin Gothic Book"/>
                <a:sym typeface="Franklin Gothic Book"/>
              </a:rPr>
              <a:t> problem in Washington.</a:t>
            </a:r>
          </a:p>
          <a:p>
            <a:pPr lvl="0" defTabSz="850391">
              <a:spcBef>
                <a:spcPts val="500"/>
              </a:spcBef>
              <a:buClr>
                <a:srgbClr val="AA2B1E"/>
              </a:buClr>
              <a:buSzPct val="85000"/>
              <a:buFont typeface="Wingdings" panose="05000000000000000000" pitchFamily="2" charset="2"/>
              <a:buChar char="§"/>
              <a:defRPr sz="1800"/>
            </a:pPr>
            <a:endParaRPr sz="465">
              <a:latin typeface="Franklin Gothic Book"/>
              <a:ea typeface="Franklin Gothic Book"/>
              <a:cs typeface="Franklin Gothic Book"/>
              <a:sym typeface="Franklin Gothic Book"/>
            </a:endParaRPr>
          </a:p>
          <a:p>
            <a:pPr lvl="0" defTabSz="850391">
              <a:spcBef>
                <a:spcPts val="500"/>
              </a:spcBef>
              <a:buClr>
                <a:srgbClr val="AA2B1E"/>
              </a:buClr>
              <a:buSzPct val="85000"/>
              <a:buFont typeface="Wingdings" panose="05000000000000000000" pitchFamily="2" charset="2"/>
              <a:buChar char="§"/>
              <a:defRPr sz="1800"/>
            </a:pPr>
            <a:endParaRPr sz="465">
              <a:latin typeface="Franklin Gothic Book"/>
              <a:ea typeface="Franklin Gothic Book"/>
              <a:cs typeface="Franklin Gothic Book"/>
              <a:sym typeface="Franklin Gothic Book"/>
            </a:endParaRPr>
          </a:p>
          <a:p>
            <a:pPr lvl="0" defTabSz="850391">
              <a:spcBef>
                <a:spcPts val="500"/>
              </a:spcBef>
              <a:buClr>
                <a:srgbClr val="AA2B1E"/>
              </a:buClr>
              <a:buSzPct val="85000"/>
              <a:buFont typeface="Wingdings" panose="05000000000000000000" pitchFamily="2" charset="2"/>
              <a:buChar char="§"/>
              <a:defRPr sz="1800"/>
            </a:pPr>
            <a:r>
              <a:rPr sz="2232">
                <a:latin typeface="Franklin Gothic Book"/>
                <a:ea typeface="Franklin Gothic Book"/>
                <a:cs typeface="Franklin Gothic Book"/>
                <a:sym typeface="Franklin Gothic Book"/>
              </a:rPr>
              <a:t>Most young people who experience stress and depression </a:t>
            </a:r>
            <a:r>
              <a:rPr sz="2232" i="1">
                <a:solidFill>
                  <a:srgbClr val="FF0000"/>
                </a:solidFill>
                <a:latin typeface="Franklin Gothic Book"/>
                <a:ea typeface="Franklin Gothic Book"/>
                <a:cs typeface="Franklin Gothic Book"/>
                <a:sym typeface="Franklin Gothic Book"/>
              </a:rPr>
              <a:t>do not </a:t>
            </a:r>
            <a:r>
              <a:rPr sz="2232">
                <a:latin typeface="Franklin Gothic Book"/>
                <a:ea typeface="Franklin Gothic Book"/>
                <a:cs typeface="Franklin Gothic Book"/>
                <a:sym typeface="Franklin Gothic Book"/>
              </a:rPr>
              <a:t>attempt suicide.</a:t>
            </a:r>
          </a:p>
          <a:p>
            <a:pPr lvl="0" defTabSz="850391">
              <a:spcBef>
                <a:spcPts val="500"/>
              </a:spcBef>
              <a:buClr>
                <a:srgbClr val="AA2B1E"/>
              </a:buClr>
              <a:buSzPct val="85000"/>
              <a:buFont typeface="Wingdings" panose="05000000000000000000" pitchFamily="2" charset="2"/>
              <a:buChar char="§"/>
              <a:defRPr sz="1800"/>
            </a:pPr>
            <a:endParaRPr sz="465">
              <a:latin typeface="Franklin Gothic Book"/>
              <a:ea typeface="Franklin Gothic Book"/>
              <a:cs typeface="Franklin Gothic Book"/>
              <a:sym typeface="Franklin Gothic Book"/>
            </a:endParaRPr>
          </a:p>
          <a:p>
            <a:pPr lvl="0" defTabSz="850391">
              <a:spcBef>
                <a:spcPts val="500"/>
              </a:spcBef>
              <a:buClr>
                <a:srgbClr val="AA2B1E"/>
              </a:buClr>
              <a:buSzPct val="85000"/>
              <a:buFont typeface="Wingdings" panose="05000000000000000000" pitchFamily="2" charset="2"/>
              <a:buChar char="§"/>
              <a:defRPr sz="1800"/>
            </a:pPr>
            <a:endParaRPr sz="465">
              <a:latin typeface="Franklin Gothic Book"/>
              <a:ea typeface="Franklin Gothic Book"/>
              <a:cs typeface="Franklin Gothic Book"/>
              <a:sym typeface="Franklin Gothic Book"/>
            </a:endParaRPr>
          </a:p>
          <a:p>
            <a:pPr lvl="0" defTabSz="850391">
              <a:spcBef>
                <a:spcPts val="500"/>
              </a:spcBef>
              <a:buClr>
                <a:srgbClr val="AA2B1E"/>
              </a:buClr>
              <a:buSzPct val="85000"/>
              <a:buFont typeface="Wingdings" panose="05000000000000000000" pitchFamily="2" charset="2"/>
              <a:buChar char="§"/>
              <a:defRPr sz="1800"/>
            </a:pPr>
            <a:r>
              <a:rPr sz="2232">
                <a:latin typeface="Franklin Gothic Book"/>
                <a:ea typeface="Franklin Gothic Book"/>
                <a:cs typeface="Franklin Gothic Book"/>
                <a:sym typeface="Franklin Gothic Book"/>
              </a:rPr>
              <a:t>Many teens in crisis go to a friend first. You are a key part of the support network for a peer in crisis! </a:t>
            </a:r>
          </a:p>
          <a:p>
            <a:pPr lvl="0" defTabSz="850391">
              <a:spcBef>
                <a:spcPts val="500"/>
              </a:spcBef>
              <a:buClr>
                <a:srgbClr val="AA2B1E"/>
              </a:buClr>
              <a:buSzPct val="85000"/>
              <a:buFont typeface="Wingdings" panose="05000000000000000000" pitchFamily="2" charset="2"/>
              <a:buChar char="§"/>
              <a:defRPr sz="1800"/>
            </a:pPr>
            <a:endParaRPr sz="465">
              <a:latin typeface="Franklin Gothic Book"/>
              <a:ea typeface="Franklin Gothic Book"/>
              <a:cs typeface="Franklin Gothic Book"/>
              <a:sym typeface="Franklin Gothic Book"/>
            </a:endParaRPr>
          </a:p>
          <a:p>
            <a:pPr lvl="0" defTabSz="850391">
              <a:spcBef>
                <a:spcPts val="500"/>
              </a:spcBef>
              <a:buClr>
                <a:srgbClr val="AA2B1E"/>
              </a:buClr>
              <a:buSzPct val="85000"/>
              <a:buFont typeface="Wingdings" panose="05000000000000000000" pitchFamily="2" charset="2"/>
              <a:buChar char="§"/>
              <a:defRPr sz="1800"/>
            </a:pPr>
            <a:endParaRPr sz="465">
              <a:latin typeface="Franklin Gothic Book"/>
              <a:ea typeface="Franklin Gothic Book"/>
              <a:cs typeface="Franklin Gothic Book"/>
              <a:sym typeface="Franklin Gothic Book"/>
            </a:endParaRPr>
          </a:p>
          <a:p>
            <a:pPr lvl="0" defTabSz="850391">
              <a:spcBef>
                <a:spcPts val="500"/>
              </a:spcBef>
              <a:buClr>
                <a:srgbClr val="AA2B1E"/>
              </a:buClr>
              <a:buSzPct val="85000"/>
              <a:buFont typeface="Wingdings" panose="05000000000000000000" pitchFamily="2" charset="2"/>
              <a:buChar char="§"/>
              <a:defRPr sz="1800"/>
            </a:pPr>
            <a:r>
              <a:rPr sz="2232">
                <a:latin typeface="Franklin Gothic Book"/>
                <a:ea typeface="Franklin Gothic Book"/>
                <a:cs typeface="Franklin Gothic Book"/>
                <a:sym typeface="Franklin Gothic Book"/>
              </a:rPr>
              <a:t>Using </a:t>
            </a:r>
            <a:r>
              <a:rPr sz="2232">
                <a:solidFill>
                  <a:srgbClr val="C00000"/>
                </a:solidFill>
                <a:latin typeface="Franklin Gothic Book"/>
                <a:ea typeface="Franklin Gothic Book"/>
                <a:cs typeface="Franklin Gothic Book"/>
                <a:sym typeface="Franklin Gothic Book"/>
              </a:rPr>
              <a:t>SAG</a:t>
            </a:r>
            <a:r>
              <a:rPr sz="2232">
                <a:latin typeface="Franklin Gothic Book"/>
                <a:ea typeface="Franklin Gothic Book"/>
                <a:cs typeface="Franklin Gothic Book"/>
                <a:sym typeface="Franklin Gothic Book"/>
              </a:rPr>
              <a:t> and connecting your peer with a helpful adult can save their life</a:t>
            </a:r>
            <a:endParaRPr lang="en-US" sz="2232">
              <a:latin typeface="Franklin Gothic Book"/>
              <a:ea typeface="Franklin Gothic Book"/>
              <a:cs typeface="Franklin Gothic Book"/>
              <a:sym typeface="Franklin Gothic Book"/>
            </a:endParaRPr>
          </a:p>
          <a:p>
            <a:pPr marL="0" lvl="0" indent="0" defTabSz="850391">
              <a:spcBef>
                <a:spcPts val="500"/>
              </a:spcBef>
              <a:buClr>
                <a:srgbClr val="AA2B1E"/>
              </a:buClr>
              <a:buSzPct val="85000"/>
              <a:buNone/>
              <a:defRPr sz="1800"/>
            </a:pPr>
            <a:endParaRPr lang="en-US" sz="2232">
              <a:latin typeface="Franklin Gothic Book"/>
              <a:ea typeface="Franklin Gothic Book"/>
              <a:cs typeface="Franklin Gothic Book"/>
              <a:sym typeface="Franklin Gothic Book"/>
            </a:endParaRPr>
          </a:p>
          <a:p>
            <a:pPr lvl="0" defTabSz="850391">
              <a:spcBef>
                <a:spcPts val="500"/>
              </a:spcBef>
              <a:buClr>
                <a:srgbClr val="AA2B1E"/>
              </a:buClr>
              <a:buSzPct val="85000"/>
              <a:buFont typeface="Wingdings" panose="05000000000000000000" pitchFamily="2" charset="2"/>
              <a:buChar char="§"/>
              <a:defRPr sz="1800"/>
            </a:pPr>
            <a:r>
              <a:rPr lang="en-US" sz="2232">
                <a:latin typeface="Franklin Gothic Book"/>
                <a:ea typeface="Franklin Gothic Book"/>
                <a:cs typeface="Franklin Gothic Book"/>
                <a:sym typeface="Franklin Gothic Book"/>
              </a:rPr>
              <a:t>Please ask for help from an adult or counselor, you are not alone.</a:t>
            </a:r>
          </a:p>
          <a:p>
            <a:pPr lvl="0" defTabSz="850391">
              <a:spcBef>
                <a:spcPts val="500"/>
              </a:spcBef>
              <a:buClr>
                <a:srgbClr val="AA2B1E"/>
              </a:buClr>
              <a:buSzPct val="85000"/>
              <a:buFont typeface="Wingdings" panose="05000000000000000000" pitchFamily="2" charset="2"/>
              <a:buChar char="§"/>
              <a:defRPr sz="1800"/>
            </a:pPr>
            <a:endParaRPr sz="744">
              <a:latin typeface="Franklin Gothic Book"/>
              <a:ea typeface="Franklin Gothic Book"/>
              <a:cs typeface="Franklin Gothic Book"/>
              <a:sym typeface="Franklin Gothic Book"/>
            </a:endParaRPr>
          </a:p>
          <a:p>
            <a:pPr defTabSz="850391">
              <a:spcBef>
                <a:spcPts val="500"/>
              </a:spcBef>
              <a:buClr>
                <a:srgbClr val="AA2B1E"/>
              </a:buClr>
              <a:buSzTx/>
              <a:buFont typeface="Wingdings" panose="05000000000000000000" pitchFamily="2" charset="2"/>
              <a:buChar char="§"/>
              <a:defRPr sz="1800"/>
            </a:pPr>
            <a:endParaRPr sz="465">
              <a:latin typeface="Franklin Gothic Book"/>
              <a:ea typeface="Franklin Gothic Book"/>
              <a:cs typeface="Franklin Gothic Book"/>
              <a:sym typeface="Franklin Gothic Book"/>
            </a:endParaRPr>
          </a:p>
          <a:p>
            <a:pPr marL="0" indent="0" defTabSz="850391">
              <a:spcBef>
                <a:spcPts val="500"/>
              </a:spcBef>
              <a:buClr>
                <a:srgbClr val="AA2B1E"/>
              </a:buClr>
              <a:buSzTx/>
              <a:buNone/>
              <a:defRPr sz="1800"/>
            </a:pPr>
            <a:endParaRPr sz="465">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1516402820"/>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4C3FA7-EFC3-C2EE-626F-09F80B0F0383}"/>
              </a:ext>
            </a:extLst>
          </p:cNvPr>
          <p:cNvPicPr>
            <a:picLocks noChangeAspect="1"/>
          </p:cNvPicPr>
          <p:nvPr/>
        </p:nvPicPr>
        <p:blipFill>
          <a:blip r:embed="rId2"/>
          <a:stretch>
            <a:fillRect/>
          </a:stretch>
        </p:blipFill>
        <p:spPr>
          <a:xfrm>
            <a:off x="4099892" y="288236"/>
            <a:ext cx="4586908" cy="4393095"/>
          </a:xfrm>
          <a:prstGeom prst="rect">
            <a:avLst/>
          </a:prstGeom>
        </p:spPr>
      </p:pic>
      <p:pic>
        <p:nvPicPr>
          <p:cNvPr id="5" name="Picture 4">
            <a:extLst>
              <a:ext uri="{FF2B5EF4-FFF2-40B4-BE49-F238E27FC236}">
                <a16:creationId xmlns:a16="http://schemas.microsoft.com/office/drawing/2014/main" id="{4CF6F549-CFE9-AB80-07A1-379E0387CDF4}"/>
              </a:ext>
            </a:extLst>
          </p:cNvPr>
          <p:cNvPicPr>
            <a:picLocks noChangeAspect="1"/>
          </p:cNvPicPr>
          <p:nvPr/>
        </p:nvPicPr>
        <p:blipFill>
          <a:blip r:embed="rId3"/>
          <a:stretch>
            <a:fillRect/>
          </a:stretch>
        </p:blipFill>
        <p:spPr>
          <a:xfrm>
            <a:off x="988943" y="1888435"/>
            <a:ext cx="2777987" cy="3001617"/>
          </a:xfrm>
          <a:prstGeom prst="rect">
            <a:avLst/>
          </a:prstGeom>
        </p:spPr>
      </p:pic>
      <p:pic>
        <p:nvPicPr>
          <p:cNvPr id="7" name="Picture 6">
            <a:extLst>
              <a:ext uri="{FF2B5EF4-FFF2-40B4-BE49-F238E27FC236}">
                <a16:creationId xmlns:a16="http://schemas.microsoft.com/office/drawing/2014/main" id="{0386846F-0B69-67D2-A699-3BB776938C73}"/>
              </a:ext>
            </a:extLst>
          </p:cNvPr>
          <p:cNvPicPr>
            <a:picLocks noChangeAspect="1"/>
          </p:cNvPicPr>
          <p:nvPr/>
        </p:nvPicPr>
        <p:blipFill>
          <a:blip r:embed="rId4"/>
          <a:stretch>
            <a:fillRect/>
          </a:stretch>
        </p:blipFill>
        <p:spPr>
          <a:xfrm>
            <a:off x="2494722" y="5050315"/>
            <a:ext cx="2276492" cy="1657362"/>
          </a:xfrm>
          <a:prstGeom prst="rect">
            <a:avLst/>
          </a:prstGeom>
        </p:spPr>
      </p:pic>
    </p:spTree>
    <p:extLst>
      <p:ext uri="{BB962C8B-B14F-4D97-AF65-F5344CB8AC3E}">
        <p14:creationId xmlns:p14="http://schemas.microsoft.com/office/powerpoint/2010/main" val="3115843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are the FACTS</a:t>
            </a:r>
          </a:p>
        </p:txBody>
      </p:sp>
      <p:sp>
        <p:nvSpPr>
          <p:cNvPr id="3" name="Content Placeholder 2"/>
          <p:cNvSpPr>
            <a:spLocks noGrp="1"/>
          </p:cNvSpPr>
          <p:nvPr>
            <p:ph idx="1"/>
          </p:nvPr>
        </p:nvSpPr>
        <p:spPr/>
        <p:txBody>
          <a:bodyPr/>
          <a:lstStyle/>
          <a:p>
            <a:r>
              <a:rPr lang="en-US">
                <a:solidFill>
                  <a:srgbClr val="FF0000"/>
                </a:solidFill>
              </a:rPr>
              <a:t>F</a:t>
            </a:r>
            <a:r>
              <a:rPr lang="en-US"/>
              <a:t>- Feelings</a:t>
            </a:r>
          </a:p>
          <a:p>
            <a:r>
              <a:rPr lang="en-US">
                <a:solidFill>
                  <a:srgbClr val="FF0000"/>
                </a:solidFill>
              </a:rPr>
              <a:t>A</a:t>
            </a:r>
            <a:r>
              <a:rPr lang="en-US"/>
              <a:t>- Actions</a:t>
            </a:r>
          </a:p>
          <a:p>
            <a:r>
              <a:rPr lang="en-US">
                <a:solidFill>
                  <a:srgbClr val="FF0000"/>
                </a:solidFill>
              </a:rPr>
              <a:t>C</a:t>
            </a:r>
            <a:r>
              <a:rPr lang="en-US"/>
              <a:t>- Changes</a:t>
            </a:r>
          </a:p>
          <a:p>
            <a:r>
              <a:rPr lang="en-US">
                <a:solidFill>
                  <a:srgbClr val="FF0000"/>
                </a:solidFill>
              </a:rPr>
              <a:t>T</a:t>
            </a:r>
            <a:r>
              <a:rPr lang="en-US"/>
              <a:t>- Threats</a:t>
            </a:r>
          </a:p>
          <a:p>
            <a:r>
              <a:rPr lang="en-US">
                <a:solidFill>
                  <a:srgbClr val="FF0000"/>
                </a:solidFill>
              </a:rPr>
              <a:t>S</a:t>
            </a:r>
            <a:r>
              <a:rPr lang="en-US"/>
              <a:t>- Situations</a:t>
            </a:r>
          </a:p>
        </p:txBody>
      </p:sp>
    </p:spTree>
    <p:extLst>
      <p:ext uri="{BB962C8B-B14F-4D97-AF65-F5344CB8AC3E}">
        <p14:creationId xmlns:p14="http://schemas.microsoft.com/office/powerpoint/2010/main" val="2157438871"/>
      </p:ext>
    </p:extLst>
  </p:cSld>
  <p:clrMapOvr>
    <a:masterClrMapping/>
  </p:clrMapOvr>
</p:sld>
</file>

<file path=ppt/theme/theme1.xml><?xml version="1.0" encoding="utf-8"?>
<a:theme xmlns:a="http://schemas.openxmlformats.org/drawingml/2006/main" name="Badg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63E0EABF4A904591EFF830B652E212" ma:contentTypeVersion="12" ma:contentTypeDescription="Create a new document." ma:contentTypeScope="" ma:versionID="5a04440cd3d1c992f00aed18ac45a63a">
  <xsd:schema xmlns:xsd="http://www.w3.org/2001/XMLSchema" xmlns:xs="http://www.w3.org/2001/XMLSchema" xmlns:p="http://schemas.microsoft.com/office/2006/metadata/properties" xmlns:ns3="102a8864-505d-4bfc-be87-49d9236ff9dc" xmlns:ns4="ceb53d38-7a2a-4170-9384-237531a3fe9a" targetNamespace="http://schemas.microsoft.com/office/2006/metadata/properties" ma:root="true" ma:fieldsID="523b22e49c1a76e508ba3197cd07158c" ns3:_="" ns4:_="">
    <xsd:import namespace="102a8864-505d-4bfc-be87-49d9236ff9dc"/>
    <xsd:import namespace="ceb53d38-7a2a-4170-9384-237531a3fe9a"/>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AutoTags" minOccurs="0"/>
                <xsd:element ref="ns4:MediaServiceDateTaken" minOccurs="0"/>
                <xsd:element ref="ns4:MediaServiceEventHashCode" minOccurs="0"/>
                <xsd:element ref="ns4:MediaServiceGenerationTime"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2a8864-505d-4bfc-be87-49d9236ff9d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b53d38-7a2a-4170-9384-237531a3fe9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5C76807-08B9-4CCD-B13B-A131116E15E6}">
  <ds:schemaRefs>
    <ds:schemaRef ds:uri="102a8864-505d-4bfc-be87-49d9236ff9dc"/>
    <ds:schemaRef ds:uri="ceb53d38-7a2a-4170-9384-237531a3fe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BA93BEE-9926-44AF-9AA0-E64E1027FA13}">
  <ds:schemaRefs>
    <ds:schemaRef ds:uri="http://schemas.microsoft.com/sharepoint/v3/contenttype/forms"/>
  </ds:schemaRefs>
</ds:datastoreItem>
</file>

<file path=customXml/itemProps3.xml><?xml version="1.0" encoding="utf-8"?>
<ds:datastoreItem xmlns:ds="http://schemas.openxmlformats.org/officeDocument/2006/customXml" ds:itemID="{7D36241E-AE79-437F-9451-F3B444A60E26}">
  <ds:schemaRefs>
    <ds:schemaRef ds:uri="102a8864-505d-4bfc-be87-49d9236ff9dc"/>
    <ds:schemaRef ds:uri="ceb53d38-7a2a-4170-9384-237531a3fe9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TM02900688[[fn=Facet]]</Template>
  <TotalTime>3133</TotalTime>
  <Words>5059</Words>
  <Application>Microsoft Office PowerPoint</Application>
  <PresentationFormat>On-screen Show (4:3)</PresentationFormat>
  <Paragraphs>558</Paragraphs>
  <Slides>48</Slides>
  <Notes>37</Notes>
  <HiddenSlides>8</HiddenSlides>
  <MMClips>1</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Badge</vt:lpstr>
      <vt:lpstr> Suicide Prevention How to help 2023-2024</vt:lpstr>
      <vt:lpstr>Suicide Is hard to talk about </vt:lpstr>
      <vt:lpstr>Learning Targets</vt:lpstr>
      <vt:lpstr>Talk to your counselor</vt:lpstr>
      <vt:lpstr>       Confidentiality</vt:lpstr>
      <vt:lpstr> The WHY?</vt:lpstr>
      <vt:lpstr>TRUE or FALSE</vt:lpstr>
      <vt:lpstr>Fact or Myth?</vt:lpstr>
      <vt:lpstr>    The concern is real</vt:lpstr>
      <vt:lpstr>PowerPoint Presentation</vt:lpstr>
      <vt:lpstr>PowerPoint Presentation</vt:lpstr>
      <vt:lpstr>TMS 2023-24 School Year Student Survey</vt:lpstr>
      <vt:lpstr>       Feeling Connected at TIMBERLINE</vt:lpstr>
      <vt:lpstr> Hope and Positive Mindset</vt:lpstr>
      <vt:lpstr>                  Hope Helps   “We must accept finite disappointment, but never lose infinite hope.” .</vt:lpstr>
      <vt:lpstr>            Prevention</vt:lpstr>
      <vt:lpstr>PowerPoint Presentation</vt:lpstr>
      <vt:lpstr>What is DEPRESSION? </vt:lpstr>
      <vt:lpstr>PowerPoint Presentation</vt:lpstr>
      <vt:lpstr> Signs &amp; Symptoms of Depression</vt:lpstr>
      <vt:lpstr>Taking care of yourself is important  “Self-compassion is simply giving the same kindness to ourselves that we would give to others.”</vt:lpstr>
      <vt:lpstr>Benefits of Getting Help for   Depression</vt:lpstr>
      <vt:lpstr>Signs of suicidal thinking:   The FACTS</vt:lpstr>
      <vt:lpstr>Looking for signs</vt:lpstr>
      <vt:lpstr>What were some signs that would have made you concerned if this was your friend</vt:lpstr>
      <vt:lpstr>What’s YOUR Role?</vt:lpstr>
      <vt:lpstr>Take Action with S.A.G.!</vt:lpstr>
      <vt:lpstr>1. SHOW YOU CARE</vt:lpstr>
      <vt:lpstr>2. ASK THE QUESTION</vt:lpstr>
      <vt:lpstr>3. GET HELP</vt:lpstr>
      <vt:lpstr>What is NOT Helpful</vt:lpstr>
      <vt:lpstr>PowerPoint Presentation</vt:lpstr>
      <vt:lpstr>Resources for Help</vt:lpstr>
      <vt:lpstr>Getting Help At School</vt:lpstr>
      <vt:lpstr>Important Points To       Recap!</vt:lpstr>
      <vt:lpstr>PowerPoint Presentation</vt:lpstr>
      <vt:lpstr>Talk to your counselor</vt:lpstr>
      <vt:lpstr>        Questions</vt:lpstr>
      <vt:lpstr>Thank you for your participation</vt:lpstr>
      <vt:lpstr>Check Your Understanding and Feedback</vt:lpstr>
      <vt:lpstr>Scenario</vt:lpstr>
      <vt:lpstr>PowerPoint Presentation</vt:lpstr>
      <vt:lpstr>More Practice</vt:lpstr>
      <vt:lpstr>What can you do to prevent suicide?</vt:lpstr>
      <vt:lpstr>Depression </vt:lpstr>
      <vt:lpstr>Important Points To Recap!</vt:lpstr>
      <vt:lpstr>PowerPoint Presentation</vt:lpstr>
      <vt:lpstr>What are the FACTS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Help A Friend Suicide Prevention November 29, 2016</dc:title>
  <dc:creator>Coons, Jackie</dc:creator>
  <cp:lastModifiedBy>Coons, Jackie</cp:lastModifiedBy>
  <cp:revision>4</cp:revision>
  <cp:lastPrinted>2022-10-04T14:49:49Z</cp:lastPrinted>
  <dcterms:modified xsi:type="dcterms:W3CDTF">2024-03-01T16:16:25Z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0x0101003C63E0EABF4A904591EFF830B652E212</vt:lpwstr>
  </property>
  <property fmtid="{D5CDD505-2E9C-101B-9397-08002B2CF9AE}" pid="3" name="IsMyDocuments">
    <vt:bool>true</vt:bool>
  </property>
</Properties>
</file>