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3"/>
  </p:notesMasterIdLst>
  <p:sldIdLst>
    <p:sldId id="292" r:id="rId3"/>
    <p:sldId id="284" r:id="rId4"/>
    <p:sldId id="286" r:id="rId5"/>
    <p:sldId id="302" r:id="rId6"/>
    <p:sldId id="303" r:id="rId7"/>
    <p:sldId id="304" r:id="rId8"/>
    <p:sldId id="305" r:id="rId9"/>
    <p:sldId id="308" r:id="rId10"/>
    <p:sldId id="322" r:id="rId11"/>
    <p:sldId id="331" r:id="rId12"/>
    <p:sldId id="332" r:id="rId13"/>
    <p:sldId id="307" r:id="rId14"/>
    <p:sldId id="309" r:id="rId15"/>
    <p:sldId id="310" r:id="rId16"/>
    <p:sldId id="311" r:id="rId17"/>
    <p:sldId id="326" r:id="rId18"/>
    <p:sldId id="327" r:id="rId19"/>
    <p:sldId id="328" r:id="rId20"/>
    <p:sldId id="325" r:id="rId21"/>
    <p:sldId id="324" r:id="rId22"/>
    <p:sldId id="312" r:id="rId23"/>
    <p:sldId id="313" r:id="rId24"/>
    <p:sldId id="314" r:id="rId25"/>
    <p:sldId id="315" r:id="rId26"/>
    <p:sldId id="316" r:id="rId27"/>
    <p:sldId id="317" r:id="rId28"/>
    <p:sldId id="318" r:id="rId29"/>
    <p:sldId id="288" r:id="rId30"/>
    <p:sldId id="329" r:id="rId31"/>
    <p:sldId id="301" r:id="rId32"/>
    <p:sldId id="289" r:id="rId33"/>
    <p:sldId id="330" r:id="rId34"/>
    <p:sldId id="319" r:id="rId35"/>
    <p:sldId id="320" r:id="rId36"/>
    <p:sldId id="321" r:id="rId37"/>
    <p:sldId id="285" r:id="rId38"/>
    <p:sldId id="293" r:id="rId39"/>
    <p:sldId id="298" r:id="rId40"/>
    <p:sldId id="295" r:id="rId41"/>
    <p:sldId id="296" r:id="rId42"/>
    <p:sldId id="299" r:id="rId43"/>
    <p:sldId id="297" r:id="rId44"/>
    <p:sldId id="291" r:id="rId45"/>
    <p:sldId id="266" r:id="rId46"/>
    <p:sldId id="267" r:id="rId47"/>
    <p:sldId id="273" r:id="rId48"/>
    <p:sldId id="257" r:id="rId49"/>
    <p:sldId id="262" r:id="rId50"/>
    <p:sldId id="270" r:id="rId51"/>
    <p:sldId id="269"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186"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7D2F37-B216-4ADF-92AE-991192AE1A2F}" type="datetimeFigureOut">
              <a:rPr lang="en-US" smtClean="0"/>
              <a:t>10/14/2020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08839-511C-4E82-8561-AC6D747CCEFA}" type="slidenum">
              <a:rPr lang="en-US" smtClean="0"/>
              <a:t>‹#›</a:t>
            </a:fld>
            <a:endParaRPr lang="en-US"/>
          </a:p>
        </p:txBody>
      </p:sp>
    </p:spTree>
    <p:extLst>
      <p:ext uri="{BB962C8B-B14F-4D97-AF65-F5344CB8AC3E}">
        <p14:creationId xmlns:p14="http://schemas.microsoft.com/office/powerpoint/2010/main" val="2326862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18A06E1-12F6-4B55-9094-5C588023B768}" type="slidenum">
              <a:rPr kumimoji="0" lang="en-US" sz="12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sz="12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
        <p:nvSpPr>
          <p:cNvPr id="409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099" name="Rectangle 3"/>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575779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3B501B01-CD12-48D8-856C-DB5A7C2ABF9D}" type="slidenum">
              <a:rPr lang="en-US"/>
              <a:pPr/>
              <a:t>2</a:t>
            </a:fld>
            <a:endParaRPr lang="en-US"/>
          </a:p>
        </p:txBody>
      </p:sp>
      <p:sp>
        <p:nvSpPr>
          <p:cNvPr id="614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147" name="Rectangle 3"/>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658873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891770D7-C3A7-4508-A2BF-7796F0AA6FF6}" type="slidenum">
              <a:rPr lang="en-US"/>
              <a:pPr/>
              <a:t>3</a:t>
            </a:fld>
            <a:endParaRPr lang="en-US"/>
          </a:p>
        </p:txBody>
      </p:sp>
      <p:sp>
        <p:nvSpPr>
          <p:cNvPr id="1229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291" name="Rectangle 3"/>
          <p:cNvSpPr>
            <a:spLocks noGrp="1" noChangeArrowheads="1"/>
          </p:cNvSpPr>
          <p:nvPr>
            <p:ph type="body" idx="1"/>
          </p:nvPr>
        </p:nvSpPr>
        <p:spPr>
          <a:xfrm>
            <a:off x="914400" y="4343400"/>
            <a:ext cx="5029200" cy="4114800"/>
          </a:xfrm>
        </p:spPr>
        <p:txBody>
          <a:bodyPr/>
          <a:lstStyle/>
          <a:p>
            <a:pPr eaLnBrk="1" hangingPunct="1">
              <a:defRPr/>
            </a:pPr>
            <a:endParaRPr lang="en-US"/>
          </a:p>
        </p:txBody>
      </p:sp>
    </p:spTree>
    <p:extLst>
      <p:ext uri="{BB962C8B-B14F-4D97-AF65-F5344CB8AC3E}">
        <p14:creationId xmlns:p14="http://schemas.microsoft.com/office/powerpoint/2010/main" val="3158308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cs typeface="Times New Roman" pitchFamily="18" charset="0"/>
              </a:rPr>
              <a:t>•In addition to normal course load, midshipmen must follow these general academic guidelines: </a:t>
            </a:r>
          </a:p>
          <a:p>
            <a:r>
              <a:rPr lang="en-US" altLang="en-US">
                <a:latin typeface="Times New Roman" pitchFamily="18" charset="0"/>
                <a:cs typeface="Times New Roman" pitchFamily="18" charset="0"/>
              </a:rPr>
              <a:t>	◦Calculus (one year by end of sophomore year) (not required for Nurse- or Marine Corps- option students)</a:t>
            </a:r>
          </a:p>
          <a:p>
            <a:r>
              <a:rPr lang="en-US" altLang="en-US">
                <a:latin typeface="Times New Roman" pitchFamily="18" charset="0"/>
                <a:cs typeface="Times New Roman" pitchFamily="18" charset="0"/>
              </a:rPr>
              <a:t>	◦Physics (one year of calculus-based physics by end of junior year) (not required for Nurse- or Marine Corps- option students)</a:t>
            </a:r>
          </a:p>
          <a:p>
            <a:r>
              <a:rPr lang="en-US" altLang="en-US">
                <a:latin typeface="Times New Roman" pitchFamily="18" charset="0"/>
                <a:cs typeface="Times New Roman" pitchFamily="18" charset="0"/>
              </a:rPr>
              <a:t>	◦English grammar and composition (one year) (not required for Marine Corps option)</a:t>
            </a:r>
          </a:p>
          <a:p>
            <a:r>
              <a:rPr lang="en-US" altLang="en-US">
                <a:latin typeface="Times New Roman" pitchFamily="18" charset="0"/>
                <a:cs typeface="Times New Roman" pitchFamily="18" charset="0"/>
              </a:rPr>
              <a:t>	◦National Security Policy/American Military Affairs (not required for Nurse-option)</a:t>
            </a:r>
          </a:p>
          <a:p>
            <a:r>
              <a:rPr lang="en-US" altLang="en-US">
                <a:latin typeface="Times New Roman" pitchFamily="18" charset="0"/>
                <a:cs typeface="Times New Roman" pitchFamily="18" charset="0"/>
              </a:rPr>
              <a:t>	◦One semester of world culture and regional studies is required.</a:t>
            </a:r>
          </a:p>
          <a:p>
            <a:endParaRPr lang="en-US" altLang="en-US">
              <a:latin typeface="Times New Roman" pitchFamily="18" charset="0"/>
              <a:cs typeface="Times New Roman" pitchFamily="18" charset="0"/>
            </a:endParaRPr>
          </a:p>
          <a:p>
            <a:r>
              <a:rPr lang="en-US" altLang="en-US">
                <a:latin typeface="Times New Roman" pitchFamily="18" charset="0"/>
                <a:cs typeface="Times New Roman" pitchFamily="18" charset="0"/>
              </a:rPr>
              <a:t>•Naval Science course each semester </a:t>
            </a:r>
          </a:p>
          <a:p>
            <a:endParaRPr lang="en-US" altLang="en-US"/>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5569D0BE-F6E4-4DE8-B77F-A42187CA5E60}" type="slidenum">
              <a:rPr lang="en-US" altLang="en-US">
                <a:solidFill>
                  <a:srgbClr val="C0C0C0"/>
                </a:solidFill>
              </a:rPr>
              <a:pPr>
                <a:spcBef>
                  <a:spcPct val="0"/>
                </a:spcBef>
              </a:pPr>
              <a:t>4</a:t>
            </a:fld>
            <a:endParaRPr lang="en-US" altLang="en-US">
              <a:solidFill>
                <a:srgbClr val="C0C0C0"/>
              </a:solidFill>
            </a:endParaRPr>
          </a:p>
        </p:txBody>
      </p:sp>
    </p:spTree>
    <p:extLst>
      <p:ext uri="{BB962C8B-B14F-4D97-AF65-F5344CB8AC3E}">
        <p14:creationId xmlns:p14="http://schemas.microsoft.com/office/powerpoint/2010/main" val="1953745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0407AC-8046-4708-BDF3-D826749AF536}" type="slidenum">
              <a:rPr lang="en-US" altLang="en-US">
                <a:solidFill>
                  <a:srgbClr val="C0C0C0"/>
                </a:solidFill>
              </a:rPr>
              <a:pPr>
                <a:spcBef>
                  <a:spcPct val="0"/>
                </a:spcBef>
              </a:pPr>
              <a:t>5</a:t>
            </a:fld>
            <a:endParaRPr lang="en-US" altLang="en-US">
              <a:solidFill>
                <a:srgbClr val="C0C0C0"/>
              </a:solidFill>
            </a:endParaRPr>
          </a:p>
        </p:txBody>
      </p:sp>
      <p:sp>
        <p:nvSpPr>
          <p:cNvPr id="14339" name="Rectangle 2"/>
          <p:cNvSpPr>
            <a:spLocks noGrp="1" noRot="1" noChangeAspect="1" noChangeArrowheads="1" noTextEdit="1"/>
          </p:cNvSpPr>
          <p:nvPr>
            <p:ph type="sldImg"/>
          </p:nvPr>
        </p:nvSpPr>
        <p:spPr>
          <a:xfrm>
            <a:off x="1146175" y="685800"/>
            <a:ext cx="4572000" cy="3429000"/>
          </a:xfrm>
          <a:ln/>
        </p:spPr>
      </p:sp>
      <p:sp>
        <p:nvSpPr>
          <p:cNvPr id="14340" name="Rectangle 3"/>
          <p:cNvSpPr>
            <a:spLocks noGrp="1" noChangeArrowheads="1"/>
          </p:cNvSpPr>
          <p:nvPr>
            <p:ph type="body" idx="1"/>
          </p:nvPr>
        </p:nvSpPr>
        <p:spPr>
          <a:xfrm>
            <a:off x="76793" y="4241381"/>
            <a:ext cx="6629191" cy="4620806"/>
          </a:xfrm>
          <a:noFill/>
          <a:ln>
            <a:solidFill>
              <a:schemeClr val="tx1"/>
            </a:solidFill>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p>
        </p:txBody>
      </p:sp>
    </p:spTree>
    <p:extLst>
      <p:ext uri="{BB962C8B-B14F-4D97-AF65-F5344CB8AC3E}">
        <p14:creationId xmlns:p14="http://schemas.microsoft.com/office/powerpoint/2010/main" val="2116309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05F78D58-607D-4F55-A024-013FC3265742}" type="slidenum">
              <a:rPr lang="en-US" altLang="en-US">
                <a:solidFill>
                  <a:srgbClr val="C0C0C0"/>
                </a:solidFill>
              </a:rPr>
              <a:pPr>
                <a:spcBef>
                  <a:spcPct val="0"/>
                </a:spcBef>
              </a:pPr>
              <a:t>6</a:t>
            </a:fld>
            <a:endParaRPr lang="en-US" altLang="en-US">
              <a:solidFill>
                <a:srgbClr val="C0C0C0"/>
              </a:solidFill>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18374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E8777D5A-267A-4F0C-A9AA-7C22403A5D8A}" type="slidenum">
              <a:rPr lang="en-US" altLang="en-US">
                <a:solidFill>
                  <a:srgbClr val="C0C0C0"/>
                </a:solidFill>
              </a:rPr>
              <a:pPr>
                <a:spcBef>
                  <a:spcPct val="0"/>
                </a:spcBef>
              </a:pPr>
              <a:t>7</a:t>
            </a:fld>
            <a:endParaRPr lang="en-US" altLang="en-US">
              <a:solidFill>
                <a:srgbClr val="C0C0C0"/>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r>
              <a:rPr lang="en-US" altLang="en-US"/>
              <a:t>ISRs available for recruiters to get to those well qualified individuals – perhaps to get a foot in a door of a high school or college fair.  Meet higher initial qualifications than normal 4-year applicants.</a:t>
            </a:r>
          </a:p>
          <a:p>
            <a:pPr marL="226245" indent="-226245"/>
            <a:endParaRPr lang="en-US" altLang="en-US"/>
          </a:p>
        </p:txBody>
      </p:sp>
    </p:spTree>
    <p:extLst>
      <p:ext uri="{BB962C8B-B14F-4D97-AF65-F5344CB8AC3E}">
        <p14:creationId xmlns:p14="http://schemas.microsoft.com/office/powerpoint/2010/main" val="17906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8071AD34-4E94-4795-BB40-A3530F09FEF5}" type="slidenum">
              <a:rPr lang="en-US" altLang="en-US">
                <a:solidFill>
                  <a:srgbClr val="C0C0C0"/>
                </a:solidFill>
              </a:rPr>
              <a:pPr>
                <a:spcBef>
                  <a:spcPct val="0"/>
                </a:spcBef>
              </a:pPr>
              <a:t>8</a:t>
            </a:fld>
            <a:endParaRPr lang="en-US" altLang="en-US">
              <a:solidFill>
                <a:srgbClr val="C0C0C0"/>
              </a:solidFill>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buFontTx/>
              <a:buAutoNum type="arabicPeriod"/>
            </a:pPr>
            <a:r>
              <a:rPr lang="en-US" altLang="en-US"/>
              <a:t>Students interested in a MSISR can apply for both the 4 year National scholarship and the MSISR scholarship, BUT are only able to activate whichever is awarded first. Available for Navy option only (Nurse not eligible).  Marine Corps has their own program and hold their own selection procedures.</a:t>
            </a:r>
          </a:p>
          <a:p>
            <a:pPr marL="226245" indent="-226245"/>
            <a:endParaRPr lang="en-US" altLang="en-US"/>
          </a:p>
        </p:txBody>
      </p:sp>
    </p:spTree>
    <p:extLst>
      <p:ext uri="{BB962C8B-B14F-4D97-AF65-F5344CB8AC3E}">
        <p14:creationId xmlns:p14="http://schemas.microsoft.com/office/powerpoint/2010/main" val="1469640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1F0A5E35-BCD4-4805-81F2-FFFF20C326DC}" type="slidenum">
              <a:rPr lang="en-US" altLang="en-US">
                <a:solidFill>
                  <a:srgbClr val="C0C0C0"/>
                </a:solidFill>
              </a:rPr>
              <a:pPr>
                <a:spcBef>
                  <a:spcPct val="0"/>
                </a:spcBef>
              </a:pPr>
              <a:t>13</a:t>
            </a:fld>
            <a:endParaRPr lang="en-US" altLang="en-US">
              <a:solidFill>
                <a:srgbClr val="C0C0C0"/>
              </a:solidFill>
            </a:endParaRPr>
          </a:p>
        </p:txBody>
      </p:sp>
      <p:sp>
        <p:nvSpPr>
          <p:cNvPr id="25603" name="Rectangle 2"/>
          <p:cNvSpPr>
            <a:spLocks noGrp="1" noRot="1" noChangeAspect="1" noChangeArrowheads="1" noTextEdit="1"/>
          </p:cNvSpPr>
          <p:nvPr>
            <p:ph type="sldImg"/>
          </p:nvPr>
        </p:nvSpPr>
        <p:spPr>
          <a:xfrm>
            <a:off x="1146175" y="685800"/>
            <a:ext cx="4572000" cy="3429000"/>
          </a:xfrm>
          <a:ln/>
        </p:spPr>
      </p:sp>
      <p:sp>
        <p:nvSpPr>
          <p:cNvPr id="25604" name="Rectangle 3"/>
          <p:cNvSpPr>
            <a:spLocks noGrp="1" noChangeArrowheads="1"/>
          </p:cNvSpPr>
          <p:nvPr>
            <p:ph type="body" idx="1"/>
          </p:nvPr>
        </p:nvSpPr>
        <p:spPr>
          <a:xfrm>
            <a:off x="76793" y="4241381"/>
            <a:ext cx="6629191" cy="4620806"/>
          </a:xfrm>
          <a:noFill/>
          <a:ln>
            <a:solidFill>
              <a:schemeClr val="tx1"/>
            </a:solidFill>
          </a:ln>
          <a:extLst>
            <a:ext uri="{909E8E84-426E-40DD-AFC4-6F175D3DCCD1}">
              <a14:hiddenFill xmlns:a14="http://schemas.microsoft.com/office/drawing/2010/main">
                <a:solidFill>
                  <a:srgbClr val="FFFFFF"/>
                </a:solidFill>
              </a14:hiddenFill>
            </a:ext>
          </a:extLst>
        </p:spPr>
        <p:txBody>
          <a:bodyPr/>
          <a:lstStyle/>
          <a:p>
            <a:pPr eaLnBrk="1" hangingPunct="1"/>
            <a:endParaRPr lang="en-US" altLang="en-US"/>
          </a:p>
        </p:txBody>
      </p:sp>
    </p:spTree>
    <p:extLst>
      <p:ext uri="{BB962C8B-B14F-4D97-AF65-F5344CB8AC3E}">
        <p14:creationId xmlns:p14="http://schemas.microsoft.com/office/powerpoint/2010/main" val="2149579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44437F0A-ACF2-4997-B533-022F3F3391C8}" type="slidenum">
              <a:rPr lang="en-US" altLang="en-US">
                <a:solidFill>
                  <a:srgbClr val="C0C0C0"/>
                </a:solidFill>
              </a:rPr>
              <a:pPr>
                <a:spcBef>
                  <a:spcPct val="0"/>
                </a:spcBef>
              </a:pPr>
              <a:t>14</a:t>
            </a:fld>
            <a:endParaRPr lang="en-US" altLang="en-US">
              <a:solidFill>
                <a:srgbClr val="C0C0C0"/>
              </a:solidFill>
            </a:endParaRPr>
          </a:p>
        </p:txBody>
      </p:sp>
    </p:spTree>
    <p:extLst>
      <p:ext uri="{BB962C8B-B14F-4D97-AF65-F5344CB8AC3E}">
        <p14:creationId xmlns:p14="http://schemas.microsoft.com/office/powerpoint/2010/main" val="1619565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D06AE6-29BE-4DC4-A519-87B8656DA2E8}" type="slidenum">
              <a:rPr lang="en-US" altLang="en-US">
                <a:solidFill>
                  <a:srgbClr val="C0C0C0"/>
                </a:solidFill>
              </a:rPr>
              <a:pPr>
                <a:spcBef>
                  <a:spcPct val="0"/>
                </a:spcBef>
              </a:pPr>
              <a:t>15</a:t>
            </a:fld>
            <a:endParaRPr lang="en-US" altLang="en-US">
              <a:solidFill>
                <a:srgbClr val="C0C0C0"/>
              </a:solidFill>
            </a:endParaRPr>
          </a:p>
        </p:txBody>
      </p:sp>
      <p:sp>
        <p:nvSpPr>
          <p:cNvPr id="29699"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29700" name="Rectangle 3"/>
          <p:cNvSpPr>
            <a:spLocks noGrp="1" noChangeArrowheads="1"/>
          </p:cNvSpPr>
          <p:nvPr>
            <p:ph type="body" idx="1"/>
          </p:nvPr>
        </p:nvSpPr>
        <p:spPr>
          <a:xfrm>
            <a:off x="912102" y="4337418"/>
            <a:ext cx="5033797" cy="462238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21" tIns="44368" rIns="90321" bIns="44368"/>
          <a:lstStyle/>
          <a:p>
            <a:pPr marL="226245" indent="-226245"/>
            <a:endParaRPr lang="en-US" altLang="en-US"/>
          </a:p>
        </p:txBody>
      </p:sp>
    </p:spTree>
    <p:extLst>
      <p:ext uri="{BB962C8B-B14F-4D97-AF65-F5344CB8AC3E}">
        <p14:creationId xmlns:p14="http://schemas.microsoft.com/office/powerpoint/2010/main" val="3446830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D06AE6-29BE-4DC4-A519-87B8656DA2E8}" type="slidenum">
              <a:rPr lang="en-US" altLang="en-US">
                <a:solidFill>
                  <a:srgbClr val="C0C0C0"/>
                </a:solidFill>
              </a:rPr>
              <a:pPr>
                <a:spcBef>
                  <a:spcPct val="0"/>
                </a:spcBef>
              </a:pPr>
              <a:t>16</a:t>
            </a:fld>
            <a:endParaRPr lang="en-US" altLang="en-US">
              <a:solidFill>
                <a:srgbClr val="C0C0C0"/>
              </a:solidFill>
            </a:endParaRPr>
          </a:p>
        </p:txBody>
      </p:sp>
      <p:sp>
        <p:nvSpPr>
          <p:cNvPr id="29699"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29700" name="Rectangle 3"/>
          <p:cNvSpPr>
            <a:spLocks noGrp="1" noChangeArrowheads="1"/>
          </p:cNvSpPr>
          <p:nvPr>
            <p:ph type="body" idx="1"/>
          </p:nvPr>
        </p:nvSpPr>
        <p:spPr>
          <a:xfrm>
            <a:off x="912102" y="4337418"/>
            <a:ext cx="5033797" cy="462238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21" tIns="44368" rIns="90321" bIns="44368"/>
          <a:lstStyle/>
          <a:p>
            <a:pPr marL="226245" indent="-226245"/>
            <a:endParaRPr lang="en-US" altLang="en-US"/>
          </a:p>
        </p:txBody>
      </p:sp>
    </p:spTree>
    <p:extLst>
      <p:ext uri="{BB962C8B-B14F-4D97-AF65-F5344CB8AC3E}">
        <p14:creationId xmlns:p14="http://schemas.microsoft.com/office/powerpoint/2010/main" val="341161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D06AE6-29BE-4DC4-A519-87B8656DA2E8}" type="slidenum">
              <a:rPr lang="en-US" altLang="en-US">
                <a:solidFill>
                  <a:srgbClr val="C0C0C0"/>
                </a:solidFill>
              </a:rPr>
              <a:pPr>
                <a:spcBef>
                  <a:spcPct val="0"/>
                </a:spcBef>
              </a:pPr>
              <a:t>17</a:t>
            </a:fld>
            <a:endParaRPr lang="en-US" altLang="en-US">
              <a:solidFill>
                <a:srgbClr val="C0C0C0"/>
              </a:solidFill>
            </a:endParaRPr>
          </a:p>
        </p:txBody>
      </p:sp>
      <p:sp>
        <p:nvSpPr>
          <p:cNvPr id="29699"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29700" name="Rectangle 3"/>
          <p:cNvSpPr>
            <a:spLocks noGrp="1" noChangeArrowheads="1"/>
          </p:cNvSpPr>
          <p:nvPr>
            <p:ph type="body" idx="1"/>
          </p:nvPr>
        </p:nvSpPr>
        <p:spPr>
          <a:xfrm>
            <a:off x="912102" y="4337418"/>
            <a:ext cx="5033797" cy="462238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21" tIns="44368" rIns="90321" bIns="44368"/>
          <a:lstStyle/>
          <a:p>
            <a:pPr marL="226245" indent="-226245"/>
            <a:endParaRPr lang="en-US" altLang="en-US"/>
          </a:p>
        </p:txBody>
      </p:sp>
    </p:spTree>
    <p:extLst>
      <p:ext uri="{BB962C8B-B14F-4D97-AF65-F5344CB8AC3E}">
        <p14:creationId xmlns:p14="http://schemas.microsoft.com/office/powerpoint/2010/main" val="31988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D06AE6-29BE-4DC4-A519-87B8656DA2E8}" type="slidenum">
              <a:rPr lang="en-US" altLang="en-US">
                <a:solidFill>
                  <a:srgbClr val="C0C0C0"/>
                </a:solidFill>
              </a:rPr>
              <a:pPr>
                <a:spcBef>
                  <a:spcPct val="0"/>
                </a:spcBef>
              </a:pPr>
              <a:t>18</a:t>
            </a:fld>
            <a:endParaRPr lang="en-US" altLang="en-US">
              <a:solidFill>
                <a:srgbClr val="C0C0C0"/>
              </a:solidFill>
            </a:endParaRPr>
          </a:p>
        </p:txBody>
      </p:sp>
      <p:sp>
        <p:nvSpPr>
          <p:cNvPr id="29699"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29700" name="Rectangle 3"/>
          <p:cNvSpPr>
            <a:spLocks noGrp="1" noChangeArrowheads="1"/>
          </p:cNvSpPr>
          <p:nvPr>
            <p:ph type="body" idx="1"/>
          </p:nvPr>
        </p:nvSpPr>
        <p:spPr>
          <a:xfrm>
            <a:off x="912102" y="4337418"/>
            <a:ext cx="5033797" cy="462238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21" tIns="44368" rIns="90321" bIns="44368"/>
          <a:lstStyle/>
          <a:p>
            <a:pPr marL="226245" indent="-226245"/>
            <a:endParaRPr lang="en-US" altLang="en-US"/>
          </a:p>
        </p:txBody>
      </p:sp>
    </p:spTree>
    <p:extLst>
      <p:ext uri="{BB962C8B-B14F-4D97-AF65-F5344CB8AC3E}">
        <p14:creationId xmlns:p14="http://schemas.microsoft.com/office/powerpoint/2010/main" val="13609232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D06AE6-29BE-4DC4-A519-87B8656DA2E8}" type="slidenum">
              <a:rPr lang="en-US" altLang="en-US">
                <a:solidFill>
                  <a:srgbClr val="C0C0C0"/>
                </a:solidFill>
              </a:rPr>
              <a:pPr>
                <a:spcBef>
                  <a:spcPct val="0"/>
                </a:spcBef>
              </a:pPr>
              <a:t>19</a:t>
            </a:fld>
            <a:endParaRPr lang="en-US" altLang="en-US">
              <a:solidFill>
                <a:srgbClr val="C0C0C0"/>
              </a:solidFill>
            </a:endParaRPr>
          </a:p>
        </p:txBody>
      </p:sp>
      <p:sp>
        <p:nvSpPr>
          <p:cNvPr id="29699"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29700" name="Rectangle 3"/>
          <p:cNvSpPr>
            <a:spLocks noGrp="1" noChangeArrowheads="1"/>
          </p:cNvSpPr>
          <p:nvPr>
            <p:ph type="body" idx="1"/>
          </p:nvPr>
        </p:nvSpPr>
        <p:spPr>
          <a:xfrm>
            <a:off x="912102" y="4337418"/>
            <a:ext cx="5033797" cy="462238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21" tIns="44368" rIns="90321" bIns="44368"/>
          <a:lstStyle/>
          <a:p>
            <a:pPr marL="226245" indent="-226245"/>
            <a:endParaRPr lang="en-US" altLang="en-US"/>
          </a:p>
        </p:txBody>
      </p:sp>
    </p:spTree>
    <p:extLst>
      <p:ext uri="{BB962C8B-B14F-4D97-AF65-F5344CB8AC3E}">
        <p14:creationId xmlns:p14="http://schemas.microsoft.com/office/powerpoint/2010/main" val="1384320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C3D06AE6-29BE-4DC4-A519-87B8656DA2E8}" type="slidenum">
              <a:rPr lang="en-US" altLang="en-US">
                <a:solidFill>
                  <a:srgbClr val="C0C0C0"/>
                </a:solidFill>
              </a:rPr>
              <a:pPr>
                <a:spcBef>
                  <a:spcPct val="0"/>
                </a:spcBef>
              </a:pPr>
              <a:t>20</a:t>
            </a:fld>
            <a:endParaRPr lang="en-US" altLang="en-US">
              <a:solidFill>
                <a:srgbClr val="C0C0C0"/>
              </a:solidFill>
            </a:endParaRPr>
          </a:p>
        </p:txBody>
      </p:sp>
      <p:sp>
        <p:nvSpPr>
          <p:cNvPr id="29699"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29700" name="Rectangle 3"/>
          <p:cNvSpPr>
            <a:spLocks noGrp="1" noChangeArrowheads="1"/>
          </p:cNvSpPr>
          <p:nvPr>
            <p:ph type="body" idx="1"/>
          </p:nvPr>
        </p:nvSpPr>
        <p:spPr>
          <a:xfrm>
            <a:off x="912102" y="4337418"/>
            <a:ext cx="5033797" cy="462238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21" tIns="44368" rIns="90321" bIns="44368"/>
          <a:lstStyle/>
          <a:p>
            <a:pPr marL="226245" indent="-226245"/>
            <a:endParaRPr lang="en-US" altLang="en-US"/>
          </a:p>
        </p:txBody>
      </p:sp>
    </p:spTree>
    <p:extLst>
      <p:ext uri="{BB962C8B-B14F-4D97-AF65-F5344CB8AC3E}">
        <p14:creationId xmlns:p14="http://schemas.microsoft.com/office/powerpoint/2010/main" val="31241755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5CAC2501-3D8B-4D8D-93BD-D23157D9F0B3}" type="slidenum">
              <a:rPr lang="en-US" altLang="en-US">
                <a:solidFill>
                  <a:srgbClr val="C0C0C0"/>
                </a:solidFill>
              </a:rPr>
              <a:pPr>
                <a:spcBef>
                  <a:spcPct val="0"/>
                </a:spcBef>
              </a:pPr>
              <a:t>21</a:t>
            </a:fld>
            <a:endParaRPr lang="en-US" altLang="en-US">
              <a:solidFill>
                <a:srgbClr val="C0C0C0"/>
              </a:solidFill>
            </a:endParaRPr>
          </a:p>
        </p:txBody>
      </p:sp>
      <p:sp>
        <p:nvSpPr>
          <p:cNvPr id="31747" name="Rectangle 2"/>
          <p:cNvSpPr>
            <a:spLocks noGrp="1" noRot="1" noChangeAspect="1" noChangeArrowheads="1" noTextEdit="1"/>
          </p:cNvSpPr>
          <p:nvPr>
            <p:ph type="sldImg"/>
          </p:nvPr>
        </p:nvSpPr>
        <p:spPr>
          <a:xfrm>
            <a:off x="1155700" y="717550"/>
            <a:ext cx="4549775" cy="3413125"/>
          </a:xfrm>
          <a:ln/>
        </p:spPr>
      </p:sp>
      <p:sp>
        <p:nvSpPr>
          <p:cNvPr id="31748" name="Rectangle 3"/>
          <p:cNvSpPr>
            <a:spLocks noGrp="1" noChangeArrowheads="1"/>
          </p:cNvSpPr>
          <p:nvPr>
            <p:ph type="body" idx="1"/>
          </p:nvPr>
        </p:nvSpPr>
        <p:spPr>
          <a:xfrm>
            <a:off x="913669" y="4367331"/>
            <a:ext cx="5030663" cy="406662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964121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A354B450-4507-4DE8-857A-0BBC3290D5BB}" type="slidenum">
              <a:rPr lang="en-US" altLang="en-US">
                <a:solidFill>
                  <a:srgbClr val="C0C0C0"/>
                </a:solidFill>
              </a:rPr>
              <a:pPr>
                <a:spcBef>
                  <a:spcPct val="0"/>
                </a:spcBef>
              </a:pPr>
              <a:t>22</a:t>
            </a:fld>
            <a:endParaRPr lang="en-US" altLang="en-US">
              <a:solidFill>
                <a:srgbClr val="C0C0C0"/>
              </a:solidFill>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62764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5CCB06EA-69AC-48B7-8E18-206074B8F9C3}" type="slidenum">
              <a:rPr lang="en-US" altLang="en-US">
                <a:solidFill>
                  <a:srgbClr val="C0C0C0"/>
                </a:solidFill>
              </a:rPr>
              <a:pPr>
                <a:spcBef>
                  <a:spcPct val="0"/>
                </a:spcBef>
              </a:pPr>
              <a:t>23</a:t>
            </a:fld>
            <a:endParaRPr lang="en-US" altLang="en-US">
              <a:solidFill>
                <a:srgbClr val="C0C0C0"/>
              </a:solidFill>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endParaRPr lang="en-US" altLang="en-US"/>
          </a:p>
        </p:txBody>
      </p:sp>
    </p:spTree>
    <p:extLst>
      <p:ext uri="{BB962C8B-B14F-4D97-AF65-F5344CB8AC3E}">
        <p14:creationId xmlns:p14="http://schemas.microsoft.com/office/powerpoint/2010/main" val="3384828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81C2CE96-0F6A-40C2-9812-EFA42D889E76}" type="slidenum">
              <a:rPr lang="en-US" altLang="en-US">
                <a:solidFill>
                  <a:srgbClr val="C0C0C0"/>
                </a:solidFill>
              </a:rPr>
              <a:pPr>
                <a:spcBef>
                  <a:spcPct val="0"/>
                </a:spcBef>
              </a:pPr>
              <a:t>24</a:t>
            </a:fld>
            <a:endParaRPr lang="en-US" altLang="en-US">
              <a:solidFill>
                <a:srgbClr val="C0C0C0"/>
              </a:solidFill>
            </a:endParaRPr>
          </a:p>
        </p:txBody>
      </p:sp>
      <p:sp>
        <p:nvSpPr>
          <p:cNvPr id="37891" name="Rectangle 2"/>
          <p:cNvSpPr>
            <a:spLocks noGrp="1" noRot="1" noChangeAspect="1" noChangeArrowheads="1" noTextEdit="1"/>
          </p:cNvSpPr>
          <p:nvPr>
            <p:ph type="sldImg"/>
          </p:nvPr>
        </p:nvSpPr>
        <p:spPr>
          <a:xfrm>
            <a:off x="1143000" y="685800"/>
            <a:ext cx="4572000" cy="3429000"/>
          </a:xfrm>
          <a:ln/>
        </p:spPr>
      </p:sp>
      <p:sp>
        <p:nvSpPr>
          <p:cNvPr id="37892" name="Rectangle 3"/>
          <p:cNvSpPr>
            <a:spLocks noGrp="1" noChangeArrowheads="1"/>
          </p:cNvSpPr>
          <p:nvPr>
            <p:ph type="body" idx="1"/>
          </p:nvPr>
        </p:nvSpPr>
        <p:spPr>
          <a:xfrm>
            <a:off x="913669" y="4343716"/>
            <a:ext cx="5030663" cy="411385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buFontTx/>
              <a:buAutoNum type="arabicPeriod"/>
            </a:pPr>
            <a:r>
              <a:rPr lang="en-US" altLang="en-US"/>
              <a:t>Once NSTC OD receives the application, it is checked into the system.  The applicant can check the status page on the web site to view their application status. </a:t>
            </a:r>
          </a:p>
          <a:p>
            <a:pPr marL="226245" indent="-226245">
              <a:buFontTx/>
              <a:buAutoNum type="arabicPeriod"/>
            </a:pPr>
            <a:r>
              <a:rPr lang="en-US" altLang="en-US"/>
              <a:t>Although the application is online, currently we still print forms for the board.</a:t>
            </a:r>
          </a:p>
          <a:p>
            <a:pPr marL="226245" indent="-226245"/>
            <a:r>
              <a:rPr lang="en-US" altLang="en-US"/>
              <a:t>3.  Board members review the record to evaluate the competitiveness of the applicant. Board membership is determined by Chief of Naval personnel and is made up of both NROTC PNS and XOs, NRD CO/XOs/Officers and other fleet officers.</a:t>
            </a:r>
          </a:p>
          <a:p>
            <a:pPr marL="226245" indent="-226245"/>
            <a:endParaRPr lang="en-US" altLang="en-US"/>
          </a:p>
        </p:txBody>
      </p:sp>
    </p:spTree>
    <p:extLst>
      <p:ext uri="{BB962C8B-B14F-4D97-AF65-F5344CB8AC3E}">
        <p14:creationId xmlns:p14="http://schemas.microsoft.com/office/powerpoint/2010/main" val="23289458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43BEE5AD-78DC-4C64-A7B3-41EBD927F52E}" type="slidenum">
              <a:rPr lang="en-US" altLang="en-US">
                <a:solidFill>
                  <a:srgbClr val="C0C0C0"/>
                </a:solidFill>
              </a:rPr>
              <a:pPr>
                <a:spcBef>
                  <a:spcPct val="0"/>
                </a:spcBef>
              </a:pPr>
              <a:t>25</a:t>
            </a:fld>
            <a:endParaRPr lang="en-US" altLang="en-US">
              <a:solidFill>
                <a:srgbClr val="C0C0C0"/>
              </a:solidFill>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xfrm>
            <a:off x="152017" y="4191000"/>
            <a:ext cx="6506951" cy="411700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0764025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3BD51DE8-5607-4871-8E4F-3B300E7C8CF0}" type="slidenum">
              <a:rPr lang="en-US" altLang="en-US">
                <a:solidFill>
                  <a:srgbClr val="C0C0C0"/>
                </a:solidFill>
              </a:rPr>
              <a:pPr>
                <a:spcBef>
                  <a:spcPct val="0"/>
                </a:spcBef>
              </a:pPr>
              <a:t>26</a:t>
            </a:fld>
            <a:endParaRPr lang="en-US" altLang="en-US">
              <a:solidFill>
                <a:srgbClr val="C0C0C0"/>
              </a:solidFill>
            </a:endParaRPr>
          </a:p>
        </p:txBody>
      </p:sp>
      <p:sp>
        <p:nvSpPr>
          <p:cNvPr id="41987" name="Rectangle 2"/>
          <p:cNvSpPr>
            <a:spLocks noGrp="1" noRot="1" noChangeAspect="1" noChangeArrowheads="1" noTextEdit="1"/>
          </p:cNvSpPr>
          <p:nvPr>
            <p:ph type="sldImg"/>
          </p:nvPr>
        </p:nvSpPr>
        <p:spPr>
          <a:xfrm>
            <a:off x="1150938" y="688975"/>
            <a:ext cx="4559300" cy="3419475"/>
          </a:xfrm>
          <a:ln w="12700" cap="flat">
            <a:solidFill>
              <a:schemeClr val="tx1"/>
            </a:solidFill>
          </a:ln>
        </p:spPr>
      </p:sp>
      <p:sp>
        <p:nvSpPr>
          <p:cNvPr id="44036" name="Rectangle 3"/>
          <p:cNvSpPr>
            <a:spLocks noGrp="1" noChangeArrowheads="1"/>
          </p:cNvSpPr>
          <p:nvPr>
            <p:ph type="body" idx="1"/>
          </p:nvPr>
        </p:nvSpPr>
        <p:spPr>
          <a:xfrm>
            <a:off x="912102" y="4337418"/>
            <a:ext cx="5033797" cy="4622380"/>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19" tIns="44367" rIns="90319" bIns="44367"/>
          <a:lstStyle/>
          <a:p>
            <a:pPr marL="226245" indent="-226245">
              <a:defRPr/>
            </a:pPr>
            <a:r>
              <a:rPr lang="en-US" altLang="en-US" dirty="0"/>
              <a:t>1. Applicant needs to apply early to schools – must not wait until they have been awarded the scholarship.</a:t>
            </a:r>
          </a:p>
          <a:p>
            <a:pPr eaLnBrk="1" hangingPunct="1">
              <a:defRPr/>
            </a:pPr>
            <a:r>
              <a:rPr lang="en-US" altLang="en-US" dirty="0"/>
              <a:t>2. Applicant needs to be realistic when listing school choices.  Many list MIT as first choice, but have no chance of admission to MIT.  Be practical – or at least have a practical back-up.</a:t>
            </a:r>
          </a:p>
        </p:txBody>
      </p:sp>
    </p:spTree>
    <p:extLst>
      <p:ext uri="{BB962C8B-B14F-4D97-AF65-F5344CB8AC3E}">
        <p14:creationId xmlns:p14="http://schemas.microsoft.com/office/powerpoint/2010/main" val="5556107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8D763BCA-65BA-4470-B869-1972F453D952}" type="slidenum">
              <a:rPr lang="en-US" altLang="en-US">
                <a:solidFill>
                  <a:srgbClr val="C0C0C0"/>
                </a:solidFill>
              </a:rPr>
              <a:pPr>
                <a:spcBef>
                  <a:spcPct val="0"/>
                </a:spcBef>
              </a:pPr>
              <a:t>27</a:t>
            </a:fld>
            <a:endParaRPr lang="en-US" altLang="en-US">
              <a:solidFill>
                <a:srgbClr val="C0C0C0"/>
              </a:solidFill>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xfrm>
            <a:off x="152017" y="4191000"/>
            <a:ext cx="6506951" cy="411700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endParaRPr lang="en-US" altLang="en-US"/>
          </a:p>
        </p:txBody>
      </p:sp>
    </p:spTree>
    <p:extLst>
      <p:ext uri="{BB962C8B-B14F-4D97-AF65-F5344CB8AC3E}">
        <p14:creationId xmlns:p14="http://schemas.microsoft.com/office/powerpoint/2010/main" val="23720662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843192BD-8968-44F0-82E2-B7E2F3051E6F}" type="slidenum">
              <a:rPr lang="en-US"/>
              <a:pPr/>
              <a:t>28</a:t>
            </a:fld>
            <a:endParaRPr lang="en-US"/>
          </a:p>
        </p:txBody>
      </p:sp>
      <p:sp>
        <p:nvSpPr>
          <p:cNvPr id="819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8195" name="Rectangle 3"/>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23689057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7BD70DCC-6584-46ED-B389-5B5112C6AD25}" type="slidenum">
              <a:rPr lang="en-US"/>
              <a:pPr/>
              <a:t>31</a:t>
            </a:fld>
            <a:endParaRPr lang="en-US"/>
          </a:p>
        </p:txBody>
      </p:sp>
      <p:sp>
        <p:nvSpPr>
          <p:cNvPr id="1843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8435" name="Rectangle 3"/>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0098127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7BD70DCC-6584-46ED-B389-5B5112C6AD25}" type="slidenum">
              <a:rPr lang="en-US"/>
              <a:pPr/>
              <a:t>32</a:t>
            </a:fld>
            <a:endParaRPr lang="en-US"/>
          </a:p>
        </p:txBody>
      </p:sp>
      <p:sp>
        <p:nvSpPr>
          <p:cNvPr id="1843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8435" name="Rectangle 3"/>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8426536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9C3F3BDE-1629-4278-8792-D786DEEB601C}" type="slidenum">
              <a:rPr lang="en-US" altLang="en-US">
                <a:solidFill>
                  <a:srgbClr val="C0C0C0"/>
                </a:solidFill>
              </a:rPr>
              <a:pPr>
                <a:spcBef>
                  <a:spcPct val="0"/>
                </a:spcBef>
              </a:pPr>
              <a:t>33</a:t>
            </a:fld>
            <a:endParaRPr lang="en-US" altLang="en-US">
              <a:solidFill>
                <a:srgbClr val="C0C0C0"/>
              </a:solidFill>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buFontTx/>
              <a:buAutoNum type="arabicPeriod"/>
            </a:pPr>
            <a:r>
              <a:rPr lang="en-US" altLang="en-US" dirty="0"/>
              <a:t>Make sure applications is filled out completely.  Answer the essay questions completely. Should consist of two or three paragraphs for each question (about 250-500 words).</a:t>
            </a:r>
          </a:p>
          <a:p>
            <a:pPr marL="226245" indent="-226245">
              <a:buFontTx/>
              <a:buAutoNum type="arabicPeriod"/>
            </a:pPr>
            <a:r>
              <a:rPr lang="en-US" altLang="en-US" dirty="0"/>
              <a:t>There are two areas for NJROTC/CAP</a:t>
            </a:r>
          </a:p>
          <a:p>
            <a:pPr marL="678736" lvl="1" indent="-226245"/>
            <a:r>
              <a:rPr lang="en-US" altLang="en-US" dirty="0"/>
              <a:t>One for being a member / One for leadership</a:t>
            </a:r>
          </a:p>
          <a:p>
            <a:pPr marL="678736" lvl="1" indent="-226245"/>
            <a:r>
              <a:rPr lang="en-US" altLang="en-US" dirty="0"/>
              <a:t>Make sure both are marked – or at least mark the membership one.  </a:t>
            </a:r>
          </a:p>
          <a:p>
            <a:pPr marL="226245" indent="-226245">
              <a:buFontTx/>
              <a:buAutoNum type="arabicPeriod"/>
            </a:pPr>
            <a:r>
              <a:rPr lang="en-US" altLang="en-US" dirty="0"/>
              <a:t> If they have already graduated from high school, tell us what they are doing now.  Work, school, both, etc.  This is especially important for those that reapply in that first semester of college.</a:t>
            </a:r>
          </a:p>
          <a:p>
            <a:pPr marL="226245" indent="-226245">
              <a:buFontTx/>
              <a:buAutoNum type="arabicPeriod"/>
            </a:pPr>
            <a:r>
              <a:rPr lang="en-US" altLang="en-US" dirty="0"/>
              <a:t>Prepare for Officer Interview.  Sometimes an applicant doesn’t realize it is a graded interview.  There are many instances where an applicant thought it was an information session, therefore they did not achieve their highest potential score.  NJROTC cadets often do well in the interviews – they show up in uniform and say “yes sir”, etc.</a:t>
            </a:r>
          </a:p>
          <a:p>
            <a:pPr marL="226245" indent="-226245">
              <a:buFontTx/>
              <a:buAutoNum type="arabicPeriod"/>
            </a:pPr>
            <a:r>
              <a:rPr lang="en-US" altLang="en-US" dirty="0"/>
              <a:t>Achieving only qualifying minimum SAT/ACT test scores may not be competitive.  Students may take again, send results to us (if improved), and we will update the application.  We accept scores from tests taken until the end of Dec of the year prior to planned college start.  Scores cannot be more than two years old.  We will mix and match test scores..</a:t>
            </a:r>
          </a:p>
          <a:p>
            <a:pPr marL="226245" indent="-226245">
              <a:buFontTx/>
              <a:buAutoNum type="arabicPeriod"/>
            </a:pPr>
            <a:r>
              <a:rPr lang="en-US" altLang="en-US" dirty="0"/>
              <a:t>Applicant can provide any additional information that they would like the board to consider up until the application closes (31 Jan )</a:t>
            </a:r>
          </a:p>
          <a:p>
            <a:pPr marL="226245" indent="-226245"/>
            <a:endParaRPr lang="en-US" altLang="en-US" dirty="0"/>
          </a:p>
        </p:txBody>
      </p:sp>
    </p:spTree>
    <p:extLst>
      <p:ext uri="{BB962C8B-B14F-4D97-AF65-F5344CB8AC3E}">
        <p14:creationId xmlns:p14="http://schemas.microsoft.com/office/powerpoint/2010/main" val="2739129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5709E10E-E518-4C9D-B279-9CB456B37008}" type="slidenum">
              <a:rPr lang="en-US" altLang="en-US">
                <a:solidFill>
                  <a:srgbClr val="C0C0C0"/>
                </a:solidFill>
              </a:rPr>
              <a:pPr>
                <a:spcBef>
                  <a:spcPct val="0"/>
                </a:spcBef>
              </a:pPr>
              <a:t>34</a:t>
            </a:fld>
            <a:endParaRPr lang="en-US" altLang="en-US">
              <a:solidFill>
                <a:srgbClr val="C0C0C0"/>
              </a:solidFill>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6245" indent="-226245">
              <a:buFontTx/>
              <a:buAutoNum type="arabicPeriod"/>
            </a:pPr>
            <a:r>
              <a:rPr lang="en-US" altLang="en-US"/>
              <a:t>Make sure applications is filled out completely.  Answer the essay questions completely. Should consist of two or three paragraphs for each question (about 250-500 words).</a:t>
            </a:r>
          </a:p>
          <a:p>
            <a:pPr marL="226245" indent="-226245">
              <a:buFontTx/>
              <a:buAutoNum type="arabicPeriod"/>
            </a:pPr>
            <a:r>
              <a:rPr lang="en-US" altLang="en-US"/>
              <a:t>There are two areas for NJROTC/CAP</a:t>
            </a:r>
          </a:p>
          <a:p>
            <a:pPr marL="678736" lvl="1" indent="-226245"/>
            <a:r>
              <a:rPr lang="en-US" altLang="en-US"/>
              <a:t>One for being a member / One for leadership</a:t>
            </a:r>
          </a:p>
          <a:p>
            <a:pPr marL="678736" lvl="1" indent="-226245"/>
            <a:r>
              <a:rPr lang="en-US" altLang="en-US"/>
              <a:t>Make sure both are marked – or at least mark the membership one.  </a:t>
            </a:r>
          </a:p>
          <a:p>
            <a:pPr marL="226245" indent="-226245">
              <a:buFontTx/>
              <a:buAutoNum type="arabicPeriod"/>
            </a:pPr>
            <a:r>
              <a:rPr lang="en-US" altLang="en-US"/>
              <a:t> If they have already graduated from high school, tell us what they are doing now.  Work, school, both, etc.  This is especially important for those that reapply in that first semester of college.</a:t>
            </a:r>
          </a:p>
          <a:p>
            <a:pPr marL="226245" indent="-226245">
              <a:buFontTx/>
              <a:buAutoNum type="arabicPeriod"/>
            </a:pPr>
            <a:r>
              <a:rPr lang="en-US" altLang="en-US"/>
              <a:t>Prepare for Officer Interview.  Sometimes an applicant doesn’t realize it is a graded interview.  There are many instances where an applicant thought it was an information session, therefore they did not achieve their highest potential score.  NJROTC cadets often do well in the interviews – they show up in uniform and say “yes sir”, etc.</a:t>
            </a:r>
          </a:p>
          <a:p>
            <a:pPr marL="226245" indent="-226245">
              <a:buFontTx/>
              <a:buAutoNum type="arabicPeriod"/>
            </a:pPr>
            <a:r>
              <a:rPr lang="en-US" altLang="en-US"/>
              <a:t>Achieving only qualifying minimum SAT/ACT test scores may not be competitive.  Students may take again, send results to us (if improved), and we will update the application.  We accept scores from tests taken until the end of Dec of the year prior to planned college start.  Scores cannot be more than two years old.  We will mix and match test scores.</a:t>
            </a:r>
          </a:p>
          <a:p>
            <a:pPr marL="226245" indent="-226245">
              <a:buFontTx/>
              <a:buAutoNum type="arabicPeriod"/>
            </a:pPr>
            <a:r>
              <a:rPr lang="en-US" altLang="en-US"/>
              <a:t>Applicant can provide any additional information that they would like the board to consider up until the application closes (31 Jan).</a:t>
            </a:r>
          </a:p>
          <a:p>
            <a:pPr marL="226245" indent="-226245"/>
            <a:endParaRPr lang="en-US" altLang="en-US"/>
          </a:p>
        </p:txBody>
      </p:sp>
    </p:spTree>
    <p:extLst>
      <p:ext uri="{BB962C8B-B14F-4D97-AF65-F5344CB8AC3E}">
        <p14:creationId xmlns:p14="http://schemas.microsoft.com/office/powerpoint/2010/main" val="5639303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66">
              <a:spcBef>
                <a:spcPct val="30000"/>
              </a:spcBef>
              <a:defRPr sz="1200">
                <a:solidFill>
                  <a:schemeClr val="tx1"/>
                </a:solidFill>
                <a:latin typeface="Garamond" pitchFamily="18" charset="0"/>
              </a:defRPr>
            </a:lvl1pPr>
            <a:lvl2pPr marL="735298" indent="-282807" defTabSz="911266">
              <a:spcBef>
                <a:spcPct val="30000"/>
              </a:spcBef>
              <a:defRPr sz="1200">
                <a:solidFill>
                  <a:schemeClr val="tx1"/>
                </a:solidFill>
                <a:latin typeface="Garamond" pitchFamily="18" charset="0"/>
              </a:defRPr>
            </a:lvl2pPr>
            <a:lvl3pPr marL="1131227" indent="-226245" defTabSz="911266">
              <a:spcBef>
                <a:spcPct val="30000"/>
              </a:spcBef>
              <a:defRPr sz="1200">
                <a:solidFill>
                  <a:schemeClr val="tx1"/>
                </a:solidFill>
                <a:latin typeface="Garamond" pitchFamily="18" charset="0"/>
              </a:defRPr>
            </a:lvl3pPr>
            <a:lvl4pPr marL="1583718" indent="-226245" defTabSz="911266">
              <a:spcBef>
                <a:spcPct val="30000"/>
              </a:spcBef>
              <a:defRPr sz="1200">
                <a:solidFill>
                  <a:schemeClr val="tx1"/>
                </a:solidFill>
                <a:latin typeface="Garamond" pitchFamily="18" charset="0"/>
              </a:defRPr>
            </a:lvl4pPr>
            <a:lvl5pPr marL="2036209" indent="-226245" defTabSz="911266">
              <a:spcBef>
                <a:spcPct val="30000"/>
              </a:spcBef>
              <a:defRPr sz="1200">
                <a:solidFill>
                  <a:schemeClr val="tx1"/>
                </a:solidFill>
                <a:latin typeface="Garamond" pitchFamily="18" charset="0"/>
              </a:defRPr>
            </a:lvl5pPr>
            <a:lvl6pPr marL="2488700" indent="-226245" defTabSz="911266" eaLnBrk="0" fontAlgn="base" hangingPunct="0">
              <a:spcBef>
                <a:spcPct val="30000"/>
              </a:spcBef>
              <a:spcAft>
                <a:spcPct val="0"/>
              </a:spcAft>
              <a:defRPr sz="1200">
                <a:solidFill>
                  <a:schemeClr val="tx1"/>
                </a:solidFill>
                <a:latin typeface="Garamond" pitchFamily="18" charset="0"/>
              </a:defRPr>
            </a:lvl6pPr>
            <a:lvl7pPr marL="2941190" indent="-226245" defTabSz="911266" eaLnBrk="0" fontAlgn="base" hangingPunct="0">
              <a:spcBef>
                <a:spcPct val="30000"/>
              </a:spcBef>
              <a:spcAft>
                <a:spcPct val="0"/>
              </a:spcAft>
              <a:defRPr sz="1200">
                <a:solidFill>
                  <a:schemeClr val="tx1"/>
                </a:solidFill>
                <a:latin typeface="Garamond" pitchFamily="18" charset="0"/>
              </a:defRPr>
            </a:lvl7pPr>
            <a:lvl8pPr marL="3393681" indent="-226245" defTabSz="911266" eaLnBrk="0" fontAlgn="base" hangingPunct="0">
              <a:spcBef>
                <a:spcPct val="30000"/>
              </a:spcBef>
              <a:spcAft>
                <a:spcPct val="0"/>
              </a:spcAft>
              <a:defRPr sz="1200">
                <a:solidFill>
                  <a:schemeClr val="tx1"/>
                </a:solidFill>
                <a:latin typeface="Garamond" pitchFamily="18" charset="0"/>
              </a:defRPr>
            </a:lvl8pPr>
            <a:lvl9pPr marL="3846172" indent="-226245" defTabSz="911266" eaLnBrk="0" fontAlgn="base" hangingPunct="0">
              <a:spcBef>
                <a:spcPct val="30000"/>
              </a:spcBef>
              <a:spcAft>
                <a:spcPct val="0"/>
              </a:spcAft>
              <a:defRPr sz="1200">
                <a:solidFill>
                  <a:schemeClr val="tx1"/>
                </a:solidFill>
                <a:latin typeface="Garamond" pitchFamily="18" charset="0"/>
              </a:defRPr>
            </a:lvl9pPr>
          </a:lstStyle>
          <a:p>
            <a:pPr>
              <a:spcBef>
                <a:spcPct val="0"/>
              </a:spcBef>
            </a:pPr>
            <a:fld id="{503C0890-BCDD-4489-9B86-2DF3A4C1317D}" type="slidenum">
              <a:rPr lang="en-US" altLang="en-US">
                <a:solidFill>
                  <a:srgbClr val="C0C0C0"/>
                </a:solidFill>
              </a:rPr>
              <a:pPr>
                <a:spcBef>
                  <a:spcPct val="0"/>
                </a:spcBef>
              </a:pPr>
              <a:t>35</a:t>
            </a:fld>
            <a:endParaRPr lang="en-US" altLang="en-US">
              <a:solidFill>
                <a:srgbClr val="C0C0C0"/>
              </a:solidFill>
            </a:endParaRPr>
          </a:p>
        </p:txBody>
      </p:sp>
    </p:spTree>
    <p:extLst>
      <p:ext uri="{BB962C8B-B14F-4D97-AF65-F5344CB8AC3E}">
        <p14:creationId xmlns:p14="http://schemas.microsoft.com/office/powerpoint/2010/main" val="37402767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87DFD8FF-4830-4927-ADF9-7E93491923D2}" type="slidenum">
              <a:rPr lang="en-US"/>
              <a:pPr/>
              <a:t>43</a:t>
            </a:fld>
            <a:endParaRPr lang="en-US"/>
          </a:p>
        </p:txBody>
      </p:sp>
      <p:sp>
        <p:nvSpPr>
          <p:cNvPr id="2253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22531" name="Rectangle 3"/>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2300153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8E378C30-7DB1-4C61-8A2C-871010A4A47A}" type="datetime1">
              <a:rPr lang="en-US" smtClean="0"/>
              <a:t>10/14/2020</a:t>
            </a:fld>
            <a:endParaRPr lang="en-US"/>
          </a:p>
        </p:txBody>
      </p:sp>
      <p:sp>
        <p:nvSpPr>
          <p:cNvPr id="16" name="Slide Number Placeholder 15"/>
          <p:cNvSpPr>
            <a:spLocks noGrp="1"/>
          </p:cNvSpPr>
          <p:nvPr>
            <p:ph type="sldNum" sz="quarter" idx="11"/>
          </p:nvPr>
        </p:nvSpPr>
        <p:spPr/>
        <p:txBody>
          <a:bodyPr/>
          <a:lstStyle/>
          <a:p>
            <a:fld id="{2EA693E7-9914-4726-B7D2-29F790FA6670}"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04A59700-F3EB-4844-ABB6-7BE6B7F86CB2}" type="datetime1">
              <a:rPr lang="en-US" smtClean="0"/>
              <a:t>10/14/2020</a:t>
            </a:fld>
            <a:endParaRPr lang="en-US"/>
          </a:p>
        </p:txBody>
      </p:sp>
      <p:sp>
        <p:nvSpPr>
          <p:cNvPr id="15" name="Slide Number Placeholder 14"/>
          <p:cNvSpPr>
            <a:spLocks noGrp="1"/>
          </p:cNvSpPr>
          <p:nvPr>
            <p:ph type="sldNum" sz="quarter" idx="11"/>
          </p:nvPr>
        </p:nvSpPr>
        <p:spPr/>
        <p:txBody>
          <a:bodyPr/>
          <a:lstStyle/>
          <a:p>
            <a:fld id="{2EA693E7-9914-4726-B7D2-29F790FA6670}" type="slidenum">
              <a:rPr lang="en-US" smtClean="0"/>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76C19FF6-0307-426E-A8A3-3AA40C5BA9FC}" type="datetime1">
              <a:rPr lang="en-US" smtClean="0"/>
              <a:t>10/14/2020</a:t>
            </a:fld>
            <a:endParaRPr lang="en-US"/>
          </a:p>
        </p:txBody>
      </p:sp>
      <p:sp>
        <p:nvSpPr>
          <p:cNvPr id="13" name="Slide Number Placeholder 12"/>
          <p:cNvSpPr>
            <a:spLocks noGrp="1"/>
          </p:cNvSpPr>
          <p:nvPr>
            <p:ph type="sldNum" sz="quarter" idx="11"/>
          </p:nvPr>
        </p:nvSpPr>
        <p:spPr/>
        <p:txBody>
          <a:bodyPr/>
          <a:lstStyle/>
          <a:p>
            <a:fld id="{2EA693E7-9914-4726-B7D2-29F790FA6670}"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9DAEF84-860A-4A81-B1D5-62B2D200DF56}" type="datetime1">
              <a:rPr lang="en-US" smtClean="0"/>
              <a:t>10/14/2020</a:t>
            </a:fld>
            <a:endParaRPr lang="en-US"/>
          </a:p>
        </p:txBody>
      </p:sp>
      <p:sp>
        <p:nvSpPr>
          <p:cNvPr id="9" name="Slide Number Placeholder 8"/>
          <p:cNvSpPr>
            <a:spLocks noGrp="1"/>
          </p:cNvSpPr>
          <p:nvPr>
            <p:ph type="sldNum" sz="quarter" idx="11"/>
          </p:nvPr>
        </p:nvSpPr>
        <p:spPr/>
        <p:txBody>
          <a:bodyPr/>
          <a:lstStyle/>
          <a:p>
            <a:fld id="{2EA693E7-9914-4726-B7D2-29F790FA6670}"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00F3EA1A-5E92-4DAD-AD8B-B8EA1A6804E7}" type="datetime1">
              <a:rPr lang="en-US" smtClean="0"/>
              <a:t>10/14/2020</a:t>
            </a:fld>
            <a:endParaRPr lang="en-US"/>
          </a:p>
        </p:txBody>
      </p:sp>
      <p:sp>
        <p:nvSpPr>
          <p:cNvPr id="15" name="Slide Number Placeholder 14"/>
          <p:cNvSpPr>
            <a:spLocks noGrp="1"/>
          </p:cNvSpPr>
          <p:nvPr>
            <p:ph type="sldNum" sz="quarter" idx="11"/>
          </p:nvPr>
        </p:nvSpPr>
        <p:spPr/>
        <p:txBody>
          <a:bodyPr/>
          <a:lstStyle/>
          <a:p>
            <a:fld id="{2EA693E7-9914-4726-B7D2-29F790FA6670}" type="slidenum">
              <a:rPr lang="en-US" smtClean="0"/>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492552DE-E002-456D-A8F6-18EA840D594A}" type="datetime1">
              <a:rPr lang="en-US" smtClean="0"/>
              <a:t>10/14/2020</a:t>
            </a:fld>
            <a:endParaRPr lang="en-US"/>
          </a:p>
        </p:txBody>
      </p:sp>
      <p:sp>
        <p:nvSpPr>
          <p:cNvPr id="8" name="Slide Number Placeholder 7"/>
          <p:cNvSpPr>
            <a:spLocks noGrp="1"/>
          </p:cNvSpPr>
          <p:nvPr>
            <p:ph type="sldNum" sz="quarter" idx="11"/>
          </p:nvPr>
        </p:nvSpPr>
        <p:spPr/>
        <p:txBody>
          <a:bodyPr/>
          <a:lstStyle/>
          <a:p>
            <a:fld id="{2EA693E7-9914-4726-B7D2-29F790FA6670}"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F1405D4-310F-4324-BFB5-5ACABACEF725}" type="datetime1">
              <a:rPr lang="en-US" smtClean="0"/>
              <a:t>10/14/2020</a:t>
            </a:fld>
            <a:endParaRPr lang="en-US"/>
          </a:p>
        </p:txBody>
      </p:sp>
      <p:sp>
        <p:nvSpPr>
          <p:cNvPr id="6" name="Slide Number Placeholder 5"/>
          <p:cNvSpPr>
            <a:spLocks noGrp="1"/>
          </p:cNvSpPr>
          <p:nvPr>
            <p:ph type="sldNum" sz="quarter" idx="11"/>
          </p:nvPr>
        </p:nvSpPr>
        <p:spPr/>
        <p:txBody>
          <a:bodyPr/>
          <a:lstStyle/>
          <a:p>
            <a:fld id="{2EA693E7-9914-4726-B7D2-29F790FA6670}" type="slidenum">
              <a:rPr lang="en-US" smtClean="0"/>
              <a:t>‹#›</a:t>
            </a:fld>
            <a:endParaRPr lang="en-US"/>
          </a:p>
        </p:txBody>
      </p:sp>
      <p:sp>
        <p:nvSpPr>
          <p:cNvPr id="7" name="Footer Placeholder 6"/>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262A9E23-A4B6-4944-9F68-815AB68EFD0D}" type="datetime1">
              <a:rPr lang="en-US" smtClean="0"/>
              <a:t>10/14/2020</a:t>
            </a:fld>
            <a:endParaRPr lang="en-US"/>
          </a:p>
        </p:txBody>
      </p:sp>
      <p:sp>
        <p:nvSpPr>
          <p:cNvPr id="16" name="Slide Number Placeholder 15"/>
          <p:cNvSpPr>
            <a:spLocks noGrp="1"/>
          </p:cNvSpPr>
          <p:nvPr>
            <p:ph type="sldNum" sz="quarter" idx="11"/>
          </p:nvPr>
        </p:nvSpPr>
        <p:spPr/>
        <p:txBody>
          <a:bodyPr/>
          <a:lstStyle/>
          <a:p>
            <a:fld id="{2EA693E7-9914-4726-B7D2-29F790FA6670}"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9F7C3B28-B19A-4A0A-94D4-6ECC5510056B}" type="datetime1">
              <a:rPr lang="en-US" smtClean="0"/>
              <a:t>10/14/2020</a:t>
            </a:fld>
            <a:endParaRPr lang="en-US"/>
          </a:p>
        </p:txBody>
      </p:sp>
      <p:sp>
        <p:nvSpPr>
          <p:cNvPr id="14" name="Slide Number Placeholder 13"/>
          <p:cNvSpPr>
            <a:spLocks noGrp="1"/>
          </p:cNvSpPr>
          <p:nvPr>
            <p:ph type="sldNum" sz="quarter" idx="11"/>
          </p:nvPr>
        </p:nvSpPr>
        <p:spPr/>
        <p:txBody>
          <a:bodyPr/>
          <a:lstStyle/>
          <a:p>
            <a:fld id="{2EA693E7-9914-4726-B7D2-29F790FA6670}" type="slidenum">
              <a:rPr lang="en-US" smtClean="0"/>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82FF86-9AA2-4C9E-BB07-94529498F2D2}" type="datetime1">
              <a:rPr lang="en-US" smtClean="0"/>
              <a:t>10/14/2020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A693E7-9914-4726-B7D2-29F790FA6670}"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71042-3DB1-4457-BAC4-ECFF110727E7}" type="datetime1">
              <a:rPr lang="en-US" smtClean="0"/>
              <a:t>10/14/2020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A693E7-9914-4726-B7D2-29F790FA6670}"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2821691A-2CD7-44D7-A13A-8B684341542C}"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20F4F8F-F0DC-4874-B310-1CCA3C300033}"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308713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2B228669-70A5-44D9-A50A-635B187A45A6}"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F49FE58-363C-49B2-AAAA-E3C31D0E1403}"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37496321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7EE23F11-935B-457D-8B49-89DBACD047FD}"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11481C4-20BE-4D1E-BD2C-4ABE1798CB09}"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38934808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DB5DBAA3-46EC-40DE-8D12-9733FEF036BA}"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7ACD815-7C4D-4DEF-A844-984423F7F57A}"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2225717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F646C603-6A14-4999-8192-A3FF20B0BECD}"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8"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9"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5A67D77-2994-46C0-BDB2-F8254DEB4066}"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1287336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5E441AFB-8144-4888-881C-C2716CB30B3B}"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4"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750FA73D-8171-4B41-A0CE-A6017DAB3A09}"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29136220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2CD47311-6428-4082-B8CB-64FC45363E0D}"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3"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4"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5AA68C51-60F6-4019-9884-BB538E0DABB2}"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175042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9CEF7908-B22C-4705-8919-4FBE3D32C7C2}"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2692CDA-A9D8-4883-BB6C-9E3A9E8F36A6}"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29879266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3B93A5E5-EFC5-4FD1-A94C-D4DA6A1E1038}"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0AB25CE-37A1-470D-8556-A0F59433F638}"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2984488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F3BFCB8E-AA59-44E0-8C9A-DC7A8A1EDB9D}"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C72D5A9-A188-44E3-BA95-95DC7C32E908}"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2157571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FCA6E278-E3C5-47E2-ABE3-66DCEF5C1396}"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43AF99F-AB51-4376-803F-99EE6405FE0B}"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spTree>
    <p:extLst>
      <p:ext uri="{BB962C8B-B14F-4D97-AF65-F5344CB8AC3E}">
        <p14:creationId xmlns:p14="http://schemas.microsoft.com/office/powerpoint/2010/main" val="3728706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D26C80AE-D0DE-4088-8904-B127508E016B}" type="datetime1">
              <a:rPr lang="en-US" smtClean="0"/>
              <a:t>10/14/2020</a:t>
            </a:fld>
            <a:endParaRPr lang="en-US"/>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2EA693E7-9914-4726-B7D2-29F790FA6670}"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8"/>
          <p:cNvPicPr>
            <a:picLocks noChangeAspect="1" noChangeArrowheads="1"/>
          </p:cNvPicPr>
          <p:nvPr userDrawn="1"/>
        </p:nvPicPr>
        <p:blipFill>
          <a:blip r:embed="rId13">
            <a:lum bright="70000" contrast="-70000"/>
          </a:blip>
          <a:srcRect/>
          <a:stretch>
            <a:fillRect/>
          </a:stretch>
        </p:blipFill>
        <p:spPr bwMode="auto">
          <a:xfrm>
            <a:off x="0" y="0"/>
            <a:ext cx="9144000" cy="6846888"/>
          </a:xfrm>
          <a:prstGeom prst="rect">
            <a:avLst/>
          </a:prstGeom>
          <a:noFill/>
          <a:ln w="9525">
            <a:noFill/>
            <a:miter lim="800000"/>
            <a:headEnd/>
            <a:tailEnd/>
          </a:ln>
        </p:spPr>
      </p:pic>
      <p:sp>
        <p:nvSpPr>
          <p:cNvPr id="2"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smtClean="0">
                <a:latin typeface="Arial" charset="0"/>
                <a:ea typeface="ＭＳ Ｐゴシック" charset="0"/>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24DD0B4F-E2B3-4182-B4D2-00466ACF2B05}" type="datetime1">
              <a:rPr kumimoji="0" lang="en-US" sz="1400" b="0" i="0" u="none" strike="noStrike" kern="1200" cap="none" spc="0" normalizeH="0" baseline="0" noProof="0" smtClean="0">
                <a:ln>
                  <a:noFill/>
                </a:ln>
                <a:solidFill>
                  <a:srgbClr val="000000"/>
                </a:solidFill>
                <a:effectLst/>
                <a:uLnTx/>
                <a:uFillTx/>
                <a:latin typeface="Arial" charset="0"/>
                <a:ea typeface="ＭＳ Ｐゴシック" charset="0"/>
                <a:cs typeface="+mn-cs"/>
              </a:rPr>
              <a:t>10/14/2020</a:t>
            </a:fld>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smtClean="0">
                <a:latin typeface="Arial" charset="0"/>
                <a:ea typeface="ＭＳ Ｐゴシック" charset="0"/>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3B621C0-1922-41A2-8C91-06430CC7BBA7}" type="slidenum">
              <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400" b="0" i="0" u="none" strike="noStrike" kern="1200" cap="none" spc="0" normalizeH="0" baseline="0" noProof="0">
              <a:ln>
                <a:noFill/>
              </a:ln>
              <a:solidFill>
                <a:srgbClr val="000000"/>
              </a:solidFill>
              <a:effectLst/>
              <a:uLnTx/>
              <a:uFillTx/>
              <a:latin typeface="Arial" pitchFamily="34" charset="0"/>
              <a:ea typeface="ＭＳ Ｐゴシック" charset="-128"/>
              <a:cs typeface="+mn-cs"/>
            </a:endParaRPr>
          </a:p>
        </p:txBody>
      </p:sp>
      <p:pic>
        <p:nvPicPr>
          <p:cNvPr id="1032" name="Picture 7"/>
          <p:cNvPicPr>
            <a:picLocks noChangeAspect="1" noChangeArrowheads="1"/>
          </p:cNvPicPr>
          <p:nvPr userDrawn="1"/>
        </p:nvPicPr>
        <p:blipFill>
          <a:blip r:embed="rId14"/>
          <a:srcRect/>
          <a:stretch>
            <a:fillRect/>
          </a:stretch>
        </p:blipFill>
        <p:spPr bwMode="auto">
          <a:xfrm>
            <a:off x="0" y="0"/>
            <a:ext cx="1177925" cy="1447800"/>
          </a:xfrm>
          <a:prstGeom prst="rect">
            <a:avLst/>
          </a:prstGeom>
          <a:noFill/>
          <a:ln w="9525">
            <a:noFill/>
            <a:miter lim="800000"/>
            <a:headEnd/>
            <a:tailEnd/>
          </a:ln>
        </p:spPr>
      </p:pic>
      <p:sp>
        <p:nvSpPr>
          <p:cNvPr id="1033" name="Text Box 9"/>
          <p:cNvSpPr txBox="1">
            <a:spLocks noChangeArrowheads="1"/>
          </p:cNvSpPr>
          <p:nvPr userDrawn="1"/>
        </p:nvSpPr>
        <p:spPr bwMode="auto">
          <a:xfrm>
            <a:off x="1143000" y="6491288"/>
            <a:ext cx="7239000" cy="312737"/>
          </a:xfrm>
          <a:prstGeom prst="rect">
            <a:avLst/>
          </a:prstGeom>
          <a:noFill/>
          <a:ln w="381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0" tIns="0" rIns="0" bIns="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rial" charset="0"/>
                <a:ea typeface="ＭＳ Ｐゴシック" charset="0"/>
                <a:cs typeface="+mn-cs"/>
              </a:rPr>
              <a:t>REGARDLESS OF NATIONAL OR HBC, MUST TAKE SAT/ACT</a:t>
            </a:r>
          </a:p>
        </p:txBody>
      </p:sp>
    </p:spTree>
    <p:extLst>
      <p:ext uri="{BB962C8B-B14F-4D97-AF65-F5344CB8AC3E}">
        <p14:creationId xmlns:p14="http://schemas.microsoft.com/office/powerpoint/2010/main" val="33979712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5.jpeg"/><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image" Target="../media/image4.jpeg"/><Relationship Id="rId5" Type="http://schemas.openxmlformats.org/officeDocument/2006/relationships/image" Target="../media/image8.png"/><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2.xml.rels><?xml version="1.0" encoding="UTF-8" standalone="yes"?>
<Relationships xmlns="http://schemas.openxmlformats.org/package/2006/relationships"><Relationship Id="rId3" Type="http://schemas.openxmlformats.org/officeDocument/2006/relationships/hyperlink" Target="https://www.netc.navy.mil/Commands/Naval-Service-Training-Command/NROTC/Apply"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netc.navy.mil/Commands/Naval-Service-Training-Command/NROTC/Apply/"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3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3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6.jpe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8.png"/></Relationships>
</file>

<file path=ppt/slides/_rels/slide3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h8a6DBe8AaI" TargetMode="Externa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8.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0.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1.png"/></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4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49.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5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41.pn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US" sz="5400" dirty="0"/>
              <a:t>NROTC</a:t>
            </a:r>
            <a:br>
              <a:rPr lang="en-US" sz="5400" dirty="0"/>
            </a:br>
            <a:r>
              <a:rPr lang="en-US" sz="5400" dirty="0"/>
              <a:t>SCHOLARSHIP </a:t>
            </a:r>
            <a:br>
              <a:rPr lang="en-US" sz="5400" dirty="0"/>
            </a:br>
            <a:r>
              <a:rPr lang="en-US" sz="5400" dirty="0"/>
              <a:t>OPPORTUNITIES</a:t>
            </a:r>
          </a:p>
        </p:txBody>
      </p:sp>
      <p:sp>
        <p:nvSpPr>
          <p:cNvPr id="2051" name="Rectangle 3"/>
          <p:cNvSpPr>
            <a:spLocks noGrp="1" noChangeArrowheads="1"/>
          </p:cNvSpPr>
          <p:nvPr>
            <p:ph type="subTitle" idx="1"/>
          </p:nvPr>
        </p:nvSpPr>
        <p:spPr/>
        <p:txBody>
          <a:bodyPr/>
          <a:lstStyle/>
          <a:p>
            <a:pPr eaLnBrk="1" hangingPunct="1">
              <a:defRPr/>
            </a:pPr>
            <a:endParaRPr lang="en-US" dirty="0">
              <a:solidFill>
                <a:srgbClr val="FF3300"/>
              </a:solidFill>
            </a:endParaRPr>
          </a:p>
          <a:p>
            <a:pPr eaLnBrk="1" hangingPunct="1">
              <a:defRPr/>
            </a:pPr>
            <a:r>
              <a:rPr lang="en-US" dirty="0">
                <a:solidFill>
                  <a:schemeClr val="accent6">
                    <a:lumMod val="75000"/>
                  </a:schemeClr>
                </a:solidFill>
              </a:rPr>
              <a:t>CAPTAIN ANTHONY</a:t>
            </a:r>
          </a:p>
        </p:txBody>
      </p:sp>
      <p:grpSp>
        <p:nvGrpSpPr>
          <p:cNvPr id="4" name="Group 3"/>
          <p:cNvGrpSpPr>
            <a:grpSpLocks/>
          </p:cNvGrpSpPr>
          <p:nvPr/>
        </p:nvGrpSpPr>
        <p:grpSpPr bwMode="auto">
          <a:xfrm>
            <a:off x="-38100" y="0"/>
            <a:ext cx="1447800" cy="1524000"/>
            <a:chOff x="3461" y="1997"/>
            <a:chExt cx="2155" cy="2179"/>
          </a:xfrm>
        </p:grpSpPr>
        <p:sp>
          <p:nvSpPr>
            <p:cNvPr id="5" name="Oval 4"/>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 name="Oval 5"/>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7" name="Group 6"/>
            <p:cNvGrpSpPr>
              <a:grpSpLocks/>
            </p:cNvGrpSpPr>
            <p:nvPr/>
          </p:nvGrpSpPr>
          <p:grpSpPr bwMode="auto">
            <a:xfrm>
              <a:off x="3461" y="1997"/>
              <a:ext cx="2145" cy="2145"/>
              <a:chOff x="720" y="96"/>
              <a:chExt cx="4080" cy="4080"/>
            </a:xfrm>
          </p:grpSpPr>
          <p:sp>
            <p:nvSpPr>
              <p:cNvPr id="8" name="Oval 7"/>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9" name="Picture 8"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0"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44124"/>
            <a:ext cx="1291131" cy="139940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66800" y="6400800"/>
            <a:ext cx="7391400" cy="457200"/>
          </a:xfrm>
          <a:prstGeom prst="rect">
            <a:avLst/>
          </a:prstGeom>
          <a:solidFill>
            <a:srgbClr val="002060"/>
          </a:solidFill>
        </p:spPr>
        <p:txBody>
          <a:bodyPr wrap="square" rtlCol="0">
            <a:spAutoFit/>
          </a:bodyPr>
          <a:lstStyle/>
          <a:p>
            <a:endParaRPr lang="en-US" dirty="0"/>
          </a:p>
        </p:txBody>
      </p:sp>
    </p:spTree>
    <p:extLst>
      <p:ext uri="{BB962C8B-B14F-4D97-AF65-F5344CB8AC3E}">
        <p14:creationId xmlns:p14="http://schemas.microsoft.com/office/powerpoint/2010/main" val="24146580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447800" y="76200"/>
            <a:ext cx="6747344" cy="914400"/>
          </a:xfrm>
        </p:spPr>
        <p:txBody>
          <a:bodyPr/>
          <a:lstStyle/>
          <a:p>
            <a:pPr eaLnBrk="1" hangingPunct="1">
              <a:defRPr/>
            </a:pPr>
            <a:r>
              <a:rPr lang="en-US" dirty="0">
                <a:solidFill>
                  <a:srgbClr val="FFFF00"/>
                </a:solidFill>
              </a:rPr>
              <a:t>National Scholarships</a:t>
            </a:r>
          </a:p>
        </p:txBody>
      </p:sp>
      <p:sp>
        <p:nvSpPr>
          <p:cNvPr id="6" name="Rectangle 3"/>
          <p:cNvSpPr>
            <a:spLocks noGrp="1" noChangeArrowheads="1"/>
          </p:cNvSpPr>
          <p:nvPr>
            <p:ph idx="1"/>
          </p:nvPr>
        </p:nvSpPr>
        <p:spPr>
          <a:xfrm>
            <a:off x="533400" y="1447800"/>
            <a:ext cx="7543800" cy="4572000"/>
          </a:xfrm>
        </p:spPr>
        <p:txBody>
          <a:bodyPr>
            <a:noAutofit/>
          </a:bodyPr>
          <a:lstStyle/>
          <a:p>
            <a:pPr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Full college tuition and fees</a:t>
            </a:r>
          </a:p>
          <a:p>
            <a:pPr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Four Year Degree </a:t>
            </a:r>
          </a:p>
          <a:p>
            <a:pPr lvl="1"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At any of 160 colleges and universities nation-wide</a:t>
            </a:r>
          </a:p>
          <a:p>
            <a:pPr lvl="1"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Major in a degree of your choice regardless of Officer Specialty </a:t>
            </a:r>
          </a:p>
          <a:p>
            <a:pPr lvl="2"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STEM majors most valued for Navy Scholarships</a:t>
            </a:r>
          </a:p>
          <a:p>
            <a:pPr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Guaranteed Job</a:t>
            </a:r>
          </a:p>
          <a:p>
            <a:pPr lvl="1"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Earn a salary immediately after college </a:t>
            </a:r>
            <a:r>
              <a:rPr lang="en-US" sz="2400" dirty="0" smtClean="0">
                <a:solidFill>
                  <a:srgbClr val="FFFF00"/>
                </a:solidFill>
                <a:latin typeface="Arial" panose="020B0604020202020204" pitchFamily="34" charset="0"/>
                <a:cs typeface="Arial" panose="020B0604020202020204" pitchFamily="34" charset="0"/>
              </a:rPr>
              <a:t>($60K/year</a:t>
            </a:r>
            <a:r>
              <a:rPr lang="en-US" sz="2400" dirty="0">
                <a:solidFill>
                  <a:srgbClr val="FFFF00"/>
                </a:solidFill>
                <a:latin typeface="Arial" panose="020B0604020202020204" pitchFamily="34" charset="0"/>
                <a:cs typeface="Arial" panose="020B0604020202020204" pitchFamily="34" charset="0"/>
              </a:rPr>
              <a:t>)</a:t>
            </a:r>
          </a:p>
          <a:p>
            <a:pPr lvl="1" eaLnBrk="1" hangingPunct="1">
              <a:buClr>
                <a:schemeClr val="tx1"/>
              </a:buClr>
              <a:buFont typeface="Wingdings" panose="05000000000000000000" pitchFamily="2" charset="2"/>
              <a:buChar char="q"/>
              <a:defRPr/>
            </a:pPr>
            <a:r>
              <a:rPr lang="en-US" sz="2400" dirty="0">
                <a:solidFill>
                  <a:srgbClr val="FFFF00"/>
                </a:solidFill>
                <a:latin typeface="Arial" panose="020B0604020202020204" pitchFamily="34" charset="0"/>
                <a:cs typeface="Arial" panose="020B0604020202020204" pitchFamily="34" charset="0"/>
              </a:rPr>
              <a:t>No job searching (reduce stress of senior year)</a:t>
            </a:r>
          </a:p>
        </p:txBody>
      </p:sp>
      <p:grpSp>
        <p:nvGrpSpPr>
          <p:cNvPr id="7" name="Group 6"/>
          <p:cNvGrpSpPr>
            <a:grpSpLocks/>
          </p:cNvGrpSpPr>
          <p:nvPr/>
        </p:nvGrpSpPr>
        <p:grpSpPr bwMode="auto">
          <a:xfrm>
            <a:off x="246063" y="152400"/>
            <a:ext cx="1201737" cy="1182683"/>
            <a:chOff x="3461" y="1997"/>
            <a:chExt cx="2155" cy="2179"/>
          </a:xfrm>
        </p:grpSpPr>
        <p:sp>
          <p:nvSpPr>
            <p:cNvPr id="8" name="Oval 7"/>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9" name="Oval 8"/>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10" name="Group 9"/>
            <p:cNvGrpSpPr>
              <a:grpSpLocks/>
            </p:cNvGrpSpPr>
            <p:nvPr/>
          </p:nvGrpSpPr>
          <p:grpSpPr bwMode="auto">
            <a:xfrm>
              <a:off x="3461" y="1997"/>
              <a:ext cx="2145" cy="2145"/>
              <a:chOff x="720" y="96"/>
              <a:chExt cx="4080" cy="4080"/>
            </a:xfrm>
          </p:grpSpPr>
          <p:sp>
            <p:nvSpPr>
              <p:cNvPr id="11" name="Oval 10"/>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2" name="Picture 11"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3"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229418"/>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304800"/>
            <a:ext cx="5105400" cy="838200"/>
          </a:xfrm>
        </p:spPr>
        <p:txBody>
          <a:bodyPr/>
          <a:lstStyle/>
          <a:p>
            <a:pPr eaLnBrk="1" hangingPunct="1">
              <a:defRPr/>
            </a:pPr>
            <a:r>
              <a:rPr lang="en-US" sz="4000" dirty="0">
                <a:solidFill>
                  <a:srgbClr val="FFFF00"/>
                </a:solidFill>
              </a:rPr>
              <a:t>NROTC Participation</a:t>
            </a:r>
          </a:p>
        </p:txBody>
      </p:sp>
      <p:sp>
        <p:nvSpPr>
          <p:cNvPr id="11267" name="Rectangle 3"/>
          <p:cNvSpPr>
            <a:spLocks noGrp="1" noChangeArrowheads="1"/>
          </p:cNvSpPr>
          <p:nvPr>
            <p:ph type="body" idx="1"/>
          </p:nvPr>
        </p:nvSpPr>
        <p:spPr>
          <a:xfrm>
            <a:off x="381000" y="1828800"/>
            <a:ext cx="3886200" cy="4525963"/>
          </a:xfrm>
          <a:ln w="25400">
            <a:solidFill>
              <a:schemeClr val="tx1"/>
            </a:solidFill>
            <a:miter lim="800000"/>
            <a:headEnd/>
            <a:tailEnd/>
          </a:ln>
        </p:spPr>
        <p:txBody>
          <a:bodyPr/>
          <a:lstStyle/>
          <a:p>
            <a:pPr eaLnBrk="1" hangingPunct="1">
              <a:lnSpc>
                <a:spcPct val="90000"/>
              </a:lnSpc>
              <a:buClr>
                <a:schemeClr val="tx1"/>
              </a:buClr>
              <a:buSzPct val="75000"/>
              <a:buFont typeface="Arial" panose="020B0604020202020204" pitchFamily="34" charset="0"/>
              <a:buChar char="•"/>
              <a:defRPr/>
            </a:pPr>
            <a:r>
              <a:rPr lang="en-US" sz="2400" dirty="0">
                <a:solidFill>
                  <a:srgbClr val="FFFF00"/>
                </a:solidFill>
              </a:rPr>
              <a:t>Midshipmen</a:t>
            </a:r>
          </a:p>
          <a:p>
            <a:pPr lvl="1" eaLnBrk="1" hangingPunct="1">
              <a:lnSpc>
                <a:spcPct val="90000"/>
              </a:lnSpc>
              <a:buClr>
                <a:schemeClr val="tx1"/>
              </a:buClr>
              <a:buSzPct val="75000"/>
              <a:buFont typeface="Arial" panose="020B0604020202020204" pitchFamily="34" charset="0"/>
              <a:buChar char="•"/>
              <a:defRPr/>
            </a:pPr>
            <a:r>
              <a:rPr lang="en-US" sz="2400" dirty="0">
                <a:solidFill>
                  <a:srgbClr val="FFFF00"/>
                </a:solidFill>
              </a:rPr>
              <a:t>Make new friends and start the college experience with a support group</a:t>
            </a:r>
          </a:p>
          <a:p>
            <a:pPr eaLnBrk="1" hangingPunct="1">
              <a:lnSpc>
                <a:spcPct val="90000"/>
              </a:lnSpc>
              <a:buClr>
                <a:schemeClr val="tx1"/>
              </a:buClr>
              <a:buSzPct val="75000"/>
              <a:buFont typeface="Arial" panose="020B0604020202020204" pitchFamily="34" charset="0"/>
              <a:buChar char="•"/>
              <a:defRPr/>
            </a:pPr>
            <a:r>
              <a:rPr lang="en-US" sz="2400" dirty="0">
                <a:solidFill>
                  <a:srgbClr val="FFFF00"/>
                </a:solidFill>
              </a:rPr>
              <a:t>Training</a:t>
            </a:r>
          </a:p>
          <a:p>
            <a:pPr lvl="1" eaLnBrk="1" hangingPunct="1">
              <a:lnSpc>
                <a:spcPct val="90000"/>
              </a:lnSpc>
              <a:buClr>
                <a:schemeClr val="tx1"/>
              </a:buClr>
              <a:buSzPct val="75000"/>
              <a:buFont typeface="Arial" panose="020B0604020202020204" pitchFamily="34" charset="0"/>
              <a:buChar char="•"/>
              <a:defRPr/>
            </a:pPr>
            <a:r>
              <a:rPr lang="en-US" sz="2400" dirty="0">
                <a:solidFill>
                  <a:srgbClr val="FFFF00"/>
                </a:solidFill>
              </a:rPr>
              <a:t>Learn leadership and management skills</a:t>
            </a:r>
          </a:p>
          <a:p>
            <a:pPr eaLnBrk="1" hangingPunct="1">
              <a:lnSpc>
                <a:spcPct val="90000"/>
              </a:lnSpc>
              <a:buClr>
                <a:schemeClr val="tx1"/>
              </a:buClr>
              <a:buSzPct val="75000"/>
              <a:buFont typeface="Arial" panose="020B0604020202020204" pitchFamily="34" charset="0"/>
              <a:buChar char="•"/>
              <a:defRPr/>
            </a:pPr>
            <a:r>
              <a:rPr lang="en-US" sz="2400" dirty="0">
                <a:solidFill>
                  <a:srgbClr val="FFFF00"/>
                </a:solidFill>
              </a:rPr>
              <a:t>Summers Abroad</a:t>
            </a:r>
          </a:p>
          <a:p>
            <a:pPr lvl="1" eaLnBrk="1" hangingPunct="1">
              <a:lnSpc>
                <a:spcPct val="90000"/>
              </a:lnSpc>
              <a:buClr>
                <a:schemeClr val="tx1"/>
              </a:buClr>
              <a:buSzPct val="75000"/>
              <a:buFont typeface="Arial" panose="020B0604020202020204" pitchFamily="34" charset="0"/>
              <a:buChar char="•"/>
              <a:defRPr/>
            </a:pPr>
            <a:r>
              <a:rPr lang="en-US" sz="2400" dirty="0">
                <a:solidFill>
                  <a:srgbClr val="FFFF00"/>
                </a:solidFill>
              </a:rPr>
              <a:t>Experience new places and peoples</a:t>
            </a:r>
          </a:p>
        </p:txBody>
      </p:sp>
      <p:sp>
        <p:nvSpPr>
          <p:cNvPr id="11271" name="Rectangle 7"/>
          <p:cNvSpPr>
            <a:spLocks noChangeArrowheads="1"/>
          </p:cNvSpPr>
          <p:nvPr/>
        </p:nvSpPr>
        <p:spPr bwMode="auto">
          <a:xfrm>
            <a:off x="4495800" y="1828800"/>
            <a:ext cx="4267200" cy="4648200"/>
          </a:xfrm>
          <a:prstGeom prst="rect">
            <a:avLst/>
          </a:prstGeom>
          <a:noFill/>
          <a:ln w="254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a:spcBef>
                <a:spcPct val="20000"/>
              </a:spcBef>
              <a:buFontTx/>
              <a:buChar char="•"/>
              <a:defRPr/>
            </a:pPr>
            <a:r>
              <a:rPr lang="en-US" sz="2400" dirty="0">
                <a:solidFill>
                  <a:srgbClr val="FFFF00"/>
                </a:solidFill>
                <a:latin typeface="+mj-lt"/>
                <a:ea typeface="ＭＳ Ｐゴシック" charset="0"/>
              </a:rPr>
              <a:t>No Obligation for Applying</a:t>
            </a:r>
          </a:p>
          <a:p>
            <a:pPr marL="342900" indent="-342900">
              <a:spcBef>
                <a:spcPct val="20000"/>
              </a:spcBef>
              <a:buFontTx/>
              <a:buChar char="•"/>
              <a:defRPr/>
            </a:pPr>
            <a:r>
              <a:rPr lang="en-US" sz="2400" dirty="0">
                <a:solidFill>
                  <a:srgbClr val="FFFF00"/>
                </a:solidFill>
                <a:latin typeface="+mj-lt"/>
                <a:ea typeface="ＭＳ Ｐゴシック" charset="0"/>
              </a:rPr>
              <a:t>If selected, you have till May to either accept or reject the scholarship</a:t>
            </a:r>
          </a:p>
          <a:p>
            <a:pPr marL="342900" indent="-342900">
              <a:spcBef>
                <a:spcPct val="20000"/>
              </a:spcBef>
              <a:buFontTx/>
              <a:buChar char="•"/>
              <a:defRPr/>
            </a:pPr>
            <a:r>
              <a:rPr lang="en-US" sz="2400" dirty="0">
                <a:solidFill>
                  <a:srgbClr val="FFFF00"/>
                </a:solidFill>
                <a:latin typeface="+mj-lt"/>
                <a:ea typeface="ＭＳ Ｐゴシック" charset="0"/>
              </a:rPr>
              <a:t>You are not in the military; you are a full-time student</a:t>
            </a:r>
          </a:p>
          <a:p>
            <a:pPr marL="342900" indent="-342900">
              <a:spcBef>
                <a:spcPct val="20000"/>
              </a:spcBef>
              <a:buFontTx/>
              <a:buChar char="•"/>
              <a:defRPr/>
            </a:pPr>
            <a:r>
              <a:rPr lang="en-US" sz="2400" dirty="0">
                <a:solidFill>
                  <a:srgbClr val="FFFF00"/>
                </a:solidFill>
                <a:latin typeface="+mj-lt"/>
                <a:ea typeface="ＭＳ Ｐゴシック" charset="0"/>
              </a:rPr>
              <a:t>No military service obligation/tuition reimbursement until the start of your Sophomore year.</a:t>
            </a:r>
          </a:p>
        </p:txBody>
      </p:sp>
      <p:sp>
        <p:nvSpPr>
          <p:cNvPr id="11272" name="Text Box 8"/>
          <p:cNvSpPr txBox="1">
            <a:spLocks noChangeArrowheads="1"/>
          </p:cNvSpPr>
          <p:nvPr/>
        </p:nvSpPr>
        <p:spPr bwMode="auto">
          <a:xfrm>
            <a:off x="914400" y="1371600"/>
            <a:ext cx="7696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US" sz="2400" dirty="0">
                <a:solidFill>
                  <a:srgbClr val="FFFF00"/>
                </a:solidFill>
                <a:latin typeface="Arial" charset="0"/>
                <a:ea typeface="ＭＳ Ｐゴシック" charset="0"/>
              </a:rPr>
              <a:t>MIDN Benefits		Important Answers to FAQ</a:t>
            </a:r>
          </a:p>
        </p:txBody>
      </p:sp>
      <p:grpSp>
        <p:nvGrpSpPr>
          <p:cNvPr id="6" name="Group 5"/>
          <p:cNvGrpSpPr>
            <a:grpSpLocks/>
          </p:cNvGrpSpPr>
          <p:nvPr/>
        </p:nvGrpSpPr>
        <p:grpSpPr bwMode="auto">
          <a:xfrm>
            <a:off x="381000" y="188917"/>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Tree>
    <p:extLst>
      <p:ext uri="{BB962C8B-B14F-4D97-AF65-F5344CB8AC3E}">
        <p14:creationId xmlns:p14="http://schemas.microsoft.com/office/powerpoint/2010/main" val="2896381956"/>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447800" y="136721"/>
            <a:ext cx="6172200" cy="1143000"/>
          </a:xfrm>
          <a:noFill/>
        </p:spPr>
        <p:txBody>
          <a:bodyPr/>
          <a:lstStyle/>
          <a:p>
            <a:pPr algn="ctr" eaLnBrk="1" hangingPunct="1"/>
            <a:r>
              <a:rPr lang="en-US" altLang="en-US" dirty="0">
                <a:solidFill>
                  <a:srgbClr val="FFFF00"/>
                </a:solidFill>
              </a:rPr>
              <a:t>National Scholarship</a:t>
            </a:r>
          </a:p>
        </p:txBody>
      </p:sp>
      <p:sp>
        <p:nvSpPr>
          <p:cNvPr id="10244" name="Rectangle 3"/>
          <p:cNvSpPr>
            <a:spLocks noGrp="1" noChangeArrowheads="1"/>
          </p:cNvSpPr>
          <p:nvPr>
            <p:ph idx="1"/>
          </p:nvPr>
        </p:nvSpPr>
        <p:spPr>
          <a:xfrm>
            <a:off x="4191000" y="1140725"/>
            <a:ext cx="4953000" cy="5717275"/>
          </a:xfrm>
        </p:spPr>
        <p:txBody>
          <a:bodyPr rtlCol="0">
            <a:noAutofit/>
          </a:bodyPr>
          <a:lstStyle/>
          <a:p>
            <a:pPr marL="457200" indent="-457200" defTabSz="966788" eaLnBrk="1" fontAlgn="auto" hangingPunct="1">
              <a:lnSpc>
                <a:spcPct val="90000"/>
              </a:lnSpc>
              <a:spcAft>
                <a:spcPts val="0"/>
              </a:spcAft>
              <a:buClr>
                <a:schemeClr val="accent1">
                  <a:lumMod val="40000"/>
                  <a:lumOff val="60000"/>
                </a:schemeClr>
              </a:buClr>
              <a:buSzPct val="87000"/>
              <a:buFont typeface="Arial" panose="020B0604020202020204" pitchFamily="34" charset="0"/>
              <a:buChar char="•"/>
              <a:defRPr/>
            </a:pPr>
            <a:r>
              <a:rPr lang="en-US" sz="3200" dirty="0">
                <a:solidFill>
                  <a:srgbClr val="FFFF00"/>
                </a:solidFill>
                <a:latin typeface="Times New Roman" panose="02020603050405020304" pitchFamily="18" charset="0"/>
                <a:cs typeface="Times New Roman" panose="02020603050405020304" pitchFamily="18" charset="0"/>
              </a:rPr>
              <a:t>Scholarship </a:t>
            </a:r>
            <a:r>
              <a:rPr lang="en-US" sz="3200" u="sng" dirty="0">
                <a:solidFill>
                  <a:srgbClr val="FFFF00"/>
                </a:solidFill>
                <a:latin typeface="Times New Roman" panose="02020603050405020304" pitchFamily="18" charset="0"/>
                <a:cs typeface="Times New Roman" panose="02020603050405020304" pitchFamily="18" charset="0"/>
              </a:rPr>
              <a:t>requires</a:t>
            </a:r>
            <a:r>
              <a:rPr lang="en-US" sz="3200" dirty="0">
                <a:solidFill>
                  <a:srgbClr val="FFFF00"/>
                </a:solidFill>
                <a:latin typeface="Times New Roman" panose="02020603050405020304" pitchFamily="18" charset="0"/>
                <a:cs typeface="Times New Roman" panose="02020603050405020304" pitchFamily="18" charset="0"/>
              </a:rPr>
              <a:t>:</a:t>
            </a:r>
          </a:p>
          <a:p>
            <a:pPr marL="742950" lvl="1"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Specific university courses, including:</a:t>
            </a:r>
          </a:p>
          <a:p>
            <a:pPr marL="1033462" lvl="2"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Engineering level calculus</a:t>
            </a:r>
          </a:p>
          <a:p>
            <a:pPr marL="1033462" lvl="2"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Calculus-based physics</a:t>
            </a:r>
          </a:p>
          <a:p>
            <a:pPr marL="742950" lvl="1"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Eight Naval Science courses, including:</a:t>
            </a:r>
          </a:p>
          <a:p>
            <a:pPr marL="1116012" lvl="2"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Leadership and Ethics</a:t>
            </a:r>
          </a:p>
          <a:p>
            <a:pPr marL="742950" lvl="1"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Professional development, including:</a:t>
            </a:r>
          </a:p>
          <a:p>
            <a:pPr marL="1116012" lvl="2"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Lab and drill</a:t>
            </a:r>
          </a:p>
          <a:p>
            <a:pPr marL="1116012" lvl="2"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Summer training</a:t>
            </a:r>
          </a:p>
          <a:p>
            <a:pPr marL="742950" lvl="1" indent="-342900" defTabSz="966788" eaLnBrk="1" fontAlgn="auto" hangingPunct="1">
              <a:lnSpc>
                <a:spcPct val="90000"/>
              </a:lnSpc>
              <a:spcAft>
                <a:spcPts val="0"/>
              </a:spcAft>
              <a:buClr>
                <a:schemeClr val="accent1">
                  <a:lumMod val="40000"/>
                  <a:lumOff val="60000"/>
                </a:schemeClr>
              </a:buClr>
              <a:buSzPct val="139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Completion of academic major </a:t>
            </a:r>
            <a:endParaRPr lang="en-US" sz="2800" dirty="0">
              <a:solidFill>
                <a:srgbClr val="FFFF00"/>
              </a:solidFill>
              <a:latin typeface="Times New Roman" panose="02020603050405020304" pitchFamily="18" charset="0"/>
              <a:cs typeface="Times New Roman" panose="02020603050405020304" pitchFamily="18" charset="0"/>
            </a:endParaRPr>
          </a:p>
        </p:txBody>
      </p:sp>
      <p:sp>
        <p:nvSpPr>
          <p:cNvPr id="11269" name="Rectangle 4"/>
          <p:cNvSpPr>
            <a:spLocks noChangeArrowheads="1"/>
          </p:cNvSpPr>
          <p:nvPr/>
        </p:nvSpPr>
        <p:spPr bwMode="auto">
          <a:xfrm>
            <a:off x="7280275" y="6261100"/>
            <a:ext cx="171450"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6493" tIns="43247" rIns="86493" bIns="43247">
            <a:spAutoFit/>
          </a:bodyPr>
          <a:lstStyle>
            <a:lvl1pPr defTabSz="865188">
              <a:spcBef>
                <a:spcPct val="20000"/>
              </a:spcBef>
              <a:buFont typeface="Arial" charset="0"/>
              <a:buChar char="•"/>
              <a:defRPr sz="3200">
                <a:solidFill>
                  <a:schemeClr val="tx1"/>
                </a:solidFill>
                <a:latin typeface="Calibri" pitchFamily="34" charset="0"/>
              </a:defRPr>
            </a:lvl1pPr>
            <a:lvl2pPr marL="742950" indent="-285750" defTabSz="865188">
              <a:spcBef>
                <a:spcPct val="20000"/>
              </a:spcBef>
              <a:buFont typeface="Arial" charset="0"/>
              <a:buChar char="–"/>
              <a:defRPr sz="2800">
                <a:solidFill>
                  <a:schemeClr val="tx1"/>
                </a:solidFill>
                <a:latin typeface="Calibri" pitchFamily="34" charset="0"/>
              </a:defRPr>
            </a:lvl2pPr>
            <a:lvl3pPr marL="1143000" indent="-228600" defTabSz="865188">
              <a:spcBef>
                <a:spcPct val="20000"/>
              </a:spcBef>
              <a:buFont typeface="Arial" charset="0"/>
              <a:buChar char="•"/>
              <a:defRPr sz="2400">
                <a:solidFill>
                  <a:schemeClr val="tx1"/>
                </a:solidFill>
                <a:latin typeface="Calibri" pitchFamily="34" charset="0"/>
              </a:defRPr>
            </a:lvl3pPr>
            <a:lvl4pPr marL="1600200" indent="-228600" defTabSz="865188">
              <a:spcBef>
                <a:spcPct val="20000"/>
              </a:spcBef>
              <a:buFont typeface="Arial" charset="0"/>
              <a:buChar char="–"/>
              <a:defRPr sz="2000">
                <a:solidFill>
                  <a:schemeClr val="tx1"/>
                </a:solidFill>
                <a:latin typeface="Calibri" pitchFamily="34" charset="0"/>
              </a:defRPr>
            </a:lvl4pPr>
            <a:lvl5pPr marL="2057400" indent="-228600" defTabSz="865188">
              <a:spcBef>
                <a:spcPct val="20000"/>
              </a:spcBef>
              <a:buFont typeface="Arial" charset="0"/>
              <a:buChar char="»"/>
              <a:defRPr sz="2000">
                <a:solidFill>
                  <a:schemeClr val="tx1"/>
                </a:solidFill>
                <a:latin typeface="Calibri" pitchFamily="34" charset="0"/>
              </a:defRPr>
            </a:lvl5pPr>
            <a:lvl6pPr marL="2514600" indent="-228600" defTabSz="865188"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defTabSz="865188"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defTabSz="865188"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defTabSz="865188"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50000"/>
              </a:spcBef>
              <a:buFontTx/>
              <a:buNone/>
            </a:pPr>
            <a:endParaRPr lang="en-US" altLang="en-US" sz="1600">
              <a:solidFill>
                <a:schemeClr val="bg2"/>
              </a:solidFill>
              <a:latin typeface="Arial" charset="0"/>
            </a:endParaRPr>
          </a:p>
        </p:txBody>
      </p:sp>
      <p:sp>
        <p:nvSpPr>
          <p:cNvPr id="6" name="Rectangle 3"/>
          <p:cNvSpPr txBox="1">
            <a:spLocks noChangeArrowheads="1"/>
          </p:cNvSpPr>
          <p:nvPr/>
        </p:nvSpPr>
        <p:spPr bwMode="auto">
          <a:xfrm>
            <a:off x="14051" y="1375584"/>
            <a:ext cx="4368800" cy="5313362"/>
          </a:xfrm>
          <a:prstGeom prst="rect">
            <a:avLst/>
          </a:prstGeom>
          <a:noFill/>
          <a:ln w="9525">
            <a:noFill/>
            <a:miter lim="800000"/>
            <a:headEnd/>
            <a:tailEnd/>
          </a:ln>
        </p:spPr>
        <p:txBody>
          <a:bodyPr/>
          <a:lstStyle/>
          <a:p>
            <a:pPr marL="361950" indent="-361950" defTabSz="966788" eaLnBrk="1" hangingPunct="1">
              <a:lnSpc>
                <a:spcPct val="90000"/>
              </a:lnSpc>
              <a:spcBef>
                <a:spcPct val="30000"/>
              </a:spcBef>
              <a:buClr>
                <a:schemeClr val="accent1">
                  <a:lumMod val="40000"/>
                  <a:lumOff val="60000"/>
                </a:schemeClr>
              </a:buClr>
              <a:buFontTx/>
              <a:buChar char="•"/>
              <a:defRPr/>
            </a:pPr>
            <a:r>
              <a:rPr lang="en-US" sz="3200" kern="0" dirty="0">
                <a:solidFill>
                  <a:srgbClr val="FFFF00"/>
                </a:solidFill>
                <a:latin typeface="Times New Roman" panose="02020603050405020304" pitchFamily="18" charset="0"/>
                <a:cs typeface="Times New Roman" panose="02020603050405020304" pitchFamily="18" charset="0"/>
              </a:rPr>
              <a:t>Scholarship </a:t>
            </a:r>
            <a:r>
              <a:rPr lang="en-US" sz="3200" u="sng" kern="0" dirty="0">
                <a:solidFill>
                  <a:srgbClr val="FFFF00"/>
                </a:solidFill>
                <a:latin typeface="Times New Roman" panose="02020603050405020304" pitchFamily="18" charset="0"/>
                <a:cs typeface="Times New Roman" panose="02020603050405020304" pitchFamily="18" charset="0"/>
              </a:rPr>
              <a:t>provides</a:t>
            </a:r>
            <a:r>
              <a:rPr lang="en-US" sz="3200" kern="0" dirty="0">
                <a:solidFill>
                  <a:srgbClr val="FFFF00"/>
                </a:solidFill>
                <a:latin typeface="Times New Roman" panose="02020603050405020304" pitchFamily="18" charset="0"/>
                <a:cs typeface="Times New Roman" panose="02020603050405020304" pitchFamily="18" charset="0"/>
              </a:rPr>
              <a:t>:</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Full tuition and fees</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Book stipend ($750/yr)</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Uniforms</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Naval Science textbooks</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Sail Training</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Marksmanship Training</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Three summer cruises</a:t>
            </a:r>
          </a:p>
          <a:p>
            <a:pPr marL="785813" lvl="1" indent="-303213" defTabSz="966788" eaLnBrk="1" hangingPunct="1">
              <a:lnSpc>
                <a:spcPct val="90000"/>
              </a:lnSpc>
              <a:spcBef>
                <a:spcPct val="30000"/>
              </a:spcBef>
              <a:buClr>
                <a:schemeClr val="accent1">
                  <a:lumMod val="40000"/>
                  <a:lumOff val="60000"/>
                </a:schemeClr>
              </a:buClr>
              <a:buFontTx/>
              <a:buChar char="•"/>
              <a:defRPr/>
            </a:pPr>
            <a:r>
              <a:rPr lang="en-US" sz="2400" kern="0" dirty="0">
                <a:solidFill>
                  <a:srgbClr val="FFFF00"/>
                </a:solidFill>
                <a:latin typeface="Times New Roman" panose="02020603050405020304" pitchFamily="18" charset="0"/>
                <a:cs typeface="Times New Roman" panose="02020603050405020304" pitchFamily="18" charset="0"/>
              </a:rPr>
              <a:t>Monthly stipend ($250, $300, $350, $400)</a:t>
            </a:r>
          </a:p>
          <a:p>
            <a:pPr marL="361950" indent="-361950" defTabSz="966788" eaLnBrk="1" hangingPunct="1">
              <a:lnSpc>
                <a:spcPct val="90000"/>
              </a:lnSpc>
              <a:spcBef>
                <a:spcPct val="30000"/>
              </a:spcBef>
              <a:buClr>
                <a:schemeClr val="accent1">
                  <a:lumMod val="40000"/>
                  <a:lumOff val="60000"/>
                </a:schemeClr>
              </a:buClr>
              <a:buFontTx/>
              <a:buChar char="•"/>
              <a:defRPr/>
            </a:pPr>
            <a:endParaRPr lang="en-US" sz="1800" b="1" kern="0" dirty="0">
              <a:solidFill>
                <a:srgbClr val="FFFF00"/>
              </a:solidFill>
              <a:latin typeface="Times New Roman" panose="02020603050405020304" pitchFamily="18" charset="0"/>
              <a:cs typeface="Times New Roman" panose="02020603050405020304" pitchFamily="18" charset="0"/>
            </a:endParaRPr>
          </a:p>
          <a:p>
            <a:pPr marL="361950" indent="-361950" defTabSz="966788" eaLnBrk="1" hangingPunct="1">
              <a:lnSpc>
                <a:spcPct val="90000"/>
              </a:lnSpc>
              <a:spcBef>
                <a:spcPct val="30000"/>
              </a:spcBef>
              <a:buClr>
                <a:srgbClr val="FF3300"/>
              </a:buClr>
              <a:buFontTx/>
              <a:buChar char="•"/>
              <a:defRPr/>
            </a:pPr>
            <a:endParaRPr lang="en-US" sz="2000" b="1" kern="0" dirty="0">
              <a:solidFill>
                <a:srgbClr val="FFFF00"/>
              </a:solidFill>
              <a:latin typeface="Times New Roman" panose="02020603050405020304" pitchFamily="18" charset="0"/>
              <a:cs typeface="Times New Roman" panose="02020603050405020304" pitchFamily="18" charset="0"/>
            </a:endParaRPr>
          </a:p>
        </p:txBody>
      </p:sp>
      <p:grpSp>
        <p:nvGrpSpPr>
          <p:cNvPr id="7" name="Group 6"/>
          <p:cNvGrpSpPr>
            <a:grpSpLocks/>
          </p:cNvGrpSpPr>
          <p:nvPr/>
        </p:nvGrpSpPr>
        <p:grpSpPr bwMode="auto">
          <a:xfrm>
            <a:off x="246063" y="152400"/>
            <a:ext cx="1201737" cy="1182683"/>
            <a:chOff x="3461" y="1997"/>
            <a:chExt cx="2155" cy="2179"/>
          </a:xfrm>
        </p:grpSpPr>
        <p:sp>
          <p:nvSpPr>
            <p:cNvPr id="8" name="Oval 7"/>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9" name="Oval 8"/>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10" name="Group 9"/>
            <p:cNvGrpSpPr>
              <a:grpSpLocks/>
            </p:cNvGrpSpPr>
            <p:nvPr/>
          </p:nvGrpSpPr>
          <p:grpSpPr bwMode="auto">
            <a:xfrm>
              <a:off x="3461" y="1997"/>
              <a:ext cx="2145" cy="2145"/>
              <a:chOff x="720" y="96"/>
              <a:chExt cx="4080" cy="4080"/>
            </a:xfrm>
          </p:grpSpPr>
          <p:sp>
            <p:nvSpPr>
              <p:cNvPr id="11" name="Oval 10"/>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2" name="Picture 11"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3"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561598"/>
      </p:ext>
    </p:extLst>
  </p:cSld>
  <p:clrMapOvr>
    <a:masterClrMapping/>
  </p:clrMapOvr>
  <p:transition advClick="0"/>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95400" y="304800"/>
            <a:ext cx="6705600" cy="762000"/>
          </a:xfrm>
          <a:noFill/>
        </p:spPr>
        <p:txBody>
          <a:bodyPr lIns="91432" tIns="45716" rIns="91432" bIns="45716" anchor="t"/>
          <a:lstStyle/>
          <a:p>
            <a:pPr algn="ctr" eaLnBrk="1" hangingPunct="1"/>
            <a:r>
              <a:rPr lang="en-US" altLang="en-US" dirty="0">
                <a:solidFill>
                  <a:srgbClr val="FFFF00"/>
                </a:solidFill>
              </a:rPr>
              <a:t>Expenses </a:t>
            </a:r>
            <a:r>
              <a:rPr lang="en-US" altLang="en-US" u="sng" dirty="0">
                <a:solidFill>
                  <a:srgbClr val="FFFF00"/>
                </a:solidFill>
              </a:rPr>
              <a:t>NOT</a:t>
            </a:r>
            <a:r>
              <a:rPr lang="en-US" altLang="en-US" dirty="0">
                <a:solidFill>
                  <a:srgbClr val="FFFF00"/>
                </a:solidFill>
              </a:rPr>
              <a:t> Covered  </a:t>
            </a:r>
            <a:br>
              <a:rPr lang="en-US" altLang="en-US" dirty="0">
                <a:solidFill>
                  <a:srgbClr val="FFFF00"/>
                </a:solidFill>
              </a:rPr>
            </a:br>
            <a:endParaRPr lang="en-US" altLang="en-US" dirty="0">
              <a:solidFill>
                <a:srgbClr val="FFFF00"/>
              </a:solidFill>
            </a:endParaRPr>
          </a:p>
        </p:txBody>
      </p:sp>
      <p:sp>
        <p:nvSpPr>
          <p:cNvPr id="5124" name="Text Box 3"/>
          <p:cNvSpPr txBox="1">
            <a:spLocks noChangeArrowheads="1"/>
          </p:cNvSpPr>
          <p:nvPr/>
        </p:nvSpPr>
        <p:spPr bwMode="auto">
          <a:xfrm>
            <a:off x="246063" y="1065334"/>
            <a:ext cx="8665068" cy="6278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2" tIns="45716" rIns="91432" bIns="45716">
            <a:spAutoFit/>
          </a:bodyPr>
          <a:lstStyle>
            <a:lvl1pPr algn="l" eaLnBrk="0" hangingPunct="0">
              <a:spcBef>
                <a:spcPct val="30000"/>
              </a:spcBef>
              <a:buClr>
                <a:srgbClr val="FF3300"/>
              </a:buClr>
              <a:buFont typeface="Wingdings" pitchFamily="2" charset="2"/>
              <a:buChar char="Ø"/>
              <a:defRPr sz="3200" b="1">
                <a:solidFill>
                  <a:srgbClr val="000099"/>
                </a:solidFill>
                <a:latin typeface="Garamond" pitchFamily="18" charset="0"/>
              </a:defRPr>
            </a:lvl1pPr>
            <a:lvl2pPr algn="l" eaLnBrk="0" hangingPunct="0">
              <a:spcBef>
                <a:spcPct val="30000"/>
              </a:spcBef>
              <a:buClr>
                <a:srgbClr val="FF3300"/>
              </a:buClr>
              <a:buFont typeface="Wingdings" pitchFamily="2" charset="2"/>
              <a:buChar char="ü"/>
              <a:defRPr sz="2800" b="1">
                <a:solidFill>
                  <a:srgbClr val="000099"/>
                </a:solidFill>
                <a:latin typeface="Garamond" pitchFamily="18" charset="0"/>
              </a:defRPr>
            </a:lvl2pPr>
            <a:lvl3pPr marL="1143000" indent="-228600" algn="l" eaLnBrk="0" hangingPunct="0">
              <a:spcBef>
                <a:spcPct val="30000"/>
              </a:spcBef>
              <a:buClr>
                <a:srgbClr val="FF3300"/>
              </a:buClr>
              <a:buChar char="•"/>
              <a:defRPr sz="2400" b="1">
                <a:solidFill>
                  <a:srgbClr val="000099"/>
                </a:solidFill>
                <a:latin typeface="Garamond" pitchFamily="18" charset="0"/>
              </a:defRPr>
            </a:lvl3pPr>
            <a:lvl4pPr marL="1600200" indent="-228600" algn="l" eaLnBrk="0" hangingPunct="0">
              <a:spcBef>
                <a:spcPct val="30000"/>
              </a:spcBef>
              <a:buClr>
                <a:srgbClr val="FF3300"/>
              </a:buClr>
              <a:buChar char="–"/>
              <a:defRPr sz="2400" b="1">
                <a:solidFill>
                  <a:srgbClr val="000099"/>
                </a:solidFill>
                <a:latin typeface="Garamond" pitchFamily="18" charset="0"/>
              </a:defRPr>
            </a:lvl4pPr>
            <a:lvl5pPr marL="2057400" indent="-228600" algn="l" eaLnBrk="0" hangingPunct="0">
              <a:spcBef>
                <a:spcPct val="30000"/>
              </a:spcBef>
              <a:buClr>
                <a:srgbClr val="FF3300"/>
              </a:buClr>
              <a:buChar char="»"/>
              <a:defRPr sz="2400" b="1">
                <a:solidFill>
                  <a:srgbClr val="000099"/>
                </a:solidFill>
                <a:latin typeface="Garamond" pitchFamily="18" charset="0"/>
              </a:defRPr>
            </a:lvl5pPr>
            <a:lvl6pPr marL="2514600" indent="-228600" eaLnBrk="0" fontAlgn="base" hangingPunct="0">
              <a:spcBef>
                <a:spcPct val="30000"/>
              </a:spcBef>
              <a:spcAft>
                <a:spcPct val="0"/>
              </a:spcAft>
              <a:buClr>
                <a:srgbClr val="FF3300"/>
              </a:buClr>
              <a:buChar char="»"/>
              <a:defRPr sz="2400" b="1">
                <a:solidFill>
                  <a:srgbClr val="000099"/>
                </a:solidFill>
                <a:latin typeface="Garamond" pitchFamily="18" charset="0"/>
              </a:defRPr>
            </a:lvl6pPr>
            <a:lvl7pPr marL="2971800" indent="-228600" eaLnBrk="0" fontAlgn="base" hangingPunct="0">
              <a:spcBef>
                <a:spcPct val="30000"/>
              </a:spcBef>
              <a:spcAft>
                <a:spcPct val="0"/>
              </a:spcAft>
              <a:buClr>
                <a:srgbClr val="FF3300"/>
              </a:buClr>
              <a:buChar char="»"/>
              <a:defRPr sz="2400" b="1">
                <a:solidFill>
                  <a:srgbClr val="000099"/>
                </a:solidFill>
                <a:latin typeface="Garamond" pitchFamily="18" charset="0"/>
              </a:defRPr>
            </a:lvl7pPr>
            <a:lvl8pPr marL="3429000" indent="-228600" eaLnBrk="0" fontAlgn="base" hangingPunct="0">
              <a:spcBef>
                <a:spcPct val="30000"/>
              </a:spcBef>
              <a:spcAft>
                <a:spcPct val="0"/>
              </a:spcAft>
              <a:buClr>
                <a:srgbClr val="FF3300"/>
              </a:buClr>
              <a:buChar char="»"/>
              <a:defRPr sz="2400" b="1">
                <a:solidFill>
                  <a:srgbClr val="000099"/>
                </a:solidFill>
                <a:latin typeface="Garamond" pitchFamily="18" charset="0"/>
              </a:defRPr>
            </a:lvl8pPr>
            <a:lvl9pPr marL="3886200" indent="-228600" eaLnBrk="0" fontAlgn="base" hangingPunct="0">
              <a:spcBef>
                <a:spcPct val="30000"/>
              </a:spcBef>
              <a:spcAft>
                <a:spcPct val="0"/>
              </a:spcAft>
              <a:buClr>
                <a:srgbClr val="FF3300"/>
              </a:buClr>
              <a:buChar char="»"/>
              <a:defRPr sz="2400" b="1">
                <a:solidFill>
                  <a:srgbClr val="000099"/>
                </a:solidFill>
                <a:latin typeface="Garamond" pitchFamily="18" charset="0"/>
              </a:defRPr>
            </a:lvl9pPr>
          </a:lstStyle>
          <a:p>
            <a:pPr eaLnBrk="1" hangingPunct="1">
              <a:spcBef>
                <a:spcPct val="50000"/>
              </a:spcBef>
              <a:buClr>
                <a:srgbClr val="000099"/>
              </a:buClr>
              <a:buNone/>
              <a:defRPr/>
            </a:pPr>
            <a:r>
              <a:rPr lang="en-US" altLang="en-US" sz="2400" dirty="0">
                <a:solidFill>
                  <a:schemeClr val="tx1"/>
                </a:solidFill>
                <a:latin typeface="Times New Roman" pitchFamily="18" charset="0"/>
                <a:cs typeface="Times New Roman" pitchFamily="18" charset="0"/>
              </a:rPr>
              <a:t> </a:t>
            </a:r>
          </a:p>
          <a:p>
            <a:pPr marL="342900" indent="-342900" eaLnBrk="1" hangingPunct="1">
              <a:spcBef>
                <a:spcPct val="50000"/>
              </a:spcBef>
              <a:buClr>
                <a:schemeClr val="accent1">
                  <a:lumMod val="40000"/>
                  <a:lumOff val="60000"/>
                </a:schemeClr>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Room and board</a:t>
            </a:r>
          </a:p>
          <a:p>
            <a:pPr marL="800100" lvl="1" indent="-342900" eaLnBrk="1" hangingPunct="1">
              <a:spcBef>
                <a:spcPct val="50000"/>
              </a:spcBef>
              <a:buClr>
                <a:schemeClr val="accent1">
                  <a:lumMod val="40000"/>
                  <a:lumOff val="60000"/>
                </a:schemeClr>
              </a:buClr>
              <a:buFont typeface="Arial" panose="020B0604020202020204" pitchFamily="34" charset="0"/>
              <a:buChar char="•"/>
              <a:defRPr/>
            </a:pPr>
            <a:r>
              <a:rPr lang="en-US" altLang="en-US" sz="2400" b="0" dirty="0">
                <a:solidFill>
                  <a:srgbClr val="FFFF00"/>
                </a:solidFill>
                <a:latin typeface="Times New Roman" pitchFamily="18" charset="0"/>
                <a:cs typeface="Times New Roman" pitchFamily="18" charset="0"/>
              </a:rPr>
              <a:t>Some Universities offer R&amp;B to scholarship recipients.  Individuals need to contact the specific NROTC Unit.</a:t>
            </a:r>
          </a:p>
          <a:p>
            <a:pPr marL="342900" indent="-342900" eaLnBrk="1" hangingPunct="1">
              <a:spcBef>
                <a:spcPct val="50000"/>
              </a:spcBef>
              <a:buClr>
                <a:schemeClr val="accent1">
                  <a:lumMod val="40000"/>
                  <a:lumOff val="60000"/>
                </a:schemeClr>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  Flight training</a:t>
            </a:r>
          </a:p>
          <a:p>
            <a:pPr marL="342900" indent="-342900" eaLnBrk="1" hangingPunct="1">
              <a:spcBef>
                <a:spcPct val="50000"/>
              </a:spcBef>
              <a:buClr>
                <a:schemeClr val="accent1">
                  <a:lumMod val="40000"/>
                  <a:lumOff val="60000"/>
                </a:schemeClr>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  Year-round pay</a:t>
            </a:r>
          </a:p>
          <a:p>
            <a:pPr marL="342900" indent="-342900" eaLnBrk="1" hangingPunct="1">
              <a:spcBef>
                <a:spcPct val="50000"/>
              </a:spcBef>
              <a:buClr>
                <a:schemeClr val="accent1">
                  <a:lumMod val="40000"/>
                  <a:lumOff val="60000"/>
                </a:schemeClr>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  Health care</a:t>
            </a:r>
          </a:p>
          <a:p>
            <a:pPr marL="342900" indent="-342900" eaLnBrk="1" hangingPunct="1">
              <a:spcBef>
                <a:spcPct val="50000"/>
              </a:spcBef>
              <a:buClr>
                <a:schemeClr val="accent1">
                  <a:lumMod val="40000"/>
                  <a:lumOff val="60000"/>
                </a:schemeClr>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  Personal items, such as:</a:t>
            </a:r>
          </a:p>
          <a:p>
            <a:pPr lvl="1" eaLnBrk="1" hangingPunct="1">
              <a:spcBef>
                <a:spcPct val="50000"/>
              </a:spcBef>
              <a:buClr>
                <a:schemeClr val="accent1">
                  <a:lumMod val="40000"/>
                  <a:lumOff val="60000"/>
                </a:schemeClr>
              </a:buClr>
              <a:buFont typeface="Wingdings" pitchFamily="2" charset="2"/>
              <a:buNone/>
              <a:defRPr/>
            </a:pPr>
            <a:r>
              <a:rPr lang="en-US" altLang="en-US" sz="2400" b="0" dirty="0">
                <a:solidFill>
                  <a:srgbClr val="FFFF00"/>
                </a:solidFill>
                <a:latin typeface="Times New Roman" pitchFamily="18" charset="0"/>
                <a:cs typeface="Times New Roman" pitchFamily="18" charset="0"/>
              </a:rPr>
              <a:t>Uniform cleaning		</a:t>
            </a:r>
            <a:r>
              <a:rPr lang="en-US" altLang="en-US" sz="2400" b="0" dirty="0" smtClean="0">
                <a:solidFill>
                  <a:srgbClr val="FFFF00"/>
                </a:solidFill>
                <a:latin typeface="Times New Roman" pitchFamily="18" charset="0"/>
                <a:cs typeface="Times New Roman" pitchFamily="18" charset="0"/>
              </a:rPr>
              <a:t>	Uniform </a:t>
            </a:r>
            <a:r>
              <a:rPr lang="en-US" altLang="en-US" sz="2400" b="0" dirty="0">
                <a:solidFill>
                  <a:srgbClr val="FFFF00"/>
                </a:solidFill>
                <a:latin typeface="Times New Roman" pitchFamily="18" charset="0"/>
                <a:cs typeface="Times New Roman" pitchFamily="18" charset="0"/>
              </a:rPr>
              <a:t>tailoring</a:t>
            </a:r>
          </a:p>
          <a:p>
            <a:pPr lvl="1" eaLnBrk="1" hangingPunct="1">
              <a:spcBef>
                <a:spcPct val="50000"/>
              </a:spcBef>
              <a:buClr>
                <a:schemeClr val="accent1">
                  <a:lumMod val="40000"/>
                  <a:lumOff val="60000"/>
                </a:schemeClr>
              </a:buClr>
              <a:buFont typeface="Wingdings" pitchFamily="2" charset="2"/>
              <a:buNone/>
              <a:defRPr/>
            </a:pPr>
            <a:r>
              <a:rPr lang="en-US" altLang="en-US" sz="2400" b="0" dirty="0">
                <a:solidFill>
                  <a:srgbClr val="FFFF00"/>
                </a:solidFill>
                <a:latin typeface="Times New Roman" pitchFamily="18" charset="0"/>
                <a:cs typeface="Times New Roman" pitchFamily="18" charset="0"/>
              </a:rPr>
              <a:t>Academic supplies		Personal computers </a:t>
            </a:r>
          </a:p>
          <a:p>
            <a:pPr lvl="1" eaLnBrk="1" hangingPunct="1">
              <a:spcBef>
                <a:spcPct val="50000"/>
              </a:spcBef>
              <a:buClr>
                <a:schemeClr val="accent1">
                  <a:lumMod val="40000"/>
                  <a:lumOff val="60000"/>
                </a:schemeClr>
              </a:buClr>
              <a:buFont typeface="Wingdings" pitchFamily="2" charset="2"/>
              <a:buNone/>
              <a:defRPr/>
            </a:pPr>
            <a:r>
              <a:rPr lang="en-US" altLang="en-US" sz="2400" b="0" dirty="0">
                <a:solidFill>
                  <a:srgbClr val="FFFF00"/>
                </a:solidFill>
                <a:latin typeface="Times New Roman" pitchFamily="18" charset="0"/>
                <a:cs typeface="Times New Roman" pitchFamily="18" charset="0"/>
              </a:rPr>
              <a:t>Haircuts			Some orientation costs</a:t>
            </a:r>
            <a:r>
              <a:rPr lang="en-US" altLang="en-US" sz="2400" dirty="0">
                <a:solidFill>
                  <a:srgbClr val="FFFF00"/>
                </a:solidFill>
                <a:latin typeface="Times New Roman" pitchFamily="18" charset="0"/>
                <a:cs typeface="Times New Roman" pitchFamily="18" charset="0"/>
              </a:rPr>
              <a:t>	</a:t>
            </a:r>
          </a:p>
        </p:txBody>
      </p:sp>
      <p:grpSp>
        <p:nvGrpSpPr>
          <p:cNvPr id="5" name="Group 4"/>
          <p:cNvGrpSpPr>
            <a:grpSpLocks/>
          </p:cNvGrpSpPr>
          <p:nvPr/>
        </p:nvGrpSpPr>
        <p:grpSpPr bwMode="auto">
          <a:xfrm>
            <a:off x="246063" y="152400"/>
            <a:ext cx="1201737" cy="1182683"/>
            <a:chOff x="3461" y="1997"/>
            <a:chExt cx="2155" cy="2179"/>
          </a:xfrm>
        </p:grpSpPr>
        <p:sp>
          <p:nvSpPr>
            <p:cNvPr id="6" name="Oval 5"/>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 name="Oval 6"/>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8" name="Group 7"/>
            <p:cNvGrpSpPr>
              <a:grpSpLocks/>
            </p:cNvGrpSpPr>
            <p:nvPr/>
          </p:nvGrpSpPr>
          <p:grpSpPr bwMode="auto">
            <a:xfrm>
              <a:off x="3461" y="1997"/>
              <a:ext cx="2145" cy="2145"/>
              <a:chOff x="720" y="96"/>
              <a:chExt cx="4080" cy="4080"/>
            </a:xfrm>
          </p:grpSpPr>
          <p:sp>
            <p:nvSpPr>
              <p:cNvPr id="9" name="Oval 8"/>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0" name="Picture 9"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1"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0447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050"/>
          <p:cNvSpPr>
            <a:spLocks noGrp="1" noChangeArrowheads="1"/>
          </p:cNvSpPr>
          <p:nvPr>
            <p:ph type="title"/>
          </p:nvPr>
        </p:nvSpPr>
        <p:spPr>
          <a:xfrm>
            <a:off x="1981200" y="152400"/>
            <a:ext cx="5268913" cy="1143000"/>
          </a:xfrm>
          <a:noFill/>
        </p:spPr>
        <p:txBody>
          <a:bodyPr/>
          <a:lstStyle/>
          <a:p>
            <a:pPr eaLnBrk="1" hangingPunct="1"/>
            <a:r>
              <a:rPr lang="en-US" altLang="en-US" sz="3600" dirty="0">
                <a:solidFill>
                  <a:srgbClr val="FFFF00"/>
                </a:solidFill>
              </a:rPr>
              <a:t>National Scholarship</a:t>
            </a:r>
          </a:p>
        </p:txBody>
      </p:sp>
      <p:sp>
        <p:nvSpPr>
          <p:cNvPr id="7172" name="Rectangle 2051"/>
          <p:cNvSpPr>
            <a:spLocks noGrp="1" noChangeArrowheads="1"/>
          </p:cNvSpPr>
          <p:nvPr>
            <p:ph idx="1"/>
          </p:nvPr>
        </p:nvSpPr>
        <p:spPr>
          <a:xfrm>
            <a:off x="204788" y="1508125"/>
            <a:ext cx="8747125" cy="4481513"/>
          </a:xfrm>
        </p:spPr>
        <p:txBody>
          <a:bodyPr rtlCol="0">
            <a:normAutofit lnSpcReduction="10000"/>
          </a:bodyPr>
          <a:lstStyle/>
          <a:p>
            <a:pPr defTabSz="966788" eaLnBrk="1" fontAlgn="auto" hangingPunct="1">
              <a:spcAft>
                <a:spcPts val="0"/>
              </a:spcAft>
              <a:buClr>
                <a:srgbClr val="000099"/>
              </a:buClr>
              <a:buFont typeface="Arial" panose="020B0604020202020204" pitchFamily="34" charset="0"/>
              <a:buChar char="•"/>
              <a:defRPr/>
            </a:pPr>
            <a:r>
              <a:rPr lang="en-US" altLang="en-US" sz="2800" dirty="0">
                <a:solidFill>
                  <a:srgbClr val="FFFF00"/>
                </a:solidFill>
                <a:latin typeface="Times New Roman" pitchFamily="18" charset="0"/>
              </a:rPr>
              <a:t>Applicants recruited and processed by NRDs</a:t>
            </a:r>
          </a:p>
          <a:p>
            <a:pPr marL="762000" lvl="1" indent="-361950" defTabSz="966788" eaLnBrk="1" fontAlgn="auto" hangingPunct="1">
              <a:spcAft>
                <a:spcPts val="0"/>
              </a:spcAft>
              <a:buClr>
                <a:srgbClr val="000099"/>
              </a:buClr>
              <a:buFont typeface="Arial" panose="020B0604020202020204" pitchFamily="34" charset="0"/>
              <a:buChar char="•"/>
              <a:defRPr/>
            </a:pPr>
            <a:r>
              <a:rPr lang="en-US" altLang="en-US" sz="2400" dirty="0">
                <a:solidFill>
                  <a:srgbClr val="FFFF00"/>
                </a:solidFill>
                <a:latin typeface="Times New Roman" pitchFamily="18" charset="0"/>
              </a:rPr>
              <a:t>Approx. 1080 Navy Option and 19 Nurse Option offers</a:t>
            </a:r>
          </a:p>
          <a:p>
            <a:pPr defTabSz="966788" eaLnBrk="1" fontAlgn="auto" hangingPunct="1">
              <a:spcAft>
                <a:spcPts val="0"/>
              </a:spcAft>
              <a:buClr>
                <a:srgbClr val="000099"/>
              </a:buClr>
              <a:buFont typeface="Arial" panose="020B0604020202020204" pitchFamily="34" charset="0"/>
              <a:buChar char="•"/>
              <a:defRPr/>
            </a:pPr>
            <a:r>
              <a:rPr lang="en-US" altLang="en-US" sz="2800" dirty="0">
                <a:solidFill>
                  <a:srgbClr val="FFFF00"/>
                </a:solidFill>
                <a:latin typeface="Times New Roman" pitchFamily="18" charset="0"/>
              </a:rPr>
              <a:t>Specific Criteria:</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SAT: 530 Critical Reading or Evidence Based Reading and Writing /520 Math </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ACT: 22 English/21 Math </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No minimum GPA</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Less than 30 college credits </a:t>
            </a:r>
            <a:r>
              <a:rPr lang="en-US" altLang="en-US" sz="2000" u="sng" dirty="0">
                <a:solidFill>
                  <a:srgbClr val="FFFF00"/>
                </a:solidFill>
                <a:latin typeface="Times New Roman" pitchFamily="18" charset="0"/>
              </a:rPr>
              <a:t>WHEN</a:t>
            </a:r>
            <a:r>
              <a:rPr lang="en-US" altLang="en-US" sz="2000" dirty="0">
                <a:solidFill>
                  <a:srgbClr val="FFFF00"/>
                </a:solidFill>
                <a:latin typeface="Times New Roman" pitchFamily="18" charset="0"/>
              </a:rPr>
              <a:t> submitting application</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Can already be in NROTC College Program </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Mostly high school students</a:t>
            </a:r>
          </a:p>
          <a:p>
            <a:pPr marL="539750" indent="-457200" defTabSz="966788" eaLnBrk="1" fontAlgn="auto" hangingPunct="1">
              <a:spcAft>
                <a:spcPts val="0"/>
              </a:spcAft>
              <a:buClr>
                <a:srgbClr val="000099"/>
              </a:buClr>
              <a:buFont typeface="Arial" panose="020B0604020202020204" pitchFamily="34" charset="0"/>
              <a:buChar char="•"/>
              <a:defRPr/>
            </a:pPr>
            <a:r>
              <a:rPr lang="en-US" altLang="en-US" sz="2800" dirty="0">
                <a:solidFill>
                  <a:srgbClr val="FFFF00"/>
                </a:solidFill>
                <a:latin typeface="Times New Roman" pitchFamily="18" charset="0"/>
              </a:rPr>
              <a:t>URL accession program</a:t>
            </a:r>
          </a:p>
          <a:p>
            <a:pPr marL="825500" lvl="1" indent="-342900" defTabSz="966788" eaLnBrk="1" fontAlgn="auto" hangingPunct="1">
              <a:spcAft>
                <a:spcPts val="0"/>
              </a:spcAft>
              <a:buClr>
                <a:srgbClr val="000099"/>
              </a:buClr>
              <a:buFont typeface="Arial" panose="020B0604020202020204" pitchFamily="34" charset="0"/>
              <a:buChar char="•"/>
              <a:defRPr/>
            </a:pPr>
            <a:r>
              <a:rPr lang="en-US" altLang="en-US" sz="2000" dirty="0">
                <a:solidFill>
                  <a:srgbClr val="FFFF00"/>
                </a:solidFill>
                <a:latin typeface="Times New Roman" pitchFamily="18" charset="0"/>
              </a:rPr>
              <a:t>Not looking for Doctors or Lawyers</a:t>
            </a:r>
          </a:p>
          <a:p>
            <a:pPr marL="482600" lvl="1" indent="0" defTabSz="966788" eaLnBrk="1" fontAlgn="auto" hangingPunct="1">
              <a:spcAft>
                <a:spcPts val="0"/>
              </a:spcAft>
              <a:buFont typeface="Wingdings" pitchFamily="2" charset="2"/>
              <a:buNone/>
              <a:defRPr/>
            </a:pPr>
            <a:endParaRPr lang="en-US" altLang="en-US" sz="2000" dirty="0">
              <a:solidFill>
                <a:schemeClr val="bg2"/>
              </a:solidFill>
              <a:latin typeface="Arial" charset="0"/>
            </a:endParaRPr>
          </a:p>
        </p:txBody>
      </p:sp>
      <p:grpSp>
        <p:nvGrpSpPr>
          <p:cNvPr id="5" name="Group 4"/>
          <p:cNvGrpSpPr>
            <a:grpSpLocks/>
          </p:cNvGrpSpPr>
          <p:nvPr/>
        </p:nvGrpSpPr>
        <p:grpSpPr bwMode="auto">
          <a:xfrm>
            <a:off x="246063" y="152400"/>
            <a:ext cx="1201737" cy="1182683"/>
            <a:chOff x="3461" y="1997"/>
            <a:chExt cx="2155" cy="2179"/>
          </a:xfrm>
        </p:grpSpPr>
        <p:sp>
          <p:nvSpPr>
            <p:cNvPr id="6" name="Oval 5"/>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 name="Oval 6"/>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8" name="Group 7"/>
            <p:cNvGrpSpPr>
              <a:grpSpLocks/>
            </p:cNvGrpSpPr>
            <p:nvPr/>
          </p:nvGrpSpPr>
          <p:grpSpPr bwMode="auto">
            <a:xfrm>
              <a:off x="3461" y="1997"/>
              <a:ext cx="2145" cy="2145"/>
              <a:chOff x="720" y="96"/>
              <a:chExt cx="4080" cy="4080"/>
            </a:xfrm>
          </p:grpSpPr>
          <p:sp>
            <p:nvSpPr>
              <p:cNvPr id="9" name="Oval 8"/>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0" name="Picture 9"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1"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105400" y="4724400"/>
            <a:ext cx="3805731" cy="2031325"/>
          </a:xfrm>
          <a:prstGeom prst="rect">
            <a:avLst/>
          </a:prstGeom>
          <a:noFill/>
          <a:ln w="38100">
            <a:solidFill>
              <a:schemeClr val="tx2">
                <a:lumMod val="75000"/>
              </a:schemeClr>
            </a:solidFill>
          </a:ln>
        </p:spPr>
        <p:txBody>
          <a:bodyPr wrap="square" rtlCol="0">
            <a:spAutoFit/>
          </a:bodyPr>
          <a:lstStyle/>
          <a:p>
            <a:r>
              <a:rPr lang="en-US" dirty="0">
                <a:solidFill>
                  <a:schemeClr val="tx2">
                    <a:lumMod val="90000"/>
                  </a:schemeClr>
                </a:solidFill>
              </a:rPr>
              <a:t>Mandatory </a:t>
            </a:r>
            <a:r>
              <a:rPr lang="en-US" dirty="0" smtClean="0">
                <a:solidFill>
                  <a:schemeClr val="tx2">
                    <a:lumMod val="90000"/>
                  </a:schemeClr>
                </a:solidFill>
              </a:rPr>
              <a:t>High School Criteria </a:t>
            </a:r>
            <a:r>
              <a:rPr lang="en-US" dirty="0">
                <a:solidFill>
                  <a:schemeClr val="tx2">
                    <a:lumMod val="90000"/>
                  </a:schemeClr>
                </a:solidFill>
              </a:rPr>
              <a:t>(Unit = </a:t>
            </a:r>
            <a:r>
              <a:rPr lang="en-US" dirty="0" smtClean="0">
                <a:solidFill>
                  <a:schemeClr val="tx2">
                    <a:lumMod val="90000"/>
                  </a:schemeClr>
                </a:solidFill>
              </a:rPr>
              <a:t>Full Year)</a:t>
            </a:r>
          </a:p>
          <a:p>
            <a:endParaRPr lang="en-US" dirty="0">
              <a:solidFill>
                <a:schemeClr val="tx2">
                  <a:lumMod val="90000"/>
                </a:schemeClr>
              </a:solidFill>
            </a:endParaRPr>
          </a:p>
          <a:p>
            <a:pPr marL="285750" indent="-285750">
              <a:buFont typeface="Wingdings" panose="05000000000000000000" pitchFamily="2" charset="2"/>
              <a:buChar char="§"/>
            </a:pPr>
            <a:r>
              <a:rPr lang="en-US" dirty="0">
                <a:solidFill>
                  <a:schemeClr val="tx2">
                    <a:lumMod val="90000"/>
                  </a:schemeClr>
                </a:solidFill>
              </a:rPr>
              <a:t>English – 4 </a:t>
            </a:r>
            <a:r>
              <a:rPr lang="en-US" dirty="0" smtClean="0">
                <a:solidFill>
                  <a:schemeClr val="tx2">
                    <a:lumMod val="90000"/>
                  </a:schemeClr>
                </a:solidFill>
              </a:rPr>
              <a:t>Units</a:t>
            </a:r>
          </a:p>
          <a:p>
            <a:pPr marL="285750" indent="-285750">
              <a:buFont typeface="Wingdings" panose="05000000000000000000" pitchFamily="2" charset="2"/>
              <a:buChar char="§"/>
            </a:pPr>
            <a:r>
              <a:rPr lang="en-US" dirty="0" smtClean="0">
                <a:solidFill>
                  <a:schemeClr val="tx2">
                    <a:lumMod val="90000"/>
                  </a:schemeClr>
                </a:solidFill>
              </a:rPr>
              <a:t>Mathematics </a:t>
            </a:r>
            <a:r>
              <a:rPr lang="en-US" dirty="0">
                <a:solidFill>
                  <a:schemeClr val="tx2">
                    <a:lumMod val="90000"/>
                  </a:schemeClr>
                </a:solidFill>
              </a:rPr>
              <a:t>– 4 Units</a:t>
            </a:r>
          </a:p>
          <a:p>
            <a:pPr marL="285750" indent="-285750">
              <a:buFont typeface="Wingdings" panose="05000000000000000000" pitchFamily="2" charset="2"/>
              <a:buChar char="§"/>
            </a:pPr>
            <a:r>
              <a:rPr lang="en-US" dirty="0">
                <a:solidFill>
                  <a:schemeClr val="tx2">
                    <a:lumMod val="90000"/>
                  </a:schemeClr>
                </a:solidFill>
              </a:rPr>
              <a:t>Natural Sciences – 3 </a:t>
            </a:r>
            <a:r>
              <a:rPr lang="en-US" dirty="0" smtClean="0">
                <a:solidFill>
                  <a:schemeClr val="tx2">
                    <a:lumMod val="90000"/>
                  </a:schemeClr>
                </a:solidFill>
              </a:rPr>
              <a:t>Units  </a:t>
            </a:r>
          </a:p>
          <a:p>
            <a:pPr marL="285750" indent="-285750">
              <a:buFont typeface="Wingdings" panose="05000000000000000000" pitchFamily="2" charset="2"/>
              <a:buChar char="§"/>
            </a:pPr>
            <a:r>
              <a:rPr lang="en-US" dirty="0" smtClean="0">
                <a:solidFill>
                  <a:schemeClr val="tx2">
                    <a:lumMod val="90000"/>
                  </a:schemeClr>
                </a:solidFill>
              </a:rPr>
              <a:t>Social </a:t>
            </a:r>
            <a:r>
              <a:rPr lang="en-US" dirty="0">
                <a:solidFill>
                  <a:schemeClr val="tx2">
                    <a:lumMod val="90000"/>
                  </a:schemeClr>
                </a:solidFill>
              </a:rPr>
              <a:t>Sciences – 2 </a:t>
            </a:r>
            <a:r>
              <a:rPr lang="en-US" dirty="0" smtClean="0">
                <a:solidFill>
                  <a:schemeClr val="tx2">
                    <a:lumMod val="90000"/>
                  </a:schemeClr>
                </a:solidFill>
              </a:rPr>
              <a:t>Units</a:t>
            </a:r>
            <a:endParaRPr lang="en-US" dirty="0"/>
          </a:p>
        </p:txBody>
      </p:sp>
    </p:spTree>
    <p:extLst>
      <p:ext uri="{BB962C8B-B14F-4D97-AF65-F5344CB8AC3E}">
        <p14:creationId xmlns:p14="http://schemas.microsoft.com/office/powerpoint/2010/main" val="4132708564"/>
      </p:ext>
    </p:extLst>
  </p:cSld>
  <p:clrMapOvr>
    <a:masterClrMapping/>
  </p:clrMapOvr>
  <p:transition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209800" y="81359"/>
            <a:ext cx="5029200" cy="1143000"/>
          </a:xfrm>
          <a:noFill/>
        </p:spPr>
        <p:txBody>
          <a:bodyPr/>
          <a:lstStyle/>
          <a:p>
            <a:pPr algn="ctr" eaLnBrk="1" hangingPunct="1"/>
            <a:r>
              <a:rPr lang="en-US" altLang="en-US" sz="3600" b="1" dirty="0">
                <a:solidFill>
                  <a:srgbClr val="FFFF00"/>
                </a:solidFill>
              </a:rPr>
              <a:t>Immediate Selection</a:t>
            </a:r>
            <a:br>
              <a:rPr lang="en-US" altLang="en-US" sz="3600" b="1" dirty="0">
                <a:solidFill>
                  <a:srgbClr val="FFFF00"/>
                </a:solidFill>
              </a:rPr>
            </a:br>
            <a:r>
              <a:rPr lang="en-US" altLang="en-US" sz="3600" b="1" dirty="0">
                <a:solidFill>
                  <a:srgbClr val="FFFF00"/>
                </a:solidFill>
              </a:rPr>
              <a:t>Reservation (ISR)</a:t>
            </a:r>
          </a:p>
        </p:txBody>
      </p:sp>
      <p:sp>
        <p:nvSpPr>
          <p:cNvPr id="9219" name="Rectangle 3"/>
          <p:cNvSpPr>
            <a:spLocks noGrp="1" noChangeArrowheads="1"/>
          </p:cNvSpPr>
          <p:nvPr>
            <p:ph idx="1"/>
          </p:nvPr>
        </p:nvSpPr>
        <p:spPr>
          <a:xfrm>
            <a:off x="380207" y="1477773"/>
            <a:ext cx="8094662" cy="5257747"/>
          </a:xfrm>
        </p:spPr>
        <p:txBody>
          <a:bodyPr rtlCol="0">
            <a:normAutofit/>
          </a:bodyPr>
          <a:lstStyle/>
          <a:p>
            <a:pPr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800" dirty="0">
                <a:solidFill>
                  <a:srgbClr val="FFFF00"/>
                </a:solidFill>
                <a:latin typeface="Times New Roman" pitchFamily="18" charset="0"/>
              </a:rPr>
              <a:t>Nominated by NRD CO validated by the CNSB</a:t>
            </a:r>
          </a:p>
          <a:p>
            <a:pPr marL="762000" lvl="1" indent="-361950"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150 per year</a:t>
            </a:r>
          </a:p>
          <a:p>
            <a:pPr marL="762000" lvl="1" indent="-361950"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Validate by Selection Board</a:t>
            </a:r>
          </a:p>
          <a:p>
            <a:pPr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800" dirty="0">
                <a:solidFill>
                  <a:srgbClr val="FFFF00"/>
                </a:solidFill>
                <a:latin typeface="Times New Roman" pitchFamily="18" charset="0"/>
              </a:rPr>
              <a:t>Eligibility:</a:t>
            </a:r>
          </a:p>
          <a:p>
            <a:pPr marL="785813" lvl="1" indent="-303213"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SAT: </a:t>
            </a:r>
          </a:p>
          <a:p>
            <a:pPr marL="1252538" lvl="2" indent="-285750"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600 Math Minimum,  530 Critical Reading  or Evidence Based Reading and Writing Minimum </a:t>
            </a:r>
          </a:p>
          <a:p>
            <a:pPr marL="1252538" lvl="2" indent="-285750"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1230 Composite</a:t>
            </a:r>
          </a:p>
          <a:p>
            <a:pPr marL="785813" lvl="1" indent="-303213"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ACT :</a:t>
            </a:r>
          </a:p>
          <a:p>
            <a:pPr marL="1252538" lvl="2" indent="-285750"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26 Math minimum, 22 English minimum</a:t>
            </a:r>
          </a:p>
          <a:p>
            <a:pPr marL="1252538" lvl="2" indent="-285750"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54 combined</a:t>
            </a:r>
          </a:p>
          <a:p>
            <a:pPr marL="785813" lvl="1" indent="-303213"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Top 20% of High School Class</a:t>
            </a:r>
          </a:p>
          <a:p>
            <a:pPr marL="785813" lvl="1" indent="-303213"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Must be a high school senior</a:t>
            </a:r>
          </a:p>
          <a:p>
            <a:pPr marL="785813" lvl="1" indent="-303213"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Must meet height/weight standards or receive a waiver</a:t>
            </a:r>
          </a:p>
          <a:p>
            <a:pPr marL="785813" lvl="1" indent="-303213" defTabSz="966788" eaLnBrk="1" fontAlgn="auto" hangingPunct="1">
              <a:lnSpc>
                <a:spcPct val="90000"/>
              </a:lnSpc>
              <a:spcAft>
                <a:spcPts val="0"/>
              </a:spcAft>
              <a:buClr>
                <a:schemeClr val="accent1">
                  <a:lumMod val="40000"/>
                  <a:lumOff val="60000"/>
                </a:schemeClr>
              </a:buClr>
              <a:buFont typeface="Arial" panose="020B0604020202020204" pitchFamily="34" charset="0"/>
              <a:buChar char="•"/>
              <a:defRPr/>
            </a:pPr>
            <a:r>
              <a:rPr lang="en-US" altLang="en-US" sz="2000" dirty="0">
                <a:solidFill>
                  <a:srgbClr val="FFFF00"/>
                </a:solidFill>
                <a:latin typeface="Times New Roman" pitchFamily="18" charset="0"/>
              </a:rPr>
              <a:t>No drug use or DUI/</a:t>
            </a:r>
            <a:r>
              <a:rPr lang="en-US" altLang="en-US" sz="2000" dirty="0" err="1">
                <a:solidFill>
                  <a:srgbClr val="FFFF00"/>
                </a:solidFill>
                <a:latin typeface="Times New Roman" pitchFamily="18" charset="0"/>
              </a:rPr>
              <a:t>DWI</a:t>
            </a:r>
            <a:endParaRPr lang="en-US" altLang="en-US" sz="2000" dirty="0">
              <a:solidFill>
                <a:srgbClr val="FFFF00"/>
              </a:solidFill>
              <a:latin typeface="Arial" pitchFamily="34" charset="0"/>
            </a:endParaRPr>
          </a:p>
          <a:p>
            <a:pPr marL="361950" indent="-361950" defTabSz="966788" eaLnBrk="1" fontAlgn="auto" hangingPunct="1">
              <a:lnSpc>
                <a:spcPct val="90000"/>
              </a:lnSpc>
              <a:spcAft>
                <a:spcPts val="0"/>
              </a:spcAft>
              <a:buFont typeface="Wingdings" pitchFamily="2" charset="2"/>
              <a:buNone/>
              <a:defRPr/>
            </a:pPr>
            <a:endParaRPr lang="en-US" altLang="en-US" sz="2400" dirty="0">
              <a:solidFill>
                <a:schemeClr val="bg2"/>
              </a:solidFill>
              <a:latin typeface="Arial" pitchFamily="34" charset="0"/>
            </a:endParaRPr>
          </a:p>
        </p:txBody>
      </p:sp>
      <p:sp>
        <p:nvSpPr>
          <p:cNvPr id="17413" name="Text Box 4"/>
          <p:cNvSpPr txBox="1">
            <a:spLocks noChangeArrowheads="1"/>
          </p:cNvSpPr>
          <p:nvPr/>
        </p:nvSpPr>
        <p:spPr bwMode="auto">
          <a:xfrm>
            <a:off x="4427538" y="4724400"/>
            <a:ext cx="23733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2053"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133309"/>
      </p:ext>
    </p:extLst>
  </p:cSld>
  <p:clrMapOvr>
    <a:masterClrMapping/>
  </p:clrMapOvr>
  <p:transition advClick="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259529" y="395288"/>
            <a:ext cx="5243513" cy="1143000"/>
          </a:xfrm>
          <a:noFill/>
        </p:spPr>
        <p:txBody>
          <a:bodyPr/>
          <a:lstStyle/>
          <a:p>
            <a:pPr eaLnBrk="1" hangingPunct="1"/>
            <a:r>
              <a:rPr lang="en-US" altLang="en-US" sz="3200" dirty="0">
                <a:solidFill>
                  <a:srgbClr val="FFFF00"/>
                </a:solidFill>
              </a:rPr>
              <a:t>Minority Servicing Institution Scholarship Reservation (MSISR</a:t>
            </a:r>
            <a:r>
              <a:rPr lang="en-US" altLang="en-US" sz="3200" dirty="0"/>
              <a:t>)</a:t>
            </a:r>
          </a:p>
        </p:txBody>
      </p:sp>
      <p:sp>
        <p:nvSpPr>
          <p:cNvPr id="10243" name="Rectangle 3"/>
          <p:cNvSpPr>
            <a:spLocks noGrp="1" noChangeArrowheads="1"/>
          </p:cNvSpPr>
          <p:nvPr>
            <p:ph idx="1"/>
          </p:nvPr>
        </p:nvSpPr>
        <p:spPr>
          <a:xfrm>
            <a:off x="190500" y="1538288"/>
            <a:ext cx="8702675" cy="4881562"/>
          </a:xfrm>
        </p:spPr>
        <p:txBody>
          <a:bodyPr rtlCol="0">
            <a:noAutofit/>
          </a:bodyPr>
          <a:lstStyle/>
          <a:p>
            <a:pPr eaLnBrk="1" fontAlgn="auto" hangingPunct="1">
              <a:lnSpc>
                <a:spcPct val="80000"/>
              </a:lnSpc>
              <a:spcAft>
                <a:spcPts val="0"/>
              </a:spcAft>
              <a:buClr>
                <a:schemeClr val="tx2"/>
              </a:buClr>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Nominated by NROTC Unit CO</a:t>
            </a:r>
          </a:p>
          <a:p>
            <a:pPr lvl="1" eaLnBrk="1" fontAlgn="auto" hangingPunct="1">
              <a:lnSpc>
                <a:spcPct val="80000"/>
              </a:lnSpc>
              <a:spcAft>
                <a:spcPts val="0"/>
              </a:spcAft>
              <a:buClr>
                <a:schemeClr val="tx2"/>
              </a:buClr>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70 per year</a:t>
            </a:r>
          </a:p>
          <a:p>
            <a:pPr lvl="1" eaLnBrk="1" fontAlgn="auto" hangingPunct="1">
              <a:lnSpc>
                <a:spcPct val="80000"/>
              </a:lnSpc>
              <a:spcAft>
                <a:spcPts val="0"/>
              </a:spcAft>
              <a:buClr>
                <a:schemeClr val="tx2"/>
              </a:buClr>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Competitively selected  by Selection board</a:t>
            </a:r>
          </a:p>
          <a:p>
            <a:pPr lvl="1" eaLnBrk="1" fontAlgn="auto" hangingPunct="1">
              <a:lnSpc>
                <a:spcPct val="80000"/>
              </a:lnSpc>
              <a:spcAft>
                <a:spcPts val="0"/>
              </a:spcAft>
              <a:buClr>
                <a:schemeClr val="tx2"/>
              </a:buClr>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Applicant must contact NROTC Unit for nomination</a:t>
            </a:r>
          </a:p>
          <a:p>
            <a:pPr lvl="1" eaLnBrk="1" fontAlgn="auto" hangingPunct="1">
              <a:lnSpc>
                <a:spcPct val="80000"/>
              </a:lnSpc>
              <a:spcAft>
                <a:spcPts val="0"/>
              </a:spcAft>
              <a:buClr>
                <a:schemeClr val="tx2"/>
              </a:buClr>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Can only be used at 21 specific schools</a:t>
            </a:r>
          </a:p>
          <a:p>
            <a:pPr lvl="2" eaLnBrk="1" fontAlgn="auto" hangingPunct="1">
              <a:lnSpc>
                <a:spcPct val="80000"/>
              </a:lnSpc>
              <a:spcAft>
                <a:spcPts val="0"/>
              </a:spcAft>
              <a:buClr>
                <a:schemeClr val="tx2"/>
              </a:buClr>
              <a:buFont typeface="Arial" panose="020B0604020202020204" pitchFamily="34" charset="0"/>
              <a:buChar char="•"/>
              <a:defRPr/>
            </a:pPr>
            <a:r>
              <a:rPr lang="en-US" altLang="en-US" sz="1800" dirty="0">
                <a:solidFill>
                  <a:srgbClr val="FFFF00"/>
                </a:solidFill>
                <a:latin typeface="Times New Roman" pitchFamily="18" charset="0"/>
                <a:cs typeface="Times New Roman" pitchFamily="18" charset="0"/>
              </a:rPr>
              <a:t>HBCU’s, HHE’s, MI’s</a:t>
            </a:r>
          </a:p>
          <a:p>
            <a:pPr marL="1027112" lvl="2" indent="-285750" eaLnBrk="1" fontAlgn="auto" hangingPunct="1">
              <a:lnSpc>
                <a:spcPct val="80000"/>
              </a:lnSpc>
              <a:spcAft>
                <a:spcPts val="0"/>
              </a:spcAft>
              <a:buClr>
                <a:schemeClr val="tx2"/>
              </a:buClr>
              <a:buFont typeface="Arial" panose="020B0604020202020204" pitchFamily="34" charset="0"/>
              <a:buChar char="•"/>
              <a:defRPr/>
            </a:pPr>
            <a:endParaRPr lang="en-US" altLang="en-US" sz="1800" dirty="0">
              <a:solidFill>
                <a:srgbClr val="FFFF00"/>
              </a:solidFill>
              <a:latin typeface="Times New Roman" pitchFamily="18" charset="0"/>
              <a:cs typeface="Times New Roman" pitchFamily="18" charset="0"/>
            </a:endParaRPr>
          </a:p>
          <a:p>
            <a:pPr eaLnBrk="1" fontAlgn="auto" hangingPunct="1">
              <a:lnSpc>
                <a:spcPct val="80000"/>
              </a:lnSpc>
              <a:spcAft>
                <a:spcPts val="0"/>
              </a:spcAft>
              <a:buClr>
                <a:schemeClr val="tx2"/>
              </a:buClr>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Eligibility </a:t>
            </a:r>
          </a:p>
          <a:p>
            <a:pPr lvl="1" eaLnBrk="1" fontAlgn="auto" hangingPunct="1">
              <a:lnSpc>
                <a:spcPct val="80000"/>
              </a:lnSpc>
              <a:spcAft>
                <a:spcPts val="0"/>
              </a:spcAft>
              <a:buClr>
                <a:schemeClr val="tx2"/>
              </a:buClr>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Same as National Scholarship</a:t>
            </a:r>
          </a:p>
          <a:p>
            <a:pPr eaLnBrk="1" fontAlgn="auto" hangingPunct="1">
              <a:lnSpc>
                <a:spcPct val="80000"/>
              </a:lnSpc>
              <a:spcAft>
                <a:spcPts val="0"/>
              </a:spcAft>
              <a:buClr>
                <a:schemeClr val="tx2"/>
              </a:buClr>
              <a:buFont typeface="Arial" panose="020B0604020202020204" pitchFamily="34" charset="0"/>
              <a:buChar char="•"/>
              <a:defRPr/>
            </a:pPr>
            <a:endParaRPr lang="en-US" altLang="en-US" sz="2800" dirty="0">
              <a:solidFill>
                <a:srgbClr val="FFFF00"/>
              </a:solidFill>
              <a:latin typeface="Times New Roman" pitchFamily="18" charset="0"/>
              <a:cs typeface="Times New Roman" pitchFamily="18" charset="0"/>
            </a:endParaRPr>
          </a:p>
          <a:p>
            <a:pPr eaLnBrk="1" fontAlgn="auto" hangingPunct="1">
              <a:lnSpc>
                <a:spcPct val="80000"/>
              </a:lnSpc>
              <a:spcAft>
                <a:spcPts val="0"/>
              </a:spcAft>
              <a:buClr>
                <a:schemeClr val="tx2"/>
              </a:buClr>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Application due to NROTC Unit by end of February</a:t>
            </a:r>
          </a:p>
          <a:p>
            <a:pPr eaLnBrk="1" fontAlgn="auto" hangingPunct="1">
              <a:lnSpc>
                <a:spcPct val="80000"/>
              </a:lnSpc>
              <a:spcAft>
                <a:spcPts val="0"/>
              </a:spcAft>
              <a:buClr>
                <a:schemeClr val="tx2"/>
              </a:buClr>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Nomination due to OD by end of March</a:t>
            </a:r>
          </a:p>
          <a:p>
            <a:pPr eaLnBrk="1" fontAlgn="auto" hangingPunct="1">
              <a:lnSpc>
                <a:spcPct val="80000"/>
              </a:lnSpc>
              <a:spcAft>
                <a:spcPts val="0"/>
              </a:spcAft>
              <a:buClr>
                <a:schemeClr val="tx2"/>
              </a:buClr>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Board held in April</a:t>
            </a:r>
          </a:p>
        </p:txBody>
      </p:sp>
      <p:sp>
        <p:nvSpPr>
          <p:cNvPr id="22533" name="Rectangle 4"/>
          <p:cNvSpPr>
            <a:spLocks noChangeArrowheads="1"/>
          </p:cNvSpPr>
          <p:nvPr/>
        </p:nvSpPr>
        <p:spPr bwMode="auto">
          <a:xfrm>
            <a:off x="2147888" y="4849813"/>
            <a:ext cx="457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50000"/>
              </a:spcBef>
              <a:buFontTx/>
              <a:buNone/>
            </a:pPr>
            <a:r>
              <a:rPr lang="en-US" altLang="en-US" sz="2000" b="1">
                <a:solidFill>
                  <a:schemeClr val="tx2"/>
                </a:solidFill>
                <a:latin typeface="Arial" charset="0"/>
              </a:rPr>
              <a:t> </a:t>
            </a: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1304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05000" y="489266"/>
            <a:ext cx="5181600" cy="1077218"/>
          </a:xfrm>
          <a:prstGeom prst="rect">
            <a:avLst/>
          </a:prstGeom>
          <a:noFill/>
        </p:spPr>
        <p:txBody>
          <a:bodyPr wrap="square" rtlCol="0">
            <a:spAutoFit/>
          </a:bodyPr>
          <a:lstStyle/>
          <a:p>
            <a:pPr algn="ctr"/>
            <a:r>
              <a:rPr lang="en-US" sz="3200" b="1" u="sng">
                <a:solidFill>
                  <a:srgbClr val="FFFF00"/>
                </a:solidFill>
                <a:latin typeface="Times New Roman" panose="02020603050405020304" pitchFamily="18" charset="0"/>
                <a:cs typeface="Times New Roman" panose="02020603050405020304" pitchFamily="18" charset="0"/>
              </a:rPr>
              <a:t>NAVY PREP PROGRAM SCHOLARSHIP </a:t>
            </a:r>
            <a:endParaRPr lang="en-US" sz="3200" b="1" u="sng" dirty="0">
              <a:solidFill>
                <a:srgbClr val="FFFF00"/>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536863" y="1340218"/>
            <a:ext cx="8458200" cy="4585871"/>
          </a:xfrm>
          <a:prstGeom prst="rect">
            <a:avLst/>
          </a:prstGeom>
        </p:spPr>
        <p:txBody>
          <a:bodyPr wrap="square">
            <a:spAutoFit/>
          </a:bodyPr>
          <a:lstStyle/>
          <a:p>
            <a:endParaRPr lang="en-US" sz="2000" dirty="0">
              <a:solidFill>
                <a:srgbClr val="FFFF00"/>
              </a:solidFill>
            </a:endParaRPr>
          </a:p>
          <a:p>
            <a:endParaRPr lang="en-US" sz="2000" dirty="0"/>
          </a:p>
          <a:p>
            <a:r>
              <a:rPr lang="en-US" sz="2800" dirty="0">
                <a:solidFill>
                  <a:srgbClr val="FFFF00"/>
                </a:solidFill>
                <a:latin typeface="Times New Roman" panose="02020603050405020304" pitchFamily="18" charset="0"/>
                <a:cs typeface="Times New Roman" panose="02020603050405020304" pitchFamily="18" charset="0"/>
              </a:rPr>
              <a:t>In this program, colleges provide Presidential scholarships for students of NJROTC who have great leadership credentials but may have struggled in an academic area and require a preparatory year to ensure their academic success. This “one-year” scholarship provides room, board, tuition, fees and books, and the Navy guarantees that, if the student succeeds in the prep year, she will receive a Navy ROTC scholarship for the remaining years. </a:t>
            </a:r>
          </a:p>
        </p:txBody>
      </p:sp>
      <p:pic>
        <p:nvPicPr>
          <p:cNvPr id="10" name="Picture 9"/>
          <p:cNvPicPr>
            <a:picLocks noChangeAspect="1"/>
          </p:cNvPicPr>
          <p:nvPr/>
        </p:nvPicPr>
        <p:blipFill>
          <a:blip r:embed="rId2"/>
          <a:stretch>
            <a:fillRect/>
          </a:stretch>
        </p:blipFill>
        <p:spPr>
          <a:xfrm>
            <a:off x="7782263" y="53851"/>
            <a:ext cx="1292464" cy="1286367"/>
          </a:xfrm>
          <a:prstGeom prst="rect">
            <a:avLst/>
          </a:prstGeom>
        </p:spPr>
      </p:pic>
      <p:pic>
        <p:nvPicPr>
          <p:cNvPr id="11" name="Picture 10"/>
          <p:cNvPicPr>
            <a:picLocks noChangeAspect="1"/>
          </p:cNvPicPr>
          <p:nvPr/>
        </p:nvPicPr>
        <p:blipFill>
          <a:blip r:embed="rId3"/>
          <a:stretch>
            <a:fillRect/>
          </a:stretch>
        </p:blipFill>
        <p:spPr>
          <a:xfrm>
            <a:off x="152400" y="105670"/>
            <a:ext cx="1201016" cy="1182727"/>
          </a:xfrm>
          <a:prstGeom prst="rect">
            <a:avLst/>
          </a:prstGeom>
        </p:spPr>
      </p:pic>
    </p:spTree>
    <p:extLst>
      <p:ext uri="{BB962C8B-B14F-4D97-AF65-F5344CB8AC3E}">
        <p14:creationId xmlns:p14="http://schemas.microsoft.com/office/powerpoint/2010/main" val="158207079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05000" y="489266"/>
            <a:ext cx="5181600" cy="1077218"/>
          </a:xfrm>
          <a:prstGeom prst="rect">
            <a:avLst/>
          </a:prstGeom>
          <a:noFill/>
        </p:spPr>
        <p:txBody>
          <a:bodyPr wrap="square" rtlCol="0">
            <a:spAutoFit/>
          </a:bodyPr>
          <a:lstStyle/>
          <a:p>
            <a:pPr algn="ctr"/>
            <a:r>
              <a:rPr lang="en-US" sz="3200" b="1" u="sng">
                <a:solidFill>
                  <a:srgbClr val="FFFF00"/>
                </a:solidFill>
                <a:latin typeface="Times New Roman" panose="02020603050405020304" pitchFamily="18" charset="0"/>
                <a:cs typeface="Times New Roman" panose="02020603050405020304" pitchFamily="18" charset="0"/>
              </a:rPr>
              <a:t>NAVY PREP PROGRAM SCHOLARSHIP </a:t>
            </a:r>
            <a:endParaRPr lang="en-US" sz="3200" b="1" u="sng" dirty="0">
              <a:solidFill>
                <a:srgbClr val="FFFF00"/>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536863" y="1340218"/>
            <a:ext cx="8458200" cy="707886"/>
          </a:xfrm>
          <a:prstGeom prst="rect">
            <a:avLst/>
          </a:prstGeom>
        </p:spPr>
        <p:txBody>
          <a:bodyPr wrap="square">
            <a:spAutoFit/>
          </a:bodyPr>
          <a:lstStyle/>
          <a:p>
            <a:endParaRPr lang="en-US" sz="2000" dirty="0">
              <a:solidFill>
                <a:srgbClr val="FFFF00"/>
              </a:solidFill>
            </a:endParaRPr>
          </a:p>
          <a:p>
            <a:endParaRPr lang="en-US" sz="2000" dirty="0"/>
          </a:p>
        </p:txBody>
      </p:sp>
      <p:pic>
        <p:nvPicPr>
          <p:cNvPr id="10" name="Picture 9"/>
          <p:cNvPicPr>
            <a:picLocks noChangeAspect="1"/>
          </p:cNvPicPr>
          <p:nvPr/>
        </p:nvPicPr>
        <p:blipFill>
          <a:blip r:embed="rId2"/>
          <a:stretch>
            <a:fillRect/>
          </a:stretch>
        </p:blipFill>
        <p:spPr>
          <a:xfrm>
            <a:off x="7782263" y="53851"/>
            <a:ext cx="1292464" cy="1286367"/>
          </a:xfrm>
          <a:prstGeom prst="rect">
            <a:avLst/>
          </a:prstGeom>
        </p:spPr>
      </p:pic>
      <p:pic>
        <p:nvPicPr>
          <p:cNvPr id="11" name="Picture 10"/>
          <p:cNvPicPr>
            <a:picLocks noChangeAspect="1"/>
          </p:cNvPicPr>
          <p:nvPr/>
        </p:nvPicPr>
        <p:blipFill>
          <a:blip r:embed="rId3"/>
          <a:stretch>
            <a:fillRect/>
          </a:stretch>
        </p:blipFill>
        <p:spPr>
          <a:xfrm>
            <a:off x="152400" y="105670"/>
            <a:ext cx="1201016" cy="1182727"/>
          </a:xfrm>
          <a:prstGeom prst="rect">
            <a:avLst/>
          </a:prstGeom>
        </p:spPr>
      </p:pic>
      <p:sp>
        <p:nvSpPr>
          <p:cNvPr id="3" name="Rectangle 2"/>
          <p:cNvSpPr/>
          <p:nvPr/>
        </p:nvSpPr>
        <p:spPr>
          <a:xfrm>
            <a:off x="1347554" y="1592448"/>
            <a:ext cx="6705600" cy="5262979"/>
          </a:xfrm>
          <a:prstGeom prst="rect">
            <a:avLst/>
          </a:prstGeom>
        </p:spPr>
        <p:txBody>
          <a:bodyPr wrap="square">
            <a:spAutoFit/>
          </a:bodyPr>
          <a:lstStyle/>
          <a:p>
            <a:r>
              <a:rPr lang="en-US" u="sng" dirty="0"/>
              <a:t>SCHOOL NAME</a:t>
            </a:r>
            <a:r>
              <a:rPr lang="en-US" dirty="0"/>
              <a:t>	</a:t>
            </a:r>
            <a:r>
              <a:rPr lang="en-US" dirty="0" smtClean="0"/>
              <a:t>		   		</a:t>
            </a:r>
            <a:r>
              <a:rPr lang="en-US" u="sng" dirty="0" smtClean="0"/>
              <a:t>CAP</a:t>
            </a:r>
            <a:endParaRPr lang="en-US" u="sng" dirty="0"/>
          </a:p>
          <a:p>
            <a:r>
              <a:rPr lang="en-US" dirty="0"/>
              <a:t>	</a:t>
            </a:r>
          </a:p>
          <a:p>
            <a:r>
              <a:rPr lang="en-US" sz="2000" dirty="0"/>
              <a:t>UNIVERSITY OF MAINE, ORONO	</a:t>
            </a:r>
            <a:r>
              <a:rPr lang="en-US" sz="2000" dirty="0" smtClean="0"/>
              <a:t>	15</a:t>
            </a:r>
            <a:endParaRPr lang="en-US" sz="2000" dirty="0"/>
          </a:p>
          <a:p>
            <a:r>
              <a:rPr lang="en-US" sz="2000" dirty="0"/>
              <a:t>SAVANNAH STATE UNIVERSITY	</a:t>
            </a:r>
            <a:r>
              <a:rPr lang="en-US" sz="2000" dirty="0" smtClean="0"/>
              <a:t>	5</a:t>
            </a:r>
            <a:endParaRPr lang="en-US" sz="2000" dirty="0"/>
          </a:p>
          <a:p>
            <a:r>
              <a:rPr lang="en-US" sz="2000" dirty="0"/>
              <a:t>NORFOLK STATE UNIVERSITY	</a:t>
            </a:r>
            <a:r>
              <a:rPr lang="en-US" sz="2000" dirty="0" smtClean="0"/>
              <a:t>	5</a:t>
            </a:r>
            <a:endParaRPr lang="en-US" sz="2000" dirty="0"/>
          </a:p>
          <a:p>
            <a:r>
              <a:rPr lang="en-US" sz="2000" dirty="0"/>
              <a:t>UNIVERSITY OF ARIZONA	</a:t>
            </a:r>
            <a:r>
              <a:rPr lang="en-US" sz="2000" dirty="0" smtClean="0"/>
              <a:t>		5</a:t>
            </a:r>
            <a:endParaRPr lang="en-US" sz="2000" dirty="0"/>
          </a:p>
          <a:p>
            <a:r>
              <a:rPr lang="en-US" sz="2000" dirty="0"/>
              <a:t>UNIVERSITY OF MEMPHIS	</a:t>
            </a:r>
            <a:r>
              <a:rPr lang="en-US" sz="2000" dirty="0" smtClean="0"/>
              <a:t>		13</a:t>
            </a:r>
            <a:endParaRPr lang="en-US" sz="2000" dirty="0"/>
          </a:p>
          <a:p>
            <a:r>
              <a:rPr lang="en-US" sz="2000" dirty="0"/>
              <a:t>TUSKEGEE UNIVERSITY	</a:t>
            </a:r>
            <a:r>
              <a:rPr lang="en-US" sz="2000" dirty="0" smtClean="0"/>
              <a:t>		5</a:t>
            </a:r>
            <a:endParaRPr lang="en-US" sz="2000" dirty="0"/>
          </a:p>
          <a:p>
            <a:r>
              <a:rPr lang="en-US" sz="2000" dirty="0"/>
              <a:t>OLD DOMINION UNIVERSITY	</a:t>
            </a:r>
            <a:r>
              <a:rPr lang="en-US" sz="2000" dirty="0" smtClean="0"/>
              <a:t>	7</a:t>
            </a:r>
            <a:endParaRPr lang="en-US" sz="2000" dirty="0"/>
          </a:p>
          <a:p>
            <a:r>
              <a:rPr lang="en-US" sz="2000" dirty="0"/>
              <a:t>REGENT UNIVERSITY	</a:t>
            </a:r>
            <a:r>
              <a:rPr lang="en-US" sz="2000" dirty="0" smtClean="0"/>
              <a:t>			15</a:t>
            </a:r>
            <a:endParaRPr lang="en-US" sz="2000" dirty="0"/>
          </a:p>
          <a:p>
            <a:r>
              <a:rPr lang="en-US" sz="2000" dirty="0"/>
              <a:t>UNIVERSITY OF </a:t>
            </a:r>
            <a:r>
              <a:rPr lang="en-US" sz="2000" dirty="0" smtClean="0"/>
              <a:t>MARYLAND			5</a:t>
            </a:r>
            <a:endParaRPr lang="en-US" sz="2000" dirty="0"/>
          </a:p>
          <a:p>
            <a:r>
              <a:rPr lang="en-US" sz="2000" dirty="0"/>
              <a:t>UNIVERSITY OF IDAHO	</a:t>
            </a:r>
            <a:r>
              <a:rPr lang="en-US" sz="2000" dirty="0" smtClean="0"/>
              <a:t>		5</a:t>
            </a:r>
            <a:endParaRPr lang="en-US" sz="2000" dirty="0"/>
          </a:p>
          <a:p>
            <a:r>
              <a:rPr lang="en-US" sz="2000" dirty="0"/>
              <a:t>SUNY MARITIME	</a:t>
            </a:r>
            <a:r>
              <a:rPr lang="en-US" sz="2000" dirty="0" smtClean="0"/>
              <a:t>			10</a:t>
            </a:r>
            <a:endParaRPr lang="en-US" sz="2000" dirty="0"/>
          </a:p>
          <a:p>
            <a:r>
              <a:rPr lang="en-US" sz="2000" dirty="0"/>
              <a:t>NORWICH	</a:t>
            </a:r>
            <a:r>
              <a:rPr lang="en-US" sz="2000" dirty="0" smtClean="0"/>
              <a:t>				5</a:t>
            </a:r>
            <a:endParaRPr lang="en-US" sz="2000" dirty="0"/>
          </a:p>
          <a:p>
            <a:r>
              <a:rPr lang="en-US" sz="2000" dirty="0"/>
              <a:t>HOLY CROSS @ NOTRE DAME 	</a:t>
            </a:r>
            <a:r>
              <a:rPr lang="en-US" sz="2000" dirty="0" smtClean="0"/>
              <a:t>	10</a:t>
            </a:r>
            <a:endParaRPr lang="en-US" sz="2000" dirty="0"/>
          </a:p>
          <a:p>
            <a:r>
              <a:rPr lang="en-US" sz="2000" dirty="0"/>
              <a:t>ARIZONA STATE	</a:t>
            </a:r>
            <a:r>
              <a:rPr lang="en-US" sz="2000" dirty="0" smtClean="0"/>
              <a:t>			5</a:t>
            </a:r>
            <a:endParaRPr lang="en-US" sz="2000" dirty="0"/>
          </a:p>
          <a:p>
            <a:r>
              <a:rPr lang="en-US" sz="2000" dirty="0"/>
              <a:t>SOUTHERN	</a:t>
            </a:r>
            <a:r>
              <a:rPr lang="en-US" sz="2000" dirty="0" smtClean="0"/>
              <a:t>				2</a:t>
            </a:r>
            <a:endParaRPr lang="en-US" sz="2000" dirty="0"/>
          </a:p>
        </p:txBody>
      </p:sp>
    </p:spTree>
    <p:extLst>
      <p:ext uri="{BB962C8B-B14F-4D97-AF65-F5344CB8AC3E}">
        <p14:creationId xmlns:p14="http://schemas.microsoft.com/office/powerpoint/2010/main" val="83199063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05000" y="489266"/>
            <a:ext cx="5181600" cy="1077218"/>
          </a:xfrm>
          <a:prstGeom prst="rect">
            <a:avLst/>
          </a:prstGeom>
          <a:noFill/>
        </p:spPr>
        <p:txBody>
          <a:bodyPr wrap="square" rtlCol="0">
            <a:spAutoFit/>
          </a:bodyPr>
          <a:lstStyle/>
          <a:p>
            <a:pPr algn="ctr"/>
            <a:r>
              <a:rPr lang="en-US" sz="3200" b="1" u="sng">
                <a:solidFill>
                  <a:srgbClr val="FFFF00"/>
                </a:solidFill>
                <a:latin typeface="Times New Roman" panose="02020603050405020304" pitchFamily="18" charset="0"/>
                <a:cs typeface="Times New Roman" panose="02020603050405020304" pitchFamily="18" charset="0"/>
              </a:rPr>
              <a:t>NAVY PREP PROGRAM SCHOLARSHIP </a:t>
            </a:r>
            <a:endParaRPr lang="en-US" sz="3200" b="1" u="sng" dirty="0">
              <a:solidFill>
                <a:srgbClr val="FFFF00"/>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536863" y="1340218"/>
            <a:ext cx="8458200" cy="707886"/>
          </a:xfrm>
          <a:prstGeom prst="rect">
            <a:avLst/>
          </a:prstGeom>
        </p:spPr>
        <p:txBody>
          <a:bodyPr wrap="square">
            <a:spAutoFit/>
          </a:bodyPr>
          <a:lstStyle/>
          <a:p>
            <a:endParaRPr lang="en-US" sz="2000" dirty="0">
              <a:solidFill>
                <a:srgbClr val="FFFF00"/>
              </a:solidFill>
            </a:endParaRPr>
          </a:p>
          <a:p>
            <a:endParaRPr lang="en-US" sz="2000" dirty="0"/>
          </a:p>
        </p:txBody>
      </p:sp>
      <p:pic>
        <p:nvPicPr>
          <p:cNvPr id="10" name="Picture 9"/>
          <p:cNvPicPr>
            <a:picLocks noChangeAspect="1"/>
          </p:cNvPicPr>
          <p:nvPr/>
        </p:nvPicPr>
        <p:blipFill>
          <a:blip r:embed="rId2"/>
          <a:stretch>
            <a:fillRect/>
          </a:stretch>
        </p:blipFill>
        <p:spPr>
          <a:xfrm>
            <a:off x="7782263" y="53851"/>
            <a:ext cx="1292464" cy="1286367"/>
          </a:xfrm>
          <a:prstGeom prst="rect">
            <a:avLst/>
          </a:prstGeom>
        </p:spPr>
      </p:pic>
      <p:pic>
        <p:nvPicPr>
          <p:cNvPr id="11" name="Picture 10"/>
          <p:cNvPicPr>
            <a:picLocks noChangeAspect="1"/>
          </p:cNvPicPr>
          <p:nvPr/>
        </p:nvPicPr>
        <p:blipFill>
          <a:blip r:embed="rId3"/>
          <a:stretch>
            <a:fillRect/>
          </a:stretch>
        </p:blipFill>
        <p:spPr>
          <a:xfrm>
            <a:off x="152400" y="105670"/>
            <a:ext cx="1201016" cy="1182727"/>
          </a:xfrm>
          <a:prstGeom prst="rect">
            <a:avLst/>
          </a:prstGeom>
        </p:spPr>
      </p:pic>
      <p:sp>
        <p:nvSpPr>
          <p:cNvPr id="3" name="Rectangle 2"/>
          <p:cNvSpPr/>
          <p:nvPr/>
        </p:nvSpPr>
        <p:spPr>
          <a:xfrm>
            <a:off x="1735548" y="1981200"/>
            <a:ext cx="6570252" cy="2831544"/>
          </a:xfrm>
          <a:prstGeom prst="rect">
            <a:avLst/>
          </a:prstGeom>
        </p:spPr>
        <p:txBody>
          <a:bodyPr wrap="square">
            <a:spAutoFit/>
          </a:bodyPr>
          <a:lstStyle/>
          <a:p>
            <a:r>
              <a:rPr lang="en-US" sz="2000" u="sng" dirty="0"/>
              <a:t>SCHOOL NAME</a:t>
            </a:r>
            <a:r>
              <a:rPr lang="en-US" sz="2000" dirty="0"/>
              <a:t>	</a:t>
            </a:r>
            <a:r>
              <a:rPr lang="en-US" sz="2000" dirty="0" smtClean="0"/>
              <a:t>		   	</a:t>
            </a:r>
            <a:r>
              <a:rPr lang="en-US" sz="2000" u="sng" dirty="0" smtClean="0"/>
              <a:t>CAP</a:t>
            </a:r>
            <a:endParaRPr lang="en-US" sz="2000" u="sng" dirty="0"/>
          </a:p>
          <a:p>
            <a:r>
              <a:rPr lang="en-US" sz="2000" dirty="0"/>
              <a:t>	</a:t>
            </a:r>
            <a:endParaRPr lang="en-US" sz="2000" dirty="0" smtClean="0"/>
          </a:p>
          <a:p>
            <a:r>
              <a:rPr lang="en-US" sz="2000" dirty="0"/>
              <a:t>MIAMI UNIVERSITY	</a:t>
            </a:r>
            <a:r>
              <a:rPr lang="en-US" sz="2000" dirty="0" smtClean="0"/>
              <a:t>			5</a:t>
            </a:r>
            <a:endParaRPr lang="en-US" sz="2000" dirty="0"/>
          </a:p>
          <a:p>
            <a:r>
              <a:rPr lang="en-US" sz="2000" dirty="0"/>
              <a:t>UNIVERSITY OF SAN DIEGO	</a:t>
            </a:r>
            <a:r>
              <a:rPr lang="en-US" sz="2000" dirty="0" smtClean="0"/>
              <a:t>		10</a:t>
            </a:r>
            <a:endParaRPr lang="en-US" sz="2000" dirty="0"/>
          </a:p>
          <a:p>
            <a:r>
              <a:rPr lang="en-US" sz="2000" dirty="0"/>
              <a:t>SAN DIEGO STATE UNIVERSITY	</a:t>
            </a:r>
            <a:r>
              <a:rPr lang="en-US" sz="2000" dirty="0" smtClean="0"/>
              <a:t>	5</a:t>
            </a:r>
            <a:endParaRPr lang="en-US" sz="2000" dirty="0"/>
          </a:p>
          <a:p>
            <a:r>
              <a:rPr lang="en-US" sz="2000" dirty="0"/>
              <a:t>ILLINOIS INSTITUTE OF TECHNOLOGY	10</a:t>
            </a:r>
          </a:p>
          <a:p>
            <a:r>
              <a:rPr lang="en-US" sz="2000" dirty="0"/>
              <a:t>UNIVERSITY OF NEW MEXICO	</a:t>
            </a:r>
            <a:r>
              <a:rPr lang="en-US" sz="2000" dirty="0" smtClean="0"/>
              <a:t>	2</a:t>
            </a:r>
            <a:endParaRPr lang="en-US" sz="2000" dirty="0"/>
          </a:p>
          <a:p>
            <a:r>
              <a:rPr lang="en-US" sz="2000" dirty="0"/>
              <a:t>FORDHAM UNIVERSITY	</a:t>
            </a:r>
            <a:r>
              <a:rPr lang="en-US" sz="2000" dirty="0" smtClean="0"/>
              <a:t>		5</a:t>
            </a:r>
            <a:endParaRPr lang="en-US" sz="2000" dirty="0"/>
          </a:p>
          <a:p>
            <a:endParaRPr lang="en-US" dirty="0"/>
          </a:p>
        </p:txBody>
      </p:sp>
      <p:sp>
        <p:nvSpPr>
          <p:cNvPr id="2" name="TextBox 1"/>
          <p:cNvSpPr txBox="1"/>
          <p:nvPr/>
        </p:nvSpPr>
        <p:spPr>
          <a:xfrm>
            <a:off x="1735548" y="5036403"/>
            <a:ext cx="5655852" cy="954107"/>
          </a:xfrm>
          <a:prstGeom prst="rect">
            <a:avLst/>
          </a:prstGeom>
          <a:noFill/>
        </p:spPr>
        <p:txBody>
          <a:bodyPr wrap="square" rtlCol="0">
            <a:spAutoFit/>
          </a:bodyPr>
          <a:lstStyle/>
          <a:p>
            <a:pPr algn="ctr"/>
            <a:r>
              <a:rPr lang="en-US" sz="2800" dirty="0" smtClean="0">
                <a:solidFill>
                  <a:srgbClr val="FFFF00"/>
                </a:solidFill>
              </a:rPr>
              <a:t>149 Scholarships available  through this program!</a:t>
            </a:r>
            <a:endParaRPr lang="en-US" sz="2800" dirty="0">
              <a:solidFill>
                <a:srgbClr val="FFFF00"/>
              </a:solidFill>
            </a:endParaRPr>
          </a:p>
        </p:txBody>
      </p:sp>
    </p:spTree>
    <p:extLst>
      <p:ext uri="{BB962C8B-B14F-4D97-AF65-F5344CB8AC3E}">
        <p14:creationId xmlns:p14="http://schemas.microsoft.com/office/powerpoint/2010/main" val="75868849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1507" name="Rectangle 2050"/>
          <p:cNvSpPr>
            <a:spLocks noGrp="1" noChangeArrowheads="1"/>
          </p:cNvSpPr>
          <p:nvPr>
            <p:ph type="title"/>
          </p:nvPr>
        </p:nvSpPr>
        <p:spPr>
          <a:noFill/>
        </p:spPr>
        <p:txBody>
          <a:bodyPr/>
          <a:lstStyle/>
          <a:p>
            <a:pPr eaLnBrk="1" hangingPunct="1"/>
            <a:r>
              <a:rPr lang="en-US" altLang="en-US" sz="3600"/>
              <a:t>National Scholarship</a:t>
            </a:r>
          </a:p>
        </p:txBody>
      </p:sp>
      <p:graphicFrame>
        <p:nvGraphicFramePr>
          <p:cNvPr id="21508" name="Chart 4"/>
          <p:cNvGraphicFramePr>
            <a:graphicFrameLocks/>
          </p:cNvGraphicFramePr>
          <p:nvPr>
            <p:extLst>
              <p:ext uri="{D42A27DB-BD31-4B8C-83A1-F6EECF244321}">
                <p14:modId xmlns:p14="http://schemas.microsoft.com/office/powerpoint/2010/main" val="2784928488"/>
              </p:ext>
            </p:extLst>
          </p:nvPr>
        </p:nvGraphicFramePr>
        <p:xfrm>
          <a:off x="1447800" y="1295400"/>
          <a:ext cx="6548438" cy="4668838"/>
        </p:xfrm>
        <a:graphic>
          <a:graphicData uri="http://schemas.openxmlformats.org/presentationml/2006/ole">
            <mc:AlternateContent xmlns:mc="http://schemas.openxmlformats.org/markup-compatibility/2006">
              <mc:Choice xmlns:v="urn:schemas-microsoft-com:vml" Requires="v">
                <p:oleObj spid="_x0000_s1050" r:id="rId4" imgW="6547671" imgH="4669941" progId="Excel.Chart.8">
                  <p:embed/>
                </p:oleObj>
              </mc:Choice>
              <mc:Fallback>
                <p:oleObj r:id="rId4" imgW="6547671" imgH="4669941" progId="Excel.Chart.8">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7800" y="1295400"/>
                        <a:ext cx="6548438" cy="466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pSp>
        <p:nvGrpSpPr>
          <p:cNvPr id="5" name="Group 4"/>
          <p:cNvGrpSpPr>
            <a:grpSpLocks/>
          </p:cNvGrpSpPr>
          <p:nvPr/>
        </p:nvGrpSpPr>
        <p:grpSpPr bwMode="auto">
          <a:xfrm>
            <a:off x="246063" y="152400"/>
            <a:ext cx="1201737" cy="1182683"/>
            <a:chOff x="3461" y="1997"/>
            <a:chExt cx="2155" cy="2179"/>
          </a:xfrm>
        </p:grpSpPr>
        <p:sp>
          <p:nvSpPr>
            <p:cNvPr id="6" name="Oval 5"/>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 name="Oval 6"/>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8" name="Group 7"/>
            <p:cNvGrpSpPr>
              <a:grpSpLocks/>
            </p:cNvGrpSpPr>
            <p:nvPr/>
          </p:nvGrpSpPr>
          <p:grpSpPr bwMode="auto">
            <a:xfrm>
              <a:off x="3461" y="1997"/>
              <a:ext cx="2145" cy="2145"/>
              <a:chOff x="720" y="96"/>
              <a:chExt cx="4080" cy="4080"/>
            </a:xfrm>
          </p:grpSpPr>
          <p:sp>
            <p:nvSpPr>
              <p:cNvPr id="9" name="Oval 8"/>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0" name="Picture 9" descr="navy.jpg (242465 bytes)"/>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1" name="Picture 5" descr="C:\Users\anthonym\Downloads\NJROTC Logo 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35319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895600" y="351466"/>
            <a:ext cx="3352800" cy="914400"/>
          </a:xfrm>
          <a:noFill/>
        </p:spPr>
        <p:txBody>
          <a:bodyPr/>
          <a:lstStyle/>
          <a:p>
            <a:pPr eaLnBrk="1" hangingPunct="1"/>
            <a:r>
              <a:rPr lang="en-US" altLang="en-US" sz="3600" dirty="0" smtClean="0">
                <a:solidFill>
                  <a:srgbClr val="FFFF00"/>
                </a:solidFill>
                <a:cs typeface="Times New Roman" pitchFamily="18" charset="0"/>
              </a:rPr>
              <a:t>FY18 </a:t>
            </a:r>
            <a:r>
              <a:rPr lang="en-US" altLang="en-US" sz="3600" dirty="0">
                <a:solidFill>
                  <a:srgbClr val="FFFF00"/>
                </a:solidFill>
                <a:cs typeface="Times New Roman" pitchFamily="18" charset="0"/>
              </a:rPr>
              <a:t>Selection</a:t>
            </a:r>
          </a:p>
        </p:txBody>
      </p:sp>
      <p:sp>
        <p:nvSpPr>
          <p:cNvPr id="24579" name="Content Placeholder 1"/>
          <p:cNvSpPr>
            <a:spLocks noGrp="1"/>
          </p:cNvSpPr>
          <p:nvPr>
            <p:ph idx="1"/>
          </p:nvPr>
        </p:nvSpPr>
        <p:spPr>
          <a:xfrm>
            <a:off x="220663" y="1528763"/>
            <a:ext cx="8702675" cy="4424362"/>
          </a:xfrm>
        </p:spPr>
        <p:txBody>
          <a:bodyPr/>
          <a:lstStyle/>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a:p>
            <a:pPr eaLnBrk="1" hangingPunct="1">
              <a:buClr>
                <a:srgbClr val="000099"/>
              </a:buClr>
            </a:pPr>
            <a:endParaRPr lang="en-US" altLang="en-US" dirty="0">
              <a:latin typeface="Times New Roman" pitchFamily="18" charset="0"/>
              <a:cs typeface="Times New Roman"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557956708"/>
              </p:ext>
            </p:extLst>
          </p:nvPr>
        </p:nvGraphicFramePr>
        <p:xfrm>
          <a:off x="1524000" y="1752600"/>
          <a:ext cx="6616701" cy="4202114"/>
        </p:xfrm>
        <a:graphic>
          <a:graphicData uri="http://schemas.openxmlformats.org/drawingml/2006/table">
            <a:tbl>
              <a:tblPr firstRow="1">
                <a:tableStyleId>{073A0DAA-6AF3-43AB-8588-CEC1D06C72B9}</a:tableStyleId>
              </a:tblPr>
              <a:tblGrid>
                <a:gridCol w="2205567">
                  <a:extLst>
                    <a:ext uri="{9D8B030D-6E8A-4147-A177-3AD203B41FA5}">
                      <a16:colId xmlns:a16="http://schemas.microsoft.com/office/drawing/2014/main" val="20000"/>
                    </a:ext>
                  </a:extLst>
                </a:gridCol>
                <a:gridCol w="2205567">
                  <a:extLst>
                    <a:ext uri="{9D8B030D-6E8A-4147-A177-3AD203B41FA5}">
                      <a16:colId xmlns:a16="http://schemas.microsoft.com/office/drawing/2014/main" val="20001"/>
                    </a:ext>
                  </a:extLst>
                </a:gridCol>
                <a:gridCol w="2205567">
                  <a:extLst>
                    <a:ext uri="{9D8B030D-6E8A-4147-A177-3AD203B41FA5}">
                      <a16:colId xmlns:a16="http://schemas.microsoft.com/office/drawing/2014/main" val="20002"/>
                    </a:ext>
                  </a:extLst>
                </a:gridCol>
              </a:tblGrid>
              <a:tr h="823142">
                <a:tc>
                  <a:txBody>
                    <a:bodyPr/>
                    <a:lstStyle/>
                    <a:p>
                      <a:r>
                        <a:rPr lang="en-US" sz="2400" b="1" dirty="0">
                          <a:solidFill>
                            <a:srgbClr val="FFFF00"/>
                          </a:solidFill>
                        </a:rPr>
                        <a:t>Type</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smtClean="0">
                          <a:solidFill>
                            <a:srgbClr val="FFFF00"/>
                          </a:solidFill>
                        </a:rPr>
                        <a:t>FY18</a:t>
                      </a:r>
                      <a:endParaRPr lang="en-US" sz="2400" b="1" dirty="0">
                        <a:solidFill>
                          <a:srgbClr val="FFFF00"/>
                        </a:solidFill>
                      </a:endParaRPr>
                    </a:p>
                    <a:p>
                      <a:pPr algn="ctr"/>
                      <a:r>
                        <a:rPr lang="en-US" sz="2400" b="1" dirty="0">
                          <a:solidFill>
                            <a:srgbClr val="FFFF00"/>
                          </a:solidFill>
                        </a:rPr>
                        <a:t>Applications</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smtClean="0">
                          <a:solidFill>
                            <a:srgbClr val="FFFF00"/>
                          </a:solidFill>
                        </a:rPr>
                        <a:t>FY18</a:t>
                      </a:r>
                      <a:r>
                        <a:rPr lang="en-US" sz="2400" b="1" dirty="0">
                          <a:solidFill>
                            <a:srgbClr val="FFFF00"/>
                          </a:solidFill>
                        </a:rPr>
                        <a:t/>
                      </a:r>
                      <a:br>
                        <a:rPr lang="en-US" sz="2400" b="1" dirty="0">
                          <a:solidFill>
                            <a:srgbClr val="FFFF00"/>
                          </a:solidFill>
                        </a:rPr>
                      </a:br>
                      <a:r>
                        <a:rPr lang="en-US" sz="2400" b="1" dirty="0">
                          <a:solidFill>
                            <a:srgbClr val="FFFF00"/>
                          </a:solidFill>
                        </a:rPr>
                        <a:t>Selects</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563162">
                <a:tc>
                  <a:txBody>
                    <a:bodyPr/>
                    <a:lstStyle/>
                    <a:p>
                      <a:r>
                        <a:rPr lang="en-US" sz="2400" b="1" dirty="0">
                          <a:solidFill>
                            <a:srgbClr val="FFFF00"/>
                          </a:solidFill>
                        </a:rPr>
                        <a:t>Navy Option</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3707</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1085</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563162">
                <a:tc>
                  <a:txBody>
                    <a:bodyPr/>
                    <a:lstStyle/>
                    <a:p>
                      <a:r>
                        <a:rPr lang="en-US" sz="2400" b="1" dirty="0">
                          <a:solidFill>
                            <a:srgbClr val="FFFF00"/>
                          </a:solidFill>
                        </a:rPr>
                        <a:t>ISR</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150</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150</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563162">
                <a:tc>
                  <a:txBody>
                    <a:bodyPr/>
                    <a:lstStyle/>
                    <a:p>
                      <a:r>
                        <a:rPr lang="en-US" sz="2400" b="1" dirty="0">
                          <a:solidFill>
                            <a:srgbClr val="FFFF00"/>
                          </a:solidFill>
                        </a:rPr>
                        <a:t>ASR</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124</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55</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563162">
                <a:tc>
                  <a:txBody>
                    <a:bodyPr/>
                    <a:lstStyle/>
                    <a:p>
                      <a:r>
                        <a:rPr lang="en-US" sz="2400" b="1" dirty="0">
                          <a:solidFill>
                            <a:srgbClr val="FFFF00"/>
                          </a:solidFill>
                        </a:rPr>
                        <a:t>Nurse Option</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180</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19</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563162">
                <a:tc>
                  <a:txBody>
                    <a:bodyPr/>
                    <a:lstStyle/>
                    <a:p>
                      <a:r>
                        <a:rPr lang="en-US" sz="2400" b="1" dirty="0">
                          <a:solidFill>
                            <a:srgbClr val="FFFF00"/>
                          </a:solidFill>
                        </a:rPr>
                        <a:t>MSISR</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79</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78</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563162">
                <a:tc>
                  <a:txBody>
                    <a:bodyPr/>
                    <a:lstStyle/>
                    <a:p>
                      <a:r>
                        <a:rPr lang="en-US" sz="2400" b="1" dirty="0">
                          <a:solidFill>
                            <a:srgbClr val="FFFF00"/>
                          </a:solidFill>
                        </a:rPr>
                        <a:t>TOTAL</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4240</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b="1" dirty="0">
                          <a:solidFill>
                            <a:srgbClr val="FFFF00"/>
                          </a:solidFill>
                        </a:rPr>
                        <a:t>1387</a:t>
                      </a:r>
                    </a:p>
                  </a:txBody>
                  <a:tcPr marL="91445" marR="91445"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bl>
          </a:graphicData>
        </a:graphic>
      </p:graphicFrame>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95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133600" y="152400"/>
            <a:ext cx="5410200" cy="1143000"/>
          </a:xfrm>
        </p:spPr>
        <p:txBody>
          <a:bodyPr/>
          <a:lstStyle/>
          <a:p>
            <a:pPr algn="ctr" eaLnBrk="1" hangingPunct="1"/>
            <a:r>
              <a:rPr lang="en-US" altLang="en-US" sz="4000" dirty="0">
                <a:solidFill>
                  <a:srgbClr val="FFFF00"/>
                </a:solidFill>
              </a:rPr>
              <a:t>Combined Profiles –</a:t>
            </a:r>
            <a:r>
              <a:rPr lang="en-US" altLang="en-US" sz="4000" dirty="0" smtClean="0">
                <a:solidFill>
                  <a:srgbClr val="FFFF00"/>
                </a:solidFill>
              </a:rPr>
              <a:t>FY18 </a:t>
            </a:r>
            <a:endParaRPr lang="en-US" altLang="en-US" sz="4000" dirty="0">
              <a:solidFill>
                <a:srgbClr val="FFFF00"/>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63921620"/>
              </p:ext>
            </p:extLst>
          </p:nvPr>
        </p:nvGraphicFramePr>
        <p:xfrm>
          <a:off x="668338" y="1447799"/>
          <a:ext cx="7329487" cy="5218893"/>
        </p:xfrm>
        <a:graphic>
          <a:graphicData uri="http://schemas.openxmlformats.org/drawingml/2006/table">
            <a:tbl>
              <a:tblPr firstRow="1" bandRow="1">
                <a:tableStyleId>{5940675A-B579-460E-94D1-54222C63F5DA}</a:tableStyleId>
              </a:tblPr>
              <a:tblGrid>
                <a:gridCol w="1798532">
                  <a:extLst>
                    <a:ext uri="{9D8B030D-6E8A-4147-A177-3AD203B41FA5}">
                      <a16:colId xmlns:a16="http://schemas.microsoft.com/office/drawing/2014/main" val="20000"/>
                    </a:ext>
                  </a:extLst>
                </a:gridCol>
                <a:gridCol w="1242425">
                  <a:extLst>
                    <a:ext uri="{9D8B030D-6E8A-4147-A177-3AD203B41FA5}">
                      <a16:colId xmlns:a16="http://schemas.microsoft.com/office/drawing/2014/main" val="20001"/>
                    </a:ext>
                  </a:extLst>
                </a:gridCol>
                <a:gridCol w="1325546">
                  <a:extLst>
                    <a:ext uri="{9D8B030D-6E8A-4147-A177-3AD203B41FA5}">
                      <a16:colId xmlns:a16="http://schemas.microsoft.com/office/drawing/2014/main" val="20002"/>
                    </a:ext>
                  </a:extLst>
                </a:gridCol>
                <a:gridCol w="1147674">
                  <a:extLst>
                    <a:ext uri="{9D8B030D-6E8A-4147-A177-3AD203B41FA5}">
                      <a16:colId xmlns:a16="http://schemas.microsoft.com/office/drawing/2014/main" val="20003"/>
                    </a:ext>
                  </a:extLst>
                </a:gridCol>
                <a:gridCol w="1815310">
                  <a:extLst>
                    <a:ext uri="{9D8B030D-6E8A-4147-A177-3AD203B41FA5}">
                      <a16:colId xmlns:a16="http://schemas.microsoft.com/office/drawing/2014/main" val="20004"/>
                    </a:ext>
                  </a:extLst>
                </a:gridCol>
              </a:tblGrid>
              <a:tr h="315476">
                <a:tc>
                  <a:txBody>
                    <a:bodyPr/>
                    <a:lstStyle/>
                    <a:p>
                      <a:r>
                        <a:rPr lang="en-US" sz="1600" b="1" dirty="0">
                          <a:solidFill>
                            <a:srgbClr val="FFFF00"/>
                          </a:solidFill>
                        </a:rPr>
                        <a:t>Selects</a:t>
                      </a:r>
                    </a:p>
                  </a:txBody>
                  <a:tcPr marL="91448" marR="91448" marT="45732" marB="45732"/>
                </a:tc>
                <a:tc>
                  <a:txBody>
                    <a:bodyPr/>
                    <a:lstStyle/>
                    <a:p>
                      <a:pPr algn="ctr"/>
                      <a:r>
                        <a:rPr lang="en-US" sz="1600" b="1" dirty="0">
                          <a:solidFill>
                            <a:srgbClr val="FFFF00"/>
                          </a:solidFill>
                        </a:rPr>
                        <a:t>ASR</a:t>
                      </a:r>
                    </a:p>
                  </a:txBody>
                  <a:tcPr marL="91448" marR="91448" marT="45732" marB="45732"/>
                </a:tc>
                <a:tc>
                  <a:txBody>
                    <a:bodyPr/>
                    <a:lstStyle/>
                    <a:p>
                      <a:pPr algn="ctr"/>
                      <a:r>
                        <a:rPr lang="en-US" sz="1600" b="1" dirty="0">
                          <a:solidFill>
                            <a:srgbClr val="FFFF00"/>
                          </a:solidFill>
                        </a:rPr>
                        <a:t>ISR</a:t>
                      </a:r>
                    </a:p>
                  </a:txBody>
                  <a:tcPr marL="91448" marR="91448" marT="45732" marB="45732"/>
                </a:tc>
                <a:tc>
                  <a:txBody>
                    <a:bodyPr/>
                    <a:lstStyle/>
                    <a:p>
                      <a:pPr algn="ctr"/>
                      <a:r>
                        <a:rPr lang="en-US" sz="1600" b="1" dirty="0">
                          <a:solidFill>
                            <a:srgbClr val="FFFF00"/>
                          </a:solidFill>
                        </a:rPr>
                        <a:t>MSISR</a:t>
                      </a:r>
                    </a:p>
                  </a:txBody>
                  <a:tcPr marL="91448" marR="91448" marT="45732" marB="45732"/>
                </a:tc>
                <a:tc>
                  <a:txBody>
                    <a:bodyPr/>
                    <a:lstStyle/>
                    <a:p>
                      <a:pPr algn="ctr"/>
                      <a:r>
                        <a:rPr lang="en-US" sz="1600" b="1" dirty="0">
                          <a:solidFill>
                            <a:srgbClr val="FFFF00"/>
                          </a:solidFill>
                        </a:rPr>
                        <a:t>Navy</a:t>
                      </a:r>
                      <a:r>
                        <a:rPr lang="en-US" sz="1600" b="1" baseline="0" dirty="0">
                          <a:solidFill>
                            <a:srgbClr val="FFFF00"/>
                          </a:solidFill>
                        </a:rPr>
                        <a:t> Option</a:t>
                      </a:r>
                      <a:endParaRPr lang="en-US" sz="1600" b="1" dirty="0">
                        <a:solidFill>
                          <a:srgbClr val="FFFF00"/>
                        </a:solidFill>
                      </a:endParaRPr>
                    </a:p>
                  </a:txBody>
                  <a:tcPr marL="91448" marR="91448" marT="45732" marB="45732"/>
                </a:tc>
                <a:extLst>
                  <a:ext uri="{0D108BD9-81ED-4DB2-BD59-A6C34878D82A}">
                    <a16:rowId xmlns:a16="http://schemas.microsoft.com/office/drawing/2014/main" val="10000"/>
                  </a:ext>
                </a:extLst>
              </a:tr>
              <a:tr h="365833">
                <a:tc>
                  <a:txBody>
                    <a:bodyPr/>
                    <a:lstStyle/>
                    <a:p>
                      <a:r>
                        <a:rPr lang="en-US" sz="1600" b="1" dirty="0">
                          <a:solidFill>
                            <a:srgbClr val="FFFF00"/>
                          </a:solidFill>
                        </a:rPr>
                        <a:t>SAT Math</a:t>
                      </a:r>
                    </a:p>
                  </a:txBody>
                  <a:tcPr marL="91448" marR="91448" marT="45732" marB="45732"/>
                </a:tc>
                <a:tc>
                  <a:txBody>
                    <a:bodyPr/>
                    <a:lstStyle/>
                    <a:p>
                      <a:pPr algn="ctr"/>
                      <a:r>
                        <a:rPr lang="en-US" sz="1800" dirty="0">
                          <a:solidFill>
                            <a:srgbClr val="FFFF00"/>
                          </a:solidFill>
                        </a:rPr>
                        <a:t>619</a:t>
                      </a:r>
                    </a:p>
                  </a:txBody>
                  <a:tcPr marL="91448" marR="91448" marT="45732" marB="45732"/>
                </a:tc>
                <a:tc>
                  <a:txBody>
                    <a:bodyPr/>
                    <a:lstStyle/>
                    <a:p>
                      <a:pPr algn="ctr"/>
                      <a:r>
                        <a:rPr lang="en-US" sz="1800" dirty="0">
                          <a:solidFill>
                            <a:srgbClr val="FFFF00"/>
                          </a:solidFill>
                        </a:rPr>
                        <a:t>690</a:t>
                      </a:r>
                    </a:p>
                  </a:txBody>
                  <a:tcPr marL="91448" marR="91448" marT="45732" marB="45732"/>
                </a:tc>
                <a:tc>
                  <a:txBody>
                    <a:bodyPr/>
                    <a:lstStyle/>
                    <a:p>
                      <a:pPr algn="ctr"/>
                      <a:r>
                        <a:rPr lang="en-US" sz="1800" dirty="0">
                          <a:solidFill>
                            <a:srgbClr val="FFFF00"/>
                          </a:solidFill>
                        </a:rPr>
                        <a:t>586</a:t>
                      </a:r>
                    </a:p>
                  </a:txBody>
                  <a:tcPr marL="91448" marR="91448" marT="45729" marB="45729"/>
                </a:tc>
                <a:tc>
                  <a:txBody>
                    <a:bodyPr/>
                    <a:lstStyle/>
                    <a:p>
                      <a:pPr algn="ctr"/>
                      <a:r>
                        <a:rPr lang="en-US" sz="1800" dirty="0">
                          <a:solidFill>
                            <a:srgbClr val="FFFF00"/>
                          </a:solidFill>
                        </a:rPr>
                        <a:t>713</a:t>
                      </a:r>
                    </a:p>
                  </a:txBody>
                  <a:tcPr marL="91448" marR="91448" marT="45732" marB="45732"/>
                </a:tc>
                <a:extLst>
                  <a:ext uri="{0D108BD9-81ED-4DB2-BD59-A6C34878D82A}">
                    <a16:rowId xmlns:a16="http://schemas.microsoft.com/office/drawing/2014/main" val="10001"/>
                  </a:ext>
                </a:extLst>
              </a:tr>
              <a:tr h="365833">
                <a:tc>
                  <a:txBody>
                    <a:bodyPr/>
                    <a:lstStyle/>
                    <a:p>
                      <a:r>
                        <a:rPr lang="en-US" sz="1600" b="1" dirty="0">
                          <a:solidFill>
                            <a:srgbClr val="FFFF00"/>
                          </a:solidFill>
                        </a:rPr>
                        <a:t>SAT Verbal</a:t>
                      </a:r>
                    </a:p>
                  </a:txBody>
                  <a:tcPr marL="91448" marR="91448" marT="45732" marB="45732"/>
                </a:tc>
                <a:tc>
                  <a:txBody>
                    <a:bodyPr/>
                    <a:lstStyle/>
                    <a:p>
                      <a:pPr algn="ctr"/>
                      <a:r>
                        <a:rPr lang="en-US" sz="1800" dirty="0">
                          <a:solidFill>
                            <a:srgbClr val="FFFF00"/>
                          </a:solidFill>
                        </a:rPr>
                        <a:t>622</a:t>
                      </a:r>
                    </a:p>
                  </a:txBody>
                  <a:tcPr marL="91448" marR="91448" marT="45732" marB="45732"/>
                </a:tc>
                <a:tc>
                  <a:txBody>
                    <a:bodyPr/>
                    <a:lstStyle/>
                    <a:p>
                      <a:pPr algn="ctr"/>
                      <a:r>
                        <a:rPr lang="en-US" sz="1800" dirty="0">
                          <a:solidFill>
                            <a:srgbClr val="FFFF00"/>
                          </a:solidFill>
                        </a:rPr>
                        <a:t>701</a:t>
                      </a:r>
                    </a:p>
                  </a:txBody>
                  <a:tcPr marL="91448" marR="91448" marT="45732" marB="45732"/>
                </a:tc>
                <a:tc>
                  <a:txBody>
                    <a:bodyPr/>
                    <a:lstStyle/>
                    <a:p>
                      <a:pPr algn="ctr"/>
                      <a:r>
                        <a:rPr lang="en-US" sz="1800" dirty="0">
                          <a:solidFill>
                            <a:srgbClr val="FFFF00"/>
                          </a:solidFill>
                        </a:rPr>
                        <a:t>587</a:t>
                      </a:r>
                    </a:p>
                  </a:txBody>
                  <a:tcPr marL="91448" marR="91448" marT="45729" marB="45729"/>
                </a:tc>
                <a:tc>
                  <a:txBody>
                    <a:bodyPr/>
                    <a:lstStyle/>
                    <a:p>
                      <a:pPr algn="ctr"/>
                      <a:r>
                        <a:rPr lang="en-US" sz="1800" dirty="0">
                          <a:solidFill>
                            <a:srgbClr val="FFFF00"/>
                          </a:solidFill>
                        </a:rPr>
                        <a:t>720</a:t>
                      </a:r>
                    </a:p>
                  </a:txBody>
                  <a:tcPr marL="91448" marR="91448" marT="45732" marB="45732"/>
                </a:tc>
                <a:extLst>
                  <a:ext uri="{0D108BD9-81ED-4DB2-BD59-A6C34878D82A}">
                    <a16:rowId xmlns:a16="http://schemas.microsoft.com/office/drawing/2014/main" val="10002"/>
                  </a:ext>
                </a:extLst>
              </a:tr>
              <a:tr h="384562">
                <a:tc>
                  <a:txBody>
                    <a:bodyPr/>
                    <a:lstStyle/>
                    <a:p>
                      <a:r>
                        <a:rPr lang="en-US" sz="1600" b="1" dirty="0">
                          <a:solidFill>
                            <a:srgbClr val="FFFF00"/>
                          </a:solidFill>
                        </a:rPr>
                        <a:t>SAT Composite</a:t>
                      </a:r>
                    </a:p>
                  </a:txBody>
                  <a:tcPr marL="91448" marR="91448" marT="45732" marB="45732"/>
                </a:tc>
                <a:tc>
                  <a:txBody>
                    <a:bodyPr/>
                    <a:lstStyle/>
                    <a:p>
                      <a:pPr algn="ctr"/>
                      <a:r>
                        <a:rPr lang="en-US" sz="1800" dirty="0">
                          <a:solidFill>
                            <a:srgbClr val="FFFF00"/>
                          </a:solidFill>
                        </a:rPr>
                        <a:t>1241</a:t>
                      </a:r>
                    </a:p>
                  </a:txBody>
                  <a:tcPr marL="91448" marR="91448" marT="45732" marB="45732"/>
                </a:tc>
                <a:tc>
                  <a:txBody>
                    <a:bodyPr/>
                    <a:lstStyle/>
                    <a:p>
                      <a:pPr algn="ctr"/>
                      <a:r>
                        <a:rPr lang="en-US" sz="1800" dirty="0">
                          <a:solidFill>
                            <a:srgbClr val="FFFF00"/>
                          </a:solidFill>
                        </a:rPr>
                        <a:t>1391</a:t>
                      </a:r>
                    </a:p>
                  </a:txBody>
                  <a:tcPr marL="91448" marR="91448" marT="45732" marB="45732"/>
                </a:tc>
                <a:tc>
                  <a:txBody>
                    <a:bodyPr/>
                    <a:lstStyle/>
                    <a:p>
                      <a:pPr algn="ctr"/>
                      <a:r>
                        <a:rPr lang="en-US" sz="1800" dirty="0">
                          <a:solidFill>
                            <a:srgbClr val="FFFF00"/>
                          </a:solidFill>
                        </a:rPr>
                        <a:t>1173</a:t>
                      </a:r>
                    </a:p>
                  </a:txBody>
                  <a:tcPr marL="91448" marR="91448" marT="45729" marB="45729"/>
                </a:tc>
                <a:tc>
                  <a:txBody>
                    <a:bodyPr/>
                    <a:lstStyle/>
                    <a:p>
                      <a:pPr algn="ctr"/>
                      <a:r>
                        <a:rPr lang="en-US" sz="1800" dirty="0">
                          <a:solidFill>
                            <a:srgbClr val="FFFF00"/>
                          </a:solidFill>
                        </a:rPr>
                        <a:t>1434</a:t>
                      </a:r>
                    </a:p>
                  </a:txBody>
                  <a:tcPr marL="91448" marR="91448" marT="45732" marB="45732"/>
                </a:tc>
                <a:extLst>
                  <a:ext uri="{0D108BD9-81ED-4DB2-BD59-A6C34878D82A}">
                    <a16:rowId xmlns:a16="http://schemas.microsoft.com/office/drawing/2014/main" val="10003"/>
                  </a:ext>
                </a:extLst>
              </a:tr>
              <a:tr h="365833">
                <a:tc>
                  <a:txBody>
                    <a:bodyPr/>
                    <a:lstStyle/>
                    <a:p>
                      <a:endParaRPr lang="en-US" sz="1600" b="1"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29" marB="45729"/>
                </a:tc>
                <a:tc>
                  <a:txBody>
                    <a:bodyPr/>
                    <a:lstStyle/>
                    <a:p>
                      <a:pPr algn="ctr"/>
                      <a:endParaRPr lang="en-US" sz="1800" dirty="0">
                        <a:solidFill>
                          <a:srgbClr val="FFFF00"/>
                        </a:solidFill>
                      </a:endParaRPr>
                    </a:p>
                  </a:txBody>
                  <a:tcPr marL="91448" marR="91448" marT="45732" marB="45732"/>
                </a:tc>
                <a:extLst>
                  <a:ext uri="{0D108BD9-81ED-4DB2-BD59-A6C34878D82A}">
                    <a16:rowId xmlns:a16="http://schemas.microsoft.com/office/drawing/2014/main" val="10004"/>
                  </a:ext>
                </a:extLst>
              </a:tr>
              <a:tr h="365833">
                <a:tc>
                  <a:txBody>
                    <a:bodyPr/>
                    <a:lstStyle/>
                    <a:p>
                      <a:r>
                        <a:rPr lang="en-US" sz="1600" b="1" dirty="0">
                          <a:solidFill>
                            <a:srgbClr val="FFFF00"/>
                          </a:solidFill>
                        </a:rPr>
                        <a:t>Top 10%</a:t>
                      </a:r>
                    </a:p>
                  </a:txBody>
                  <a:tcPr marL="91448" marR="91448" marT="45732" marB="45732"/>
                </a:tc>
                <a:tc>
                  <a:txBody>
                    <a:bodyPr/>
                    <a:lstStyle/>
                    <a:p>
                      <a:pPr algn="ctr"/>
                      <a:r>
                        <a:rPr lang="en-US" sz="1800" dirty="0">
                          <a:solidFill>
                            <a:srgbClr val="FFFF00"/>
                          </a:solidFill>
                        </a:rPr>
                        <a:t>42%</a:t>
                      </a:r>
                    </a:p>
                  </a:txBody>
                  <a:tcPr marL="91448" marR="91448" marT="45732" marB="45732"/>
                </a:tc>
                <a:tc>
                  <a:txBody>
                    <a:bodyPr/>
                    <a:lstStyle/>
                    <a:p>
                      <a:pPr algn="ctr"/>
                      <a:r>
                        <a:rPr lang="en-US" sz="1800" dirty="0">
                          <a:solidFill>
                            <a:srgbClr val="FFFF00"/>
                          </a:solidFill>
                        </a:rPr>
                        <a:t>68%</a:t>
                      </a:r>
                    </a:p>
                  </a:txBody>
                  <a:tcPr marL="91448" marR="91448" marT="45732" marB="45732"/>
                </a:tc>
                <a:tc>
                  <a:txBody>
                    <a:bodyPr/>
                    <a:lstStyle/>
                    <a:p>
                      <a:pPr algn="ctr"/>
                      <a:r>
                        <a:rPr lang="en-US" sz="1800" dirty="0">
                          <a:solidFill>
                            <a:srgbClr val="FFFF00"/>
                          </a:solidFill>
                        </a:rPr>
                        <a:t>12%</a:t>
                      </a:r>
                    </a:p>
                  </a:txBody>
                  <a:tcPr marL="91448" marR="91448" marT="45729" marB="45729"/>
                </a:tc>
                <a:tc>
                  <a:txBody>
                    <a:bodyPr/>
                    <a:lstStyle/>
                    <a:p>
                      <a:pPr algn="ctr"/>
                      <a:r>
                        <a:rPr lang="en-US" sz="1800" dirty="0">
                          <a:solidFill>
                            <a:srgbClr val="FFFF00"/>
                          </a:solidFill>
                        </a:rPr>
                        <a:t>52%</a:t>
                      </a:r>
                    </a:p>
                  </a:txBody>
                  <a:tcPr marL="91448" marR="91448" marT="45732" marB="45732"/>
                </a:tc>
                <a:extLst>
                  <a:ext uri="{0D108BD9-81ED-4DB2-BD59-A6C34878D82A}">
                    <a16:rowId xmlns:a16="http://schemas.microsoft.com/office/drawing/2014/main" val="10005"/>
                  </a:ext>
                </a:extLst>
              </a:tr>
              <a:tr h="365833">
                <a:tc>
                  <a:txBody>
                    <a:bodyPr/>
                    <a:lstStyle/>
                    <a:p>
                      <a:r>
                        <a:rPr lang="en-US" sz="1600" b="1" dirty="0">
                          <a:solidFill>
                            <a:srgbClr val="FFFF00"/>
                          </a:solidFill>
                        </a:rPr>
                        <a:t>Top 20%</a:t>
                      </a:r>
                    </a:p>
                  </a:txBody>
                  <a:tcPr marL="91448" marR="91448" marT="45732" marB="45732"/>
                </a:tc>
                <a:tc>
                  <a:txBody>
                    <a:bodyPr/>
                    <a:lstStyle/>
                    <a:p>
                      <a:pPr algn="ctr"/>
                      <a:r>
                        <a:rPr lang="en-US" sz="1800" dirty="0">
                          <a:solidFill>
                            <a:srgbClr val="FFFF00"/>
                          </a:solidFill>
                        </a:rPr>
                        <a:t>79%</a:t>
                      </a:r>
                    </a:p>
                  </a:txBody>
                  <a:tcPr marL="91448" marR="91448" marT="45732" marB="45732"/>
                </a:tc>
                <a:tc>
                  <a:txBody>
                    <a:bodyPr/>
                    <a:lstStyle/>
                    <a:p>
                      <a:pPr algn="ctr"/>
                      <a:r>
                        <a:rPr lang="en-US" sz="1800" dirty="0">
                          <a:solidFill>
                            <a:srgbClr val="FFFF00"/>
                          </a:solidFill>
                        </a:rPr>
                        <a:t>89%</a:t>
                      </a:r>
                    </a:p>
                  </a:txBody>
                  <a:tcPr marL="91448" marR="91448" marT="45732" marB="45732"/>
                </a:tc>
                <a:tc>
                  <a:txBody>
                    <a:bodyPr/>
                    <a:lstStyle/>
                    <a:p>
                      <a:pPr algn="ctr"/>
                      <a:r>
                        <a:rPr lang="en-US" sz="1800" dirty="0">
                          <a:solidFill>
                            <a:srgbClr val="FFFF00"/>
                          </a:solidFill>
                        </a:rPr>
                        <a:t>44%</a:t>
                      </a:r>
                    </a:p>
                  </a:txBody>
                  <a:tcPr marL="91448" marR="91448" marT="45729" marB="45729"/>
                </a:tc>
                <a:tc>
                  <a:txBody>
                    <a:bodyPr/>
                    <a:lstStyle/>
                    <a:p>
                      <a:pPr algn="ctr"/>
                      <a:r>
                        <a:rPr lang="en-US" sz="1800" dirty="0">
                          <a:solidFill>
                            <a:srgbClr val="FFFF00"/>
                          </a:solidFill>
                        </a:rPr>
                        <a:t>67%</a:t>
                      </a:r>
                    </a:p>
                  </a:txBody>
                  <a:tcPr marL="91448" marR="91448" marT="45732" marB="45732"/>
                </a:tc>
                <a:extLst>
                  <a:ext uri="{0D108BD9-81ED-4DB2-BD59-A6C34878D82A}">
                    <a16:rowId xmlns:a16="http://schemas.microsoft.com/office/drawing/2014/main" val="10006"/>
                  </a:ext>
                </a:extLst>
              </a:tr>
              <a:tr h="365833">
                <a:tc>
                  <a:txBody>
                    <a:bodyPr/>
                    <a:lstStyle/>
                    <a:p>
                      <a:endParaRPr lang="en-US" sz="1600" b="1"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29" marB="45729"/>
                </a:tc>
                <a:tc>
                  <a:txBody>
                    <a:bodyPr/>
                    <a:lstStyle/>
                    <a:p>
                      <a:pPr algn="ctr"/>
                      <a:endParaRPr lang="en-US" sz="1800" dirty="0">
                        <a:solidFill>
                          <a:srgbClr val="FFFF00"/>
                        </a:solidFill>
                      </a:endParaRPr>
                    </a:p>
                  </a:txBody>
                  <a:tcPr marL="91448" marR="91448" marT="45732" marB="45732"/>
                </a:tc>
                <a:extLst>
                  <a:ext uri="{0D108BD9-81ED-4DB2-BD59-A6C34878D82A}">
                    <a16:rowId xmlns:a16="http://schemas.microsoft.com/office/drawing/2014/main" val="10007"/>
                  </a:ext>
                </a:extLst>
              </a:tr>
              <a:tr h="365833">
                <a:tc>
                  <a:txBody>
                    <a:bodyPr/>
                    <a:lstStyle/>
                    <a:p>
                      <a:r>
                        <a:rPr lang="en-US" sz="1600" b="1" dirty="0">
                          <a:solidFill>
                            <a:srgbClr val="FFFF00"/>
                          </a:solidFill>
                        </a:rPr>
                        <a:t>Cum GPA</a:t>
                      </a:r>
                    </a:p>
                  </a:txBody>
                  <a:tcPr marL="91448" marR="91448" marT="45732" marB="45732"/>
                </a:tc>
                <a:tc>
                  <a:txBody>
                    <a:bodyPr/>
                    <a:lstStyle/>
                    <a:p>
                      <a:pPr algn="ctr"/>
                      <a:r>
                        <a:rPr lang="en-US" sz="1800" dirty="0">
                          <a:solidFill>
                            <a:srgbClr val="FFFF00"/>
                          </a:solidFill>
                        </a:rPr>
                        <a:t>3.75</a:t>
                      </a:r>
                    </a:p>
                  </a:txBody>
                  <a:tcPr marL="91448" marR="91448" marT="45732" marB="45732"/>
                </a:tc>
                <a:tc>
                  <a:txBody>
                    <a:bodyPr/>
                    <a:lstStyle/>
                    <a:p>
                      <a:pPr algn="ctr"/>
                      <a:r>
                        <a:rPr lang="en-US" sz="1800" dirty="0">
                          <a:solidFill>
                            <a:srgbClr val="FFFF00"/>
                          </a:solidFill>
                        </a:rPr>
                        <a:t>3.84</a:t>
                      </a:r>
                    </a:p>
                  </a:txBody>
                  <a:tcPr marL="91448" marR="91448" marT="45732" marB="45732"/>
                </a:tc>
                <a:tc>
                  <a:txBody>
                    <a:bodyPr/>
                    <a:lstStyle/>
                    <a:p>
                      <a:pPr algn="ctr"/>
                      <a:r>
                        <a:rPr lang="en-US" sz="1800" dirty="0">
                          <a:solidFill>
                            <a:srgbClr val="FFFF00"/>
                          </a:solidFill>
                        </a:rPr>
                        <a:t>3.40</a:t>
                      </a:r>
                    </a:p>
                  </a:txBody>
                  <a:tcPr marL="91448" marR="91448" marT="45729" marB="45729"/>
                </a:tc>
                <a:tc>
                  <a:txBody>
                    <a:bodyPr/>
                    <a:lstStyle/>
                    <a:p>
                      <a:pPr algn="ctr"/>
                      <a:r>
                        <a:rPr lang="en-US" sz="1800" dirty="0">
                          <a:solidFill>
                            <a:srgbClr val="FFFF00"/>
                          </a:solidFill>
                        </a:rPr>
                        <a:t>3.83</a:t>
                      </a:r>
                    </a:p>
                  </a:txBody>
                  <a:tcPr marL="91448" marR="91448" marT="45732" marB="45732"/>
                </a:tc>
                <a:extLst>
                  <a:ext uri="{0D108BD9-81ED-4DB2-BD59-A6C34878D82A}">
                    <a16:rowId xmlns:a16="http://schemas.microsoft.com/office/drawing/2014/main" val="10008"/>
                  </a:ext>
                </a:extLst>
              </a:tr>
              <a:tr h="365833">
                <a:tc>
                  <a:txBody>
                    <a:bodyPr/>
                    <a:lstStyle/>
                    <a:p>
                      <a:endParaRPr lang="en-US" sz="1600" b="1"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32" marB="45732"/>
                </a:tc>
                <a:tc>
                  <a:txBody>
                    <a:bodyPr/>
                    <a:lstStyle/>
                    <a:p>
                      <a:pPr algn="ctr"/>
                      <a:endParaRPr lang="en-US" sz="1800" dirty="0">
                        <a:solidFill>
                          <a:srgbClr val="FFFF00"/>
                        </a:solidFill>
                      </a:endParaRPr>
                    </a:p>
                  </a:txBody>
                  <a:tcPr marL="91448" marR="91448" marT="45729" marB="45729"/>
                </a:tc>
                <a:tc>
                  <a:txBody>
                    <a:bodyPr/>
                    <a:lstStyle/>
                    <a:p>
                      <a:pPr algn="ctr"/>
                      <a:endParaRPr lang="en-US" sz="1800" dirty="0">
                        <a:solidFill>
                          <a:srgbClr val="FFFF00"/>
                        </a:solidFill>
                      </a:endParaRPr>
                    </a:p>
                  </a:txBody>
                  <a:tcPr marL="91448" marR="91448" marT="45732" marB="45732"/>
                </a:tc>
                <a:extLst>
                  <a:ext uri="{0D108BD9-81ED-4DB2-BD59-A6C34878D82A}">
                    <a16:rowId xmlns:a16="http://schemas.microsoft.com/office/drawing/2014/main" val="10009"/>
                  </a:ext>
                </a:extLst>
              </a:tr>
              <a:tr h="579242">
                <a:tc>
                  <a:txBody>
                    <a:bodyPr/>
                    <a:lstStyle/>
                    <a:p>
                      <a:r>
                        <a:rPr lang="en-US" sz="1600" b="1" dirty="0">
                          <a:solidFill>
                            <a:srgbClr val="FFFF00"/>
                          </a:solidFill>
                        </a:rPr>
                        <a:t>Military Dependent</a:t>
                      </a:r>
                    </a:p>
                  </a:txBody>
                  <a:tcPr marL="91448" marR="91448" marT="45732" marB="45732"/>
                </a:tc>
                <a:tc>
                  <a:txBody>
                    <a:bodyPr/>
                    <a:lstStyle/>
                    <a:p>
                      <a:pPr algn="ctr"/>
                      <a:r>
                        <a:rPr lang="en-US" sz="1800" dirty="0">
                          <a:solidFill>
                            <a:srgbClr val="FFFF00"/>
                          </a:solidFill>
                        </a:rPr>
                        <a:t>27%</a:t>
                      </a:r>
                    </a:p>
                  </a:txBody>
                  <a:tcPr marL="91448" marR="91448" marT="45732" marB="45732"/>
                </a:tc>
                <a:tc>
                  <a:txBody>
                    <a:bodyPr/>
                    <a:lstStyle/>
                    <a:p>
                      <a:pPr algn="ctr"/>
                      <a:r>
                        <a:rPr lang="en-US" sz="1800" dirty="0">
                          <a:solidFill>
                            <a:srgbClr val="FFFF00"/>
                          </a:solidFill>
                        </a:rPr>
                        <a:t>47%</a:t>
                      </a:r>
                    </a:p>
                  </a:txBody>
                  <a:tcPr marL="91448" marR="91448" marT="45732" marB="45732"/>
                </a:tc>
                <a:tc>
                  <a:txBody>
                    <a:bodyPr/>
                    <a:lstStyle/>
                    <a:p>
                      <a:pPr algn="ctr"/>
                      <a:r>
                        <a:rPr lang="en-US" sz="1800" dirty="0">
                          <a:solidFill>
                            <a:srgbClr val="FFFF00"/>
                          </a:solidFill>
                        </a:rPr>
                        <a:t>36%</a:t>
                      </a:r>
                    </a:p>
                  </a:txBody>
                  <a:tcPr marL="91448" marR="91448" marT="45729" marB="45729"/>
                </a:tc>
                <a:tc>
                  <a:txBody>
                    <a:bodyPr/>
                    <a:lstStyle/>
                    <a:p>
                      <a:pPr algn="ctr"/>
                      <a:r>
                        <a:rPr lang="en-US" sz="1800" dirty="0">
                          <a:solidFill>
                            <a:srgbClr val="FFFF00"/>
                          </a:solidFill>
                        </a:rPr>
                        <a:t>41%</a:t>
                      </a:r>
                    </a:p>
                  </a:txBody>
                  <a:tcPr marL="91448" marR="91448" marT="45732" marB="45732"/>
                </a:tc>
                <a:extLst>
                  <a:ext uri="{0D108BD9-81ED-4DB2-BD59-A6C34878D82A}">
                    <a16:rowId xmlns:a16="http://schemas.microsoft.com/office/drawing/2014/main" val="10010"/>
                  </a:ext>
                </a:extLst>
              </a:tr>
              <a:tr h="579242">
                <a:tc>
                  <a:txBody>
                    <a:bodyPr/>
                    <a:lstStyle/>
                    <a:p>
                      <a:r>
                        <a:rPr lang="en-US" sz="1600" b="1" dirty="0">
                          <a:solidFill>
                            <a:srgbClr val="FFFF00"/>
                          </a:solidFill>
                        </a:rPr>
                        <a:t>JROTC Participant</a:t>
                      </a:r>
                    </a:p>
                  </a:txBody>
                  <a:tcPr marL="91448" marR="91448" marT="45732" marB="45732"/>
                </a:tc>
                <a:tc>
                  <a:txBody>
                    <a:bodyPr/>
                    <a:lstStyle/>
                    <a:p>
                      <a:pPr algn="ctr"/>
                      <a:r>
                        <a:rPr lang="en-US" sz="1800" dirty="0">
                          <a:solidFill>
                            <a:srgbClr val="FFFF00"/>
                          </a:solidFill>
                        </a:rPr>
                        <a:t>100%</a:t>
                      </a:r>
                    </a:p>
                  </a:txBody>
                  <a:tcPr marL="91448" marR="91448" marT="45732" marB="45732"/>
                </a:tc>
                <a:tc>
                  <a:txBody>
                    <a:bodyPr/>
                    <a:lstStyle/>
                    <a:p>
                      <a:pPr algn="ctr"/>
                      <a:r>
                        <a:rPr lang="en-US" sz="1800" dirty="0">
                          <a:solidFill>
                            <a:srgbClr val="FFFF00"/>
                          </a:solidFill>
                        </a:rPr>
                        <a:t>26%</a:t>
                      </a:r>
                    </a:p>
                  </a:txBody>
                  <a:tcPr marL="91448" marR="91448" marT="45732" marB="45732"/>
                </a:tc>
                <a:tc>
                  <a:txBody>
                    <a:bodyPr/>
                    <a:lstStyle/>
                    <a:p>
                      <a:pPr algn="ctr"/>
                      <a:r>
                        <a:rPr lang="en-US" sz="1800" dirty="0">
                          <a:solidFill>
                            <a:srgbClr val="FFFF00"/>
                          </a:solidFill>
                        </a:rPr>
                        <a:t>54%</a:t>
                      </a:r>
                    </a:p>
                  </a:txBody>
                  <a:tcPr marL="91448" marR="91448" marT="45729" marB="45729"/>
                </a:tc>
                <a:tc>
                  <a:txBody>
                    <a:bodyPr/>
                    <a:lstStyle/>
                    <a:p>
                      <a:pPr algn="ctr"/>
                      <a:r>
                        <a:rPr lang="en-US" sz="1800" dirty="0">
                          <a:solidFill>
                            <a:srgbClr val="FFFF00"/>
                          </a:solidFill>
                        </a:rPr>
                        <a:t>21%</a:t>
                      </a:r>
                    </a:p>
                  </a:txBody>
                  <a:tcPr marL="91448" marR="91448" marT="45732" marB="45732"/>
                </a:tc>
                <a:extLst>
                  <a:ext uri="{0D108BD9-81ED-4DB2-BD59-A6C34878D82A}">
                    <a16:rowId xmlns:a16="http://schemas.microsoft.com/office/drawing/2014/main" val="10011"/>
                  </a:ext>
                </a:extLst>
              </a:tr>
              <a:tr h="413879">
                <a:tc>
                  <a:txBody>
                    <a:bodyPr/>
                    <a:lstStyle/>
                    <a:p>
                      <a:r>
                        <a:rPr lang="en-US" sz="1600" b="1" dirty="0">
                          <a:solidFill>
                            <a:srgbClr val="FFFF00"/>
                          </a:solidFill>
                        </a:rPr>
                        <a:t>Technical Major</a:t>
                      </a:r>
                    </a:p>
                  </a:txBody>
                  <a:tcPr marL="91448" marR="91448" marT="45732" marB="45732"/>
                </a:tc>
                <a:tc>
                  <a:txBody>
                    <a:bodyPr/>
                    <a:lstStyle/>
                    <a:p>
                      <a:pPr algn="ctr"/>
                      <a:r>
                        <a:rPr lang="en-US" sz="1800" dirty="0">
                          <a:solidFill>
                            <a:srgbClr val="FFFF00"/>
                          </a:solidFill>
                        </a:rPr>
                        <a:t>100%</a:t>
                      </a:r>
                    </a:p>
                  </a:txBody>
                  <a:tcPr marL="91448" marR="91448" marT="45732" marB="45732"/>
                </a:tc>
                <a:tc>
                  <a:txBody>
                    <a:bodyPr/>
                    <a:lstStyle/>
                    <a:p>
                      <a:pPr algn="ctr"/>
                      <a:r>
                        <a:rPr lang="en-US" sz="1800" dirty="0">
                          <a:solidFill>
                            <a:srgbClr val="FFFF00"/>
                          </a:solidFill>
                        </a:rPr>
                        <a:t>88%</a:t>
                      </a:r>
                    </a:p>
                  </a:txBody>
                  <a:tcPr marL="91448" marR="91448" marT="45732" marB="45732"/>
                </a:tc>
                <a:tc>
                  <a:txBody>
                    <a:bodyPr/>
                    <a:lstStyle/>
                    <a:p>
                      <a:pPr algn="ctr"/>
                      <a:r>
                        <a:rPr lang="en-US" sz="1800" dirty="0">
                          <a:solidFill>
                            <a:srgbClr val="FFFF00"/>
                          </a:solidFill>
                        </a:rPr>
                        <a:t>79%</a:t>
                      </a:r>
                    </a:p>
                  </a:txBody>
                  <a:tcPr marL="91448" marR="91448" marT="45729" marB="45729"/>
                </a:tc>
                <a:tc>
                  <a:txBody>
                    <a:bodyPr/>
                    <a:lstStyle/>
                    <a:p>
                      <a:pPr algn="ctr"/>
                      <a:r>
                        <a:rPr lang="en-US" sz="1800" dirty="0">
                          <a:solidFill>
                            <a:srgbClr val="FFFF00"/>
                          </a:solidFill>
                        </a:rPr>
                        <a:t>88%</a:t>
                      </a:r>
                    </a:p>
                  </a:txBody>
                  <a:tcPr marL="91448" marR="91448" marT="45732" marB="45732"/>
                </a:tc>
                <a:extLst>
                  <a:ext uri="{0D108BD9-81ED-4DB2-BD59-A6C34878D82A}">
                    <a16:rowId xmlns:a16="http://schemas.microsoft.com/office/drawing/2014/main" val="10012"/>
                  </a:ext>
                </a:extLst>
              </a:tr>
            </a:tbl>
          </a:graphicData>
        </a:graphic>
      </p:graphicFrame>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96200" y="88948"/>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0053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082006" y="74846"/>
            <a:ext cx="4979988" cy="1143000"/>
          </a:xfrm>
          <a:noFill/>
        </p:spPr>
        <p:txBody>
          <a:bodyPr/>
          <a:lstStyle/>
          <a:p>
            <a:r>
              <a:rPr lang="en-US" altLang="en-US" sz="3200" b="1" dirty="0">
                <a:solidFill>
                  <a:srgbClr val="FFFF00"/>
                </a:solidFill>
              </a:rPr>
              <a:t>Tier 1 Academic Majors</a:t>
            </a:r>
          </a:p>
        </p:txBody>
      </p:sp>
      <p:sp>
        <p:nvSpPr>
          <p:cNvPr id="28676" name="Rectangle 3"/>
          <p:cNvSpPr>
            <a:spLocks noChangeArrowheads="1"/>
          </p:cNvSpPr>
          <p:nvPr/>
        </p:nvSpPr>
        <p:spPr bwMode="auto">
          <a:xfrm>
            <a:off x="366713" y="1431925"/>
            <a:ext cx="828357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0" y="1720840"/>
            <a:ext cx="4572000" cy="5216813"/>
          </a:xfrm>
          <a:prstGeom prst="rect">
            <a:avLst/>
          </a:prstGeom>
        </p:spPr>
        <p:txBody>
          <a:bodyPr>
            <a:spAutoFit/>
          </a:bodyPr>
          <a:lstStyle/>
          <a:p>
            <a:pPr marL="342900" indent="-342900">
              <a:spcBef>
                <a:spcPts val="600"/>
              </a:spcBef>
              <a:spcAft>
                <a:spcPts val="600"/>
              </a:spcAft>
              <a:buFont typeface="Wingdings" panose="05000000000000000000" pitchFamily="2" charset="2"/>
              <a:buChar char="Ø"/>
            </a:pPr>
            <a:r>
              <a:rPr lang="en-US" sz="2400" dirty="0" smtClean="0">
                <a:solidFill>
                  <a:srgbClr val="FFFF00"/>
                </a:solidFill>
              </a:rPr>
              <a:t>Aerospace</a:t>
            </a:r>
            <a:r>
              <a:rPr lang="en-US" sz="2400" dirty="0">
                <a:solidFill>
                  <a:srgbClr val="FFFF00"/>
                </a:solidFill>
              </a:rPr>
              <a:t>, Aeronautical, </a:t>
            </a:r>
            <a:r>
              <a:rPr lang="en-US" sz="2400" dirty="0" err="1">
                <a:solidFill>
                  <a:srgbClr val="FFFF00"/>
                </a:solidFill>
              </a:rPr>
              <a:t>Astronautical</a:t>
            </a:r>
            <a:r>
              <a:rPr lang="en-US" sz="2400" dirty="0">
                <a:solidFill>
                  <a:srgbClr val="FFFF00"/>
                </a:solidFill>
              </a:rPr>
              <a:t>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Chemical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Electrical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Mechanical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Naval Architecture &amp; Marine/Naval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Nuclear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Ocean Engineering</a:t>
            </a:r>
          </a:p>
          <a:p>
            <a:pPr marL="342900" indent="-342900">
              <a:spcBef>
                <a:spcPts val="600"/>
              </a:spcBef>
              <a:spcAft>
                <a:spcPts val="600"/>
              </a:spcAft>
              <a:buFont typeface="Wingdings" panose="05000000000000000000" pitchFamily="2" charset="2"/>
              <a:buChar char="Ø"/>
            </a:pPr>
            <a:r>
              <a:rPr lang="en-US" sz="2400" dirty="0">
                <a:solidFill>
                  <a:srgbClr val="FFFF00"/>
                </a:solidFill>
              </a:rPr>
              <a:t>Systems Engineering</a:t>
            </a:r>
          </a:p>
          <a:p>
            <a:endParaRPr lang="en-US" dirty="0"/>
          </a:p>
        </p:txBody>
      </p:sp>
    </p:spTree>
    <p:extLst>
      <p:ext uri="{BB962C8B-B14F-4D97-AF65-F5344CB8AC3E}">
        <p14:creationId xmlns:p14="http://schemas.microsoft.com/office/powerpoint/2010/main" val="27825421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082006" y="74846"/>
            <a:ext cx="4979988" cy="1143000"/>
          </a:xfrm>
          <a:noFill/>
        </p:spPr>
        <p:txBody>
          <a:bodyPr/>
          <a:lstStyle/>
          <a:p>
            <a:r>
              <a:rPr lang="en-US" altLang="en-US" sz="3200" b="1" dirty="0">
                <a:solidFill>
                  <a:srgbClr val="FFFF00"/>
                </a:solidFill>
              </a:rPr>
              <a:t>Tier </a:t>
            </a:r>
            <a:r>
              <a:rPr lang="en-US" altLang="en-US" sz="3200" b="1" dirty="0" smtClean="0">
                <a:solidFill>
                  <a:srgbClr val="FFFF00"/>
                </a:solidFill>
              </a:rPr>
              <a:t>2 </a:t>
            </a:r>
            <a:r>
              <a:rPr lang="en-US" altLang="en-US" sz="3200" b="1" dirty="0">
                <a:solidFill>
                  <a:srgbClr val="FFFF00"/>
                </a:solidFill>
              </a:rPr>
              <a:t>Academic Majors</a:t>
            </a:r>
          </a:p>
        </p:txBody>
      </p:sp>
      <p:sp>
        <p:nvSpPr>
          <p:cNvPr id="28676" name="Rectangle 3"/>
          <p:cNvSpPr>
            <a:spLocks noChangeArrowheads="1"/>
          </p:cNvSpPr>
          <p:nvPr/>
        </p:nvSpPr>
        <p:spPr bwMode="auto">
          <a:xfrm>
            <a:off x="366713" y="1431925"/>
            <a:ext cx="828357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286000" y="1443841"/>
            <a:ext cx="4572000" cy="4708981"/>
          </a:xfrm>
          <a:prstGeom prst="rect">
            <a:avLst/>
          </a:prstGeom>
        </p:spPr>
        <p:txBody>
          <a:bodyPr>
            <a:spAutoFit/>
          </a:bodyPr>
          <a:lstStyle/>
          <a:p>
            <a:pPr marL="342900" indent="-342900">
              <a:buFont typeface="Wingdings" panose="05000000000000000000" pitchFamily="2" charset="2"/>
              <a:buChar char="Ø"/>
            </a:pPr>
            <a:r>
              <a:rPr lang="en-US" sz="2000" dirty="0">
                <a:solidFill>
                  <a:srgbClr val="FFFF00"/>
                </a:solidFill>
              </a:rPr>
              <a:t>Agricultural/Biological Engineering &amp; Bioengineering</a:t>
            </a:r>
          </a:p>
          <a:p>
            <a:pPr marL="342900" indent="-342900">
              <a:buFont typeface="Wingdings" panose="05000000000000000000" pitchFamily="2" charset="2"/>
              <a:buChar char="Ø"/>
            </a:pPr>
            <a:r>
              <a:rPr lang="en-US" sz="2000" dirty="0">
                <a:solidFill>
                  <a:srgbClr val="FFFF00"/>
                </a:solidFill>
              </a:rPr>
              <a:t>Architectural Engineering/Architectural Engineering Technologies</a:t>
            </a:r>
          </a:p>
          <a:p>
            <a:pPr marL="342900" indent="-342900">
              <a:buFont typeface="Wingdings" panose="05000000000000000000" pitchFamily="2" charset="2"/>
              <a:buChar char="Ø"/>
            </a:pPr>
            <a:r>
              <a:rPr lang="en-US" sz="2000" dirty="0">
                <a:solidFill>
                  <a:srgbClr val="FFFF00"/>
                </a:solidFill>
              </a:rPr>
              <a:t>Astrophysics</a:t>
            </a:r>
          </a:p>
          <a:p>
            <a:pPr marL="342900" indent="-342900">
              <a:buFont typeface="Wingdings" panose="05000000000000000000" pitchFamily="2" charset="2"/>
              <a:buChar char="Ø"/>
            </a:pPr>
            <a:r>
              <a:rPr lang="en-US" sz="2000" dirty="0">
                <a:solidFill>
                  <a:srgbClr val="FFFF00"/>
                </a:solidFill>
              </a:rPr>
              <a:t>Biochemistry, Biophysics &amp; Molecular Biology</a:t>
            </a:r>
          </a:p>
          <a:p>
            <a:pPr marL="342900" indent="-342900">
              <a:buFont typeface="Wingdings" panose="05000000000000000000" pitchFamily="2" charset="2"/>
              <a:buChar char="Ø"/>
            </a:pPr>
            <a:r>
              <a:rPr lang="en-US" sz="2000" dirty="0">
                <a:solidFill>
                  <a:srgbClr val="FFFF00"/>
                </a:solidFill>
              </a:rPr>
              <a:t>Biomathematics &amp; Bioinformatics</a:t>
            </a:r>
          </a:p>
          <a:p>
            <a:pPr marL="342900" indent="-342900">
              <a:buFont typeface="Wingdings" panose="05000000000000000000" pitchFamily="2" charset="2"/>
              <a:buChar char="Ø"/>
            </a:pPr>
            <a:r>
              <a:rPr lang="en-US" sz="2000" dirty="0">
                <a:solidFill>
                  <a:srgbClr val="FFFF00"/>
                </a:solidFill>
              </a:rPr>
              <a:t>Biomedical/Medical Engineering</a:t>
            </a:r>
          </a:p>
          <a:p>
            <a:pPr marL="342900" indent="-342900">
              <a:buFont typeface="Wingdings" panose="05000000000000000000" pitchFamily="2" charset="2"/>
              <a:buChar char="Ø"/>
            </a:pPr>
            <a:r>
              <a:rPr lang="en-US" sz="2000" dirty="0">
                <a:solidFill>
                  <a:srgbClr val="FFFF00"/>
                </a:solidFill>
              </a:rPr>
              <a:t>Biotechnology</a:t>
            </a:r>
          </a:p>
          <a:p>
            <a:pPr marL="342900" indent="-342900">
              <a:buFont typeface="Wingdings" panose="05000000000000000000" pitchFamily="2" charset="2"/>
              <a:buChar char="Ø"/>
            </a:pPr>
            <a:r>
              <a:rPr lang="en-US" sz="2000" dirty="0">
                <a:solidFill>
                  <a:srgbClr val="FFFF00"/>
                </a:solidFill>
              </a:rPr>
              <a:t>Cell/Cellular Biology &amp; Anatomical Sciences</a:t>
            </a:r>
          </a:p>
          <a:p>
            <a:pPr marL="342900" indent="-342900">
              <a:buFont typeface="Wingdings" panose="05000000000000000000" pitchFamily="2" charset="2"/>
              <a:buChar char="Ø"/>
            </a:pPr>
            <a:r>
              <a:rPr lang="en-US" sz="2000" dirty="0">
                <a:solidFill>
                  <a:srgbClr val="FFFF00"/>
                </a:solidFill>
              </a:rPr>
              <a:t>Ceramic Sciences &amp; Engineering</a:t>
            </a:r>
          </a:p>
          <a:p>
            <a:pPr marL="342900" indent="-342900">
              <a:buFont typeface="Wingdings" panose="05000000000000000000" pitchFamily="2" charset="2"/>
              <a:buChar char="Ø"/>
            </a:pPr>
            <a:r>
              <a:rPr lang="en-US" sz="2000" dirty="0">
                <a:solidFill>
                  <a:srgbClr val="FFFF00"/>
                </a:solidFill>
              </a:rPr>
              <a:t>Chemistry</a:t>
            </a:r>
          </a:p>
        </p:txBody>
      </p:sp>
    </p:spTree>
    <p:extLst>
      <p:ext uri="{BB962C8B-B14F-4D97-AF65-F5344CB8AC3E}">
        <p14:creationId xmlns:p14="http://schemas.microsoft.com/office/powerpoint/2010/main" val="33583010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082006" y="74846"/>
            <a:ext cx="4979988" cy="1143000"/>
          </a:xfrm>
          <a:noFill/>
        </p:spPr>
        <p:txBody>
          <a:bodyPr/>
          <a:lstStyle/>
          <a:p>
            <a:r>
              <a:rPr lang="en-US" altLang="en-US" sz="3200" b="1" dirty="0">
                <a:solidFill>
                  <a:srgbClr val="FFFF00"/>
                </a:solidFill>
              </a:rPr>
              <a:t>Tier </a:t>
            </a:r>
            <a:r>
              <a:rPr lang="en-US" altLang="en-US" sz="3200" b="1" dirty="0" smtClean="0">
                <a:solidFill>
                  <a:srgbClr val="FFFF00"/>
                </a:solidFill>
              </a:rPr>
              <a:t>2 </a:t>
            </a:r>
            <a:r>
              <a:rPr lang="en-US" altLang="en-US" sz="3200" b="1" dirty="0">
                <a:solidFill>
                  <a:srgbClr val="FFFF00"/>
                </a:solidFill>
              </a:rPr>
              <a:t>Academic Majors</a:t>
            </a:r>
          </a:p>
        </p:txBody>
      </p:sp>
      <p:sp>
        <p:nvSpPr>
          <p:cNvPr id="28676" name="Rectangle 3"/>
          <p:cNvSpPr>
            <a:spLocks noChangeArrowheads="1"/>
          </p:cNvSpPr>
          <p:nvPr/>
        </p:nvSpPr>
        <p:spPr bwMode="auto">
          <a:xfrm>
            <a:off x="366713" y="1431925"/>
            <a:ext cx="828357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57552" y="1752600"/>
            <a:ext cx="4414338" cy="4708981"/>
          </a:xfrm>
          <a:prstGeom prst="rect">
            <a:avLst/>
          </a:prstGeom>
        </p:spPr>
        <p:txBody>
          <a:bodyPr wrap="square">
            <a:spAutoFit/>
          </a:bodyPr>
          <a:lstStyle/>
          <a:p>
            <a:pPr marL="342900" indent="-342900">
              <a:buFont typeface="Wingdings" panose="05000000000000000000" pitchFamily="2" charset="2"/>
              <a:buChar char="Ø"/>
            </a:pPr>
            <a:r>
              <a:rPr lang="en-US" sz="2000" dirty="0">
                <a:solidFill>
                  <a:srgbClr val="FFFF00"/>
                </a:solidFill>
              </a:rPr>
              <a:t>Civil Engineering</a:t>
            </a:r>
          </a:p>
          <a:p>
            <a:pPr marL="342900" indent="-342900">
              <a:buFont typeface="Wingdings" panose="05000000000000000000" pitchFamily="2" charset="2"/>
              <a:buChar char="Ø"/>
            </a:pPr>
            <a:r>
              <a:rPr lang="en-US" sz="2000" dirty="0">
                <a:solidFill>
                  <a:srgbClr val="FFFF00"/>
                </a:solidFill>
              </a:rPr>
              <a:t>Computer Engineering</a:t>
            </a:r>
          </a:p>
          <a:p>
            <a:pPr marL="342900" indent="-342900">
              <a:buFont typeface="Wingdings" panose="05000000000000000000" pitchFamily="2" charset="2"/>
              <a:buChar char="Ø"/>
            </a:pPr>
            <a:r>
              <a:rPr lang="en-US" sz="2000" dirty="0">
                <a:solidFill>
                  <a:srgbClr val="FFFF00"/>
                </a:solidFill>
              </a:rPr>
              <a:t>Computer Programming</a:t>
            </a:r>
          </a:p>
          <a:p>
            <a:pPr marL="342900" indent="-342900">
              <a:buFont typeface="Wingdings" panose="05000000000000000000" pitchFamily="2" charset="2"/>
              <a:buChar char="Ø"/>
            </a:pPr>
            <a:r>
              <a:rPr lang="en-US" sz="2000" dirty="0">
                <a:solidFill>
                  <a:srgbClr val="FFFF00"/>
                </a:solidFill>
              </a:rPr>
              <a:t>Computer Science/Info. Tech.</a:t>
            </a:r>
          </a:p>
          <a:p>
            <a:pPr marL="342900" indent="-342900">
              <a:buFont typeface="Wingdings" panose="05000000000000000000" pitchFamily="2" charset="2"/>
              <a:buChar char="Ø"/>
            </a:pPr>
            <a:r>
              <a:rPr lang="en-US" sz="2000" dirty="0">
                <a:solidFill>
                  <a:srgbClr val="FFFF00"/>
                </a:solidFill>
              </a:rPr>
              <a:t>Construction Engineering</a:t>
            </a:r>
          </a:p>
          <a:p>
            <a:pPr marL="342900" indent="-342900">
              <a:buFont typeface="Wingdings" panose="05000000000000000000" pitchFamily="2" charset="2"/>
              <a:buChar char="Ø"/>
            </a:pPr>
            <a:r>
              <a:rPr lang="en-US" sz="2000" dirty="0">
                <a:solidFill>
                  <a:srgbClr val="FFFF00"/>
                </a:solidFill>
              </a:rPr>
              <a:t>Electronics &amp; Comm. Engineering</a:t>
            </a:r>
          </a:p>
          <a:p>
            <a:pPr marL="342900" indent="-342900">
              <a:buFont typeface="Wingdings" panose="05000000000000000000" pitchFamily="2" charset="2"/>
              <a:buChar char="Ø"/>
            </a:pPr>
            <a:r>
              <a:rPr lang="en-US" sz="2000" dirty="0">
                <a:solidFill>
                  <a:srgbClr val="FFFF00"/>
                </a:solidFill>
              </a:rPr>
              <a:t>Engineering Mechanics</a:t>
            </a:r>
          </a:p>
          <a:p>
            <a:pPr marL="342900" indent="-342900">
              <a:buFont typeface="Wingdings" panose="05000000000000000000" pitchFamily="2" charset="2"/>
              <a:buChar char="Ø"/>
            </a:pPr>
            <a:r>
              <a:rPr lang="en-US" sz="2000" dirty="0">
                <a:solidFill>
                  <a:srgbClr val="FFFF00"/>
                </a:solidFill>
              </a:rPr>
              <a:t>Engineering Physics</a:t>
            </a:r>
          </a:p>
          <a:p>
            <a:pPr marL="342900" indent="-342900">
              <a:buFont typeface="Wingdings" panose="05000000000000000000" pitchFamily="2" charset="2"/>
              <a:buChar char="Ø"/>
            </a:pPr>
            <a:r>
              <a:rPr lang="en-US" sz="2000" dirty="0">
                <a:solidFill>
                  <a:srgbClr val="FFFF00"/>
                </a:solidFill>
              </a:rPr>
              <a:t>Engineering </a:t>
            </a:r>
            <a:r>
              <a:rPr lang="en-US" sz="2000" dirty="0" smtClean="0">
                <a:solidFill>
                  <a:srgbClr val="FFFF00"/>
                </a:solidFill>
              </a:rPr>
              <a:t>Science</a:t>
            </a:r>
          </a:p>
          <a:p>
            <a:pPr marL="342900" indent="-342900">
              <a:buFont typeface="Wingdings" panose="05000000000000000000" pitchFamily="2" charset="2"/>
              <a:buChar char="Ø"/>
            </a:pPr>
            <a:r>
              <a:rPr lang="en-US" sz="2000" dirty="0">
                <a:solidFill>
                  <a:srgbClr val="FFFF00"/>
                </a:solidFill>
              </a:rPr>
              <a:t>General Engineering</a:t>
            </a:r>
          </a:p>
          <a:p>
            <a:pPr marL="342900" indent="-342900">
              <a:buFont typeface="Wingdings" panose="05000000000000000000" pitchFamily="2" charset="2"/>
              <a:buChar char="Ø"/>
            </a:pPr>
            <a:r>
              <a:rPr lang="en-US" sz="2000" dirty="0">
                <a:solidFill>
                  <a:srgbClr val="FFFF00"/>
                </a:solidFill>
              </a:rPr>
              <a:t>General Science</a:t>
            </a:r>
          </a:p>
          <a:p>
            <a:pPr marL="342900" indent="-342900">
              <a:buFont typeface="Wingdings" panose="05000000000000000000" pitchFamily="2" charset="2"/>
              <a:buChar char="Ø"/>
            </a:pPr>
            <a:r>
              <a:rPr lang="en-US" sz="2000" dirty="0">
                <a:solidFill>
                  <a:srgbClr val="FFFF00"/>
                </a:solidFill>
              </a:rPr>
              <a:t>Industrial Engineering</a:t>
            </a:r>
          </a:p>
          <a:p>
            <a:pPr marL="342900" indent="-342900">
              <a:buFont typeface="Wingdings" panose="05000000000000000000" pitchFamily="2" charset="2"/>
              <a:buChar char="Ø"/>
            </a:pPr>
            <a:r>
              <a:rPr lang="en-US" sz="2000" dirty="0">
                <a:solidFill>
                  <a:srgbClr val="FFFF00"/>
                </a:solidFill>
              </a:rPr>
              <a:t>Manufacturing Engineering</a:t>
            </a:r>
          </a:p>
          <a:p>
            <a:pPr marL="342900" indent="-342900">
              <a:buFont typeface="Wingdings" panose="05000000000000000000" pitchFamily="2" charset="2"/>
              <a:buChar char="Ø"/>
            </a:pPr>
            <a:r>
              <a:rPr lang="en-US" sz="2000" dirty="0">
                <a:solidFill>
                  <a:srgbClr val="FFFF00"/>
                </a:solidFill>
              </a:rPr>
              <a:t>Materials Engineering</a:t>
            </a:r>
          </a:p>
          <a:p>
            <a:pPr marL="342900" indent="-342900">
              <a:buFont typeface="Wingdings" panose="05000000000000000000" pitchFamily="2" charset="2"/>
              <a:buChar char="Ø"/>
            </a:pPr>
            <a:r>
              <a:rPr lang="en-US" sz="2000" dirty="0">
                <a:solidFill>
                  <a:srgbClr val="FFFF00"/>
                </a:solidFill>
              </a:rPr>
              <a:t>Mathematics</a:t>
            </a:r>
          </a:p>
        </p:txBody>
      </p:sp>
      <p:sp>
        <p:nvSpPr>
          <p:cNvPr id="4" name="Rectangle 3"/>
          <p:cNvSpPr/>
          <p:nvPr/>
        </p:nvSpPr>
        <p:spPr>
          <a:xfrm>
            <a:off x="4775994" y="1669333"/>
            <a:ext cx="4572000" cy="5016758"/>
          </a:xfrm>
          <a:prstGeom prst="rect">
            <a:avLst/>
          </a:prstGeom>
        </p:spPr>
        <p:txBody>
          <a:bodyPr>
            <a:spAutoFit/>
          </a:bodyPr>
          <a:lstStyle/>
          <a:p>
            <a:pPr marL="285750" indent="-285750">
              <a:buFont typeface="Wingdings" panose="05000000000000000000" pitchFamily="2" charset="2"/>
              <a:buChar char="Ø"/>
            </a:pPr>
            <a:r>
              <a:rPr lang="en-US" sz="2000" dirty="0">
                <a:solidFill>
                  <a:srgbClr val="FFFF00"/>
                </a:solidFill>
              </a:rPr>
              <a:t>Metallurgical Engineering</a:t>
            </a:r>
          </a:p>
          <a:p>
            <a:pPr marL="285750" indent="-285750">
              <a:buFont typeface="Wingdings" panose="05000000000000000000" pitchFamily="2" charset="2"/>
              <a:buChar char="Ø"/>
            </a:pPr>
            <a:r>
              <a:rPr lang="en-US" sz="2000" dirty="0">
                <a:solidFill>
                  <a:srgbClr val="FFFF00"/>
                </a:solidFill>
              </a:rPr>
              <a:t>Microbiological Sciences and Immunology</a:t>
            </a:r>
          </a:p>
          <a:p>
            <a:pPr marL="285750" indent="-285750">
              <a:buFont typeface="Wingdings" panose="05000000000000000000" pitchFamily="2" charset="2"/>
              <a:buChar char="Ø"/>
            </a:pPr>
            <a:r>
              <a:rPr lang="en-US" sz="2000" dirty="0">
                <a:solidFill>
                  <a:srgbClr val="FFFF00"/>
                </a:solidFill>
              </a:rPr>
              <a:t>Mining &amp; Mineral Engineering</a:t>
            </a:r>
          </a:p>
          <a:p>
            <a:pPr marL="285750" indent="-285750">
              <a:buFont typeface="Wingdings" panose="05000000000000000000" pitchFamily="2" charset="2"/>
              <a:buChar char="Ø"/>
            </a:pPr>
            <a:r>
              <a:rPr lang="en-US" sz="2000" dirty="0">
                <a:solidFill>
                  <a:srgbClr val="FFFF00"/>
                </a:solidFill>
              </a:rPr>
              <a:t>Nuclear &amp; Industrial Radiologic Technology</a:t>
            </a:r>
          </a:p>
          <a:p>
            <a:pPr marL="285750" indent="-285750">
              <a:buFont typeface="Wingdings" panose="05000000000000000000" pitchFamily="2" charset="2"/>
              <a:buChar char="Ø"/>
            </a:pPr>
            <a:r>
              <a:rPr lang="en-US" sz="2000" dirty="0">
                <a:solidFill>
                  <a:srgbClr val="FFFF00"/>
                </a:solidFill>
              </a:rPr>
              <a:t>Oceanography</a:t>
            </a:r>
          </a:p>
          <a:p>
            <a:pPr marL="285750" indent="-285750">
              <a:buFont typeface="Wingdings" panose="05000000000000000000" pitchFamily="2" charset="2"/>
              <a:buChar char="Ø"/>
            </a:pPr>
            <a:r>
              <a:rPr lang="en-US" sz="2000" dirty="0">
                <a:solidFill>
                  <a:srgbClr val="FFFF00"/>
                </a:solidFill>
              </a:rPr>
              <a:t>Petroleum Engineering</a:t>
            </a:r>
          </a:p>
          <a:p>
            <a:pPr marL="285750" indent="-285750">
              <a:buFont typeface="Wingdings" panose="05000000000000000000" pitchFamily="2" charset="2"/>
              <a:buChar char="Ø"/>
            </a:pPr>
            <a:r>
              <a:rPr lang="en-US" sz="2000" dirty="0">
                <a:solidFill>
                  <a:srgbClr val="FFFF00"/>
                </a:solidFill>
              </a:rPr>
              <a:t>Pharmacology &amp; Toxicology</a:t>
            </a:r>
          </a:p>
          <a:p>
            <a:pPr marL="285750" indent="-285750">
              <a:buFont typeface="Wingdings" panose="05000000000000000000" pitchFamily="2" charset="2"/>
              <a:buChar char="Ø"/>
            </a:pPr>
            <a:r>
              <a:rPr lang="en-US" sz="2000" dirty="0">
                <a:solidFill>
                  <a:srgbClr val="FFFF00"/>
                </a:solidFill>
              </a:rPr>
              <a:t>Physics</a:t>
            </a:r>
          </a:p>
          <a:p>
            <a:pPr marL="285750" indent="-285750">
              <a:buFont typeface="Wingdings" panose="05000000000000000000" pitchFamily="2" charset="2"/>
              <a:buChar char="Ø"/>
            </a:pPr>
            <a:r>
              <a:rPr lang="en-US" sz="2000" dirty="0">
                <a:solidFill>
                  <a:srgbClr val="FFFF00"/>
                </a:solidFill>
              </a:rPr>
              <a:t>Physiology, Pathology &amp; Related Sciences</a:t>
            </a:r>
          </a:p>
          <a:p>
            <a:pPr marL="285750" indent="-285750">
              <a:buFont typeface="Wingdings" panose="05000000000000000000" pitchFamily="2" charset="2"/>
              <a:buChar char="Ø"/>
            </a:pPr>
            <a:r>
              <a:rPr lang="en-US" sz="2000" dirty="0">
                <a:solidFill>
                  <a:srgbClr val="FFFF00"/>
                </a:solidFill>
              </a:rPr>
              <a:t>Polymer/Plastics Engineering</a:t>
            </a:r>
          </a:p>
          <a:p>
            <a:pPr marL="285750" indent="-285750">
              <a:buFont typeface="Wingdings" panose="05000000000000000000" pitchFamily="2" charset="2"/>
              <a:buChar char="Ø"/>
            </a:pPr>
            <a:r>
              <a:rPr lang="en-US" sz="2000" dirty="0">
                <a:solidFill>
                  <a:srgbClr val="FFFF00"/>
                </a:solidFill>
              </a:rPr>
              <a:t>Quantitative Economics</a:t>
            </a:r>
          </a:p>
          <a:p>
            <a:pPr marL="285750" indent="-285750">
              <a:buFont typeface="Wingdings" panose="05000000000000000000" pitchFamily="2" charset="2"/>
              <a:buChar char="Ø"/>
            </a:pPr>
            <a:r>
              <a:rPr lang="en-US" sz="2000" dirty="0">
                <a:solidFill>
                  <a:srgbClr val="FFFF00"/>
                </a:solidFill>
              </a:rPr>
              <a:t>Statistics</a:t>
            </a:r>
          </a:p>
          <a:p>
            <a:pPr marL="285750" indent="-285750">
              <a:buFont typeface="Wingdings" panose="05000000000000000000" pitchFamily="2" charset="2"/>
              <a:buChar char="Ø"/>
            </a:pPr>
            <a:r>
              <a:rPr lang="en-US" sz="2000" dirty="0">
                <a:solidFill>
                  <a:srgbClr val="FFFF00"/>
                </a:solidFill>
              </a:rPr>
              <a:t>Textile Sciences &amp; Engineering</a:t>
            </a:r>
          </a:p>
        </p:txBody>
      </p:sp>
    </p:spTree>
    <p:extLst>
      <p:ext uri="{BB962C8B-B14F-4D97-AF65-F5344CB8AC3E}">
        <p14:creationId xmlns:p14="http://schemas.microsoft.com/office/powerpoint/2010/main" val="11541722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082006" y="74846"/>
            <a:ext cx="4979988" cy="1143000"/>
          </a:xfrm>
          <a:noFill/>
        </p:spPr>
        <p:txBody>
          <a:bodyPr/>
          <a:lstStyle/>
          <a:p>
            <a:r>
              <a:rPr lang="en-US" altLang="en-US" sz="3200" b="1" dirty="0">
                <a:solidFill>
                  <a:srgbClr val="FFFF00"/>
                </a:solidFill>
              </a:rPr>
              <a:t>Tier </a:t>
            </a:r>
            <a:r>
              <a:rPr lang="en-US" altLang="en-US" sz="3200" b="1" dirty="0" smtClean="0">
                <a:solidFill>
                  <a:srgbClr val="FFFF00"/>
                </a:solidFill>
              </a:rPr>
              <a:t>3 </a:t>
            </a:r>
            <a:r>
              <a:rPr lang="en-US" altLang="en-US" sz="3200" b="1" dirty="0">
                <a:solidFill>
                  <a:srgbClr val="FFFF00"/>
                </a:solidFill>
              </a:rPr>
              <a:t>Academic Majors</a:t>
            </a:r>
          </a:p>
        </p:txBody>
      </p:sp>
      <p:sp>
        <p:nvSpPr>
          <p:cNvPr id="28676" name="Rectangle 3"/>
          <p:cNvSpPr>
            <a:spLocks noChangeArrowheads="1"/>
          </p:cNvSpPr>
          <p:nvPr/>
        </p:nvSpPr>
        <p:spPr bwMode="auto">
          <a:xfrm>
            <a:off x="366713" y="1431925"/>
            <a:ext cx="828357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57552" y="1752600"/>
            <a:ext cx="4414338" cy="4401205"/>
          </a:xfrm>
          <a:prstGeom prst="rect">
            <a:avLst/>
          </a:prstGeom>
        </p:spPr>
        <p:txBody>
          <a:bodyPr wrap="square">
            <a:spAutoFit/>
          </a:bodyPr>
          <a:lstStyle/>
          <a:p>
            <a:pPr marL="342900" indent="-342900">
              <a:buFont typeface="Wingdings" panose="05000000000000000000" pitchFamily="2" charset="2"/>
              <a:buChar char="Ø"/>
            </a:pPr>
            <a:r>
              <a:rPr lang="en-US" sz="2000" dirty="0">
                <a:solidFill>
                  <a:srgbClr val="FFFF00"/>
                </a:solidFill>
              </a:rPr>
              <a:t>Students interested in pursuing Tier 3 academic majors (all other academic majors not listed in Tier 1 or Tier 2) should examine the opportunities available in the Navy’s Language Skills, Regional Expertise, and Cultural Awareness (LREC) Program.  Annually, the Navy will offer this program to 20 - 30 students. Attainment of a specific level of language proficiency is not required by the Navy ROTC LREC program.</a:t>
            </a:r>
          </a:p>
          <a:p>
            <a:pPr marL="342900" indent="-342900">
              <a:buFont typeface="Wingdings" panose="05000000000000000000" pitchFamily="2" charset="2"/>
              <a:buChar char="Ø"/>
            </a:pPr>
            <a:endParaRPr lang="en-US" sz="2000" dirty="0">
              <a:solidFill>
                <a:srgbClr val="FFFF00"/>
              </a:solidFill>
            </a:endParaRPr>
          </a:p>
        </p:txBody>
      </p:sp>
      <p:sp>
        <p:nvSpPr>
          <p:cNvPr id="2" name="Rectangle 1"/>
          <p:cNvSpPr/>
          <p:nvPr/>
        </p:nvSpPr>
        <p:spPr>
          <a:xfrm>
            <a:off x="4648200" y="1764206"/>
            <a:ext cx="4211249" cy="1938992"/>
          </a:xfrm>
          <a:prstGeom prst="rect">
            <a:avLst/>
          </a:prstGeom>
        </p:spPr>
        <p:txBody>
          <a:bodyPr wrap="square">
            <a:spAutoFit/>
          </a:bodyPr>
          <a:lstStyle/>
          <a:p>
            <a:pPr marL="342900" lvl="0" indent="-342900">
              <a:buFont typeface="Wingdings" panose="05000000000000000000" pitchFamily="2" charset="2"/>
              <a:buChar char="Ø"/>
            </a:pPr>
            <a:r>
              <a:rPr lang="en-US" sz="2000" dirty="0" smtClean="0">
                <a:solidFill>
                  <a:srgbClr val="FFFF00"/>
                </a:solidFill>
              </a:rPr>
              <a:t>LREC </a:t>
            </a:r>
            <a:r>
              <a:rPr lang="en-US" sz="2000" dirty="0">
                <a:solidFill>
                  <a:srgbClr val="FFFF00"/>
                </a:solidFill>
              </a:rPr>
              <a:t>- TIER 3</a:t>
            </a:r>
          </a:p>
          <a:p>
            <a:pPr marL="342900" lvl="0" indent="-342900">
              <a:buFont typeface="Wingdings" panose="05000000000000000000" pitchFamily="2" charset="2"/>
              <a:buChar char="Ø"/>
            </a:pPr>
            <a:r>
              <a:rPr lang="en-US" sz="2000" dirty="0">
                <a:solidFill>
                  <a:srgbClr val="FFFF00"/>
                </a:solidFill>
              </a:rPr>
              <a:t>Regions/cultural areas and languages available for study are </a:t>
            </a:r>
            <a:r>
              <a:rPr lang="en-US" sz="2000" dirty="0" smtClean="0">
                <a:solidFill>
                  <a:srgbClr val="FFFF00"/>
                </a:solidFill>
              </a:rPr>
              <a:t>on the website.  </a:t>
            </a:r>
            <a:r>
              <a:rPr lang="en-US" sz="2000" dirty="0">
                <a:solidFill>
                  <a:srgbClr val="FFFF00"/>
                </a:solidFill>
              </a:rPr>
              <a:t>Selected languages and regional/cultural areas must be related.</a:t>
            </a:r>
          </a:p>
        </p:txBody>
      </p:sp>
    </p:spTree>
    <p:extLst>
      <p:ext uri="{BB962C8B-B14F-4D97-AF65-F5344CB8AC3E}">
        <p14:creationId xmlns:p14="http://schemas.microsoft.com/office/powerpoint/2010/main" val="26355071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743200" y="381000"/>
            <a:ext cx="4979988" cy="1143000"/>
          </a:xfrm>
          <a:noFill/>
        </p:spPr>
        <p:txBody>
          <a:bodyPr/>
          <a:lstStyle/>
          <a:p>
            <a:pPr eaLnBrk="1" hangingPunct="1"/>
            <a:r>
              <a:rPr lang="en-US" altLang="en-US" sz="3200" b="1" dirty="0">
                <a:solidFill>
                  <a:srgbClr val="FFFF00"/>
                </a:solidFill>
              </a:rPr>
              <a:t>Two or Three Year Scholarship Program</a:t>
            </a:r>
          </a:p>
        </p:txBody>
      </p:sp>
      <p:sp>
        <p:nvSpPr>
          <p:cNvPr id="28676" name="Rectangle 3"/>
          <p:cNvSpPr>
            <a:spLocks noChangeArrowheads="1"/>
          </p:cNvSpPr>
          <p:nvPr/>
        </p:nvSpPr>
        <p:spPr bwMode="auto">
          <a:xfrm>
            <a:off x="366713" y="1431925"/>
            <a:ext cx="828357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13317" name="Rectangle 4"/>
          <p:cNvSpPr>
            <a:spLocks noChangeArrowheads="1"/>
          </p:cNvSpPr>
          <p:nvPr/>
        </p:nvSpPr>
        <p:spPr bwMode="auto">
          <a:xfrm>
            <a:off x="628650" y="1838325"/>
            <a:ext cx="8107204" cy="4398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0" tIns="44446" rIns="90480" bIns="44446">
            <a:spAutoFit/>
          </a:bodyPr>
          <a:lstStyle>
            <a:lvl1pPr algn="l" eaLnBrk="0" hangingPunct="0">
              <a:spcBef>
                <a:spcPct val="30000"/>
              </a:spcBef>
              <a:buClr>
                <a:srgbClr val="FF3300"/>
              </a:buClr>
              <a:buFont typeface="Wingdings" pitchFamily="2" charset="2"/>
              <a:buChar char="Ø"/>
              <a:defRPr sz="3200" b="1">
                <a:solidFill>
                  <a:srgbClr val="000099"/>
                </a:solidFill>
                <a:latin typeface="Garamond" pitchFamily="18" charset="0"/>
              </a:defRPr>
            </a:lvl1pPr>
            <a:lvl2pPr algn="l" eaLnBrk="0" hangingPunct="0">
              <a:spcBef>
                <a:spcPct val="30000"/>
              </a:spcBef>
              <a:buClr>
                <a:srgbClr val="FF3300"/>
              </a:buClr>
              <a:buFont typeface="Wingdings" pitchFamily="2" charset="2"/>
              <a:buChar char="ü"/>
              <a:defRPr sz="2800" b="1">
                <a:solidFill>
                  <a:srgbClr val="000099"/>
                </a:solidFill>
                <a:latin typeface="Garamond" pitchFamily="18" charset="0"/>
              </a:defRPr>
            </a:lvl2pPr>
            <a:lvl3pPr marL="1143000" indent="-228600" algn="l" eaLnBrk="0" hangingPunct="0">
              <a:spcBef>
                <a:spcPct val="30000"/>
              </a:spcBef>
              <a:buClr>
                <a:srgbClr val="FF3300"/>
              </a:buClr>
              <a:buChar char="•"/>
              <a:defRPr sz="2400" b="1">
                <a:solidFill>
                  <a:srgbClr val="000099"/>
                </a:solidFill>
                <a:latin typeface="Garamond" pitchFamily="18" charset="0"/>
              </a:defRPr>
            </a:lvl3pPr>
            <a:lvl4pPr marL="1600200" indent="-228600" algn="l" eaLnBrk="0" hangingPunct="0">
              <a:spcBef>
                <a:spcPct val="30000"/>
              </a:spcBef>
              <a:buClr>
                <a:srgbClr val="FF3300"/>
              </a:buClr>
              <a:buChar char="–"/>
              <a:defRPr sz="2400" b="1">
                <a:solidFill>
                  <a:srgbClr val="000099"/>
                </a:solidFill>
                <a:latin typeface="Garamond" pitchFamily="18" charset="0"/>
              </a:defRPr>
            </a:lvl4pPr>
            <a:lvl5pPr marL="2057400" indent="-228600" algn="l" eaLnBrk="0" hangingPunct="0">
              <a:spcBef>
                <a:spcPct val="30000"/>
              </a:spcBef>
              <a:buClr>
                <a:srgbClr val="FF3300"/>
              </a:buClr>
              <a:buChar char="»"/>
              <a:defRPr sz="2400" b="1">
                <a:solidFill>
                  <a:srgbClr val="000099"/>
                </a:solidFill>
                <a:latin typeface="Garamond" pitchFamily="18" charset="0"/>
              </a:defRPr>
            </a:lvl5pPr>
            <a:lvl6pPr marL="2514600" indent="-228600" eaLnBrk="0" fontAlgn="base" hangingPunct="0">
              <a:spcBef>
                <a:spcPct val="30000"/>
              </a:spcBef>
              <a:spcAft>
                <a:spcPct val="0"/>
              </a:spcAft>
              <a:buClr>
                <a:srgbClr val="FF3300"/>
              </a:buClr>
              <a:buChar char="»"/>
              <a:defRPr sz="2400" b="1">
                <a:solidFill>
                  <a:srgbClr val="000099"/>
                </a:solidFill>
                <a:latin typeface="Garamond" pitchFamily="18" charset="0"/>
              </a:defRPr>
            </a:lvl6pPr>
            <a:lvl7pPr marL="2971800" indent="-228600" eaLnBrk="0" fontAlgn="base" hangingPunct="0">
              <a:spcBef>
                <a:spcPct val="30000"/>
              </a:spcBef>
              <a:spcAft>
                <a:spcPct val="0"/>
              </a:spcAft>
              <a:buClr>
                <a:srgbClr val="FF3300"/>
              </a:buClr>
              <a:buChar char="»"/>
              <a:defRPr sz="2400" b="1">
                <a:solidFill>
                  <a:srgbClr val="000099"/>
                </a:solidFill>
                <a:latin typeface="Garamond" pitchFamily="18" charset="0"/>
              </a:defRPr>
            </a:lvl7pPr>
            <a:lvl8pPr marL="3429000" indent="-228600" eaLnBrk="0" fontAlgn="base" hangingPunct="0">
              <a:spcBef>
                <a:spcPct val="30000"/>
              </a:spcBef>
              <a:spcAft>
                <a:spcPct val="0"/>
              </a:spcAft>
              <a:buClr>
                <a:srgbClr val="FF3300"/>
              </a:buClr>
              <a:buChar char="»"/>
              <a:defRPr sz="2400" b="1">
                <a:solidFill>
                  <a:srgbClr val="000099"/>
                </a:solidFill>
                <a:latin typeface="Garamond" pitchFamily="18" charset="0"/>
              </a:defRPr>
            </a:lvl8pPr>
            <a:lvl9pPr marL="3886200" indent="-228600" eaLnBrk="0" fontAlgn="base" hangingPunct="0">
              <a:spcBef>
                <a:spcPct val="30000"/>
              </a:spcBef>
              <a:spcAft>
                <a:spcPct val="0"/>
              </a:spcAft>
              <a:buClr>
                <a:srgbClr val="FF3300"/>
              </a:buClr>
              <a:buChar char="»"/>
              <a:defRPr sz="2400" b="1">
                <a:solidFill>
                  <a:srgbClr val="000099"/>
                </a:solidFill>
                <a:latin typeface="Garamond" pitchFamily="18" charset="0"/>
              </a:defRPr>
            </a:lvl9pPr>
          </a:lstStyle>
          <a:p>
            <a:pPr marL="342900" indent="-342900">
              <a:spcBef>
                <a:spcPct val="0"/>
              </a:spcBef>
              <a:buClr>
                <a:schemeClr val="tx2"/>
              </a:buClr>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 </a:t>
            </a:r>
            <a:r>
              <a:rPr lang="en-US" altLang="en-US" sz="2800" b="0" dirty="0">
                <a:solidFill>
                  <a:srgbClr val="FFFF00"/>
                </a:solidFill>
                <a:latin typeface="Times New Roman" pitchFamily="18" charset="0"/>
                <a:cs typeface="Times New Roman" pitchFamily="18" charset="0"/>
              </a:rPr>
              <a:t>Recruited and processed through the NROTC Unit</a:t>
            </a:r>
          </a:p>
          <a:p>
            <a:pPr marL="800100" lvl="1" indent="-342900">
              <a:spcBef>
                <a:spcPct val="0"/>
              </a:spcBef>
              <a:buClr>
                <a:schemeClr val="tx2"/>
              </a:buClr>
              <a:buFont typeface="Arial" panose="020B0604020202020204" pitchFamily="34" charset="0"/>
              <a:buChar char="•"/>
              <a:defRPr/>
            </a:pPr>
            <a:r>
              <a:rPr lang="en-US" altLang="en-US" b="0" dirty="0">
                <a:solidFill>
                  <a:srgbClr val="FFFF00"/>
                </a:solidFill>
                <a:latin typeface="Times New Roman" pitchFamily="18" charset="0"/>
                <a:cs typeface="Times New Roman" pitchFamily="18" charset="0"/>
              </a:rPr>
              <a:t>R</a:t>
            </a:r>
            <a:r>
              <a:rPr lang="en-US" altLang="en-US" sz="2400" b="0" dirty="0">
                <a:solidFill>
                  <a:srgbClr val="FFFF00"/>
                </a:solidFill>
                <a:latin typeface="Times New Roman" pitchFamily="18" charset="0"/>
                <a:cs typeface="Times New Roman" pitchFamily="18" charset="0"/>
              </a:rPr>
              <a:t>ising Sophomores and Juniors</a:t>
            </a:r>
          </a:p>
          <a:p>
            <a:pPr marL="800100" lvl="1" indent="-342900">
              <a:spcBef>
                <a:spcPct val="0"/>
              </a:spcBef>
              <a:buClr>
                <a:schemeClr val="tx2"/>
              </a:buClr>
              <a:buFont typeface="Arial" panose="020B0604020202020204" pitchFamily="34" charset="0"/>
              <a:buChar char="•"/>
              <a:defRPr/>
            </a:pPr>
            <a:r>
              <a:rPr lang="en-US" altLang="en-US" sz="2400" b="0" dirty="0">
                <a:solidFill>
                  <a:srgbClr val="FFFF00"/>
                </a:solidFill>
                <a:latin typeface="Times New Roman" pitchFamily="18" charset="0"/>
                <a:cs typeface="Times New Roman" pitchFamily="18" charset="0"/>
              </a:rPr>
              <a:t>College Program MIDN or non-affiliated college students</a:t>
            </a:r>
          </a:p>
          <a:p>
            <a:pPr marL="800100" lvl="1" indent="-342900">
              <a:spcBef>
                <a:spcPct val="0"/>
              </a:spcBef>
              <a:buClr>
                <a:schemeClr val="tx2"/>
              </a:buClr>
              <a:buFont typeface="Arial" panose="020B0604020202020204" pitchFamily="34" charset="0"/>
              <a:buChar char="•"/>
              <a:defRPr/>
            </a:pPr>
            <a:r>
              <a:rPr lang="en-US" altLang="en-US" sz="2400" b="0" dirty="0">
                <a:solidFill>
                  <a:srgbClr val="FFFF00"/>
                </a:solidFill>
                <a:latin typeface="Times New Roman" pitchFamily="18" charset="0"/>
                <a:cs typeface="Times New Roman" pitchFamily="18" charset="0"/>
              </a:rPr>
              <a:t>Minimum GPA: 2.5</a:t>
            </a:r>
          </a:p>
          <a:p>
            <a:pPr marL="800100" lvl="1" indent="-342900">
              <a:spcBef>
                <a:spcPct val="0"/>
              </a:spcBef>
              <a:buClr>
                <a:schemeClr val="tx2"/>
              </a:buClr>
              <a:buFont typeface="Arial" panose="020B0604020202020204" pitchFamily="34" charset="0"/>
              <a:buChar char="•"/>
              <a:defRPr/>
            </a:pPr>
            <a:endParaRPr lang="en-US" altLang="en-US" sz="2400" b="0" dirty="0">
              <a:solidFill>
                <a:srgbClr val="FFFF00"/>
              </a:solidFill>
              <a:latin typeface="Times New Roman" pitchFamily="18" charset="0"/>
              <a:cs typeface="Times New Roman" pitchFamily="18" charset="0"/>
            </a:endParaRPr>
          </a:p>
          <a:p>
            <a:pPr marL="342900" indent="-342900">
              <a:spcBef>
                <a:spcPct val="0"/>
              </a:spcBef>
              <a:buClr>
                <a:schemeClr val="tx2"/>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 Board held at NSTC OD in July</a:t>
            </a:r>
            <a:endParaRPr lang="en-US" altLang="en-US" sz="2400" b="0" dirty="0">
              <a:solidFill>
                <a:srgbClr val="FFFF00"/>
              </a:solidFill>
              <a:latin typeface="Times New Roman" pitchFamily="18" charset="0"/>
              <a:cs typeface="Times New Roman" pitchFamily="18" charset="0"/>
            </a:endParaRPr>
          </a:p>
          <a:p>
            <a:pPr marL="342900" indent="-342900">
              <a:spcBef>
                <a:spcPct val="0"/>
              </a:spcBef>
              <a:buClr>
                <a:schemeClr val="tx2"/>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 </a:t>
            </a:r>
          </a:p>
          <a:p>
            <a:pPr marL="342900" indent="-342900">
              <a:spcBef>
                <a:spcPct val="0"/>
              </a:spcBef>
              <a:buClr>
                <a:schemeClr val="tx2"/>
              </a:buClr>
              <a:buFont typeface="Arial" panose="020B0604020202020204" pitchFamily="34" charset="0"/>
              <a:buChar char="•"/>
              <a:defRPr/>
            </a:pPr>
            <a:r>
              <a:rPr lang="en-US" altLang="en-US" sz="2800" b="0" dirty="0">
                <a:solidFill>
                  <a:srgbClr val="FFFF00"/>
                </a:solidFill>
                <a:latin typeface="Times New Roman" pitchFamily="18" charset="0"/>
                <a:cs typeface="Times New Roman" pitchFamily="18" charset="0"/>
              </a:rPr>
              <a:t>Opportunity will greatly increase in future years.</a:t>
            </a:r>
          </a:p>
          <a:p>
            <a:pPr marL="800100" lvl="1" indent="-342900">
              <a:spcBef>
                <a:spcPct val="0"/>
              </a:spcBef>
              <a:buClr>
                <a:schemeClr val="tx2"/>
              </a:buClr>
              <a:buFont typeface="Arial" panose="020B0604020202020204" pitchFamily="34" charset="0"/>
              <a:buChar char="•"/>
              <a:defRPr/>
            </a:pPr>
            <a:r>
              <a:rPr lang="en-US" altLang="en-US" sz="2400" b="0" dirty="0">
                <a:solidFill>
                  <a:srgbClr val="FFFF00"/>
                </a:solidFill>
                <a:latin typeface="Times New Roman" pitchFamily="18" charset="0"/>
                <a:cs typeface="Times New Roman" pitchFamily="18" charset="0"/>
              </a:rPr>
              <a:t>Two-Year  200+ offers (currently &lt; 25)</a:t>
            </a:r>
          </a:p>
          <a:p>
            <a:pPr marL="800100" lvl="1" indent="-342900">
              <a:spcBef>
                <a:spcPct val="0"/>
              </a:spcBef>
              <a:buClr>
                <a:schemeClr val="tx2"/>
              </a:buClr>
              <a:buFont typeface="Arial" panose="020B0604020202020204" pitchFamily="34" charset="0"/>
              <a:buChar char="•"/>
              <a:defRPr/>
            </a:pPr>
            <a:r>
              <a:rPr lang="en-US" altLang="en-US" sz="2400" b="0" dirty="0">
                <a:solidFill>
                  <a:srgbClr val="FFFF00"/>
                </a:solidFill>
                <a:latin typeface="Times New Roman" pitchFamily="18" charset="0"/>
                <a:cs typeface="Times New Roman" pitchFamily="18" charset="0"/>
              </a:rPr>
              <a:t>Three-Year  80+ offers (currently  &lt; 60)</a:t>
            </a:r>
          </a:p>
          <a:p>
            <a:pPr lvl="1">
              <a:spcBef>
                <a:spcPct val="0"/>
              </a:spcBef>
              <a:buClr>
                <a:schemeClr val="tx2"/>
              </a:buClr>
              <a:defRPr/>
            </a:pPr>
            <a:endParaRPr lang="en-US" altLang="en-US" sz="2000" dirty="0">
              <a:latin typeface="Times New Roman" pitchFamily="18" charset="0"/>
              <a:cs typeface="Times New Roman" pitchFamily="18"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3808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038329" y="939847"/>
            <a:ext cx="4979988" cy="1143000"/>
          </a:xfrm>
          <a:noFill/>
        </p:spPr>
        <p:txBody>
          <a:bodyPr/>
          <a:lstStyle/>
          <a:p>
            <a:pPr algn="ctr"/>
            <a:r>
              <a:rPr lang="en-US" altLang="en-US" sz="3200" b="1" dirty="0">
                <a:solidFill>
                  <a:srgbClr val="FFFF00"/>
                </a:solidFill>
                <a:latin typeface="Times New Roman" panose="02020603050405020304" pitchFamily="18" charset="0"/>
                <a:cs typeface="Times New Roman" panose="02020603050405020304" pitchFamily="18" charset="0"/>
              </a:rPr>
              <a:t>WHAT DO ACADEMIC RESUMES LOOK LIKE FOR COMPETITIVE CANDIDATES </a:t>
            </a:r>
          </a:p>
        </p:txBody>
      </p:sp>
      <p:sp>
        <p:nvSpPr>
          <p:cNvPr id="28676" name="Rectangle 3"/>
          <p:cNvSpPr>
            <a:spLocks noChangeArrowheads="1"/>
          </p:cNvSpPr>
          <p:nvPr/>
        </p:nvSpPr>
        <p:spPr bwMode="auto">
          <a:xfrm>
            <a:off x="366713" y="1431925"/>
            <a:ext cx="828357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13317" name="Rectangle 4"/>
          <p:cNvSpPr>
            <a:spLocks noChangeArrowheads="1"/>
          </p:cNvSpPr>
          <p:nvPr/>
        </p:nvSpPr>
        <p:spPr bwMode="auto">
          <a:xfrm>
            <a:off x="246063" y="2332767"/>
            <a:ext cx="8893445" cy="3413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0" tIns="44446" rIns="90480" bIns="44446">
            <a:spAutoFit/>
          </a:bodyPr>
          <a:lstStyle>
            <a:lvl1pPr algn="l" eaLnBrk="0" hangingPunct="0">
              <a:spcBef>
                <a:spcPct val="30000"/>
              </a:spcBef>
              <a:buClr>
                <a:srgbClr val="FF3300"/>
              </a:buClr>
              <a:buFont typeface="Wingdings" pitchFamily="2" charset="2"/>
              <a:buChar char="Ø"/>
              <a:defRPr sz="3200" b="1">
                <a:solidFill>
                  <a:srgbClr val="000099"/>
                </a:solidFill>
                <a:latin typeface="Garamond" pitchFamily="18" charset="0"/>
              </a:defRPr>
            </a:lvl1pPr>
            <a:lvl2pPr algn="l" eaLnBrk="0" hangingPunct="0">
              <a:spcBef>
                <a:spcPct val="30000"/>
              </a:spcBef>
              <a:buClr>
                <a:srgbClr val="FF3300"/>
              </a:buClr>
              <a:buFont typeface="Wingdings" pitchFamily="2" charset="2"/>
              <a:buChar char="ü"/>
              <a:defRPr sz="2800" b="1">
                <a:solidFill>
                  <a:srgbClr val="000099"/>
                </a:solidFill>
                <a:latin typeface="Garamond" pitchFamily="18" charset="0"/>
              </a:defRPr>
            </a:lvl2pPr>
            <a:lvl3pPr marL="1143000" indent="-228600" algn="l" eaLnBrk="0" hangingPunct="0">
              <a:spcBef>
                <a:spcPct val="30000"/>
              </a:spcBef>
              <a:buClr>
                <a:srgbClr val="FF3300"/>
              </a:buClr>
              <a:buChar char="•"/>
              <a:defRPr sz="2400" b="1">
                <a:solidFill>
                  <a:srgbClr val="000099"/>
                </a:solidFill>
                <a:latin typeface="Garamond" pitchFamily="18" charset="0"/>
              </a:defRPr>
            </a:lvl3pPr>
            <a:lvl4pPr marL="1600200" indent="-228600" algn="l" eaLnBrk="0" hangingPunct="0">
              <a:spcBef>
                <a:spcPct val="30000"/>
              </a:spcBef>
              <a:buClr>
                <a:srgbClr val="FF3300"/>
              </a:buClr>
              <a:buChar char="–"/>
              <a:defRPr sz="2400" b="1">
                <a:solidFill>
                  <a:srgbClr val="000099"/>
                </a:solidFill>
                <a:latin typeface="Garamond" pitchFamily="18" charset="0"/>
              </a:defRPr>
            </a:lvl4pPr>
            <a:lvl5pPr marL="2057400" indent="-228600" algn="l" eaLnBrk="0" hangingPunct="0">
              <a:spcBef>
                <a:spcPct val="30000"/>
              </a:spcBef>
              <a:buClr>
                <a:srgbClr val="FF3300"/>
              </a:buClr>
              <a:buChar char="»"/>
              <a:defRPr sz="2400" b="1">
                <a:solidFill>
                  <a:srgbClr val="000099"/>
                </a:solidFill>
                <a:latin typeface="Garamond" pitchFamily="18" charset="0"/>
              </a:defRPr>
            </a:lvl5pPr>
            <a:lvl6pPr marL="2514600" indent="-228600" eaLnBrk="0" fontAlgn="base" hangingPunct="0">
              <a:spcBef>
                <a:spcPct val="30000"/>
              </a:spcBef>
              <a:spcAft>
                <a:spcPct val="0"/>
              </a:spcAft>
              <a:buClr>
                <a:srgbClr val="FF3300"/>
              </a:buClr>
              <a:buChar char="»"/>
              <a:defRPr sz="2400" b="1">
                <a:solidFill>
                  <a:srgbClr val="000099"/>
                </a:solidFill>
                <a:latin typeface="Garamond" pitchFamily="18" charset="0"/>
              </a:defRPr>
            </a:lvl6pPr>
            <a:lvl7pPr marL="2971800" indent="-228600" eaLnBrk="0" fontAlgn="base" hangingPunct="0">
              <a:spcBef>
                <a:spcPct val="30000"/>
              </a:spcBef>
              <a:spcAft>
                <a:spcPct val="0"/>
              </a:spcAft>
              <a:buClr>
                <a:srgbClr val="FF3300"/>
              </a:buClr>
              <a:buChar char="»"/>
              <a:defRPr sz="2400" b="1">
                <a:solidFill>
                  <a:srgbClr val="000099"/>
                </a:solidFill>
                <a:latin typeface="Garamond" pitchFamily="18" charset="0"/>
              </a:defRPr>
            </a:lvl7pPr>
            <a:lvl8pPr marL="3429000" indent="-228600" eaLnBrk="0" fontAlgn="base" hangingPunct="0">
              <a:spcBef>
                <a:spcPct val="30000"/>
              </a:spcBef>
              <a:spcAft>
                <a:spcPct val="0"/>
              </a:spcAft>
              <a:buClr>
                <a:srgbClr val="FF3300"/>
              </a:buClr>
              <a:buChar char="»"/>
              <a:defRPr sz="2400" b="1">
                <a:solidFill>
                  <a:srgbClr val="000099"/>
                </a:solidFill>
                <a:latin typeface="Garamond" pitchFamily="18" charset="0"/>
              </a:defRPr>
            </a:lvl8pPr>
            <a:lvl9pPr marL="3886200" indent="-228600" eaLnBrk="0" fontAlgn="base" hangingPunct="0">
              <a:spcBef>
                <a:spcPct val="30000"/>
              </a:spcBef>
              <a:spcAft>
                <a:spcPct val="0"/>
              </a:spcAft>
              <a:buClr>
                <a:srgbClr val="FF3300"/>
              </a:buClr>
              <a:buChar char="»"/>
              <a:defRPr sz="2400" b="1">
                <a:solidFill>
                  <a:srgbClr val="000099"/>
                </a:solidFill>
                <a:latin typeface="Garamond" pitchFamily="18" charset="0"/>
              </a:defRPr>
            </a:lvl9pPr>
          </a:lstStyle>
          <a:p>
            <a:pPr marL="342900" indent="-342900">
              <a:spcBef>
                <a:spcPct val="0"/>
              </a:spcBef>
              <a:buClr>
                <a:schemeClr val="tx2"/>
              </a:buClr>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FIRST – GPA, GPA…</a:t>
            </a:r>
          </a:p>
          <a:p>
            <a:pPr>
              <a:spcBef>
                <a:spcPct val="0"/>
              </a:spcBef>
              <a:buClr>
                <a:schemeClr val="tx2"/>
              </a:buClr>
              <a:buNone/>
              <a:defRPr/>
            </a:pPr>
            <a:endParaRPr lang="en-US" altLang="en-US" sz="2800" dirty="0" smtClean="0">
              <a:solidFill>
                <a:srgbClr val="FFFF00"/>
              </a:solidFill>
              <a:latin typeface="Times New Roman" pitchFamily="18" charset="0"/>
              <a:cs typeface="Times New Roman" pitchFamily="18" charset="0"/>
            </a:endParaRPr>
          </a:p>
          <a:p>
            <a:pPr marL="342900" indent="-342900">
              <a:spcBef>
                <a:spcPct val="0"/>
              </a:spcBef>
              <a:buClr>
                <a:schemeClr val="tx2"/>
              </a:buClr>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SECOND – CLASS RANKING, CLASS RANKING…</a:t>
            </a:r>
          </a:p>
          <a:p>
            <a:pPr>
              <a:spcBef>
                <a:spcPct val="0"/>
              </a:spcBef>
              <a:buClr>
                <a:schemeClr val="tx2"/>
              </a:buClr>
              <a:buNone/>
              <a:defRPr/>
            </a:pPr>
            <a:endParaRPr lang="en-US" altLang="en-US" sz="2800" dirty="0" smtClean="0">
              <a:solidFill>
                <a:srgbClr val="FFFF00"/>
              </a:solidFill>
              <a:latin typeface="Times New Roman" pitchFamily="18" charset="0"/>
              <a:cs typeface="Times New Roman" pitchFamily="18" charset="0"/>
            </a:endParaRPr>
          </a:p>
          <a:p>
            <a:pPr marL="342900" indent="-342900">
              <a:spcBef>
                <a:spcPct val="0"/>
              </a:spcBef>
              <a:buClr>
                <a:schemeClr val="tx2"/>
              </a:buClr>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THIRD – AP, AP, AP…</a:t>
            </a:r>
          </a:p>
          <a:p>
            <a:pPr>
              <a:spcBef>
                <a:spcPct val="0"/>
              </a:spcBef>
              <a:buClr>
                <a:schemeClr val="tx2"/>
              </a:buClr>
              <a:buNone/>
              <a:defRPr/>
            </a:pPr>
            <a:endParaRPr lang="en-US" altLang="en-US" sz="2800" dirty="0" smtClean="0">
              <a:solidFill>
                <a:srgbClr val="FFFF00"/>
              </a:solidFill>
              <a:latin typeface="Times New Roman" pitchFamily="18" charset="0"/>
              <a:cs typeface="Times New Roman" pitchFamily="18" charset="0"/>
            </a:endParaRPr>
          </a:p>
          <a:p>
            <a:pPr marL="342900" indent="-342900">
              <a:spcBef>
                <a:spcPct val="0"/>
              </a:spcBef>
              <a:buClr>
                <a:schemeClr val="tx2"/>
              </a:buClr>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SAT/ACT SCORES…</a:t>
            </a:r>
            <a:endParaRPr lang="en-US" altLang="en-US" sz="2400" dirty="0">
              <a:solidFill>
                <a:srgbClr val="FFFF00"/>
              </a:solidFill>
              <a:latin typeface="Times New Roman" pitchFamily="18" charset="0"/>
              <a:cs typeface="Times New Roman" pitchFamily="18" charset="0"/>
            </a:endParaRPr>
          </a:p>
          <a:p>
            <a:pPr lvl="1">
              <a:spcBef>
                <a:spcPct val="0"/>
              </a:spcBef>
              <a:buClr>
                <a:schemeClr val="tx2"/>
              </a:buClr>
              <a:defRPr/>
            </a:pPr>
            <a:endParaRPr lang="en-US" altLang="en-US" sz="2000" dirty="0">
              <a:solidFill>
                <a:srgbClr val="FFFF00"/>
              </a:solidFill>
              <a:latin typeface="Times New Roman" pitchFamily="18" charset="0"/>
              <a:cs typeface="Times New Roman" pitchFamily="18"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92518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5"/>
          <p:cNvSpPr>
            <a:spLocks noGrp="1" noChangeArrowheads="1"/>
          </p:cNvSpPr>
          <p:nvPr>
            <p:ph type="title"/>
          </p:nvPr>
        </p:nvSpPr>
        <p:spPr>
          <a:xfrm>
            <a:off x="1878013" y="533400"/>
            <a:ext cx="6705600" cy="685800"/>
          </a:xfrm>
        </p:spPr>
        <p:txBody>
          <a:bodyPr rtlCol="0">
            <a:normAutofit fontScale="90000"/>
          </a:bodyPr>
          <a:lstStyle/>
          <a:p>
            <a:pPr eaLnBrk="1" fontAlgn="auto" hangingPunct="1">
              <a:spcAft>
                <a:spcPts val="0"/>
              </a:spcAft>
              <a:defRPr/>
            </a:pPr>
            <a:r>
              <a:rPr lang="en-US" altLang="en-US" dirty="0"/>
              <a:t>Application  Timeline</a:t>
            </a:r>
          </a:p>
        </p:txBody>
      </p:sp>
      <p:sp>
        <p:nvSpPr>
          <p:cNvPr id="30724" name="Rectangle 2"/>
          <p:cNvSpPr>
            <a:spLocks noChangeArrowheads="1"/>
          </p:cNvSpPr>
          <p:nvPr/>
        </p:nvSpPr>
        <p:spPr bwMode="auto">
          <a:xfrm>
            <a:off x="533400" y="2667000"/>
            <a:ext cx="1289050" cy="527050"/>
          </a:xfrm>
          <a:prstGeom prst="rect">
            <a:avLst/>
          </a:prstGeom>
          <a:solidFill>
            <a:srgbClr val="FA0E07"/>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25" name="Rectangle 3"/>
          <p:cNvSpPr>
            <a:spLocks noChangeArrowheads="1"/>
          </p:cNvSpPr>
          <p:nvPr/>
        </p:nvSpPr>
        <p:spPr bwMode="auto">
          <a:xfrm>
            <a:off x="1822450" y="2667000"/>
            <a:ext cx="935038" cy="527050"/>
          </a:xfrm>
          <a:prstGeom prst="rect">
            <a:avLst/>
          </a:prstGeom>
          <a:solidFill>
            <a:srgbClr val="00FF00"/>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26" name="Rectangle 4"/>
          <p:cNvSpPr>
            <a:spLocks noChangeArrowheads="1"/>
          </p:cNvSpPr>
          <p:nvPr/>
        </p:nvSpPr>
        <p:spPr bwMode="auto">
          <a:xfrm>
            <a:off x="2757488" y="2673350"/>
            <a:ext cx="4710112" cy="520700"/>
          </a:xfrm>
          <a:prstGeom prst="rect">
            <a:avLst/>
          </a:prstGeom>
          <a:solidFill>
            <a:srgbClr val="FFFF00"/>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27" name="Rectangle 5"/>
          <p:cNvSpPr>
            <a:spLocks noChangeArrowheads="1"/>
          </p:cNvSpPr>
          <p:nvPr/>
        </p:nvSpPr>
        <p:spPr bwMode="auto">
          <a:xfrm>
            <a:off x="7467600" y="2667000"/>
            <a:ext cx="990600" cy="533400"/>
          </a:xfrm>
          <a:prstGeom prst="rect">
            <a:avLst/>
          </a:prstGeom>
          <a:solidFill>
            <a:srgbClr val="3333CC"/>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28" name="Rectangle 6"/>
          <p:cNvSpPr>
            <a:spLocks noChangeArrowheads="1"/>
          </p:cNvSpPr>
          <p:nvPr/>
        </p:nvSpPr>
        <p:spPr bwMode="auto">
          <a:xfrm>
            <a:off x="6096000" y="35814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29" name="Line 8"/>
          <p:cNvSpPr>
            <a:spLocks noChangeShapeType="1"/>
          </p:cNvSpPr>
          <p:nvPr/>
        </p:nvSpPr>
        <p:spPr bwMode="auto">
          <a:xfrm>
            <a:off x="2763838" y="3206750"/>
            <a:ext cx="0" cy="139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0" name="Line 9"/>
          <p:cNvSpPr>
            <a:spLocks noChangeShapeType="1"/>
          </p:cNvSpPr>
          <p:nvPr/>
        </p:nvSpPr>
        <p:spPr bwMode="auto">
          <a:xfrm>
            <a:off x="533400" y="3206750"/>
            <a:ext cx="0" cy="139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1" name="Rectangle 10"/>
          <p:cNvSpPr>
            <a:spLocks noChangeArrowheads="1"/>
          </p:cNvSpPr>
          <p:nvPr/>
        </p:nvSpPr>
        <p:spPr bwMode="auto">
          <a:xfrm>
            <a:off x="2468563" y="3429000"/>
            <a:ext cx="614362"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SEPT</a:t>
            </a:r>
          </a:p>
        </p:txBody>
      </p:sp>
      <p:sp>
        <p:nvSpPr>
          <p:cNvPr id="30732" name="Rectangle 11"/>
          <p:cNvSpPr>
            <a:spLocks noChangeArrowheads="1"/>
          </p:cNvSpPr>
          <p:nvPr/>
        </p:nvSpPr>
        <p:spPr bwMode="auto">
          <a:xfrm>
            <a:off x="4724400" y="3429000"/>
            <a:ext cx="7620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31 Jan</a:t>
            </a:r>
          </a:p>
        </p:txBody>
      </p:sp>
      <p:sp>
        <p:nvSpPr>
          <p:cNvPr id="30733" name="Rectangle 12"/>
          <p:cNvSpPr>
            <a:spLocks noChangeArrowheads="1"/>
          </p:cNvSpPr>
          <p:nvPr/>
        </p:nvSpPr>
        <p:spPr bwMode="auto">
          <a:xfrm>
            <a:off x="8172450" y="3411538"/>
            <a:ext cx="6143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AUG</a:t>
            </a:r>
          </a:p>
        </p:txBody>
      </p:sp>
      <p:sp>
        <p:nvSpPr>
          <p:cNvPr id="30734" name="Line 13"/>
          <p:cNvSpPr>
            <a:spLocks noChangeShapeType="1"/>
          </p:cNvSpPr>
          <p:nvPr/>
        </p:nvSpPr>
        <p:spPr bwMode="auto">
          <a:xfrm>
            <a:off x="8458200" y="3200400"/>
            <a:ext cx="0" cy="139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35" name="Rectangle 14"/>
          <p:cNvSpPr>
            <a:spLocks noChangeArrowheads="1"/>
          </p:cNvSpPr>
          <p:nvPr/>
        </p:nvSpPr>
        <p:spPr bwMode="auto">
          <a:xfrm>
            <a:off x="2278063" y="2057400"/>
            <a:ext cx="1828800"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Times New Roman" pitchFamily="18" charset="0"/>
              </a:rPr>
              <a:t>First Selection  Board</a:t>
            </a:r>
          </a:p>
        </p:txBody>
      </p:sp>
      <p:sp>
        <p:nvSpPr>
          <p:cNvPr id="30736" name="Rectangle 15"/>
          <p:cNvSpPr>
            <a:spLocks noChangeArrowheads="1"/>
          </p:cNvSpPr>
          <p:nvPr/>
        </p:nvSpPr>
        <p:spPr bwMode="auto">
          <a:xfrm>
            <a:off x="3194050" y="1476375"/>
            <a:ext cx="176212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Times New Roman" pitchFamily="18" charset="0"/>
              </a:rPr>
              <a:t>Electronic Application Closes</a:t>
            </a:r>
          </a:p>
        </p:txBody>
      </p:sp>
      <p:sp>
        <p:nvSpPr>
          <p:cNvPr id="30737" name="Rectangle 16"/>
          <p:cNvSpPr>
            <a:spLocks noChangeArrowheads="1"/>
          </p:cNvSpPr>
          <p:nvPr/>
        </p:nvSpPr>
        <p:spPr bwMode="auto">
          <a:xfrm>
            <a:off x="6950075" y="1920875"/>
            <a:ext cx="2290763"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0"/>
              </a:spcBef>
              <a:buFontTx/>
              <a:buNone/>
            </a:pPr>
            <a:r>
              <a:rPr lang="en-US" altLang="en-US" sz="1200" b="1">
                <a:latin typeface="Times New Roman" pitchFamily="18" charset="0"/>
              </a:rPr>
              <a:t>College Signing </a:t>
            </a:r>
          </a:p>
          <a:p>
            <a:pPr algn="ctr">
              <a:spcBef>
                <a:spcPct val="0"/>
              </a:spcBef>
              <a:buFontTx/>
              <a:buNone/>
            </a:pPr>
            <a:r>
              <a:rPr lang="en-US" altLang="en-US" sz="1200" b="1">
                <a:latin typeface="Times New Roman" pitchFamily="18" charset="0"/>
              </a:rPr>
              <a:t>Deadline</a:t>
            </a:r>
          </a:p>
        </p:txBody>
      </p:sp>
      <p:sp>
        <p:nvSpPr>
          <p:cNvPr id="30738" name="Line 17"/>
          <p:cNvSpPr>
            <a:spLocks noChangeShapeType="1"/>
          </p:cNvSpPr>
          <p:nvPr/>
        </p:nvSpPr>
        <p:spPr bwMode="auto">
          <a:xfrm flipH="1">
            <a:off x="3176588" y="2259013"/>
            <a:ext cx="0" cy="407987"/>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0739" name="Line 18"/>
          <p:cNvSpPr>
            <a:spLocks noChangeShapeType="1"/>
          </p:cNvSpPr>
          <p:nvPr/>
        </p:nvSpPr>
        <p:spPr bwMode="auto">
          <a:xfrm flipH="1">
            <a:off x="7051675" y="2178050"/>
            <a:ext cx="692150" cy="457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0740" name="Line 19"/>
          <p:cNvSpPr>
            <a:spLocks noChangeShapeType="1"/>
          </p:cNvSpPr>
          <p:nvPr/>
        </p:nvSpPr>
        <p:spPr bwMode="auto">
          <a:xfrm>
            <a:off x="533400" y="4144963"/>
            <a:ext cx="4876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0741" name="Line 20"/>
          <p:cNvSpPr>
            <a:spLocks noChangeShapeType="1"/>
          </p:cNvSpPr>
          <p:nvPr/>
        </p:nvSpPr>
        <p:spPr bwMode="auto">
          <a:xfrm flipV="1">
            <a:off x="920750" y="4489450"/>
            <a:ext cx="5114925" cy="11113"/>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0742" name="Line 22"/>
          <p:cNvSpPr>
            <a:spLocks noChangeShapeType="1"/>
          </p:cNvSpPr>
          <p:nvPr/>
        </p:nvSpPr>
        <p:spPr bwMode="auto">
          <a:xfrm>
            <a:off x="3208338" y="4872038"/>
            <a:ext cx="5326062" cy="4762"/>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0743" name="Rectangle 23"/>
          <p:cNvSpPr>
            <a:spLocks noChangeArrowheads="1"/>
          </p:cNvSpPr>
          <p:nvPr/>
        </p:nvSpPr>
        <p:spPr bwMode="auto">
          <a:xfrm>
            <a:off x="-228600" y="3833813"/>
            <a:ext cx="4043363" cy="27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Complete Electronic Application</a:t>
            </a:r>
          </a:p>
        </p:txBody>
      </p:sp>
      <p:sp>
        <p:nvSpPr>
          <p:cNvPr id="30744" name="Rectangle 24"/>
          <p:cNvSpPr>
            <a:spLocks noChangeArrowheads="1"/>
          </p:cNvSpPr>
          <p:nvPr/>
        </p:nvSpPr>
        <p:spPr bwMode="auto">
          <a:xfrm>
            <a:off x="523875" y="4221163"/>
            <a:ext cx="3890963" cy="27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Complete all Application Requirements</a:t>
            </a:r>
          </a:p>
        </p:txBody>
      </p:sp>
      <p:sp>
        <p:nvSpPr>
          <p:cNvPr id="30745" name="Rectangle 26"/>
          <p:cNvSpPr>
            <a:spLocks noChangeArrowheads="1"/>
          </p:cNvSpPr>
          <p:nvPr/>
        </p:nvSpPr>
        <p:spPr bwMode="auto">
          <a:xfrm>
            <a:off x="2349500" y="4648200"/>
            <a:ext cx="4195763"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Medical Exams and Qualification</a:t>
            </a:r>
          </a:p>
        </p:txBody>
      </p:sp>
      <p:sp>
        <p:nvSpPr>
          <p:cNvPr id="30746" name="Rectangle 27"/>
          <p:cNvSpPr>
            <a:spLocks noChangeArrowheads="1"/>
          </p:cNvSpPr>
          <p:nvPr/>
        </p:nvSpPr>
        <p:spPr bwMode="auto">
          <a:xfrm>
            <a:off x="4572000" y="2971800"/>
            <a:ext cx="254000"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 typeface="Monotype Sorts" pitchFamily="2" charset="2"/>
              <a:buChar char="H"/>
            </a:pPr>
            <a:endParaRPr lang="en-US" altLang="en-US" sz="1400" b="1">
              <a:solidFill>
                <a:schemeClr val="tx2"/>
              </a:solidFill>
              <a:latin typeface="Arial" charset="0"/>
            </a:endParaRPr>
          </a:p>
        </p:txBody>
      </p:sp>
      <p:sp>
        <p:nvSpPr>
          <p:cNvPr id="30747" name="Rectangle 29"/>
          <p:cNvSpPr>
            <a:spLocks noChangeArrowheads="1"/>
          </p:cNvSpPr>
          <p:nvPr/>
        </p:nvSpPr>
        <p:spPr bwMode="auto">
          <a:xfrm>
            <a:off x="4356100" y="5735638"/>
            <a:ext cx="215900" cy="215900"/>
          </a:xfrm>
          <a:prstGeom prst="rect">
            <a:avLst/>
          </a:prstGeom>
          <a:solidFill>
            <a:srgbClr val="FFFF00"/>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48" name="Rectangle 30"/>
          <p:cNvSpPr>
            <a:spLocks noChangeArrowheads="1"/>
          </p:cNvSpPr>
          <p:nvPr/>
        </p:nvSpPr>
        <p:spPr bwMode="auto">
          <a:xfrm>
            <a:off x="817563" y="6172200"/>
            <a:ext cx="215900" cy="215900"/>
          </a:xfrm>
          <a:prstGeom prst="rect">
            <a:avLst/>
          </a:prstGeom>
          <a:solidFill>
            <a:srgbClr val="00FF00"/>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49" name="Rectangle 31"/>
          <p:cNvSpPr>
            <a:spLocks noChangeArrowheads="1"/>
          </p:cNvSpPr>
          <p:nvPr/>
        </p:nvSpPr>
        <p:spPr bwMode="auto">
          <a:xfrm>
            <a:off x="812800" y="5791200"/>
            <a:ext cx="215900" cy="215900"/>
          </a:xfrm>
          <a:prstGeom prst="rect">
            <a:avLst/>
          </a:prstGeom>
          <a:solidFill>
            <a:srgbClr val="FF0000"/>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50" name="Text Box 33"/>
          <p:cNvSpPr txBox="1">
            <a:spLocks noChangeArrowheads="1"/>
          </p:cNvSpPr>
          <p:nvPr/>
        </p:nvSpPr>
        <p:spPr bwMode="auto">
          <a:xfrm>
            <a:off x="6105525" y="1524000"/>
            <a:ext cx="17208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0"/>
              </a:spcBef>
              <a:buFontTx/>
              <a:buNone/>
            </a:pPr>
            <a:r>
              <a:rPr lang="en-US" altLang="en-US" sz="1200" b="1">
                <a:latin typeface="Times New Roman" pitchFamily="18" charset="0"/>
              </a:rPr>
              <a:t>All Applicants Notified </a:t>
            </a:r>
          </a:p>
          <a:p>
            <a:pPr algn="ctr">
              <a:spcBef>
                <a:spcPct val="0"/>
              </a:spcBef>
              <a:buFontTx/>
              <a:buNone/>
            </a:pPr>
            <a:r>
              <a:rPr lang="en-US" altLang="en-US" sz="1200" b="1">
                <a:latin typeface="Times New Roman" pitchFamily="18" charset="0"/>
              </a:rPr>
              <a:t>of Decision</a:t>
            </a:r>
          </a:p>
        </p:txBody>
      </p:sp>
      <p:sp>
        <p:nvSpPr>
          <p:cNvPr id="30751" name="Text Box 34"/>
          <p:cNvSpPr txBox="1">
            <a:spLocks noChangeArrowheads="1"/>
          </p:cNvSpPr>
          <p:nvPr/>
        </p:nvSpPr>
        <p:spPr bwMode="auto">
          <a:xfrm>
            <a:off x="290513" y="1460500"/>
            <a:ext cx="14001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pPr>
            <a:r>
              <a:rPr lang="en-US" altLang="en-US" sz="1200" b="1">
                <a:latin typeface="Times New Roman" pitchFamily="18" charset="0"/>
              </a:rPr>
              <a:t>Electronic</a:t>
            </a:r>
          </a:p>
          <a:p>
            <a:pPr>
              <a:spcBef>
                <a:spcPct val="0"/>
              </a:spcBef>
              <a:buFontTx/>
              <a:buNone/>
            </a:pPr>
            <a:r>
              <a:rPr lang="en-US" altLang="en-US" sz="1200" b="1">
                <a:latin typeface="Times New Roman" pitchFamily="18" charset="0"/>
              </a:rPr>
              <a:t>Application Opens</a:t>
            </a:r>
          </a:p>
        </p:txBody>
      </p:sp>
      <p:sp>
        <p:nvSpPr>
          <p:cNvPr id="30752" name="Line 35"/>
          <p:cNvSpPr>
            <a:spLocks noChangeShapeType="1"/>
          </p:cNvSpPr>
          <p:nvPr/>
        </p:nvSpPr>
        <p:spPr bwMode="auto">
          <a:xfrm flipH="1">
            <a:off x="609600" y="1820863"/>
            <a:ext cx="0" cy="846137"/>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53" name="Line 36"/>
          <p:cNvSpPr>
            <a:spLocks noChangeShapeType="1"/>
          </p:cNvSpPr>
          <p:nvPr/>
        </p:nvSpPr>
        <p:spPr bwMode="auto">
          <a:xfrm flipV="1">
            <a:off x="5267325" y="2667000"/>
            <a:ext cx="0" cy="533400"/>
          </a:xfrm>
          <a:prstGeom prst="line">
            <a:avLst/>
          </a:prstGeom>
          <a:noFill/>
          <a:ln w="12700" cap="rnd">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US"/>
          </a:p>
        </p:txBody>
      </p:sp>
      <p:sp>
        <p:nvSpPr>
          <p:cNvPr id="30754" name="Line 37"/>
          <p:cNvSpPr>
            <a:spLocks noChangeShapeType="1"/>
          </p:cNvSpPr>
          <p:nvPr/>
        </p:nvSpPr>
        <p:spPr bwMode="auto">
          <a:xfrm>
            <a:off x="4338638" y="1820863"/>
            <a:ext cx="930275" cy="846137"/>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55" name="Line 38"/>
          <p:cNvSpPr>
            <a:spLocks noChangeShapeType="1"/>
          </p:cNvSpPr>
          <p:nvPr/>
        </p:nvSpPr>
        <p:spPr bwMode="auto">
          <a:xfrm flipV="1">
            <a:off x="6999288" y="2667000"/>
            <a:ext cx="0" cy="533400"/>
          </a:xfrm>
          <a:prstGeom prst="line">
            <a:avLst/>
          </a:prstGeom>
          <a:noFill/>
          <a:ln w="12700" cap="rnd">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US"/>
          </a:p>
        </p:txBody>
      </p:sp>
      <p:sp>
        <p:nvSpPr>
          <p:cNvPr id="30756" name="Line 39"/>
          <p:cNvSpPr>
            <a:spLocks noChangeShapeType="1"/>
          </p:cNvSpPr>
          <p:nvPr/>
        </p:nvSpPr>
        <p:spPr bwMode="auto">
          <a:xfrm>
            <a:off x="6965950" y="1930400"/>
            <a:ext cx="0" cy="752475"/>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57" name="Rectangle 40"/>
          <p:cNvSpPr>
            <a:spLocks noChangeArrowheads="1"/>
          </p:cNvSpPr>
          <p:nvPr/>
        </p:nvSpPr>
        <p:spPr bwMode="auto">
          <a:xfrm>
            <a:off x="6618288" y="3433763"/>
            <a:ext cx="762000" cy="27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MAY</a:t>
            </a:r>
          </a:p>
        </p:txBody>
      </p:sp>
      <p:sp>
        <p:nvSpPr>
          <p:cNvPr id="30758" name="Line 42"/>
          <p:cNvSpPr>
            <a:spLocks noChangeShapeType="1"/>
          </p:cNvSpPr>
          <p:nvPr/>
        </p:nvSpPr>
        <p:spPr bwMode="auto">
          <a:xfrm flipV="1">
            <a:off x="5192713" y="3198813"/>
            <a:ext cx="76200" cy="282575"/>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59" name="Rectangle 43"/>
          <p:cNvSpPr>
            <a:spLocks noChangeArrowheads="1"/>
          </p:cNvSpPr>
          <p:nvPr/>
        </p:nvSpPr>
        <p:spPr bwMode="auto">
          <a:xfrm>
            <a:off x="1600200" y="3429000"/>
            <a:ext cx="614363"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JUNE</a:t>
            </a:r>
          </a:p>
        </p:txBody>
      </p:sp>
      <p:sp>
        <p:nvSpPr>
          <p:cNvPr id="30760" name="Rectangle 44"/>
          <p:cNvSpPr>
            <a:spLocks noChangeArrowheads="1"/>
          </p:cNvSpPr>
          <p:nvPr/>
        </p:nvSpPr>
        <p:spPr bwMode="auto">
          <a:xfrm>
            <a:off x="152400" y="3429000"/>
            <a:ext cx="838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1 Apr</a:t>
            </a:r>
          </a:p>
        </p:txBody>
      </p:sp>
      <p:sp>
        <p:nvSpPr>
          <p:cNvPr id="30761" name="Rectangle 46"/>
          <p:cNvSpPr>
            <a:spLocks noChangeArrowheads="1"/>
          </p:cNvSpPr>
          <p:nvPr/>
        </p:nvSpPr>
        <p:spPr bwMode="auto">
          <a:xfrm>
            <a:off x="5026025" y="1981200"/>
            <a:ext cx="176212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Times New Roman" pitchFamily="18" charset="0"/>
              </a:rPr>
              <a:t>Completed Package to OD Deadline</a:t>
            </a:r>
          </a:p>
        </p:txBody>
      </p:sp>
      <p:sp>
        <p:nvSpPr>
          <p:cNvPr id="30762" name="Line 47"/>
          <p:cNvSpPr>
            <a:spLocks noChangeShapeType="1"/>
          </p:cNvSpPr>
          <p:nvPr/>
        </p:nvSpPr>
        <p:spPr bwMode="auto">
          <a:xfrm>
            <a:off x="5969000" y="2360613"/>
            <a:ext cx="4763" cy="306387"/>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63" name="Line 48"/>
          <p:cNvSpPr>
            <a:spLocks noChangeShapeType="1"/>
          </p:cNvSpPr>
          <p:nvPr/>
        </p:nvSpPr>
        <p:spPr bwMode="auto">
          <a:xfrm>
            <a:off x="1828800" y="3200400"/>
            <a:ext cx="0" cy="139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0764" name="Rectangle 50"/>
          <p:cNvSpPr>
            <a:spLocks noChangeArrowheads="1"/>
          </p:cNvSpPr>
          <p:nvPr/>
        </p:nvSpPr>
        <p:spPr bwMode="auto">
          <a:xfrm>
            <a:off x="4356100" y="6172200"/>
            <a:ext cx="215900" cy="215900"/>
          </a:xfrm>
          <a:prstGeom prst="rect">
            <a:avLst/>
          </a:prstGeom>
          <a:solidFill>
            <a:srgbClr val="0000FF"/>
          </a:solidFill>
          <a:ln w="12700">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65" name="Rectangle 51"/>
          <p:cNvSpPr>
            <a:spLocks noChangeArrowheads="1"/>
          </p:cNvSpPr>
          <p:nvPr/>
        </p:nvSpPr>
        <p:spPr bwMode="auto">
          <a:xfrm>
            <a:off x="5732463" y="3429000"/>
            <a:ext cx="6619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50000"/>
              </a:spcBef>
              <a:buFontTx/>
              <a:buNone/>
            </a:pPr>
            <a:r>
              <a:rPr lang="en-US" altLang="en-US" sz="1200" b="1">
                <a:latin typeface="Arial" charset="0"/>
              </a:rPr>
              <a:t>11 Mar</a:t>
            </a:r>
          </a:p>
        </p:txBody>
      </p:sp>
      <p:sp>
        <p:nvSpPr>
          <p:cNvPr id="30766" name="Line 52"/>
          <p:cNvSpPr>
            <a:spLocks noChangeShapeType="1"/>
          </p:cNvSpPr>
          <p:nvPr/>
        </p:nvSpPr>
        <p:spPr bwMode="auto">
          <a:xfrm flipV="1">
            <a:off x="5991225" y="2667000"/>
            <a:ext cx="0" cy="533400"/>
          </a:xfrm>
          <a:prstGeom prst="line">
            <a:avLst/>
          </a:prstGeom>
          <a:noFill/>
          <a:ln w="12700" cap="rnd">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US"/>
          </a:p>
        </p:txBody>
      </p:sp>
      <p:sp>
        <p:nvSpPr>
          <p:cNvPr id="30767" name="Line 53"/>
          <p:cNvSpPr>
            <a:spLocks noChangeShapeType="1"/>
          </p:cNvSpPr>
          <p:nvPr/>
        </p:nvSpPr>
        <p:spPr bwMode="auto">
          <a:xfrm flipV="1">
            <a:off x="6007100" y="3200400"/>
            <a:ext cx="0" cy="2286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68" name="Text Box 54"/>
          <p:cNvSpPr txBox="1">
            <a:spLocks noChangeArrowheads="1"/>
          </p:cNvSpPr>
          <p:nvPr/>
        </p:nvSpPr>
        <p:spPr bwMode="auto">
          <a:xfrm>
            <a:off x="7775575" y="3897313"/>
            <a:ext cx="1300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0"/>
              </a:spcBef>
              <a:buFontTx/>
              <a:buNone/>
            </a:pPr>
            <a:r>
              <a:rPr lang="en-US" altLang="en-US" sz="1200" b="1">
                <a:latin typeface="Times New Roman" pitchFamily="18" charset="0"/>
              </a:rPr>
              <a:t>Selectees Report to College</a:t>
            </a:r>
          </a:p>
        </p:txBody>
      </p:sp>
      <p:sp>
        <p:nvSpPr>
          <p:cNvPr id="30769" name="Line 55"/>
          <p:cNvSpPr>
            <a:spLocks noChangeShapeType="1"/>
          </p:cNvSpPr>
          <p:nvPr/>
        </p:nvSpPr>
        <p:spPr bwMode="auto">
          <a:xfrm flipH="1" flipV="1">
            <a:off x="8429625" y="3624263"/>
            <a:ext cx="0" cy="296862"/>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70" name="Rectangle 56"/>
          <p:cNvSpPr>
            <a:spLocks noChangeArrowheads="1"/>
          </p:cNvSpPr>
          <p:nvPr/>
        </p:nvSpPr>
        <p:spPr bwMode="auto">
          <a:xfrm>
            <a:off x="1177925" y="5705475"/>
            <a:ext cx="35052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pPr>
            <a:r>
              <a:rPr lang="en-US" altLang="en-US" sz="1400" b="1">
                <a:latin typeface="Arial" charset="0"/>
              </a:rPr>
              <a:t>Junior Year</a:t>
            </a:r>
          </a:p>
          <a:p>
            <a:pPr>
              <a:spcBef>
                <a:spcPct val="0"/>
              </a:spcBef>
              <a:buFontTx/>
              <a:buNone/>
            </a:pPr>
            <a:endParaRPr lang="en-US" altLang="en-US" sz="1400" b="1">
              <a:latin typeface="Arial" charset="0"/>
            </a:endParaRPr>
          </a:p>
          <a:p>
            <a:pPr>
              <a:spcBef>
                <a:spcPct val="0"/>
              </a:spcBef>
              <a:buFontTx/>
              <a:buNone/>
            </a:pPr>
            <a:r>
              <a:rPr lang="en-US" altLang="en-US" sz="1400" b="1">
                <a:latin typeface="Arial" charset="0"/>
              </a:rPr>
              <a:t>Summer following Junior Year</a:t>
            </a:r>
          </a:p>
        </p:txBody>
      </p:sp>
      <p:sp>
        <p:nvSpPr>
          <p:cNvPr id="30771" name="Rectangle 57"/>
          <p:cNvSpPr>
            <a:spLocks noChangeArrowheads="1"/>
          </p:cNvSpPr>
          <p:nvPr/>
        </p:nvSpPr>
        <p:spPr bwMode="auto">
          <a:xfrm>
            <a:off x="4699000" y="5654675"/>
            <a:ext cx="2895600" cy="77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nSpc>
                <a:spcPct val="135000"/>
              </a:lnSpc>
              <a:spcBef>
                <a:spcPct val="50000"/>
              </a:spcBef>
              <a:buClr>
                <a:srgbClr val="052EB1"/>
              </a:buClr>
              <a:buFont typeface="Monotype Sorts" pitchFamily="2" charset="2"/>
              <a:buNone/>
            </a:pPr>
            <a:r>
              <a:rPr lang="en-US" altLang="en-US" sz="1400" b="1">
                <a:latin typeface="Arial" charset="0"/>
              </a:rPr>
              <a:t>Senior Year</a:t>
            </a:r>
          </a:p>
          <a:p>
            <a:pPr>
              <a:lnSpc>
                <a:spcPct val="135000"/>
              </a:lnSpc>
              <a:spcBef>
                <a:spcPct val="50000"/>
              </a:spcBef>
              <a:buClr>
                <a:srgbClr val="052EB1"/>
              </a:buClr>
              <a:buFont typeface="Monotype Sorts" pitchFamily="2" charset="2"/>
              <a:buNone/>
            </a:pPr>
            <a:r>
              <a:rPr lang="en-US" altLang="en-US" sz="1400" b="1">
                <a:latin typeface="Arial" charset="0"/>
              </a:rPr>
              <a:t>Summer following Senior Year</a:t>
            </a:r>
          </a:p>
        </p:txBody>
      </p:sp>
      <p:sp>
        <p:nvSpPr>
          <p:cNvPr id="30772" name="Line 58"/>
          <p:cNvSpPr>
            <a:spLocks noChangeShapeType="1"/>
          </p:cNvSpPr>
          <p:nvPr/>
        </p:nvSpPr>
        <p:spPr bwMode="auto">
          <a:xfrm>
            <a:off x="4972050" y="5181600"/>
            <a:ext cx="31242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0773" name="Rectangle 59"/>
          <p:cNvSpPr>
            <a:spLocks noChangeArrowheads="1"/>
          </p:cNvSpPr>
          <p:nvPr/>
        </p:nvSpPr>
        <p:spPr bwMode="auto">
          <a:xfrm>
            <a:off x="4124325" y="4903788"/>
            <a:ext cx="4195763" cy="27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50000"/>
              </a:spcBef>
              <a:buFontTx/>
              <a:buNone/>
            </a:pPr>
            <a:r>
              <a:rPr lang="en-US" altLang="en-US" sz="1200" b="1">
                <a:latin typeface="Arial" charset="0"/>
              </a:rPr>
              <a:t>College Admission Decisions</a:t>
            </a:r>
          </a:p>
        </p:txBody>
      </p:sp>
      <p:sp>
        <p:nvSpPr>
          <p:cNvPr id="30774" name="Rectangle 60"/>
          <p:cNvSpPr>
            <a:spLocks noChangeArrowheads="1"/>
          </p:cNvSpPr>
          <p:nvPr/>
        </p:nvSpPr>
        <p:spPr bwMode="auto">
          <a:xfrm>
            <a:off x="419100" y="5491163"/>
            <a:ext cx="7543800" cy="10668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endParaRPr lang="en-US" altLang="en-US" sz="1600">
              <a:latin typeface="Lucida Sans Unicode" pitchFamily="34" charset="0"/>
            </a:endParaRPr>
          </a:p>
        </p:txBody>
      </p:sp>
      <p:sp>
        <p:nvSpPr>
          <p:cNvPr id="30775" name="Rectangle 14"/>
          <p:cNvSpPr>
            <a:spLocks noChangeArrowheads="1"/>
          </p:cNvSpPr>
          <p:nvPr/>
        </p:nvSpPr>
        <p:spPr bwMode="auto">
          <a:xfrm>
            <a:off x="5561013" y="3941763"/>
            <a:ext cx="1828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a:spcBef>
                <a:spcPct val="0"/>
              </a:spcBef>
              <a:buFontTx/>
              <a:buNone/>
            </a:pPr>
            <a:r>
              <a:rPr lang="en-US" altLang="en-US" sz="1200" b="1">
                <a:latin typeface="Times New Roman" pitchFamily="18" charset="0"/>
              </a:rPr>
              <a:t>Last Selection </a:t>
            </a:r>
          </a:p>
          <a:p>
            <a:pPr algn="ctr">
              <a:spcBef>
                <a:spcPct val="0"/>
              </a:spcBef>
              <a:buFontTx/>
              <a:buNone/>
            </a:pPr>
            <a:r>
              <a:rPr lang="en-US" altLang="en-US" sz="1200" b="1">
                <a:latin typeface="Times New Roman" pitchFamily="18" charset="0"/>
              </a:rPr>
              <a:t> Board</a:t>
            </a:r>
          </a:p>
        </p:txBody>
      </p:sp>
      <p:sp>
        <p:nvSpPr>
          <p:cNvPr id="30776" name="Line 41"/>
          <p:cNvSpPr>
            <a:spLocks noChangeShapeType="1"/>
          </p:cNvSpPr>
          <p:nvPr/>
        </p:nvSpPr>
        <p:spPr bwMode="auto">
          <a:xfrm flipH="1" flipV="1">
            <a:off x="6470650" y="3208338"/>
            <a:ext cx="0" cy="6985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77" name="Line 8"/>
          <p:cNvSpPr>
            <a:spLocks noChangeShapeType="1"/>
          </p:cNvSpPr>
          <p:nvPr/>
        </p:nvSpPr>
        <p:spPr bwMode="auto">
          <a:xfrm>
            <a:off x="6996113" y="3214688"/>
            <a:ext cx="0" cy="139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grpSp>
        <p:nvGrpSpPr>
          <p:cNvPr id="58" name="Group 57"/>
          <p:cNvGrpSpPr>
            <a:grpSpLocks/>
          </p:cNvGrpSpPr>
          <p:nvPr/>
        </p:nvGrpSpPr>
        <p:grpSpPr bwMode="auto">
          <a:xfrm>
            <a:off x="246063" y="152400"/>
            <a:ext cx="1201737" cy="1182683"/>
            <a:chOff x="3461" y="1997"/>
            <a:chExt cx="2155" cy="2179"/>
          </a:xfrm>
        </p:grpSpPr>
        <p:sp>
          <p:nvSpPr>
            <p:cNvPr id="59" name="Oval 58"/>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0" name="Oval 59"/>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61" name="Group 60"/>
            <p:cNvGrpSpPr>
              <a:grpSpLocks/>
            </p:cNvGrpSpPr>
            <p:nvPr/>
          </p:nvGrpSpPr>
          <p:grpSpPr bwMode="auto">
            <a:xfrm>
              <a:off x="3461" y="1997"/>
              <a:ext cx="2145" cy="2145"/>
              <a:chOff x="720" y="96"/>
              <a:chExt cx="4080" cy="4080"/>
            </a:xfrm>
          </p:grpSpPr>
          <p:sp>
            <p:nvSpPr>
              <p:cNvPr id="62" name="Oval 61"/>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63" name="Picture 62"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64"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195107"/>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3"/>
          <p:cNvSpPr>
            <a:spLocks noGrp="1" noChangeArrowheads="1"/>
          </p:cNvSpPr>
          <p:nvPr>
            <p:ph idx="1"/>
          </p:nvPr>
        </p:nvSpPr>
        <p:spPr>
          <a:xfrm>
            <a:off x="36922" y="1527311"/>
            <a:ext cx="9067799" cy="5232400"/>
          </a:xfrm>
        </p:spPr>
        <p:txBody>
          <a:bodyPr rtlCol="0">
            <a:noAutofit/>
          </a:bodyPr>
          <a:lstStyle/>
          <a:p>
            <a:pPr defTabSz="966788">
              <a:lnSpc>
                <a:spcPct val="80000"/>
              </a:lnSpc>
              <a:buClr>
                <a:schemeClr val="tx2"/>
              </a:buClr>
              <a:buSzPct val="75000"/>
              <a:buFont typeface="Arial" panose="020B0604020202020204" pitchFamily="34" charset="0"/>
              <a:buChar char="•"/>
              <a:defRPr/>
            </a:pPr>
            <a:r>
              <a:rPr lang="en-US" sz="2400" dirty="0" smtClean="0">
                <a:solidFill>
                  <a:srgbClr val="FFFF00"/>
                </a:solidFill>
                <a:latin typeface="Times New Roman" panose="02020603050405020304" pitchFamily="18" charset="0"/>
                <a:cs typeface="Times New Roman" panose="02020603050405020304" pitchFamily="18" charset="0"/>
              </a:rPr>
              <a:t>Website  </a:t>
            </a:r>
            <a:r>
              <a:rPr lang="en-US" sz="2000" dirty="0" smtClean="0">
                <a:solidFill>
                  <a:srgbClr val="FFFF00"/>
                </a:solidFill>
                <a:latin typeface="Times New Roman" panose="02020603050405020304" pitchFamily="18" charset="0"/>
                <a:cs typeface="Times New Roman" panose="02020603050405020304" pitchFamily="18" charset="0"/>
                <a:hlinkClick r:id="rId3"/>
              </a:rPr>
              <a:t>NAVY ROTC SCHOLARSHIP APPLY</a:t>
            </a:r>
            <a:endParaRPr lang="en-US" sz="900" dirty="0">
              <a:solidFill>
                <a:srgbClr val="FFFF00"/>
              </a:solidFill>
              <a:latin typeface="Times New Roman" panose="02020603050405020304" pitchFamily="18" charset="0"/>
              <a:cs typeface="Times New Roman" panose="02020603050405020304" pitchFamily="18" charset="0"/>
            </a:endParaRP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Completes and submit online electronic application</a:t>
            </a:r>
          </a:p>
          <a:p>
            <a:pPr marL="785813" lvl="1" indent="-303213"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Electronic application includes:</a:t>
            </a:r>
          </a:p>
          <a:p>
            <a:pPr marL="1252538" lvl="2" indent="-2857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Personal data</a:t>
            </a:r>
          </a:p>
          <a:p>
            <a:pPr marL="1252538" lvl="2" indent="-2857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Activities (athletic and non-athletic)</a:t>
            </a:r>
          </a:p>
          <a:p>
            <a:pPr marL="1252538" lvl="2" indent="-2857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Essay questions</a:t>
            </a:r>
          </a:p>
          <a:p>
            <a:pPr marL="1600201" lvl="3" indent="-241300" defTabSz="966788" eaLnBrk="1" fontAlgn="auto" hangingPunct="1">
              <a:lnSpc>
                <a:spcPct val="80000"/>
              </a:lnSpc>
              <a:spcAft>
                <a:spcPts val="0"/>
              </a:spcAft>
              <a:buClr>
                <a:schemeClr val="tx2"/>
              </a:buClr>
              <a:buSzPct val="75000"/>
              <a:buFont typeface="Arial" panose="020B0604020202020204" pitchFamily="34" charset="0"/>
              <a:buChar char="•"/>
              <a:defRPr/>
            </a:pPr>
            <a:endParaRPr lang="en-US" sz="900" dirty="0">
              <a:solidFill>
                <a:srgbClr val="FFFF00"/>
              </a:solidFill>
              <a:latin typeface="Times New Roman" panose="02020603050405020304" pitchFamily="18" charset="0"/>
              <a:cs typeface="Times New Roman" panose="02020603050405020304" pitchFamily="18" charset="0"/>
            </a:endParaRP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Provides names and school addresses of Two Teachers &amp; Counselor</a:t>
            </a:r>
          </a:p>
          <a:p>
            <a:pPr marL="785813" lvl="1" indent="-303213"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Math and Other for Navy Option</a:t>
            </a:r>
          </a:p>
          <a:p>
            <a:pPr marL="785813" lvl="1" indent="-303213"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Science and Other for Nurse Option</a:t>
            </a:r>
          </a:p>
          <a:p>
            <a:pPr marL="785813" lvl="1" indent="-303213"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“Other” any teacher, counselor, coach or employer </a:t>
            </a:r>
          </a:p>
          <a:p>
            <a:pPr marL="825500" lvl="1" indent="-34290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Releases SAT/ACT test scores to the appropriate code (0656)</a:t>
            </a:r>
          </a:p>
          <a:p>
            <a:pPr marL="1468438" lvl="3" indent="-303213" defTabSz="966788" eaLnBrk="1" fontAlgn="auto" hangingPunct="1">
              <a:lnSpc>
                <a:spcPct val="80000"/>
              </a:lnSpc>
              <a:spcAft>
                <a:spcPts val="0"/>
              </a:spcAft>
              <a:buClr>
                <a:schemeClr val="tx2"/>
              </a:buClr>
              <a:buSzPct val="75000"/>
              <a:buFont typeface="Arial" panose="020B0604020202020204" pitchFamily="34" charset="0"/>
              <a:buChar char="•"/>
              <a:defRPr/>
            </a:pPr>
            <a:endParaRPr lang="en-US" sz="900" dirty="0">
              <a:solidFill>
                <a:srgbClr val="FFFF00"/>
              </a:solidFill>
              <a:latin typeface="Times New Roman" panose="02020603050405020304" pitchFamily="18" charset="0"/>
              <a:cs typeface="Times New Roman" panose="02020603050405020304" pitchFamily="18" charset="0"/>
            </a:endParaRP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anose="02020603050405020304" pitchFamily="18" charset="0"/>
                <a:cs typeface="Times New Roman" panose="02020603050405020304" pitchFamily="18" charset="0"/>
              </a:rPr>
              <a:t>Completes additional forms and actions as requested by recruiter</a:t>
            </a: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smtClean="0">
                <a:solidFill>
                  <a:srgbClr val="FFFF00"/>
                </a:solidFill>
                <a:latin typeface="Times New Roman" panose="02020603050405020304" pitchFamily="18" charset="0"/>
                <a:cs typeface="Times New Roman" panose="02020603050405020304" pitchFamily="18" charset="0"/>
              </a:rPr>
              <a:t>Must </a:t>
            </a:r>
            <a:r>
              <a:rPr lang="en-US" sz="2400" dirty="0">
                <a:solidFill>
                  <a:srgbClr val="FFFF00"/>
                </a:solidFill>
                <a:latin typeface="Times New Roman" panose="02020603050405020304" pitchFamily="18" charset="0"/>
                <a:cs typeface="Times New Roman" panose="02020603050405020304" pitchFamily="18" charset="0"/>
              </a:rPr>
              <a:t>conduct an Applicant Fitness Assessment</a:t>
            </a: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smtClean="0">
                <a:solidFill>
                  <a:srgbClr val="FFFF00"/>
                </a:solidFill>
                <a:latin typeface="Times New Roman" panose="02020603050405020304" pitchFamily="18" charset="0"/>
                <a:cs typeface="Times New Roman" panose="02020603050405020304" pitchFamily="18" charset="0"/>
              </a:rPr>
              <a:t>Should </a:t>
            </a:r>
            <a:r>
              <a:rPr lang="en-US" sz="2400" dirty="0">
                <a:solidFill>
                  <a:srgbClr val="FFFF00"/>
                </a:solidFill>
                <a:latin typeface="Times New Roman" panose="02020603050405020304" pitchFamily="18" charset="0"/>
                <a:cs typeface="Times New Roman" panose="02020603050405020304" pitchFamily="18" charset="0"/>
              </a:rPr>
              <a:t>follow-up on progress of application</a:t>
            </a:r>
          </a:p>
        </p:txBody>
      </p:sp>
      <p:sp>
        <p:nvSpPr>
          <p:cNvPr id="5" name="Rectangle 2"/>
          <p:cNvSpPr txBox="1">
            <a:spLocks noChangeArrowheads="1"/>
          </p:cNvSpPr>
          <p:nvPr/>
        </p:nvSpPr>
        <p:spPr>
          <a:xfrm>
            <a:off x="1313090" y="234950"/>
            <a:ext cx="6161088" cy="1143000"/>
          </a:xfrm>
          <a:prstGeom prst="rect">
            <a:avLst/>
          </a:prstGeom>
          <a:noFill/>
        </p:spPr>
        <p:txBody>
          <a:bodyPr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altLang="en-US" dirty="0">
                <a:solidFill>
                  <a:srgbClr val="FFFF00"/>
                </a:solidFill>
              </a:rPr>
              <a:t>Application Process</a:t>
            </a:r>
            <a:br>
              <a:rPr lang="en-US" altLang="en-US" dirty="0">
                <a:solidFill>
                  <a:srgbClr val="FFFF00"/>
                </a:solidFill>
              </a:rPr>
            </a:br>
            <a:r>
              <a:rPr lang="en-US" altLang="en-US" sz="3200" dirty="0">
                <a:solidFill>
                  <a:srgbClr val="FFFF00"/>
                </a:solidFill>
              </a:rPr>
              <a:t>Applicant’s Actions</a:t>
            </a:r>
          </a:p>
        </p:txBody>
      </p:sp>
      <p:grpSp>
        <p:nvGrpSpPr>
          <p:cNvPr id="6" name="Group 5"/>
          <p:cNvGrpSpPr>
            <a:grpSpLocks/>
          </p:cNvGrpSpPr>
          <p:nvPr/>
        </p:nvGrpSpPr>
        <p:grpSpPr bwMode="auto">
          <a:xfrm>
            <a:off x="203506" y="18454"/>
            <a:ext cx="1226832" cy="1164229"/>
            <a:chOff x="3416" y="2031"/>
            <a:chExt cx="2200" cy="2145"/>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16" y="2031"/>
              <a:ext cx="2145" cy="2145"/>
              <a:chOff x="634" y="161"/>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34" y="161"/>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72508" y="34148"/>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6917164"/>
      </p:ext>
    </p:extLst>
  </p:cSld>
  <p:clrMapOvr>
    <a:masterClrMapping/>
  </p:clrMapOvr>
  <p:transition advClick="0"/>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427068" y="614265"/>
            <a:ext cx="6934200" cy="1143000"/>
          </a:xfrm>
        </p:spPr>
        <p:txBody>
          <a:bodyPr rtlCol="0">
            <a:normAutofit fontScale="90000"/>
          </a:bodyPr>
          <a:lstStyle/>
          <a:p>
            <a:pPr eaLnBrk="1" fontAlgn="auto" hangingPunct="1">
              <a:spcAft>
                <a:spcPts val="0"/>
              </a:spcAft>
              <a:defRPr/>
            </a:pPr>
            <a:r>
              <a:rPr lang="en-US" altLang="en-US" dirty="0">
                <a:solidFill>
                  <a:srgbClr val="FFFF00"/>
                </a:solidFill>
              </a:rPr>
              <a:t>Application Process</a:t>
            </a:r>
            <a:br>
              <a:rPr lang="en-US" altLang="en-US" dirty="0">
                <a:solidFill>
                  <a:srgbClr val="FFFF00"/>
                </a:solidFill>
              </a:rPr>
            </a:br>
            <a:r>
              <a:rPr lang="en-US" altLang="en-US" sz="3200" dirty="0">
                <a:solidFill>
                  <a:srgbClr val="FFFF00"/>
                </a:solidFill>
              </a:rPr>
              <a:t>Recruiter (NROTC Coordinator) Actions</a:t>
            </a:r>
          </a:p>
        </p:txBody>
      </p:sp>
      <p:sp>
        <p:nvSpPr>
          <p:cNvPr id="14340" name="Rectangle 3"/>
          <p:cNvSpPr>
            <a:spLocks noGrp="1" noChangeArrowheads="1"/>
          </p:cNvSpPr>
          <p:nvPr>
            <p:ph idx="1"/>
          </p:nvPr>
        </p:nvSpPr>
        <p:spPr>
          <a:xfrm>
            <a:off x="301270" y="1909665"/>
            <a:ext cx="8609861" cy="4948335"/>
          </a:xfrm>
        </p:spPr>
        <p:txBody>
          <a:bodyPr rtlCol="0">
            <a:normAutofit/>
          </a:bodyPr>
          <a:lstStyle/>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Goes online to review list of new applications</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Determines if applicant has qualifying test scores</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Contacts applicant</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Coordinates with Teachers/Counselor to complete the evaluations and obtain transcripts</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Arranges for an Officer Interview</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400" dirty="0">
                <a:solidFill>
                  <a:srgbClr val="FFFF00"/>
                </a:solidFill>
                <a:latin typeface="Times New Roman" pitchFamily="18" charset="0"/>
              </a:rPr>
              <a:t>NROTC Unit should be the first option</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Ensures applicant signs SOU / Drug / Debarment statements</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Forwards all paper portions of the application by mail to OD2</a:t>
            </a:r>
          </a:p>
          <a:p>
            <a:pPr marL="361950"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sz="2800" dirty="0">
                <a:solidFill>
                  <a:srgbClr val="FFFF00"/>
                </a:solidFill>
                <a:latin typeface="Times New Roman" pitchFamily="18" charset="0"/>
              </a:rPr>
              <a:t>Forwards electronic portions of the application to NRC</a:t>
            </a:r>
          </a:p>
          <a:p>
            <a:pPr marL="0" indent="0" defTabSz="966788" eaLnBrk="1" fontAlgn="auto" hangingPunct="1">
              <a:lnSpc>
                <a:spcPct val="80000"/>
              </a:lnSpc>
              <a:spcAft>
                <a:spcPts val="0"/>
              </a:spcAft>
              <a:buClr>
                <a:srgbClr val="000099"/>
              </a:buClr>
              <a:buFont typeface="Wingdings" pitchFamily="2" charset="2"/>
              <a:buNone/>
              <a:defRPr/>
            </a:pPr>
            <a:endParaRPr lang="en-US" sz="2400" dirty="0">
              <a:solidFill>
                <a:schemeClr val="tx2"/>
              </a:solidFill>
              <a:latin typeface="Times New Roman" pitchFamily="18" charset="0"/>
            </a:endParaRPr>
          </a:p>
        </p:txBody>
      </p:sp>
      <p:grpSp>
        <p:nvGrpSpPr>
          <p:cNvPr id="5" name="Group 4"/>
          <p:cNvGrpSpPr>
            <a:grpSpLocks/>
          </p:cNvGrpSpPr>
          <p:nvPr/>
        </p:nvGrpSpPr>
        <p:grpSpPr bwMode="auto">
          <a:xfrm>
            <a:off x="246063" y="152400"/>
            <a:ext cx="1201737" cy="1182683"/>
            <a:chOff x="3461" y="1997"/>
            <a:chExt cx="2155" cy="2179"/>
          </a:xfrm>
        </p:grpSpPr>
        <p:sp>
          <p:nvSpPr>
            <p:cNvPr id="6" name="Oval 5"/>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 name="Oval 6"/>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8" name="Group 7"/>
            <p:cNvGrpSpPr>
              <a:grpSpLocks/>
            </p:cNvGrpSpPr>
            <p:nvPr/>
          </p:nvGrpSpPr>
          <p:grpSpPr bwMode="auto">
            <a:xfrm>
              <a:off x="3461" y="1997"/>
              <a:ext cx="2145" cy="2145"/>
              <a:chOff x="720" y="96"/>
              <a:chExt cx="4080" cy="4080"/>
            </a:xfrm>
          </p:grpSpPr>
          <p:sp>
            <p:nvSpPr>
              <p:cNvPr id="9" name="Oval 8"/>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0" name="Picture 9"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1"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4198369"/>
      </p:ext>
    </p:extLst>
  </p:cSld>
  <p:clrMapOvr>
    <a:masterClrMapping/>
  </p:clrMapOvr>
  <p:transition advClick="0"/>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1" y="1595930"/>
            <a:ext cx="9143999" cy="4652469"/>
          </a:xfrm>
        </p:spPr>
        <p:txBody>
          <a:bodyPr rtlCol="0">
            <a:noAutofit/>
          </a:bodyPr>
          <a:lstStyle/>
          <a:p>
            <a:pPr eaLnBrk="1" fontAlgn="auto" hangingPunct="1">
              <a:spcAft>
                <a:spcPts val="0"/>
              </a:spcAft>
              <a:buClr>
                <a:schemeClr val="tx2"/>
              </a:buClr>
              <a:buSzPct val="75000"/>
              <a:buFont typeface="Arial" panose="020B0604020202020204" pitchFamily="34" charset="0"/>
              <a:buChar char="•"/>
              <a:defRPr/>
            </a:pPr>
            <a:r>
              <a:rPr lang="en-US" altLang="en-US" sz="2800" dirty="0">
                <a:solidFill>
                  <a:srgbClr val="FFFF00"/>
                </a:solidFill>
                <a:latin typeface="Times New Roman" pitchFamily="18" charset="0"/>
                <a:cs typeface="Times New Roman" pitchFamily="18" charset="0"/>
              </a:rPr>
              <a:t>NRC releases electronic portion of application to NSTC OD</a:t>
            </a:r>
          </a:p>
          <a:p>
            <a:pPr eaLnBrk="1" fontAlgn="auto" hangingPunct="1">
              <a:spcAft>
                <a:spcPts val="0"/>
              </a:spcAft>
              <a:buClr>
                <a:schemeClr val="tx2"/>
              </a:buClr>
              <a:buSzPct val="75000"/>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NSTC </a:t>
            </a:r>
            <a:r>
              <a:rPr lang="en-US" altLang="en-US" sz="2800" dirty="0">
                <a:solidFill>
                  <a:srgbClr val="FFFF00"/>
                </a:solidFill>
                <a:latin typeface="Times New Roman" pitchFamily="18" charset="0"/>
                <a:cs typeface="Times New Roman" pitchFamily="18" charset="0"/>
              </a:rPr>
              <a:t>OD consolidates hard-copy and electronic information, reviews, QCs and prepares for board</a:t>
            </a:r>
          </a:p>
          <a:p>
            <a:pPr eaLnBrk="1" fontAlgn="auto" hangingPunct="1">
              <a:spcAft>
                <a:spcPts val="0"/>
              </a:spcAft>
              <a:buClr>
                <a:schemeClr val="tx2"/>
              </a:buClr>
              <a:buSzPct val="75000"/>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Boards </a:t>
            </a:r>
            <a:r>
              <a:rPr lang="en-US" altLang="en-US" sz="2800" dirty="0">
                <a:solidFill>
                  <a:srgbClr val="FFFF00"/>
                </a:solidFill>
                <a:latin typeface="Times New Roman" pitchFamily="18" charset="0"/>
                <a:cs typeface="Times New Roman" pitchFamily="18" charset="0"/>
              </a:rPr>
              <a:t>are held </a:t>
            </a:r>
            <a:r>
              <a:rPr lang="en-US" altLang="en-US" sz="2800" dirty="0" smtClean="0">
                <a:solidFill>
                  <a:srgbClr val="FFFF00"/>
                </a:solidFill>
                <a:latin typeface="Times New Roman" pitchFamily="18" charset="0"/>
                <a:cs typeface="Times New Roman" pitchFamily="18" charset="0"/>
              </a:rPr>
              <a:t>(October </a:t>
            </a:r>
            <a:r>
              <a:rPr lang="en-US" altLang="en-US" sz="2800" dirty="0">
                <a:solidFill>
                  <a:srgbClr val="FFFF00"/>
                </a:solidFill>
                <a:latin typeface="Times New Roman" pitchFamily="18" charset="0"/>
                <a:cs typeface="Times New Roman" pitchFamily="18" charset="0"/>
              </a:rPr>
              <a:t>through April)</a:t>
            </a:r>
          </a:p>
          <a:p>
            <a:pPr eaLnBrk="1" fontAlgn="auto" hangingPunct="1">
              <a:spcAft>
                <a:spcPts val="0"/>
              </a:spcAft>
              <a:buClr>
                <a:schemeClr val="tx2"/>
              </a:buClr>
              <a:buSzPct val="75000"/>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Results </a:t>
            </a:r>
            <a:r>
              <a:rPr lang="en-US" altLang="en-US" sz="2800" dirty="0">
                <a:solidFill>
                  <a:srgbClr val="FFFF00"/>
                </a:solidFill>
                <a:latin typeface="Times New Roman" pitchFamily="18" charset="0"/>
                <a:cs typeface="Times New Roman" pitchFamily="18" charset="0"/>
              </a:rPr>
              <a:t>will be posted to the Website after approval of board results (usually within two weeks).</a:t>
            </a:r>
          </a:p>
          <a:p>
            <a:pPr eaLnBrk="1" fontAlgn="auto" hangingPunct="1">
              <a:spcAft>
                <a:spcPts val="0"/>
              </a:spcAft>
              <a:buClr>
                <a:schemeClr val="tx2"/>
              </a:buClr>
              <a:buSzPct val="75000"/>
              <a:buFont typeface="Arial" panose="020B0604020202020204" pitchFamily="34" charset="0"/>
              <a:buChar char="•"/>
              <a:defRPr/>
            </a:pPr>
            <a:r>
              <a:rPr lang="en-US" altLang="en-US" sz="2800" dirty="0" smtClean="0">
                <a:solidFill>
                  <a:srgbClr val="FFFF00"/>
                </a:solidFill>
                <a:latin typeface="Times New Roman" pitchFamily="18" charset="0"/>
                <a:cs typeface="Times New Roman" pitchFamily="18" charset="0"/>
              </a:rPr>
              <a:t>Once </a:t>
            </a:r>
            <a:r>
              <a:rPr lang="en-US" altLang="en-US" sz="2800" dirty="0">
                <a:solidFill>
                  <a:srgbClr val="FFFF00"/>
                </a:solidFill>
                <a:latin typeface="Times New Roman" pitchFamily="18" charset="0"/>
                <a:cs typeface="Times New Roman" pitchFamily="18" charset="0"/>
              </a:rPr>
              <a:t>an application has been submitted to NSTC – any changes must be sent directly to NSTC</a:t>
            </a:r>
          </a:p>
          <a:p>
            <a:pPr lvl="1"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Request must come from applicant</a:t>
            </a:r>
          </a:p>
        </p:txBody>
      </p:sp>
      <p:sp>
        <p:nvSpPr>
          <p:cNvPr id="5" name="Rectangle 2"/>
          <p:cNvSpPr txBox="1">
            <a:spLocks noChangeArrowheads="1"/>
          </p:cNvSpPr>
          <p:nvPr/>
        </p:nvSpPr>
        <p:spPr>
          <a:xfrm>
            <a:off x="1600200" y="0"/>
            <a:ext cx="6781800" cy="1143000"/>
          </a:xfrm>
          <a:prstGeom prst="rect">
            <a:avLst/>
          </a:prstGeom>
          <a:noFill/>
        </p:spPr>
        <p:txBody>
          <a:bodyPr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altLang="en-US" dirty="0">
                <a:solidFill>
                  <a:srgbClr val="FFFF00"/>
                </a:solidFill>
              </a:rPr>
              <a:t>Application Process</a:t>
            </a:r>
            <a:br>
              <a:rPr lang="en-US" altLang="en-US" dirty="0">
                <a:solidFill>
                  <a:srgbClr val="FFFF00"/>
                </a:solidFill>
              </a:rPr>
            </a:br>
            <a:r>
              <a:rPr lang="en-US" altLang="en-US" sz="3200" dirty="0">
                <a:solidFill>
                  <a:srgbClr val="FFFF00"/>
                </a:solidFill>
              </a:rPr>
              <a:t>Remaining Actions</a:t>
            </a: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885467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a:xfrm>
            <a:off x="1905000" y="0"/>
            <a:ext cx="5334000" cy="1143000"/>
          </a:xfrm>
          <a:noFill/>
        </p:spPr>
        <p:txBody>
          <a:bodyPr/>
          <a:lstStyle/>
          <a:p>
            <a:pPr eaLnBrk="1" hangingPunct="1"/>
            <a:r>
              <a:rPr lang="en-US" altLang="en-US" sz="4000" dirty="0">
                <a:solidFill>
                  <a:srgbClr val="FFFF00"/>
                </a:solidFill>
              </a:rPr>
              <a:t>Scholarship Selection </a:t>
            </a:r>
          </a:p>
        </p:txBody>
      </p:sp>
      <p:sp>
        <p:nvSpPr>
          <p:cNvPr id="38915" name="Rectangle 1027"/>
          <p:cNvSpPr>
            <a:spLocks noGrp="1" noChangeArrowheads="1"/>
          </p:cNvSpPr>
          <p:nvPr>
            <p:ph idx="1"/>
          </p:nvPr>
        </p:nvSpPr>
        <p:spPr>
          <a:xfrm>
            <a:off x="394493" y="1497857"/>
            <a:ext cx="8355013" cy="5243512"/>
          </a:xfrm>
        </p:spPr>
        <p:txBody>
          <a:bodyPr>
            <a:noAutofit/>
          </a:bodyPr>
          <a:lstStyle/>
          <a:p>
            <a:pPr defTabSz="966788" eaLnBrk="1" hangingPunct="1">
              <a:lnSpc>
                <a:spcPct val="80000"/>
              </a:lnSpc>
              <a:buClr>
                <a:schemeClr val="tx2"/>
              </a:buClr>
              <a:buSzPct val="75000"/>
              <a:buFont typeface="Arial" panose="020B0604020202020204" pitchFamily="34" charset="0"/>
              <a:buChar char="•"/>
            </a:pPr>
            <a:r>
              <a:rPr lang="en-US" altLang="en-US" sz="2800" dirty="0">
                <a:solidFill>
                  <a:srgbClr val="FFFF00"/>
                </a:solidFill>
                <a:latin typeface="Times New Roman" pitchFamily="18" charset="0"/>
              </a:rPr>
              <a:t>“Select scores” are set and then decreased throughout the year</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Many students go into “hold” status for multiple boards</a:t>
            </a:r>
          </a:p>
          <a:p>
            <a:pPr defTabSz="966788" eaLnBrk="1" hangingPunct="1">
              <a:lnSpc>
                <a:spcPct val="80000"/>
              </a:lnSpc>
              <a:buClr>
                <a:schemeClr val="tx2"/>
              </a:buClr>
              <a:buSzPct val="75000"/>
              <a:buFont typeface="Arial" panose="020B0604020202020204" pitchFamily="34" charset="0"/>
              <a:buChar char="•"/>
            </a:pPr>
            <a:r>
              <a:rPr lang="en-US" altLang="en-US" sz="2800" dirty="0">
                <a:solidFill>
                  <a:srgbClr val="FFFF00"/>
                </a:solidFill>
                <a:latin typeface="Times New Roman" pitchFamily="18" charset="0"/>
              </a:rPr>
              <a:t>When website closes:</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First “non-selects” announced</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No additional/update info is accepted</a:t>
            </a:r>
          </a:p>
          <a:p>
            <a:pPr defTabSz="966788" eaLnBrk="1" hangingPunct="1">
              <a:lnSpc>
                <a:spcPct val="80000"/>
              </a:lnSpc>
              <a:buClr>
                <a:schemeClr val="tx2"/>
              </a:buClr>
              <a:buSzPct val="75000"/>
              <a:buFont typeface="Arial" panose="020B0604020202020204" pitchFamily="34" charset="0"/>
              <a:buChar char="•"/>
            </a:pPr>
            <a:r>
              <a:rPr lang="en-US" altLang="en-US" sz="2800" dirty="0">
                <a:solidFill>
                  <a:srgbClr val="FFFF00"/>
                </a:solidFill>
                <a:latin typeface="Times New Roman" pitchFamily="18" charset="0"/>
              </a:rPr>
              <a:t>Applicants are kept informed via:</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Real-time updates via Check Status of Application on NROTC website</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Email sent informing them of Selection that includes additional info </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Mail correspondence sent their address on file</a:t>
            </a:r>
          </a:p>
          <a:p>
            <a:pPr defTabSz="966788" eaLnBrk="1" hangingPunct="1">
              <a:lnSpc>
                <a:spcPct val="80000"/>
              </a:lnSpc>
              <a:buClr>
                <a:schemeClr val="tx2"/>
              </a:buClr>
              <a:buSzPct val="75000"/>
              <a:buFont typeface="Arial" panose="020B0604020202020204" pitchFamily="34" charset="0"/>
              <a:buChar char="•"/>
            </a:pPr>
            <a:r>
              <a:rPr lang="en-US" altLang="en-US" sz="2800" dirty="0">
                <a:solidFill>
                  <a:srgbClr val="FFFF00"/>
                </a:solidFill>
                <a:latin typeface="Times New Roman" pitchFamily="18" charset="0"/>
              </a:rPr>
              <a:t>Selects must be:</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Found physically qualified</a:t>
            </a:r>
          </a:p>
          <a:p>
            <a:pPr marL="762000" lvl="1" indent="-361950" defTabSz="966788" eaLnBrk="1" hangingPunct="1">
              <a:lnSpc>
                <a:spcPct val="80000"/>
              </a:lnSpc>
              <a:buClr>
                <a:schemeClr val="tx2"/>
              </a:buClr>
              <a:buSzPct val="75000"/>
              <a:buFont typeface="Arial" panose="020B0604020202020204" pitchFamily="34" charset="0"/>
              <a:buChar char="•"/>
            </a:pPr>
            <a:r>
              <a:rPr lang="en-US" altLang="en-US" sz="2400" dirty="0">
                <a:solidFill>
                  <a:srgbClr val="FFFF00"/>
                </a:solidFill>
                <a:latin typeface="Times New Roman" pitchFamily="18" charset="0"/>
              </a:rPr>
              <a:t>Admitted to assigned </a:t>
            </a:r>
            <a:r>
              <a:rPr lang="en-US" altLang="en-US" sz="2400" dirty="0" smtClean="0">
                <a:solidFill>
                  <a:srgbClr val="FFFF00"/>
                </a:solidFill>
                <a:latin typeface="Times New Roman" pitchFamily="18" charset="0"/>
              </a:rPr>
              <a:t>school</a:t>
            </a:r>
            <a:endParaRPr lang="en-US" altLang="en-US" sz="2400" dirty="0">
              <a:solidFill>
                <a:srgbClr val="FFFF00"/>
              </a:solidFill>
              <a:latin typeface="Times New Roman" pitchFamily="18" charset="0"/>
            </a:endParaRPr>
          </a:p>
        </p:txBody>
      </p:sp>
      <p:pic>
        <p:nvPicPr>
          <p:cNvPr id="5" name="Picture 5" descr="C:\Users\anthonym\Downloads\NJROTC Logo 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Tree>
    <p:extLst>
      <p:ext uri="{BB962C8B-B14F-4D97-AF65-F5344CB8AC3E}">
        <p14:creationId xmlns:p14="http://schemas.microsoft.com/office/powerpoint/2010/main" val="2372382144"/>
      </p:ext>
    </p:extLst>
  </p:cSld>
  <p:clrMapOvr>
    <a:masterClrMapping/>
  </p:clrMapOvr>
  <p:transition advClick="0"/>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514600" y="26615"/>
            <a:ext cx="5495925" cy="1143000"/>
          </a:xfrm>
          <a:noFill/>
        </p:spPr>
        <p:txBody>
          <a:bodyPr lIns="90480" tIns="44446" rIns="90480" bIns="44446"/>
          <a:lstStyle/>
          <a:p>
            <a:pPr eaLnBrk="1" hangingPunct="1"/>
            <a:r>
              <a:rPr lang="en-US" altLang="en-US" dirty="0">
                <a:solidFill>
                  <a:srgbClr val="FFFF00"/>
                </a:solidFill>
              </a:rPr>
              <a:t>Placement</a:t>
            </a:r>
          </a:p>
        </p:txBody>
      </p:sp>
      <p:sp>
        <p:nvSpPr>
          <p:cNvPr id="40964" name="Rectangle 3"/>
          <p:cNvSpPr>
            <a:spLocks noChangeArrowheads="1"/>
          </p:cNvSpPr>
          <p:nvPr/>
        </p:nvSpPr>
        <p:spPr bwMode="auto">
          <a:xfrm>
            <a:off x="228600" y="1105699"/>
            <a:ext cx="9103223" cy="5814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0" tIns="44446" rIns="90480" bIns="44446">
            <a:spAutoFit/>
          </a:bodyPr>
          <a:lstStyle>
            <a:lvl1pPr marL="342900" indent="-342900">
              <a:spcBef>
                <a:spcPct val="20000"/>
              </a:spcBef>
              <a:buFont typeface="Arial" charset="0"/>
              <a:buChar char="•"/>
              <a:defRPr sz="3200">
                <a:solidFill>
                  <a:schemeClr val="tx1"/>
                </a:solidFill>
                <a:latin typeface="Calibri" pitchFamily="34" charset="0"/>
              </a:defRPr>
            </a:lvl1pPr>
            <a:lvl2pPr marL="800100" indent="-34290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Clr>
                <a:schemeClr val="accent1">
                  <a:lumMod val="20000"/>
                  <a:lumOff val="80000"/>
                </a:schemeClr>
              </a:buClr>
            </a:pPr>
            <a:r>
              <a:rPr lang="en-US" altLang="en-US" sz="2800" dirty="0">
                <a:solidFill>
                  <a:srgbClr val="FFFF00"/>
                </a:solidFill>
                <a:latin typeface="Times New Roman" pitchFamily="18" charset="0"/>
              </a:rPr>
              <a:t>Each NROTC Unit has a scholarship capacity</a:t>
            </a:r>
          </a:p>
          <a:p>
            <a:pPr>
              <a:spcBef>
                <a:spcPct val="0"/>
              </a:spcBef>
              <a:buClr>
                <a:schemeClr val="accent1">
                  <a:lumMod val="20000"/>
                  <a:lumOff val="80000"/>
                </a:schemeClr>
              </a:buClr>
            </a:pPr>
            <a:r>
              <a:rPr lang="en-US" altLang="en-US" sz="2800" dirty="0">
                <a:solidFill>
                  <a:srgbClr val="FFFF00"/>
                </a:solidFill>
                <a:latin typeface="Times New Roman" pitchFamily="18" charset="0"/>
              </a:rPr>
              <a:t>Initial placement is done by OD based on:</a:t>
            </a:r>
          </a:p>
          <a:p>
            <a:pPr lvl="1">
              <a:spcBef>
                <a:spcPct val="0"/>
              </a:spcBef>
              <a:buClr>
                <a:schemeClr val="accent1">
                  <a:lumMod val="20000"/>
                  <a:lumOff val="80000"/>
                </a:schemeClr>
              </a:buClr>
              <a:buFont typeface="Arial" charset="0"/>
              <a:buChar char="•"/>
            </a:pPr>
            <a:r>
              <a:rPr lang="en-US" altLang="en-US" dirty="0">
                <a:solidFill>
                  <a:srgbClr val="FFFF00"/>
                </a:solidFill>
                <a:latin typeface="Times New Roman" pitchFamily="18" charset="0"/>
              </a:rPr>
              <a:t> </a:t>
            </a:r>
            <a:r>
              <a:rPr lang="en-US" altLang="en-US" sz="2400" dirty="0">
                <a:solidFill>
                  <a:srgbClr val="FFFF00"/>
                </a:solidFill>
                <a:latin typeface="Times New Roman" pitchFamily="18" charset="0"/>
              </a:rPr>
              <a:t>Individual’s preferences</a:t>
            </a:r>
          </a:p>
          <a:p>
            <a:pPr lvl="1">
              <a:spcBef>
                <a:spcPct val="0"/>
              </a:spcBef>
              <a:buClr>
                <a:schemeClr val="accent1">
                  <a:lumMod val="20000"/>
                  <a:lumOff val="80000"/>
                </a:schemeClr>
              </a:buClr>
              <a:buFont typeface="Arial" charset="0"/>
              <a:buChar char="•"/>
            </a:pPr>
            <a:r>
              <a:rPr lang="en-US" altLang="en-US" sz="2400" dirty="0">
                <a:solidFill>
                  <a:srgbClr val="FFFF00"/>
                </a:solidFill>
                <a:latin typeface="Times New Roman" pitchFamily="18" charset="0"/>
              </a:rPr>
              <a:t> Capacity available. </a:t>
            </a:r>
          </a:p>
          <a:p>
            <a:pPr lvl="1">
              <a:spcBef>
                <a:spcPct val="0"/>
              </a:spcBef>
              <a:buClr>
                <a:schemeClr val="accent1">
                  <a:lumMod val="20000"/>
                  <a:lumOff val="80000"/>
                </a:schemeClr>
              </a:buClr>
              <a:buFont typeface="Arial" charset="0"/>
              <a:buChar char="•"/>
            </a:pPr>
            <a:r>
              <a:rPr lang="en-US" altLang="en-US" sz="2400" dirty="0">
                <a:solidFill>
                  <a:srgbClr val="FFFF00"/>
                </a:solidFill>
                <a:latin typeface="Times New Roman" pitchFamily="18" charset="0"/>
              </a:rPr>
              <a:t>First Choice school is not guaranteed!!! </a:t>
            </a:r>
          </a:p>
          <a:p>
            <a:pPr lvl="2">
              <a:spcBef>
                <a:spcPct val="0"/>
              </a:spcBef>
              <a:buClr>
                <a:schemeClr val="accent1">
                  <a:lumMod val="20000"/>
                  <a:lumOff val="80000"/>
                </a:schemeClr>
              </a:buClr>
            </a:pPr>
            <a:r>
              <a:rPr lang="en-US" altLang="en-US" sz="1800" dirty="0">
                <a:solidFill>
                  <a:srgbClr val="FFFF00"/>
                </a:solidFill>
                <a:latin typeface="Times New Roman" pitchFamily="18" charset="0"/>
              </a:rPr>
              <a:t>≈ 85% placed at 1</a:t>
            </a:r>
            <a:r>
              <a:rPr lang="en-US" altLang="en-US" sz="1800" baseline="30000" dirty="0">
                <a:solidFill>
                  <a:srgbClr val="FFFF00"/>
                </a:solidFill>
                <a:latin typeface="Times New Roman" pitchFamily="18" charset="0"/>
              </a:rPr>
              <a:t>st</a:t>
            </a:r>
            <a:r>
              <a:rPr lang="en-US" altLang="en-US" sz="1800" dirty="0">
                <a:solidFill>
                  <a:srgbClr val="FFFF00"/>
                </a:solidFill>
                <a:latin typeface="Times New Roman" pitchFamily="18" charset="0"/>
              </a:rPr>
              <a:t> choice school</a:t>
            </a:r>
          </a:p>
          <a:p>
            <a:pPr lvl="2">
              <a:spcBef>
                <a:spcPct val="0"/>
              </a:spcBef>
              <a:buClr>
                <a:schemeClr val="accent1">
                  <a:lumMod val="20000"/>
                  <a:lumOff val="80000"/>
                </a:schemeClr>
              </a:buClr>
            </a:pPr>
            <a:r>
              <a:rPr lang="en-US" altLang="en-US" sz="1800" dirty="0">
                <a:solidFill>
                  <a:srgbClr val="FFFF00"/>
                </a:solidFill>
                <a:latin typeface="Times New Roman" pitchFamily="18" charset="0"/>
              </a:rPr>
              <a:t>≈ 75% stay at 1</a:t>
            </a:r>
            <a:r>
              <a:rPr lang="en-US" altLang="en-US" sz="1800" baseline="30000" dirty="0">
                <a:solidFill>
                  <a:srgbClr val="FFFF00"/>
                </a:solidFill>
                <a:latin typeface="Times New Roman" pitchFamily="18" charset="0"/>
              </a:rPr>
              <a:t>st</a:t>
            </a:r>
            <a:r>
              <a:rPr lang="en-US" altLang="en-US" sz="1800" dirty="0">
                <a:solidFill>
                  <a:srgbClr val="FFFF00"/>
                </a:solidFill>
                <a:latin typeface="Times New Roman" pitchFamily="18" charset="0"/>
              </a:rPr>
              <a:t> choice school</a:t>
            </a:r>
          </a:p>
          <a:p>
            <a:pPr>
              <a:spcBef>
                <a:spcPct val="0"/>
              </a:spcBef>
              <a:buClr>
                <a:schemeClr val="accent1">
                  <a:lumMod val="20000"/>
                  <a:lumOff val="80000"/>
                </a:schemeClr>
              </a:buClr>
            </a:pPr>
            <a:r>
              <a:rPr lang="en-US" altLang="en-US" sz="2800" dirty="0">
                <a:solidFill>
                  <a:srgbClr val="FFFF00"/>
                </a:solidFill>
                <a:latin typeface="Times New Roman" pitchFamily="18" charset="0"/>
              </a:rPr>
              <a:t>If a Unit is at capacity, then </a:t>
            </a:r>
          </a:p>
          <a:p>
            <a:pPr lvl="1">
              <a:spcBef>
                <a:spcPct val="0"/>
              </a:spcBef>
              <a:buClr>
                <a:schemeClr val="accent1">
                  <a:lumMod val="20000"/>
                  <a:lumOff val="80000"/>
                </a:schemeClr>
              </a:buClr>
              <a:buFont typeface="Arial" charset="0"/>
              <a:buChar char="•"/>
            </a:pPr>
            <a:r>
              <a:rPr lang="en-US" altLang="en-US" sz="2400" dirty="0">
                <a:solidFill>
                  <a:srgbClr val="FFFF00"/>
                </a:solidFill>
                <a:latin typeface="Times New Roman" pitchFamily="18" charset="0"/>
              </a:rPr>
              <a:t>Submission of a wait list request from applicant</a:t>
            </a:r>
          </a:p>
          <a:p>
            <a:pPr lvl="1">
              <a:spcBef>
                <a:spcPct val="0"/>
              </a:spcBef>
              <a:buClr>
                <a:schemeClr val="accent1">
                  <a:lumMod val="20000"/>
                  <a:lumOff val="80000"/>
                </a:schemeClr>
              </a:buClr>
              <a:buFont typeface="Arial" charset="0"/>
              <a:buChar char="•"/>
            </a:pPr>
            <a:r>
              <a:rPr lang="en-US" altLang="en-US" sz="2400" dirty="0">
                <a:solidFill>
                  <a:srgbClr val="FFFF00"/>
                </a:solidFill>
                <a:latin typeface="Times New Roman" pitchFamily="18" charset="0"/>
              </a:rPr>
              <a:t>Limited to three wait lists</a:t>
            </a:r>
          </a:p>
          <a:p>
            <a:pPr>
              <a:spcBef>
                <a:spcPct val="0"/>
              </a:spcBef>
              <a:buClr>
                <a:schemeClr val="accent1">
                  <a:lumMod val="20000"/>
                  <a:lumOff val="80000"/>
                </a:schemeClr>
              </a:buClr>
            </a:pPr>
            <a:r>
              <a:rPr lang="en-US" altLang="en-US" sz="2800" dirty="0">
                <a:solidFill>
                  <a:srgbClr val="FFFF00"/>
                </a:solidFill>
                <a:latin typeface="Times New Roman" pitchFamily="18" charset="0"/>
              </a:rPr>
              <a:t>Recipients may change initial placement to another school if  capacity exists at the NROTC Unit.  </a:t>
            </a:r>
          </a:p>
          <a:p>
            <a:pPr lvl="1">
              <a:spcBef>
                <a:spcPct val="0"/>
              </a:spcBef>
              <a:buClr>
                <a:schemeClr val="accent1">
                  <a:lumMod val="20000"/>
                  <a:lumOff val="80000"/>
                </a:schemeClr>
              </a:buClr>
              <a:buFont typeface="Arial" charset="0"/>
              <a:buChar char="•"/>
            </a:pPr>
            <a:r>
              <a:rPr lang="en-US" altLang="en-US" sz="2400" dirty="0">
                <a:solidFill>
                  <a:srgbClr val="FFFF00"/>
                </a:solidFill>
                <a:latin typeface="Times New Roman" pitchFamily="18" charset="0"/>
              </a:rPr>
              <a:t>Placement change request are approved based on available capacity and the date of the request (first come, first served), not merit</a:t>
            </a:r>
          </a:p>
        </p:txBody>
      </p:sp>
      <p:pic>
        <p:nvPicPr>
          <p:cNvPr id="5" name="Picture 5" descr="C:\Users\anthonym\Downloads\NJROTC Logo 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4872" y="8792"/>
            <a:ext cx="1291131" cy="1291131"/>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p:cNvGrpSpPr>
            <a:grpSpLocks/>
          </p:cNvGrpSpPr>
          <p:nvPr/>
        </p:nvGrpSpPr>
        <p:grpSpPr bwMode="auto">
          <a:xfrm>
            <a:off x="76200" y="32362"/>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Tree>
    <p:extLst>
      <p:ext uri="{BB962C8B-B14F-4D97-AF65-F5344CB8AC3E}">
        <p14:creationId xmlns:p14="http://schemas.microsoft.com/office/powerpoint/2010/main" val="428683643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026"/>
          <p:cNvSpPr>
            <a:spLocks noGrp="1" noChangeArrowheads="1"/>
          </p:cNvSpPr>
          <p:nvPr>
            <p:ph type="title"/>
          </p:nvPr>
        </p:nvSpPr>
        <p:spPr>
          <a:xfrm>
            <a:off x="2895600" y="0"/>
            <a:ext cx="3200400" cy="1143000"/>
          </a:xfrm>
          <a:noFill/>
        </p:spPr>
        <p:txBody>
          <a:bodyPr lIns="90480" tIns="44446" rIns="90480" bIns="44446"/>
          <a:lstStyle/>
          <a:p>
            <a:pPr eaLnBrk="1" hangingPunct="1"/>
            <a:r>
              <a:rPr lang="en-US" altLang="en-US" dirty="0">
                <a:solidFill>
                  <a:srgbClr val="FFFF00"/>
                </a:solidFill>
              </a:rPr>
              <a:t>Medical</a:t>
            </a:r>
          </a:p>
        </p:txBody>
      </p:sp>
      <p:sp>
        <p:nvSpPr>
          <p:cNvPr id="20483" name="Rectangle 1027"/>
          <p:cNvSpPr>
            <a:spLocks noGrp="1" noChangeArrowheads="1"/>
          </p:cNvSpPr>
          <p:nvPr>
            <p:ph idx="1"/>
          </p:nvPr>
        </p:nvSpPr>
        <p:spPr>
          <a:xfrm>
            <a:off x="0" y="1288900"/>
            <a:ext cx="9067800" cy="5492900"/>
          </a:xfrm>
        </p:spPr>
        <p:txBody>
          <a:bodyPr rtlCol="0">
            <a:normAutofit lnSpcReduction="10000"/>
          </a:bodyPr>
          <a:lstStyle/>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800" dirty="0">
                <a:solidFill>
                  <a:srgbClr val="FFFF00"/>
                </a:solidFill>
                <a:latin typeface="Times New Roman" pitchFamily="18" charset="0"/>
              </a:rPr>
              <a:t>Once selected, DODMERB (DOD Medical Examination Review Board) is notified that applicant needs a physical</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rPr>
              <a:t>DODMERB notifies Concorde</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rPr>
              <a:t>Concorde contacts applicant and schedules physical</a:t>
            </a: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800" dirty="0">
                <a:solidFill>
                  <a:srgbClr val="FFFF00"/>
                </a:solidFill>
                <a:latin typeface="Times New Roman" pitchFamily="18" charset="0"/>
              </a:rPr>
              <a:t>DODMERB may PQ or NPQ</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rPr>
              <a:t>If NPQ, BUMED may recommend waiver</a:t>
            </a:r>
          </a:p>
          <a:p>
            <a:pPr marL="1050925" lvl="2"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1800" dirty="0">
                <a:solidFill>
                  <a:srgbClr val="FFFF00"/>
                </a:solidFill>
                <a:latin typeface="Times New Roman" pitchFamily="18" charset="0"/>
              </a:rPr>
              <a:t>If CNSTC approves waiver – good to go</a:t>
            </a:r>
          </a:p>
          <a:p>
            <a:pPr marL="1050925" lvl="2"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1800" dirty="0">
                <a:solidFill>
                  <a:srgbClr val="FFFF00"/>
                </a:solidFill>
                <a:latin typeface="Times New Roman" pitchFamily="18" charset="0"/>
              </a:rPr>
              <a:t>If CNSTC disapproves waiver – end of the line</a:t>
            </a: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800" dirty="0">
                <a:solidFill>
                  <a:srgbClr val="FFFF00"/>
                </a:solidFill>
                <a:latin typeface="Times New Roman" pitchFamily="18" charset="0"/>
              </a:rPr>
              <a:t>Once PQ, must notify Unit if medical condition changes</a:t>
            </a: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800" dirty="0">
                <a:solidFill>
                  <a:srgbClr val="FFFF00"/>
                </a:solidFill>
                <a:latin typeface="Times New Roman" pitchFamily="18" charset="0"/>
              </a:rPr>
              <a:t>If not PQ by start of semester </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rPr>
              <a:t>Will have to pay tuition up front but may be reimbursed if eventually PQ. </a:t>
            </a:r>
          </a:p>
          <a:p>
            <a:pPr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800" dirty="0">
                <a:solidFill>
                  <a:srgbClr val="FFFF00"/>
                </a:solidFill>
                <a:latin typeface="Times New Roman" pitchFamily="18" charset="0"/>
              </a:rPr>
              <a:t>Useful websites:</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rPr>
              <a:t>www.dodmets.com</a:t>
            </a:r>
          </a:p>
          <a:p>
            <a:pPr marL="762000" lvl="1" indent="-361950" defTabSz="966788" eaLnBrk="1" fontAlgn="auto" hangingPunct="1">
              <a:lnSpc>
                <a:spcPct val="80000"/>
              </a:lnSpc>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rPr>
              <a:t>www.dodmerb.tricare.osd.mil</a:t>
            </a:r>
          </a:p>
        </p:txBody>
      </p:sp>
      <p:pic>
        <p:nvPicPr>
          <p:cNvPr id="5" name="Picture 5" descr="C:\Users\anthonym\Downloads\NJROTC Logo 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Tree>
    <p:extLst>
      <p:ext uri="{BB962C8B-B14F-4D97-AF65-F5344CB8AC3E}">
        <p14:creationId xmlns:p14="http://schemas.microsoft.com/office/powerpoint/2010/main" val="2383341725"/>
      </p:ext>
    </p:extLst>
  </p:cSld>
  <p:clrMapOvr>
    <a:masterClrMapping/>
  </p:clrMapOvr>
  <p:transition advClick="0"/>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024521" y="457200"/>
            <a:ext cx="6705600" cy="1143000"/>
          </a:xfrm>
        </p:spPr>
        <p:txBody>
          <a:bodyPr/>
          <a:lstStyle/>
          <a:p>
            <a:pPr eaLnBrk="1" hangingPunct="1">
              <a:defRPr/>
            </a:pPr>
            <a:r>
              <a:rPr lang="en-US" sz="4000" dirty="0">
                <a:solidFill>
                  <a:srgbClr val="FFFF00"/>
                </a:solidFill>
              </a:rPr>
              <a:t>MSISR </a:t>
            </a:r>
            <a:br>
              <a:rPr lang="en-US" sz="4000" dirty="0">
                <a:solidFill>
                  <a:srgbClr val="FFFF00"/>
                </a:solidFill>
              </a:rPr>
            </a:br>
            <a:r>
              <a:rPr lang="en-US" sz="4000" dirty="0">
                <a:solidFill>
                  <a:srgbClr val="FFFF00"/>
                </a:solidFill>
              </a:rPr>
              <a:t>&amp; Frederick C. Branch</a:t>
            </a:r>
          </a:p>
        </p:txBody>
      </p:sp>
      <p:sp>
        <p:nvSpPr>
          <p:cNvPr id="7171" name="Rectangle 3"/>
          <p:cNvSpPr>
            <a:spLocks noGrp="1" noChangeArrowheads="1"/>
          </p:cNvSpPr>
          <p:nvPr>
            <p:ph type="body" idx="1"/>
          </p:nvPr>
        </p:nvSpPr>
        <p:spPr>
          <a:xfrm>
            <a:off x="152400" y="1447800"/>
            <a:ext cx="8839200" cy="5257800"/>
          </a:xfrm>
        </p:spPr>
        <p:txBody>
          <a:bodyPr>
            <a:normAutofit/>
          </a:bodyPr>
          <a:lstStyle/>
          <a:p>
            <a:pPr eaLnBrk="1" hangingPunct="1">
              <a:buFontTx/>
              <a:buNone/>
            </a:pPr>
            <a:endParaRPr lang="en-US" sz="2800" dirty="0"/>
          </a:p>
          <a:p>
            <a:pPr algn="ctr" eaLnBrk="1" hangingPunct="1">
              <a:buFontTx/>
              <a:buNone/>
            </a:pPr>
            <a:r>
              <a:rPr lang="en-US" sz="3000" dirty="0">
                <a:solidFill>
                  <a:srgbClr val="FFFF00"/>
                </a:solidFill>
              </a:rPr>
              <a:t>Scholarships available to students that attend Historically Black Colleges (HBCs)</a:t>
            </a:r>
          </a:p>
          <a:p>
            <a:pPr eaLnBrk="1" hangingPunct="1">
              <a:buFontTx/>
              <a:buNone/>
            </a:pPr>
            <a:endParaRPr lang="en-US" sz="3000" dirty="0">
              <a:solidFill>
                <a:srgbClr val="FFFF00"/>
              </a:solidFill>
            </a:endParaRPr>
          </a:p>
          <a:p>
            <a:pPr eaLnBrk="1" hangingPunct="1">
              <a:buFontTx/>
              <a:buNone/>
            </a:pPr>
            <a:r>
              <a:rPr lang="en-US" sz="3000" dirty="0">
                <a:solidFill>
                  <a:srgbClr val="FFFF00"/>
                </a:solidFill>
              </a:rPr>
              <a:t>Benefits of MSISR/FCB:</a:t>
            </a:r>
          </a:p>
          <a:p>
            <a:pPr>
              <a:buFont typeface="Wingdings" panose="05000000000000000000" pitchFamily="2" charset="2"/>
              <a:buChar char="q"/>
            </a:pPr>
            <a:r>
              <a:rPr lang="en-US" sz="3000" dirty="0">
                <a:solidFill>
                  <a:srgbClr val="FFFF00"/>
                </a:solidFill>
              </a:rPr>
              <a:t>No National Selection - Competing only against yourself.</a:t>
            </a:r>
          </a:p>
          <a:p>
            <a:pPr>
              <a:buFont typeface="Wingdings" panose="05000000000000000000" pitchFamily="2" charset="2"/>
              <a:buChar char="q"/>
            </a:pPr>
            <a:r>
              <a:rPr lang="en-US" sz="3000" dirty="0">
                <a:solidFill>
                  <a:srgbClr val="FFFF00"/>
                </a:solidFill>
              </a:rPr>
              <a:t>Deadline – Summer every year</a:t>
            </a:r>
            <a:endParaRPr lang="en-US" sz="3000" baseline="30000" dirty="0">
              <a:solidFill>
                <a:srgbClr val="FFFF00"/>
              </a:solidFill>
            </a:endParaRPr>
          </a:p>
          <a:p>
            <a:pPr>
              <a:buFont typeface="Wingdings" panose="05000000000000000000" pitchFamily="2" charset="2"/>
              <a:buChar char="q"/>
            </a:pPr>
            <a:r>
              <a:rPr lang="en-US" sz="3000" dirty="0">
                <a:solidFill>
                  <a:srgbClr val="FFFF00"/>
                </a:solidFill>
              </a:rPr>
              <a:t>Two options in Houston area: TSU &amp; PVAMU</a:t>
            </a:r>
          </a:p>
        </p:txBody>
      </p:sp>
      <p:grpSp>
        <p:nvGrpSpPr>
          <p:cNvPr id="4" name="Group 3"/>
          <p:cNvGrpSpPr>
            <a:grpSpLocks/>
          </p:cNvGrpSpPr>
          <p:nvPr/>
        </p:nvGrpSpPr>
        <p:grpSpPr bwMode="auto">
          <a:xfrm>
            <a:off x="457200" y="304800"/>
            <a:ext cx="1201737" cy="1182683"/>
            <a:chOff x="3461" y="1997"/>
            <a:chExt cx="2155" cy="2179"/>
          </a:xfrm>
        </p:grpSpPr>
        <p:sp>
          <p:nvSpPr>
            <p:cNvPr id="5" name="Oval 4"/>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 name="Oval 5"/>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7" name="Group 6"/>
            <p:cNvGrpSpPr>
              <a:grpSpLocks/>
            </p:cNvGrpSpPr>
            <p:nvPr/>
          </p:nvGrpSpPr>
          <p:grpSpPr bwMode="auto">
            <a:xfrm>
              <a:off x="3461" y="1997"/>
              <a:ext cx="2145" cy="2145"/>
              <a:chOff x="720" y="96"/>
              <a:chExt cx="4080" cy="4080"/>
            </a:xfrm>
          </p:grpSpPr>
          <p:sp>
            <p:nvSpPr>
              <p:cNvPr id="8" name="Oval 7"/>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9" name="Picture 8"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0"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98742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1143000" y="-206482"/>
            <a:ext cx="8324850" cy="687586"/>
          </a:xfrm>
        </p:spPr>
        <p:txBody>
          <a:bodyPr/>
          <a:lstStyle/>
          <a:p>
            <a:pPr eaLnBrk="1" hangingPunct="1"/>
            <a:r>
              <a:rPr lang="en-US" altLang="en-US" sz="2100" u="sng" dirty="0">
                <a:solidFill>
                  <a:srgbClr val="FFFF00"/>
                </a:solidFill>
              </a:rPr>
              <a:t>NROTC Colleges and Universities </a:t>
            </a:r>
            <a:r>
              <a:rPr lang="en-US" altLang="en-US" sz="2100" dirty="0">
                <a:solidFill>
                  <a:srgbClr val="FFFF00"/>
                </a:solidFill>
              </a:rPr>
              <a:t>www.nrotc.navy.mil</a:t>
            </a:r>
            <a:endParaRPr lang="en-US" altLang="en-US" sz="2100" u="sng" dirty="0">
              <a:solidFill>
                <a:srgbClr val="FFFF00"/>
              </a:solidFill>
            </a:endParaRPr>
          </a:p>
        </p:txBody>
      </p:sp>
      <p:sp>
        <p:nvSpPr>
          <p:cNvPr id="3075" name="Content Placeholder 3"/>
          <p:cNvSpPr>
            <a:spLocks noGrp="1"/>
          </p:cNvSpPr>
          <p:nvPr>
            <p:ph sz="half" idx="4294967295"/>
          </p:nvPr>
        </p:nvSpPr>
        <p:spPr>
          <a:xfrm>
            <a:off x="762000" y="535186"/>
            <a:ext cx="3810000" cy="6322814"/>
          </a:xfrm>
          <a:ln w="28575">
            <a:solidFill>
              <a:schemeClr val="tx1"/>
            </a:solidFill>
            <a:miter lim="800000"/>
            <a:headEnd/>
            <a:tailEnd/>
          </a:ln>
        </p:spPr>
        <p:txBody>
          <a:bodyPr>
            <a:normAutofit/>
          </a:bodyPr>
          <a:lstStyle/>
          <a:p>
            <a:pPr eaLnBrk="1" hangingPunct="1">
              <a:buFont typeface="Wingdings" panose="05000000000000000000" pitchFamily="2" charset="2"/>
              <a:buChar char="Ø"/>
            </a:pPr>
            <a:r>
              <a:rPr lang="en-US" altLang="en-US" sz="1400" b="1" dirty="0">
                <a:solidFill>
                  <a:srgbClr val="FFFF00"/>
                </a:solidFill>
              </a:rPr>
              <a:t>ARIZONA STATE UNIVERSITY</a:t>
            </a:r>
          </a:p>
          <a:p>
            <a:pPr eaLnBrk="1" hangingPunct="1">
              <a:buFont typeface="Wingdings" panose="05000000000000000000" pitchFamily="2" charset="2"/>
              <a:buChar char="Ø"/>
            </a:pPr>
            <a:r>
              <a:rPr lang="en-US" altLang="en-US" sz="1400" b="1" dirty="0">
                <a:solidFill>
                  <a:srgbClr val="FFFF00"/>
                </a:solidFill>
              </a:rPr>
              <a:t>AUBURN UNIVERSITY</a:t>
            </a:r>
          </a:p>
          <a:p>
            <a:pPr eaLnBrk="1" hangingPunct="1">
              <a:buFont typeface="Wingdings" panose="05000000000000000000" pitchFamily="2" charset="2"/>
              <a:buChar char="Ø"/>
            </a:pPr>
            <a:r>
              <a:rPr lang="en-US" altLang="en-US" sz="1400" b="1" dirty="0">
                <a:solidFill>
                  <a:srgbClr val="FFFF00"/>
                </a:solidFill>
              </a:rPr>
              <a:t>BOSTON UNIVERSITY</a:t>
            </a:r>
          </a:p>
          <a:p>
            <a:pPr eaLnBrk="1" hangingPunct="1">
              <a:buFont typeface="Wingdings" panose="05000000000000000000" pitchFamily="2" charset="2"/>
              <a:buChar char="Ø"/>
            </a:pPr>
            <a:r>
              <a:rPr lang="en-US" altLang="en-US" sz="1400" b="1" dirty="0">
                <a:solidFill>
                  <a:srgbClr val="FFFF00"/>
                </a:solidFill>
              </a:rPr>
              <a:t>CARNEGIE MELLON UNIVERSITY </a:t>
            </a:r>
          </a:p>
          <a:p>
            <a:pPr eaLnBrk="1" hangingPunct="1">
              <a:buFont typeface="Wingdings" panose="05000000000000000000" pitchFamily="2" charset="2"/>
              <a:buChar char="Ø"/>
            </a:pPr>
            <a:r>
              <a:rPr lang="en-US" altLang="en-US" sz="1400" b="1" dirty="0">
                <a:solidFill>
                  <a:srgbClr val="FFFF00"/>
                </a:solidFill>
              </a:rPr>
              <a:t>CITADEL</a:t>
            </a:r>
          </a:p>
          <a:p>
            <a:pPr eaLnBrk="1" hangingPunct="1">
              <a:buFont typeface="Wingdings" panose="05000000000000000000" pitchFamily="2" charset="2"/>
              <a:buChar char="Ø"/>
            </a:pPr>
            <a:r>
              <a:rPr lang="en-US" altLang="en-US" sz="1400" b="1" dirty="0">
                <a:solidFill>
                  <a:srgbClr val="FFFF00"/>
                </a:solidFill>
              </a:rPr>
              <a:t>COLLEGE OF HOLY CROSS</a:t>
            </a:r>
          </a:p>
          <a:p>
            <a:pPr eaLnBrk="1" hangingPunct="1">
              <a:buFont typeface="Wingdings" panose="05000000000000000000" pitchFamily="2" charset="2"/>
              <a:buChar char="Ø"/>
            </a:pPr>
            <a:r>
              <a:rPr lang="en-US" altLang="en-US" sz="1400" b="1" dirty="0">
                <a:solidFill>
                  <a:srgbClr val="FFFF00"/>
                </a:solidFill>
              </a:rPr>
              <a:t>COLUMBIA UNIVERSITY</a:t>
            </a:r>
          </a:p>
          <a:p>
            <a:pPr eaLnBrk="1" hangingPunct="1">
              <a:buFont typeface="Wingdings" panose="05000000000000000000" pitchFamily="2" charset="2"/>
              <a:buChar char="Ø"/>
            </a:pPr>
            <a:r>
              <a:rPr lang="en-US" altLang="en-US" sz="1400" b="1" dirty="0">
                <a:solidFill>
                  <a:srgbClr val="FFFF00"/>
                </a:solidFill>
              </a:rPr>
              <a:t>CORNELL UNIVERSITY</a:t>
            </a:r>
          </a:p>
          <a:p>
            <a:pPr eaLnBrk="1" hangingPunct="1">
              <a:buFont typeface="Wingdings" panose="05000000000000000000" pitchFamily="2" charset="2"/>
              <a:buChar char="Ø"/>
            </a:pPr>
            <a:r>
              <a:rPr lang="en-US" altLang="en-US" sz="1400" b="1" dirty="0">
                <a:solidFill>
                  <a:srgbClr val="FFFF00"/>
                </a:solidFill>
              </a:rPr>
              <a:t>DUKE UNIVERSITY</a:t>
            </a:r>
          </a:p>
          <a:p>
            <a:pPr eaLnBrk="1" hangingPunct="1">
              <a:buFont typeface="Wingdings" panose="05000000000000000000" pitchFamily="2" charset="2"/>
              <a:buChar char="Ø"/>
            </a:pPr>
            <a:r>
              <a:rPr lang="en-US" altLang="en-US" sz="1400" b="1" dirty="0">
                <a:solidFill>
                  <a:srgbClr val="FFFF00"/>
                </a:solidFill>
              </a:rPr>
              <a:t>EMBRY-RIDDLE AERONAUTICAL UNIVERSITY</a:t>
            </a:r>
          </a:p>
          <a:p>
            <a:pPr eaLnBrk="1" hangingPunct="1">
              <a:buFont typeface="Wingdings" panose="05000000000000000000" pitchFamily="2" charset="2"/>
              <a:buChar char="Ø"/>
            </a:pPr>
            <a:r>
              <a:rPr lang="en-US" altLang="en-US" sz="1400" b="1" dirty="0">
                <a:solidFill>
                  <a:srgbClr val="FFFF00"/>
                </a:solidFill>
              </a:rPr>
              <a:t>GEORGE WASHINGTON UNIVERSITY</a:t>
            </a:r>
          </a:p>
          <a:p>
            <a:pPr eaLnBrk="1" hangingPunct="1">
              <a:buFont typeface="Wingdings" panose="05000000000000000000" pitchFamily="2" charset="2"/>
              <a:buChar char="Ø"/>
            </a:pPr>
            <a:r>
              <a:rPr lang="en-US" altLang="en-US" sz="1400" b="1" dirty="0">
                <a:solidFill>
                  <a:srgbClr val="FFFF00"/>
                </a:solidFill>
              </a:rPr>
              <a:t>GEORGIA INSTITUTE OF TECHNOLOGY </a:t>
            </a:r>
          </a:p>
          <a:p>
            <a:pPr eaLnBrk="1" hangingPunct="1">
              <a:buFont typeface="Wingdings" panose="05000000000000000000" pitchFamily="2" charset="2"/>
              <a:buChar char="Ø"/>
            </a:pPr>
            <a:r>
              <a:rPr lang="en-US" altLang="en-US" sz="1400" b="1" dirty="0">
                <a:solidFill>
                  <a:srgbClr val="FFFF00"/>
                </a:solidFill>
              </a:rPr>
              <a:t>HAMPTON UNIVERSITY</a:t>
            </a:r>
          </a:p>
          <a:p>
            <a:pPr eaLnBrk="1" hangingPunct="1">
              <a:buFont typeface="Wingdings" panose="05000000000000000000" pitchFamily="2" charset="2"/>
              <a:buChar char="Ø"/>
            </a:pPr>
            <a:r>
              <a:rPr lang="en-US" altLang="en-US" sz="1400" b="1" dirty="0">
                <a:solidFill>
                  <a:srgbClr val="FFFF00"/>
                </a:solidFill>
              </a:rPr>
              <a:t>HARVARD UNIVERSITY</a:t>
            </a:r>
          </a:p>
          <a:p>
            <a:pPr eaLnBrk="1" hangingPunct="1">
              <a:buFont typeface="Wingdings" panose="05000000000000000000" pitchFamily="2" charset="2"/>
              <a:buChar char="Ø"/>
            </a:pPr>
            <a:r>
              <a:rPr lang="en-US" altLang="en-US" sz="1400" b="1" dirty="0">
                <a:solidFill>
                  <a:srgbClr val="FFFF00"/>
                </a:solidFill>
              </a:rPr>
              <a:t>ILLINOIS INSTITUTE OF TECHNOLOGY</a:t>
            </a:r>
          </a:p>
          <a:p>
            <a:pPr eaLnBrk="1" hangingPunct="1">
              <a:buFont typeface="Wingdings" panose="05000000000000000000" pitchFamily="2" charset="2"/>
              <a:buChar char="Ø"/>
            </a:pPr>
            <a:r>
              <a:rPr lang="en-US" altLang="en-US" sz="1400" b="1" dirty="0">
                <a:solidFill>
                  <a:srgbClr val="FFFF00"/>
                </a:solidFill>
              </a:rPr>
              <a:t>IOWA STATE UNIVERSITY</a:t>
            </a:r>
          </a:p>
          <a:p>
            <a:pPr eaLnBrk="1" hangingPunct="1">
              <a:buFont typeface="Wingdings" panose="05000000000000000000" pitchFamily="2" charset="2"/>
              <a:buChar char="Ø"/>
            </a:pPr>
            <a:r>
              <a:rPr lang="en-US" altLang="en-US" sz="1400" b="1" dirty="0" smtClean="0">
                <a:solidFill>
                  <a:srgbClr val="FFFF00"/>
                </a:solidFill>
              </a:rPr>
              <a:t>JACKSONVILLE UNIVERSITY</a:t>
            </a:r>
          </a:p>
          <a:p>
            <a:pPr>
              <a:buFont typeface="Wingdings" panose="05000000000000000000" pitchFamily="2" charset="2"/>
              <a:buChar char="Ø"/>
            </a:pPr>
            <a:r>
              <a:rPr lang="en-US" altLang="en-US" sz="1400" b="1" dirty="0">
                <a:solidFill>
                  <a:srgbClr val="FFFF00"/>
                </a:solidFill>
              </a:rPr>
              <a:t>MAINE MARITIME ACADEMY</a:t>
            </a:r>
          </a:p>
          <a:p>
            <a:pPr>
              <a:buFont typeface="Wingdings" panose="05000000000000000000" pitchFamily="2" charset="2"/>
              <a:buChar char="Ø"/>
            </a:pPr>
            <a:endParaRPr lang="en-US" altLang="en-US" sz="1400" b="1" dirty="0">
              <a:solidFill>
                <a:srgbClr val="FFFF00"/>
              </a:solidFill>
            </a:endParaRPr>
          </a:p>
          <a:p>
            <a:pPr eaLnBrk="1" hangingPunct="1">
              <a:buFont typeface="Wingdings" panose="05000000000000000000" pitchFamily="2" charset="2"/>
              <a:buChar char="Ø"/>
            </a:pPr>
            <a:endParaRPr lang="en-US" altLang="en-US" sz="1400" b="1" dirty="0">
              <a:solidFill>
                <a:srgbClr val="FFFF00"/>
              </a:solidFill>
            </a:endParaRPr>
          </a:p>
        </p:txBody>
      </p:sp>
      <p:sp>
        <p:nvSpPr>
          <p:cNvPr id="5" name="Content Placeholder 4"/>
          <p:cNvSpPr>
            <a:spLocks noGrp="1"/>
          </p:cNvSpPr>
          <p:nvPr>
            <p:ph sz="half" idx="4294967295"/>
          </p:nvPr>
        </p:nvSpPr>
        <p:spPr>
          <a:xfrm>
            <a:off x="4648200" y="535186"/>
            <a:ext cx="3810000" cy="6322814"/>
          </a:xfrm>
          <a:ln w="28575">
            <a:solidFill>
              <a:schemeClr val="tx1"/>
            </a:solidFill>
          </a:ln>
        </p:spPr>
        <p:txBody>
          <a:bodyPr rtlCol="0">
            <a:noAutofit/>
          </a:bodyPr>
          <a:lstStyle/>
          <a:p>
            <a:pPr>
              <a:buFont typeface="Wingdings" panose="05000000000000000000" pitchFamily="2" charset="2"/>
              <a:buChar char="Ø"/>
            </a:pPr>
            <a:endParaRPr lang="en-US" altLang="en-US" sz="1400" b="1" dirty="0" smtClean="0">
              <a:solidFill>
                <a:srgbClr val="FFFF00"/>
              </a:solidFill>
            </a:endParaRPr>
          </a:p>
          <a:p>
            <a:pPr>
              <a:buFont typeface="Wingdings" panose="05000000000000000000" pitchFamily="2" charset="2"/>
              <a:buChar char="Ø"/>
            </a:pPr>
            <a:r>
              <a:rPr lang="en-US" altLang="en-US" sz="1400" b="1" dirty="0" smtClean="0">
                <a:solidFill>
                  <a:srgbClr val="FFFF00"/>
                </a:solidFill>
              </a:rPr>
              <a:t>MARQUETTE </a:t>
            </a:r>
            <a:r>
              <a:rPr lang="en-US" altLang="en-US" sz="1400" b="1" dirty="0">
                <a:solidFill>
                  <a:srgbClr val="FFFF00"/>
                </a:solidFill>
              </a:rPr>
              <a:t>UNIVERSITY</a:t>
            </a:r>
          </a:p>
          <a:p>
            <a:pPr>
              <a:buFont typeface="Wingdings" panose="05000000000000000000" pitchFamily="2" charset="2"/>
              <a:buChar char="Ø"/>
            </a:pPr>
            <a:r>
              <a:rPr lang="en-US" altLang="en-US" sz="1400" b="1" dirty="0">
                <a:solidFill>
                  <a:srgbClr val="FFFF00"/>
                </a:solidFill>
              </a:rPr>
              <a:t>MASSACHUSETTS INSTITUTE OF TECHNOLOGY</a:t>
            </a:r>
            <a:endParaRPr lang="en-US" altLang="en-US" sz="1400" b="1" dirty="0" smtClean="0">
              <a:solidFill>
                <a:srgbClr val="FFFF00"/>
              </a:solidFill>
            </a:endParaRPr>
          </a:p>
          <a:p>
            <a:pPr>
              <a:buFont typeface="Wingdings" panose="05000000000000000000" pitchFamily="2" charset="2"/>
              <a:buChar char="Ø"/>
            </a:pPr>
            <a:r>
              <a:rPr lang="en-US" altLang="en-US" sz="1400" b="1" dirty="0" smtClean="0">
                <a:solidFill>
                  <a:srgbClr val="FFFF00"/>
                </a:solidFill>
              </a:rPr>
              <a:t>MIAMI </a:t>
            </a:r>
            <a:r>
              <a:rPr lang="en-US" altLang="en-US" sz="1400" b="1" dirty="0">
                <a:solidFill>
                  <a:srgbClr val="FFFF00"/>
                </a:solidFill>
              </a:rPr>
              <a:t>UNIVERSITY</a:t>
            </a:r>
          </a:p>
          <a:p>
            <a:pPr>
              <a:buFont typeface="Wingdings" panose="05000000000000000000" pitchFamily="2" charset="2"/>
              <a:buChar char="Ø"/>
            </a:pPr>
            <a:r>
              <a:rPr lang="en-US" altLang="en-US" sz="1400" b="1" dirty="0">
                <a:solidFill>
                  <a:srgbClr val="FFFF00"/>
                </a:solidFill>
              </a:rPr>
              <a:t>MOREHOUSE COLLEGE</a:t>
            </a:r>
          </a:p>
          <a:p>
            <a:pPr>
              <a:buFont typeface="Wingdings" panose="05000000000000000000" pitchFamily="2" charset="2"/>
              <a:buChar char="Ø"/>
            </a:pPr>
            <a:r>
              <a:rPr lang="en-US" altLang="en-US" sz="1400" b="1" dirty="0">
                <a:solidFill>
                  <a:srgbClr val="FFFF00"/>
                </a:solidFill>
              </a:rPr>
              <a:t>NORFOLK STATE UNIVERSITY</a:t>
            </a:r>
          </a:p>
          <a:p>
            <a:pPr>
              <a:buFont typeface="Wingdings" panose="05000000000000000000" pitchFamily="2" charset="2"/>
              <a:buChar char="Ø"/>
            </a:pPr>
            <a:r>
              <a:rPr lang="en-US" altLang="en-US" sz="1400" b="1" dirty="0">
                <a:solidFill>
                  <a:srgbClr val="FFFF00"/>
                </a:solidFill>
              </a:rPr>
              <a:t>NORTH CAROLINA STATE UNIVERSITY</a:t>
            </a:r>
          </a:p>
          <a:p>
            <a:pPr>
              <a:buFont typeface="Wingdings" panose="05000000000000000000" pitchFamily="2" charset="2"/>
              <a:buChar char="Ø"/>
            </a:pPr>
            <a:r>
              <a:rPr lang="en-US" altLang="en-US" sz="1400" b="1" dirty="0">
                <a:solidFill>
                  <a:srgbClr val="FFFF00"/>
                </a:solidFill>
              </a:rPr>
              <a:t>NORTHWESTERN UNIVERSITY</a:t>
            </a:r>
          </a:p>
          <a:p>
            <a:pPr>
              <a:buFont typeface="Wingdings" panose="05000000000000000000" pitchFamily="2" charset="2"/>
              <a:buChar char="Ø"/>
            </a:pPr>
            <a:r>
              <a:rPr lang="en-US" altLang="en-US" sz="1400" b="1" dirty="0">
                <a:solidFill>
                  <a:srgbClr val="FFFF00"/>
                </a:solidFill>
              </a:rPr>
              <a:t>NORWICH UNIVERSITY</a:t>
            </a:r>
          </a:p>
          <a:p>
            <a:pPr>
              <a:buFont typeface="Wingdings" panose="05000000000000000000" pitchFamily="2" charset="2"/>
              <a:buChar char="Ø"/>
            </a:pPr>
            <a:r>
              <a:rPr lang="en-US" altLang="en-US" sz="1400" b="1" dirty="0">
                <a:solidFill>
                  <a:srgbClr val="FFFF00"/>
                </a:solidFill>
              </a:rPr>
              <a:t>OHIO STATE UNIVERSITY</a:t>
            </a:r>
          </a:p>
          <a:p>
            <a:pPr>
              <a:buFont typeface="Wingdings" panose="05000000000000000000" pitchFamily="2" charset="2"/>
              <a:buChar char="Ø"/>
            </a:pPr>
            <a:r>
              <a:rPr lang="en-US" altLang="en-US" sz="1400" b="1" dirty="0">
                <a:solidFill>
                  <a:srgbClr val="FFFF00"/>
                </a:solidFill>
              </a:rPr>
              <a:t>OLD DOMINION UNIVERSITY</a:t>
            </a:r>
          </a:p>
          <a:p>
            <a:pPr>
              <a:buFont typeface="Wingdings" panose="05000000000000000000" pitchFamily="2" charset="2"/>
              <a:buChar char="Ø"/>
            </a:pPr>
            <a:r>
              <a:rPr lang="en-US" altLang="en-US" sz="1400" b="1" dirty="0">
                <a:solidFill>
                  <a:srgbClr val="FFFF00"/>
                </a:solidFill>
              </a:rPr>
              <a:t>OREGON STATE UNIVERSITY</a:t>
            </a:r>
          </a:p>
          <a:p>
            <a:pPr>
              <a:buFont typeface="Wingdings" panose="05000000000000000000" pitchFamily="2" charset="2"/>
              <a:buChar char="Ø"/>
            </a:pPr>
            <a:r>
              <a:rPr lang="en-US" altLang="en-US" sz="1400" b="1" dirty="0">
                <a:solidFill>
                  <a:srgbClr val="FFFF00"/>
                </a:solidFill>
              </a:rPr>
              <a:t>PENNSYLVANIA STATE UNIVERSITY</a:t>
            </a:r>
          </a:p>
          <a:p>
            <a:pPr>
              <a:buFont typeface="Wingdings" panose="05000000000000000000" pitchFamily="2" charset="2"/>
              <a:buChar char="Ø"/>
            </a:pPr>
            <a:r>
              <a:rPr lang="en-US" altLang="en-US" sz="1400" b="1" dirty="0">
                <a:solidFill>
                  <a:srgbClr val="FFFF00"/>
                </a:solidFill>
              </a:rPr>
              <a:t>PRAIRIE VIEW A &amp; M UNIVERSITY</a:t>
            </a:r>
          </a:p>
          <a:p>
            <a:pPr>
              <a:buFont typeface="Wingdings" panose="05000000000000000000" pitchFamily="2" charset="2"/>
              <a:buChar char="Ø"/>
            </a:pPr>
            <a:r>
              <a:rPr lang="en-US" altLang="en-US" sz="1400" b="1" dirty="0">
                <a:solidFill>
                  <a:srgbClr val="FFFF00"/>
                </a:solidFill>
              </a:rPr>
              <a:t>PURDUE UNIVERSITY</a:t>
            </a:r>
          </a:p>
          <a:p>
            <a:pPr>
              <a:buFont typeface="Wingdings" panose="05000000000000000000" pitchFamily="2" charset="2"/>
              <a:buChar char="Ø"/>
            </a:pPr>
            <a:r>
              <a:rPr lang="en-US" altLang="en-US" sz="1400" b="1" dirty="0">
                <a:solidFill>
                  <a:srgbClr val="FFFF00"/>
                </a:solidFill>
              </a:rPr>
              <a:t>RENSSELAER POLYTECHNIC INSTITUTE</a:t>
            </a:r>
          </a:p>
          <a:p>
            <a:pPr>
              <a:buFont typeface="Wingdings" panose="05000000000000000000" pitchFamily="2" charset="2"/>
              <a:buChar char="Ø"/>
            </a:pPr>
            <a:r>
              <a:rPr lang="en-US" altLang="en-US" sz="1400" b="1" dirty="0">
                <a:solidFill>
                  <a:srgbClr val="FFFF00"/>
                </a:solidFill>
              </a:rPr>
              <a:t>RUTGERS UNIVERSITY</a:t>
            </a:r>
          </a:p>
          <a:p>
            <a:pPr>
              <a:buFont typeface="Wingdings" panose="05000000000000000000" pitchFamily="2" charset="2"/>
              <a:buChar char="Ø"/>
            </a:pPr>
            <a:r>
              <a:rPr lang="en-US" altLang="en-US" sz="1400" b="1" dirty="0">
                <a:solidFill>
                  <a:srgbClr val="FFFF00"/>
                </a:solidFill>
              </a:rPr>
              <a:t>RICE UNIVERSITY</a:t>
            </a:r>
          </a:p>
          <a:p>
            <a:pPr>
              <a:buFont typeface="Wingdings" panose="05000000000000000000" pitchFamily="2" charset="2"/>
              <a:buChar char="Ø"/>
            </a:pPr>
            <a:r>
              <a:rPr lang="en-US" altLang="en-US" sz="1400" b="1" dirty="0">
                <a:solidFill>
                  <a:srgbClr val="FFFF00"/>
                </a:solidFill>
              </a:rPr>
              <a:t>SAN DIEGO STATE UNIVERSITY</a:t>
            </a:r>
          </a:p>
          <a:p>
            <a:pPr>
              <a:buFont typeface="Wingdings" panose="05000000000000000000" pitchFamily="2" charset="2"/>
              <a:buChar char="Ø"/>
            </a:pPr>
            <a:r>
              <a:rPr lang="en-US" altLang="en-US" sz="1400" b="1" dirty="0">
                <a:solidFill>
                  <a:srgbClr val="FFFF00"/>
                </a:solidFill>
              </a:rPr>
              <a:t>SAVANNAH STATE UNIVERSITY</a:t>
            </a:r>
          </a:p>
          <a:p>
            <a:pPr>
              <a:buFont typeface="Wingdings" panose="05000000000000000000" pitchFamily="2" charset="2"/>
              <a:buChar char="Ø"/>
            </a:pPr>
            <a:r>
              <a:rPr lang="en-US" altLang="en-US" sz="1400" b="1" dirty="0">
                <a:solidFill>
                  <a:srgbClr val="FFFF00"/>
                </a:solidFill>
              </a:rPr>
              <a:t>SOUTHERN UNIVERSITY AND A &amp; M COLLEGE</a:t>
            </a:r>
          </a:p>
          <a:p>
            <a:pPr>
              <a:buFont typeface="Wingdings" panose="05000000000000000000" pitchFamily="2" charset="2"/>
              <a:buChar char="Ø"/>
              <a:defRPr/>
            </a:pPr>
            <a:endParaRPr lang="en-US" sz="1400" b="1" dirty="0"/>
          </a:p>
          <a:p>
            <a:pPr>
              <a:buNone/>
              <a:defRPr/>
            </a:pPr>
            <a:endParaRPr lang="en-US" sz="525" dirty="0">
              <a:solidFill>
                <a:srgbClr val="FFFF00"/>
              </a:solidFill>
            </a:endParaRPr>
          </a:p>
          <a:p>
            <a:pPr>
              <a:defRPr/>
            </a:pPr>
            <a:endParaRPr lang="en-US" sz="525" dirty="0"/>
          </a:p>
        </p:txBody>
      </p:sp>
    </p:spTree>
    <p:extLst>
      <p:ext uri="{BB962C8B-B14F-4D97-AF65-F5344CB8AC3E}">
        <p14:creationId xmlns:p14="http://schemas.microsoft.com/office/powerpoint/2010/main" val="2842887338"/>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1143000" y="-206482"/>
            <a:ext cx="8324850" cy="687586"/>
          </a:xfrm>
        </p:spPr>
        <p:txBody>
          <a:bodyPr/>
          <a:lstStyle/>
          <a:p>
            <a:pPr eaLnBrk="1" hangingPunct="1"/>
            <a:r>
              <a:rPr lang="en-US" altLang="en-US" sz="2100" u="sng" dirty="0">
                <a:solidFill>
                  <a:srgbClr val="FFFF00"/>
                </a:solidFill>
              </a:rPr>
              <a:t>NROTC Colleges and Universities </a:t>
            </a:r>
            <a:r>
              <a:rPr lang="en-US" altLang="en-US" sz="2100" dirty="0">
                <a:solidFill>
                  <a:srgbClr val="FFFF00"/>
                </a:solidFill>
              </a:rPr>
              <a:t>www.nrotc.navy.mil</a:t>
            </a:r>
            <a:endParaRPr lang="en-US" altLang="en-US" sz="2100" u="sng" dirty="0">
              <a:solidFill>
                <a:srgbClr val="FFFF00"/>
              </a:solidFill>
            </a:endParaRPr>
          </a:p>
        </p:txBody>
      </p:sp>
      <p:sp>
        <p:nvSpPr>
          <p:cNvPr id="3075" name="Content Placeholder 3"/>
          <p:cNvSpPr>
            <a:spLocks noGrp="1"/>
          </p:cNvSpPr>
          <p:nvPr>
            <p:ph sz="half" idx="4294967295"/>
          </p:nvPr>
        </p:nvSpPr>
        <p:spPr>
          <a:xfrm>
            <a:off x="762000" y="535186"/>
            <a:ext cx="3810000" cy="6322814"/>
          </a:xfrm>
          <a:ln w="28575">
            <a:solidFill>
              <a:schemeClr val="tx1"/>
            </a:solidFill>
            <a:miter lim="800000"/>
            <a:headEnd/>
            <a:tailEnd/>
          </a:ln>
        </p:spPr>
        <p:txBody>
          <a:bodyPr>
            <a:normAutofit lnSpcReduction="10000"/>
          </a:bodyPr>
          <a:lstStyle/>
          <a:p>
            <a:pPr>
              <a:buFont typeface="Wingdings" panose="05000000000000000000" pitchFamily="2" charset="2"/>
              <a:buChar char="Ø"/>
              <a:defRPr/>
            </a:pPr>
            <a:r>
              <a:rPr lang="en-US" sz="1600" b="1" dirty="0">
                <a:solidFill>
                  <a:srgbClr val="FFFF00"/>
                </a:solidFill>
              </a:rPr>
              <a:t>STANFORD UNIVERSITY</a:t>
            </a:r>
          </a:p>
          <a:p>
            <a:pPr>
              <a:buFont typeface="Wingdings" panose="05000000000000000000" pitchFamily="2" charset="2"/>
              <a:buChar char="Ø"/>
              <a:defRPr/>
            </a:pPr>
            <a:r>
              <a:rPr lang="en-US" sz="1600" b="1" dirty="0">
                <a:solidFill>
                  <a:srgbClr val="FFFF00"/>
                </a:solidFill>
              </a:rPr>
              <a:t>STATE UNIVERSITY OF NEW YORK MARITIME COLLEGE</a:t>
            </a:r>
          </a:p>
          <a:p>
            <a:pPr>
              <a:buFont typeface="Wingdings" panose="05000000000000000000" pitchFamily="2" charset="2"/>
              <a:buChar char="Ø"/>
              <a:defRPr/>
            </a:pPr>
            <a:r>
              <a:rPr lang="en-US" sz="1600" b="1" dirty="0">
                <a:solidFill>
                  <a:srgbClr val="FFFF00"/>
                </a:solidFill>
              </a:rPr>
              <a:t>TEXAS A &amp; M UNIVERSITY</a:t>
            </a:r>
          </a:p>
          <a:p>
            <a:pPr>
              <a:buFont typeface="Wingdings" panose="05000000000000000000" pitchFamily="2" charset="2"/>
              <a:buChar char="Ø"/>
              <a:defRPr/>
            </a:pPr>
            <a:r>
              <a:rPr lang="en-US" sz="1600" b="1" dirty="0">
                <a:solidFill>
                  <a:srgbClr val="FFFF00"/>
                </a:solidFill>
              </a:rPr>
              <a:t>TULANE UNIVERSITY</a:t>
            </a:r>
          </a:p>
          <a:p>
            <a:pPr>
              <a:buFont typeface="Wingdings" panose="05000000000000000000" pitchFamily="2" charset="2"/>
              <a:buChar char="Ø"/>
              <a:defRPr/>
            </a:pPr>
            <a:r>
              <a:rPr lang="en-US" sz="1600" b="1" dirty="0">
                <a:solidFill>
                  <a:srgbClr val="FFFF00"/>
                </a:solidFill>
              </a:rPr>
              <a:t>TUSKEGEE UNIVERSITY</a:t>
            </a:r>
          </a:p>
          <a:p>
            <a:pPr>
              <a:buFont typeface="Wingdings" panose="05000000000000000000" pitchFamily="2" charset="2"/>
              <a:buChar char="Ø"/>
              <a:defRPr/>
            </a:pPr>
            <a:r>
              <a:rPr lang="en-US" sz="1600" b="1" dirty="0">
                <a:solidFill>
                  <a:srgbClr val="FFFF00"/>
                </a:solidFill>
              </a:rPr>
              <a:t>UNIVERSITY OF ARIZONA</a:t>
            </a:r>
          </a:p>
          <a:p>
            <a:pPr>
              <a:buFont typeface="Wingdings" panose="05000000000000000000" pitchFamily="2" charset="2"/>
              <a:buChar char="Ø"/>
              <a:defRPr/>
            </a:pPr>
            <a:r>
              <a:rPr lang="en-US" sz="1600" b="1" dirty="0">
                <a:solidFill>
                  <a:srgbClr val="FFFF00"/>
                </a:solidFill>
              </a:rPr>
              <a:t>UNIVERSITY OF CALIFORNIA, BERKELEY</a:t>
            </a:r>
          </a:p>
          <a:p>
            <a:pPr>
              <a:buFont typeface="Wingdings" panose="05000000000000000000" pitchFamily="2" charset="2"/>
              <a:buChar char="Ø"/>
              <a:defRPr/>
            </a:pPr>
            <a:r>
              <a:rPr lang="en-US" sz="1600" b="1" dirty="0">
                <a:solidFill>
                  <a:srgbClr val="FFFF00"/>
                </a:solidFill>
              </a:rPr>
              <a:t>UNIVERSITY OF CALIFORNIA, LOS ANGELES</a:t>
            </a:r>
          </a:p>
          <a:p>
            <a:pPr>
              <a:buFont typeface="Wingdings" panose="05000000000000000000" pitchFamily="2" charset="2"/>
              <a:buChar char="Ø"/>
              <a:defRPr/>
            </a:pPr>
            <a:r>
              <a:rPr lang="en-US" sz="1600" b="1" dirty="0">
                <a:solidFill>
                  <a:srgbClr val="FFFF00"/>
                </a:solidFill>
              </a:rPr>
              <a:t>UNIVERSITY OF COLORADO</a:t>
            </a:r>
          </a:p>
          <a:p>
            <a:pPr>
              <a:buFont typeface="Wingdings" panose="05000000000000000000" pitchFamily="2" charset="2"/>
              <a:buChar char="Ø"/>
              <a:defRPr/>
            </a:pPr>
            <a:r>
              <a:rPr lang="en-US" sz="1600" b="1" dirty="0">
                <a:solidFill>
                  <a:srgbClr val="FFFF00"/>
                </a:solidFill>
              </a:rPr>
              <a:t>UNIVERSITY OF FLORIDA</a:t>
            </a:r>
          </a:p>
          <a:p>
            <a:pPr>
              <a:buFont typeface="Wingdings" panose="05000000000000000000" pitchFamily="2" charset="2"/>
              <a:buChar char="Ø"/>
              <a:defRPr/>
            </a:pPr>
            <a:r>
              <a:rPr lang="en-US" sz="1600" b="1" dirty="0">
                <a:solidFill>
                  <a:srgbClr val="FFFF00"/>
                </a:solidFill>
              </a:rPr>
              <a:t>UNIVERSITY OF IDAHO</a:t>
            </a:r>
          </a:p>
          <a:p>
            <a:pPr>
              <a:buFont typeface="Wingdings" panose="05000000000000000000" pitchFamily="2" charset="2"/>
              <a:buChar char="Ø"/>
              <a:defRPr/>
            </a:pPr>
            <a:r>
              <a:rPr lang="en-US" sz="1600" b="1" dirty="0">
                <a:solidFill>
                  <a:srgbClr val="FFFF00"/>
                </a:solidFill>
              </a:rPr>
              <a:t>UNIVERSITY OF ILLINOIS</a:t>
            </a:r>
          </a:p>
          <a:p>
            <a:pPr>
              <a:buFont typeface="Wingdings" panose="05000000000000000000" pitchFamily="2" charset="2"/>
              <a:buChar char="Ø"/>
              <a:defRPr/>
            </a:pPr>
            <a:r>
              <a:rPr lang="en-US" sz="1600" b="1" dirty="0">
                <a:solidFill>
                  <a:srgbClr val="FFFF00"/>
                </a:solidFill>
              </a:rPr>
              <a:t>UNIVERSITY OF KANSAS</a:t>
            </a:r>
          </a:p>
          <a:p>
            <a:pPr>
              <a:buFont typeface="Wingdings" panose="05000000000000000000" pitchFamily="2" charset="2"/>
              <a:buChar char="Ø"/>
              <a:defRPr/>
            </a:pPr>
            <a:r>
              <a:rPr lang="en-US" sz="1600" b="1" dirty="0">
                <a:solidFill>
                  <a:srgbClr val="FFFF00"/>
                </a:solidFill>
              </a:rPr>
              <a:t>UNIVERSITY OF MEMPHIS</a:t>
            </a:r>
          </a:p>
          <a:p>
            <a:pPr>
              <a:buFont typeface="Wingdings" panose="05000000000000000000" pitchFamily="2" charset="2"/>
              <a:buChar char="Ø"/>
              <a:defRPr/>
            </a:pPr>
            <a:r>
              <a:rPr lang="en-US" sz="1600" b="1" dirty="0">
                <a:solidFill>
                  <a:srgbClr val="FFFF00"/>
                </a:solidFill>
              </a:rPr>
              <a:t>UNIVERSITY OF MICHIGAN</a:t>
            </a:r>
          </a:p>
          <a:p>
            <a:pPr>
              <a:buFont typeface="Wingdings" panose="05000000000000000000" pitchFamily="2" charset="2"/>
              <a:buChar char="Ø"/>
              <a:defRPr/>
            </a:pPr>
            <a:r>
              <a:rPr lang="en-US" sz="1600" b="1" dirty="0">
                <a:solidFill>
                  <a:srgbClr val="FFFF00"/>
                </a:solidFill>
              </a:rPr>
              <a:t>UNIVERSITY OF MINNESOTA</a:t>
            </a:r>
          </a:p>
          <a:p>
            <a:pPr>
              <a:buFont typeface="Wingdings" panose="05000000000000000000" pitchFamily="2" charset="2"/>
              <a:buChar char="Ø"/>
              <a:defRPr/>
            </a:pPr>
            <a:r>
              <a:rPr lang="en-US" sz="1600" b="1" dirty="0">
                <a:solidFill>
                  <a:srgbClr val="FFFF00"/>
                </a:solidFill>
              </a:rPr>
              <a:t>UNIVERSITY OF MISSISSIPPI</a:t>
            </a:r>
          </a:p>
          <a:p>
            <a:pPr>
              <a:buFont typeface="Wingdings" panose="05000000000000000000" pitchFamily="2" charset="2"/>
              <a:buChar char="Ø"/>
            </a:pPr>
            <a:r>
              <a:rPr lang="en-US" sz="1600" b="1" dirty="0">
                <a:solidFill>
                  <a:srgbClr val="FFFF00"/>
                </a:solidFill>
              </a:rPr>
              <a:t>UNIVERSITY OF MISSOURI</a:t>
            </a:r>
          </a:p>
          <a:p>
            <a:pPr>
              <a:buFont typeface="Wingdings" panose="05000000000000000000" pitchFamily="2" charset="2"/>
              <a:buChar char="Ø"/>
            </a:pPr>
            <a:r>
              <a:rPr lang="en-US" sz="1600" b="1" dirty="0">
                <a:solidFill>
                  <a:srgbClr val="FFFF00"/>
                </a:solidFill>
              </a:rPr>
              <a:t>UNIVERSITY OF NEBRASKA</a:t>
            </a:r>
          </a:p>
          <a:p>
            <a:pPr eaLnBrk="1" hangingPunct="1">
              <a:buFont typeface="Wingdings" panose="05000000000000000000" pitchFamily="2" charset="2"/>
              <a:buChar char="Ø"/>
            </a:pPr>
            <a:endParaRPr lang="en-US" altLang="en-US" sz="1600" b="1" dirty="0">
              <a:solidFill>
                <a:srgbClr val="FFFF00"/>
              </a:solidFill>
            </a:endParaRPr>
          </a:p>
        </p:txBody>
      </p:sp>
      <p:sp>
        <p:nvSpPr>
          <p:cNvPr id="5" name="Content Placeholder 4"/>
          <p:cNvSpPr>
            <a:spLocks noGrp="1"/>
          </p:cNvSpPr>
          <p:nvPr>
            <p:ph sz="half" idx="4294967295"/>
          </p:nvPr>
        </p:nvSpPr>
        <p:spPr>
          <a:xfrm>
            <a:off x="4648200" y="535186"/>
            <a:ext cx="3810000" cy="6322814"/>
          </a:xfrm>
          <a:ln w="28575">
            <a:solidFill>
              <a:schemeClr val="tx1"/>
            </a:solidFill>
          </a:ln>
        </p:spPr>
        <p:txBody>
          <a:bodyPr rtlCol="0">
            <a:noAutofit/>
          </a:bodyPr>
          <a:lstStyle/>
          <a:p>
            <a:pPr>
              <a:buFont typeface="Wingdings" panose="05000000000000000000" pitchFamily="2" charset="2"/>
              <a:buChar char="Ø"/>
              <a:defRPr/>
            </a:pPr>
            <a:endParaRPr lang="en-US" sz="1400" b="1" dirty="0"/>
          </a:p>
          <a:p>
            <a:pPr>
              <a:buFont typeface="Wingdings" panose="05000000000000000000" pitchFamily="2" charset="2"/>
              <a:buChar char="Ø"/>
              <a:defRPr/>
            </a:pPr>
            <a:r>
              <a:rPr lang="en-US" sz="1600" b="1" dirty="0" smtClean="0">
                <a:solidFill>
                  <a:srgbClr val="FFFF00"/>
                </a:solidFill>
              </a:rPr>
              <a:t>UNIVERSITY </a:t>
            </a:r>
            <a:r>
              <a:rPr lang="en-US" sz="1600" b="1" dirty="0">
                <a:solidFill>
                  <a:srgbClr val="FFFF00"/>
                </a:solidFill>
              </a:rPr>
              <a:t>OF NEW MEXICO</a:t>
            </a:r>
          </a:p>
          <a:p>
            <a:pPr>
              <a:buFont typeface="Wingdings" panose="05000000000000000000" pitchFamily="2" charset="2"/>
              <a:buChar char="Ø"/>
              <a:defRPr/>
            </a:pPr>
            <a:r>
              <a:rPr lang="en-US" sz="1600" b="1" dirty="0">
                <a:solidFill>
                  <a:srgbClr val="FFFF00"/>
                </a:solidFill>
              </a:rPr>
              <a:t>UNIVERSITY OF NORTH CAROLINA</a:t>
            </a:r>
          </a:p>
          <a:p>
            <a:pPr>
              <a:buFont typeface="Wingdings" panose="05000000000000000000" pitchFamily="2" charset="2"/>
              <a:buChar char="Ø"/>
              <a:defRPr/>
            </a:pPr>
            <a:r>
              <a:rPr lang="en-US" sz="1600" b="1" dirty="0">
                <a:solidFill>
                  <a:srgbClr val="FFFF00"/>
                </a:solidFill>
              </a:rPr>
              <a:t>UNIVERSITY OF NOTRE DAME</a:t>
            </a:r>
          </a:p>
          <a:p>
            <a:pPr>
              <a:buFont typeface="Wingdings" panose="05000000000000000000" pitchFamily="2" charset="2"/>
              <a:buChar char="Ø"/>
              <a:defRPr/>
            </a:pPr>
            <a:r>
              <a:rPr lang="en-US" sz="1600" b="1" dirty="0">
                <a:solidFill>
                  <a:srgbClr val="FFFF00"/>
                </a:solidFill>
              </a:rPr>
              <a:t>UNIVERSITY OF OKLAHOMA</a:t>
            </a:r>
          </a:p>
          <a:p>
            <a:pPr>
              <a:buFont typeface="Wingdings" panose="05000000000000000000" pitchFamily="2" charset="2"/>
              <a:buChar char="Ø"/>
              <a:defRPr/>
            </a:pPr>
            <a:r>
              <a:rPr lang="en-US" sz="1600" b="1" dirty="0">
                <a:solidFill>
                  <a:srgbClr val="FFFF00"/>
                </a:solidFill>
              </a:rPr>
              <a:t>UNIVERSITY OF PENNSYLVANIA</a:t>
            </a:r>
          </a:p>
          <a:p>
            <a:pPr>
              <a:buFont typeface="Wingdings" panose="05000000000000000000" pitchFamily="2" charset="2"/>
              <a:buChar char="Ø"/>
              <a:defRPr/>
            </a:pPr>
            <a:r>
              <a:rPr lang="en-US" sz="1600" b="1" dirty="0">
                <a:solidFill>
                  <a:srgbClr val="FFFF00"/>
                </a:solidFill>
              </a:rPr>
              <a:t>UNIVERSITY OF ROCHESTER</a:t>
            </a:r>
          </a:p>
          <a:p>
            <a:pPr>
              <a:buFont typeface="Wingdings" panose="05000000000000000000" pitchFamily="2" charset="2"/>
              <a:buChar char="Ø"/>
              <a:defRPr/>
            </a:pPr>
            <a:r>
              <a:rPr lang="en-US" sz="1600" b="1" dirty="0">
                <a:solidFill>
                  <a:srgbClr val="FFFF00"/>
                </a:solidFill>
              </a:rPr>
              <a:t>UNIVERSITY OF SAN DIEGO</a:t>
            </a:r>
          </a:p>
          <a:p>
            <a:pPr>
              <a:buFont typeface="Wingdings" panose="05000000000000000000" pitchFamily="2" charset="2"/>
              <a:buChar char="Ø"/>
              <a:defRPr/>
            </a:pPr>
            <a:r>
              <a:rPr lang="en-US" sz="1600" b="1" dirty="0">
                <a:solidFill>
                  <a:srgbClr val="FFFF00"/>
                </a:solidFill>
              </a:rPr>
              <a:t>UNIVERSITY OF SOUTH CAROLINA</a:t>
            </a:r>
          </a:p>
          <a:p>
            <a:pPr>
              <a:buFont typeface="Wingdings" panose="05000000000000000000" pitchFamily="2" charset="2"/>
              <a:buChar char="Ø"/>
              <a:defRPr/>
            </a:pPr>
            <a:r>
              <a:rPr lang="en-US" sz="1600" b="1" dirty="0">
                <a:solidFill>
                  <a:srgbClr val="FFFF00"/>
                </a:solidFill>
              </a:rPr>
              <a:t>UNIVERSITY OF SOUTH FLORIDA</a:t>
            </a:r>
          </a:p>
          <a:p>
            <a:pPr>
              <a:buFont typeface="Wingdings" panose="05000000000000000000" pitchFamily="2" charset="2"/>
              <a:buChar char="Ø"/>
              <a:defRPr/>
            </a:pPr>
            <a:r>
              <a:rPr lang="en-US" sz="1600" b="1" dirty="0">
                <a:solidFill>
                  <a:srgbClr val="FFFF00"/>
                </a:solidFill>
              </a:rPr>
              <a:t>UNIVERSITY OF SOUTHERN CALIFORNIA</a:t>
            </a:r>
          </a:p>
          <a:p>
            <a:pPr>
              <a:buFont typeface="Wingdings" panose="05000000000000000000" pitchFamily="2" charset="2"/>
              <a:buChar char="Ø"/>
              <a:defRPr/>
            </a:pPr>
            <a:r>
              <a:rPr lang="en-US" sz="1600" b="1" dirty="0">
                <a:solidFill>
                  <a:srgbClr val="FFFF00"/>
                </a:solidFill>
              </a:rPr>
              <a:t>UNIVERSITY OF TEXAS</a:t>
            </a:r>
          </a:p>
          <a:p>
            <a:pPr>
              <a:buFont typeface="Wingdings" panose="05000000000000000000" pitchFamily="2" charset="2"/>
              <a:buChar char="Ø"/>
              <a:defRPr/>
            </a:pPr>
            <a:r>
              <a:rPr lang="en-US" sz="1600" b="1" dirty="0">
                <a:solidFill>
                  <a:srgbClr val="FFFF00"/>
                </a:solidFill>
              </a:rPr>
              <a:t>UNIVERSITY OF VIRGINIA</a:t>
            </a:r>
          </a:p>
          <a:p>
            <a:pPr>
              <a:buFont typeface="Wingdings" panose="05000000000000000000" pitchFamily="2" charset="2"/>
              <a:buChar char="Ø"/>
              <a:defRPr/>
            </a:pPr>
            <a:r>
              <a:rPr lang="en-US" sz="1600" b="1" dirty="0">
                <a:solidFill>
                  <a:srgbClr val="FFFF00"/>
                </a:solidFill>
              </a:rPr>
              <a:t>UNIVERSITY OF WASHINGTON</a:t>
            </a:r>
          </a:p>
          <a:p>
            <a:pPr>
              <a:buFont typeface="Wingdings" panose="05000000000000000000" pitchFamily="2" charset="2"/>
              <a:buChar char="Ø"/>
              <a:defRPr/>
            </a:pPr>
            <a:r>
              <a:rPr lang="en-US" sz="1600" b="1" dirty="0">
                <a:solidFill>
                  <a:srgbClr val="FFFF00"/>
                </a:solidFill>
              </a:rPr>
              <a:t>UNIVERSITY OF WISCONSIN</a:t>
            </a:r>
          </a:p>
          <a:p>
            <a:pPr>
              <a:buFont typeface="Wingdings" panose="05000000000000000000" pitchFamily="2" charset="2"/>
              <a:buChar char="Ø"/>
              <a:defRPr/>
            </a:pPr>
            <a:r>
              <a:rPr lang="en-US" sz="1600" b="1" dirty="0">
                <a:solidFill>
                  <a:srgbClr val="FFFF00"/>
                </a:solidFill>
              </a:rPr>
              <a:t>VANDERBILT UNIVERSITY</a:t>
            </a:r>
          </a:p>
          <a:p>
            <a:pPr>
              <a:buFont typeface="Wingdings" panose="05000000000000000000" pitchFamily="2" charset="2"/>
              <a:buChar char="Ø"/>
              <a:defRPr/>
            </a:pPr>
            <a:r>
              <a:rPr lang="en-US" sz="1600" b="1" dirty="0">
                <a:solidFill>
                  <a:srgbClr val="FFFF00"/>
                </a:solidFill>
              </a:rPr>
              <a:t>VILLANOVA UNIVERSITY</a:t>
            </a:r>
          </a:p>
          <a:p>
            <a:pPr>
              <a:buFont typeface="Wingdings" panose="05000000000000000000" pitchFamily="2" charset="2"/>
              <a:buChar char="Ø"/>
              <a:defRPr/>
            </a:pPr>
            <a:r>
              <a:rPr lang="en-US" sz="1600" b="1" dirty="0">
                <a:solidFill>
                  <a:srgbClr val="FFFF00"/>
                </a:solidFill>
              </a:rPr>
              <a:t>VIRGINIA MILITARY INSTITUTE</a:t>
            </a:r>
          </a:p>
          <a:p>
            <a:pPr>
              <a:buFont typeface="Wingdings" panose="05000000000000000000" pitchFamily="2" charset="2"/>
              <a:buChar char="Ø"/>
              <a:defRPr/>
            </a:pPr>
            <a:r>
              <a:rPr lang="en-US" sz="1600" b="1" dirty="0" smtClean="0">
                <a:solidFill>
                  <a:srgbClr val="FFFF00"/>
                </a:solidFill>
              </a:rPr>
              <a:t>YALE </a:t>
            </a:r>
            <a:r>
              <a:rPr lang="en-US" sz="1600" b="1" dirty="0">
                <a:solidFill>
                  <a:srgbClr val="FFFF00"/>
                </a:solidFill>
              </a:rPr>
              <a:t>UNIVERSITY</a:t>
            </a:r>
          </a:p>
          <a:p>
            <a:pPr>
              <a:buNone/>
              <a:defRPr/>
            </a:pPr>
            <a:endParaRPr lang="en-US" sz="1000" dirty="0">
              <a:solidFill>
                <a:srgbClr val="FFFF00"/>
              </a:solidFill>
            </a:endParaRPr>
          </a:p>
          <a:p>
            <a:pPr>
              <a:defRPr/>
            </a:pPr>
            <a:endParaRPr lang="en-US" sz="1000" dirty="0"/>
          </a:p>
        </p:txBody>
      </p:sp>
    </p:spTree>
    <p:extLst>
      <p:ext uri="{BB962C8B-B14F-4D97-AF65-F5344CB8AC3E}">
        <p14:creationId xmlns:p14="http://schemas.microsoft.com/office/powerpoint/2010/main" val="270328146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797965" y="35965"/>
            <a:ext cx="7467600" cy="1188198"/>
          </a:xfrm>
        </p:spPr>
        <p:txBody>
          <a:bodyPr/>
          <a:lstStyle/>
          <a:p>
            <a:pPr algn="ctr" eaLnBrk="1" hangingPunct="1">
              <a:defRPr/>
            </a:pPr>
            <a:r>
              <a:rPr lang="en-US" sz="3200" dirty="0">
                <a:solidFill>
                  <a:srgbClr val="FFFF00"/>
                </a:solidFill>
              </a:rPr>
              <a:t>Steps toward NROTC</a:t>
            </a:r>
            <a:br>
              <a:rPr lang="en-US" sz="3200" dirty="0">
                <a:solidFill>
                  <a:srgbClr val="FFFF00"/>
                </a:solidFill>
              </a:rPr>
            </a:br>
            <a:r>
              <a:rPr lang="en-US" sz="3200" dirty="0">
                <a:solidFill>
                  <a:srgbClr val="FFFF00"/>
                </a:solidFill>
              </a:rPr>
              <a:t> HS Seniors</a:t>
            </a:r>
          </a:p>
        </p:txBody>
      </p:sp>
      <p:sp>
        <p:nvSpPr>
          <p:cNvPr id="17411" name="Rectangle 3"/>
          <p:cNvSpPr>
            <a:spLocks noGrp="1" noChangeArrowheads="1"/>
          </p:cNvSpPr>
          <p:nvPr>
            <p:ph type="body" idx="1"/>
          </p:nvPr>
        </p:nvSpPr>
        <p:spPr>
          <a:xfrm>
            <a:off x="228600" y="1443531"/>
            <a:ext cx="8839199" cy="5714999"/>
          </a:xfrm>
        </p:spPr>
        <p:txBody>
          <a:bodyPr>
            <a:normAutofit/>
          </a:bodyPr>
          <a:lstStyle/>
          <a:p>
            <a:pPr eaLnBrk="1" hangingPunct="1">
              <a:lnSpc>
                <a:spcPct val="80000"/>
              </a:lnSpc>
              <a:buFontTx/>
              <a:buNone/>
              <a:defRPr/>
            </a:pPr>
            <a:r>
              <a:rPr lang="en-US" sz="2800" dirty="0">
                <a:solidFill>
                  <a:srgbClr val="FFFF00"/>
                </a:solidFill>
                <a:effectLst/>
                <a:latin typeface="Times New Roman" panose="02020603050405020304" pitchFamily="18" charset="0"/>
                <a:cs typeface="Times New Roman" panose="02020603050405020304" pitchFamily="18" charset="0"/>
              </a:rPr>
              <a:t>If you haven't taken your SAT/ACT's by now you need to take </a:t>
            </a:r>
            <a:r>
              <a:rPr lang="en-US" sz="2800" u="sng" dirty="0">
                <a:solidFill>
                  <a:srgbClr val="FFFF00"/>
                </a:solidFill>
                <a:effectLst/>
                <a:latin typeface="Times New Roman" panose="02020603050405020304" pitchFamily="18" charset="0"/>
                <a:cs typeface="Times New Roman" panose="02020603050405020304" pitchFamily="18" charset="0"/>
              </a:rPr>
              <a:t>the next exam</a:t>
            </a:r>
            <a:r>
              <a:rPr lang="en-US" sz="2800" dirty="0">
                <a:solidFill>
                  <a:srgbClr val="FFFF00"/>
                </a:solidFill>
                <a:effectLst/>
                <a:latin typeface="Times New Roman" panose="02020603050405020304" pitchFamily="18" charset="0"/>
                <a:cs typeface="Times New Roman" panose="02020603050405020304" pitchFamily="18" charset="0"/>
              </a:rPr>
              <a:t>.  Both ROTC and college applications require SAT/ACT scores.  </a:t>
            </a:r>
          </a:p>
          <a:p>
            <a:pPr eaLnBrk="1" hangingPunct="1">
              <a:lnSpc>
                <a:spcPct val="80000"/>
              </a:lnSpc>
              <a:buFontTx/>
              <a:buNone/>
              <a:defRPr/>
            </a:pPr>
            <a:endParaRPr lang="en-US" sz="2800" dirty="0">
              <a:solidFill>
                <a:srgbClr val="FFFF00"/>
              </a:solidFill>
              <a:effectLst/>
              <a:latin typeface="Times New Roman" panose="02020603050405020304" pitchFamily="18" charset="0"/>
              <a:cs typeface="Times New Roman" panose="02020603050405020304" pitchFamily="18" charset="0"/>
            </a:endParaRPr>
          </a:p>
          <a:p>
            <a:pPr>
              <a:lnSpc>
                <a:spcPct val="80000"/>
              </a:lnSpc>
              <a:buNone/>
              <a:defRPr/>
            </a:pPr>
            <a:r>
              <a:rPr lang="en-US" sz="2800" dirty="0">
                <a:solidFill>
                  <a:srgbClr val="FFFF00"/>
                </a:solidFill>
                <a:effectLst/>
                <a:latin typeface="Times New Roman" panose="02020603050405020304" pitchFamily="18" charset="0"/>
                <a:cs typeface="Times New Roman" panose="02020603050405020304" pitchFamily="18" charset="0"/>
              </a:rPr>
              <a:t>STEP 1: </a:t>
            </a:r>
            <a:r>
              <a:rPr lang="en-US" sz="2800" dirty="0" smtClean="0">
                <a:solidFill>
                  <a:srgbClr val="FFFF00"/>
                </a:solidFill>
                <a:effectLst/>
                <a:latin typeface="Times New Roman" panose="02020603050405020304" pitchFamily="18" charset="0"/>
                <a:cs typeface="Times New Roman" panose="02020603050405020304" pitchFamily="18" charset="0"/>
              </a:rPr>
              <a:t>  </a:t>
            </a:r>
            <a:r>
              <a:rPr lang="en-US" sz="2800" u="sng" dirty="0" smtClean="0">
                <a:solidFill>
                  <a:srgbClr val="FFFF00"/>
                </a:solidFill>
                <a:effectLst/>
                <a:latin typeface="Times New Roman" panose="02020603050405020304" pitchFamily="18" charset="0"/>
                <a:cs typeface="Times New Roman" panose="02020603050405020304" pitchFamily="18" charset="0"/>
              </a:rPr>
              <a:t>Apply</a:t>
            </a:r>
            <a:r>
              <a:rPr lang="en-US" sz="2800" dirty="0" smtClean="0">
                <a:solidFill>
                  <a:srgbClr val="FFFF00"/>
                </a:solidFill>
                <a:effectLst/>
                <a:latin typeface="Times New Roman" panose="02020603050405020304" pitchFamily="18" charset="0"/>
                <a:cs typeface="Times New Roman" panose="02020603050405020304" pitchFamily="18" charset="0"/>
              </a:rPr>
              <a:t> </a:t>
            </a:r>
            <a:r>
              <a:rPr lang="en-US" sz="2800" dirty="0">
                <a:solidFill>
                  <a:srgbClr val="FFFF00"/>
                </a:solidFill>
                <a:effectLst/>
                <a:latin typeface="Times New Roman" panose="02020603050405020304" pitchFamily="18" charset="0"/>
                <a:cs typeface="Times New Roman" panose="02020603050405020304" pitchFamily="18" charset="0"/>
              </a:rPr>
              <a:t>for Navy/Marine Corps ROTC scholarship.  Scholarships must be complete by the end of January. </a:t>
            </a:r>
            <a:endParaRPr lang="en-US" sz="2800" dirty="0" smtClean="0">
              <a:solidFill>
                <a:srgbClr val="FFFF00"/>
              </a:solidFill>
              <a:effectLst/>
              <a:latin typeface="Times New Roman" panose="02020603050405020304" pitchFamily="18" charset="0"/>
              <a:cs typeface="Times New Roman" panose="02020603050405020304" pitchFamily="18" charset="0"/>
            </a:endParaRPr>
          </a:p>
          <a:p>
            <a:pPr>
              <a:lnSpc>
                <a:spcPct val="80000"/>
              </a:lnSpc>
              <a:buNone/>
              <a:defRPr/>
            </a:pPr>
            <a:r>
              <a:rPr lang="en-US" sz="2800" dirty="0">
                <a:solidFill>
                  <a:srgbClr val="FFFF00"/>
                </a:solidFill>
                <a:effectLst/>
                <a:latin typeface="Times New Roman" panose="02020603050405020304" pitchFamily="18" charset="0"/>
                <a:cs typeface="Times New Roman" panose="02020603050405020304" pitchFamily="18" charset="0"/>
              </a:rPr>
              <a:t>	</a:t>
            </a:r>
          </a:p>
          <a:p>
            <a:pPr>
              <a:lnSpc>
                <a:spcPct val="80000"/>
              </a:lnSpc>
              <a:buNone/>
              <a:defRPr/>
            </a:pPr>
            <a:r>
              <a:rPr lang="en-US" sz="2800" dirty="0" smtClean="0">
                <a:solidFill>
                  <a:srgbClr val="FFFF00"/>
                </a:solidFill>
                <a:effectLst/>
                <a:latin typeface="Times New Roman" panose="02020603050405020304" pitchFamily="18" charset="0"/>
                <a:cs typeface="Times New Roman" panose="02020603050405020304" pitchFamily="18" charset="0"/>
              </a:rPr>
              <a:t>	To </a:t>
            </a:r>
            <a:r>
              <a:rPr lang="en-US" sz="2800" dirty="0">
                <a:solidFill>
                  <a:srgbClr val="FFFF00"/>
                </a:solidFill>
                <a:effectLst/>
                <a:latin typeface="Times New Roman" panose="02020603050405020304" pitchFamily="18" charset="0"/>
                <a:cs typeface="Times New Roman" panose="02020603050405020304" pitchFamily="18" charset="0"/>
              </a:rPr>
              <a:t>get started, go to </a:t>
            </a:r>
            <a:r>
              <a:rPr lang="en-US" sz="2800" dirty="0">
                <a:solidFill>
                  <a:schemeClr val="tx2">
                    <a:lumMod val="90000"/>
                  </a:schemeClr>
                </a:solidFill>
                <a:effectLst/>
                <a:latin typeface="Times New Roman" panose="02020603050405020304" pitchFamily="18" charset="0"/>
                <a:cs typeface="Times New Roman" panose="02020603050405020304" pitchFamily="18" charset="0"/>
                <a:hlinkClick r:id="rId3"/>
              </a:rPr>
              <a:t>https://www.netc.navy.mil/Commands/Naval-Service-Training-Command/NROTC/Apply/ </a:t>
            </a:r>
            <a:r>
              <a:rPr lang="en-US" sz="2800" dirty="0">
                <a:solidFill>
                  <a:srgbClr val="FFFF00"/>
                </a:solidFill>
                <a:effectLst/>
                <a:latin typeface="Times New Roman" panose="02020603050405020304" pitchFamily="18" charset="0"/>
                <a:cs typeface="Times New Roman" panose="02020603050405020304" pitchFamily="18" charset="0"/>
              </a:rPr>
              <a:t>and begin your application online.</a:t>
            </a:r>
          </a:p>
          <a:p>
            <a:pPr eaLnBrk="1" hangingPunct="1">
              <a:lnSpc>
                <a:spcPct val="80000"/>
              </a:lnSpc>
              <a:buFontTx/>
              <a:buNone/>
              <a:defRPr/>
            </a:pPr>
            <a:r>
              <a:rPr lang="en-US" sz="2800" dirty="0">
                <a:solidFill>
                  <a:srgbClr val="FFFF00"/>
                </a:solidFill>
                <a:effectLst/>
                <a:latin typeface="Times New Roman" panose="02020603050405020304" pitchFamily="18" charset="0"/>
                <a:cs typeface="Times New Roman" panose="02020603050405020304" pitchFamily="18" charset="0"/>
              </a:rPr>
              <a:t>		</a:t>
            </a:r>
            <a:endParaRPr lang="en-US" sz="2800" dirty="0" smtClean="0">
              <a:solidFill>
                <a:srgbClr val="FFFF00"/>
              </a:solidFill>
              <a:effectLst/>
              <a:latin typeface="Times New Roman" panose="02020603050405020304" pitchFamily="18" charset="0"/>
              <a:cs typeface="Times New Roman" panose="02020603050405020304" pitchFamily="18" charset="0"/>
            </a:endParaRPr>
          </a:p>
          <a:p>
            <a:pPr eaLnBrk="1" hangingPunct="1">
              <a:lnSpc>
                <a:spcPct val="80000"/>
              </a:lnSpc>
              <a:buFontTx/>
              <a:buNone/>
              <a:defRPr/>
            </a:pPr>
            <a:r>
              <a:rPr lang="en-US" sz="2800" dirty="0" smtClean="0">
                <a:solidFill>
                  <a:srgbClr val="FFFF00"/>
                </a:solidFill>
                <a:effectLst/>
                <a:latin typeface="Times New Roman" panose="02020603050405020304" pitchFamily="18" charset="0"/>
                <a:cs typeface="Times New Roman" panose="02020603050405020304" pitchFamily="18" charset="0"/>
              </a:rPr>
              <a:t>**College </a:t>
            </a:r>
            <a:r>
              <a:rPr lang="en-US" sz="2800" dirty="0">
                <a:solidFill>
                  <a:srgbClr val="FFFF00"/>
                </a:solidFill>
                <a:effectLst/>
                <a:latin typeface="Times New Roman" panose="02020603050405020304" pitchFamily="18" charset="0"/>
                <a:cs typeface="Times New Roman" panose="02020603050405020304" pitchFamily="18" charset="0"/>
              </a:rPr>
              <a:t>Freshmen with </a:t>
            </a:r>
            <a:r>
              <a:rPr lang="en-US" sz="2800" u="sng" dirty="0">
                <a:solidFill>
                  <a:srgbClr val="FFFF00"/>
                </a:solidFill>
                <a:effectLst/>
                <a:latin typeface="Times New Roman" panose="02020603050405020304" pitchFamily="18" charset="0"/>
                <a:cs typeface="Times New Roman" panose="02020603050405020304" pitchFamily="18" charset="0"/>
              </a:rPr>
              <a:t>less than 30 college credit </a:t>
            </a:r>
            <a:r>
              <a:rPr lang="en-US" sz="2800" u="sng" dirty="0" smtClean="0">
                <a:solidFill>
                  <a:srgbClr val="FFFF00"/>
                </a:solidFill>
                <a:effectLst/>
                <a:latin typeface="Times New Roman" panose="02020603050405020304" pitchFamily="18" charset="0"/>
                <a:cs typeface="Times New Roman" panose="02020603050405020304" pitchFamily="18" charset="0"/>
              </a:rPr>
              <a:t>hours</a:t>
            </a:r>
            <a:r>
              <a:rPr lang="en-US" sz="2800" dirty="0" smtClean="0">
                <a:solidFill>
                  <a:srgbClr val="FFFF00"/>
                </a:solidFill>
                <a:effectLst/>
                <a:latin typeface="Times New Roman" panose="02020603050405020304" pitchFamily="18" charset="0"/>
                <a:cs typeface="Times New Roman" panose="02020603050405020304" pitchFamily="18" charset="0"/>
              </a:rPr>
              <a:t> still </a:t>
            </a:r>
            <a:r>
              <a:rPr lang="en-US" sz="2800" dirty="0">
                <a:solidFill>
                  <a:srgbClr val="FFFF00"/>
                </a:solidFill>
                <a:effectLst/>
                <a:latin typeface="Times New Roman" panose="02020603050405020304" pitchFamily="18" charset="0"/>
                <a:cs typeface="Times New Roman" panose="02020603050405020304" pitchFamily="18" charset="0"/>
              </a:rPr>
              <a:t>eligible for scholarship</a:t>
            </a:r>
          </a:p>
          <a:p>
            <a:pPr eaLnBrk="1" hangingPunct="1">
              <a:lnSpc>
                <a:spcPct val="80000"/>
              </a:lnSpc>
              <a:buFontTx/>
              <a:buNone/>
              <a:defRPr/>
            </a:pPr>
            <a:endParaRPr lang="en-US" sz="2800" dirty="0">
              <a:solidFill>
                <a:srgbClr val="FFFF00"/>
              </a:solidFill>
              <a:effectLst/>
              <a:latin typeface="Times New Roman" panose="02020603050405020304" pitchFamily="18" charset="0"/>
              <a:cs typeface="Times New Roman" panose="02020603050405020304" pitchFamily="18" charset="0"/>
            </a:endParaRPr>
          </a:p>
        </p:txBody>
      </p:sp>
      <p:grpSp>
        <p:nvGrpSpPr>
          <p:cNvPr id="4" name="Group 3"/>
          <p:cNvGrpSpPr>
            <a:grpSpLocks/>
          </p:cNvGrpSpPr>
          <p:nvPr/>
        </p:nvGrpSpPr>
        <p:grpSpPr bwMode="auto">
          <a:xfrm>
            <a:off x="304800" y="170658"/>
            <a:ext cx="1201737" cy="1182683"/>
            <a:chOff x="3461" y="1997"/>
            <a:chExt cx="2155" cy="2179"/>
          </a:xfrm>
        </p:grpSpPr>
        <p:sp>
          <p:nvSpPr>
            <p:cNvPr id="5" name="Oval 4"/>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 name="Oval 5"/>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7" name="Group 6"/>
            <p:cNvGrpSpPr>
              <a:grpSpLocks/>
            </p:cNvGrpSpPr>
            <p:nvPr/>
          </p:nvGrpSpPr>
          <p:grpSpPr bwMode="auto">
            <a:xfrm>
              <a:off x="3461" y="1997"/>
              <a:ext cx="2145" cy="2145"/>
              <a:chOff x="720" y="96"/>
              <a:chExt cx="4080" cy="4080"/>
            </a:xfrm>
          </p:grpSpPr>
          <p:sp>
            <p:nvSpPr>
              <p:cNvPr id="8" name="Oval 7"/>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9" name="Picture 8" descr="navy.jpg (242465 bytes)"/>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0" name="Picture 5" descr="C:\Users\anthonym\Downloads\NJROTC Logo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84189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797965" y="35965"/>
            <a:ext cx="7467600" cy="1188198"/>
          </a:xfrm>
        </p:spPr>
        <p:txBody>
          <a:bodyPr/>
          <a:lstStyle/>
          <a:p>
            <a:pPr algn="ctr" eaLnBrk="1" hangingPunct="1">
              <a:defRPr/>
            </a:pPr>
            <a:r>
              <a:rPr lang="en-US" sz="3200" dirty="0">
                <a:solidFill>
                  <a:srgbClr val="FFFF00"/>
                </a:solidFill>
              </a:rPr>
              <a:t>Steps toward NROTC</a:t>
            </a:r>
            <a:br>
              <a:rPr lang="en-US" sz="3200" dirty="0">
                <a:solidFill>
                  <a:srgbClr val="FFFF00"/>
                </a:solidFill>
              </a:rPr>
            </a:br>
            <a:r>
              <a:rPr lang="en-US" sz="3200" dirty="0">
                <a:solidFill>
                  <a:srgbClr val="FFFF00"/>
                </a:solidFill>
              </a:rPr>
              <a:t> HS Seniors</a:t>
            </a:r>
          </a:p>
        </p:txBody>
      </p:sp>
      <p:sp>
        <p:nvSpPr>
          <p:cNvPr id="17411" name="Rectangle 3"/>
          <p:cNvSpPr>
            <a:spLocks noGrp="1" noChangeArrowheads="1"/>
          </p:cNvSpPr>
          <p:nvPr>
            <p:ph type="body" idx="1"/>
          </p:nvPr>
        </p:nvSpPr>
        <p:spPr>
          <a:xfrm>
            <a:off x="152400" y="1143000"/>
            <a:ext cx="8839199" cy="5714999"/>
          </a:xfrm>
        </p:spPr>
        <p:txBody>
          <a:bodyPr>
            <a:normAutofit/>
          </a:bodyPr>
          <a:lstStyle/>
          <a:p>
            <a:pPr eaLnBrk="1" hangingPunct="1">
              <a:lnSpc>
                <a:spcPct val="80000"/>
              </a:lnSpc>
              <a:buFontTx/>
              <a:buNone/>
              <a:defRPr/>
            </a:pPr>
            <a:endParaRPr lang="en-US" sz="1600" dirty="0">
              <a:solidFill>
                <a:srgbClr val="FFFF00"/>
              </a:solidFill>
              <a:effectLst/>
            </a:endParaRPr>
          </a:p>
          <a:p>
            <a:pPr eaLnBrk="1" hangingPunct="1">
              <a:lnSpc>
                <a:spcPct val="80000"/>
              </a:lnSpc>
              <a:buFontTx/>
              <a:buNone/>
              <a:defRPr/>
            </a:pPr>
            <a:r>
              <a:rPr lang="en-US" sz="2800" b="1" dirty="0">
                <a:solidFill>
                  <a:srgbClr val="FFFF00"/>
                </a:solidFill>
                <a:effectLst/>
                <a:latin typeface="Times New Roman" panose="02020603050405020304" pitchFamily="18" charset="0"/>
                <a:cs typeface="Times New Roman" panose="02020603050405020304" pitchFamily="18" charset="0"/>
              </a:rPr>
              <a:t>STEP 2</a:t>
            </a:r>
            <a:r>
              <a:rPr lang="en-US" sz="2800" b="1" dirty="0" smtClean="0">
                <a:solidFill>
                  <a:srgbClr val="FFFF00"/>
                </a:solidFill>
                <a:effectLst/>
                <a:latin typeface="Times New Roman" panose="02020603050405020304" pitchFamily="18" charset="0"/>
                <a:cs typeface="Times New Roman" panose="02020603050405020304" pitchFamily="18" charset="0"/>
              </a:rPr>
              <a:t>:  </a:t>
            </a:r>
            <a:r>
              <a:rPr lang="en-US" sz="2800" b="1" u="sng" dirty="0" smtClean="0">
                <a:solidFill>
                  <a:srgbClr val="FFFF00"/>
                </a:solidFill>
                <a:effectLst/>
                <a:latin typeface="Times New Roman" panose="02020603050405020304" pitchFamily="18" charset="0"/>
                <a:cs typeface="Times New Roman" panose="02020603050405020304" pitchFamily="18" charset="0"/>
              </a:rPr>
              <a:t>Apply</a:t>
            </a:r>
            <a:r>
              <a:rPr lang="en-US" sz="2800" b="1" dirty="0" smtClean="0">
                <a:solidFill>
                  <a:srgbClr val="FFFF00"/>
                </a:solidFill>
                <a:effectLst/>
                <a:latin typeface="Times New Roman" panose="02020603050405020304" pitchFamily="18" charset="0"/>
                <a:cs typeface="Times New Roman" panose="02020603050405020304" pitchFamily="18" charset="0"/>
              </a:rPr>
              <a:t> </a:t>
            </a:r>
            <a:r>
              <a:rPr lang="en-US" sz="2800" b="1" dirty="0">
                <a:solidFill>
                  <a:srgbClr val="FFFF00"/>
                </a:solidFill>
                <a:effectLst/>
                <a:latin typeface="Times New Roman" panose="02020603050405020304" pitchFamily="18" charset="0"/>
                <a:cs typeface="Times New Roman" panose="02020603050405020304" pitchFamily="18" charset="0"/>
              </a:rPr>
              <a:t>for acceptance to a college with an NROTC unit</a:t>
            </a:r>
            <a:r>
              <a:rPr lang="en-US" sz="2800" dirty="0">
                <a:solidFill>
                  <a:srgbClr val="FFFF00"/>
                </a:solidFill>
                <a:effectLst/>
                <a:latin typeface="Times New Roman" panose="02020603050405020304" pitchFamily="18" charset="0"/>
                <a:cs typeface="Times New Roman" panose="02020603050405020304" pitchFamily="18" charset="0"/>
              </a:rPr>
              <a:t>.  Some universities have two deadlines, early decision and regular decision.  </a:t>
            </a:r>
            <a:endParaRPr lang="en-US" sz="2800" dirty="0" smtClean="0">
              <a:solidFill>
                <a:srgbClr val="FFFF00"/>
              </a:solidFill>
              <a:effectLst/>
              <a:latin typeface="Times New Roman" panose="02020603050405020304" pitchFamily="18" charset="0"/>
              <a:cs typeface="Times New Roman" panose="02020603050405020304" pitchFamily="18" charset="0"/>
            </a:endParaRPr>
          </a:p>
          <a:p>
            <a:pPr eaLnBrk="1" hangingPunct="1">
              <a:lnSpc>
                <a:spcPct val="80000"/>
              </a:lnSpc>
              <a:buFontTx/>
              <a:buNone/>
              <a:defRPr/>
            </a:pPr>
            <a:endParaRPr lang="en-US" sz="2800" dirty="0">
              <a:solidFill>
                <a:srgbClr val="FFFF00"/>
              </a:solidFill>
              <a:effectLst/>
              <a:latin typeface="Times New Roman" panose="02020603050405020304" pitchFamily="18" charset="0"/>
              <a:cs typeface="Times New Roman" panose="02020603050405020304" pitchFamily="18" charset="0"/>
            </a:endParaRPr>
          </a:p>
          <a:p>
            <a:pPr marL="18288" indent="0" eaLnBrk="1" hangingPunct="1">
              <a:lnSpc>
                <a:spcPct val="80000"/>
              </a:lnSpc>
              <a:buNone/>
              <a:defRPr/>
            </a:pPr>
            <a:r>
              <a:rPr lang="en-US" sz="2800" dirty="0" smtClean="0">
                <a:solidFill>
                  <a:srgbClr val="FFFF00"/>
                </a:solidFill>
                <a:effectLst/>
                <a:latin typeface="Times New Roman" panose="02020603050405020304" pitchFamily="18" charset="0"/>
                <a:cs typeface="Times New Roman" panose="02020603050405020304" pitchFamily="18" charset="0"/>
              </a:rPr>
              <a:t>	</a:t>
            </a:r>
            <a:r>
              <a:rPr lang="en-US" sz="2800" b="1" dirty="0" smtClean="0">
                <a:solidFill>
                  <a:srgbClr val="FFFF00"/>
                </a:solidFill>
                <a:effectLst/>
                <a:latin typeface="Times New Roman" panose="02020603050405020304" pitchFamily="18" charset="0"/>
                <a:cs typeface="Times New Roman" panose="02020603050405020304" pitchFamily="18" charset="0"/>
              </a:rPr>
              <a:t>Free advertisements for Common App  </a:t>
            </a:r>
            <a:r>
              <a:rPr lang="en-US" sz="2800" dirty="0" smtClean="0">
                <a:solidFill>
                  <a:srgbClr val="FFFF00"/>
                </a:solidFill>
                <a:effectLst/>
                <a:latin typeface="Times New Roman" panose="02020603050405020304" pitchFamily="18" charset="0"/>
                <a:cs typeface="Times New Roman" panose="02020603050405020304" pitchFamily="18" charset="0"/>
              </a:rPr>
              <a:t>					https</a:t>
            </a:r>
            <a:r>
              <a:rPr lang="en-US" sz="2800" dirty="0">
                <a:solidFill>
                  <a:srgbClr val="FFFF00"/>
                </a:solidFill>
                <a:effectLst/>
                <a:latin typeface="Times New Roman" panose="02020603050405020304" pitchFamily="18" charset="0"/>
                <a:cs typeface="Times New Roman" panose="02020603050405020304" pitchFamily="18" charset="0"/>
              </a:rPr>
              <a:t>://www.applytexas.org</a:t>
            </a:r>
          </a:p>
          <a:p>
            <a:pPr marL="384048" lvl="1" indent="0" eaLnBrk="1" hangingPunct="1">
              <a:lnSpc>
                <a:spcPct val="80000"/>
              </a:lnSpc>
              <a:buNone/>
              <a:defRPr/>
            </a:pPr>
            <a:r>
              <a:rPr lang="en-US" sz="2800" dirty="0" smtClean="0">
                <a:solidFill>
                  <a:srgbClr val="FFFF00"/>
                </a:solidFill>
                <a:effectLst/>
                <a:latin typeface="Times New Roman" panose="02020603050405020304" pitchFamily="18" charset="0"/>
                <a:cs typeface="Times New Roman" panose="02020603050405020304" pitchFamily="18" charset="0"/>
              </a:rPr>
              <a:t>	It </a:t>
            </a:r>
            <a:r>
              <a:rPr lang="en-US" sz="2800" dirty="0">
                <a:solidFill>
                  <a:srgbClr val="FFFF00"/>
                </a:solidFill>
                <a:effectLst/>
                <a:latin typeface="Times New Roman" panose="02020603050405020304" pitchFamily="18" charset="0"/>
                <a:cs typeface="Times New Roman" panose="02020603050405020304" pitchFamily="18" charset="0"/>
              </a:rPr>
              <a:t>is a one time application that can be reused for </a:t>
            </a:r>
            <a:r>
              <a:rPr lang="en-US" sz="2800" dirty="0" smtClean="0">
                <a:solidFill>
                  <a:srgbClr val="FFFF00"/>
                </a:solidFill>
                <a:effectLst/>
                <a:latin typeface="Times New Roman" panose="02020603050405020304" pitchFamily="18" charset="0"/>
                <a:cs typeface="Times New Roman" panose="02020603050405020304" pitchFamily="18" charset="0"/>
              </a:rPr>
              <a:t>	multiple </a:t>
            </a:r>
            <a:r>
              <a:rPr lang="en-US" sz="2800" dirty="0">
                <a:solidFill>
                  <a:srgbClr val="FFFF00"/>
                </a:solidFill>
                <a:effectLst/>
                <a:latin typeface="Times New Roman" panose="02020603050405020304" pitchFamily="18" charset="0"/>
                <a:cs typeface="Times New Roman" panose="02020603050405020304" pitchFamily="18" charset="0"/>
              </a:rPr>
              <a:t>universities.</a:t>
            </a:r>
          </a:p>
          <a:p>
            <a:pPr eaLnBrk="1" hangingPunct="1">
              <a:lnSpc>
                <a:spcPct val="80000"/>
              </a:lnSpc>
              <a:buFont typeface="Wingdings" panose="05000000000000000000" pitchFamily="2" charset="2"/>
              <a:buChar char="q"/>
              <a:defRPr/>
            </a:pPr>
            <a:endParaRPr lang="en-US" sz="2800" dirty="0">
              <a:solidFill>
                <a:srgbClr val="FFFF00"/>
              </a:solidFill>
              <a:effectLst/>
              <a:latin typeface="Times New Roman" panose="02020603050405020304" pitchFamily="18" charset="0"/>
              <a:cs typeface="Times New Roman" panose="02020603050405020304" pitchFamily="18" charset="0"/>
            </a:endParaRPr>
          </a:p>
          <a:p>
            <a:pPr marL="18288" indent="0" eaLnBrk="1" hangingPunct="1">
              <a:lnSpc>
                <a:spcPct val="80000"/>
              </a:lnSpc>
              <a:buNone/>
              <a:defRPr/>
            </a:pPr>
            <a:r>
              <a:rPr lang="en-US" sz="2800" dirty="0">
                <a:solidFill>
                  <a:srgbClr val="FFFF00"/>
                </a:solidFill>
                <a:effectLst/>
                <a:latin typeface="Times New Roman" panose="02020603050405020304" pitchFamily="18" charset="0"/>
                <a:cs typeface="Times New Roman" panose="02020603050405020304" pitchFamily="18" charset="0"/>
              </a:rPr>
              <a:t>Outside of all this paperwork, don't forget to take care of yourself.  NROTC adds athletic requirements not present for most college students.  </a:t>
            </a:r>
            <a:r>
              <a:rPr lang="en-US" sz="2800" b="1" u="sng" dirty="0">
                <a:solidFill>
                  <a:srgbClr val="FFFF00"/>
                </a:solidFill>
                <a:effectLst/>
                <a:latin typeface="Times New Roman" panose="02020603050405020304" pitchFamily="18" charset="0"/>
                <a:cs typeface="Times New Roman" panose="02020603050405020304" pitchFamily="18" charset="0"/>
              </a:rPr>
              <a:t>Push-ups, Sit-ups, and running should become frequent activities.  </a:t>
            </a:r>
          </a:p>
        </p:txBody>
      </p:sp>
      <p:grpSp>
        <p:nvGrpSpPr>
          <p:cNvPr id="4" name="Group 3"/>
          <p:cNvGrpSpPr>
            <a:grpSpLocks/>
          </p:cNvGrpSpPr>
          <p:nvPr/>
        </p:nvGrpSpPr>
        <p:grpSpPr bwMode="auto">
          <a:xfrm>
            <a:off x="304800" y="170658"/>
            <a:ext cx="1201737" cy="1182683"/>
            <a:chOff x="3461" y="1997"/>
            <a:chExt cx="2155" cy="2179"/>
          </a:xfrm>
        </p:grpSpPr>
        <p:sp>
          <p:nvSpPr>
            <p:cNvPr id="5" name="Oval 4"/>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 name="Oval 5"/>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7" name="Group 6"/>
            <p:cNvGrpSpPr>
              <a:grpSpLocks/>
            </p:cNvGrpSpPr>
            <p:nvPr/>
          </p:nvGrpSpPr>
          <p:grpSpPr bwMode="auto">
            <a:xfrm>
              <a:off x="3461" y="1997"/>
              <a:ext cx="2145" cy="2145"/>
              <a:chOff x="720" y="96"/>
              <a:chExt cx="4080" cy="4080"/>
            </a:xfrm>
          </p:grpSpPr>
          <p:sp>
            <p:nvSpPr>
              <p:cNvPr id="8" name="Oval 7"/>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9" name="Picture 8"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0"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83588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752600" y="76200"/>
            <a:ext cx="6629400" cy="1143000"/>
          </a:xfrm>
        </p:spPr>
        <p:txBody>
          <a:bodyPr/>
          <a:lstStyle/>
          <a:p>
            <a:pPr eaLnBrk="1" hangingPunct="1"/>
            <a:r>
              <a:rPr lang="en-US" altLang="en-US" sz="4400" dirty="0">
                <a:solidFill>
                  <a:srgbClr val="FFFF00"/>
                </a:solidFill>
              </a:rPr>
              <a:t>Advice for Applicants</a:t>
            </a:r>
          </a:p>
        </p:txBody>
      </p:sp>
      <p:sp>
        <p:nvSpPr>
          <p:cNvPr id="21507" name="Rectangle 3"/>
          <p:cNvSpPr>
            <a:spLocks noGrp="1" noChangeArrowheads="1"/>
          </p:cNvSpPr>
          <p:nvPr>
            <p:ph sz="half" idx="4294967295"/>
          </p:nvPr>
        </p:nvSpPr>
        <p:spPr>
          <a:xfrm>
            <a:off x="231775" y="1576388"/>
            <a:ext cx="4772025" cy="5281612"/>
          </a:xfrm>
          <a:prstGeom prst="rect">
            <a:avLst/>
          </a:prstGeom>
        </p:spPr>
        <p:txBody>
          <a:bodyPr rtlCol="0">
            <a:normAutofit/>
          </a:bodyPr>
          <a:lstStyle/>
          <a:p>
            <a:pPr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Be thorough and complete in application</a:t>
            </a:r>
          </a:p>
          <a:p>
            <a:pPr lvl="1" eaLnBrk="1" fontAlgn="auto" hangingPunct="1">
              <a:spcAft>
                <a:spcPts val="0"/>
              </a:spcAft>
              <a:buClr>
                <a:schemeClr val="tx2"/>
              </a:buClr>
              <a:buSzPct val="75000"/>
              <a:buFont typeface="Arial" panose="020B0604020202020204" pitchFamily="34" charset="0"/>
              <a:buChar char="•"/>
              <a:defRPr/>
            </a:pPr>
            <a:r>
              <a:rPr lang="en-US" altLang="en-US" sz="2000" dirty="0">
                <a:solidFill>
                  <a:srgbClr val="FFFF00"/>
                </a:solidFill>
                <a:latin typeface="Times New Roman" pitchFamily="18" charset="0"/>
                <a:cs typeface="Times New Roman" pitchFamily="18" charset="0"/>
              </a:rPr>
              <a:t>Answer all the questions</a:t>
            </a:r>
          </a:p>
          <a:p>
            <a:pPr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Project activities for senior year</a:t>
            </a:r>
          </a:p>
          <a:p>
            <a:pPr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Detail activities not listed in application</a:t>
            </a:r>
          </a:p>
          <a:p>
            <a:pPr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Do not wait for selection decision to apply to colleges</a:t>
            </a:r>
          </a:p>
          <a:p>
            <a:pPr lvl="1" eaLnBrk="1" fontAlgn="auto" hangingPunct="1">
              <a:spcAft>
                <a:spcPts val="0"/>
              </a:spcAft>
              <a:buClr>
                <a:schemeClr val="tx2"/>
              </a:buClr>
              <a:buSzPct val="75000"/>
              <a:buFont typeface="Arial" panose="020B0604020202020204" pitchFamily="34" charset="0"/>
              <a:buChar char="•"/>
              <a:defRPr/>
            </a:pPr>
            <a:r>
              <a:rPr lang="en-US" altLang="en-US" sz="2000" dirty="0">
                <a:solidFill>
                  <a:srgbClr val="FFFF00"/>
                </a:solidFill>
                <a:latin typeface="Times New Roman" pitchFamily="18" charset="0"/>
                <a:cs typeface="Times New Roman" pitchFamily="18" charset="0"/>
              </a:rPr>
              <a:t>Apply to all 5 choices</a:t>
            </a:r>
          </a:p>
          <a:p>
            <a:pPr lvl="2" eaLnBrk="1" fontAlgn="auto" hangingPunct="1">
              <a:spcAft>
                <a:spcPts val="0"/>
              </a:spcAft>
              <a:buClr>
                <a:schemeClr val="tx2"/>
              </a:buClr>
              <a:buSzPct val="75000"/>
              <a:buFont typeface="Arial" panose="020B0604020202020204" pitchFamily="34" charset="0"/>
              <a:buChar char="•"/>
              <a:defRPr/>
            </a:pPr>
            <a:r>
              <a:rPr lang="en-US" altLang="en-US" sz="1800" dirty="0">
                <a:solidFill>
                  <a:srgbClr val="FFFF00"/>
                </a:solidFill>
                <a:latin typeface="Times New Roman" pitchFamily="18" charset="0"/>
                <a:cs typeface="Times New Roman" pitchFamily="18" charset="0"/>
              </a:rPr>
              <a:t>It is the applicant’s job to get admitted to school</a:t>
            </a:r>
          </a:p>
          <a:p>
            <a:pPr lvl="1" eaLnBrk="1" fontAlgn="auto" hangingPunct="1">
              <a:spcAft>
                <a:spcPts val="0"/>
              </a:spcAft>
              <a:buClr>
                <a:schemeClr val="tx2"/>
              </a:buClr>
              <a:buSzPct val="75000"/>
              <a:buFont typeface="Arial" panose="020B0604020202020204" pitchFamily="34" charset="0"/>
              <a:buChar char="•"/>
              <a:defRPr/>
            </a:pPr>
            <a:r>
              <a:rPr lang="en-US" altLang="en-US" sz="2000" dirty="0">
                <a:solidFill>
                  <a:srgbClr val="FFFF00"/>
                </a:solidFill>
                <a:latin typeface="Times New Roman" pitchFamily="18" charset="0"/>
                <a:cs typeface="Times New Roman" pitchFamily="18" charset="0"/>
              </a:rPr>
              <a:t>Be realistic with choices</a:t>
            </a:r>
          </a:p>
          <a:p>
            <a:pPr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Ensure contact info is correct</a:t>
            </a:r>
          </a:p>
        </p:txBody>
      </p:sp>
      <p:sp>
        <p:nvSpPr>
          <p:cNvPr id="21508" name="Rectangle 4"/>
          <p:cNvSpPr>
            <a:spLocks noGrp="1" noChangeArrowheads="1"/>
          </p:cNvSpPr>
          <p:nvPr>
            <p:ph sz="half" idx="4294967295"/>
          </p:nvPr>
        </p:nvSpPr>
        <p:spPr>
          <a:xfrm>
            <a:off x="4876800" y="1447800"/>
            <a:ext cx="3889375" cy="5410200"/>
          </a:xfrm>
          <a:prstGeom prst="rect">
            <a:avLst/>
          </a:prstGeom>
        </p:spPr>
        <p:txBody>
          <a:bodyPr rtlCol="0">
            <a:normAutofit/>
          </a:bodyPr>
          <a:lstStyle/>
          <a:p>
            <a:pPr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Issues considered by the Board:</a:t>
            </a:r>
          </a:p>
          <a:p>
            <a:pPr lvl="1"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Character</a:t>
            </a:r>
          </a:p>
          <a:p>
            <a:pPr lvl="1"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Leadership</a:t>
            </a:r>
          </a:p>
          <a:p>
            <a:pPr lvl="2"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Extracurricular activities</a:t>
            </a:r>
          </a:p>
          <a:p>
            <a:pPr lvl="1"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Athletics</a:t>
            </a:r>
          </a:p>
          <a:p>
            <a:pPr lvl="2"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Physical Fitness</a:t>
            </a:r>
          </a:p>
          <a:p>
            <a:pPr lvl="1"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Academics</a:t>
            </a:r>
          </a:p>
          <a:p>
            <a:pPr lvl="1"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Sense of Service</a:t>
            </a:r>
          </a:p>
          <a:p>
            <a:pPr lvl="2" eaLnBrk="1" fontAlgn="auto" hangingPunct="1">
              <a:spcAft>
                <a:spcPts val="0"/>
              </a:spcAft>
              <a:buClr>
                <a:schemeClr val="tx2"/>
              </a:buClr>
              <a:buSzPct val="75000"/>
              <a:buFont typeface="Arial" panose="020B0604020202020204" pitchFamily="34" charset="0"/>
              <a:buChar char="•"/>
              <a:defRPr/>
            </a:pPr>
            <a:r>
              <a:rPr lang="en-US" altLang="en-US" sz="2400" dirty="0">
                <a:solidFill>
                  <a:srgbClr val="FFFF00"/>
                </a:solidFill>
                <a:latin typeface="Times New Roman" pitchFamily="18" charset="0"/>
                <a:cs typeface="Times New Roman" pitchFamily="18" charset="0"/>
              </a:rPr>
              <a:t>Propensity to serve</a:t>
            </a:r>
          </a:p>
          <a:p>
            <a:pPr eaLnBrk="1" fontAlgn="auto" hangingPunct="1">
              <a:spcAft>
                <a:spcPts val="0"/>
              </a:spcAft>
              <a:buFont typeface="Wingdings" pitchFamily="2" charset="2"/>
              <a:buNone/>
              <a:defRPr/>
            </a:pPr>
            <a:endParaRPr lang="en-US" altLang="en-US" sz="2400" dirty="0">
              <a:solidFill>
                <a:srgbClr val="FFFF00"/>
              </a:solidFill>
              <a:latin typeface="Times New Roman" pitchFamily="18" charset="0"/>
              <a:cs typeface="Times New Roman" pitchFamily="18" charset="0"/>
            </a:endParaRPr>
          </a:p>
        </p:txBody>
      </p:sp>
      <p:grpSp>
        <p:nvGrpSpPr>
          <p:cNvPr id="6" name="Group 5"/>
          <p:cNvGrpSpPr>
            <a:grpSpLocks/>
          </p:cNvGrpSpPr>
          <p:nvPr/>
        </p:nvGrpSpPr>
        <p:grpSpPr bwMode="auto">
          <a:xfrm>
            <a:off x="246063" y="152400"/>
            <a:ext cx="1201737" cy="1182683"/>
            <a:chOff x="3461" y="1997"/>
            <a:chExt cx="2155" cy="2179"/>
          </a:xfrm>
        </p:grpSpPr>
        <p:sp>
          <p:nvSpPr>
            <p:cNvPr id="7" name="Oval 6"/>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8" name="Oval 7"/>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9" name="Group 8"/>
            <p:cNvGrpSpPr>
              <a:grpSpLocks/>
            </p:cNvGrpSpPr>
            <p:nvPr/>
          </p:nvGrpSpPr>
          <p:grpSpPr bwMode="auto">
            <a:xfrm>
              <a:off x="3461" y="1997"/>
              <a:ext cx="2145" cy="2145"/>
              <a:chOff x="720" y="96"/>
              <a:chExt cx="4080" cy="4080"/>
            </a:xfrm>
          </p:grpSpPr>
          <p:sp>
            <p:nvSpPr>
              <p:cNvPr id="10" name="Oval 9"/>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1" name="Picture 10"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2"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745993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16312" y="-107359"/>
            <a:ext cx="8229600" cy="1143000"/>
          </a:xfrm>
        </p:spPr>
        <p:txBody>
          <a:bodyPr/>
          <a:lstStyle/>
          <a:p>
            <a:pPr algn="ctr" eaLnBrk="1" hangingPunct="1"/>
            <a:r>
              <a:rPr lang="en-US" altLang="en-US" sz="3600" dirty="0"/>
              <a:t/>
            </a:r>
            <a:br>
              <a:rPr lang="en-US" altLang="en-US" sz="3600" dirty="0"/>
            </a:br>
            <a:r>
              <a:rPr lang="en-US" altLang="en-US" sz="3600" dirty="0"/>
              <a:t/>
            </a:r>
            <a:br>
              <a:rPr lang="en-US" altLang="en-US" sz="3600" dirty="0"/>
            </a:br>
            <a:r>
              <a:rPr lang="en-US" altLang="en-US" sz="3600" dirty="0"/>
              <a:t/>
            </a:r>
            <a:br>
              <a:rPr lang="en-US" altLang="en-US" sz="3600" dirty="0"/>
            </a:br>
            <a:r>
              <a:rPr lang="en-US" altLang="en-US" sz="3600" dirty="0"/>
              <a:t/>
            </a:r>
            <a:br>
              <a:rPr lang="en-US" altLang="en-US" sz="3600" dirty="0"/>
            </a:br>
            <a:r>
              <a:rPr lang="en-US" altLang="en-US" sz="2800" dirty="0">
                <a:solidFill>
                  <a:srgbClr val="FFFF00"/>
                </a:solidFill>
              </a:rPr>
              <a:t>Additional Advice </a:t>
            </a:r>
            <a:br>
              <a:rPr lang="en-US" altLang="en-US" sz="2800" dirty="0">
                <a:solidFill>
                  <a:srgbClr val="FFFF00"/>
                </a:solidFill>
              </a:rPr>
            </a:br>
            <a:r>
              <a:rPr lang="en-US" altLang="en-US" sz="2800" dirty="0">
                <a:solidFill>
                  <a:srgbClr val="FFFF00"/>
                </a:solidFill>
              </a:rPr>
              <a:t>for Applicants</a:t>
            </a:r>
          </a:p>
        </p:txBody>
      </p:sp>
      <p:sp>
        <p:nvSpPr>
          <p:cNvPr id="47107" name="Rectangle 3"/>
          <p:cNvSpPr>
            <a:spLocks noGrp="1" noChangeArrowheads="1"/>
          </p:cNvSpPr>
          <p:nvPr>
            <p:ph sz="half" idx="4294967295"/>
          </p:nvPr>
        </p:nvSpPr>
        <p:spPr>
          <a:xfrm>
            <a:off x="435468" y="1703290"/>
            <a:ext cx="8475663" cy="4838700"/>
          </a:xfrm>
          <a:prstGeom prst="rect">
            <a:avLst/>
          </a:prstGeom>
        </p:spPr>
        <p:txBody>
          <a:bodyPr>
            <a:noAutofit/>
          </a:bodyPr>
          <a:lstStyle/>
          <a:p>
            <a:pPr eaLnBrk="1" hangingPunct="1">
              <a:buClr>
                <a:schemeClr val="tx2"/>
              </a:buClr>
              <a:buSzPct val="80000"/>
              <a:buFont typeface="Arial" panose="020B0604020202020204" pitchFamily="34" charset="0"/>
              <a:buChar char="•"/>
            </a:pPr>
            <a:r>
              <a:rPr lang="en-US" altLang="en-US" sz="2800" dirty="0">
                <a:solidFill>
                  <a:srgbClr val="FFFF00"/>
                </a:solidFill>
                <a:latin typeface="Times New Roman" pitchFamily="18" charset="0"/>
                <a:cs typeface="Times New Roman" pitchFamily="18" charset="0"/>
              </a:rPr>
              <a:t>Be proactive in checking the status of the application</a:t>
            </a:r>
          </a:p>
          <a:p>
            <a:pPr lvl="1" eaLnBrk="1" hangingPunct="1">
              <a:buClr>
                <a:schemeClr val="tx2"/>
              </a:buClr>
              <a:buSzPct val="80000"/>
              <a:buFont typeface="Arial" panose="020B0604020202020204" pitchFamily="34" charset="0"/>
              <a:buChar char="•"/>
            </a:pPr>
            <a:r>
              <a:rPr lang="en-US" altLang="en-US" sz="2000" dirty="0">
                <a:solidFill>
                  <a:srgbClr val="FFFF00"/>
                </a:solidFill>
                <a:latin typeface="Times New Roman" pitchFamily="18" charset="0"/>
                <a:cs typeface="Times New Roman" pitchFamily="18" charset="0"/>
              </a:rPr>
              <a:t>Utilize the “Check Status of Application” link on the NROTC homepage</a:t>
            </a:r>
          </a:p>
          <a:p>
            <a:pPr lvl="2" eaLnBrk="1" hangingPunct="1">
              <a:buClr>
                <a:schemeClr val="tx2"/>
              </a:buClr>
              <a:buSzPct val="80000"/>
              <a:buFont typeface="Arial" panose="020B0604020202020204" pitchFamily="34" charset="0"/>
              <a:buChar char="•"/>
            </a:pPr>
            <a:r>
              <a:rPr lang="en-US" altLang="en-US" sz="1800" dirty="0">
                <a:solidFill>
                  <a:srgbClr val="FFFF00"/>
                </a:solidFill>
                <a:latin typeface="Times New Roman" pitchFamily="18" charset="0"/>
                <a:cs typeface="Times New Roman" pitchFamily="18" charset="0"/>
              </a:rPr>
              <a:t>Application has not been reviewed unless Status indicates “Pending Decision”</a:t>
            </a:r>
          </a:p>
          <a:p>
            <a:pPr eaLnBrk="1" hangingPunct="1">
              <a:buClr>
                <a:schemeClr val="tx2"/>
              </a:buClr>
              <a:buSzPct val="80000"/>
              <a:buFont typeface="Arial" panose="020B0604020202020204" pitchFamily="34" charset="0"/>
              <a:buChar char="•"/>
            </a:pPr>
            <a:r>
              <a:rPr lang="en-US" altLang="en-US" sz="2800" dirty="0">
                <a:solidFill>
                  <a:srgbClr val="FFFF00"/>
                </a:solidFill>
                <a:latin typeface="Times New Roman" pitchFamily="18" charset="0"/>
                <a:cs typeface="Times New Roman" pitchFamily="18" charset="0"/>
              </a:rPr>
              <a:t>Take SAT/ACT as many times to obtain a competitive score</a:t>
            </a:r>
          </a:p>
          <a:p>
            <a:pPr lvl="1" eaLnBrk="1" hangingPunct="1">
              <a:buClr>
                <a:schemeClr val="tx2"/>
              </a:buClr>
              <a:buSzPct val="80000"/>
              <a:buFont typeface="Arial" panose="020B0604020202020204" pitchFamily="34" charset="0"/>
              <a:buChar char="•"/>
            </a:pPr>
            <a:r>
              <a:rPr lang="en-US" altLang="en-US" sz="2000" dirty="0" err="1">
                <a:solidFill>
                  <a:srgbClr val="FFFF00"/>
                </a:solidFill>
                <a:latin typeface="Times New Roman" pitchFamily="18" charset="0"/>
                <a:cs typeface="Times New Roman" pitchFamily="18" charset="0"/>
              </a:rPr>
              <a:t>Superscore</a:t>
            </a:r>
            <a:r>
              <a:rPr lang="en-US" altLang="en-US" sz="2000" dirty="0">
                <a:solidFill>
                  <a:srgbClr val="FFFF00"/>
                </a:solidFill>
                <a:latin typeface="Times New Roman" pitchFamily="18" charset="0"/>
                <a:cs typeface="Times New Roman" pitchFamily="18" charset="0"/>
              </a:rPr>
              <a:t> (consider only the highest score of each category of all tests taken)</a:t>
            </a:r>
          </a:p>
          <a:p>
            <a:pPr eaLnBrk="1" hangingPunct="1">
              <a:buClr>
                <a:schemeClr val="tx2"/>
              </a:buClr>
              <a:buSzPct val="80000"/>
              <a:buFont typeface="Arial" panose="020B0604020202020204" pitchFamily="34" charset="0"/>
              <a:buChar char="•"/>
            </a:pPr>
            <a:r>
              <a:rPr lang="en-US" altLang="en-US" sz="2800" dirty="0">
                <a:solidFill>
                  <a:srgbClr val="FFFF00"/>
                </a:solidFill>
                <a:latin typeface="Times New Roman" pitchFamily="18" charset="0"/>
                <a:cs typeface="Times New Roman" pitchFamily="18" charset="0"/>
              </a:rPr>
              <a:t>Top choice school should not be a “reach” school</a:t>
            </a:r>
          </a:p>
          <a:p>
            <a:pPr eaLnBrk="1" hangingPunct="1">
              <a:buClr>
                <a:schemeClr val="tx2"/>
              </a:buClr>
              <a:buSzPct val="80000"/>
              <a:buFont typeface="Arial" panose="020B0604020202020204" pitchFamily="34" charset="0"/>
              <a:buChar char="•"/>
            </a:pPr>
            <a:r>
              <a:rPr lang="en-US" altLang="en-US" sz="2800" dirty="0">
                <a:solidFill>
                  <a:srgbClr val="FFFF00"/>
                </a:solidFill>
                <a:latin typeface="Times New Roman" pitchFamily="18" charset="0"/>
                <a:cs typeface="Times New Roman" pitchFamily="18" charset="0"/>
              </a:rPr>
              <a:t>School email accounts for contact information not recommended</a:t>
            </a:r>
          </a:p>
          <a:p>
            <a:pPr eaLnBrk="1" hangingPunct="1">
              <a:buClr>
                <a:schemeClr val="tx2"/>
              </a:buClr>
              <a:buSzPct val="80000"/>
              <a:buFont typeface="Arial" panose="020B0604020202020204" pitchFamily="34" charset="0"/>
              <a:buChar char="•"/>
            </a:pPr>
            <a:r>
              <a:rPr lang="en-US" altLang="en-US" sz="2800" dirty="0">
                <a:solidFill>
                  <a:srgbClr val="FFFF00"/>
                </a:solidFill>
                <a:latin typeface="Times New Roman" pitchFamily="18" charset="0"/>
                <a:cs typeface="Times New Roman" pitchFamily="18" charset="0"/>
              </a:rPr>
              <a:t>Update any changes to contact information </a:t>
            </a:r>
          </a:p>
          <a:p>
            <a:pPr eaLnBrk="1" hangingPunct="1">
              <a:spcBef>
                <a:spcPts val="0"/>
              </a:spcBef>
              <a:buClr>
                <a:schemeClr val="tx2"/>
              </a:buClr>
              <a:buSzPct val="80000"/>
              <a:buFont typeface="Arial" panose="020B0604020202020204" pitchFamily="34" charset="0"/>
              <a:buChar char="•"/>
            </a:pPr>
            <a:r>
              <a:rPr lang="en-US" altLang="en-US" sz="2800" dirty="0">
                <a:solidFill>
                  <a:srgbClr val="FFFF00"/>
                </a:solidFill>
                <a:latin typeface="Times New Roman" pitchFamily="18" charset="0"/>
                <a:cs typeface="Times New Roman" pitchFamily="18" charset="0"/>
              </a:rPr>
              <a:t>Contact the NROTC Unit of a specific school for details regarding that individual Unit’s operations </a:t>
            </a:r>
            <a:endParaRPr lang="en-US" altLang="en-US" sz="2400" dirty="0">
              <a:solidFill>
                <a:srgbClr val="FFFF00"/>
              </a:solidFill>
              <a:latin typeface="Times New Roman" pitchFamily="18" charset="0"/>
              <a:cs typeface="Times New Roman" pitchFamily="18" charset="0"/>
            </a:endParaRPr>
          </a:p>
        </p:txBody>
      </p:sp>
      <p:grpSp>
        <p:nvGrpSpPr>
          <p:cNvPr id="5" name="Group 4"/>
          <p:cNvGrpSpPr>
            <a:grpSpLocks/>
          </p:cNvGrpSpPr>
          <p:nvPr/>
        </p:nvGrpSpPr>
        <p:grpSpPr bwMode="auto">
          <a:xfrm>
            <a:off x="76200" y="112717"/>
            <a:ext cx="1201737" cy="1182683"/>
            <a:chOff x="3461" y="1997"/>
            <a:chExt cx="2155" cy="2179"/>
          </a:xfrm>
        </p:grpSpPr>
        <p:sp>
          <p:nvSpPr>
            <p:cNvPr id="6" name="Oval 5"/>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 name="Oval 6"/>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8" name="Group 7"/>
            <p:cNvGrpSpPr>
              <a:grpSpLocks/>
            </p:cNvGrpSpPr>
            <p:nvPr/>
          </p:nvGrpSpPr>
          <p:grpSpPr bwMode="auto">
            <a:xfrm>
              <a:off x="3461" y="1997"/>
              <a:ext cx="2145" cy="2145"/>
              <a:chOff x="720" y="96"/>
              <a:chExt cx="4080" cy="4080"/>
            </a:xfrm>
          </p:grpSpPr>
          <p:sp>
            <p:nvSpPr>
              <p:cNvPr id="9" name="Oval 8"/>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0" name="Picture 9"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1"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72400" y="100862"/>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2138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209800" y="457200"/>
            <a:ext cx="4786313" cy="1143000"/>
          </a:xfrm>
        </p:spPr>
        <p:txBody>
          <a:bodyPr/>
          <a:lstStyle/>
          <a:p>
            <a:pPr algn="ctr" eaLnBrk="1" hangingPunct="1"/>
            <a:r>
              <a:rPr lang="en-US" altLang="en-US" sz="3600" dirty="0">
                <a:solidFill>
                  <a:srgbClr val="FFFF00"/>
                </a:solidFill>
              </a:rPr>
              <a:t>Advice for the </a:t>
            </a:r>
            <a:br>
              <a:rPr lang="en-US" altLang="en-US" sz="3600" dirty="0">
                <a:solidFill>
                  <a:srgbClr val="FFFF00"/>
                </a:solidFill>
              </a:rPr>
            </a:br>
            <a:r>
              <a:rPr lang="en-US" altLang="en-US" sz="3600" dirty="0">
                <a:solidFill>
                  <a:srgbClr val="FFFF00"/>
                </a:solidFill>
              </a:rPr>
              <a:t>Officer Interview</a:t>
            </a:r>
          </a:p>
        </p:txBody>
      </p:sp>
      <p:sp>
        <p:nvSpPr>
          <p:cNvPr id="22532" name="Rectangle 3"/>
          <p:cNvSpPr>
            <a:spLocks noGrp="1" noChangeArrowheads="1"/>
          </p:cNvSpPr>
          <p:nvPr>
            <p:ph idx="1"/>
          </p:nvPr>
        </p:nvSpPr>
        <p:spPr>
          <a:xfrm>
            <a:off x="209550" y="1573213"/>
            <a:ext cx="8702675" cy="4424362"/>
          </a:xfrm>
        </p:spPr>
        <p:txBody>
          <a:bodyPr rtlCol="0">
            <a:normAutofit/>
          </a:bodyPr>
          <a:lstStyle/>
          <a:p>
            <a:pPr eaLnBrk="1" fontAlgn="auto" hangingPunct="1">
              <a:spcAft>
                <a:spcPts val="0"/>
              </a:spcAft>
              <a:buClr>
                <a:srgbClr val="000099"/>
              </a:buClr>
              <a:buFont typeface="Arial" panose="020B0604020202020204" pitchFamily="34" charset="0"/>
              <a:buChar char="•"/>
              <a:defRPr/>
            </a:pPr>
            <a:r>
              <a:rPr lang="en-US" sz="2800" dirty="0">
                <a:solidFill>
                  <a:srgbClr val="FFFF00"/>
                </a:solidFill>
                <a:latin typeface="Times New Roman" pitchFamily="18" charset="0"/>
                <a:cs typeface="Times New Roman" pitchFamily="18" charset="0"/>
              </a:rPr>
              <a:t>Interview is EXTREMELY important in selection process</a:t>
            </a:r>
          </a:p>
          <a:p>
            <a:pPr lvl="1" eaLnBrk="1" fontAlgn="auto" hangingPunct="1">
              <a:spcAft>
                <a:spcPts val="0"/>
              </a:spcAft>
              <a:buClr>
                <a:srgbClr val="000099"/>
              </a:buClr>
              <a:buFont typeface="Arial" panose="020B0604020202020204" pitchFamily="34" charset="0"/>
              <a:buChar char="•"/>
              <a:defRPr/>
            </a:pPr>
            <a:r>
              <a:rPr lang="en-US" dirty="0">
                <a:solidFill>
                  <a:srgbClr val="FFFF00"/>
                </a:solidFill>
                <a:latin typeface="Times New Roman" pitchFamily="18" charset="0"/>
                <a:cs typeface="Times New Roman" pitchFamily="18" charset="0"/>
              </a:rPr>
              <a:t>Conducted by NROTC staff if possible</a:t>
            </a:r>
          </a:p>
          <a:p>
            <a:pPr eaLnBrk="1" fontAlgn="auto" hangingPunct="1">
              <a:spcAft>
                <a:spcPts val="0"/>
              </a:spcAft>
              <a:buClr>
                <a:srgbClr val="000099"/>
              </a:buClr>
              <a:buFont typeface="Arial" panose="020B0604020202020204" pitchFamily="34" charset="0"/>
              <a:buChar char="•"/>
              <a:defRPr/>
            </a:pPr>
            <a:r>
              <a:rPr lang="en-US" sz="2800" dirty="0">
                <a:solidFill>
                  <a:srgbClr val="FFFF00"/>
                </a:solidFill>
                <a:latin typeface="Times New Roman" pitchFamily="18" charset="0"/>
                <a:cs typeface="Times New Roman" pitchFamily="18" charset="0"/>
              </a:rPr>
              <a:t>Do not repeat application information</a:t>
            </a:r>
          </a:p>
          <a:p>
            <a:pPr lvl="1" eaLnBrk="1" fontAlgn="auto" hangingPunct="1">
              <a:spcAft>
                <a:spcPts val="0"/>
              </a:spcAft>
              <a:buClr>
                <a:srgbClr val="000099"/>
              </a:buClr>
              <a:buFont typeface="Arial" panose="020B0604020202020204" pitchFamily="34" charset="0"/>
              <a:buChar char="•"/>
              <a:defRPr/>
            </a:pPr>
            <a:r>
              <a:rPr lang="en-US" dirty="0">
                <a:solidFill>
                  <a:srgbClr val="FFFF00"/>
                </a:solidFill>
                <a:latin typeface="Times New Roman" pitchFamily="18" charset="0"/>
                <a:cs typeface="Times New Roman" pitchFamily="18" charset="0"/>
              </a:rPr>
              <a:t>Enhance application with additional information obtained during interview</a:t>
            </a:r>
          </a:p>
          <a:p>
            <a:pPr eaLnBrk="1" fontAlgn="auto" hangingPunct="1">
              <a:spcAft>
                <a:spcPts val="0"/>
              </a:spcAft>
              <a:buClr>
                <a:srgbClr val="000099"/>
              </a:buClr>
              <a:buFont typeface="Arial" panose="020B0604020202020204" pitchFamily="34" charset="0"/>
              <a:buChar char="•"/>
              <a:defRPr/>
            </a:pPr>
            <a:r>
              <a:rPr lang="en-US" sz="2800" dirty="0">
                <a:solidFill>
                  <a:srgbClr val="FFFF00"/>
                </a:solidFill>
                <a:latin typeface="Times New Roman" pitchFamily="18" charset="0"/>
                <a:cs typeface="Times New Roman" pitchFamily="18" charset="0"/>
              </a:rPr>
              <a:t>Marks should be justified by words</a:t>
            </a:r>
          </a:p>
          <a:p>
            <a:pPr eaLnBrk="1" fontAlgn="auto" hangingPunct="1">
              <a:spcAft>
                <a:spcPts val="0"/>
              </a:spcAft>
              <a:buClr>
                <a:srgbClr val="000099"/>
              </a:buClr>
              <a:buFont typeface="Arial" panose="020B0604020202020204" pitchFamily="34" charset="0"/>
              <a:buChar char="•"/>
              <a:defRPr/>
            </a:pPr>
            <a:r>
              <a:rPr lang="en-US" sz="2800" dirty="0">
                <a:solidFill>
                  <a:srgbClr val="FFFF00"/>
                </a:solidFill>
                <a:latin typeface="Times New Roman" pitchFamily="18" charset="0"/>
                <a:cs typeface="Times New Roman" pitchFamily="18" charset="0"/>
              </a:rPr>
              <a:t>Check for cut and paste errors</a:t>
            </a:r>
            <a:r>
              <a:rPr lang="en-US" sz="2400" dirty="0">
                <a:solidFill>
                  <a:srgbClr val="FFFF00"/>
                </a:solidFill>
                <a:latin typeface="Times New Roman" pitchFamily="18" charset="0"/>
                <a:cs typeface="Times New Roman" pitchFamily="18" charset="0"/>
              </a:rPr>
              <a:t>	</a:t>
            </a:r>
          </a:p>
          <a:p>
            <a:pPr marL="0" indent="0" eaLnBrk="1" fontAlgn="auto" hangingPunct="1">
              <a:spcAft>
                <a:spcPts val="0"/>
              </a:spcAft>
              <a:buFont typeface="Wingdings" pitchFamily="2" charset="2"/>
              <a:buNone/>
              <a:defRPr/>
            </a:pPr>
            <a:endParaRPr lang="en-US" sz="2400" dirty="0">
              <a:solidFill>
                <a:srgbClr val="FFFF00"/>
              </a:solidFill>
              <a:latin typeface="Times New Roman" pitchFamily="18" charset="0"/>
              <a:cs typeface="Times New Roman" pitchFamily="18" charset="0"/>
            </a:endParaRPr>
          </a:p>
        </p:txBody>
      </p:sp>
      <p:grpSp>
        <p:nvGrpSpPr>
          <p:cNvPr id="5" name="Group 4"/>
          <p:cNvGrpSpPr>
            <a:grpSpLocks/>
          </p:cNvGrpSpPr>
          <p:nvPr/>
        </p:nvGrpSpPr>
        <p:grpSpPr bwMode="auto">
          <a:xfrm>
            <a:off x="246063" y="152400"/>
            <a:ext cx="1201737" cy="1182683"/>
            <a:chOff x="3461" y="1997"/>
            <a:chExt cx="2155" cy="2179"/>
          </a:xfrm>
        </p:grpSpPr>
        <p:sp>
          <p:nvSpPr>
            <p:cNvPr id="6" name="Oval 5"/>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 name="Oval 6"/>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8" name="Group 7"/>
            <p:cNvGrpSpPr>
              <a:grpSpLocks/>
            </p:cNvGrpSpPr>
            <p:nvPr/>
          </p:nvGrpSpPr>
          <p:grpSpPr bwMode="auto">
            <a:xfrm>
              <a:off x="3461" y="1997"/>
              <a:ext cx="2145" cy="2145"/>
              <a:chOff x="720" y="96"/>
              <a:chExt cx="4080" cy="4080"/>
            </a:xfrm>
          </p:grpSpPr>
          <p:sp>
            <p:nvSpPr>
              <p:cNvPr id="9" name="Oval 8"/>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0" name="Picture 9" descr="navy.jpg (242465 bytes)"/>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1" name="Picture 5" descr="C:\Users\anthonym\Downloads\NJROTC Logo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152400"/>
            <a:ext cx="1291131" cy="1291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69395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9405" y="101908"/>
            <a:ext cx="5867400" cy="1143000"/>
          </a:xfrm>
        </p:spPr>
        <p:txBody>
          <a:bodyPr/>
          <a:lstStyle/>
          <a:p>
            <a:pPr algn="ctr" eaLnBrk="1" hangingPunct="1">
              <a:defRPr/>
            </a:pPr>
            <a:r>
              <a:rPr lang="en-US" sz="3600" dirty="0">
                <a:solidFill>
                  <a:srgbClr val="FFFF00"/>
                </a:solidFill>
              </a:rPr>
              <a:t>What can I do when I graduate?</a:t>
            </a:r>
          </a:p>
        </p:txBody>
      </p:sp>
      <p:sp>
        <p:nvSpPr>
          <p:cNvPr id="3" name="Content Placeholder 2"/>
          <p:cNvSpPr>
            <a:spLocks noGrp="1"/>
          </p:cNvSpPr>
          <p:nvPr>
            <p:ph sz="half" idx="4294967295"/>
          </p:nvPr>
        </p:nvSpPr>
        <p:spPr>
          <a:xfrm>
            <a:off x="2458426" y="283371"/>
            <a:ext cx="6289419" cy="4419599"/>
          </a:xfrm>
        </p:spPr>
        <p:txBody>
          <a:bodyPr>
            <a:normAutofit lnSpcReduction="10000"/>
          </a:bodyPr>
          <a:lstStyle/>
          <a:p>
            <a:pPr eaLnBrk="1" hangingPunct="1">
              <a:defRPr/>
            </a:pPr>
            <a:endParaRPr lang="en-US" sz="2600" dirty="0"/>
          </a:p>
          <a:p>
            <a:pPr marL="18288" indent="0" eaLnBrk="1" hangingPunct="1">
              <a:buNone/>
              <a:defRPr/>
            </a:pPr>
            <a:endParaRPr lang="en-US" sz="2600" dirty="0"/>
          </a:p>
          <a:p>
            <a:pPr marL="18288" indent="0" eaLnBrk="1" hangingPunct="1">
              <a:buNone/>
              <a:defRPr/>
            </a:pPr>
            <a:endParaRPr lang="en-US" sz="2600" dirty="0"/>
          </a:p>
          <a:p>
            <a:pPr marL="18288" indent="0" eaLnBrk="1" hangingPunct="1">
              <a:buNone/>
              <a:defRPr/>
            </a:pPr>
            <a:endParaRPr lang="en-US" sz="2600" dirty="0"/>
          </a:p>
          <a:p>
            <a:pPr eaLnBrk="1" hangingPunct="1">
              <a:buFont typeface="Wingdings" panose="05000000000000000000" pitchFamily="2" charset="2"/>
              <a:buChar char="§"/>
              <a:defRPr/>
            </a:pPr>
            <a:r>
              <a:rPr lang="en-US" sz="2600" dirty="0">
                <a:solidFill>
                  <a:srgbClr val="FFFF00"/>
                </a:solidFill>
              </a:rPr>
              <a:t>Surface Warfare Officer</a:t>
            </a:r>
          </a:p>
          <a:p>
            <a:pPr eaLnBrk="1" hangingPunct="1">
              <a:buFont typeface="Wingdings" panose="05000000000000000000" pitchFamily="2" charset="2"/>
              <a:buChar char="§"/>
              <a:defRPr/>
            </a:pPr>
            <a:r>
              <a:rPr lang="en-US" sz="2600" dirty="0">
                <a:solidFill>
                  <a:srgbClr val="FFFF00"/>
                </a:solidFill>
              </a:rPr>
              <a:t>Submarine Officer</a:t>
            </a:r>
          </a:p>
          <a:p>
            <a:pPr eaLnBrk="1" hangingPunct="1">
              <a:buFont typeface="Wingdings" panose="05000000000000000000" pitchFamily="2" charset="2"/>
              <a:buChar char="§"/>
              <a:defRPr/>
            </a:pPr>
            <a:r>
              <a:rPr lang="en-US" sz="2600" dirty="0">
                <a:solidFill>
                  <a:srgbClr val="FFFF00"/>
                </a:solidFill>
              </a:rPr>
              <a:t>Naval Aviator</a:t>
            </a:r>
          </a:p>
          <a:p>
            <a:pPr eaLnBrk="1" hangingPunct="1">
              <a:buFont typeface="Wingdings" panose="05000000000000000000" pitchFamily="2" charset="2"/>
              <a:buChar char="§"/>
              <a:defRPr/>
            </a:pPr>
            <a:r>
              <a:rPr lang="en-US" sz="2600" dirty="0">
                <a:solidFill>
                  <a:srgbClr val="FFFF00"/>
                </a:solidFill>
              </a:rPr>
              <a:t>Naval Flight Officer</a:t>
            </a:r>
          </a:p>
          <a:p>
            <a:pPr eaLnBrk="1" hangingPunct="1">
              <a:buFont typeface="Wingdings" panose="05000000000000000000" pitchFamily="2" charset="2"/>
              <a:buChar char="§"/>
              <a:defRPr/>
            </a:pPr>
            <a:r>
              <a:rPr lang="en-US" sz="2600" dirty="0">
                <a:solidFill>
                  <a:srgbClr val="FFFF00"/>
                </a:solidFill>
              </a:rPr>
              <a:t>SEAL or EOD</a:t>
            </a:r>
          </a:p>
          <a:p>
            <a:pPr eaLnBrk="1" hangingPunct="1">
              <a:buFont typeface="Wingdings" panose="05000000000000000000" pitchFamily="2" charset="2"/>
              <a:buChar char="§"/>
              <a:defRPr/>
            </a:pPr>
            <a:r>
              <a:rPr lang="en-US" sz="2600" dirty="0">
                <a:solidFill>
                  <a:srgbClr val="FFFF00"/>
                </a:solidFill>
              </a:rPr>
              <a:t>USMC Officer</a:t>
            </a:r>
          </a:p>
        </p:txBody>
      </p:sp>
      <p:pic>
        <p:nvPicPr>
          <p:cNvPr id="20483" name="Picture 4"/>
          <p:cNvPicPr>
            <a:picLocks noChangeAspect="1"/>
          </p:cNvPicPr>
          <p:nvPr/>
        </p:nvPicPr>
        <p:blipFill>
          <a:blip r:embed="rId2"/>
          <a:srcRect/>
          <a:stretch>
            <a:fillRect/>
          </a:stretch>
        </p:blipFill>
        <p:spPr bwMode="auto">
          <a:xfrm>
            <a:off x="6303625" y="1298949"/>
            <a:ext cx="2593975" cy="1657350"/>
          </a:xfrm>
          <a:prstGeom prst="rect">
            <a:avLst/>
          </a:prstGeom>
          <a:noFill/>
          <a:ln w="9525">
            <a:noFill/>
            <a:miter lim="800000"/>
            <a:headEnd/>
            <a:tailEnd/>
          </a:ln>
        </p:spPr>
      </p:pic>
      <p:pic>
        <p:nvPicPr>
          <p:cNvPr id="20484" name="Picture 5"/>
          <p:cNvPicPr>
            <a:picLocks noChangeAspect="1"/>
          </p:cNvPicPr>
          <p:nvPr/>
        </p:nvPicPr>
        <p:blipFill>
          <a:blip r:embed="rId3"/>
          <a:srcRect/>
          <a:stretch>
            <a:fillRect/>
          </a:stretch>
        </p:blipFill>
        <p:spPr bwMode="auto">
          <a:xfrm>
            <a:off x="0" y="1449870"/>
            <a:ext cx="2438400" cy="1603375"/>
          </a:xfrm>
          <a:prstGeom prst="rect">
            <a:avLst/>
          </a:prstGeom>
          <a:noFill/>
          <a:ln w="9525">
            <a:noFill/>
            <a:miter lim="800000"/>
            <a:headEnd/>
            <a:tailEnd/>
          </a:ln>
        </p:spPr>
      </p:pic>
      <p:pic>
        <p:nvPicPr>
          <p:cNvPr id="20485" name="Picture 6"/>
          <p:cNvPicPr>
            <a:picLocks noChangeAspect="1"/>
          </p:cNvPicPr>
          <p:nvPr/>
        </p:nvPicPr>
        <p:blipFill>
          <a:blip r:embed="rId4"/>
          <a:srcRect/>
          <a:stretch>
            <a:fillRect/>
          </a:stretch>
        </p:blipFill>
        <p:spPr bwMode="auto">
          <a:xfrm>
            <a:off x="6553200" y="2971800"/>
            <a:ext cx="2438400" cy="1622425"/>
          </a:xfrm>
          <a:prstGeom prst="rect">
            <a:avLst/>
          </a:prstGeom>
          <a:noFill/>
          <a:ln w="9525">
            <a:noFill/>
            <a:miter lim="800000"/>
            <a:headEnd/>
            <a:tailEnd/>
          </a:ln>
        </p:spPr>
      </p:pic>
      <p:pic>
        <p:nvPicPr>
          <p:cNvPr id="20486" name="Picture 7"/>
          <p:cNvPicPr>
            <a:picLocks noChangeAspect="1"/>
          </p:cNvPicPr>
          <p:nvPr/>
        </p:nvPicPr>
        <p:blipFill>
          <a:blip r:embed="rId5"/>
          <a:srcRect/>
          <a:stretch>
            <a:fillRect/>
          </a:stretch>
        </p:blipFill>
        <p:spPr bwMode="auto">
          <a:xfrm>
            <a:off x="0" y="4876800"/>
            <a:ext cx="2978150" cy="1981200"/>
          </a:xfrm>
          <a:prstGeom prst="rect">
            <a:avLst/>
          </a:prstGeom>
          <a:noFill/>
          <a:ln w="9525">
            <a:noFill/>
            <a:miter lim="800000"/>
            <a:headEnd/>
            <a:tailEnd/>
          </a:ln>
        </p:spPr>
      </p:pic>
      <p:pic>
        <p:nvPicPr>
          <p:cNvPr id="20487" name="Picture 8"/>
          <p:cNvPicPr>
            <a:picLocks noChangeAspect="1"/>
          </p:cNvPicPr>
          <p:nvPr/>
        </p:nvPicPr>
        <p:blipFill>
          <a:blip r:embed="rId6"/>
          <a:srcRect/>
          <a:stretch>
            <a:fillRect/>
          </a:stretch>
        </p:blipFill>
        <p:spPr bwMode="auto">
          <a:xfrm>
            <a:off x="5791200" y="4630738"/>
            <a:ext cx="3352800" cy="2227262"/>
          </a:xfrm>
          <a:prstGeom prst="rect">
            <a:avLst/>
          </a:prstGeom>
          <a:noFill/>
          <a:ln w="9525">
            <a:noFill/>
            <a:miter lim="800000"/>
            <a:headEnd/>
            <a:tailEnd/>
          </a:ln>
        </p:spPr>
      </p:pic>
      <p:pic>
        <p:nvPicPr>
          <p:cNvPr id="20488" name="Picture 9"/>
          <p:cNvPicPr>
            <a:picLocks noChangeAspect="1"/>
          </p:cNvPicPr>
          <p:nvPr/>
        </p:nvPicPr>
        <p:blipFill>
          <a:blip r:embed="rId7"/>
          <a:srcRect/>
          <a:stretch>
            <a:fillRect/>
          </a:stretch>
        </p:blipFill>
        <p:spPr bwMode="auto">
          <a:xfrm>
            <a:off x="2952750" y="5446713"/>
            <a:ext cx="2914650" cy="1447800"/>
          </a:xfrm>
          <a:prstGeom prst="rect">
            <a:avLst/>
          </a:prstGeom>
          <a:noFill/>
          <a:ln w="9525">
            <a:noFill/>
            <a:miter lim="800000"/>
            <a:headEnd/>
            <a:tailEnd/>
          </a:ln>
        </p:spPr>
      </p:pic>
      <p:grpSp>
        <p:nvGrpSpPr>
          <p:cNvPr id="10" name="Group 9"/>
          <p:cNvGrpSpPr>
            <a:grpSpLocks/>
          </p:cNvGrpSpPr>
          <p:nvPr/>
        </p:nvGrpSpPr>
        <p:grpSpPr bwMode="auto">
          <a:xfrm>
            <a:off x="269753" y="152400"/>
            <a:ext cx="1201737" cy="1182683"/>
            <a:chOff x="3461" y="1997"/>
            <a:chExt cx="2155" cy="2179"/>
          </a:xfrm>
        </p:grpSpPr>
        <p:sp>
          <p:nvSpPr>
            <p:cNvPr id="11" name="Oval 10"/>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12" name="Oval 11"/>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13" name="Group 12"/>
            <p:cNvGrpSpPr>
              <a:grpSpLocks/>
            </p:cNvGrpSpPr>
            <p:nvPr/>
          </p:nvGrpSpPr>
          <p:grpSpPr bwMode="auto">
            <a:xfrm>
              <a:off x="3461" y="1997"/>
              <a:ext cx="2145" cy="2145"/>
              <a:chOff x="720" y="96"/>
              <a:chExt cx="4080" cy="4080"/>
            </a:xfrm>
          </p:grpSpPr>
          <p:sp>
            <p:nvSpPr>
              <p:cNvPr id="14" name="Oval 13"/>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15" name="Picture 14" descr="navy.jpg (242465 bytes)"/>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6" name="Picture 5" descr="C:\Users\anthonym\Downloads\NJROTC Logo 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772400" y="110671"/>
            <a:ext cx="1125200" cy="112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47351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5334000"/>
            <a:ext cx="8033174" cy="914400"/>
          </a:xfrm>
        </p:spPr>
        <p:txBody>
          <a:bodyPr/>
          <a:lstStyle/>
          <a:p>
            <a:r>
              <a:rPr lang="en-US" dirty="0"/>
              <a:t>NROTC SUMMER CRUISE</a:t>
            </a:r>
          </a:p>
        </p:txBody>
      </p:sp>
      <p:pic>
        <p:nvPicPr>
          <p:cNvPr id="6" name="NROTC Summer Cruise - RIMPAC 2016">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54287" y="685800"/>
            <a:ext cx="7696200" cy="4329113"/>
          </a:xfrm>
        </p:spPr>
      </p:pic>
    </p:spTree>
    <p:extLst>
      <p:ext uri="{BB962C8B-B14F-4D97-AF65-F5344CB8AC3E}">
        <p14:creationId xmlns:p14="http://schemas.microsoft.com/office/powerpoint/2010/main" val="70428726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5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Life as an NROTC Student - Elanie Mamaril's Story">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402" y="457201"/>
            <a:ext cx="8000998" cy="4419599"/>
          </a:xfrm>
        </p:spPr>
      </p:pic>
      <p:sp>
        <p:nvSpPr>
          <p:cNvPr id="3" name="Title 2"/>
          <p:cNvSpPr>
            <a:spLocks noGrp="1"/>
          </p:cNvSpPr>
          <p:nvPr>
            <p:ph type="title"/>
          </p:nvPr>
        </p:nvSpPr>
        <p:spPr>
          <a:xfrm>
            <a:off x="914400" y="5638800"/>
            <a:ext cx="7543800" cy="914400"/>
          </a:xfrm>
        </p:spPr>
        <p:txBody>
          <a:bodyPr/>
          <a:lstStyle/>
          <a:p>
            <a:r>
              <a:rPr lang="en-US" dirty="0">
                <a:effectLst/>
              </a:rPr>
              <a:t>Life as an NROTC Student - </a:t>
            </a:r>
            <a:r>
              <a:rPr lang="en-US" dirty="0" err="1">
                <a:effectLst/>
              </a:rPr>
              <a:t>Elanie</a:t>
            </a:r>
            <a:r>
              <a:rPr lang="en-US" dirty="0">
                <a:effectLst/>
              </a:rPr>
              <a:t> </a:t>
            </a:r>
            <a:r>
              <a:rPr lang="en-US" dirty="0" err="1">
                <a:effectLst/>
              </a:rPr>
              <a:t>Mamaril's</a:t>
            </a:r>
            <a:r>
              <a:rPr lang="en-US" dirty="0">
                <a:effectLst/>
              </a:rPr>
              <a:t> Story</a:t>
            </a:r>
            <a:endParaRPr lang="en-US" dirty="0"/>
          </a:p>
        </p:txBody>
      </p:sp>
    </p:spTree>
    <p:extLst>
      <p:ext uri="{BB962C8B-B14F-4D97-AF65-F5344CB8AC3E}">
        <p14:creationId xmlns:p14="http://schemas.microsoft.com/office/powerpoint/2010/main" val="218613147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5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h8a6DBe8AaI"/>
          <p:cNvPicPr>
            <a:picLocks noGrp="1" noRot="1" noChangeAspect="1"/>
          </p:cNvPicPr>
          <p:nvPr>
            <p:ph idx="1"/>
            <a:videoFile r:link="rId1"/>
          </p:nvPr>
        </p:nvPicPr>
        <p:blipFill>
          <a:blip r:embed="rId3"/>
          <a:stretch>
            <a:fillRect/>
          </a:stretch>
        </p:blipFill>
        <p:spPr>
          <a:xfrm>
            <a:off x="457200" y="347662"/>
            <a:ext cx="8001000" cy="4500563"/>
          </a:xfrm>
          <a:prstGeom prst="rect">
            <a:avLst/>
          </a:prstGeom>
        </p:spPr>
      </p:pic>
      <p:sp>
        <p:nvSpPr>
          <p:cNvPr id="3" name="Title 2"/>
          <p:cNvSpPr>
            <a:spLocks noGrp="1"/>
          </p:cNvSpPr>
          <p:nvPr>
            <p:ph type="title"/>
          </p:nvPr>
        </p:nvSpPr>
        <p:spPr>
          <a:xfrm>
            <a:off x="838200" y="5334000"/>
            <a:ext cx="7543800" cy="914400"/>
          </a:xfrm>
        </p:spPr>
        <p:txBody>
          <a:bodyPr/>
          <a:lstStyle/>
          <a:p>
            <a:pPr algn="ctr"/>
            <a:r>
              <a:rPr lang="en-US" dirty="0"/>
              <a:t>CORTRAMID</a:t>
            </a:r>
          </a:p>
        </p:txBody>
      </p:sp>
    </p:spTree>
    <p:extLst>
      <p:ext uri="{BB962C8B-B14F-4D97-AF65-F5344CB8AC3E}">
        <p14:creationId xmlns:p14="http://schemas.microsoft.com/office/powerpoint/2010/main" val="377786816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6315" y="5410200"/>
            <a:ext cx="7543800" cy="762000"/>
          </a:xfrm>
        </p:spPr>
        <p:txBody>
          <a:bodyPr/>
          <a:lstStyle/>
          <a:p>
            <a:pPr algn="ctr"/>
            <a:r>
              <a:rPr lang="en-US" sz="3600" dirty="0"/>
              <a:t>MIDSHIPMAN LIPPIE’S STORY</a:t>
            </a:r>
          </a:p>
        </p:txBody>
      </p:sp>
      <p:pic>
        <p:nvPicPr>
          <p:cNvPr id="6" name="Midshipman Elizabeth Lippie -- NROTC Acceptance Proces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03115" y="685800"/>
            <a:ext cx="7857066" cy="4419600"/>
          </a:xfrm>
        </p:spPr>
      </p:pic>
    </p:spTree>
    <p:extLst>
      <p:ext uri="{BB962C8B-B14F-4D97-AF65-F5344CB8AC3E}">
        <p14:creationId xmlns:p14="http://schemas.microsoft.com/office/powerpoint/2010/main" val="235952718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9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HE CORTRAMID EXPERIENC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57200" y="485773"/>
            <a:ext cx="8077200" cy="4543425"/>
          </a:xfrm>
        </p:spPr>
      </p:pic>
      <p:sp>
        <p:nvSpPr>
          <p:cNvPr id="3" name="Title 2"/>
          <p:cNvSpPr>
            <a:spLocks noGrp="1"/>
          </p:cNvSpPr>
          <p:nvPr>
            <p:ph type="title"/>
          </p:nvPr>
        </p:nvSpPr>
        <p:spPr>
          <a:xfrm>
            <a:off x="304800" y="5410200"/>
            <a:ext cx="8382000" cy="914400"/>
          </a:xfrm>
        </p:spPr>
        <p:txBody>
          <a:bodyPr/>
          <a:lstStyle/>
          <a:p>
            <a:r>
              <a:rPr lang="en-US" dirty="0"/>
              <a:t>CORTRAMID EXPERIENCE</a:t>
            </a:r>
          </a:p>
        </p:txBody>
      </p:sp>
    </p:spTree>
    <p:extLst>
      <p:ext uri="{BB962C8B-B14F-4D97-AF65-F5344CB8AC3E}">
        <p14:creationId xmlns:p14="http://schemas.microsoft.com/office/powerpoint/2010/main" val="220227959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52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3900" y="5638800"/>
            <a:ext cx="7543800" cy="914400"/>
          </a:xfrm>
        </p:spPr>
        <p:txBody>
          <a:bodyPr/>
          <a:lstStyle/>
          <a:p>
            <a:pPr algn="ctr"/>
            <a:r>
              <a:rPr lang="en-US" dirty="0"/>
              <a:t>MEET THE GUNNY</a:t>
            </a:r>
          </a:p>
        </p:txBody>
      </p:sp>
      <p:pic>
        <p:nvPicPr>
          <p:cNvPr id="6" name="N.C. State ROTC freshman meet Gunny">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00638" y="457200"/>
            <a:ext cx="6590323" cy="4942742"/>
          </a:xfrm>
        </p:spPr>
      </p:pic>
    </p:spTree>
    <p:extLst>
      <p:ext uri="{BB962C8B-B14F-4D97-AF65-F5344CB8AC3E}">
        <p14:creationId xmlns:p14="http://schemas.microsoft.com/office/powerpoint/2010/main" val="385379582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85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dirty="0"/>
              <a:t>What will you stand for?</a:t>
            </a:r>
          </a:p>
        </p:txBody>
      </p:sp>
      <p:pic>
        <p:nvPicPr>
          <p:cNvPr id="18434" name="Picture 2"/>
          <p:cNvPicPr>
            <a:picLocks noChangeAspect="1"/>
          </p:cNvPicPr>
          <p:nvPr/>
        </p:nvPicPr>
        <p:blipFill>
          <a:blip r:embed="rId3"/>
          <a:srcRect/>
          <a:stretch>
            <a:fillRect/>
          </a:stretch>
        </p:blipFill>
        <p:spPr bwMode="auto">
          <a:xfrm>
            <a:off x="736600" y="1447800"/>
            <a:ext cx="3606800" cy="5410200"/>
          </a:xfrm>
          <a:prstGeom prst="rect">
            <a:avLst/>
          </a:prstGeom>
          <a:noFill/>
          <a:ln w="9525">
            <a:noFill/>
            <a:miter lim="800000"/>
            <a:headEnd/>
            <a:tailEnd/>
          </a:ln>
        </p:spPr>
      </p:pic>
      <p:pic>
        <p:nvPicPr>
          <p:cNvPr id="18435" name="Picture 5"/>
          <p:cNvPicPr>
            <a:picLocks noChangeAspect="1"/>
          </p:cNvPicPr>
          <p:nvPr/>
        </p:nvPicPr>
        <p:blipFill>
          <a:blip r:embed="rId4"/>
          <a:srcRect/>
          <a:stretch>
            <a:fillRect/>
          </a:stretch>
        </p:blipFill>
        <p:spPr bwMode="auto">
          <a:xfrm>
            <a:off x="4343400" y="1447800"/>
            <a:ext cx="4114800" cy="5405438"/>
          </a:xfrm>
          <a:prstGeom prst="rect">
            <a:avLst/>
          </a:prstGeom>
          <a:noFill/>
          <a:ln w="9525">
            <a:noFill/>
            <a:miter lim="800000"/>
            <a:headEnd/>
            <a:tailEnd/>
          </a:ln>
        </p:spPr>
      </p:pic>
    </p:spTree>
    <p:extLst>
      <p:ext uri="{BB962C8B-B14F-4D97-AF65-F5344CB8AC3E}">
        <p14:creationId xmlns:p14="http://schemas.microsoft.com/office/powerpoint/2010/main" val="302810565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a:t>Sailors</a:t>
            </a:r>
          </a:p>
        </p:txBody>
      </p:sp>
      <p:grpSp>
        <p:nvGrpSpPr>
          <p:cNvPr id="4" name="Group 3"/>
          <p:cNvGrpSpPr>
            <a:grpSpLocks/>
          </p:cNvGrpSpPr>
          <p:nvPr/>
        </p:nvGrpSpPr>
        <p:grpSpPr bwMode="auto">
          <a:xfrm>
            <a:off x="457200" y="304800"/>
            <a:ext cx="1201737" cy="1182683"/>
            <a:chOff x="3461" y="1997"/>
            <a:chExt cx="2155" cy="2179"/>
          </a:xfrm>
        </p:grpSpPr>
        <p:sp>
          <p:nvSpPr>
            <p:cNvPr id="5" name="Oval 4"/>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 name="Oval 5"/>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7" name="Group 6"/>
            <p:cNvGrpSpPr>
              <a:grpSpLocks/>
            </p:cNvGrpSpPr>
            <p:nvPr/>
          </p:nvGrpSpPr>
          <p:grpSpPr bwMode="auto">
            <a:xfrm>
              <a:off x="3461" y="1997"/>
              <a:ext cx="2145" cy="2145"/>
              <a:chOff x="720" y="96"/>
              <a:chExt cx="4080" cy="4080"/>
            </a:xfrm>
          </p:grpSpPr>
          <p:sp>
            <p:nvSpPr>
              <p:cNvPr id="8" name="Oval 7"/>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9" name="Picture 8" descr="navy.jpg (242465 bytes)"/>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6175" y="685800"/>
            <a:ext cx="6173425"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320303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a:t>Marines</a:t>
            </a:r>
          </a:p>
        </p:txBody>
      </p:sp>
      <p:grpSp>
        <p:nvGrpSpPr>
          <p:cNvPr id="4" name="Group 3"/>
          <p:cNvGrpSpPr>
            <a:grpSpLocks/>
          </p:cNvGrpSpPr>
          <p:nvPr/>
        </p:nvGrpSpPr>
        <p:grpSpPr bwMode="auto">
          <a:xfrm>
            <a:off x="457200" y="304800"/>
            <a:ext cx="1201737" cy="1182683"/>
            <a:chOff x="3461" y="1997"/>
            <a:chExt cx="2155" cy="2179"/>
          </a:xfrm>
        </p:grpSpPr>
        <p:sp>
          <p:nvSpPr>
            <p:cNvPr id="5" name="Oval 4"/>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6" name="Oval 5"/>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7" name="Group 6"/>
            <p:cNvGrpSpPr>
              <a:grpSpLocks/>
            </p:cNvGrpSpPr>
            <p:nvPr/>
          </p:nvGrpSpPr>
          <p:grpSpPr bwMode="auto">
            <a:xfrm>
              <a:off x="3461" y="1997"/>
              <a:ext cx="2145" cy="2145"/>
              <a:chOff x="720" y="96"/>
              <a:chExt cx="4080" cy="4080"/>
            </a:xfrm>
          </p:grpSpPr>
          <p:sp>
            <p:nvSpPr>
              <p:cNvPr id="8" name="Oval 7"/>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9" name="Picture 8" descr="navy.jpg (242465 bytes)"/>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376648"/>
            <a:ext cx="6248400" cy="3957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420288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457200" y="304800"/>
            <a:ext cx="1201737" cy="1182683"/>
            <a:chOff x="3461" y="1997"/>
            <a:chExt cx="2155" cy="2179"/>
          </a:xfrm>
        </p:grpSpPr>
        <p:sp>
          <p:nvSpPr>
            <p:cNvPr id="3" name="Oval 2"/>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4" name="Oval 3"/>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5" name="Group 4"/>
            <p:cNvGrpSpPr>
              <a:grpSpLocks/>
            </p:cNvGrpSpPr>
            <p:nvPr/>
          </p:nvGrpSpPr>
          <p:grpSpPr bwMode="auto">
            <a:xfrm>
              <a:off x="3461" y="1997"/>
              <a:ext cx="2145" cy="2145"/>
              <a:chOff x="720" y="96"/>
              <a:chExt cx="4080" cy="4080"/>
            </a:xfrm>
          </p:grpSpPr>
          <p:sp>
            <p:nvSpPr>
              <p:cNvPr id="6" name="Oval 5"/>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7" name="Picture 6" descr="navy.jpg (242465 bytes)"/>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431" y="4343400"/>
            <a:ext cx="4113969"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1" y="3883441"/>
            <a:ext cx="4229100" cy="2635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3800" y="609601"/>
            <a:ext cx="4687661" cy="3119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8604028"/>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457200" y="304800"/>
            <a:ext cx="1201737" cy="1182683"/>
            <a:chOff x="3461" y="1997"/>
            <a:chExt cx="2155" cy="2179"/>
          </a:xfrm>
        </p:grpSpPr>
        <p:sp>
          <p:nvSpPr>
            <p:cNvPr id="3" name="Oval 2"/>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4" name="Oval 3"/>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5" name="Group 4"/>
            <p:cNvGrpSpPr>
              <a:grpSpLocks/>
            </p:cNvGrpSpPr>
            <p:nvPr/>
          </p:nvGrpSpPr>
          <p:grpSpPr bwMode="auto">
            <a:xfrm>
              <a:off x="3461" y="1997"/>
              <a:ext cx="2145" cy="2145"/>
              <a:chOff x="720" y="96"/>
              <a:chExt cx="4080" cy="4080"/>
            </a:xfrm>
          </p:grpSpPr>
          <p:sp>
            <p:nvSpPr>
              <p:cNvPr id="6" name="Oval 5"/>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7" name="Picture 6" descr="navy.jpg (242465 bytes)"/>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1026" name="Picture 2" descr="D:\PICTURES\ASSAULT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8179" y="1452082"/>
            <a:ext cx="6172200" cy="41285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85800" y="5789673"/>
            <a:ext cx="5486400" cy="584775"/>
          </a:xfrm>
          <a:prstGeom prst="rect">
            <a:avLst/>
          </a:prstGeom>
          <a:noFill/>
        </p:spPr>
        <p:txBody>
          <a:bodyPr wrap="square" rtlCol="0">
            <a:spAutoFit/>
          </a:bodyPr>
          <a:lstStyle/>
          <a:p>
            <a:r>
              <a:rPr lang="en-US" sz="3200" b="1" dirty="0"/>
              <a:t>AMPHIBIOUS SHIPS</a:t>
            </a:r>
          </a:p>
        </p:txBody>
      </p:sp>
    </p:spTree>
    <p:extLst>
      <p:ext uri="{BB962C8B-B14F-4D97-AF65-F5344CB8AC3E}">
        <p14:creationId xmlns:p14="http://schemas.microsoft.com/office/powerpoint/2010/main" val="299861154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457200" y="304800"/>
            <a:ext cx="1201737" cy="1182683"/>
            <a:chOff x="3461" y="1997"/>
            <a:chExt cx="2155" cy="2179"/>
          </a:xfrm>
        </p:grpSpPr>
        <p:sp>
          <p:nvSpPr>
            <p:cNvPr id="3" name="Oval 2"/>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4" name="Oval 3"/>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5" name="Group 4"/>
            <p:cNvGrpSpPr>
              <a:grpSpLocks/>
            </p:cNvGrpSpPr>
            <p:nvPr/>
          </p:nvGrpSpPr>
          <p:grpSpPr bwMode="auto">
            <a:xfrm>
              <a:off x="3461" y="1997"/>
              <a:ext cx="2145" cy="2145"/>
              <a:chOff x="720" y="96"/>
              <a:chExt cx="4080" cy="4080"/>
            </a:xfrm>
          </p:grpSpPr>
          <p:sp>
            <p:nvSpPr>
              <p:cNvPr id="6" name="Oval 5"/>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7" name="Picture 6" descr="navy.jpg (242465 bytes)"/>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8" name="AutoShape 2" descr="data:image/jpeg;base64,/9j/4AAQSkZJRgABAQAAAQABAAD/2wCEAAkGBxMTEhUUExQWFhUXGRoaGBgYGBwaHRgaHBoWHBwYHB8aHyggGx0lHBgcITEiJikrLi4uGh8zODMsNygtLisBCgoKDg0OFxAQGiwcHBwsLCwsLCwsLCwsLCwsLCwsLCwsLCwsLCwsLCwsLCwsLCssLCwsLDcrNywsLCwsNywsLP/AABEIAMABBgMBIgACEQEDEQH/xAAcAAACAgMBAQAAAAAAAAAAAAACAwEEAAUGBwj/xABDEAABAgMFBgMFBgUCBQUAAAABAhEAAyEEEjFBUWFxgZGhsQUiwQYTMtHwFEJSguHxB2JykqIVIyQzssLSU2Nzk+L/xAAXAQEBAQEAAAAAAAAAAAAAAAAAAQID/8QAGhEBAQEAAwEAAAAAAAAAAAAAAAERAhIhUf/aAAwDAQACEQMRAD8A6VCd/p3glKGvCAS+V0bGb0iL6syK7/lFBhSt/KCCjtEQ4Z2A3j5wKQKFgdyR3cw8GeYZKP8AURTbSkMQp9XHOIZ8sKfCR8ohSDw2g+sBJVXA8W+cRk9eJEDcBGJ4Acs4wqLerAesQR75ma8ccPWCTNUQ90p3s/QmITO2/XCmcSmaDgQ+GT94Awol8jzgVLrjs/TEQJRqVdn5MDEIlBOBLbVk+v7wDSAat6doXczCQdr/ADgPeg58q8okL/EMciRygGhT5DhAqUpqgbPowJWnJsNX6RFDgGHAPAMBOzp8oEu+A4n9IFJB06/MPGPSncbMjh1gGBRz6EesRefSn1kaQuYWFH59KwCpgGAIG8D1aAemYD9PABWnUHnWB949A+2r8HBxjEO2A5n1r0gJEtzjhqPUjtEKIwKsNC/f6rEXE5s+hJPd4kpGAA4NASkD7rdPoQQ0wMJQzux5k/XOIUvAuQNABX1ig2APxcKc9YAkfRPzgJ0wgBm2Aln4mkTX7yQ/EnmGpFiVBpgUjg4HMsIhRVnluA5Yw69lhwbvCXI+EU2H5RUsJTMejKOGR6FWPCJVdKqhQ4nPVs4lZKsGHL51gVuMFJfLENyxEEGm7tb83qIyK0xaxmgbS/oYyA2l0j7yuKfkBGIJKsVYfhYcyKwSQDgRwrwgZl0BiTz+ZaMNjURmeZgXBzfcYSmck1YNl8J7Ew1FoQQ4ZufbGAgzNNMKfKGiaW+F9PoQF58BTLL0iUIOJ6P0YQEqW9DTcT6cIAIYeZ9nnPrDABv6RBmhNSw2/QgMD59SYIndzLxX+3AijHKhAPUiJSujsobWB6l4BgIx8rnNw/ziWTRhXhCpag9CNoBGlHoIc6dX5EQAFNaJFM2ftAG/oG4B+lOsNmBvgSH2hqcBAEqw8r9tNsBhUQA53ur5ARJW+m9z8oGYnO8MN4fgxgZQdypSVcGHV8osDL1KsNSxHf5wBSkv8JyOcFeYeUjez9iIXPtpTjXX7tNamIHBOTNww5xClEZdq+kVZkwKBF6YgaoQXywJfpCpMiUGASokZrFTtcj1gLaZt7NR4ADhSDHU4eYfRhdwLzWBsNOjPC5khNPNM4s5/uJgHXG0B1/YgwImE678s9DhES2A+9xp+kStQxY8y3J2gBCi9RXie8MBJxcbaDjR4rqmqeqWGRvJDvsOHOMUQCCccvMSWpo8UP8AdqyJ3lvRjFSaoMyiXLsEkjkQMKiMmrIYgBjqSH5tEJKTVRSNt8n1pueLACUYsk11KgTjrthkoKIc39xV8jEy7hHlVnkp+xPWJnLAZygbSr9hFZwMyW7AoBH8yrx5XSPrGBcgigAqGSlL83pET1pbAkY+UAjlVzAJWkAukpFazEgdxBEFBzG5gT2+cZFRXiElVKLb+k9VNyjIDc+c/eA69zSJTJUD8RPNukLXbMcabCOVIxVsG07XA5vvjDawVKFaq3Af91YMqbEtyHYvFdMx8ATxER75b4Jbcf2gGJnEkeYttSrbmRDgdh3/ALmESpy8WPBN3vEImLOJWOBPVgIB5Q5dz2HSF/aUOauRokk9ATEEmhcnaR1iJsxQq7DVRArAOVOo4StXAA9WisJnmche4E/JoYJithOxXziZi1Cp/bmRAAZqifKht4+SoMKOldn6VeEGeXYLR3PGphiVkjF93Z4Bc+zJUpygqp9405EtDkq2JGy99fQgQC2HNz1eFKQBQqCdLrDuICyk0qdtHPLXlArtCQzqYZODz16UhAu4X1FjVycexhf2dILuSMnKlF6YOX5QFi1WgJa6hU3Qpuj/AKiOcVDb5jj/AGlAZ+VzuADg84YmbcoyQNLiuterQ2XagcC42AHsaCKACLxHxDckv0FK6w4SQMHO+nyrEKmA4qVwB/7YgSwRQnDQv1MQEJFKpD7K9zEHc3Fj1MQkFqBzt/SA92rINt0x/aAlKFmpoHwxpwwPOJExGxzqwPev6QqctJ0P5VEdAw4mK5CHOZGQoN7O7bjAWgAkMFBtAXb5bowkn8HfvFdRONx3zAfqVYbBDLrgD3YI0YtxZx1jQaoFjgNdBzp0gPfEUSknl0rhygPfEH4UhvhqKc4EzSeH4nSOREBCraTgK7XIfDL0iUWsCjB9bpbomuPGAmWgAjzBOgABJ5O0Vl+IodvOTolzhtAx2EiKysKte0g1YE3SRuUYrrUVJN43NpUAdXNWFdsRPmpURe94lqhwaEb89sSbVKw96L2OIB6B88nEEHKlZma75ghuYoYyKMy0Sga+Y5lyR3+mjIqNrNtsnIoBy+LdkOEPl+IJNBXSnzMUZaUioK3/ADcsD+sNdvxF8Hp3DxnHRamTiTi3Ljtg/tH8w3F3HKKJvbvzH5CCZerdqb4YHzJqWNAdWo/MhxCkrwYCmZOGwViUJJGI4N3whwSW13tEGe/OqRtDE9T6wQnnKp2D5QpZcYlewfuIWJajggDYpqcn7xAxQJc3jzI4YxCJKWwfaXJ7wCbMlNSlJ1Jbq/yjF2kM7gjVNfUU4iKG++AyJH8qB8oYJuJJITjUkf8AVhwjWy7chqOc/hUaZ4k9HiZdqUpVFAjQpUDnqWhguJnIOC1Hj+sB9oSDQG822vrCrRPLYg/1USeST0MVxPYVCG2KPS8AH4xcD1Wkml1uZpuKflBoSGYoS2LFJ/7hjFb35JZPu1bCX9DWCRNKfuFz+FGGygEUWRPQnBIDYB2HIfKDTOJZ0p2UNNsVETzjeKeIHfOElSiC0wB87z46XWiYNkua3xJRvJDDiWA5xV/1UEhKVJUckoSSTozExUlWQP8AGpenmevGkekeyfs4mQn3i0ATFBzQeV8t7Yw8Hn0uetQIvEhyQ4ThwbmxiZc5YzJbBhryj1K2+GypoZaEKGhSMdd8cV7S+AKkhS5aCuXjdTUp2MXLZuHzwEBoPeKUaqXTaz+mJyhyZ4AY323O/IRWlzCoUTcY/wBXQAfWcLVYwT8SgaBwEprq512CKi5LnA/C42kLHUiJUgtUttLltoBf6EIRZQl3XMOXnW441aFTJsv4feIFAWorj5ie0A1QSAxmKVkwKUmul1iDu04Qqass6UlWuZyqSTsib0oMxSTg9BXeB2pAklnAlkZEmm/FsM4JqBNmEs10agIc47+0SmYWIF88f1btCp9oWzEynyQ+PBLktAqTMLBRSDRwEhv8geVMoIiZJmGpwOCQWHEgtFP7EsEqUUIBzcg7S7l4tTLQzgKJYZFm53uw+VS029Z8gUAraXPB0Ec4sD5EhCiQ6lN/7az1KaxkUpi5/wDMvgr0YDlGRUdVfGZL7wOw6xBmNiQn81X5PEIkAl3UTqT+npGJs0sYITXHyjqTjGXQH25AcuWxoknrrBJtr0Sg7PK3cw0yUJDlKR03fQgV2oBgLtdCD6V5wGTrUw86myxboD6wKE30uEqKPxOG3kpOBjl53tkgqbzBIo6GSo8WcQhXtJZ3JSJlcb6rz7459411rrlT0MQVD/7QDzCnjPtctI/5hI094k9z6x53PnyVElIuvkMIrlLsxxLY65nZGe69XsVks1jWhP8AxKFTCML6TdJyYmpjU+KeCzBW9xS4yxcGnCPM5U55jBI8xZKSpgl1UcrLADB1FtTHb2Lw/wAQsiQqZJnJQrAomfC2L3CRzDFqaxZzqXisybAoU94onN1n5Uiwmy0Yi917iNx4P4sSSJqROR/QkKTtwfrHQWfwexzheAUnYFEV3FxyjesuJlSFJNAANl0HkAGgji5IS+1ubl34R3E32NsyvhfixHaNVbvZCcgf7bKGiRd6OIujR+7Gr+tG4wuYHyO5z2FYCbYjLJExN04m8z8SRClBJrfcV+EAjLnlAAucQR5U11Spx/ahXaD9xMJKbhZ6KSEtvop89mMH9rRKZJUBsJS9Tvdo23gNkNomBIqH8yg3lzYuSYqNr7D+Bqczp1QktLBcufxG8SXEdkuZGstsr3abqKJSAAKVYh8dSYpWhc26FSyASQ6Sp2piA9dGpjGFbtSoWVRSRbgRUjKrU4QaZz4RqRNcl7WeCBIVNkpriu6BQDFTMXGZjj/fJIqsgnEKTQ7CCkD5x65MjhfaXwn3Zvy0KMtXxXWDKLvgRi+nGKmudl2qWB8IA2BAfd5mEOs0x3KEJD1cg+lDvvQkzSBgH2gKI5KfDbzgBLNCTjqlZ6YDOsDVpIBc0fMsUtsqoekCtQOIJIwAdXQKIemJMKmW1nCUpU+3hgwHWBNrSPuEE6Ag80kwQ1cxQDIuufuqVcpuu1isi0LFLiVa3VO2r1PbOLCrRNwCAP6iG1rVzCgZqhkhs0BumfKAlPme+kpwycdq11HzjFPS4ABm5UGfMJAry1wgV2qaPveUfiBHGiIz7VMI2aj/APR7dIuIJcmY/wB4gaXFdSIyCTNUcMdXA4VcxkXDW4Uk0w3n6MAK0K31YEiEICtPmdtGAEQVnA3dydeVYy6HXZYOJJf8INeTQE63UODYDzNzo0UlylkUcDJgoHsWrrCh4cSReAOpUa8GSx4wSuS9rPACgqnyg8sl1hJve7UTUn+UnPI00fmgY9x8FsSRQJFaGlC+OVY13jf8M5UwldnBSTUoBp+X5H9I5cuPvjpx5/XkaFxe8OQpSizuA/YcMX4R10v2JSFMsKDYg00jo/CfZiWgFk1/ER65Yxnq1srivD7HMo4ChSig/wC0eley/jE6WgSw7AMlN6m7zVGzloImX4ZLfDCvo9MsA3eLiLEnItufPYK/RjcmOdjcJCJp94gAEhiWY7XH6RCElJoWhsgSUBJWlQK/MVAUd2atAaDKrxsRYgoOlQIjXiK0mcfWLkq1KGsVVSSnGJSIuQbBc5Kw0xCVjQgHvGp8Q9krJOwMyUTnLWR0U4A3NFtJhiDDBwNt/hJV5c1M0aL8p3YKBO2kb/8Ah17PrsKpstUky0qF5wbyXFMRm0dKicYsItBbXrEuo1vicwXmUMcCRi+Rq2PpGlmWoAUSQlwKHHH5Ru7fYgqqcdtWih/pKyo+YAZgbGygKqSDQktri/1hGwkoATjFf7Jdo1RBWdbBo0ytpXCLVLBBBDpIZQ1ESlcES8B557Q+CCQoLQHQqiSpXG75laesab3kwnyoG8BAPMLPaPSfErAiahUuYlKgcLwe6rI1wYx5n4hZxLWpExACkllBt2BCq0IakAC5y3+FZFQSFJPMEiJQrYoa+UpbE1IIpzxi34ZZFzh/spXMAowClXdlARE2nwW0vdMpv5VSvi579IGKbPW+SDopIG8G6/WMVNQfvLJDFveZ1aiVBzC/9PlpUEzEykLOCQshRxwDAnlrFtXh6B8SZtMmWfQwFZM+tUq2Fwet4npBrtFaBX9wBfYWhgmWcMAf8ScOFIYgoIphpp3aASi1A1DnbdvDcCzxMO+zFWfNvT63RkEbOZPAoQ2wqryGPWBlWgml0gbc+EV8HJWhufyrpFW0+L3MwBkcX5YfVYY3rZlZySH3t0xjFzmHmUBkyAerVG+NSjxhSvgLg5hJ/R4QbYtWJcbQB1YjZjA13vsvLExw5ozP8zjHXy7ABnHlPs+hV8NfSBoP/F8dKR6ZYjMADqJ3gDhGasWrR4YheKQdrVirN8E/AWJEbiWum2DvUiLLjm1eBqFSRTYH07Rgsh27H0+UdIgF8IM2cEuQIFtrn0yLyChQprDrD5PJpn9axsxYtkUFJILKDVz2bYIuhQIhKrOBuhiZeGsGRrAVAKQKTFn3YgZchRjUoWIlJh6bKYJUgRNSEpVBEwfuT9Vgk2fWIquUPQimufKKtrswAF2NomTtEKtCEtVVMzpvMWM1oWIxg0zIXP8AaOwoJvTUnRjevf2vGi8Q9v7OPhQojYntn0jTHaOkoY2HhVklFyZaL5IJVdBJYMK6gUjzqf7fLI/25ASP5iVcaCFzPbG2EMkpRtusAOLHiDErXF61MkjMkDQGhG2Kdv8AE7NJb3i0Io4BIBIH4RieAMeSTPaiYoi9PBURg9TX+shtm+Kc21kD40oKiPuM5OWTndGW3o/iXtvIln/almYc2BRgdVAA45PHLeM+2qprD7IKFw81TZ1ugAE8c+ehlziz3xxBJHAYRClOf+YdWugej9YCjNtVpmTVKEuWL2KlE3mOQZ8PrCLMqQUm8tb0YJAHcuYYVtiVbgCfT6eIE2r3FE7SAB9bY16zkF79RoLiQNCesZFedaUpHnKccB+pY6OGjIengbTZpRAHnU2CEocNqWDRJSAwShg2ADFtCVMBTbpDvdDNRNXN683ypDEqSmoBfe3JqxTES5QGCRxZXrFedbADih94BpsvHcx1iJ8iWaqvk4sl1FtzYQi1IuhkIWGzw/TPSCFzLWSfKKggBgK7g5pFqZ7VWlKbomBIGSAE9kh41xti/wAJww7BgGNfSNeiWpRJyryD1qcoK7X2f/iJaULQmc65YIvC6LzbCAMNC++O8sP8QrGsOTMTVmMsk/4uG+qR4fJxDJ5VJ5RbV4mUvlRqFu0TF19CSfaOylN4zkJDP5lJSw4mK9s9trBLLKtMsnDym/8A9Lx4CrxiaWukpOoYk7yawPvZqi6phO+o6vEw19Ay/a2xKBa0yiwdrwBbca8MYteHeNSJssrSpIljEnygb7zNxj57s8xvvFjo7dwIsSDLWoOa7UoPUeYQxXtXi3tnYpI+MTFZJlgqO00p1jmPE/4pBJaRZiXwMxRS+26kEtvIjhlWVIwJ3eYjiyfWDMwpAeiccGctpiad9piDoLb/ABStKR5bPJSVUDFTvrUfTxMn+JNpTLRQTJhIKxcISlLfDUuok5ht0csLXJcsx1PwthgVDpDUW6UQLrHbeBHAgM76frFg7+w/xRlKH+5KmIOZCSQd1X6Q3xD+Isq68qWtR/nZAI3gqbjHna56CCW3+XsSK74prtwFAj/JNa0LXX4xB3av4oFJP/DE4YzAz6UB7RQV/FK2Ek+7kpGwEsK4u8cYbexwURupzuv3hEy23qqSw0dRJ3OR2ixK7C1fxLtakm4tKTmyUOeeHKObtnj1rnOJk2YtJd0qWQDwoPoRqxb0EtcWMx5ATwDk8hDmeocD/wCNT9n5RWOsYEPUtzDdUmMlT0P+oYbXbDdAT3DP7wg0dvUiFIlBZz4XadHMVZGxHiShRMlS9rsG2UJPSHrVPLFKEI/qqRxYxRlSpga7MXxrwqn0i2i0LAqARr5g/wDaGJ5mkTFWk30sZhlEZ3iB0ut2i0LXKSAXT+UPj/Sn0yirLCSHwzqCRn+IuRXKAm2SWkXqP+IMMaYkgCKi0qahRBKVE5OFHPIcsYhYrgw0ZyTsDhoRZpYycjS8C5ycvpDZUtbvUPneLbmLfTQAiRMNL7ZsGfeQXPWkOMohgpSl6MepLgd4Qu0AUMxNKgVHG6FAmutIqzZq1+UrWxDkKCEUdqsX4bd4gNimWrF0p3qT6qPSJjn5suWVMPd0d/8AdBO4uDr+0ZAbSfMUXCpwfQP1jJaXcJBOpSkh+KktAiZKRQFRarAeuArCZ/itPgfD4mZtWqW01gq2pF37yUDO8U/t0gnQGF5J3EDkEiNVLtyyXcJLfdRU9XA9IsIUcbwfU3QdzqcikEW/dtQJc4sTTHEsONeka60TFOctwGmD5w+dMYVWnc976NY183zEOaNz+hAZMT+J29P1isuZ/Irp1pFk2RJIx2H5Vg0oSNdxHozwGtv7C20v9Yw+XJXjgDgSW0wi3LEsn9DXpFi+A4SCPzDRsMcM2zgKqJKTjXQGnGLEqfdoEpbfXrAN/KAdpEZLmp/q3M36wDF2ucvBSk6Mz88M9sRMs8xblS1KO0U5/Q2Q9ExP4VD8tDyFekWUq0B4E9iaQXVCVZAlqYZsOjn0i2b+LKI3t2h9cXA30PWETJV5Xxp4FidzF+8Cl/Z3ZlKSdXqOKgDBiRQlcy9mHS3VosokEBxwJBZmphTjTGFWmUQSb0sgPgFGuAbIjhnA1UW2CElT4mobjdJJgFWXMhPGvd4lcwhgVga0I3YAHi8CqTexW+4V3Z/OAkyVZKYbAOkYJCsbyjswHFgREfYkgh1HDMnn5niVXb1UJcfeoW2OQSeUEMSrUs+g9SGNIsX22/lx4OK8oqhaz+E6BJD/AOSO3SAmWhmTcP568sD6d4C6tT43RsUByYA84BUyWn4WBGITLTi21OFNsQmeQGIUNyBtq95Q6QSGIxSXzUoBtwSln4vALVaAQ9K53VDDU4HjFVMsqU5mTG0SSU7y2e98N0bAWcCpKcCzBuFA/rSBXaJYoVMTvSN/lPdoBklKgmqzT8SQw4M/WG3HNThmAEM3M9eEa+ZaElPlWhmoL3o5blyhQSpkkCUaVdTFtgAb94DY2ibMCfKkknB1d7rcnzxhKb5+NQc0AAIbmYoTLVNZkIxxKQF9c+UDLt1pDksEjVDfvAWpllvU0yugtzjIpz/ElsHBG5P6N9YxkVDJ1qSBgTUVJPQYmEyrU6vhfeG5se8TJsQdmL5mo6t0Bi/KsTfh7D5mIquidVgi9sD9w3ODv1+EaeUPwdVOMWEe7IYEqBrQU7hxh0hM20uP9tJwpgMeBIxflAIUkv8ADXPEkfrEXSQwq3emmOcYVK0SkDNRLktwrFiSC2O9vp+G+AUqSS9ep9ISJJI8uAwdx0YRdJGVd5w3V13RX9+WoK7HO/DbAAQrXk9eZiUpaleJPqWg02kv8KiX2huY2xZSHDA3TtH0/OAruB90btYIWxX3QnoesGuyTDmW4MeOPeEnw4AeYsNpgHotTfE24UPT1EMFuH3EqPBPHaYqiSgYMdzn0aMXLUaJQ41LehqIBk/xHzMXSGzWAx/pOESLcDkd15Fdju36PCEWVRJvJSTscACmhLOYYLIMLuz7xpoXApwaAXaKkG6AXNbtQ9HcuBTNiTALm3UhN8gJUV/hLqCQS48xcJFMKcYvyylFAS+9XKgZIhK5F/4jTEuf/EDrATZp9PMXGLlQNHxqXgJ1qQAHQdxvAdMYlZCQyB/aD6mpjXS55UWvE/0uR/cfKOcAZnygT5KqzTi3EwyTMQXuoGTkJA4Ek+uUDLQv7q5idhD05EQ4zFjNJbMhT8RlygImgOKgfnYkdARjiIbJUx8stCX+8AajeKne8VzatUAtm10DnUcA8W0zyWYJJ2lXSkASrQMgTtAV3JglLUS7k8brbsSeED9oUQwKQTkVNxDpbpBGUrMj+29rUkBuQGMAlkguUpvkuTUnY7h3ib5IKi13UhTcBV97ACMEpQdvdttcvsuqJSnrFdd4q84KjkAhQ4OceAgBmzxh71ABwSlLmtBQdyDEykSyzm8Gw8qa8S/BodLsyUuSgIze8VHDJxjuHKBFpLG6CvFz5UhtHvPsgLE5QCWDAHDzBI4l2J3RXRZSS95WbeVXR1eka622pKVVKkahNwkbyKg7Hh9jnSyHQoqpW+qp2mteUAy0qWCylgb1MSdrEcqxEIWtQJKUkg5ghQP9z9AIyKNtKXdD+tTto/Uxip6lPiBTM12nTmM8ooS5s0qvuANjYY1LVPCGKRMJvO5pQBnq7uBi9TSIGqWWAvEPjgCeDnCFgEliphoanfugJkspclV0kjDJgcA+3DGH2VKakjMlyGcvnrxEARmAFq0G5uAIhhmqYnADMs/cgYRVVMFTlhXtX0iZQSSaGuN4u9HyygCSsKJ+IkUpUJ9O2cGwb4XGlKNh9b4VNSmoUEiueL44Jz2PGCYAm6lhR64ncA/XYIBVqtinCJacgSpOTgkJDjEBjzgCJxxUANktO3FQS/1uiPch38qdyQ5JxJJzc4DrDpaV5O2Tt2aAD7EU4Xn/AJDdLbnqItyZJpU/mWTTgfWMc0vtwBfvjA2laSK3toapH08BE+0Sk4BK1DM0GGpx5xUXbZij5SlKWq4LnbWm5tvA1JSwJQUgfC4I706RBtKXZKTqak10AGe0tARZ7MVM4oKAqLneKep3RatEwyx5bylf1OOWHSKszxBZcija5cGDdd4iobOo4imOz/LGAanxGc9SW0KXA3D5iIPiGakgUwDCtHyz/SIE4JFa7KBOOuXCKy0qUAk4agOOeyA3UtCZiEKKli+c6tUpGQIcjtrFY+HKIJvTLgLUdnrQ+7ONHY6RYsluUmWZS1hSbpSAyXTuKgagsRoRTEvM5KZhcKCU6CtdSSWfhATZvCyzCYEpAfzEAcArE7A5hoky0pKvtCSrJN0kniVAAbXx5xTVZkil4E7W7vFddnNSxG1+WkBtUSkkOySNcKRE1ahQJBG1SQOx9Y0s6epIqthjjXeCXruhE2ocpJfUgU/NjAdCm3gG6bu4KJbhdaCX4pLSWSxV+ECvyeNAhCvupSO7aYUxOm+MmIALqIvY0oP7ik9AYDdL8VAYqChTD9AP0iv/AKspZ8iykZsl3G8mpjX2i4u6FLWojAN5RrQi8erwYShP/qCmSD3I7iAYu1BRCQQh8Sou+gSE05xWtcxRxUWHwpwds2Kn4w+bO0lEgfiKexDCB96A6QhnxBWSK6h24QFKy2NUyt0DUhQDb3VDvsaSWCips/Lltx/eHWhc1ZZSksMEkA8fMA3Aw2z+HF/jGGASC24u0AICk/fYGtUlXIMabXjItLsoegUdfhNfzU5RkUPRKfMjgBuyMNNnYfF3c45nDp6hc60tRIBOpNBvLY7BFe+SWLHYLwAyyNeJiBq0pJqoPRvMOmz9oeUpyDtxA4HDgIUienIvrSmedYUtZUxFNwDp5/Ca4135QEzFBJ8yQ51TXdQPn12xM6eQmjOTkGar84iUkJGBO0j1xgpa3LhAJ2/VN8BXRKepw4Oagto1PnD7NYwKkEbnJ4RBtYDsq8rZhuFAIr260gAF1XyS9WAFGIrn5tMKZwFoyQT8JGg137IKdPupLsG2UPL941yJpbykl9XPXjAKs5VjefDOv0fSAemYqaogrWAcfuJAwzybfq8V5lplppKCy9L5SEKFRUBJIS4pmRrDRJJACSycSRgS+8O2sLl2fEJWK4gtTMPtgCQJikhKipQGCqEgaE4kaAk7GixLsqAHLE6Fh3pEIRdzPDD5QKp04ml1OyjnbT0gCnWu6GSm7ocv8RFUJeqlXuLDoYs+c4tvujk47RgkzNneArznxUEgaACuOGf7xElKlFwhIyDuesWPs5JdXMCp5w6ZPSkOwH9VeUAn/TXqabkgcGgxYMEpUUjEsDXBg5y2cYhNqKnZsKV3bKQKLMs4qL7yodXPOAsolpADrJ0ILPyLGFTLIhRofNVr91XEXnLYYNApRdcFTjNnTziAJRHmvVyJpso7QDU2EBylbk5qYdRXrCLVZJjYBWZcsn/JyTD5yZZADBn/AAkcjAplB392u9k5KgNzE/vAa5U+4PMA5BYJSkBtpZyH4RW+1ox92f7j8qxtFWlyykLGpJz3Bie3eMCknCUTtutzJb1grVKtANE364+YfL6eLKDdYAKrhcBFdBQV2xYM9IPwOdpAbd5W4jWBTNc0STvc5bmHEQQpFnViApPfKpY474MWdLFiFKyullHUk1GekGuaVFghZ1GXY9om65wSlvxJI6ux4QDLNZ1AfeI/mUAOTQAsd41BbaoNwDNDxMUrBSSBlUv8oatBADnkFdwxi4mkTpAokEpAyCkiv1szjIhQB14JvHqS0ZDDX//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984" y="1828800"/>
            <a:ext cx="4019550" cy="2945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2006" y="339042"/>
            <a:ext cx="3438569" cy="2575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16686" y="3581400"/>
            <a:ext cx="4222490" cy="280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304800" y="5181600"/>
            <a:ext cx="3733800" cy="1077218"/>
          </a:xfrm>
          <a:prstGeom prst="rect">
            <a:avLst/>
          </a:prstGeom>
          <a:noFill/>
        </p:spPr>
        <p:txBody>
          <a:bodyPr wrap="square" rtlCol="0">
            <a:spAutoFit/>
          </a:bodyPr>
          <a:lstStyle/>
          <a:p>
            <a:r>
              <a:rPr lang="en-US" sz="3200" dirty="0"/>
              <a:t>NUCLEAR SUBMARINES</a:t>
            </a:r>
          </a:p>
        </p:txBody>
      </p:sp>
    </p:spTree>
    <p:extLst>
      <p:ext uri="{BB962C8B-B14F-4D97-AF65-F5344CB8AC3E}">
        <p14:creationId xmlns:p14="http://schemas.microsoft.com/office/powerpoint/2010/main" val="107174850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457200" y="304800"/>
            <a:ext cx="1201737" cy="1182683"/>
            <a:chOff x="3461" y="1997"/>
            <a:chExt cx="2155" cy="2179"/>
          </a:xfrm>
        </p:grpSpPr>
        <p:sp>
          <p:nvSpPr>
            <p:cNvPr id="3" name="Oval 2"/>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4" name="Oval 3"/>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5" name="Group 4"/>
            <p:cNvGrpSpPr>
              <a:grpSpLocks/>
            </p:cNvGrpSpPr>
            <p:nvPr/>
          </p:nvGrpSpPr>
          <p:grpSpPr bwMode="auto">
            <a:xfrm>
              <a:off x="3461" y="1997"/>
              <a:ext cx="2145" cy="2145"/>
              <a:chOff x="720" y="96"/>
              <a:chExt cx="4080" cy="4080"/>
            </a:xfrm>
          </p:grpSpPr>
          <p:sp>
            <p:nvSpPr>
              <p:cNvPr id="6" name="Oval 5"/>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7" name="Picture 6" descr="navy.jpg (242465 bytes)"/>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7178" y="339042"/>
            <a:ext cx="3433886" cy="2285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250" y="1361343"/>
            <a:ext cx="3248949" cy="24024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1524" y="4333874"/>
            <a:ext cx="3213735" cy="2295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70800" y="4367212"/>
            <a:ext cx="3296900" cy="218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4"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05174" y="2177143"/>
            <a:ext cx="3019425" cy="215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569375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491" y="3623771"/>
            <a:ext cx="4492109" cy="3005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249892"/>
            <a:ext cx="2609850" cy="3484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162588"/>
            <a:ext cx="4239102" cy="2820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327" y="533400"/>
            <a:ext cx="3908493" cy="2591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 name="Group 1"/>
          <p:cNvGrpSpPr>
            <a:grpSpLocks/>
          </p:cNvGrpSpPr>
          <p:nvPr/>
        </p:nvGrpSpPr>
        <p:grpSpPr bwMode="auto">
          <a:xfrm>
            <a:off x="457200" y="304800"/>
            <a:ext cx="1201737" cy="1182683"/>
            <a:chOff x="3461" y="1997"/>
            <a:chExt cx="2155" cy="2179"/>
          </a:xfrm>
        </p:grpSpPr>
        <p:sp>
          <p:nvSpPr>
            <p:cNvPr id="3" name="Oval 2"/>
            <p:cNvSpPr>
              <a:spLocks noChangeArrowheads="1"/>
            </p:cNvSpPr>
            <p:nvPr/>
          </p:nvSpPr>
          <p:spPr bwMode="auto">
            <a:xfrm>
              <a:off x="3570" y="3972"/>
              <a:ext cx="2046" cy="204"/>
            </a:xfrm>
            <a:prstGeom prst="ellipse">
              <a:avLst/>
            </a:prstGeom>
            <a:solidFill>
              <a:srgbClr val="000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4" name="Oval 3"/>
            <p:cNvSpPr>
              <a:spLocks noChangeArrowheads="1"/>
            </p:cNvSpPr>
            <p:nvPr/>
          </p:nvSpPr>
          <p:spPr bwMode="auto">
            <a:xfrm>
              <a:off x="3560" y="3960"/>
              <a:ext cx="2046" cy="204"/>
            </a:xfrm>
            <a:prstGeom prst="ellipse">
              <a:avLst/>
            </a:prstGeom>
            <a:solidFill>
              <a:srgbClr val="000000"/>
            </a:solidFill>
            <a:ln>
              <a:noFill/>
            </a:ln>
            <a:effectLst/>
            <a:extLst>
              <a:ext uri="{91240B29-F687-4F45-9708-019B960494DF}">
                <a14:hiddenLine xmlns:a14="http://schemas.microsoft.com/office/drawing/2010/main" w="9525">
                  <a:solidFill>
                    <a:srgbClr val="FFCC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grpSp>
          <p:nvGrpSpPr>
            <p:cNvPr id="5" name="Group 4"/>
            <p:cNvGrpSpPr>
              <a:grpSpLocks/>
            </p:cNvGrpSpPr>
            <p:nvPr/>
          </p:nvGrpSpPr>
          <p:grpSpPr bwMode="auto">
            <a:xfrm>
              <a:off x="3461" y="1997"/>
              <a:ext cx="2145" cy="2145"/>
              <a:chOff x="720" y="96"/>
              <a:chExt cx="4080" cy="4080"/>
            </a:xfrm>
          </p:grpSpPr>
          <p:sp>
            <p:nvSpPr>
              <p:cNvPr id="6" name="Oval 5"/>
              <p:cNvSpPr>
                <a:spLocks noChangeArrowheads="1"/>
              </p:cNvSpPr>
              <p:nvPr/>
            </p:nvSpPr>
            <p:spPr bwMode="auto">
              <a:xfrm>
                <a:off x="840" y="216"/>
                <a:ext cx="3840" cy="3840"/>
              </a:xfrm>
              <a:prstGeom prst="ellipse">
                <a:avLst/>
              </a:prstGeom>
              <a:solidFill>
                <a:srgbClr val="FFFF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charset="0"/>
                  <a:ea typeface="+mn-ea"/>
                  <a:cs typeface="+mn-cs"/>
                </a:endParaRPr>
              </a:p>
            </p:txBody>
          </p:sp>
          <p:pic>
            <p:nvPicPr>
              <p:cNvPr id="7" name="Picture 6" descr="navy.jpg (242465 bytes)"/>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0" y="96"/>
                <a:ext cx="4080" cy="4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8" name="TextBox 7"/>
          <p:cNvSpPr txBox="1"/>
          <p:nvPr/>
        </p:nvSpPr>
        <p:spPr>
          <a:xfrm>
            <a:off x="2057400" y="2983517"/>
            <a:ext cx="4343400" cy="523220"/>
          </a:xfrm>
          <a:prstGeom prst="rect">
            <a:avLst/>
          </a:prstGeom>
          <a:noFill/>
        </p:spPr>
        <p:txBody>
          <a:bodyPr wrap="square" rtlCol="0">
            <a:spAutoFit/>
          </a:bodyPr>
          <a:lstStyle/>
          <a:p>
            <a:pPr algn="ctr"/>
            <a:r>
              <a:rPr lang="en-US" sz="2800" b="1" dirty="0"/>
              <a:t>WARFIGHTING AT SEA</a:t>
            </a:r>
          </a:p>
        </p:txBody>
      </p:sp>
    </p:spTree>
    <p:extLst>
      <p:ext uri="{BB962C8B-B14F-4D97-AF65-F5344CB8AC3E}">
        <p14:creationId xmlns:p14="http://schemas.microsoft.com/office/powerpoint/2010/main" val="264765800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Elemental</Template>
  <TotalTime>1198</TotalTime>
  <Words>3064</Words>
  <Application>Microsoft Office PowerPoint</Application>
  <PresentationFormat>On-screen Show (4:3)</PresentationFormat>
  <Paragraphs>617</Paragraphs>
  <Slides>50</Slides>
  <Notes>30</Notes>
  <HiddenSlides>1</HiddenSlides>
  <MMClips>6</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50</vt:i4>
      </vt:variant>
    </vt:vector>
  </HeadingPairs>
  <TitlesOfParts>
    <vt:vector size="62" baseType="lpstr">
      <vt:lpstr>ＭＳ Ｐゴシック</vt:lpstr>
      <vt:lpstr>Arial</vt:lpstr>
      <vt:lpstr>Calibri</vt:lpstr>
      <vt:lpstr>Garamond</vt:lpstr>
      <vt:lpstr>Lucida Sans Unicode</vt:lpstr>
      <vt:lpstr>Monotype Sorts</vt:lpstr>
      <vt:lpstr>Palatino Linotype</vt:lpstr>
      <vt:lpstr>Times New Roman</vt:lpstr>
      <vt:lpstr>Wingdings</vt:lpstr>
      <vt:lpstr>Elemental</vt:lpstr>
      <vt:lpstr>Default Design</vt:lpstr>
      <vt:lpstr>Microsoft Excel Chart</vt:lpstr>
      <vt:lpstr>NROTC SCHOLARSHIP  OPPORTUNITIES</vt:lpstr>
      <vt:lpstr>National Scholarships</vt:lpstr>
      <vt:lpstr>NROTC Participation</vt:lpstr>
      <vt:lpstr>National Scholarship</vt:lpstr>
      <vt:lpstr>Expenses NOT Covered   </vt:lpstr>
      <vt:lpstr>National Scholarship</vt:lpstr>
      <vt:lpstr>Immediate Selection Reservation (ISR)</vt:lpstr>
      <vt:lpstr>Minority Servicing Institution Scholarship Reservation (MSISR)</vt:lpstr>
      <vt:lpstr>PowerPoint Presentation</vt:lpstr>
      <vt:lpstr>PowerPoint Presentation</vt:lpstr>
      <vt:lpstr>PowerPoint Presentation</vt:lpstr>
      <vt:lpstr>National Scholarship</vt:lpstr>
      <vt:lpstr>FY18 Selection</vt:lpstr>
      <vt:lpstr>Combined Profiles –FY18 </vt:lpstr>
      <vt:lpstr>Tier 1 Academic Majors</vt:lpstr>
      <vt:lpstr>Tier 2 Academic Majors</vt:lpstr>
      <vt:lpstr>Tier 2 Academic Majors</vt:lpstr>
      <vt:lpstr>Tier 3 Academic Majors</vt:lpstr>
      <vt:lpstr>Two or Three Year Scholarship Program</vt:lpstr>
      <vt:lpstr>WHAT DO ACADEMIC RESUMES LOOK LIKE FOR COMPETITIVE CANDIDATES </vt:lpstr>
      <vt:lpstr>Application  Timeline</vt:lpstr>
      <vt:lpstr>PowerPoint Presentation</vt:lpstr>
      <vt:lpstr>Application Process Recruiter (NROTC Coordinator) Actions</vt:lpstr>
      <vt:lpstr>PowerPoint Presentation</vt:lpstr>
      <vt:lpstr>Scholarship Selection </vt:lpstr>
      <vt:lpstr>Placement</vt:lpstr>
      <vt:lpstr>Medical</vt:lpstr>
      <vt:lpstr>MSISR  &amp; Frederick C. Branch</vt:lpstr>
      <vt:lpstr>NROTC Colleges and Universities www.nrotc.navy.mil</vt:lpstr>
      <vt:lpstr>NROTC Colleges and Universities www.nrotc.navy.mil</vt:lpstr>
      <vt:lpstr>Steps toward NROTC  HS Seniors</vt:lpstr>
      <vt:lpstr>Steps toward NROTC  HS Seniors</vt:lpstr>
      <vt:lpstr>Advice for Applicants</vt:lpstr>
      <vt:lpstr>    Additional Advice  for Applicants</vt:lpstr>
      <vt:lpstr>Advice for the  Officer Interview</vt:lpstr>
      <vt:lpstr>What can I do when I graduate?</vt:lpstr>
      <vt:lpstr>NROTC SUMMER CRUISE</vt:lpstr>
      <vt:lpstr>Life as an NROTC Student - Elanie Mamaril's Story</vt:lpstr>
      <vt:lpstr>CORTRAMID</vt:lpstr>
      <vt:lpstr>MIDSHIPMAN LIPPIE’S STORY</vt:lpstr>
      <vt:lpstr>CORTRAMID EXPERIENCE</vt:lpstr>
      <vt:lpstr>MEET THE GUNNY</vt:lpstr>
      <vt:lpstr>What will you stand for?</vt:lpstr>
      <vt:lpstr>Sailors</vt:lpstr>
      <vt:lpstr>Marines</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United States Navy</dc:title>
  <dc:creator>NSI</dc:creator>
  <cp:lastModifiedBy>Anthony, Craig</cp:lastModifiedBy>
  <cp:revision>68</cp:revision>
  <dcterms:created xsi:type="dcterms:W3CDTF">2015-01-20T16:43:25Z</dcterms:created>
  <dcterms:modified xsi:type="dcterms:W3CDTF">2020-10-14T20:10:15Z</dcterms:modified>
</cp:coreProperties>
</file>