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no"?><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31"/>
  </p:notesMasterIdLst>
  <p:sldIdLst>
    <p:sldId id="256" r:id="rId22"/>
    <p:sldId id="257" r:id="rId23"/>
    <p:sldId id="258" r:id="rId24"/>
    <p:sldId id="259" r:id="rId25"/>
    <p:sldId id="260" r:id="rId26"/>
    <p:sldId id="261" r:id="rId27"/>
    <p:sldId id="262" r:id="rId28"/>
    <p:sldId id="263" r:id="rId29"/>
    <p:sldId id="264" r:id="rId30"/>
  </p:sldIdLst>
  <p:sldSz cx="18288000" cy="10287000"/>
  <p:notesSz cx="6858000" cy="9144000"/>
  <p:embeddedFontLst>
    <p:embeddedFont>
      <p:font typeface="Arimo" charset="1" panose="020B0604020202020204"/>
      <p:regular r:id="rId6"/>
    </p:embeddedFont>
    <p:embeddedFont>
      <p:font typeface="Arimo Bold" charset="1" panose="020B0704020202020204"/>
      <p:regular r:id="rId7"/>
    </p:embeddedFont>
    <p:embeddedFont>
      <p:font typeface="Arimo Italics" charset="1" panose="020B0604020202090204"/>
      <p:regular r:id="rId8"/>
    </p:embeddedFont>
    <p:embeddedFont>
      <p:font typeface="Arimo Bold Italics" charset="1" panose="020B0704020202090204"/>
      <p:regular r:id="rId9"/>
    </p:embeddedFont>
    <p:embeddedFont>
      <p:font typeface="Canva Sans" charset="1" panose="020B0503030501040103"/>
      <p:regular r:id="rId10"/>
    </p:embeddedFont>
    <p:embeddedFont>
      <p:font typeface="Canva Sans Bold" charset="1" panose="020B0803030501040103"/>
      <p:regular r:id="rId11"/>
    </p:embeddedFont>
    <p:embeddedFont>
      <p:font typeface="Canva Sans Italics" charset="1" panose="020B0503030501040103"/>
      <p:regular r:id="rId12"/>
    </p:embeddedFont>
    <p:embeddedFont>
      <p:font typeface="Canva Sans Bold Italics" charset="1" panose="020B0803030501040103"/>
      <p:regular r:id="rId13"/>
    </p:embeddedFont>
    <p:embeddedFont>
      <p:font typeface="Canva Sans Medium" charset="1" panose="020B0603030501040103"/>
      <p:regular r:id="rId14"/>
    </p:embeddedFont>
    <p:embeddedFont>
      <p:font typeface="Canva Sans Medium Italics" charset="1" panose="020B0603030501040103"/>
      <p:regular r:id="rId15"/>
    </p:embeddedFont>
    <p:embeddedFont>
      <p:font typeface="Nunito" charset="1" panose="00000500000000000000"/>
      <p:regular r:id="rId16"/>
    </p:embeddedFont>
    <p:embeddedFont>
      <p:font typeface="Nunito Bold" charset="1" panose="00000800000000000000"/>
      <p:regular r:id="rId17"/>
    </p:embeddedFont>
    <p:embeddedFont>
      <p:font typeface="Nunito Bold Italics" charset="1" panose="00000000000000000000"/>
      <p:regular r:id="rId18"/>
    </p:embeddedFont>
    <p:embeddedFont>
      <p:font typeface="Nunito Light" charset="1" panose="00000400000000000000"/>
      <p:regular r:id="rId19"/>
    </p:embeddedFont>
    <p:embeddedFont>
      <p:font typeface="Nunito Heavy" charset="1" panose="00000000000000000000"/>
      <p:regular r:id="rId20"/>
    </p:embeddedFont>
    <p:embeddedFont>
      <p:font typeface="Nunito Heavy Italics" charset="1" panose="00000000000000000000"/>
      <p:regular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no"?><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slides/slide1.xml" Type="http://schemas.openxmlformats.org/officeDocument/2006/relationships/slide"/><Relationship Id="rId23" Target="slides/slide2.xml" Type="http://schemas.openxmlformats.org/officeDocument/2006/relationships/slide"/><Relationship Id="rId24" Target="slides/slide3.xml" Type="http://schemas.openxmlformats.org/officeDocument/2006/relationships/slide"/><Relationship Id="rId25" Target="slides/slide4.xml" Type="http://schemas.openxmlformats.org/officeDocument/2006/relationships/slide"/><Relationship Id="rId26" Target="slides/slide5.xml" Type="http://schemas.openxmlformats.org/officeDocument/2006/relationships/slide"/><Relationship Id="rId27" Target="slides/slide6.xml" Type="http://schemas.openxmlformats.org/officeDocument/2006/relationships/slide"/><Relationship Id="rId28" Target="slides/slide7.xml" Type="http://schemas.openxmlformats.org/officeDocument/2006/relationships/slide"/><Relationship Id="rId29" Target="slides/slide8.xml" Type="http://schemas.openxmlformats.org/officeDocument/2006/relationships/slide"/><Relationship Id="rId3" Target="viewProps.xml" Type="http://schemas.openxmlformats.org/officeDocument/2006/relationships/viewProps"/><Relationship Id="rId30" Target="slides/slide9.xml" Type="http://schemas.openxmlformats.org/officeDocument/2006/relationships/slide"/><Relationship Id="rId31" Target="notesMasters/notesMaster1.xml" Type="http://schemas.openxmlformats.org/officeDocument/2006/relationships/notesMaster"/><Relationship Id="rId32" Target="theme/theme2.xml" Type="http://schemas.openxmlformats.org/officeDocument/2006/relationships/theme"/><Relationship Id="rId33" Target="notesSlides/notesSlide1.xml" Type="http://schemas.openxmlformats.org/officeDocument/2006/relationships/notesSlide"/><Relationship Id="rId34" Target="notesSlides/notesSlide2.xml" Type="http://schemas.openxmlformats.org/officeDocument/2006/relationships/notesSlide"/><Relationship Id="rId35" Target="notesSlides/notesSlide3.xml" Type="http://schemas.openxmlformats.org/officeDocument/2006/relationships/notesSlide"/><Relationship Id="rId4" Target="theme/theme1.xml" Type="http://schemas.openxmlformats.org/officeDocument/2006/relationships/theme"/><Relationship Id="rId5" Target="tableStyles.xml" Type="http://schemas.openxmlformats.org/officeDocument/2006/relationships/tableStyles"/><Relationship Id="rId6" Target="fonts/font6.fntdata" Type="http://schemas.openxmlformats.org/officeDocument/2006/relationships/font"/><Relationship Id="rId7" Target="fonts/font7.fntdata" Type="http://schemas.openxmlformats.org/officeDocument/2006/relationships/font"/><Relationship Id="rId8" Target="fonts/font8.fntdata" Type="http://schemas.openxmlformats.org/officeDocument/2006/relationships/font"/><Relationship Id="rId9" Target="fonts/font9.fntdata" Type="http://schemas.openxmlformats.org/officeDocument/2006/relationships/font"/></Relationships>
</file>

<file path=ppt/notesMasters/_rels/notesMaster1.xml.rels><?xml version="1.0" encoding="UTF-8" standalone="no"?><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no"?><Relationships xmlns="http://schemas.openxmlformats.org/package/2006/relationships"><Relationship Id="rId1" Target="../notesMasters/notesMaster1.xml" Type="http://schemas.openxmlformats.org/officeDocument/2006/relationships/notesMaster"/><Relationship Id="rId2" Target="../slides/slide2.xml" Type="http://schemas.openxmlformats.org/officeDocument/2006/relationships/slide"/></Relationships>
</file>

<file path=ppt/notesSlides/_rels/notesSlide2.xml.rels><?xml version="1.0" encoding="UTF-8" standalone="no"?><Relationships xmlns="http://schemas.openxmlformats.org/package/2006/relationships"><Relationship Id="rId1" Target="../notesMasters/notesMaster1.xml" Type="http://schemas.openxmlformats.org/officeDocument/2006/relationships/notesMaster"/><Relationship Id="rId2" Target="../slides/slide4.xml" Type="http://schemas.openxmlformats.org/officeDocument/2006/relationships/slide"/></Relationships>
</file>

<file path=ppt/notesSlides/_rels/notesSlide3.xml.rels><?xml version="1.0" encoding="UTF-8" standalone="no"?><Relationships xmlns="http://schemas.openxmlformats.org/package/2006/relationships"><Relationship Id="rId1" Target="../notesMasters/notesMaster1.xml" Type="http://schemas.openxmlformats.org/officeDocument/2006/relationships/notesMaster"/><Relationship Id="rId2" Target="../slides/slide8.xml" Type="http://schemas.openxmlformats.org/officeDocument/2006/relationships/slide"/></Relationships>
</file>

<file path=ppt/notesSlides/notesSlide1.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Explain that grants don’t generally have to be paid back, loans have to be paid back, and work-study doesn’t have to be paid back</a:t>
            </a:r>
          </a:p>
          <a:p>
            <a:r>
              <a:rPr lang="en-US"/>
              <a:t/>
            </a:r>
          </a:p>
          <a:p>
            <a:r>
              <a:rPr lang="en-US"/>
              <a:t>Explain at end that the earlier you complete it the better - state aid doesn’t run out, but institutional aid does, so the earlier you complete it, the more aid you can qualify for</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2.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Eligible noncitizens include</a:t>
            </a:r>
          </a:p>
          <a:p>
            <a:r>
              <a:rPr lang="en-US"/>
              <a:t>US Permanent Residents (“green card” holders)</a:t>
            </a:r>
          </a:p>
          <a:p>
            <a:r>
              <a:rPr lang="en-US"/>
              <a:t>Conditional Permanent Residents</a:t>
            </a:r>
          </a:p>
          <a:p>
            <a:r>
              <a:rPr lang="en-US"/>
              <a:t>People with an Arrival-Departure Record (I-94) from the Department of Homeland Security showing any one of the following designations: "Refugee," "Asylum Granted," "Indefinite Parole," "Humanitarian Parole," or "Cuban-Haitian Entrant"</a:t>
            </a:r>
          </a:p>
          <a:p>
            <a:r>
              <a:rPr lang="en-US"/>
              <a:t/>
            </a:r>
          </a:p>
          <a:p>
            <a:r>
              <a:rPr lang="en-US"/>
              <a:t>“FSA ID” bit An FSA ID is the username and password will be used to confirm their identity and electronically sign and submit the FAFSA. </a:t>
            </a:r>
          </a:p>
          <a:p>
            <a:r>
              <a:rPr lang="en-US"/>
              <a:t/>
            </a:r>
          </a:p>
          <a:p>
            <a:r>
              <a:rPr lang="en-US"/>
              <a:t>(if no SSN) ignore the error message that pops up, scroll down to the bottom of the page and click the box that says "Confirm Error." You may have to click twice for two parents, but then you can continue to the next section.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3.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“Verification” is the process by which the federal government confirms data that was submitted on the FAFSA to make sure all submitted data is accurate. Specify that verification is done by universities individually, so you might be selected for verification by ECU, but not App State, for example. Each university may do verification differently depending on who they are and what they want.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slideLayouts/_rels/slideLayout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no"?><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png" Type="http://schemas.openxmlformats.org/officeDocument/2006/relationships/image"/><Relationship Id="rId12" Target="../media/image11.pn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 Id="rId7" Target="../media/image6.png" Type="http://schemas.openxmlformats.org/officeDocument/2006/relationships/image"/><Relationship Id="rId8" Target="../media/image7.png" Type="http://schemas.openxmlformats.org/officeDocument/2006/relationships/image"/><Relationship Id="rId9" Target="../media/image8.png" Type="http://schemas.openxmlformats.org/officeDocument/2006/relationships/image"/></Relationships>
</file>

<file path=ppt/slides/_rels/slide2.xml.rels><?xml version="1.0" encoding="UTF-8" standalone="no"?><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 Id="rId3" Target="../media/image1.jpeg" Type="http://schemas.openxmlformats.org/officeDocument/2006/relationships/image"/><Relationship Id="rId4" Target="../media/image12.png" Type="http://schemas.openxmlformats.org/officeDocument/2006/relationships/image"/></Relationships>
</file>

<file path=ppt/slides/_rels/slide3.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13.png" Type="http://schemas.openxmlformats.org/officeDocument/2006/relationships/image"/></Relationships>
</file>

<file path=ppt/slides/_rels/slide4.xml.rels><?xml version="1.0" encoding="UTF-8" standalone="no"?><Relationships xmlns="http://schemas.openxmlformats.org/package/2006/relationships"><Relationship Id="rId1" Target="../slideLayouts/slideLayout7.xml" Type="http://schemas.openxmlformats.org/officeDocument/2006/relationships/slideLayout"/><Relationship Id="rId2" Target="../notesSlides/notesSlide2.xml" Type="http://schemas.openxmlformats.org/officeDocument/2006/relationships/notesSlide"/><Relationship Id="rId3" Target="../media/image1.jpeg" Type="http://schemas.openxmlformats.org/officeDocument/2006/relationships/image"/><Relationship Id="rId4" Target="../media/image14.png" Type="http://schemas.openxmlformats.org/officeDocument/2006/relationships/image"/></Relationships>
</file>

<file path=ppt/slides/_rels/slide5.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15.png" Type="http://schemas.openxmlformats.org/officeDocument/2006/relationships/image"/></Relationships>
</file>

<file path=ppt/slides/_rels/slide6.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16.png" Type="http://schemas.openxmlformats.org/officeDocument/2006/relationships/image"/></Relationships>
</file>

<file path=ppt/slides/_rels/slide7.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9.png" Type="http://schemas.openxmlformats.org/officeDocument/2006/relationships/image"/></Relationships>
</file>

<file path=ppt/slides/_rels/slide8.xml.rels><?xml version="1.0" encoding="UTF-8" standalone="no"?><Relationships xmlns="http://schemas.openxmlformats.org/package/2006/relationships"><Relationship Id="rId1" Target="../slideLayouts/slideLayout7.xml" Type="http://schemas.openxmlformats.org/officeDocument/2006/relationships/slideLayout"/><Relationship Id="rId2" Target="../notesSlides/notesSlide3.xml" Type="http://schemas.openxmlformats.org/officeDocument/2006/relationships/notesSlide"/><Relationship Id="rId3" Target="../media/image1.jpeg" Type="http://schemas.openxmlformats.org/officeDocument/2006/relationships/image"/><Relationship Id="rId4" Target="../media/image17.png" Type="http://schemas.openxmlformats.org/officeDocument/2006/relationships/image"/><Relationship Id="rId5" Target="../media/image18.png" Type="http://schemas.openxmlformats.org/officeDocument/2006/relationships/image"/></Relationships>
</file>

<file path=ppt/slides/_rels/slide9.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19.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21111" r="0" b="-21111"/>
            </a:stretch>
          </a:blipFill>
        </p:spPr>
      </p:sp>
      <p:sp>
        <p:nvSpPr>
          <p:cNvPr name="Freeform 3" id="3"/>
          <p:cNvSpPr/>
          <p:nvPr/>
        </p:nvSpPr>
        <p:spPr>
          <a:xfrm flipH="false" flipV="false" rot="0">
            <a:off x="-1211968" y="7632739"/>
            <a:ext cx="4110567" cy="4321227"/>
          </a:xfrm>
          <a:custGeom>
            <a:avLst/>
            <a:gdLst/>
            <a:ahLst/>
            <a:cxnLst/>
            <a:rect r="r" b="b" t="t" l="l"/>
            <a:pathLst>
              <a:path h="4321227" w="4110567">
                <a:moveTo>
                  <a:pt x="0" y="0"/>
                </a:moveTo>
                <a:lnTo>
                  <a:pt x="4110567" y="0"/>
                </a:lnTo>
                <a:lnTo>
                  <a:pt x="4110567" y="4321227"/>
                </a:lnTo>
                <a:lnTo>
                  <a:pt x="0" y="4321227"/>
                </a:lnTo>
                <a:lnTo>
                  <a:pt x="0" y="0"/>
                </a:lnTo>
                <a:close/>
              </a:path>
            </a:pathLst>
          </a:custGeom>
          <a:blipFill>
            <a:blip r:embed="rId3"/>
            <a:stretch>
              <a:fillRect l="0" t="0" r="0" b="0"/>
            </a:stretch>
          </a:blipFill>
        </p:spPr>
      </p:sp>
      <p:sp>
        <p:nvSpPr>
          <p:cNvPr name="Freeform 4" id="4"/>
          <p:cNvSpPr/>
          <p:nvPr/>
        </p:nvSpPr>
        <p:spPr>
          <a:xfrm flipH="false" flipV="false" rot="-828903">
            <a:off x="2120986" y="5902275"/>
            <a:ext cx="4317149" cy="5362919"/>
          </a:xfrm>
          <a:custGeom>
            <a:avLst/>
            <a:gdLst/>
            <a:ahLst/>
            <a:cxnLst/>
            <a:rect r="r" b="b" t="t" l="l"/>
            <a:pathLst>
              <a:path h="5362919" w="4317149">
                <a:moveTo>
                  <a:pt x="0" y="0"/>
                </a:moveTo>
                <a:lnTo>
                  <a:pt x="4317149" y="0"/>
                </a:lnTo>
                <a:lnTo>
                  <a:pt x="4317149" y="5362919"/>
                </a:lnTo>
                <a:lnTo>
                  <a:pt x="0" y="5362919"/>
                </a:lnTo>
                <a:lnTo>
                  <a:pt x="0" y="0"/>
                </a:lnTo>
                <a:close/>
              </a:path>
            </a:pathLst>
          </a:custGeom>
          <a:blipFill>
            <a:blip r:embed="rId4"/>
            <a:stretch>
              <a:fillRect l="0" t="0" r="0" b="0"/>
            </a:stretch>
          </a:blipFill>
        </p:spPr>
      </p:sp>
      <p:sp>
        <p:nvSpPr>
          <p:cNvPr name="Freeform 5" id="5"/>
          <p:cNvSpPr/>
          <p:nvPr/>
        </p:nvSpPr>
        <p:spPr>
          <a:xfrm flipH="false" flipV="false" rot="1164507">
            <a:off x="14902742" y="6549739"/>
            <a:ext cx="3769706" cy="5769959"/>
          </a:xfrm>
          <a:custGeom>
            <a:avLst/>
            <a:gdLst/>
            <a:ahLst/>
            <a:cxnLst/>
            <a:rect r="r" b="b" t="t" l="l"/>
            <a:pathLst>
              <a:path h="5769959" w="3769706">
                <a:moveTo>
                  <a:pt x="0" y="0"/>
                </a:moveTo>
                <a:lnTo>
                  <a:pt x="3769706" y="0"/>
                </a:lnTo>
                <a:lnTo>
                  <a:pt x="3769706" y="5769959"/>
                </a:lnTo>
                <a:lnTo>
                  <a:pt x="0" y="5769959"/>
                </a:lnTo>
                <a:lnTo>
                  <a:pt x="0" y="0"/>
                </a:lnTo>
                <a:close/>
              </a:path>
            </a:pathLst>
          </a:custGeom>
          <a:blipFill>
            <a:blip r:embed="rId5"/>
            <a:stretch>
              <a:fillRect l="0" t="0" r="0" b="0"/>
            </a:stretch>
          </a:blipFill>
        </p:spPr>
      </p:sp>
      <p:sp>
        <p:nvSpPr>
          <p:cNvPr name="Freeform 6" id="6"/>
          <p:cNvSpPr/>
          <p:nvPr/>
        </p:nvSpPr>
        <p:spPr>
          <a:xfrm flipH="false" flipV="false" rot="401704">
            <a:off x="11322947" y="6150460"/>
            <a:ext cx="4635387" cy="4866548"/>
          </a:xfrm>
          <a:custGeom>
            <a:avLst/>
            <a:gdLst/>
            <a:ahLst/>
            <a:cxnLst/>
            <a:rect r="r" b="b" t="t" l="l"/>
            <a:pathLst>
              <a:path h="4866548" w="4635387">
                <a:moveTo>
                  <a:pt x="0" y="0"/>
                </a:moveTo>
                <a:lnTo>
                  <a:pt x="4635387" y="0"/>
                </a:lnTo>
                <a:lnTo>
                  <a:pt x="4635387" y="4866548"/>
                </a:lnTo>
                <a:lnTo>
                  <a:pt x="0" y="4866548"/>
                </a:lnTo>
                <a:lnTo>
                  <a:pt x="0" y="0"/>
                </a:lnTo>
                <a:close/>
              </a:path>
            </a:pathLst>
          </a:custGeom>
          <a:blipFill>
            <a:blip r:embed="rId6"/>
            <a:stretch>
              <a:fillRect l="0" t="0" r="0" b="0"/>
            </a:stretch>
          </a:blipFill>
        </p:spPr>
      </p:sp>
      <p:sp>
        <p:nvSpPr>
          <p:cNvPr name="Freeform 7" id="7"/>
          <p:cNvSpPr/>
          <p:nvPr/>
        </p:nvSpPr>
        <p:spPr>
          <a:xfrm flipH="false" flipV="false" rot="167106">
            <a:off x="6218885" y="4679240"/>
            <a:ext cx="5850230" cy="5924284"/>
          </a:xfrm>
          <a:custGeom>
            <a:avLst/>
            <a:gdLst/>
            <a:ahLst/>
            <a:cxnLst/>
            <a:rect r="r" b="b" t="t" l="l"/>
            <a:pathLst>
              <a:path h="5924284" w="5850230">
                <a:moveTo>
                  <a:pt x="0" y="0"/>
                </a:moveTo>
                <a:lnTo>
                  <a:pt x="5850230" y="0"/>
                </a:lnTo>
                <a:lnTo>
                  <a:pt x="5850230" y="5924284"/>
                </a:lnTo>
                <a:lnTo>
                  <a:pt x="0" y="5924284"/>
                </a:lnTo>
                <a:lnTo>
                  <a:pt x="0" y="0"/>
                </a:lnTo>
                <a:close/>
              </a:path>
            </a:pathLst>
          </a:custGeom>
          <a:blipFill>
            <a:blip r:embed="rId7"/>
            <a:stretch>
              <a:fillRect l="0" t="0" r="0" b="0"/>
            </a:stretch>
          </a:blipFill>
        </p:spPr>
      </p:sp>
      <p:sp>
        <p:nvSpPr>
          <p:cNvPr name="Freeform 8" id="8"/>
          <p:cNvSpPr/>
          <p:nvPr/>
        </p:nvSpPr>
        <p:spPr>
          <a:xfrm flipH="false" flipV="false" rot="-255711">
            <a:off x="8050292" y="8584058"/>
            <a:ext cx="4966581" cy="1976285"/>
          </a:xfrm>
          <a:custGeom>
            <a:avLst/>
            <a:gdLst/>
            <a:ahLst/>
            <a:cxnLst/>
            <a:rect r="r" b="b" t="t" l="l"/>
            <a:pathLst>
              <a:path h="1976285" w="4966581">
                <a:moveTo>
                  <a:pt x="0" y="0"/>
                </a:moveTo>
                <a:lnTo>
                  <a:pt x="4966581" y="0"/>
                </a:lnTo>
                <a:lnTo>
                  <a:pt x="4966581" y="1976285"/>
                </a:lnTo>
                <a:lnTo>
                  <a:pt x="0" y="1976285"/>
                </a:lnTo>
                <a:lnTo>
                  <a:pt x="0" y="0"/>
                </a:lnTo>
                <a:close/>
              </a:path>
            </a:pathLst>
          </a:custGeom>
          <a:blipFill>
            <a:blip r:embed="rId8"/>
            <a:stretch>
              <a:fillRect l="0" t="0" r="0" b="0"/>
            </a:stretch>
          </a:blipFill>
        </p:spPr>
      </p:sp>
      <p:sp>
        <p:nvSpPr>
          <p:cNvPr name="Freeform 9" id="9"/>
          <p:cNvSpPr/>
          <p:nvPr/>
        </p:nvSpPr>
        <p:spPr>
          <a:xfrm flipH="false" flipV="false" rot="0">
            <a:off x="3038269" y="669119"/>
            <a:ext cx="11039413" cy="2083689"/>
          </a:xfrm>
          <a:custGeom>
            <a:avLst/>
            <a:gdLst/>
            <a:ahLst/>
            <a:cxnLst/>
            <a:rect r="r" b="b" t="t" l="l"/>
            <a:pathLst>
              <a:path h="2083689" w="11039413">
                <a:moveTo>
                  <a:pt x="0" y="0"/>
                </a:moveTo>
                <a:lnTo>
                  <a:pt x="11039413" y="0"/>
                </a:lnTo>
                <a:lnTo>
                  <a:pt x="11039413" y="2083689"/>
                </a:lnTo>
                <a:lnTo>
                  <a:pt x="0" y="2083689"/>
                </a:lnTo>
                <a:lnTo>
                  <a:pt x="0" y="0"/>
                </a:lnTo>
                <a:close/>
              </a:path>
            </a:pathLst>
          </a:custGeom>
          <a:blipFill>
            <a:blip r:embed="rId9"/>
            <a:stretch>
              <a:fillRect l="0" t="0" r="0" b="0"/>
            </a:stretch>
          </a:blipFill>
        </p:spPr>
      </p:sp>
      <p:sp>
        <p:nvSpPr>
          <p:cNvPr name="Freeform 10" id="10"/>
          <p:cNvSpPr/>
          <p:nvPr/>
        </p:nvSpPr>
        <p:spPr>
          <a:xfrm flipH="false" flipV="false" rot="0">
            <a:off x="3621113" y="1045025"/>
            <a:ext cx="1316894" cy="1331877"/>
          </a:xfrm>
          <a:custGeom>
            <a:avLst/>
            <a:gdLst/>
            <a:ahLst/>
            <a:cxnLst/>
            <a:rect r="r" b="b" t="t" l="l"/>
            <a:pathLst>
              <a:path h="1331877" w="1316894">
                <a:moveTo>
                  <a:pt x="0" y="0"/>
                </a:moveTo>
                <a:lnTo>
                  <a:pt x="1316894" y="0"/>
                </a:lnTo>
                <a:lnTo>
                  <a:pt x="1316894" y="1331877"/>
                </a:lnTo>
                <a:lnTo>
                  <a:pt x="0" y="1331877"/>
                </a:lnTo>
                <a:lnTo>
                  <a:pt x="0" y="0"/>
                </a:lnTo>
                <a:close/>
              </a:path>
            </a:pathLst>
          </a:custGeom>
          <a:blipFill>
            <a:blip r:embed="rId10"/>
            <a:stretch>
              <a:fillRect l="0" t="0" r="0" b="0"/>
            </a:stretch>
          </a:blipFill>
        </p:spPr>
      </p:sp>
      <p:sp>
        <p:nvSpPr>
          <p:cNvPr name="Freeform 11" id="11"/>
          <p:cNvSpPr/>
          <p:nvPr/>
        </p:nvSpPr>
        <p:spPr>
          <a:xfrm flipH="false" flipV="false" rot="0">
            <a:off x="14279316" y="1434405"/>
            <a:ext cx="3893794" cy="553117"/>
          </a:xfrm>
          <a:custGeom>
            <a:avLst/>
            <a:gdLst/>
            <a:ahLst/>
            <a:cxnLst/>
            <a:rect r="r" b="b" t="t" l="l"/>
            <a:pathLst>
              <a:path h="553117" w="3893794">
                <a:moveTo>
                  <a:pt x="0" y="0"/>
                </a:moveTo>
                <a:lnTo>
                  <a:pt x="3893794" y="0"/>
                </a:lnTo>
                <a:lnTo>
                  <a:pt x="3893794" y="553117"/>
                </a:lnTo>
                <a:lnTo>
                  <a:pt x="0" y="553117"/>
                </a:lnTo>
                <a:lnTo>
                  <a:pt x="0" y="0"/>
                </a:lnTo>
                <a:close/>
              </a:path>
            </a:pathLst>
          </a:custGeom>
          <a:blipFill>
            <a:blip r:embed="rId11"/>
            <a:stretch>
              <a:fillRect l="0" t="0" r="0" b="0"/>
            </a:stretch>
          </a:blipFill>
        </p:spPr>
      </p:sp>
      <p:sp>
        <p:nvSpPr>
          <p:cNvPr name="Freeform 12" id="12"/>
          <p:cNvSpPr/>
          <p:nvPr/>
        </p:nvSpPr>
        <p:spPr>
          <a:xfrm flipH="false" flipV="false" rot="0">
            <a:off x="-511724" y="245406"/>
            <a:ext cx="3847088" cy="2931114"/>
          </a:xfrm>
          <a:custGeom>
            <a:avLst/>
            <a:gdLst/>
            <a:ahLst/>
            <a:cxnLst/>
            <a:rect r="r" b="b" t="t" l="l"/>
            <a:pathLst>
              <a:path h="2931114" w="3847088">
                <a:moveTo>
                  <a:pt x="0" y="0"/>
                </a:moveTo>
                <a:lnTo>
                  <a:pt x="3847087" y="0"/>
                </a:lnTo>
                <a:lnTo>
                  <a:pt x="3847087" y="2931115"/>
                </a:lnTo>
                <a:lnTo>
                  <a:pt x="0" y="2931115"/>
                </a:lnTo>
                <a:lnTo>
                  <a:pt x="0" y="0"/>
                </a:lnTo>
                <a:close/>
              </a:path>
            </a:pathLst>
          </a:custGeom>
          <a:blipFill>
            <a:blip r:embed="rId12"/>
            <a:stretch>
              <a:fillRect l="0" t="0" r="0" b="0"/>
            </a:stretch>
          </a:blipFill>
        </p:spPr>
      </p:sp>
      <p:sp>
        <p:nvSpPr>
          <p:cNvPr name="TextBox 13" id="13"/>
          <p:cNvSpPr txBox="true"/>
          <p:nvPr/>
        </p:nvSpPr>
        <p:spPr>
          <a:xfrm rot="0">
            <a:off x="4352022" y="901973"/>
            <a:ext cx="9583956" cy="1741805"/>
          </a:xfrm>
          <a:prstGeom prst="rect">
            <a:avLst/>
          </a:prstGeom>
        </p:spPr>
        <p:txBody>
          <a:bodyPr anchor="t" rtlCol="false" tIns="0" lIns="0" bIns="0" rIns="0">
            <a:spAutoFit/>
          </a:bodyPr>
          <a:lstStyle/>
          <a:p>
            <a:pPr algn="ctr">
              <a:lnSpc>
                <a:spcPts val="6700"/>
              </a:lnSpc>
            </a:pPr>
            <a:r>
              <a:rPr lang="en-US" sz="6700" spc="201">
                <a:solidFill>
                  <a:srgbClr val="000000"/>
                </a:solidFill>
                <a:latin typeface="Nunito Bold"/>
              </a:rPr>
              <a:t>Approaching </a:t>
            </a:r>
          </a:p>
          <a:p>
            <a:pPr algn="ctr">
              <a:lnSpc>
                <a:spcPts val="6700"/>
              </a:lnSpc>
            </a:pPr>
            <a:r>
              <a:rPr lang="en-US" sz="6700" spc="201">
                <a:solidFill>
                  <a:srgbClr val="000000"/>
                </a:solidFill>
                <a:latin typeface="Nunito Bold"/>
              </a:rPr>
              <a:t>FAFSA </a:t>
            </a:r>
          </a:p>
        </p:txBody>
      </p:sp>
      <p:sp>
        <p:nvSpPr>
          <p:cNvPr name="TextBox 14" id="14"/>
          <p:cNvSpPr txBox="true"/>
          <p:nvPr/>
        </p:nvSpPr>
        <p:spPr>
          <a:xfrm rot="0">
            <a:off x="5204560" y="3492779"/>
            <a:ext cx="7878879" cy="609600"/>
          </a:xfrm>
          <a:prstGeom prst="rect">
            <a:avLst/>
          </a:prstGeom>
        </p:spPr>
        <p:txBody>
          <a:bodyPr anchor="t" rtlCol="false" tIns="0" lIns="0" bIns="0" rIns="0">
            <a:spAutoFit/>
          </a:bodyPr>
          <a:lstStyle/>
          <a:p>
            <a:pPr algn="ctr">
              <a:lnSpc>
                <a:spcPts val="4855"/>
              </a:lnSpc>
            </a:pPr>
            <a:r>
              <a:rPr lang="en-US" sz="4046">
                <a:solidFill>
                  <a:srgbClr val="000000"/>
                </a:solidFill>
                <a:latin typeface="Nunito Bold"/>
              </a:rPr>
              <a:t>Presented by Jordan Roberts</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21111" r="0" b="-21111"/>
            </a:stretch>
          </a:blipFill>
        </p:spPr>
      </p:sp>
      <p:sp>
        <p:nvSpPr>
          <p:cNvPr name="TextBox 3" id="3"/>
          <p:cNvSpPr txBox="true"/>
          <p:nvPr/>
        </p:nvSpPr>
        <p:spPr>
          <a:xfrm rot="0">
            <a:off x="11001702" y="2903001"/>
            <a:ext cx="2310627" cy="809625"/>
          </a:xfrm>
          <a:prstGeom prst="rect">
            <a:avLst/>
          </a:prstGeom>
        </p:spPr>
        <p:txBody>
          <a:bodyPr anchor="t" rtlCol="false" tIns="0" lIns="0" bIns="0" rIns="0">
            <a:spAutoFit/>
          </a:bodyPr>
          <a:lstStyle/>
          <a:p>
            <a:pPr algn="ctr">
              <a:lnSpc>
                <a:spcPts val="6480"/>
              </a:lnSpc>
            </a:pPr>
            <a:r>
              <a:rPr lang="en-US" sz="5400">
                <a:solidFill>
                  <a:srgbClr val="FFFFFF"/>
                </a:solidFill>
                <a:latin typeface="Nunito Bold"/>
              </a:rPr>
              <a:t>30%</a:t>
            </a:r>
          </a:p>
        </p:txBody>
      </p:sp>
      <p:sp>
        <p:nvSpPr>
          <p:cNvPr name="TextBox 4" id="4"/>
          <p:cNvSpPr txBox="true"/>
          <p:nvPr/>
        </p:nvSpPr>
        <p:spPr>
          <a:xfrm rot="0">
            <a:off x="1170099" y="3316537"/>
            <a:ext cx="15947801" cy="7392771"/>
          </a:xfrm>
          <a:prstGeom prst="rect">
            <a:avLst/>
          </a:prstGeom>
        </p:spPr>
        <p:txBody>
          <a:bodyPr anchor="t" rtlCol="false" tIns="0" lIns="0" bIns="0" rIns="0">
            <a:spAutoFit/>
          </a:bodyPr>
          <a:lstStyle/>
          <a:p>
            <a:pPr marL="596294" indent="-298147" lvl="1">
              <a:lnSpc>
                <a:spcPts val="3866"/>
              </a:lnSpc>
              <a:buFont typeface="Arial"/>
              <a:buChar char="•"/>
            </a:pPr>
            <a:r>
              <a:rPr lang="en-US" sz="2761">
                <a:solidFill>
                  <a:srgbClr val="000000"/>
                </a:solidFill>
                <a:latin typeface="Canva Sans"/>
              </a:rPr>
              <a:t>“Free Application for Federal Student Aid”: provides federal g</a:t>
            </a:r>
            <a:r>
              <a:rPr lang="en-US" sz="2761">
                <a:solidFill>
                  <a:srgbClr val="000000"/>
                </a:solidFill>
                <a:latin typeface="Canva Sans"/>
              </a:rPr>
              <a:t>rants, loans, work-study</a:t>
            </a:r>
          </a:p>
          <a:p>
            <a:pPr marL="1192587" indent="-397529" lvl="2">
              <a:lnSpc>
                <a:spcPts val="3866"/>
              </a:lnSpc>
              <a:buFont typeface="Arial"/>
              <a:buChar char="⚬"/>
            </a:pPr>
            <a:r>
              <a:rPr lang="en-US" sz="2761">
                <a:solidFill>
                  <a:srgbClr val="000000"/>
                </a:solidFill>
                <a:latin typeface="Canva Sans"/>
              </a:rPr>
              <a:t>Covers tuition and fees, room and board, books and supplies, transportation, and more. </a:t>
            </a:r>
          </a:p>
          <a:p>
            <a:pPr>
              <a:lnSpc>
                <a:spcPts val="3866"/>
              </a:lnSpc>
            </a:pPr>
          </a:p>
          <a:p>
            <a:pPr marL="596294" indent="-298147" lvl="1">
              <a:lnSpc>
                <a:spcPts val="3866"/>
              </a:lnSpc>
              <a:buFont typeface="Arial"/>
              <a:buChar char="•"/>
            </a:pPr>
            <a:r>
              <a:rPr lang="en-US" sz="2761">
                <a:solidFill>
                  <a:srgbClr val="000000"/>
                </a:solidFill>
                <a:latin typeface="Canva Sans Bold"/>
              </a:rPr>
              <a:t>EVERY</a:t>
            </a:r>
            <a:r>
              <a:rPr lang="en-US" sz="2761">
                <a:solidFill>
                  <a:srgbClr val="000000"/>
                </a:solidFill>
                <a:latin typeface="Canva Sans"/>
              </a:rPr>
              <a:t> student applying to college should fill out a FAFSA to find out if they qualify for financial aid - especially as merit scholarships may require FAFSA. </a:t>
            </a:r>
            <a:r>
              <a:rPr lang="en-US" sz="2761">
                <a:solidFill>
                  <a:srgbClr val="6EAD36"/>
                </a:solidFill>
                <a:latin typeface="Canva Sans Bold"/>
              </a:rPr>
              <a:t>Be sure to fill out a FAFSA even if you think you won’t qualify for federal aid.</a:t>
            </a:r>
          </a:p>
          <a:p>
            <a:pPr>
              <a:lnSpc>
                <a:spcPts val="3866"/>
              </a:lnSpc>
            </a:pPr>
          </a:p>
          <a:p>
            <a:pPr marL="596294" indent="-298147" lvl="1">
              <a:lnSpc>
                <a:spcPts val="3866"/>
              </a:lnSpc>
              <a:buFont typeface="Arial"/>
              <a:buChar char="•"/>
            </a:pPr>
            <a:r>
              <a:rPr lang="en-US" sz="2761">
                <a:solidFill>
                  <a:srgbClr val="000000"/>
                </a:solidFill>
                <a:latin typeface="Canva Sans"/>
              </a:rPr>
              <a:t>Uses parent’s tax info from 2022 (</a:t>
            </a:r>
            <a:r>
              <a:rPr lang="en-US" sz="2761">
                <a:solidFill>
                  <a:srgbClr val="000000"/>
                </a:solidFill>
                <a:latin typeface="Canva Sans Bold"/>
              </a:rPr>
              <a:t>ONLY include parents: biological, adoptive, stepparents</a:t>
            </a:r>
            <a:r>
              <a:rPr lang="en-US" sz="2761">
                <a:solidFill>
                  <a:srgbClr val="000000"/>
                </a:solidFill>
                <a:latin typeface="Canva Sans"/>
              </a:rPr>
              <a:t>)</a:t>
            </a:r>
          </a:p>
          <a:p>
            <a:pPr>
              <a:lnSpc>
                <a:spcPts val="3866"/>
              </a:lnSpc>
            </a:pPr>
          </a:p>
          <a:p>
            <a:pPr marL="596294" indent="-298147" lvl="1">
              <a:lnSpc>
                <a:spcPts val="3866"/>
              </a:lnSpc>
              <a:buFont typeface="Arial"/>
              <a:buChar char="•"/>
            </a:pPr>
            <a:r>
              <a:rPr lang="en-US" sz="2761">
                <a:solidFill>
                  <a:srgbClr val="000000"/>
                </a:solidFill>
                <a:latin typeface="Canva Sans"/>
              </a:rPr>
              <a:t>Complete the FAFSA </a:t>
            </a:r>
            <a:r>
              <a:rPr lang="en-US" sz="2761">
                <a:solidFill>
                  <a:srgbClr val="000000"/>
                </a:solidFill>
                <a:latin typeface="Canva Sans Bold"/>
              </a:rPr>
              <a:t>ASAP</a:t>
            </a:r>
            <a:r>
              <a:rPr lang="en-US" sz="2761">
                <a:solidFill>
                  <a:srgbClr val="000000"/>
                </a:solidFill>
                <a:latin typeface="Canva Sans"/>
              </a:rPr>
              <a:t> - it should be submitted by the earliest financial aid deadline to each school you apply to. Institutional aid can run out!</a:t>
            </a:r>
          </a:p>
          <a:p>
            <a:pPr algn="ctr">
              <a:lnSpc>
                <a:spcPts val="4382"/>
              </a:lnSpc>
            </a:pPr>
          </a:p>
          <a:p>
            <a:pPr algn="ctr">
              <a:lnSpc>
                <a:spcPts val="4382"/>
              </a:lnSpc>
            </a:pPr>
          </a:p>
        </p:txBody>
      </p:sp>
      <p:sp>
        <p:nvSpPr>
          <p:cNvPr name="Freeform 5" id="5"/>
          <p:cNvSpPr/>
          <p:nvPr/>
        </p:nvSpPr>
        <p:spPr>
          <a:xfrm flipH="false" flipV="false" rot="0">
            <a:off x="10753224" y="114716"/>
            <a:ext cx="7286298" cy="3004819"/>
          </a:xfrm>
          <a:custGeom>
            <a:avLst/>
            <a:gdLst/>
            <a:ahLst/>
            <a:cxnLst/>
            <a:rect r="r" b="b" t="t" l="l"/>
            <a:pathLst>
              <a:path h="3004819" w="7286298">
                <a:moveTo>
                  <a:pt x="0" y="0"/>
                </a:moveTo>
                <a:lnTo>
                  <a:pt x="7286298" y="0"/>
                </a:lnTo>
                <a:lnTo>
                  <a:pt x="7286298" y="3004819"/>
                </a:lnTo>
                <a:lnTo>
                  <a:pt x="0" y="3004819"/>
                </a:lnTo>
                <a:lnTo>
                  <a:pt x="0" y="0"/>
                </a:lnTo>
                <a:close/>
              </a:path>
            </a:pathLst>
          </a:custGeom>
          <a:blipFill>
            <a:blip r:embed="rId4"/>
            <a:stretch>
              <a:fillRect l="0" t="0" r="0" b="0"/>
            </a:stretch>
          </a:blipFill>
        </p:spPr>
      </p:sp>
      <p:sp>
        <p:nvSpPr>
          <p:cNvPr name="TextBox 6" id="6"/>
          <p:cNvSpPr txBox="true"/>
          <p:nvPr/>
        </p:nvSpPr>
        <p:spPr>
          <a:xfrm rot="0">
            <a:off x="1028700" y="331251"/>
            <a:ext cx="8086725" cy="2571750"/>
          </a:xfrm>
          <a:prstGeom prst="rect">
            <a:avLst/>
          </a:prstGeom>
        </p:spPr>
        <p:txBody>
          <a:bodyPr anchor="t" rtlCol="false" tIns="0" lIns="0" bIns="0" rIns="0">
            <a:spAutoFit/>
          </a:bodyPr>
          <a:lstStyle/>
          <a:p>
            <a:pPr>
              <a:lnSpc>
                <a:spcPts val="10199"/>
              </a:lnSpc>
            </a:pPr>
            <a:r>
              <a:rPr lang="en-US" sz="8499">
                <a:solidFill>
                  <a:srgbClr val="000000"/>
                </a:solidFill>
                <a:latin typeface="Nunito Bold"/>
              </a:rPr>
              <a:t>What is FAFSA?</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21111" r="0" b="-21111"/>
            </a:stretch>
          </a:blipFill>
        </p:spPr>
      </p:sp>
      <p:sp>
        <p:nvSpPr>
          <p:cNvPr name="Freeform 3" id="3"/>
          <p:cNvSpPr/>
          <p:nvPr/>
        </p:nvSpPr>
        <p:spPr>
          <a:xfrm flipH="false" flipV="false" rot="0">
            <a:off x="10208627" y="1671638"/>
            <a:ext cx="8557038" cy="8229600"/>
          </a:xfrm>
          <a:custGeom>
            <a:avLst/>
            <a:gdLst/>
            <a:ahLst/>
            <a:cxnLst/>
            <a:rect r="r" b="b" t="t" l="l"/>
            <a:pathLst>
              <a:path h="8229600" w="8557038">
                <a:moveTo>
                  <a:pt x="0" y="0"/>
                </a:moveTo>
                <a:lnTo>
                  <a:pt x="8557037" y="0"/>
                </a:lnTo>
                <a:lnTo>
                  <a:pt x="8557037" y="8229600"/>
                </a:lnTo>
                <a:lnTo>
                  <a:pt x="0" y="8229600"/>
                </a:lnTo>
                <a:lnTo>
                  <a:pt x="0" y="0"/>
                </a:lnTo>
                <a:close/>
              </a:path>
            </a:pathLst>
          </a:custGeom>
          <a:blipFill>
            <a:blip r:embed="rId3"/>
            <a:stretch>
              <a:fillRect l="0" t="0" r="0" b="0"/>
            </a:stretch>
          </a:blipFill>
        </p:spPr>
      </p:sp>
      <p:sp>
        <p:nvSpPr>
          <p:cNvPr name="TextBox 4" id="4"/>
          <p:cNvSpPr txBox="true"/>
          <p:nvPr/>
        </p:nvSpPr>
        <p:spPr>
          <a:xfrm rot="0">
            <a:off x="5998428" y="385762"/>
            <a:ext cx="6291143" cy="1285875"/>
          </a:xfrm>
          <a:prstGeom prst="rect">
            <a:avLst/>
          </a:prstGeom>
        </p:spPr>
        <p:txBody>
          <a:bodyPr anchor="t" rtlCol="false" tIns="0" lIns="0" bIns="0" rIns="0">
            <a:spAutoFit/>
          </a:bodyPr>
          <a:lstStyle/>
          <a:p>
            <a:pPr algn="ctr">
              <a:lnSpc>
                <a:spcPts val="10199"/>
              </a:lnSpc>
              <a:spcBef>
                <a:spcPct val="0"/>
              </a:spcBef>
            </a:pPr>
            <a:r>
              <a:rPr lang="en-US" sz="8499">
                <a:solidFill>
                  <a:srgbClr val="000000"/>
                </a:solidFill>
                <a:latin typeface="Nunito Bold"/>
              </a:rPr>
              <a:t>Types of Aid</a:t>
            </a:r>
          </a:p>
        </p:txBody>
      </p:sp>
      <p:sp>
        <p:nvSpPr>
          <p:cNvPr name="TextBox 5" id="5"/>
          <p:cNvSpPr txBox="true"/>
          <p:nvPr/>
        </p:nvSpPr>
        <p:spPr>
          <a:xfrm rot="0">
            <a:off x="239340" y="2008603"/>
            <a:ext cx="9969286" cy="8592574"/>
          </a:xfrm>
          <a:prstGeom prst="rect">
            <a:avLst/>
          </a:prstGeom>
        </p:spPr>
        <p:txBody>
          <a:bodyPr anchor="t" rtlCol="false" tIns="0" lIns="0" bIns="0" rIns="0">
            <a:spAutoFit/>
          </a:bodyPr>
          <a:lstStyle/>
          <a:p>
            <a:pPr marL="613422" indent="-306711" lvl="1">
              <a:lnSpc>
                <a:spcPts val="3977"/>
              </a:lnSpc>
              <a:buFont typeface="Arial"/>
              <a:buChar char="•"/>
            </a:pPr>
            <a:r>
              <a:rPr lang="en-US" sz="2841">
                <a:solidFill>
                  <a:srgbClr val="000000"/>
                </a:solidFill>
                <a:latin typeface="Nunito Bold"/>
              </a:rPr>
              <a:t>(Pell) Grants</a:t>
            </a:r>
            <a:r>
              <a:rPr lang="en-US" sz="2841">
                <a:solidFill>
                  <a:srgbClr val="000000"/>
                </a:solidFill>
                <a:latin typeface="Nunito"/>
              </a:rPr>
              <a:t>: based on student need, money given on a yearly basis to help pay school costs; </a:t>
            </a:r>
            <a:r>
              <a:rPr lang="en-US" sz="2841">
                <a:solidFill>
                  <a:srgbClr val="6EAD36"/>
                </a:solidFill>
                <a:latin typeface="Nunito Bold"/>
              </a:rPr>
              <a:t>DOES NOT</a:t>
            </a:r>
            <a:r>
              <a:rPr lang="en-US" sz="2841">
                <a:solidFill>
                  <a:srgbClr val="000000"/>
                </a:solidFill>
                <a:latin typeface="Nunito"/>
              </a:rPr>
              <a:t> need to be paid back</a:t>
            </a:r>
          </a:p>
          <a:p>
            <a:pPr marL="613422" indent="-306711" lvl="1">
              <a:lnSpc>
                <a:spcPts val="3977"/>
              </a:lnSpc>
              <a:buFont typeface="Arial"/>
              <a:buChar char="•"/>
            </a:pPr>
            <a:r>
              <a:rPr lang="en-US" sz="2841">
                <a:solidFill>
                  <a:srgbClr val="000000"/>
                </a:solidFill>
                <a:latin typeface="Nunito Bold"/>
              </a:rPr>
              <a:t>Scholarships</a:t>
            </a:r>
            <a:r>
              <a:rPr lang="en-US" sz="2841">
                <a:solidFill>
                  <a:srgbClr val="000000"/>
                </a:solidFill>
                <a:latin typeface="Nunito"/>
              </a:rPr>
              <a:t>: </a:t>
            </a:r>
            <a:r>
              <a:rPr lang="en-US" sz="2841">
                <a:solidFill>
                  <a:srgbClr val="6EAD36"/>
                </a:solidFill>
                <a:latin typeface="Nunito Bold"/>
              </a:rPr>
              <a:t>DO NOT</a:t>
            </a:r>
            <a:r>
              <a:rPr lang="en-US" sz="2841">
                <a:solidFill>
                  <a:srgbClr val="000000"/>
                </a:solidFill>
                <a:latin typeface="Nunito"/>
              </a:rPr>
              <a:t> have to be paid back; sometimes based on student need, but also various factors</a:t>
            </a:r>
          </a:p>
          <a:p>
            <a:pPr marL="613422" indent="-306711" lvl="1">
              <a:lnSpc>
                <a:spcPts val="3977"/>
              </a:lnSpc>
              <a:buFont typeface="Arial"/>
              <a:buChar char="•"/>
            </a:pPr>
            <a:r>
              <a:rPr lang="en-US" sz="2841">
                <a:solidFill>
                  <a:srgbClr val="000000"/>
                </a:solidFill>
                <a:latin typeface="Nunito Bold"/>
              </a:rPr>
              <a:t>Work-study</a:t>
            </a:r>
            <a:r>
              <a:rPr lang="en-US" sz="2841">
                <a:solidFill>
                  <a:srgbClr val="000000"/>
                </a:solidFill>
                <a:latin typeface="Nunito"/>
              </a:rPr>
              <a:t>: eligibility determined by need; allows students to pay off part of debt/expenses through working on campus</a:t>
            </a:r>
          </a:p>
          <a:p>
            <a:pPr marL="613422" indent="-306711" lvl="1">
              <a:lnSpc>
                <a:spcPts val="3977"/>
              </a:lnSpc>
              <a:buFont typeface="Arial"/>
              <a:buChar char="•"/>
            </a:pPr>
            <a:r>
              <a:rPr lang="en-US" sz="2841">
                <a:solidFill>
                  <a:srgbClr val="000000"/>
                </a:solidFill>
                <a:latin typeface="Nunito Bold"/>
              </a:rPr>
              <a:t>Loans</a:t>
            </a:r>
          </a:p>
          <a:p>
            <a:pPr marL="1226844" indent="-408948" lvl="2">
              <a:lnSpc>
                <a:spcPts val="3977"/>
              </a:lnSpc>
              <a:buFont typeface="Arial"/>
              <a:buChar char="⚬"/>
            </a:pPr>
            <a:r>
              <a:rPr lang="en-US" sz="2841">
                <a:solidFill>
                  <a:srgbClr val="000000"/>
                </a:solidFill>
                <a:latin typeface="Nunito Bold"/>
              </a:rPr>
              <a:t>Subsidized</a:t>
            </a:r>
            <a:r>
              <a:rPr lang="en-US" sz="2841">
                <a:solidFill>
                  <a:srgbClr val="000000"/>
                </a:solidFill>
                <a:latin typeface="Nunito"/>
              </a:rPr>
              <a:t> loans: based on student need, </a:t>
            </a:r>
            <a:r>
              <a:rPr lang="en-US" sz="2841">
                <a:solidFill>
                  <a:srgbClr val="6EAD36"/>
                </a:solidFill>
                <a:latin typeface="Nunito Bold"/>
              </a:rPr>
              <a:t>DOES NOT</a:t>
            </a:r>
            <a:r>
              <a:rPr lang="en-US" sz="2841">
                <a:solidFill>
                  <a:srgbClr val="000000"/>
                </a:solidFill>
                <a:latin typeface="Nunito"/>
              </a:rPr>
              <a:t> accrue interest while student is enrolled</a:t>
            </a:r>
          </a:p>
          <a:p>
            <a:pPr marL="1226844" indent="-408948" lvl="2">
              <a:lnSpc>
                <a:spcPts val="3977"/>
              </a:lnSpc>
              <a:buFont typeface="Arial"/>
              <a:buChar char="⚬"/>
            </a:pPr>
            <a:r>
              <a:rPr lang="en-US" sz="2841">
                <a:solidFill>
                  <a:srgbClr val="000000"/>
                </a:solidFill>
                <a:latin typeface="Nunito Bold"/>
              </a:rPr>
              <a:t>Unsubsidized</a:t>
            </a:r>
            <a:r>
              <a:rPr lang="en-US" sz="2841">
                <a:solidFill>
                  <a:srgbClr val="000000"/>
                </a:solidFill>
                <a:latin typeface="Nunito"/>
              </a:rPr>
              <a:t> loans: </a:t>
            </a:r>
            <a:r>
              <a:rPr lang="en-US" sz="2841">
                <a:solidFill>
                  <a:srgbClr val="6EAD36"/>
                </a:solidFill>
                <a:latin typeface="Nunito Bold"/>
              </a:rPr>
              <a:t>NOT</a:t>
            </a:r>
            <a:r>
              <a:rPr lang="en-US" sz="2841">
                <a:solidFill>
                  <a:srgbClr val="000000"/>
                </a:solidFill>
                <a:latin typeface="Nunito"/>
              </a:rPr>
              <a:t> based on student need, </a:t>
            </a:r>
            <a:r>
              <a:rPr lang="en-US" sz="2841">
                <a:solidFill>
                  <a:srgbClr val="6EAD36"/>
                </a:solidFill>
                <a:latin typeface="Nunito Bold"/>
              </a:rPr>
              <a:t>DOES</a:t>
            </a:r>
            <a:r>
              <a:rPr lang="en-US" sz="2841">
                <a:solidFill>
                  <a:srgbClr val="000000"/>
                </a:solidFill>
                <a:latin typeface="Nunito"/>
              </a:rPr>
              <a:t> accrue interest while student is enrolled</a:t>
            </a:r>
          </a:p>
          <a:p>
            <a:pPr marL="1226844" indent="-408948" lvl="2">
              <a:lnSpc>
                <a:spcPts val="3977"/>
              </a:lnSpc>
              <a:buFont typeface="Arial"/>
              <a:buChar char="⚬"/>
            </a:pPr>
            <a:r>
              <a:rPr lang="en-US" sz="2841">
                <a:solidFill>
                  <a:srgbClr val="000000"/>
                </a:solidFill>
                <a:latin typeface="Nunito"/>
              </a:rPr>
              <a:t>Forgivable loans: offered by diff. organizations to allow students to pay off debt through service (e.g., NC Teaching Fellows)</a:t>
            </a:r>
          </a:p>
          <a:p>
            <a:pPr>
              <a:lnSpc>
                <a:spcPts val="4309"/>
              </a:lnSpc>
            </a:pP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21111" r="0" b="-21111"/>
            </a:stretch>
          </a:blipFill>
        </p:spPr>
      </p:sp>
      <p:sp>
        <p:nvSpPr>
          <p:cNvPr name="TextBox 3" id="3"/>
          <p:cNvSpPr txBox="true"/>
          <p:nvPr/>
        </p:nvSpPr>
        <p:spPr>
          <a:xfrm rot="0">
            <a:off x="7635837" y="385762"/>
            <a:ext cx="10340818" cy="1285875"/>
          </a:xfrm>
          <a:prstGeom prst="rect">
            <a:avLst/>
          </a:prstGeom>
        </p:spPr>
        <p:txBody>
          <a:bodyPr anchor="t" rtlCol="false" tIns="0" lIns="0" bIns="0" rIns="0">
            <a:spAutoFit/>
          </a:bodyPr>
          <a:lstStyle/>
          <a:p>
            <a:pPr>
              <a:lnSpc>
                <a:spcPts val="10199"/>
              </a:lnSpc>
            </a:pPr>
            <a:r>
              <a:rPr lang="en-US" sz="8499">
                <a:solidFill>
                  <a:srgbClr val="000000"/>
                </a:solidFill>
                <a:latin typeface="Nunito Bold"/>
              </a:rPr>
              <a:t>Eligibility &amp; FSA IDs</a:t>
            </a:r>
          </a:p>
        </p:txBody>
      </p:sp>
      <p:sp>
        <p:nvSpPr>
          <p:cNvPr name="Freeform 4" id="4"/>
          <p:cNvSpPr/>
          <p:nvPr/>
        </p:nvSpPr>
        <p:spPr>
          <a:xfrm flipH="false" flipV="false" rot="0">
            <a:off x="-1461265" y="3020516"/>
            <a:ext cx="7295793" cy="6064628"/>
          </a:xfrm>
          <a:custGeom>
            <a:avLst/>
            <a:gdLst/>
            <a:ahLst/>
            <a:cxnLst/>
            <a:rect r="r" b="b" t="t" l="l"/>
            <a:pathLst>
              <a:path h="6064628" w="7295793">
                <a:moveTo>
                  <a:pt x="0" y="0"/>
                </a:moveTo>
                <a:lnTo>
                  <a:pt x="7295794" y="0"/>
                </a:lnTo>
                <a:lnTo>
                  <a:pt x="7295794" y="6064628"/>
                </a:lnTo>
                <a:lnTo>
                  <a:pt x="0" y="6064628"/>
                </a:lnTo>
                <a:lnTo>
                  <a:pt x="0" y="0"/>
                </a:lnTo>
                <a:close/>
              </a:path>
            </a:pathLst>
          </a:custGeom>
          <a:blipFill>
            <a:blip r:embed="rId4"/>
            <a:stretch>
              <a:fillRect l="0" t="0" r="0" b="0"/>
            </a:stretch>
          </a:blipFill>
        </p:spPr>
      </p:sp>
      <p:sp>
        <p:nvSpPr>
          <p:cNvPr name="TextBox 5" id="5"/>
          <p:cNvSpPr txBox="true"/>
          <p:nvPr/>
        </p:nvSpPr>
        <p:spPr>
          <a:xfrm rot="0">
            <a:off x="7635837" y="1836471"/>
            <a:ext cx="10308595" cy="8514818"/>
          </a:xfrm>
          <a:prstGeom prst="rect">
            <a:avLst/>
          </a:prstGeom>
        </p:spPr>
        <p:txBody>
          <a:bodyPr anchor="t" rtlCol="false" tIns="0" lIns="0" bIns="0" rIns="0">
            <a:spAutoFit/>
          </a:bodyPr>
          <a:lstStyle/>
          <a:p>
            <a:pPr marL="652219" indent="-326110" lvl="1">
              <a:lnSpc>
                <a:spcPts val="4229"/>
              </a:lnSpc>
              <a:buFont typeface="Arial"/>
              <a:buChar char="•"/>
            </a:pPr>
            <a:r>
              <a:rPr lang="en-US" sz="3020">
                <a:solidFill>
                  <a:srgbClr val="000000"/>
                </a:solidFill>
                <a:latin typeface="Canva Sans"/>
              </a:rPr>
              <a:t>Citizens and eligible noncitizens can complete the F</a:t>
            </a:r>
            <a:r>
              <a:rPr lang="en-US" sz="3020">
                <a:solidFill>
                  <a:srgbClr val="000000"/>
                </a:solidFill>
                <a:latin typeface="Canva Sans"/>
              </a:rPr>
              <a:t>AFSA, regardless of their parents’ citizenship status</a:t>
            </a:r>
          </a:p>
          <a:p>
            <a:pPr marL="652219" indent="-326110" lvl="1">
              <a:lnSpc>
                <a:spcPts val="4229"/>
              </a:lnSpc>
              <a:buFont typeface="Arial"/>
              <a:buChar char="•"/>
            </a:pPr>
            <a:r>
              <a:rPr lang="en-US" sz="3020">
                <a:solidFill>
                  <a:srgbClr val="000000"/>
                </a:solidFill>
                <a:latin typeface="Canva Sans"/>
              </a:rPr>
              <a:t>Citizens will enter their SSN into the FAFSA. </a:t>
            </a:r>
          </a:p>
          <a:p>
            <a:pPr marL="652219" indent="-326110" lvl="1">
              <a:lnSpc>
                <a:spcPts val="4229"/>
              </a:lnSpc>
              <a:buFont typeface="Arial"/>
              <a:buChar char="•"/>
            </a:pPr>
            <a:r>
              <a:rPr lang="en-US" sz="3020">
                <a:solidFill>
                  <a:srgbClr val="000000"/>
                </a:solidFill>
                <a:latin typeface="Canva Sans"/>
              </a:rPr>
              <a:t>Eligible noncitizens will enter their Alien Registration Number (ARN) on the FAFSA.</a:t>
            </a:r>
          </a:p>
          <a:p>
            <a:pPr marL="652219" indent="-326110" lvl="1">
              <a:lnSpc>
                <a:spcPts val="4229"/>
              </a:lnSpc>
              <a:buFont typeface="Arial"/>
              <a:buChar char="•"/>
            </a:pPr>
            <a:r>
              <a:rPr lang="en-US" sz="3020">
                <a:solidFill>
                  <a:srgbClr val="6EAD36"/>
                </a:solidFill>
                <a:latin typeface="Canva Sans Bold"/>
              </a:rPr>
              <a:t>Students AND parents MUST each create a unique FSA ID using a valid non-school email address (have SSN &amp; D.O.B. info)</a:t>
            </a:r>
          </a:p>
          <a:p>
            <a:pPr marL="652219" indent="-326110" lvl="1">
              <a:lnSpc>
                <a:spcPts val="4229"/>
              </a:lnSpc>
              <a:buFont typeface="Arial"/>
              <a:buChar char="•"/>
            </a:pPr>
            <a:r>
              <a:rPr lang="en-US" sz="3020">
                <a:solidFill>
                  <a:srgbClr val="000000"/>
                </a:solidFill>
                <a:latin typeface="Canva Sans"/>
              </a:rPr>
              <a:t>N</a:t>
            </a:r>
            <a:r>
              <a:rPr lang="en-US" sz="3020">
                <a:solidFill>
                  <a:srgbClr val="000000"/>
                </a:solidFill>
                <a:latin typeface="Canva Sans"/>
              </a:rPr>
              <a:t>o SSN? Use ITIN and complete steps with TransUnion for verification purposes (steps available when FAFSA releases).</a:t>
            </a:r>
          </a:p>
          <a:p>
            <a:pPr marL="1304439" indent="-434813" lvl="2">
              <a:lnSpc>
                <a:spcPts val="4229"/>
              </a:lnSpc>
              <a:buFont typeface="Arial"/>
              <a:buChar char="⚬"/>
            </a:pPr>
            <a:r>
              <a:rPr lang="en-US" sz="3020">
                <a:solidFill>
                  <a:srgbClr val="000000"/>
                </a:solidFill>
                <a:latin typeface="Canva Sans"/>
              </a:rPr>
              <a:t>Identification done via knowledge-based personal questions (e.g., “What address have you lived in the past?”</a:t>
            </a:r>
          </a:p>
          <a:p>
            <a:pPr>
              <a:lnSpc>
                <a:spcPts val="4229"/>
              </a:lnSpc>
            </a:pP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21111" r="0" b="-21111"/>
            </a:stretch>
          </a:blipFill>
        </p:spPr>
      </p:sp>
      <p:sp>
        <p:nvSpPr>
          <p:cNvPr name="TextBox 3" id="3"/>
          <p:cNvSpPr txBox="true"/>
          <p:nvPr/>
        </p:nvSpPr>
        <p:spPr>
          <a:xfrm rot="0">
            <a:off x="382657" y="3193328"/>
            <a:ext cx="14313763" cy="6064972"/>
          </a:xfrm>
          <a:prstGeom prst="rect">
            <a:avLst/>
          </a:prstGeom>
        </p:spPr>
        <p:txBody>
          <a:bodyPr anchor="t" rtlCol="false" tIns="0" lIns="0" bIns="0" rIns="0">
            <a:spAutoFit/>
          </a:bodyPr>
          <a:lstStyle/>
          <a:p>
            <a:pPr marL="830478" indent="-415239" lvl="1">
              <a:lnSpc>
                <a:spcPts val="5385"/>
              </a:lnSpc>
              <a:buFont typeface="Arial"/>
              <a:buChar char="•"/>
            </a:pPr>
            <a:r>
              <a:rPr lang="en-US" sz="3846">
                <a:solidFill>
                  <a:srgbClr val="000000"/>
                </a:solidFill>
                <a:latin typeface="Nunito Light"/>
              </a:rPr>
              <a:t>Automatic transfer of your 2022 filed tax data to the FAFSA</a:t>
            </a:r>
          </a:p>
          <a:p>
            <a:pPr marL="830478" indent="-415239" lvl="1">
              <a:lnSpc>
                <a:spcPts val="5385"/>
              </a:lnSpc>
              <a:buFont typeface="Arial"/>
              <a:buChar char="•"/>
            </a:pPr>
            <a:r>
              <a:rPr lang="en-US" sz="3846">
                <a:solidFill>
                  <a:srgbClr val="000000"/>
                </a:solidFill>
                <a:latin typeface="Nunito Light"/>
              </a:rPr>
              <a:t>Safe and secure</a:t>
            </a:r>
          </a:p>
          <a:p>
            <a:pPr marL="830478" indent="-415239" lvl="1">
              <a:lnSpc>
                <a:spcPts val="5385"/>
              </a:lnSpc>
              <a:buFont typeface="Arial"/>
              <a:buChar char="•"/>
            </a:pPr>
            <a:r>
              <a:rPr lang="en-US" sz="3846">
                <a:solidFill>
                  <a:srgbClr val="000000"/>
                </a:solidFill>
                <a:latin typeface="Nunito Bold"/>
              </a:rPr>
              <a:t>SAFE</a:t>
            </a:r>
            <a:r>
              <a:rPr lang="en-US" sz="3846">
                <a:solidFill>
                  <a:srgbClr val="000000"/>
                </a:solidFill>
                <a:latin typeface="Nunito Light"/>
              </a:rPr>
              <a:t>: I</a:t>
            </a:r>
            <a:r>
              <a:rPr lang="en-US" sz="3846">
                <a:solidFill>
                  <a:srgbClr val="000000"/>
                </a:solidFill>
                <a:latin typeface="Nunito Light"/>
              </a:rPr>
              <a:t>RS/FAFSA </a:t>
            </a:r>
            <a:r>
              <a:rPr lang="en-US" sz="3846">
                <a:solidFill>
                  <a:srgbClr val="000000"/>
                </a:solidFill>
                <a:latin typeface="Nunito Bold"/>
              </a:rPr>
              <a:t>do not</a:t>
            </a:r>
            <a:r>
              <a:rPr lang="en-US" sz="3846">
                <a:solidFill>
                  <a:srgbClr val="000000"/>
                </a:solidFill>
                <a:latin typeface="Nunito Light"/>
              </a:rPr>
              <a:t> communicate with any other government branches</a:t>
            </a:r>
          </a:p>
          <a:p>
            <a:pPr marL="830478" indent="-415239" lvl="1">
              <a:lnSpc>
                <a:spcPts val="5385"/>
              </a:lnSpc>
              <a:buFont typeface="Arial"/>
              <a:buChar char="•"/>
            </a:pPr>
            <a:r>
              <a:rPr lang="en-US" sz="3846">
                <a:solidFill>
                  <a:srgbClr val="000000"/>
                </a:solidFill>
                <a:latin typeface="Nunito Light"/>
              </a:rPr>
              <a:t>Parents must have a verified FSA ID (takes 1-3 days) to use DDE</a:t>
            </a:r>
          </a:p>
          <a:p>
            <a:pPr marL="830478" indent="-415239" lvl="1">
              <a:lnSpc>
                <a:spcPts val="5385"/>
              </a:lnSpc>
              <a:buFont typeface="Arial"/>
              <a:buChar char="•"/>
            </a:pPr>
            <a:r>
              <a:rPr lang="en-US" sz="3846">
                <a:solidFill>
                  <a:srgbClr val="000000"/>
                </a:solidFill>
                <a:latin typeface="Nunito Bold"/>
              </a:rPr>
              <a:t>UPDATE</a:t>
            </a:r>
            <a:r>
              <a:rPr lang="en-US" sz="3846">
                <a:solidFill>
                  <a:srgbClr val="000000"/>
                </a:solidFill>
                <a:latin typeface="Nunito Light"/>
              </a:rPr>
              <a:t>: using DDE, applicants will not have to manually fill in financial info; it will be pulled directly from their provided tax return</a:t>
            </a:r>
          </a:p>
        </p:txBody>
      </p:sp>
      <p:sp>
        <p:nvSpPr>
          <p:cNvPr name="Freeform 4" id="4"/>
          <p:cNvSpPr/>
          <p:nvPr/>
        </p:nvSpPr>
        <p:spPr>
          <a:xfrm flipH="false" flipV="false" rot="0">
            <a:off x="13987150" y="0"/>
            <a:ext cx="4300850" cy="4300850"/>
          </a:xfrm>
          <a:custGeom>
            <a:avLst/>
            <a:gdLst/>
            <a:ahLst/>
            <a:cxnLst/>
            <a:rect r="r" b="b" t="t" l="l"/>
            <a:pathLst>
              <a:path h="4300850" w="4300850">
                <a:moveTo>
                  <a:pt x="0" y="0"/>
                </a:moveTo>
                <a:lnTo>
                  <a:pt x="4300850" y="0"/>
                </a:lnTo>
                <a:lnTo>
                  <a:pt x="4300850" y="4300850"/>
                </a:lnTo>
                <a:lnTo>
                  <a:pt x="0" y="4300850"/>
                </a:lnTo>
                <a:lnTo>
                  <a:pt x="0" y="0"/>
                </a:lnTo>
                <a:close/>
              </a:path>
            </a:pathLst>
          </a:custGeom>
          <a:blipFill>
            <a:blip r:embed="rId3"/>
            <a:stretch>
              <a:fillRect l="0" t="0" r="0" b="0"/>
            </a:stretch>
          </a:blipFill>
        </p:spPr>
      </p:sp>
      <p:sp>
        <p:nvSpPr>
          <p:cNvPr name="TextBox 5" id="5"/>
          <p:cNvSpPr txBox="true"/>
          <p:nvPr/>
        </p:nvSpPr>
        <p:spPr>
          <a:xfrm rot="0">
            <a:off x="680830" y="562917"/>
            <a:ext cx="11164858" cy="1285875"/>
          </a:xfrm>
          <a:prstGeom prst="rect">
            <a:avLst/>
          </a:prstGeom>
        </p:spPr>
        <p:txBody>
          <a:bodyPr anchor="t" rtlCol="false" tIns="0" lIns="0" bIns="0" rIns="0">
            <a:spAutoFit/>
          </a:bodyPr>
          <a:lstStyle/>
          <a:p>
            <a:pPr>
              <a:lnSpc>
                <a:spcPts val="10199"/>
              </a:lnSpc>
            </a:pPr>
            <a:r>
              <a:rPr lang="en-US" sz="8499">
                <a:solidFill>
                  <a:srgbClr val="000000"/>
                </a:solidFill>
                <a:latin typeface="Nunito Bold"/>
              </a:rPr>
              <a:t>Direct Data Exchange</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21111" r="0" b="-21111"/>
            </a:stretch>
          </a:blipFill>
        </p:spPr>
      </p:sp>
      <p:sp>
        <p:nvSpPr>
          <p:cNvPr name="Freeform 3" id="3"/>
          <p:cNvSpPr/>
          <p:nvPr/>
        </p:nvSpPr>
        <p:spPr>
          <a:xfrm flipH="false" flipV="false" rot="0">
            <a:off x="12433852" y="462427"/>
            <a:ext cx="5203480" cy="2070551"/>
          </a:xfrm>
          <a:custGeom>
            <a:avLst/>
            <a:gdLst/>
            <a:ahLst/>
            <a:cxnLst/>
            <a:rect r="r" b="b" t="t" l="l"/>
            <a:pathLst>
              <a:path h="2070551" w="5203480">
                <a:moveTo>
                  <a:pt x="0" y="0"/>
                </a:moveTo>
                <a:lnTo>
                  <a:pt x="5203480" y="0"/>
                </a:lnTo>
                <a:lnTo>
                  <a:pt x="5203480" y="2070551"/>
                </a:lnTo>
                <a:lnTo>
                  <a:pt x="0" y="2070551"/>
                </a:lnTo>
                <a:lnTo>
                  <a:pt x="0" y="0"/>
                </a:lnTo>
                <a:close/>
              </a:path>
            </a:pathLst>
          </a:custGeom>
          <a:blipFill>
            <a:blip r:embed="rId3"/>
            <a:stretch>
              <a:fillRect l="0" t="0" r="0" b="0"/>
            </a:stretch>
          </a:blipFill>
        </p:spPr>
      </p:sp>
      <p:sp>
        <p:nvSpPr>
          <p:cNvPr name="TextBox 4" id="4"/>
          <p:cNvSpPr txBox="true"/>
          <p:nvPr/>
        </p:nvSpPr>
        <p:spPr>
          <a:xfrm rot="0">
            <a:off x="670891" y="854765"/>
            <a:ext cx="8822393" cy="1285875"/>
          </a:xfrm>
          <a:prstGeom prst="rect">
            <a:avLst/>
          </a:prstGeom>
        </p:spPr>
        <p:txBody>
          <a:bodyPr anchor="t" rtlCol="false" tIns="0" lIns="0" bIns="0" rIns="0">
            <a:spAutoFit/>
          </a:bodyPr>
          <a:lstStyle/>
          <a:p>
            <a:pPr>
              <a:lnSpc>
                <a:spcPts val="10199"/>
              </a:lnSpc>
            </a:pPr>
            <a:r>
              <a:rPr lang="en-US" sz="8499">
                <a:solidFill>
                  <a:srgbClr val="000000"/>
                </a:solidFill>
                <a:latin typeface="Nunito Bold"/>
              </a:rPr>
              <a:t>Parent Info</a:t>
            </a:r>
          </a:p>
        </p:txBody>
      </p:sp>
      <p:sp>
        <p:nvSpPr>
          <p:cNvPr name="TextBox 5" id="5"/>
          <p:cNvSpPr txBox="true"/>
          <p:nvPr/>
        </p:nvSpPr>
        <p:spPr>
          <a:xfrm rot="0">
            <a:off x="680416" y="3307310"/>
            <a:ext cx="17211432" cy="6235583"/>
          </a:xfrm>
          <a:prstGeom prst="rect">
            <a:avLst/>
          </a:prstGeom>
        </p:spPr>
        <p:txBody>
          <a:bodyPr anchor="t" rtlCol="false" tIns="0" lIns="0" bIns="0" rIns="0">
            <a:spAutoFit/>
          </a:bodyPr>
          <a:lstStyle/>
          <a:p>
            <a:pPr marL="697272" indent="-348636" lvl="1">
              <a:lnSpc>
                <a:spcPts val="4521"/>
              </a:lnSpc>
              <a:buFont typeface="Arial"/>
              <a:buChar char="•"/>
            </a:pPr>
            <a:r>
              <a:rPr lang="en-US" sz="3229">
                <a:solidFill>
                  <a:srgbClr val="000000"/>
                </a:solidFill>
                <a:latin typeface="Nunito"/>
              </a:rPr>
              <a:t>To provide parent info, students</a:t>
            </a:r>
            <a:r>
              <a:rPr lang="en-US" sz="3229">
                <a:solidFill>
                  <a:srgbClr val="6EAD36"/>
                </a:solidFill>
                <a:latin typeface="Nunito Bold"/>
              </a:rPr>
              <a:t> MUST </a:t>
            </a:r>
            <a:r>
              <a:rPr lang="en-US" sz="3229">
                <a:solidFill>
                  <a:srgbClr val="000000"/>
                </a:solidFill>
                <a:latin typeface="Nunito"/>
              </a:rPr>
              <a:t>invite their parents as a contributor.</a:t>
            </a:r>
          </a:p>
          <a:p>
            <a:pPr marL="1394543" indent="-464848" lvl="2">
              <a:lnSpc>
                <a:spcPts val="4521"/>
              </a:lnSpc>
              <a:buFont typeface="Arial"/>
              <a:buChar char="⚬"/>
            </a:pPr>
            <a:r>
              <a:rPr lang="en-US" sz="3229">
                <a:solidFill>
                  <a:srgbClr val="6EAD36"/>
                </a:solidFill>
                <a:latin typeface="Nunito Bold"/>
              </a:rPr>
              <a:t>ALL </a:t>
            </a:r>
            <a:r>
              <a:rPr lang="en-US" sz="3229">
                <a:solidFill>
                  <a:srgbClr val="000000"/>
                </a:solidFill>
                <a:latin typeface="Nunito"/>
              </a:rPr>
              <a:t>contributors must give consent for their federal tax info (FTI) to be included on the FAFSA, even if they didn‘t file</a:t>
            </a:r>
            <a:r>
              <a:rPr lang="en-US" sz="3229">
                <a:solidFill>
                  <a:srgbClr val="6EAD36"/>
                </a:solidFill>
                <a:latin typeface="Nunito Bold"/>
              </a:rPr>
              <a:t> </a:t>
            </a:r>
          </a:p>
          <a:p>
            <a:pPr marL="697272" indent="-348636" lvl="1">
              <a:lnSpc>
                <a:spcPts val="4521"/>
              </a:lnSpc>
              <a:buFont typeface="Arial"/>
              <a:buChar char="•"/>
            </a:pPr>
            <a:r>
              <a:rPr lang="en-US" sz="3229">
                <a:solidFill>
                  <a:srgbClr val="000000"/>
                </a:solidFill>
                <a:latin typeface="Nunito Light"/>
              </a:rPr>
              <a:t>If parents are married/divorced + live together: include info for both parents</a:t>
            </a:r>
          </a:p>
          <a:p>
            <a:pPr marL="697272" indent="-348636" lvl="1">
              <a:lnSpc>
                <a:spcPts val="4521"/>
              </a:lnSpc>
              <a:buFont typeface="Arial"/>
              <a:buChar char="•"/>
            </a:pPr>
            <a:r>
              <a:rPr lang="en-US" sz="3229">
                <a:solidFill>
                  <a:srgbClr val="000000"/>
                </a:solidFill>
                <a:latin typeface="Nunito Light"/>
              </a:rPr>
              <a:t>If parents are divorced and not living together: report info for </a:t>
            </a:r>
            <a:r>
              <a:rPr lang="en-US" sz="3229">
                <a:solidFill>
                  <a:srgbClr val="000000"/>
                </a:solidFill>
                <a:latin typeface="Nunito"/>
              </a:rPr>
              <a:t>parent who contributed most on FAFSA form</a:t>
            </a:r>
          </a:p>
          <a:p>
            <a:pPr marL="697272" indent="-348636" lvl="1">
              <a:lnSpc>
                <a:spcPts val="4521"/>
              </a:lnSpc>
              <a:buFont typeface="Arial"/>
              <a:buChar char="•"/>
            </a:pPr>
            <a:r>
              <a:rPr lang="en-US" sz="3229">
                <a:solidFill>
                  <a:srgbClr val="000000"/>
                </a:solidFill>
                <a:latin typeface="Nunito Light"/>
              </a:rPr>
              <a:t>If parent remarried: report info on stepparent on FAFSA form</a:t>
            </a:r>
          </a:p>
          <a:p>
            <a:pPr marL="697272" indent="-348636" lvl="1">
              <a:lnSpc>
                <a:spcPts val="4521"/>
              </a:lnSpc>
              <a:buFont typeface="Arial"/>
              <a:buChar char="•"/>
            </a:pPr>
            <a:r>
              <a:rPr lang="en-US" sz="3229">
                <a:solidFill>
                  <a:srgbClr val="6EAD36"/>
                </a:solidFill>
                <a:latin typeface="Nunito Bold"/>
              </a:rPr>
              <a:t>STUDENTS WITH LEGAL GUARDIANSHIPS DO NOT HAVE TO PROVIDE PARENT INFO</a:t>
            </a:r>
          </a:p>
          <a:p>
            <a:pPr>
              <a:lnSpc>
                <a:spcPts val="4521"/>
              </a:lnSpc>
            </a:pPr>
          </a:p>
          <a:p>
            <a:pPr>
              <a:lnSpc>
                <a:spcPts val="4241"/>
              </a:lnSpc>
            </a:pP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21111" r="0" b="-21111"/>
            </a:stretch>
          </a:blipFill>
        </p:spPr>
      </p:sp>
      <p:sp>
        <p:nvSpPr>
          <p:cNvPr name="TextBox 3" id="3"/>
          <p:cNvSpPr txBox="true"/>
          <p:nvPr/>
        </p:nvSpPr>
        <p:spPr>
          <a:xfrm rot="0">
            <a:off x="0" y="2213746"/>
            <a:ext cx="14790974" cy="6158842"/>
          </a:xfrm>
          <a:prstGeom prst="rect">
            <a:avLst/>
          </a:prstGeom>
        </p:spPr>
        <p:txBody>
          <a:bodyPr anchor="t" rtlCol="false" tIns="0" lIns="0" bIns="0" rIns="0">
            <a:spAutoFit/>
          </a:bodyPr>
          <a:lstStyle/>
          <a:p>
            <a:pPr marL="753427" indent="-376714" lvl="1">
              <a:lnSpc>
                <a:spcPts val="4885"/>
              </a:lnSpc>
              <a:buFont typeface="Arial"/>
              <a:buChar char="•"/>
            </a:pPr>
            <a:r>
              <a:rPr lang="en-US" sz="3489">
                <a:solidFill>
                  <a:srgbClr val="000000"/>
                </a:solidFill>
                <a:latin typeface="Nunito"/>
              </a:rPr>
              <a:t>To be declared as independent (not required to use parent info you must be experiencing one of the following:</a:t>
            </a:r>
          </a:p>
          <a:p>
            <a:pPr marL="1506855" indent="-502285" lvl="2">
              <a:lnSpc>
                <a:spcPts val="4885"/>
              </a:lnSpc>
              <a:buFont typeface="Arial"/>
              <a:buChar char="⚬"/>
            </a:pPr>
            <a:r>
              <a:rPr lang="en-US" sz="3489">
                <a:solidFill>
                  <a:srgbClr val="000000"/>
                </a:solidFill>
                <a:latin typeface="Nunito"/>
              </a:rPr>
              <a:t>Married</a:t>
            </a:r>
          </a:p>
          <a:p>
            <a:pPr marL="1506855" indent="-502285" lvl="2">
              <a:lnSpc>
                <a:spcPts val="4885"/>
              </a:lnSpc>
              <a:buFont typeface="Arial"/>
              <a:buChar char="⚬"/>
            </a:pPr>
            <a:r>
              <a:rPr lang="en-US" sz="3489">
                <a:solidFill>
                  <a:srgbClr val="000000"/>
                </a:solidFill>
                <a:latin typeface="Nunito"/>
              </a:rPr>
              <a:t>Serving in military</a:t>
            </a:r>
          </a:p>
          <a:p>
            <a:pPr marL="1506855" indent="-502285" lvl="2">
              <a:lnSpc>
                <a:spcPts val="4885"/>
              </a:lnSpc>
              <a:buFont typeface="Arial"/>
              <a:buChar char="⚬"/>
            </a:pPr>
            <a:r>
              <a:rPr lang="en-US" sz="3489">
                <a:solidFill>
                  <a:srgbClr val="000000"/>
                </a:solidFill>
                <a:latin typeface="Nunito"/>
              </a:rPr>
              <a:t>Orphan/ward of court/foster care after age of 13</a:t>
            </a:r>
          </a:p>
          <a:p>
            <a:pPr marL="1506855" indent="-502285" lvl="2">
              <a:lnSpc>
                <a:spcPts val="4885"/>
              </a:lnSpc>
              <a:buFont typeface="Arial"/>
              <a:buChar char="⚬"/>
            </a:pPr>
            <a:r>
              <a:rPr lang="en-US" sz="3489">
                <a:solidFill>
                  <a:srgbClr val="000000"/>
                </a:solidFill>
                <a:latin typeface="Nunito"/>
              </a:rPr>
              <a:t>Emancipated minor</a:t>
            </a:r>
          </a:p>
          <a:p>
            <a:pPr marL="1506855" indent="-502285" lvl="2">
              <a:lnSpc>
                <a:spcPts val="4885"/>
              </a:lnSpc>
              <a:buFont typeface="Arial"/>
              <a:buChar char="⚬"/>
            </a:pPr>
            <a:r>
              <a:rPr lang="en-US" sz="3489">
                <a:solidFill>
                  <a:srgbClr val="000000"/>
                </a:solidFill>
                <a:latin typeface="Nunito"/>
              </a:rPr>
              <a:t>Court-ordered legal guardian</a:t>
            </a:r>
          </a:p>
          <a:p>
            <a:pPr marL="1506855" indent="-502285" lvl="2">
              <a:lnSpc>
                <a:spcPts val="4885"/>
              </a:lnSpc>
              <a:buFont typeface="Arial"/>
              <a:buChar char="⚬"/>
            </a:pPr>
            <a:r>
              <a:rPr lang="en-US" sz="3489">
                <a:solidFill>
                  <a:srgbClr val="000000"/>
                </a:solidFill>
                <a:latin typeface="Nunito"/>
              </a:rPr>
              <a:t>Homelessness</a:t>
            </a:r>
          </a:p>
          <a:p>
            <a:pPr marL="1506855" indent="-502285" lvl="2">
              <a:lnSpc>
                <a:spcPts val="4885"/>
              </a:lnSpc>
              <a:buFont typeface="Arial"/>
              <a:buChar char="⚬"/>
            </a:pPr>
            <a:r>
              <a:rPr lang="en-US" sz="3489">
                <a:solidFill>
                  <a:srgbClr val="000000"/>
                </a:solidFill>
                <a:latin typeface="Nunito"/>
              </a:rPr>
              <a:t>24 by January 1 of award year</a:t>
            </a:r>
          </a:p>
          <a:p>
            <a:pPr marL="1506855" indent="-502285" lvl="2">
              <a:lnSpc>
                <a:spcPts val="4885"/>
              </a:lnSpc>
              <a:buFont typeface="Arial"/>
              <a:buChar char="⚬"/>
            </a:pPr>
            <a:r>
              <a:rPr lang="en-US" sz="3489">
                <a:solidFill>
                  <a:srgbClr val="000000"/>
                </a:solidFill>
                <a:latin typeface="Nunito"/>
              </a:rPr>
              <a:t>Working on Masters or Ph.D.</a:t>
            </a:r>
          </a:p>
        </p:txBody>
      </p:sp>
      <p:sp>
        <p:nvSpPr>
          <p:cNvPr name="Freeform 4" id="4"/>
          <p:cNvSpPr/>
          <p:nvPr/>
        </p:nvSpPr>
        <p:spPr>
          <a:xfrm flipH="false" flipV="false" rot="0">
            <a:off x="11472494" y="2993956"/>
            <a:ext cx="6636961" cy="6709649"/>
          </a:xfrm>
          <a:custGeom>
            <a:avLst/>
            <a:gdLst/>
            <a:ahLst/>
            <a:cxnLst/>
            <a:rect r="r" b="b" t="t" l="l"/>
            <a:pathLst>
              <a:path h="6709649" w="6636961">
                <a:moveTo>
                  <a:pt x="0" y="0"/>
                </a:moveTo>
                <a:lnTo>
                  <a:pt x="6636961" y="0"/>
                </a:lnTo>
                <a:lnTo>
                  <a:pt x="6636961" y="6709649"/>
                </a:lnTo>
                <a:lnTo>
                  <a:pt x="0" y="6709649"/>
                </a:lnTo>
                <a:lnTo>
                  <a:pt x="0" y="0"/>
                </a:lnTo>
                <a:close/>
              </a:path>
            </a:pathLst>
          </a:custGeom>
          <a:blipFill>
            <a:blip r:embed="rId3"/>
            <a:stretch>
              <a:fillRect l="0" t="0" r="0" b="0"/>
            </a:stretch>
          </a:blipFill>
        </p:spPr>
      </p:sp>
      <p:sp>
        <p:nvSpPr>
          <p:cNvPr name="TextBox 5" id="5"/>
          <p:cNvSpPr txBox="true"/>
          <p:nvPr/>
        </p:nvSpPr>
        <p:spPr>
          <a:xfrm rot="0">
            <a:off x="3685222" y="655617"/>
            <a:ext cx="10917556" cy="1285875"/>
          </a:xfrm>
          <a:prstGeom prst="rect">
            <a:avLst/>
          </a:prstGeom>
        </p:spPr>
        <p:txBody>
          <a:bodyPr anchor="t" rtlCol="false" tIns="0" lIns="0" bIns="0" rIns="0">
            <a:spAutoFit/>
          </a:bodyPr>
          <a:lstStyle/>
          <a:p>
            <a:pPr algn="ctr">
              <a:lnSpc>
                <a:spcPts val="10199"/>
              </a:lnSpc>
              <a:spcBef>
                <a:spcPct val="0"/>
              </a:spcBef>
            </a:pPr>
            <a:r>
              <a:rPr lang="en-US" sz="8499">
                <a:solidFill>
                  <a:srgbClr val="000000"/>
                </a:solidFill>
                <a:latin typeface="Nunito Bold"/>
              </a:rPr>
              <a:t>Independence Criteria</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21111" r="0" b="-21111"/>
            </a:stretch>
          </a:blipFill>
        </p:spPr>
      </p:sp>
      <p:grpSp>
        <p:nvGrpSpPr>
          <p:cNvPr name="Group 3" id="3"/>
          <p:cNvGrpSpPr/>
          <p:nvPr/>
        </p:nvGrpSpPr>
        <p:grpSpPr>
          <a:xfrm rot="0">
            <a:off x="611429" y="1840858"/>
            <a:ext cx="5719862" cy="6605284"/>
            <a:chOff x="0" y="0"/>
            <a:chExt cx="7626483" cy="8807045"/>
          </a:xfrm>
        </p:grpSpPr>
        <p:sp>
          <p:nvSpPr>
            <p:cNvPr name="Freeform 4" id="4"/>
            <p:cNvSpPr/>
            <p:nvPr/>
          </p:nvSpPr>
          <p:spPr>
            <a:xfrm flipH="false" flipV="false" rot="0">
              <a:off x="0" y="0"/>
              <a:ext cx="3103312" cy="6402351"/>
            </a:xfrm>
            <a:custGeom>
              <a:avLst/>
              <a:gdLst/>
              <a:ahLst/>
              <a:cxnLst/>
              <a:rect r="r" b="b" t="t" l="l"/>
              <a:pathLst>
                <a:path h="6402351" w="3103312">
                  <a:moveTo>
                    <a:pt x="0" y="0"/>
                  </a:moveTo>
                  <a:lnTo>
                    <a:pt x="3103312" y="0"/>
                  </a:lnTo>
                  <a:lnTo>
                    <a:pt x="3103312" y="6402351"/>
                  </a:lnTo>
                  <a:lnTo>
                    <a:pt x="0" y="6402351"/>
                  </a:lnTo>
                  <a:lnTo>
                    <a:pt x="0" y="0"/>
                  </a:lnTo>
                  <a:close/>
                </a:path>
              </a:pathLst>
            </a:custGeom>
            <a:blipFill>
              <a:blip r:embed="rId4"/>
              <a:stretch>
                <a:fillRect l="-154700" t="0" r="0" b="0"/>
              </a:stretch>
            </a:blipFill>
          </p:spPr>
        </p:sp>
        <p:sp>
          <p:nvSpPr>
            <p:cNvPr name="Freeform 5" id="5"/>
            <p:cNvSpPr/>
            <p:nvPr/>
          </p:nvSpPr>
          <p:spPr>
            <a:xfrm flipH="false" flipV="false" rot="0">
              <a:off x="1955145" y="805157"/>
              <a:ext cx="5671338" cy="8001888"/>
            </a:xfrm>
            <a:custGeom>
              <a:avLst/>
              <a:gdLst/>
              <a:ahLst/>
              <a:cxnLst/>
              <a:rect r="r" b="b" t="t" l="l"/>
              <a:pathLst>
                <a:path h="8001888" w="5671338">
                  <a:moveTo>
                    <a:pt x="0" y="0"/>
                  </a:moveTo>
                  <a:lnTo>
                    <a:pt x="5671338" y="0"/>
                  </a:lnTo>
                  <a:lnTo>
                    <a:pt x="5671338" y="8001888"/>
                  </a:lnTo>
                  <a:lnTo>
                    <a:pt x="0" y="8001888"/>
                  </a:lnTo>
                  <a:lnTo>
                    <a:pt x="0" y="0"/>
                  </a:lnTo>
                  <a:close/>
                </a:path>
              </a:pathLst>
            </a:custGeom>
            <a:blipFill>
              <a:blip r:embed="rId5"/>
              <a:stretch>
                <a:fillRect l="0" t="0" r="0" b="0"/>
              </a:stretch>
            </a:blipFill>
          </p:spPr>
        </p:sp>
      </p:grpSp>
      <p:sp>
        <p:nvSpPr>
          <p:cNvPr name="TextBox 6" id="6"/>
          <p:cNvSpPr txBox="true"/>
          <p:nvPr/>
        </p:nvSpPr>
        <p:spPr>
          <a:xfrm rot="0">
            <a:off x="7095124" y="361207"/>
            <a:ext cx="10164176" cy="2571750"/>
          </a:xfrm>
          <a:prstGeom prst="rect">
            <a:avLst/>
          </a:prstGeom>
        </p:spPr>
        <p:txBody>
          <a:bodyPr anchor="t" rtlCol="false" tIns="0" lIns="0" bIns="0" rIns="0">
            <a:spAutoFit/>
          </a:bodyPr>
          <a:lstStyle/>
          <a:p>
            <a:pPr>
              <a:lnSpc>
                <a:spcPts val="10199"/>
              </a:lnSpc>
            </a:pPr>
            <a:r>
              <a:rPr lang="en-US" sz="8499">
                <a:solidFill>
                  <a:srgbClr val="000000"/>
                </a:solidFill>
                <a:latin typeface="Nunito Bold"/>
              </a:rPr>
              <a:t>Student Aid Report &amp; Verification</a:t>
            </a:r>
          </a:p>
        </p:txBody>
      </p:sp>
      <p:sp>
        <p:nvSpPr>
          <p:cNvPr name="TextBox 7" id="7"/>
          <p:cNvSpPr txBox="true"/>
          <p:nvPr/>
        </p:nvSpPr>
        <p:spPr>
          <a:xfrm rot="0">
            <a:off x="7095124" y="3032872"/>
            <a:ext cx="10283787" cy="6554041"/>
          </a:xfrm>
          <a:prstGeom prst="rect">
            <a:avLst/>
          </a:prstGeom>
        </p:spPr>
        <p:txBody>
          <a:bodyPr anchor="t" rtlCol="false" tIns="0" lIns="0" bIns="0" rIns="0">
            <a:spAutoFit/>
          </a:bodyPr>
          <a:lstStyle/>
          <a:p>
            <a:pPr marL="802479" indent="-401240" lvl="1">
              <a:lnSpc>
                <a:spcPts val="5203"/>
              </a:lnSpc>
              <a:buFont typeface="Arial"/>
              <a:buChar char="•"/>
            </a:pPr>
            <a:r>
              <a:rPr lang="en-US" sz="3716">
                <a:solidFill>
                  <a:srgbClr val="000000"/>
                </a:solidFill>
                <a:latin typeface="Nunito Light"/>
              </a:rPr>
              <a:t>The </a:t>
            </a:r>
            <a:r>
              <a:rPr lang="en-US" sz="3716">
                <a:solidFill>
                  <a:srgbClr val="000000"/>
                </a:solidFill>
                <a:latin typeface="Nunito Bold"/>
              </a:rPr>
              <a:t>SAR</a:t>
            </a:r>
            <a:r>
              <a:rPr lang="en-US" sz="3716">
                <a:solidFill>
                  <a:srgbClr val="000000"/>
                </a:solidFill>
                <a:latin typeface="Nunito Light"/>
              </a:rPr>
              <a:t> will include your Student Aid Index (SAI), the number used by colleges to determine how much federal student aid you can receive.</a:t>
            </a:r>
          </a:p>
          <a:p>
            <a:pPr marL="802479" indent="-401240" lvl="1">
              <a:lnSpc>
                <a:spcPts val="5203"/>
              </a:lnSpc>
              <a:buFont typeface="Arial"/>
              <a:buChar char="•"/>
            </a:pPr>
            <a:r>
              <a:rPr lang="en-US" sz="3716">
                <a:solidFill>
                  <a:srgbClr val="000000"/>
                </a:solidFill>
                <a:latin typeface="Nunito Bold"/>
              </a:rPr>
              <a:t>Verification</a:t>
            </a:r>
            <a:r>
              <a:rPr lang="en-US" sz="3716">
                <a:solidFill>
                  <a:srgbClr val="000000"/>
                </a:solidFill>
                <a:latin typeface="Nunito Light"/>
              </a:rPr>
              <a:t>: 30%+ of students who complete the FAFSA are selected for verification</a:t>
            </a:r>
          </a:p>
          <a:p>
            <a:pPr marL="1604958" indent="-534986" lvl="2">
              <a:lnSpc>
                <a:spcPts val="5203"/>
              </a:lnSpc>
              <a:buFont typeface="Arial"/>
              <a:buChar char="⚬"/>
            </a:pPr>
            <a:r>
              <a:rPr lang="en-US" sz="3716">
                <a:solidFill>
                  <a:srgbClr val="6EAD36"/>
                </a:solidFill>
                <a:latin typeface="Nunito Bold"/>
              </a:rPr>
              <a:t>Being selected for verification does not mean that you filled out the FAFSA incorrectly</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21111" r="0" b="-21111"/>
            </a:stretch>
          </a:blipFill>
        </p:spPr>
      </p:sp>
      <p:sp>
        <p:nvSpPr>
          <p:cNvPr name="Freeform 3" id="3"/>
          <p:cNvSpPr/>
          <p:nvPr/>
        </p:nvSpPr>
        <p:spPr>
          <a:xfrm flipH="false" flipV="false" rot="0">
            <a:off x="1188785" y="1408813"/>
            <a:ext cx="7469375" cy="7469375"/>
          </a:xfrm>
          <a:custGeom>
            <a:avLst/>
            <a:gdLst/>
            <a:ahLst/>
            <a:cxnLst/>
            <a:rect r="r" b="b" t="t" l="l"/>
            <a:pathLst>
              <a:path h="7469375" w="7469375">
                <a:moveTo>
                  <a:pt x="0" y="0"/>
                </a:moveTo>
                <a:lnTo>
                  <a:pt x="7469375" y="0"/>
                </a:lnTo>
                <a:lnTo>
                  <a:pt x="7469375" y="7469374"/>
                </a:lnTo>
                <a:lnTo>
                  <a:pt x="0" y="7469374"/>
                </a:lnTo>
                <a:lnTo>
                  <a:pt x="0" y="0"/>
                </a:lnTo>
                <a:close/>
              </a:path>
            </a:pathLst>
          </a:custGeom>
          <a:blipFill>
            <a:blip r:embed="rId3"/>
            <a:stretch>
              <a:fillRect l="0" t="0" r="0" b="0"/>
            </a:stretch>
          </a:blipFill>
        </p:spPr>
      </p:sp>
      <p:sp>
        <p:nvSpPr>
          <p:cNvPr name="TextBox 4" id="4"/>
          <p:cNvSpPr txBox="true"/>
          <p:nvPr/>
        </p:nvSpPr>
        <p:spPr>
          <a:xfrm rot="0">
            <a:off x="9548359" y="1671638"/>
            <a:ext cx="8346085" cy="1285875"/>
          </a:xfrm>
          <a:prstGeom prst="rect">
            <a:avLst/>
          </a:prstGeom>
        </p:spPr>
        <p:txBody>
          <a:bodyPr anchor="t" rtlCol="false" tIns="0" lIns="0" bIns="0" rIns="0">
            <a:spAutoFit/>
          </a:bodyPr>
          <a:lstStyle/>
          <a:p>
            <a:pPr>
              <a:lnSpc>
                <a:spcPts val="10199"/>
              </a:lnSpc>
            </a:pPr>
            <a:r>
              <a:rPr lang="en-US" sz="8499">
                <a:solidFill>
                  <a:srgbClr val="000000"/>
                </a:solidFill>
                <a:latin typeface="Nunito Bold"/>
              </a:rPr>
              <a:t>Stay Connected!</a:t>
            </a:r>
          </a:p>
        </p:txBody>
      </p:sp>
      <p:sp>
        <p:nvSpPr>
          <p:cNvPr name="TextBox 5" id="5"/>
          <p:cNvSpPr txBox="true"/>
          <p:nvPr/>
        </p:nvSpPr>
        <p:spPr>
          <a:xfrm rot="0">
            <a:off x="10424828" y="3619500"/>
            <a:ext cx="6985175" cy="3048000"/>
          </a:xfrm>
          <a:prstGeom prst="rect">
            <a:avLst/>
          </a:prstGeom>
        </p:spPr>
        <p:txBody>
          <a:bodyPr anchor="t" rtlCol="false" tIns="0" lIns="0" bIns="0" rIns="0">
            <a:spAutoFit/>
          </a:bodyPr>
          <a:lstStyle/>
          <a:p>
            <a:pPr>
              <a:lnSpc>
                <a:spcPts val="4855"/>
              </a:lnSpc>
            </a:pPr>
            <a:r>
              <a:rPr lang="en-US" sz="4046">
                <a:solidFill>
                  <a:srgbClr val="000000"/>
                </a:solidFill>
                <a:latin typeface="Nunito Light"/>
              </a:rPr>
              <a:t>@alb_wonders2college</a:t>
            </a:r>
          </a:p>
          <a:p>
            <a:pPr>
              <a:lnSpc>
                <a:spcPts val="4855"/>
              </a:lnSpc>
            </a:pPr>
          </a:p>
          <a:p>
            <a:pPr>
              <a:lnSpc>
                <a:spcPts val="4855"/>
              </a:lnSpc>
            </a:pPr>
            <a:r>
              <a:rPr lang="en-US" sz="4046">
                <a:solidFill>
                  <a:srgbClr val="000000"/>
                </a:solidFill>
                <a:latin typeface="Nunito Light"/>
              </a:rPr>
              <a:t>jordan.roberts@kcs.k12.nc.us</a:t>
            </a:r>
          </a:p>
          <a:p>
            <a:pPr>
              <a:lnSpc>
                <a:spcPts val="4855"/>
              </a:lnSpc>
            </a:pPr>
          </a:p>
          <a:p>
            <a:pPr>
              <a:lnSpc>
                <a:spcPts val="4855"/>
              </a:lnSpc>
            </a:pPr>
            <a:r>
              <a:rPr lang="en-US" sz="4046">
                <a:solidFill>
                  <a:srgbClr val="000000"/>
                </a:solidFill>
                <a:latin typeface="Nunito Light"/>
              </a:rPr>
              <a:t>(704) 932-6125 ext. 21973</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DAFqmpPhrsQ</dc:identifier>
  <dcterms:modified xsi:type="dcterms:W3CDTF">2011-08-01T06:04:30Z</dcterms:modified>
  <cp:revision>1</cp:revision>
  <dc:title>Approaching FAFSA Presentation</dc:title>
</cp:coreProperties>
</file>