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y="6858000" cx="12192000"/>
  <p:notesSz cx="7010400" cy="9296400"/>
  <p:embeddedFontLst>
    <p:embeddedFont>
      <p:font typeface="Helvetica Neue"/>
      <p:regular r:id="rId20"/>
      <p:bold r:id="rId21"/>
      <p:italic r:id="rId22"/>
      <p:boldItalic r:id="rId23"/>
    </p:embeddedFont>
    <p:embeddedFont>
      <p:font typeface="Century Gothic"/>
      <p:regular r:id="rId24"/>
      <p:bold r:id="rId25"/>
      <p:italic r:id="rId26"/>
      <p:boldItalic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28" roundtripDataSignature="AMtx7miFlnKuRHNCY1rxDKOcTO/Bl0Nul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HelveticaNeue-regular.fntdata"/><Relationship Id="rId22" Type="http://schemas.openxmlformats.org/officeDocument/2006/relationships/font" Target="fonts/HelveticaNeue-italic.fntdata"/><Relationship Id="rId21" Type="http://schemas.openxmlformats.org/officeDocument/2006/relationships/font" Target="fonts/HelveticaNeue-bold.fntdata"/><Relationship Id="rId24" Type="http://schemas.openxmlformats.org/officeDocument/2006/relationships/font" Target="fonts/CenturyGothic-regular.fntdata"/><Relationship Id="rId23" Type="http://schemas.openxmlformats.org/officeDocument/2006/relationships/font" Target="fonts/HelveticaNeue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CenturyGothic-italic.fntdata"/><Relationship Id="rId25" Type="http://schemas.openxmlformats.org/officeDocument/2006/relationships/font" Target="fonts/CenturyGothic-bold.fntdata"/><Relationship Id="rId28" Type="http://customschemas.google.com/relationships/presentationmetadata" Target="metadata"/><Relationship Id="rId27" Type="http://schemas.openxmlformats.org/officeDocument/2006/relationships/font" Target="fonts/CenturyGothic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1"/>
            <a:ext cx="3037840" cy="466434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970938" y="1"/>
            <a:ext cx="3037840" cy="466434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701040" y="4473893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oregon.gov/ode/educator-resources/standards/Pages/default.aspx" TargetMode="Externa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" name="Google Shape;102;p1:notes"/>
          <p:cNvSpPr txBox="1"/>
          <p:nvPr>
            <p:ph idx="1" type="body"/>
          </p:nvPr>
        </p:nvSpPr>
        <p:spPr>
          <a:xfrm>
            <a:off x="701040" y="4473893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-171450" lvl="0" marL="1714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/>
              <a:t>Welcome and thank you for taking the time to join me this evening!</a:t>
            </a:r>
            <a:endParaRPr/>
          </a:p>
        </p:txBody>
      </p:sp>
      <p:sp>
        <p:nvSpPr>
          <p:cNvPr id="103" name="Google Shape;103;p1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9" name="Google Shape;109;p2:notes"/>
          <p:cNvSpPr txBox="1"/>
          <p:nvPr>
            <p:ph idx="1" type="body"/>
          </p:nvPr>
        </p:nvSpPr>
        <p:spPr>
          <a:xfrm>
            <a:off x="701040" y="4473893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-171450" lvl="0" marL="1714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/>
              <a:t>I will tell you a little more about what that means in the next few slides.</a:t>
            </a:r>
            <a:endParaRPr/>
          </a:p>
        </p:txBody>
      </p:sp>
      <p:sp>
        <p:nvSpPr>
          <p:cNvPr id="110" name="Google Shape;110;p2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7" name="Google Shape;117;p3:notes"/>
          <p:cNvSpPr txBox="1"/>
          <p:nvPr>
            <p:ph idx="1" type="body"/>
          </p:nvPr>
        </p:nvSpPr>
        <p:spPr>
          <a:xfrm>
            <a:off x="701040" y="4473893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Title I funds are used by schools and districts for a variety of programs and activities designed to increase children’s academic achievement (especially in reading and math).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3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4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5" name="Google Shape;125;p4:notes"/>
          <p:cNvSpPr txBox="1"/>
          <p:nvPr>
            <p:ph idx="1" type="body"/>
          </p:nvPr>
        </p:nvSpPr>
        <p:spPr>
          <a:xfrm>
            <a:off x="701040" y="4473893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The Oregon Department of Education (ODE) receives funds from the federal government. Districts receive Title I funds from ODE, and the school district distributes these funds to schools based on the percentage of children eligible for free/reduced lunch (in other words – the percentage of students who are considered disadvantaged because they come from low-income households); so that’s how the amount of Title I money a school gets is determined; however, students do not have to be from low-income families to receive the academic services funded by Title I. 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Our students are in a Title I schoolwide program. This means that our Title I money can be used to upgrade the educational program in ways that may impact every student in the school .  The school sets goals for improvement, measures student progress toward those goals, and develops programs that add to regular classroom instruction.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6" name="Google Shape;126;p4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5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3" name="Google Shape;133;p5:notes"/>
          <p:cNvSpPr txBox="1"/>
          <p:nvPr>
            <p:ph idx="1" type="body"/>
          </p:nvPr>
        </p:nvSpPr>
        <p:spPr>
          <a:xfrm>
            <a:off x="701040" y="4473893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0" i="0" lang="en-US">
                <a:solidFill>
                  <a:srgbClr val="030A1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As a parent of a child at a Title I school, it is your right to: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0" i="0">
              <a:solidFill>
                <a:srgbClr val="030A1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0" i="0" lang="en-US">
                <a:solidFill>
                  <a:srgbClr val="030A1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Highly Qualified Teachers: To be deemed highly qualified, teachers must have: 1) a bachelor's degree, 2) full state certification or licensure, and 3) and they are knowledgeable about the subjects they teach.</a:t>
            </a:r>
            <a:endParaRPr/>
          </a:p>
        </p:txBody>
      </p:sp>
      <p:sp>
        <p:nvSpPr>
          <p:cNvPr id="134" name="Google Shape;134;p5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6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1" name="Google Shape;141;p6:notes"/>
          <p:cNvSpPr txBox="1"/>
          <p:nvPr>
            <p:ph idx="1" type="body"/>
          </p:nvPr>
        </p:nvSpPr>
        <p:spPr>
          <a:xfrm>
            <a:off x="701040" y="4473893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-171450" lvl="0" marL="1714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/>
              <a:t>They are used for a variety of things:</a:t>
            </a:r>
            <a:endParaRPr/>
          </a:p>
          <a:p>
            <a:pPr indent="-171450" lvl="1" marL="6286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/>
              <a:t>Title I teacher to facilitate small-group interventions and educational assistants to support students and teachers</a:t>
            </a:r>
            <a:endParaRPr/>
          </a:p>
          <a:p>
            <a:pPr indent="-171450" lvl="1" marL="6286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/>
              <a:t>Intervention programs/materials (print and digital), devices (Chromebooks), assessments (benchmark screeners), manipulatives/hands-on materials</a:t>
            </a:r>
            <a:endParaRPr/>
          </a:p>
          <a:p>
            <a:pPr indent="-171450" lvl="1" marL="6286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/>
              <a:t>Professional development</a:t>
            </a:r>
            <a:endParaRPr/>
          </a:p>
          <a:p>
            <a:pPr indent="0" lvl="1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42" name="Google Shape;142;p6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7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9" name="Google Shape;149;p7:notes"/>
          <p:cNvSpPr txBox="1"/>
          <p:nvPr>
            <p:ph idx="1" type="body"/>
          </p:nvPr>
        </p:nvSpPr>
        <p:spPr>
          <a:xfrm>
            <a:off x="701040" y="4473893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>
                <a:solidFill>
                  <a:schemeClr val="dk1"/>
                </a:solidFill>
              </a:rPr>
              <a:t>There are some additional guidelines for funding parent and family engagement.  Essentially, how is works is . . 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>
                <a:solidFill>
                  <a:schemeClr val="dk1"/>
                </a:solidFill>
              </a:rPr>
              <a:t>10% of the 1% may be reserved at the district for system-wide initiatives related to parent and family engagement. </a:t>
            </a:r>
            <a:endParaRPr/>
          </a:p>
        </p:txBody>
      </p:sp>
      <p:sp>
        <p:nvSpPr>
          <p:cNvPr id="150" name="Google Shape;150;p7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8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7" name="Google Shape;157;p8:notes"/>
          <p:cNvSpPr txBox="1"/>
          <p:nvPr>
            <p:ph idx="1" type="body"/>
          </p:nvPr>
        </p:nvSpPr>
        <p:spPr>
          <a:xfrm>
            <a:off x="701040" y="4473893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There are three main documents that are required for schools who receive Title I funds.  The first document is the Continuous Improvement Plan.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Site Council consists of principals, teachers, classified staff members and PARENTS.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The CIP includes information about: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76200" lvl="1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>
                <a:latin typeface="Century Gothic"/>
                <a:ea typeface="Century Gothic"/>
                <a:cs typeface="Century Gothic"/>
                <a:sym typeface="Century Gothic"/>
              </a:rPr>
              <a:t>Who is on the school planning team and how they will be engaged in the planning process</a:t>
            </a:r>
            <a:endParaRPr/>
          </a:p>
          <a:p>
            <a:pPr indent="-76200" lvl="1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>
                <a:latin typeface="Century Gothic"/>
                <a:ea typeface="Century Gothic"/>
                <a:cs typeface="Century Gothic"/>
                <a:sym typeface="Century Gothic"/>
              </a:rPr>
              <a:t>The needs of the students at our school (and a summary of academic and non-academic data)</a:t>
            </a:r>
            <a:endParaRPr/>
          </a:p>
          <a:p>
            <a:pPr indent="-76200" lvl="1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>
                <a:latin typeface="Century Gothic"/>
                <a:ea typeface="Century Gothic"/>
                <a:cs typeface="Century Gothic"/>
                <a:sym typeface="Century Gothic"/>
              </a:rPr>
              <a:t>The prioritized goals, strategies, and action steps to help address the needs of students (academic and non-academic)</a:t>
            </a:r>
            <a:endParaRPr/>
          </a:p>
          <a:p>
            <a:pPr indent="-76200" lvl="1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>
                <a:latin typeface="Century Gothic"/>
                <a:ea typeface="Century Gothic"/>
                <a:cs typeface="Century Gothic"/>
                <a:sym typeface="Century Gothic"/>
              </a:rPr>
              <a:t>What training/professional development is needed for school staff</a:t>
            </a:r>
            <a:endParaRPr/>
          </a:p>
          <a:p>
            <a:pPr indent="-76200" lvl="1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>
                <a:latin typeface="Century Gothic"/>
                <a:ea typeface="Century Gothic"/>
                <a:cs typeface="Century Gothic"/>
                <a:sym typeface="Century Gothic"/>
              </a:rPr>
              <a:t>Our budgets and the coordination of resources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8" name="Google Shape;158;p8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9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5" name="Google Shape;165;p9:notes"/>
          <p:cNvSpPr txBox="1"/>
          <p:nvPr>
            <p:ph idx="1" type="body"/>
          </p:nvPr>
        </p:nvSpPr>
        <p:spPr>
          <a:xfrm>
            <a:off x="701040" y="4473893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The second document required for Title I schools is the Parent and Family Engagement Policy.</a:t>
            </a:r>
            <a:endParaRPr/>
          </a:p>
        </p:txBody>
      </p:sp>
      <p:sp>
        <p:nvSpPr>
          <p:cNvPr id="166" name="Google Shape;166;p9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0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3" name="Google Shape;173;p10:notes"/>
          <p:cNvSpPr txBox="1"/>
          <p:nvPr>
            <p:ph idx="1" type="body"/>
          </p:nvPr>
        </p:nvSpPr>
        <p:spPr>
          <a:xfrm>
            <a:off x="701040" y="4473893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The third document required for Title I schools is the School-Parent Compact.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The School-Parent Compact is now digital and was part of the online registration process this year.  Title I schools are required to have these forms signed annually.  Historically, this has been done during school registration or parent/teacher conferences (in paper form).</a:t>
            </a:r>
            <a:endParaRPr/>
          </a:p>
        </p:txBody>
      </p:sp>
      <p:sp>
        <p:nvSpPr>
          <p:cNvPr id="174" name="Google Shape;174;p10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1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1" name="Google Shape;181;p11:notes"/>
          <p:cNvSpPr txBox="1"/>
          <p:nvPr>
            <p:ph idx="1" type="body"/>
          </p:nvPr>
        </p:nvSpPr>
        <p:spPr>
          <a:xfrm>
            <a:off x="701040" y="4473893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Finally, we are required to share information about the curriculum used at our school and the tests that your child will be taking.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Teachers use a variety of materials and resources to meet Oregon’s State Standards.  These include: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Zearn or Happy Numbers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Lexia Core5 and Wonders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Title I (currently using):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ERI 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UFLI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Read Well 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Phonics for Reading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ReadLive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Number Worlds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Primary Math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Math Connects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u="sng">
              <a:solidFill>
                <a:schemeClr val="hlink"/>
              </a:solidFill>
              <a:latin typeface="Century Gothic"/>
              <a:ea typeface="Century Gothic"/>
              <a:cs typeface="Century Gothic"/>
              <a:sym typeface="Century Gothic"/>
              <a:hlinkClick r:id="rId2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entury Gothic"/>
              <a:buNone/>
            </a:pPr>
            <a:r>
              <a:t/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2" name="Google Shape;182;p11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2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9" name="Google Shape;189;p12:notes"/>
          <p:cNvSpPr txBox="1"/>
          <p:nvPr>
            <p:ph idx="1" type="body"/>
          </p:nvPr>
        </p:nvSpPr>
        <p:spPr>
          <a:xfrm>
            <a:off x="701040" y="4473893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-171450" lvl="0" marL="1714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/>
              <a:t>Benchmark assessments are simply a snapshot of student skills, and they give us an idea of who may benefit from additional academic support in reading and/or math.  We typically screen students 3x per year (September, January, and May). </a:t>
            </a:r>
            <a:endParaRPr/>
          </a:p>
          <a:p>
            <a:pPr indent="-184150" lvl="0" marL="1714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•"/>
            </a:pPr>
            <a:r>
              <a:rPr lang="en-US"/>
              <a:t>Teachers use the benchmarking </a:t>
            </a:r>
            <a:r>
              <a:rPr lang="en-US"/>
              <a:t>data as one of many measures to help determine a student’s proficiency level and plan for any extra supports they may need. </a:t>
            </a:r>
            <a:endParaRPr/>
          </a:p>
          <a:p>
            <a:pPr indent="-184150" lvl="0" marL="1714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•"/>
            </a:pPr>
            <a:r>
              <a:rPr lang="en-US"/>
              <a:t>We also use this information to determine those students who may need additional supports in reading and math through Title I interventions. </a:t>
            </a:r>
            <a:endParaRPr/>
          </a:p>
        </p:txBody>
      </p:sp>
      <p:sp>
        <p:nvSpPr>
          <p:cNvPr id="190" name="Google Shape;190;p12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3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7" name="Google Shape;197;p13:notes"/>
          <p:cNvSpPr txBox="1"/>
          <p:nvPr>
            <p:ph idx="1" type="body"/>
          </p:nvPr>
        </p:nvSpPr>
        <p:spPr>
          <a:xfrm>
            <a:off x="701040" y="4473893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Parents have been involved more than ever in their children’s education over the past couple of years!  Please continue to:</a:t>
            </a:r>
            <a:endParaRPr/>
          </a:p>
          <a:p>
            <a:pPr indent="-171450" lvl="1" marL="6286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/>
              <a:t>Encourage attendance, etc.</a:t>
            </a:r>
            <a:endParaRPr/>
          </a:p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Our next PTO meeting is October 12 from 3-4. We will be reviewing and updating our parent engagement plan at this meeting. </a:t>
            </a:r>
            <a:endParaRPr/>
          </a:p>
          <a:p>
            <a:pPr indent="0" lvl="1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98" name="Google Shape;198;p13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4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5" name="Google Shape;205;p14:notes"/>
          <p:cNvSpPr txBox="1"/>
          <p:nvPr>
            <p:ph idx="1" type="body"/>
          </p:nvPr>
        </p:nvSpPr>
        <p:spPr>
          <a:xfrm>
            <a:off x="701040" y="4473893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Be sure to thank families for their time. If you have not signed in yet, please do so before you leave.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6" name="Google Shape;206;p14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1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0;p16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16"/>
          <p:cNvSpPr txBox="1"/>
          <p:nvPr>
            <p:ph type="ctrTitle"/>
          </p:nvPr>
        </p:nvSpPr>
        <p:spPr>
          <a:xfrm>
            <a:off x="1097280" y="758952"/>
            <a:ext cx="10058400" cy="35661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Georgia"/>
              <a:buNone/>
              <a:defRPr sz="5400">
                <a:solidFill>
                  <a:srgbClr val="262626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6"/>
          <p:cNvSpPr txBox="1"/>
          <p:nvPr>
            <p:ph idx="1" type="subTitle"/>
          </p:nvPr>
        </p:nvSpPr>
        <p:spPr>
          <a:xfrm>
            <a:off x="1100051" y="4455621"/>
            <a:ext cx="10058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rgbClr val="3F3F3F"/>
              </a:buClr>
              <a:buSzPts val="2400"/>
              <a:buNone/>
              <a:defRPr sz="24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2400"/>
              <a:buNone/>
              <a:defRPr sz="2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2000"/>
              <a:buNone/>
              <a:defRPr sz="20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2000"/>
              <a:buNone/>
              <a:defRPr sz="20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3" name="Google Shape;23;p16"/>
          <p:cNvSpPr txBox="1"/>
          <p:nvPr>
            <p:ph idx="11" type="ftr"/>
          </p:nvPr>
        </p:nvSpPr>
        <p:spPr>
          <a:xfrm>
            <a:off x="1896243" y="6401023"/>
            <a:ext cx="846047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1" sz="110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24" name="Google Shape;24;p16"/>
          <p:cNvCxnSpPr/>
          <p:nvPr/>
        </p:nvCxnSpPr>
        <p:spPr>
          <a:xfrm>
            <a:off x="1207658" y="4343400"/>
            <a:ext cx="9875520" cy="0"/>
          </a:xfrm>
          <a:prstGeom prst="straightConnector1">
            <a:avLst/>
          </a:prstGeom>
          <a:noFill/>
          <a:ln cap="flat" cmpd="sng" w="9525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7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400"/>
              <a:buFont typeface="Arial"/>
              <a:buNone/>
              <a:defRPr sz="440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7"/>
          <p:cNvSpPr txBox="1"/>
          <p:nvPr>
            <p:ph idx="1" type="body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683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3F3F3F"/>
              </a:buClr>
              <a:buSzPts val="2200"/>
              <a:buFont typeface="Noto Sans Symbols"/>
              <a:buChar char="▪"/>
              <a:defRPr sz="2200"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Noto Sans Symbols"/>
              <a:buChar char="▪"/>
              <a:defRPr sz="2000"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Noto Sans Symbols"/>
              <a:buChar char="▪"/>
              <a:defRPr sz="2000"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Noto Sans Symbols"/>
              <a:buChar char="▪"/>
              <a:defRPr sz="2000"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Noto Sans Symbols"/>
              <a:buChar char="▪"/>
              <a:defRPr sz="2000"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28" name="Google Shape;28;p17"/>
          <p:cNvSpPr txBox="1"/>
          <p:nvPr>
            <p:ph idx="10" type="dt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7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0" name="Google Shape;30;p17"/>
          <p:cNvSpPr txBox="1"/>
          <p:nvPr/>
        </p:nvSpPr>
        <p:spPr>
          <a:xfrm>
            <a:off x="1896243" y="6401023"/>
            <a:ext cx="846047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i="1" sz="11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showMasterSp="0" type="blank">
  <p:cSld name="BLANK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8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" name="Google Shape;33;p1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34;p18"/>
          <p:cNvSpPr txBox="1"/>
          <p:nvPr>
            <p:ph idx="10" type="dt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8"/>
          <p:cNvSpPr txBox="1"/>
          <p:nvPr>
            <p:ph idx="11" type="ftr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1" sz="11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8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showMasterSp="0" type="secHead">
  <p:cSld name="SECTION_HEADER">
    <p:bg>
      <p:bgPr>
        <a:solidFill>
          <a:schemeClr val="lt1"/>
        </a:solid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9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39;p19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0;p19"/>
          <p:cNvSpPr txBox="1"/>
          <p:nvPr>
            <p:ph type="title"/>
          </p:nvPr>
        </p:nvSpPr>
        <p:spPr>
          <a:xfrm>
            <a:off x="1097280" y="758952"/>
            <a:ext cx="10058400" cy="35661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Georgia"/>
              <a:buNone/>
              <a:defRPr b="0" sz="5400">
                <a:solidFill>
                  <a:srgbClr val="262626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19"/>
          <p:cNvSpPr txBox="1"/>
          <p:nvPr>
            <p:ph idx="1" type="body"/>
          </p:nvPr>
        </p:nvSpPr>
        <p:spPr>
          <a:xfrm>
            <a:off x="1097280" y="4453128"/>
            <a:ext cx="10058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2" name="Google Shape;42;p19"/>
          <p:cNvSpPr txBox="1"/>
          <p:nvPr>
            <p:ph idx="10" type="dt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9"/>
          <p:cNvSpPr txBox="1"/>
          <p:nvPr>
            <p:ph idx="11" type="ftr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9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45" name="Google Shape;45;p19"/>
          <p:cNvCxnSpPr/>
          <p:nvPr/>
        </p:nvCxnSpPr>
        <p:spPr>
          <a:xfrm>
            <a:off x="1207658" y="4343400"/>
            <a:ext cx="9875520" cy="0"/>
          </a:xfrm>
          <a:prstGeom prst="straightConnector1">
            <a:avLst/>
          </a:prstGeom>
          <a:noFill/>
          <a:ln cap="flat" cmpd="sng" w="9525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19"/>
          <p:cNvSpPr txBox="1"/>
          <p:nvPr/>
        </p:nvSpPr>
        <p:spPr>
          <a:xfrm>
            <a:off x="1896243" y="6401023"/>
            <a:ext cx="846047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</a:pPr>
            <a:r>
              <a:t/>
            </a:r>
            <a:endParaRPr b="1" i="1" sz="11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0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20"/>
          <p:cNvSpPr txBox="1"/>
          <p:nvPr>
            <p:ph idx="1" type="body"/>
          </p:nvPr>
        </p:nvSpPr>
        <p:spPr>
          <a:xfrm>
            <a:off x="1097280" y="1845734"/>
            <a:ext cx="4937760" cy="402335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3F3F3F"/>
              </a:buClr>
              <a:buSzPts val="1800"/>
              <a:buChar char=" "/>
              <a:defRPr/>
            </a:lvl1pPr>
            <a:lvl2pPr indent="-3429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rgbClr val="3F3F3F"/>
              </a:buClr>
              <a:buSzPts val="1800"/>
              <a:buChar char="◦"/>
              <a:defRPr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800"/>
              <a:buChar char="◦"/>
              <a:defRPr/>
            </a:lvl3pPr>
            <a:lvl4pPr indent="-3429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800"/>
              <a:buChar char="◦"/>
              <a:defRPr/>
            </a:lvl4pPr>
            <a:lvl5pPr indent="-3429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800"/>
              <a:buChar char="◦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50" name="Google Shape;50;p20"/>
          <p:cNvSpPr txBox="1"/>
          <p:nvPr>
            <p:ph idx="2" type="body"/>
          </p:nvPr>
        </p:nvSpPr>
        <p:spPr>
          <a:xfrm>
            <a:off x="6217920" y="1845735"/>
            <a:ext cx="4937760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3F3F3F"/>
              </a:buClr>
              <a:buSzPts val="1800"/>
              <a:buChar char=" "/>
              <a:defRPr/>
            </a:lvl1pPr>
            <a:lvl2pPr indent="-3429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rgbClr val="3F3F3F"/>
              </a:buClr>
              <a:buSzPts val="1800"/>
              <a:buChar char="◦"/>
              <a:defRPr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800"/>
              <a:buChar char="◦"/>
              <a:defRPr/>
            </a:lvl3pPr>
            <a:lvl4pPr indent="-3429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800"/>
              <a:buChar char="◦"/>
              <a:defRPr/>
            </a:lvl4pPr>
            <a:lvl5pPr indent="-3429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800"/>
              <a:buChar char="◦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51" name="Google Shape;51;p20"/>
          <p:cNvSpPr txBox="1"/>
          <p:nvPr>
            <p:ph idx="10" type="dt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0"/>
          <p:cNvSpPr txBox="1"/>
          <p:nvPr>
            <p:ph idx="11" type="ftr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0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1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1"/>
          <p:cNvSpPr txBox="1"/>
          <p:nvPr>
            <p:ph idx="1" type="body"/>
          </p:nvPr>
        </p:nvSpPr>
        <p:spPr>
          <a:xfrm>
            <a:off x="1097280" y="1846052"/>
            <a:ext cx="4937760" cy="73628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b="0" sz="2000" cap="none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rgbClr val="3F3F3F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57" name="Google Shape;57;p21"/>
          <p:cNvSpPr txBox="1"/>
          <p:nvPr>
            <p:ph idx="2" type="body"/>
          </p:nvPr>
        </p:nvSpPr>
        <p:spPr>
          <a:xfrm>
            <a:off x="1097280" y="2582335"/>
            <a:ext cx="4937760" cy="3286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3F3F3F"/>
              </a:buClr>
              <a:buSzPts val="1800"/>
              <a:buChar char=" "/>
              <a:defRPr/>
            </a:lvl1pPr>
            <a:lvl2pPr indent="-3429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rgbClr val="3F3F3F"/>
              </a:buClr>
              <a:buSzPts val="1800"/>
              <a:buChar char="◦"/>
              <a:defRPr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800"/>
              <a:buChar char="◦"/>
              <a:defRPr/>
            </a:lvl3pPr>
            <a:lvl4pPr indent="-3429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800"/>
              <a:buChar char="◦"/>
              <a:defRPr/>
            </a:lvl4pPr>
            <a:lvl5pPr indent="-3429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800"/>
              <a:buChar char="◦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58" name="Google Shape;58;p21"/>
          <p:cNvSpPr txBox="1"/>
          <p:nvPr>
            <p:ph idx="3" type="body"/>
          </p:nvPr>
        </p:nvSpPr>
        <p:spPr>
          <a:xfrm>
            <a:off x="6217920" y="1846052"/>
            <a:ext cx="4937760" cy="73628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b="0" sz="2000" cap="none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rgbClr val="3F3F3F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59" name="Google Shape;59;p21"/>
          <p:cNvSpPr txBox="1"/>
          <p:nvPr>
            <p:ph idx="4" type="body"/>
          </p:nvPr>
        </p:nvSpPr>
        <p:spPr>
          <a:xfrm>
            <a:off x="6217920" y="2582334"/>
            <a:ext cx="4937760" cy="3286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3F3F3F"/>
              </a:buClr>
              <a:buSzPts val="1800"/>
              <a:buChar char=" "/>
              <a:defRPr/>
            </a:lvl1pPr>
            <a:lvl2pPr indent="-3429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rgbClr val="3F3F3F"/>
              </a:buClr>
              <a:buSzPts val="1800"/>
              <a:buChar char="◦"/>
              <a:defRPr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800"/>
              <a:buChar char="◦"/>
              <a:defRPr/>
            </a:lvl3pPr>
            <a:lvl4pPr indent="-3429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800"/>
              <a:buChar char="◦"/>
              <a:defRPr/>
            </a:lvl4pPr>
            <a:lvl5pPr indent="-3429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800"/>
              <a:buChar char="◦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60" name="Google Shape;60;p21"/>
          <p:cNvSpPr txBox="1"/>
          <p:nvPr>
            <p:ph idx="10" type="dt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21"/>
          <p:cNvSpPr txBox="1"/>
          <p:nvPr>
            <p:ph idx="11" type="ftr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21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2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22"/>
          <p:cNvSpPr txBox="1"/>
          <p:nvPr>
            <p:ph idx="10" type="dt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2"/>
          <p:cNvSpPr txBox="1"/>
          <p:nvPr>
            <p:ph idx="11" type="ftr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2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showMasterSp="0" type="objTx">
  <p:cSld name="OBJECT_WITH_CAPTION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3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p23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p23"/>
          <p:cNvSpPr txBox="1"/>
          <p:nvPr>
            <p:ph type="title"/>
          </p:nvPr>
        </p:nvSpPr>
        <p:spPr>
          <a:xfrm>
            <a:off x="457200" y="594359"/>
            <a:ext cx="3200400" cy="2286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Georgia"/>
              <a:buNone/>
              <a:defRPr b="0" sz="3600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3"/>
          <p:cNvSpPr txBox="1"/>
          <p:nvPr>
            <p:ph idx="1" type="body"/>
          </p:nvPr>
        </p:nvSpPr>
        <p:spPr>
          <a:xfrm>
            <a:off x="4800600" y="731520"/>
            <a:ext cx="6492240" cy="525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3F3F3F"/>
              </a:buClr>
              <a:buSzPts val="1800"/>
              <a:buChar char=" "/>
              <a:defRPr/>
            </a:lvl1pPr>
            <a:lvl2pPr indent="-3429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rgbClr val="3F3F3F"/>
              </a:buClr>
              <a:buSzPts val="1800"/>
              <a:buChar char="◦"/>
              <a:defRPr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800"/>
              <a:buChar char="◦"/>
              <a:defRPr/>
            </a:lvl3pPr>
            <a:lvl4pPr indent="-3429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800"/>
              <a:buChar char="◦"/>
              <a:defRPr/>
            </a:lvl4pPr>
            <a:lvl5pPr indent="-3429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800"/>
              <a:buChar char="◦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73" name="Google Shape;73;p23"/>
          <p:cNvSpPr txBox="1"/>
          <p:nvPr>
            <p:ph idx="2" type="body"/>
          </p:nvPr>
        </p:nvSpPr>
        <p:spPr>
          <a:xfrm>
            <a:off x="457200" y="2926080"/>
            <a:ext cx="3200400" cy="33791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FFFFFF"/>
              </a:buClr>
              <a:buSzPts val="1500"/>
              <a:buNone/>
              <a:defRPr sz="1500">
                <a:solidFill>
                  <a:srgbClr val="FFFFFF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rgbClr val="3F3F3F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74" name="Google Shape;74;p23"/>
          <p:cNvSpPr txBox="1"/>
          <p:nvPr>
            <p:ph idx="10" type="dt"/>
          </p:nvPr>
        </p:nvSpPr>
        <p:spPr>
          <a:xfrm>
            <a:off x="465512" y="6459785"/>
            <a:ext cx="261851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23"/>
          <p:cNvSpPr txBox="1"/>
          <p:nvPr>
            <p:ph idx="11" type="ftr"/>
          </p:nvPr>
        </p:nvSpPr>
        <p:spPr>
          <a:xfrm>
            <a:off x="4800600" y="6459785"/>
            <a:ext cx="4648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3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showMasterSp="0" type="picTx">
  <p:cSld name="PICTURE_WITH_CAPTION_TEX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4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24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24"/>
          <p:cNvSpPr txBox="1"/>
          <p:nvPr>
            <p:ph type="title"/>
          </p:nvPr>
        </p:nvSpPr>
        <p:spPr>
          <a:xfrm>
            <a:off x="1097280" y="5074920"/>
            <a:ext cx="10113645" cy="82296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Georgia"/>
              <a:buNone/>
              <a:defRPr b="0" sz="3600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24"/>
          <p:cNvSpPr/>
          <p:nvPr>
            <p:ph idx="2" type="pic"/>
          </p:nvPr>
        </p:nvSpPr>
        <p:spPr>
          <a:xfrm>
            <a:off x="15" y="0"/>
            <a:ext cx="12191985" cy="4915076"/>
          </a:xfrm>
          <a:prstGeom prst="rect">
            <a:avLst/>
          </a:prstGeom>
          <a:solidFill>
            <a:srgbClr val="BECAD4"/>
          </a:solidFill>
          <a:ln>
            <a:noFill/>
          </a:ln>
        </p:spPr>
      </p:sp>
      <p:sp>
        <p:nvSpPr>
          <p:cNvPr id="82" name="Google Shape;82;p24"/>
          <p:cNvSpPr txBox="1"/>
          <p:nvPr>
            <p:ph idx="1" type="body"/>
          </p:nvPr>
        </p:nvSpPr>
        <p:spPr>
          <a:xfrm>
            <a:off x="1097280" y="5907024"/>
            <a:ext cx="10113264" cy="5943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None/>
              <a:defRPr sz="1500">
                <a:solidFill>
                  <a:srgbClr val="FFFFFF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3F3F3F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83" name="Google Shape;83;p24"/>
          <p:cNvSpPr txBox="1"/>
          <p:nvPr>
            <p:ph idx="10" type="dt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24"/>
          <p:cNvSpPr txBox="1"/>
          <p:nvPr>
            <p:ph idx="11" type="ftr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24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5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25"/>
          <p:cNvSpPr txBox="1"/>
          <p:nvPr>
            <p:ph idx="1" type="body"/>
          </p:nvPr>
        </p:nvSpPr>
        <p:spPr>
          <a:xfrm rot="5400000">
            <a:off x="4114800" y="-1171786"/>
            <a:ext cx="4023360" cy="10058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45700" spcFirstLastPara="1" rIns="4570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3F3F3F"/>
              </a:buClr>
              <a:buSzPts val="1800"/>
              <a:buChar char=" "/>
              <a:defRPr/>
            </a:lvl1pPr>
            <a:lvl2pPr indent="-3429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rgbClr val="3F3F3F"/>
              </a:buClr>
              <a:buSzPts val="1800"/>
              <a:buChar char="◦"/>
              <a:defRPr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800"/>
              <a:buChar char="◦"/>
              <a:defRPr/>
            </a:lvl3pPr>
            <a:lvl4pPr indent="-3429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800"/>
              <a:buChar char="◦"/>
              <a:defRPr/>
            </a:lvl4pPr>
            <a:lvl5pPr indent="-3429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800"/>
              <a:buChar char="◦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89" name="Google Shape;89;p25"/>
          <p:cNvSpPr txBox="1"/>
          <p:nvPr>
            <p:ph idx="10" type="dt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25"/>
          <p:cNvSpPr txBox="1"/>
          <p:nvPr>
            <p:ph idx="11" type="ftr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25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showMasterSp="0" type="vertTitleAndTx">
  <p:cSld name="VERTICAL_TITLE_AND_VERTICAL_TEXT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26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26"/>
          <p:cNvSpPr txBox="1"/>
          <p:nvPr>
            <p:ph type="title"/>
          </p:nvPr>
        </p:nvSpPr>
        <p:spPr>
          <a:xfrm rot="5400000">
            <a:off x="7159401" y="1977801"/>
            <a:ext cx="575989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26"/>
          <p:cNvSpPr txBox="1"/>
          <p:nvPr>
            <p:ph idx="1" type="body"/>
          </p:nvPr>
        </p:nvSpPr>
        <p:spPr>
          <a:xfrm rot="5400000">
            <a:off x="1825401" y="-574899"/>
            <a:ext cx="575989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45700" spcFirstLastPara="1" rIns="4570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3F3F3F"/>
              </a:buClr>
              <a:buSzPts val="1800"/>
              <a:buChar char=" "/>
              <a:defRPr/>
            </a:lvl1pPr>
            <a:lvl2pPr indent="-3429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rgbClr val="3F3F3F"/>
              </a:buClr>
              <a:buSzPts val="1800"/>
              <a:buChar char="◦"/>
              <a:defRPr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800"/>
              <a:buChar char="◦"/>
              <a:defRPr/>
            </a:lvl3pPr>
            <a:lvl4pPr indent="-3429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800"/>
              <a:buChar char="◦"/>
              <a:defRPr/>
            </a:lvl4pPr>
            <a:lvl5pPr indent="-3429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800"/>
              <a:buChar char="◦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97" name="Google Shape;97;p26"/>
          <p:cNvSpPr txBox="1"/>
          <p:nvPr>
            <p:ph idx="10" type="dt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26"/>
          <p:cNvSpPr txBox="1"/>
          <p:nvPr>
            <p:ph idx="11" type="ftr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6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1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p15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Georgia"/>
              <a:buNone/>
              <a:defRPr b="0" i="0" sz="4800" u="none" cap="none" strike="noStrike">
                <a:solidFill>
                  <a:srgbClr val="3F3F3F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5"/>
          <p:cNvSpPr txBox="1"/>
          <p:nvPr>
            <p:ph idx="1" type="body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55600" lvl="0" marL="4572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Calibri"/>
              <a:buChar char=" "/>
              <a:defRPr b="0" i="0" sz="20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Calibri"/>
              <a:buChar char="◦"/>
              <a:defRPr b="0" i="0" sz="1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5"/>
          <p:cNvSpPr txBox="1"/>
          <p:nvPr>
            <p:ph idx="10" type="dt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" name="Google Shape;15;p15"/>
          <p:cNvSpPr txBox="1"/>
          <p:nvPr>
            <p:ph idx="11" type="ftr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1" sz="1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" name="Google Shape;16;p15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7" name="Google Shape;17;p15"/>
          <p:cNvCxnSpPr/>
          <p:nvPr/>
        </p:nvCxnSpPr>
        <p:spPr>
          <a:xfrm>
            <a:off x="1193532" y="1737845"/>
            <a:ext cx="9966960" cy="0"/>
          </a:xfrm>
          <a:prstGeom prst="straightConnector1">
            <a:avLst/>
          </a:prstGeom>
          <a:noFill/>
          <a:ln cap="flat" cmpd="sng" w="9525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www.oregon.gov/ode/educator-resources/standards/Pages/default.aspx" TargetMode="Externa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"/>
          <p:cNvSpPr txBox="1"/>
          <p:nvPr>
            <p:ph type="ctrTitle"/>
          </p:nvPr>
        </p:nvSpPr>
        <p:spPr>
          <a:xfrm>
            <a:off x="1100051" y="329744"/>
            <a:ext cx="10058400" cy="35661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entury Gothic"/>
              <a:buNone/>
            </a:pPr>
            <a:r>
              <a:rPr b="1" lang="en-US" sz="6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2023-2024</a:t>
            </a:r>
            <a:br>
              <a:rPr b="1" lang="en-US" sz="6000"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lang="en-US" sz="6000">
                <a:latin typeface="Century Gothic"/>
                <a:ea typeface="Century Gothic"/>
                <a:cs typeface="Century Gothic"/>
                <a:sym typeface="Century Gothic"/>
              </a:rPr>
              <a:t>Annual Title I &amp; Family Engagement Meeting</a:t>
            </a:r>
            <a:endParaRPr/>
          </a:p>
        </p:txBody>
      </p:sp>
      <p:sp>
        <p:nvSpPr>
          <p:cNvPr id="106" name="Google Shape;106;p1"/>
          <p:cNvSpPr txBox="1"/>
          <p:nvPr>
            <p:ph idx="1" type="subTitle"/>
          </p:nvPr>
        </p:nvSpPr>
        <p:spPr>
          <a:xfrm>
            <a:off x="1100051" y="4459704"/>
            <a:ext cx="10058400" cy="1780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Patrick Elementary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September 2</a:t>
            </a:r>
            <a:r>
              <a:rPr lang="en-US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8</a:t>
            </a:r>
            <a:r>
              <a:rPr lang="en-US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, 202</a:t>
            </a:r>
            <a:r>
              <a:rPr lang="en-US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3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Principal: Michelle Cook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Title I Teacher: Lori Raddatz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400"/>
              <a:buFont typeface="Century Gothic"/>
              <a:buNone/>
            </a:pPr>
            <a:r>
              <a:rPr lang="en-US">
                <a:latin typeface="Century Gothic"/>
                <a:ea typeface="Century Gothic"/>
                <a:cs typeface="Century Gothic"/>
                <a:sym typeface="Century Gothic"/>
              </a:rPr>
              <a:t>Why are we here?</a:t>
            </a:r>
            <a:endParaRPr/>
          </a:p>
        </p:txBody>
      </p:sp>
      <p:sp>
        <p:nvSpPr>
          <p:cNvPr id="113" name="Google Shape;113;p2"/>
          <p:cNvSpPr txBox="1"/>
          <p:nvPr>
            <p:ph idx="1" type="body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-4572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Char char="▪"/>
            </a:pPr>
            <a:r>
              <a:rPr lang="en-US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Patrick Elementary is (and has been) a Title I school </a:t>
            </a:r>
            <a:endParaRPr/>
          </a:p>
          <a:p>
            <a:pPr indent="-457200" lvl="0" marL="45720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Char char="▪"/>
            </a:pPr>
            <a:r>
              <a:rPr lang="en-US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Every Student Succeeds Act (ESSA) requires that each Title I school hold an annual meeting of Title I families in order to:</a:t>
            </a:r>
            <a:endParaRPr/>
          </a:p>
          <a:p>
            <a:pPr indent="-285750" lvl="3" marL="966788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Inform you of your school’s participation in Title I</a:t>
            </a:r>
            <a:endParaRPr/>
          </a:p>
          <a:p>
            <a:pPr indent="-285750" lvl="3" marL="966788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Explain the requirements of Title I</a:t>
            </a:r>
            <a:endParaRPr/>
          </a:p>
          <a:p>
            <a:pPr indent="-285750" lvl="3" marL="966788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Explain your rights as parents and family members to be involved</a:t>
            </a:r>
            <a:endParaRPr/>
          </a:p>
          <a:p>
            <a:pPr indent="-215898" lvl="1" marL="569913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3F3F3F"/>
              </a:buClr>
              <a:buSzPts val="2000"/>
              <a:buNone/>
            </a:pPr>
            <a:r>
              <a:t/>
            </a:r>
            <a:endParaRPr/>
          </a:p>
          <a:p>
            <a:pPr indent="-215898" lvl="1" marL="569913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3F3F3F"/>
              </a:buClr>
              <a:buSzPts val="2000"/>
              <a:buNone/>
            </a:pPr>
            <a:r>
              <a:t/>
            </a:r>
            <a:endParaRPr/>
          </a:p>
          <a:p>
            <a:pPr indent="-317500" lvl="0" marL="4572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3F3F3F"/>
              </a:buClr>
              <a:buSzPts val="2200"/>
              <a:buFont typeface="Noto Sans Symbols"/>
              <a:buNone/>
            </a:pPr>
            <a:r>
              <a:t/>
            </a:r>
            <a:endParaRPr/>
          </a:p>
        </p:txBody>
      </p:sp>
      <p:sp>
        <p:nvSpPr>
          <p:cNvPr id="114" name="Google Shape;114;p2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400"/>
              <a:buFont typeface="Century Gothic"/>
              <a:buNone/>
            </a:pPr>
            <a:r>
              <a:rPr lang="en-US">
                <a:latin typeface="Century Gothic"/>
                <a:ea typeface="Century Gothic"/>
                <a:cs typeface="Century Gothic"/>
                <a:sym typeface="Century Gothic"/>
              </a:rPr>
              <a:t>What is Title I?</a:t>
            </a:r>
            <a:endParaRPr/>
          </a:p>
        </p:txBody>
      </p:sp>
      <p:sp>
        <p:nvSpPr>
          <p:cNvPr id="121" name="Google Shape;121;p3"/>
          <p:cNvSpPr txBox="1"/>
          <p:nvPr>
            <p:ph idx="1" type="body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-4572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Char char="▪"/>
            </a:pPr>
            <a:r>
              <a:rPr lang="en-US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Title I was passed in 1965 under the Elementary and Secondary Education Act (ESEA). It is the largest federal assistance program for our nation’s schools and serves millions of children each year. </a:t>
            </a:r>
            <a:endParaRPr/>
          </a:p>
          <a:p>
            <a:pPr indent="-457200" lvl="0" marL="45720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Noto Sans Symbols"/>
              <a:buChar char="▪"/>
            </a:pPr>
            <a:r>
              <a:rPr b="0" i="0" lang="en-US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goal of Title I is a higher quality of education for </a:t>
            </a:r>
            <a:r>
              <a:rPr b="0" i="0" lang="en-US" u="sng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every</a:t>
            </a:r>
            <a:r>
              <a:rPr b="0" i="0" lang="en-US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child.</a:t>
            </a:r>
            <a:endParaRPr/>
          </a:p>
          <a:p>
            <a:pPr indent="-317500" lvl="0" marL="45720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3F3F3F"/>
              </a:buClr>
              <a:buSzPts val="2200"/>
              <a:buFont typeface="Noto Sans Symbols"/>
              <a:buNone/>
            </a:pPr>
            <a:r>
              <a:t/>
            </a:r>
            <a:endParaRPr b="0" i="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1" marL="227013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2000"/>
              <a:buNone/>
            </a:pPr>
            <a:r>
              <a:t/>
            </a:r>
            <a:endParaRPr/>
          </a:p>
        </p:txBody>
      </p:sp>
      <p:sp>
        <p:nvSpPr>
          <p:cNvPr id="122" name="Google Shape;122;p3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4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400"/>
              <a:buFont typeface="Century Gothic"/>
              <a:buNone/>
            </a:pPr>
            <a:r>
              <a:rPr lang="en-US">
                <a:latin typeface="Century Gothic"/>
                <a:ea typeface="Century Gothic"/>
                <a:cs typeface="Century Gothic"/>
                <a:sym typeface="Century Gothic"/>
              </a:rPr>
              <a:t>What is a Title I school?</a:t>
            </a:r>
            <a:endParaRPr/>
          </a:p>
        </p:txBody>
      </p:sp>
      <p:sp>
        <p:nvSpPr>
          <p:cNvPr id="129" name="Google Shape;129;p4"/>
          <p:cNvSpPr txBox="1"/>
          <p:nvPr>
            <p:ph idx="1" type="body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-4572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Char char="▪"/>
            </a:pPr>
            <a:r>
              <a:rPr lang="en-US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Title I schools receive extra funding from the federal government to:</a:t>
            </a:r>
            <a:endParaRPr/>
          </a:p>
          <a:p>
            <a:pPr indent="-285750" lvl="3" marL="966788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Identify and help students who are most in need of academic support</a:t>
            </a:r>
            <a:endParaRPr/>
          </a:p>
          <a:p>
            <a:pPr indent="-285750" lvl="3" marL="966788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Purchase additional staff, programs, materials, and more</a:t>
            </a:r>
            <a:endParaRPr/>
          </a:p>
          <a:p>
            <a:pPr indent="-285750" lvl="3" marL="966788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Conduct parent and family engagement activities</a:t>
            </a:r>
            <a:endParaRPr/>
          </a:p>
          <a:p>
            <a:pPr indent="-457200" lvl="0" marL="4572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3F3F3F"/>
              </a:buClr>
              <a:buSzPts val="2200"/>
              <a:buFont typeface="Noto Sans Symbols"/>
              <a:buChar char="▪"/>
            </a:pPr>
            <a:r>
              <a:rPr lang="en-US">
                <a:latin typeface="Century Gothic"/>
                <a:ea typeface="Century Gothic"/>
                <a:cs typeface="Century Gothic"/>
                <a:sym typeface="Century Gothic"/>
              </a:rPr>
              <a:t>Our school implements a schoolwide Title I program</a:t>
            </a:r>
            <a:endParaRPr/>
          </a:p>
        </p:txBody>
      </p:sp>
      <p:sp>
        <p:nvSpPr>
          <p:cNvPr id="130" name="Google Shape;130;p4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5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400"/>
              <a:buFont typeface="Century Gothic"/>
              <a:buNone/>
            </a:pPr>
            <a:r>
              <a:rPr lang="en-US">
                <a:latin typeface="Century Gothic"/>
                <a:ea typeface="Century Gothic"/>
                <a:cs typeface="Century Gothic"/>
                <a:sym typeface="Century Gothic"/>
              </a:rPr>
              <a:t>What are my rights?</a:t>
            </a:r>
            <a:endParaRPr/>
          </a:p>
        </p:txBody>
      </p:sp>
      <p:sp>
        <p:nvSpPr>
          <p:cNvPr id="137" name="Google Shape;137;p5"/>
          <p:cNvSpPr txBox="1"/>
          <p:nvPr>
            <p:ph idx="1" type="body"/>
          </p:nvPr>
        </p:nvSpPr>
        <p:spPr>
          <a:xfrm>
            <a:off x="535709" y="1845734"/>
            <a:ext cx="11231417" cy="43980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rebuchet MS"/>
              <a:buNone/>
            </a:pPr>
            <a:r>
              <a:rPr b="1" i="0" lang="en-US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It is your right to: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•"/>
            </a:pPr>
            <a:r>
              <a:rPr b="0" i="0" lang="en-US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Be involved and request opportunities for regular meetings</a:t>
            </a:r>
            <a:endParaRPr/>
          </a:p>
          <a:p>
            <a:pPr indent="-190500" lvl="0" marL="34290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</a:pPr>
            <a:r>
              <a:t/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•"/>
            </a:pPr>
            <a:r>
              <a:rPr b="0" i="0" lang="en-US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Be provided information on your child’s level of achievement on state assessments in English language arts (ELA), mathematics, and science</a:t>
            </a:r>
            <a:endParaRPr/>
          </a:p>
          <a:p>
            <a:pPr indent="-190500" lvl="0" marL="34290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</a:pPr>
            <a:r>
              <a:t/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•"/>
            </a:pPr>
            <a:r>
              <a:rPr b="0" i="0" lang="en-US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Request and receive information on the qualifications of your child’s teacher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17500" lvl="0" marL="4572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3F3F3F"/>
              </a:buClr>
              <a:buSzPts val="2200"/>
              <a:buFont typeface="Noto Sans Symbols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3F3F3F"/>
              </a:buClr>
              <a:buSzPts val="2200"/>
              <a:buNone/>
            </a:pPr>
            <a:r>
              <a:t/>
            </a:r>
            <a:endParaRPr/>
          </a:p>
        </p:txBody>
      </p:sp>
      <p:sp>
        <p:nvSpPr>
          <p:cNvPr id="138" name="Google Shape;138;p5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6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400"/>
              <a:buFont typeface="Century Gothic"/>
              <a:buNone/>
            </a:pPr>
            <a:r>
              <a:rPr lang="en-US">
                <a:latin typeface="Century Gothic"/>
                <a:ea typeface="Century Gothic"/>
                <a:cs typeface="Century Gothic"/>
                <a:sym typeface="Century Gothic"/>
              </a:rPr>
              <a:t>How does our school use Title I funds?</a:t>
            </a:r>
            <a:endParaRPr/>
          </a:p>
        </p:txBody>
      </p:sp>
      <p:sp>
        <p:nvSpPr>
          <p:cNvPr id="145" name="Google Shape;145;p6"/>
          <p:cNvSpPr txBox="1"/>
          <p:nvPr>
            <p:ph idx="1" type="body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alibri"/>
              <a:buNone/>
            </a:pPr>
            <a:r>
              <a:rPr b="0" i="0" lang="en-US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Our School’s Title I funds provide the following supplemental support: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85750" lvl="3" marL="966788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Additional teachers and paraprofessionals</a:t>
            </a:r>
            <a:endParaRPr/>
          </a:p>
          <a:p>
            <a:pPr indent="-285750" lvl="3" marL="966788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variety of supplemental teaching materials, equipment, and technology</a:t>
            </a:r>
            <a:endParaRPr/>
          </a:p>
          <a:p>
            <a:pPr indent="-285750" lvl="3" marL="966788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Small-group interventions</a:t>
            </a:r>
            <a:endParaRPr/>
          </a:p>
          <a:p>
            <a:pPr indent="-285750" lvl="3" marL="966788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Additional training for school staff</a:t>
            </a:r>
            <a:endParaRPr/>
          </a:p>
          <a:p>
            <a:pPr indent="-285750" lvl="3" marL="966788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Parent and family engagement activities/resources</a:t>
            </a:r>
            <a:endParaRPr/>
          </a:p>
          <a:p>
            <a:pPr indent="0" lvl="3" marL="681038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3F3F3F"/>
              </a:buClr>
              <a:buSzPts val="2000"/>
              <a:buNone/>
            </a:pPr>
            <a:r>
              <a:t/>
            </a:r>
            <a:endParaRPr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158750" lvl="3" marL="966788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2" marL="455613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3F3F3F"/>
              </a:buClr>
              <a:buSzPts val="2000"/>
              <a:buNone/>
            </a:pPr>
            <a:r>
              <a:t/>
            </a:r>
            <a:endParaRPr/>
          </a:p>
        </p:txBody>
      </p:sp>
      <p:sp>
        <p:nvSpPr>
          <p:cNvPr id="146" name="Google Shape;146;p6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7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400"/>
              <a:buFont typeface="Century Gothic"/>
              <a:buNone/>
            </a:pPr>
            <a:r>
              <a:rPr lang="en-US">
                <a:latin typeface="Century Gothic"/>
                <a:ea typeface="Century Gothic"/>
                <a:cs typeface="Century Gothic"/>
                <a:sym typeface="Century Gothic"/>
              </a:rPr>
              <a:t>How is parent and family engagement funded?</a:t>
            </a:r>
            <a:endParaRPr/>
          </a:p>
        </p:txBody>
      </p:sp>
      <p:sp>
        <p:nvSpPr>
          <p:cNvPr id="153" name="Google Shape;153;p7"/>
          <p:cNvSpPr txBox="1"/>
          <p:nvPr>
            <p:ph idx="1" type="body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-4572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Char char="▪"/>
            </a:pPr>
            <a:r>
              <a:rPr lang="en-US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Any district receiving more than $500,000 in Title I funds is required by law to set aside part of this money (1%) for parent and family engagement</a:t>
            </a:r>
            <a:endParaRPr/>
          </a:p>
          <a:p>
            <a:pPr indent="-457200" lvl="0" marL="45720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Char char="▪"/>
            </a:pPr>
            <a:r>
              <a:rPr lang="en-US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Most of the money that is set aside (90%) must be divided among all Title I schools in the district  </a:t>
            </a:r>
            <a:endParaRPr/>
          </a:p>
          <a:p>
            <a:pPr indent="-457200" lvl="0" marL="45720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Char char="▪"/>
            </a:pPr>
            <a:r>
              <a:rPr lang="en-US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You, as Title I parents and family members, have the right to be involved in how this money is spent</a:t>
            </a:r>
            <a:endParaRPr/>
          </a:p>
        </p:txBody>
      </p:sp>
      <p:sp>
        <p:nvSpPr>
          <p:cNvPr id="154" name="Google Shape;154;p7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8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400"/>
              <a:buFont typeface="Century Gothic"/>
              <a:buNone/>
            </a:pPr>
            <a:r>
              <a:rPr lang="en-US">
                <a:latin typeface="Century Gothic"/>
                <a:ea typeface="Century Gothic"/>
                <a:cs typeface="Century Gothic"/>
                <a:sym typeface="Century Gothic"/>
              </a:rPr>
              <a:t>What is the CIP?</a:t>
            </a:r>
            <a:endParaRPr/>
          </a:p>
        </p:txBody>
      </p:sp>
      <p:sp>
        <p:nvSpPr>
          <p:cNvPr id="161" name="Google Shape;161;p8"/>
          <p:cNvSpPr txBox="1"/>
          <p:nvPr>
            <p:ph idx="1" type="body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-4572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200"/>
              <a:buFont typeface="Noto Sans Symbols"/>
              <a:buChar char="▪"/>
            </a:pPr>
            <a:r>
              <a:rPr lang="en-US">
                <a:latin typeface="Century Gothic"/>
                <a:ea typeface="Century Gothic"/>
                <a:cs typeface="Century Gothic"/>
                <a:sym typeface="Century Gothic"/>
              </a:rPr>
              <a:t>The CIP is the Continuous Improvement Plan </a:t>
            </a:r>
            <a:endParaRPr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85750" lvl="3" marL="966788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CIP is developed by the school planning team</a:t>
            </a:r>
            <a:endParaRPr/>
          </a:p>
          <a:p>
            <a:pPr indent="-285750" lvl="4" marL="12065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school must include family representatives on our school planning team </a:t>
            </a:r>
            <a:endParaRPr/>
          </a:p>
          <a:p>
            <a:pPr indent="-158750" lvl="3" marL="966788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62" name="Google Shape;162;p8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9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400"/>
              <a:buFont typeface="Century Gothic"/>
              <a:buNone/>
            </a:pPr>
            <a:r>
              <a:rPr lang="en-US">
                <a:latin typeface="Century Gothic"/>
                <a:ea typeface="Century Gothic"/>
                <a:cs typeface="Century Gothic"/>
                <a:sym typeface="Century Gothic"/>
              </a:rPr>
              <a:t>What is a Parent and Family Engagement Policy?</a:t>
            </a:r>
            <a:endParaRPr/>
          </a:p>
        </p:txBody>
      </p:sp>
      <p:sp>
        <p:nvSpPr>
          <p:cNvPr id="169" name="Google Shape;169;p9"/>
          <p:cNvSpPr txBox="1"/>
          <p:nvPr>
            <p:ph idx="1" type="body"/>
          </p:nvPr>
        </p:nvSpPr>
        <p:spPr>
          <a:xfrm>
            <a:off x="424873" y="1845734"/>
            <a:ext cx="11508509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 lnSpcReduction="10000"/>
          </a:bodyPr>
          <a:lstStyle/>
          <a:p>
            <a:pPr indent="-4572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Char char="▪"/>
            </a:pPr>
            <a:r>
              <a:rPr lang="en-US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These plans address how the district and school will implement the parent and family engagement requirements of ESSA and include information about:</a:t>
            </a:r>
            <a:endParaRPr/>
          </a:p>
          <a:p>
            <a:pPr indent="-285750" lvl="3" marL="966788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Arial"/>
              <a:buChar char="•"/>
            </a:pPr>
            <a:r>
              <a:rPr lang="en-US">
                <a:latin typeface="Century Gothic"/>
                <a:ea typeface="Century Gothic"/>
                <a:cs typeface="Century Gothic"/>
                <a:sym typeface="Century Gothic"/>
              </a:rPr>
              <a:t>How the school involves parents in the planning, review and improvement of programs </a:t>
            </a:r>
            <a:endParaRPr/>
          </a:p>
          <a:p>
            <a:pPr indent="-285750" lvl="3" marL="966788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Arial"/>
              <a:buChar char="•"/>
            </a:pPr>
            <a:r>
              <a:rPr lang="en-US">
                <a:latin typeface="Century Gothic"/>
                <a:ea typeface="Century Gothic"/>
                <a:cs typeface="Century Gothic"/>
                <a:sym typeface="Century Gothic"/>
              </a:rPr>
              <a:t>Opportunities for parents to learn how to work with their children to improve achievement</a:t>
            </a:r>
            <a:endParaRPr/>
          </a:p>
          <a:p>
            <a:pPr indent="-158750" lvl="3" marL="966788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Arial"/>
              <a:buNone/>
            </a:pPr>
            <a:r>
              <a:t/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57200" lvl="0" marL="4572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3F3F3F"/>
              </a:buClr>
              <a:buSzPts val="2200"/>
              <a:buFont typeface="Noto Sans Symbols"/>
              <a:buChar char="▪"/>
            </a:pPr>
            <a:r>
              <a:rPr lang="en-US"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US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You, as a Title I parent or family member, have the right to be involved in the development/revision of these plans</a:t>
            </a:r>
            <a:endParaRPr/>
          </a:p>
          <a:p>
            <a:pPr indent="-285750" lvl="3" marL="966788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Reviewed and revised annually</a:t>
            </a:r>
            <a:endParaRPr/>
          </a:p>
          <a:p>
            <a:pPr indent="0" lvl="3" marL="681038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3F3F3F"/>
              </a:buClr>
              <a:buSzPts val="2000"/>
              <a:buNone/>
            </a:pPr>
            <a:r>
              <a:t/>
            </a:r>
            <a:endParaRPr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57200" lvl="0" marL="4572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Char char="▪"/>
            </a:pPr>
            <a:r>
              <a:rPr lang="en-US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policy will be posted on ParentSquare and our school website</a:t>
            </a:r>
            <a:endParaRPr/>
          </a:p>
          <a:p>
            <a:pPr indent="0" lvl="1" marL="227013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2000"/>
              <a:buNone/>
            </a:pPr>
            <a:r>
              <a:t/>
            </a:r>
            <a:endParaRPr/>
          </a:p>
          <a:p>
            <a:pPr indent="-215898" lvl="1" marL="569913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3F3F3F"/>
              </a:buClr>
              <a:buSzPts val="2000"/>
              <a:buNone/>
            </a:pPr>
            <a:r>
              <a:t/>
            </a:r>
            <a:endParaRPr/>
          </a:p>
          <a:p>
            <a:pPr indent="-215898" lvl="1" marL="569913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3F3F3F"/>
              </a:buClr>
              <a:buSzPts val="2000"/>
              <a:buNone/>
            </a:pPr>
            <a:r>
              <a:t/>
            </a:r>
            <a:endParaRPr/>
          </a:p>
          <a:p>
            <a:pPr indent="-215898" lvl="1" marL="569913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3F3F3F"/>
              </a:buClr>
              <a:buSzPts val="2000"/>
              <a:buNone/>
            </a:pPr>
            <a:r>
              <a:t/>
            </a:r>
            <a:endParaRPr/>
          </a:p>
          <a:p>
            <a:pPr indent="-215898" lvl="1" marL="569913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3F3F3F"/>
              </a:buClr>
              <a:buSzPts val="2000"/>
              <a:buNone/>
            </a:pPr>
            <a:r>
              <a:t/>
            </a:r>
            <a:endParaRPr/>
          </a:p>
          <a:p>
            <a:pPr indent="-317500" lvl="0" marL="4572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3F3F3F"/>
              </a:buClr>
              <a:buSzPts val="2200"/>
              <a:buFont typeface="Noto Sans Symbols"/>
              <a:buNone/>
            </a:pPr>
            <a:r>
              <a:t/>
            </a:r>
            <a:endParaRPr/>
          </a:p>
        </p:txBody>
      </p:sp>
      <p:sp>
        <p:nvSpPr>
          <p:cNvPr id="170" name="Google Shape;170;p9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0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400"/>
              <a:buFont typeface="Century Gothic"/>
              <a:buNone/>
            </a:pPr>
            <a:r>
              <a:rPr lang="en-US">
                <a:latin typeface="Century Gothic"/>
                <a:ea typeface="Century Gothic"/>
                <a:cs typeface="Century Gothic"/>
                <a:sym typeface="Century Gothic"/>
              </a:rPr>
              <a:t>What is a School-Parent Compact?</a:t>
            </a:r>
            <a:endParaRPr/>
          </a:p>
        </p:txBody>
      </p:sp>
      <p:sp>
        <p:nvSpPr>
          <p:cNvPr id="177" name="Google Shape;177;p10"/>
          <p:cNvSpPr txBox="1"/>
          <p:nvPr>
            <p:ph idx="1" type="body"/>
          </p:nvPr>
        </p:nvSpPr>
        <p:spPr>
          <a:xfrm>
            <a:off x="480291" y="1845733"/>
            <a:ext cx="11379200" cy="42581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-4572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Char char="▪"/>
            </a:pPr>
            <a:r>
              <a:rPr lang="en-US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school-parent compact is a written commitment that outlines</a:t>
            </a:r>
            <a:r>
              <a:rPr lang="en-US">
                <a:latin typeface="Century Gothic"/>
                <a:ea typeface="Century Gothic"/>
                <a:cs typeface="Century Gothic"/>
                <a:sym typeface="Century Gothic"/>
              </a:rPr>
              <a:t> how parents, the entire school staff, and students will share the responsibility for improved student academic achievement</a:t>
            </a:r>
            <a:endParaRPr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57200" lvl="0" marL="45720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Char char="▪"/>
            </a:pPr>
            <a:r>
              <a:rPr lang="en-US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You, as a Title I parent or family member, have the right to be involved in the development/revision of the compact</a:t>
            </a:r>
            <a:endParaRPr/>
          </a:p>
          <a:p>
            <a:pPr indent="-457200" lvl="0" marL="45720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Char char="▪"/>
            </a:pPr>
            <a:r>
              <a:rPr lang="en-US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compact will be posted on our school website and was provided to you during registration</a:t>
            </a:r>
            <a:endParaRPr/>
          </a:p>
          <a:p>
            <a:pPr indent="-317500" lvl="0" marL="45720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3F3F3F"/>
              </a:buClr>
              <a:buSzPts val="2200"/>
              <a:buFont typeface="Noto Sans Symbols"/>
              <a:buNone/>
            </a:pPr>
            <a:r>
              <a:t/>
            </a:r>
            <a:endParaRPr/>
          </a:p>
          <a:p>
            <a:pPr indent="-317500" lvl="0" marL="45720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3F3F3F"/>
              </a:buClr>
              <a:buSzPts val="2200"/>
              <a:buFont typeface="Noto Sans Symbols"/>
              <a:buNone/>
            </a:pPr>
            <a:r>
              <a:t/>
            </a:r>
            <a:endParaRPr/>
          </a:p>
          <a:p>
            <a:pPr indent="-215898" lvl="1" marL="569913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2000"/>
              <a:buNone/>
            </a:pPr>
            <a:r>
              <a:t/>
            </a:r>
            <a:endParaRPr/>
          </a:p>
        </p:txBody>
      </p:sp>
      <p:sp>
        <p:nvSpPr>
          <p:cNvPr id="178" name="Google Shape;178;p10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1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400"/>
              <a:buFont typeface="Century Gothic"/>
              <a:buNone/>
            </a:pPr>
            <a:r>
              <a:rPr lang="en-US">
                <a:latin typeface="Century Gothic"/>
                <a:ea typeface="Century Gothic"/>
                <a:cs typeface="Century Gothic"/>
                <a:sym typeface="Century Gothic"/>
              </a:rPr>
              <a:t>What curriculum does our school use?</a:t>
            </a:r>
            <a:endParaRPr/>
          </a:p>
        </p:txBody>
      </p:sp>
      <p:sp>
        <p:nvSpPr>
          <p:cNvPr id="185" name="Google Shape;185;p11"/>
          <p:cNvSpPr txBox="1"/>
          <p:nvPr>
            <p:ph idx="1" type="body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-4572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Char char="▪"/>
            </a:pPr>
            <a:r>
              <a:rPr lang="en-US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Oregon State Standards:</a:t>
            </a:r>
            <a:endParaRPr/>
          </a:p>
          <a:p>
            <a:pPr indent="-285750" lvl="3" marL="966788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Form the framework for everything taught at Patrick Elementary</a:t>
            </a:r>
            <a:endParaRPr/>
          </a:p>
          <a:p>
            <a:pPr indent="-285750" lvl="3" marL="966788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Establish high expectations for all students</a:t>
            </a:r>
            <a:endParaRPr/>
          </a:p>
          <a:p>
            <a:pPr indent="-285750" lvl="3" marL="966788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Identify what your child needs to know and be able to do in all content areas at each grade level</a:t>
            </a:r>
            <a:endParaRPr/>
          </a:p>
          <a:p>
            <a:pPr indent="-457200" lvl="0" marL="4572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Char char="▪"/>
            </a:pPr>
            <a:r>
              <a:rPr lang="en-US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For more information about Oregon’s academic standards, see:</a:t>
            </a:r>
            <a:endParaRPr/>
          </a:p>
          <a:p>
            <a:pPr indent="0" lvl="3" marL="598043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2000"/>
              <a:buNone/>
            </a:pPr>
            <a:r>
              <a:rPr lang="en-US" u="sng">
                <a:solidFill>
                  <a:schemeClr val="hlink"/>
                </a:solidFill>
                <a:latin typeface="Century Gothic"/>
                <a:ea typeface="Century Gothic"/>
                <a:cs typeface="Century Gothic"/>
                <a:sym typeface="Century Gothic"/>
                <a:hlinkClick r:id="rId3"/>
              </a:rPr>
              <a:t>https://www.oregon.gov/ode/educator-resources/standards/Pages/default.aspx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3" marL="598043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3F3F3F"/>
              </a:buClr>
              <a:buSzPts val="2000"/>
              <a:buNone/>
            </a:pPr>
            <a:r>
              <a:t/>
            </a:r>
            <a:endParaRPr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11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2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400"/>
              <a:buFont typeface="Century Gothic"/>
              <a:buNone/>
            </a:pPr>
            <a:r>
              <a:rPr lang="en-US">
                <a:latin typeface="Century Gothic"/>
                <a:ea typeface="Century Gothic"/>
                <a:cs typeface="Century Gothic"/>
                <a:sym typeface="Century Gothic"/>
              </a:rPr>
              <a:t>What tests will my child be taking</a:t>
            </a:r>
            <a:r>
              <a:rPr lang="en-US" sz="4400">
                <a:latin typeface="Century Gothic"/>
                <a:ea typeface="Century Gothic"/>
                <a:cs typeface="Century Gothic"/>
                <a:sym typeface="Century Gothic"/>
              </a:rPr>
              <a:t>?</a:t>
            </a:r>
            <a:endParaRPr/>
          </a:p>
        </p:txBody>
      </p:sp>
      <p:sp>
        <p:nvSpPr>
          <p:cNvPr id="193" name="Google Shape;193;p12"/>
          <p:cNvSpPr txBox="1"/>
          <p:nvPr>
            <p:ph idx="1" type="body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-4572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Char char="▪"/>
            </a:pPr>
            <a:r>
              <a:rPr lang="en-US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Statewide assessments</a:t>
            </a:r>
            <a:endParaRPr/>
          </a:p>
          <a:p>
            <a:pPr indent="-285750" lvl="3" marL="966788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English Language Arts (ELA): Grades 3-5</a:t>
            </a:r>
            <a:endParaRPr/>
          </a:p>
          <a:p>
            <a:pPr indent="-285750" lvl="3" marL="966788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Math: Grades 3-5</a:t>
            </a:r>
            <a:endParaRPr/>
          </a:p>
          <a:p>
            <a:pPr indent="-285750" lvl="3" marL="966788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Science: Grade 5</a:t>
            </a:r>
            <a:endParaRPr/>
          </a:p>
          <a:p>
            <a:pPr indent="-158750" lvl="3" marL="966788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57200" lvl="0" marL="4572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Char char="▪"/>
            </a:pPr>
            <a:r>
              <a:rPr lang="en-US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Schoolwide benchmark (screening) assessments (aimswebPlus)</a:t>
            </a:r>
            <a:endParaRPr/>
          </a:p>
          <a:p>
            <a:pPr indent="-285750" lvl="3" marL="966788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Literacy</a:t>
            </a:r>
            <a:endParaRPr/>
          </a:p>
          <a:p>
            <a:pPr indent="-285750" lvl="3" marL="966788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Math</a:t>
            </a:r>
            <a:endParaRPr/>
          </a:p>
          <a:p>
            <a:pPr indent="-158750" lvl="3" marL="966788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57200" lvl="0" marL="4572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Char char="▪"/>
            </a:pPr>
            <a:r>
              <a:rPr lang="en-US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Classroom assessments</a:t>
            </a:r>
            <a:endParaRPr/>
          </a:p>
        </p:txBody>
      </p:sp>
      <p:sp>
        <p:nvSpPr>
          <p:cNvPr id="194" name="Google Shape;194;p12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3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400"/>
              <a:buFont typeface="Century Gothic"/>
              <a:buNone/>
            </a:pPr>
            <a:r>
              <a:rPr lang="en-US">
                <a:latin typeface="Century Gothic"/>
                <a:ea typeface="Century Gothic"/>
                <a:cs typeface="Century Gothic"/>
                <a:sym typeface="Century Gothic"/>
              </a:rPr>
              <a:t>How can I be involved?</a:t>
            </a:r>
            <a:endParaRPr/>
          </a:p>
        </p:txBody>
      </p:sp>
      <p:sp>
        <p:nvSpPr>
          <p:cNvPr id="201" name="Google Shape;201;p13"/>
          <p:cNvSpPr txBox="1"/>
          <p:nvPr>
            <p:ph idx="1" type="body"/>
          </p:nvPr>
        </p:nvSpPr>
        <p:spPr>
          <a:xfrm>
            <a:off x="678731" y="1845733"/>
            <a:ext cx="11010506" cy="39611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-4572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Char char="▪"/>
            </a:pPr>
            <a:r>
              <a:rPr lang="en-US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need you! Research has proven that family engagement in education has more impact on student achievement than any other factor.  Here are just a few ways to be involved in your child’s education:</a:t>
            </a:r>
            <a:endParaRPr/>
          </a:p>
          <a:p>
            <a:pPr indent="-285750" lvl="3" marL="966788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Encourage attendance</a:t>
            </a:r>
            <a:endParaRPr/>
          </a:p>
          <a:p>
            <a:pPr indent="-285750" lvl="3" marL="966788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Monitor grades and schoolwork</a:t>
            </a:r>
            <a:endParaRPr/>
          </a:p>
          <a:p>
            <a:pPr indent="-285750" lvl="3" marL="966788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Share information about your child’s interests and abilities with teachers</a:t>
            </a:r>
            <a:endParaRPr/>
          </a:p>
          <a:p>
            <a:pPr indent="-285750" lvl="3" marL="966787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Volunteer in classrooms and/or join the PTO</a:t>
            </a:r>
            <a:endParaRPr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85750" lvl="3" marL="966788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entury Gothic"/>
              <a:buChar char="•"/>
            </a:pPr>
            <a:r>
              <a:rPr lang="en-US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Help out during upcoming PTO events</a:t>
            </a:r>
            <a:endParaRPr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3" marL="681038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3F3F3F"/>
              </a:buClr>
              <a:buSzPts val="2000"/>
              <a:buNone/>
            </a:pPr>
            <a:r>
              <a:t/>
            </a:r>
            <a:endParaRPr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02" name="Google Shape;202;p13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4"/>
          <p:cNvSpPr/>
          <p:nvPr/>
        </p:nvSpPr>
        <p:spPr>
          <a:xfrm>
            <a:off x="561459" y="1304790"/>
            <a:ext cx="10813986" cy="29546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b="1" i="0" lang="en-US" sz="6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 JUST WANT TO SAY…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Font typeface="Arial"/>
              <a:buNone/>
            </a:pPr>
            <a:r>
              <a:rPr b="1" i="0" lang="en-US" sz="12000" u="none" cap="none" strike="noStrike">
                <a:solidFill>
                  <a:srgbClr val="A2CDED"/>
                </a:solidFill>
                <a:latin typeface="Arial"/>
                <a:ea typeface="Arial"/>
                <a:cs typeface="Arial"/>
                <a:sym typeface="Arial"/>
              </a:rPr>
              <a:t>THANK YOU!</a:t>
            </a:r>
            <a:endParaRPr b="1" i="0" sz="12000" u="none" cap="none" strike="noStrike">
              <a:solidFill>
                <a:srgbClr val="A2CDE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14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Retrospect">
  <a:themeElements>
    <a:clrScheme name="Custom 2">
      <a:dk1>
        <a:srgbClr val="000000"/>
      </a:dk1>
      <a:lt1>
        <a:srgbClr val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0070C0"/>
      </a:hlink>
      <a:folHlink>
        <a:srgbClr val="0070C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2018-01-17T16:59:30Z</dcterms:created>
  <dc:creator>Brinn Obermiller</dc:creator>
</cp:coreProperties>
</file>