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3"/>
  </p:notesMasterIdLst>
  <p:handoutMasterIdLst>
    <p:handoutMasterId r:id="rId64"/>
  </p:handoutMasterIdLst>
  <p:sldIdLst>
    <p:sldId id="257" r:id="rId5"/>
    <p:sldId id="359" r:id="rId6"/>
    <p:sldId id="360" r:id="rId7"/>
    <p:sldId id="323" r:id="rId8"/>
    <p:sldId id="324" r:id="rId9"/>
    <p:sldId id="258" r:id="rId10"/>
    <p:sldId id="358" r:id="rId11"/>
    <p:sldId id="259" r:id="rId12"/>
    <p:sldId id="262" r:id="rId13"/>
    <p:sldId id="263" r:id="rId14"/>
    <p:sldId id="264" r:id="rId15"/>
    <p:sldId id="265" r:id="rId16"/>
    <p:sldId id="267" r:id="rId17"/>
    <p:sldId id="321" r:id="rId18"/>
    <p:sldId id="269" r:id="rId19"/>
    <p:sldId id="271" r:id="rId20"/>
    <p:sldId id="272" r:id="rId21"/>
    <p:sldId id="273" r:id="rId22"/>
    <p:sldId id="274" r:id="rId23"/>
    <p:sldId id="275" r:id="rId24"/>
    <p:sldId id="276" r:id="rId25"/>
    <p:sldId id="277" r:id="rId26"/>
    <p:sldId id="278" r:id="rId27"/>
    <p:sldId id="332" r:id="rId28"/>
    <p:sldId id="335" r:id="rId29"/>
    <p:sldId id="364" r:id="rId30"/>
    <p:sldId id="336" r:id="rId31"/>
    <p:sldId id="337" r:id="rId32"/>
    <p:sldId id="338" r:id="rId33"/>
    <p:sldId id="339" r:id="rId34"/>
    <p:sldId id="341" r:id="rId35"/>
    <p:sldId id="342" r:id="rId36"/>
    <p:sldId id="343" r:id="rId37"/>
    <p:sldId id="344" r:id="rId38"/>
    <p:sldId id="345" r:id="rId39"/>
    <p:sldId id="361" r:id="rId40"/>
    <p:sldId id="325" r:id="rId41"/>
    <p:sldId id="327" r:id="rId42"/>
    <p:sldId id="328" r:id="rId43"/>
    <p:sldId id="329" r:id="rId44"/>
    <p:sldId id="330" r:id="rId45"/>
    <p:sldId id="331" r:id="rId46"/>
    <p:sldId id="333" r:id="rId47"/>
    <p:sldId id="334" r:id="rId48"/>
    <p:sldId id="362" r:id="rId49"/>
    <p:sldId id="346" r:id="rId50"/>
    <p:sldId id="347" r:id="rId51"/>
    <p:sldId id="348" r:id="rId52"/>
    <p:sldId id="349" r:id="rId53"/>
    <p:sldId id="350" r:id="rId54"/>
    <p:sldId id="351" r:id="rId55"/>
    <p:sldId id="363" r:id="rId56"/>
    <p:sldId id="352" r:id="rId57"/>
    <p:sldId id="353" r:id="rId58"/>
    <p:sldId id="354" r:id="rId59"/>
    <p:sldId id="355" r:id="rId60"/>
    <p:sldId id="356" r:id="rId61"/>
    <p:sldId id="357" r:id="rId62"/>
  </p:sldIdLst>
  <p:sldSz cx="12192000" cy="6858000"/>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3792" autoAdjust="0"/>
  </p:normalViewPr>
  <p:slideViewPr>
    <p:cSldViewPr snapToGrid="0">
      <p:cViewPr varScale="1">
        <p:scale>
          <a:sx n="112" d="100"/>
          <a:sy n="112" d="100"/>
        </p:scale>
        <p:origin x="54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ronica Cervantes" userId="2fba69f2-d44e-4adc-b355-9f4ac8816b86" providerId="ADAL" clId="{11D4EC06-796D-4947-9BD5-65512CFB6494}"/>
    <pc:docChg chg="undo custSel modSld">
      <pc:chgData name="Veronica Cervantes" userId="2fba69f2-d44e-4adc-b355-9f4ac8816b86" providerId="ADAL" clId="{11D4EC06-796D-4947-9BD5-65512CFB6494}" dt="2023-12-11T21:03:34.646" v="363" actId="13926"/>
      <pc:docMkLst>
        <pc:docMk/>
      </pc:docMkLst>
      <pc:sldChg chg="modSp mod">
        <pc:chgData name="Veronica Cervantes" userId="2fba69f2-d44e-4adc-b355-9f4ac8816b86" providerId="ADAL" clId="{11D4EC06-796D-4947-9BD5-65512CFB6494}" dt="2023-12-11T21:03:34.646" v="363" actId="13926"/>
        <pc:sldMkLst>
          <pc:docMk/>
          <pc:sldMk cId="3770137060" sldId="332"/>
        </pc:sldMkLst>
        <pc:graphicFrameChg chg="modGraphic">
          <ac:chgData name="Veronica Cervantes" userId="2fba69f2-d44e-4adc-b355-9f4ac8816b86" providerId="ADAL" clId="{11D4EC06-796D-4947-9BD5-65512CFB6494}" dt="2023-12-11T21:03:34.646" v="363" actId="13926"/>
          <ac:graphicFrameMkLst>
            <pc:docMk/>
            <pc:sldMk cId="3770137060" sldId="332"/>
            <ac:graphicFrameMk id="3" creationId="{C4FA34E5-5F00-4BAB-BF8A-0A9ED2B0DC60}"/>
          </ac:graphicFrameMkLst>
        </pc:graphicFrameChg>
      </pc:sldChg>
      <pc:sldChg chg="modSp mod">
        <pc:chgData name="Veronica Cervantes" userId="2fba69f2-d44e-4adc-b355-9f4ac8816b86" providerId="ADAL" clId="{11D4EC06-796D-4947-9BD5-65512CFB6494}" dt="2023-11-27T18:29:42.155" v="275" actId="313"/>
        <pc:sldMkLst>
          <pc:docMk/>
          <pc:sldMk cId="1986464878" sldId="335"/>
        </pc:sldMkLst>
        <pc:graphicFrameChg chg="modGraphic">
          <ac:chgData name="Veronica Cervantes" userId="2fba69f2-d44e-4adc-b355-9f4ac8816b86" providerId="ADAL" clId="{11D4EC06-796D-4947-9BD5-65512CFB6494}" dt="2023-11-27T18:29:42.155" v="275" actId="313"/>
          <ac:graphicFrameMkLst>
            <pc:docMk/>
            <pc:sldMk cId="1986464878" sldId="335"/>
            <ac:graphicFrameMk id="5" creationId="{60545BBA-355F-41AD-8418-36151F73DEC7}"/>
          </ac:graphicFrameMkLst>
        </pc:graphicFrameChg>
      </pc:sldChg>
      <pc:sldChg chg="modSp mod">
        <pc:chgData name="Veronica Cervantes" userId="2fba69f2-d44e-4adc-b355-9f4ac8816b86" providerId="ADAL" clId="{11D4EC06-796D-4947-9BD5-65512CFB6494}" dt="2023-11-03T22:07:52.983" v="270" actId="14734"/>
        <pc:sldMkLst>
          <pc:docMk/>
          <pc:sldMk cId="204536259" sldId="336"/>
        </pc:sldMkLst>
        <pc:graphicFrameChg chg="mod modGraphic">
          <ac:chgData name="Veronica Cervantes" userId="2fba69f2-d44e-4adc-b355-9f4ac8816b86" providerId="ADAL" clId="{11D4EC06-796D-4947-9BD5-65512CFB6494}" dt="2023-11-03T22:07:52.983" v="270" actId="14734"/>
          <ac:graphicFrameMkLst>
            <pc:docMk/>
            <pc:sldMk cId="204536259" sldId="336"/>
            <ac:graphicFrameMk id="2" creationId="{3164AED2-D618-4A3A-A11B-46D34C372E9A}"/>
          </ac:graphicFrameMkLst>
        </pc:graphicFrameChg>
      </pc:sldChg>
      <pc:sldChg chg="modSp mod">
        <pc:chgData name="Veronica Cervantes" userId="2fba69f2-d44e-4adc-b355-9f4ac8816b86" providerId="ADAL" clId="{11D4EC06-796D-4947-9BD5-65512CFB6494}" dt="2023-12-08T17:39:53.057" v="350" actId="13926"/>
        <pc:sldMkLst>
          <pc:docMk/>
          <pc:sldMk cId="1649842906" sldId="364"/>
        </pc:sldMkLst>
        <pc:graphicFrameChg chg="modGraphic">
          <ac:chgData name="Veronica Cervantes" userId="2fba69f2-d44e-4adc-b355-9f4ac8816b86" providerId="ADAL" clId="{11D4EC06-796D-4947-9BD5-65512CFB6494}" dt="2023-12-08T17:39:53.057" v="350" actId="13926"/>
          <ac:graphicFrameMkLst>
            <pc:docMk/>
            <pc:sldMk cId="1649842906" sldId="364"/>
            <ac:graphicFrameMk id="5" creationId="{60545BBA-355F-41AD-8418-36151F73DEC7}"/>
          </ac:graphicFrameMkLst>
        </pc:graphicFrameChg>
      </pc:sldChg>
    </pc:docChg>
  </pc:docChgLst>
  <pc:docChgLst>
    <pc:chgData name="Veronica Cervantes" userId="2fba69f2-d44e-4adc-b355-9f4ac8816b86" providerId="ADAL" clId="{595B6785-B070-4B86-BA5D-16AC432516E8}"/>
    <pc:docChg chg="modSld">
      <pc:chgData name="Veronica Cervantes" userId="2fba69f2-d44e-4adc-b355-9f4ac8816b86" providerId="ADAL" clId="{595B6785-B070-4B86-BA5D-16AC432516E8}" dt="2024-01-18T23:25:04.958" v="2" actId="13926"/>
      <pc:docMkLst>
        <pc:docMk/>
      </pc:docMkLst>
      <pc:sldChg chg="modSp mod">
        <pc:chgData name="Veronica Cervantes" userId="2fba69f2-d44e-4adc-b355-9f4ac8816b86" providerId="ADAL" clId="{595B6785-B070-4B86-BA5D-16AC432516E8}" dt="2024-01-18T23:25:04.958" v="2" actId="13926"/>
        <pc:sldMkLst>
          <pc:docMk/>
          <pc:sldMk cId="3762516939" sldId="330"/>
        </pc:sldMkLst>
        <pc:graphicFrameChg chg="modGraphic">
          <ac:chgData name="Veronica Cervantes" userId="2fba69f2-d44e-4adc-b355-9f4ac8816b86" providerId="ADAL" clId="{595B6785-B070-4B86-BA5D-16AC432516E8}" dt="2024-01-18T23:25:04.958" v="2" actId="13926"/>
          <ac:graphicFrameMkLst>
            <pc:docMk/>
            <pc:sldMk cId="3762516939" sldId="330"/>
            <ac:graphicFrameMk id="2" creationId="{EAE92F1F-8369-4102-9C12-5387A4517A83}"/>
          </ac:graphicFrameMkLst>
        </pc:graphicFrameChg>
      </pc:sldChg>
    </pc:docChg>
  </pc:docChgLst>
  <pc:docChgLst>
    <pc:chgData name="Veronica Cervantes" userId="2fba69f2-d44e-4adc-b355-9f4ac8816b86" providerId="ADAL" clId="{8D8AA748-5363-42E7-80C1-D9AE730B3AF5}"/>
    <pc:docChg chg="modSld sldOrd modNotesMaster modHandout">
      <pc:chgData name="Veronica Cervantes" userId="2fba69f2-d44e-4adc-b355-9f4ac8816b86" providerId="ADAL" clId="{8D8AA748-5363-42E7-80C1-D9AE730B3AF5}" dt="2023-10-04T15:59:13.618" v="107" actId="13926"/>
      <pc:docMkLst>
        <pc:docMk/>
      </pc:docMkLst>
      <pc:sldChg chg="modSp mod">
        <pc:chgData name="Veronica Cervantes" userId="2fba69f2-d44e-4adc-b355-9f4ac8816b86" providerId="ADAL" clId="{8D8AA748-5363-42E7-80C1-D9AE730B3AF5}" dt="2023-09-05T20:17:39.505" v="16" actId="13926"/>
        <pc:sldMkLst>
          <pc:docMk/>
          <pc:sldMk cId="3004921772" sldId="327"/>
        </pc:sldMkLst>
        <pc:graphicFrameChg chg="modGraphic">
          <ac:chgData name="Veronica Cervantes" userId="2fba69f2-d44e-4adc-b355-9f4ac8816b86" providerId="ADAL" clId="{8D8AA748-5363-42E7-80C1-D9AE730B3AF5}" dt="2023-09-05T20:17:39.505" v="16" actId="13926"/>
          <ac:graphicFrameMkLst>
            <pc:docMk/>
            <pc:sldMk cId="3004921772" sldId="327"/>
            <ac:graphicFrameMk id="3" creationId="{DCA30A35-4562-43B2-8CBA-C6AFB932F8B2}"/>
          </ac:graphicFrameMkLst>
        </pc:graphicFrameChg>
      </pc:sldChg>
      <pc:sldChg chg="ord">
        <pc:chgData name="Veronica Cervantes" userId="2fba69f2-d44e-4adc-b355-9f4ac8816b86" providerId="ADAL" clId="{8D8AA748-5363-42E7-80C1-D9AE730B3AF5}" dt="2023-09-22T17:30:56.442" v="49"/>
        <pc:sldMkLst>
          <pc:docMk/>
          <pc:sldMk cId="3459658050" sldId="329"/>
        </pc:sldMkLst>
      </pc:sldChg>
      <pc:sldChg chg="modSp mod">
        <pc:chgData name="Veronica Cervantes" userId="2fba69f2-d44e-4adc-b355-9f4ac8816b86" providerId="ADAL" clId="{8D8AA748-5363-42E7-80C1-D9AE730B3AF5}" dt="2023-10-04T15:59:13.618" v="107" actId="13926"/>
        <pc:sldMkLst>
          <pc:docMk/>
          <pc:sldMk cId="1986464878" sldId="335"/>
        </pc:sldMkLst>
        <pc:graphicFrameChg chg="modGraphic">
          <ac:chgData name="Veronica Cervantes" userId="2fba69f2-d44e-4adc-b355-9f4ac8816b86" providerId="ADAL" clId="{8D8AA748-5363-42E7-80C1-D9AE730B3AF5}" dt="2023-10-04T15:58:32.640" v="104" actId="13926"/>
          <ac:graphicFrameMkLst>
            <pc:docMk/>
            <pc:sldMk cId="1986464878" sldId="335"/>
            <ac:graphicFrameMk id="2" creationId="{B43C840A-8517-4AEC-B063-E0D1C4EB84EE}"/>
          </ac:graphicFrameMkLst>
        </pc:graphicFrameChg>
        <pc:graphicFrameChg chg="modGraphic">
          <ac:chgData name="Veronica Cervantes" userId="2fba69f2-d44e-4adc-b355-9f4ac8816b86" providerId="ADAL" clId="{8D8AA748-5363-42E7-80C1-D9AE730B3AF5}" dt="2023-10-04T15:59:13.618" v="107" actId="13926"/>
          <ac:graphicFrameMkLst>
            <pc:docMk/>
            <pc:sldMk cId="1986464878" sldId="335"/>
            <ac:graphicFrameMk id="5" creationId="{60545BBA-355F-41AD-8418-36151F73DEC7}"/>
          </ac:graphicFrameMkLst>
        </pc:graphicFrameChg>
      </pc:sldChg>
      <pc:sldChg chg="modSp mod">
        <pc:chgData name="Veronica Cervantes" userId="2fba69f2-d44e-4adc-b355-9f4ac8816b86" providerId="ADAL" clId="{8D8AA748-5363-42E7-80C1-D9AE730B3AF5}" dt="2023-09-28T21:54:06.148" v="69" actId="14734"/>
        <pc:sldMkLst>
          <pc:docMk/>
          <pc:sldMk cId="204536259" sldId="336"/>
        </pc:sldMkLst>
        <pc:graphicFrameChg chg="mod modGraphic">
          <ac:chgData name="Veronica Cervantes" userId="2fba69f2-d44e-4adc-b355-9f4ac8816b86" providerId="ADAL" clId="{8D8AA748-5363-42E7-80C1-D9AE730B3AF5}" dt="2023-09-28T21:54:06.148" v="69" actId="14734"/>
          <ac:graphicFrameMkLst>
            <pc:docMk/>
            <pc:sldMk cId="204536259" sldId="336"/>
            <ac:graphicFrameMk id="2" creationId="{3164AED2-D618-4A3A-A11B-46D34C372E9A}"/>
          </ac:graphicFrameMkLst>
        </pc:graphicFrameChg>
      </pc:sldChg>
      <pc:sldChg chg="modSp mod">
        <pc:chgData name="Veronica Cervantes" userId="2fba69f2-d44e-4adc-b355-9f4ac8816b86" providerId="ADAL" clId="{8D8AA748-5363-42E7-80C1-D9AE730B3AF5}" dt="2023-09-22T17:35:38.589" v="60" actId="13926"/>
        <pc:sldMkLst>
          <pc:docMk/>
          <pc:sldMk cId="3997408920" sldId="350"/>
        </pc:sldMkLst>
        <pc:graphicFrameChg chg="modGraphic">
          <ac:chgData name="Veronica Cervantes" userId="2fba69f2-d44e-4adc-b355-9f4ac8816b86" providerId="ADAL" clId="{8D8AA748-5363-42E7-80C1-D9AE730B3AF5}" dt="2023-09-22T17:35:38.589" v="60" actId="13926"/>
          <ac:graphicFrameMkLst>
            <pc:docMk/>
            <pc:sldMk cId="3997408920" sldId="350"/>
            <ac:graphicFrameMk id="3" creationId="{2B442C19-9C8F-44B5-911F-E7240D23F99E}"/>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592" cy="467454"/>
          </a:xfrm>
          <a:prstGeom prst="rect">
            <a:avLst/>
          </a:prstGeom>
        </p:spPr>
        <p:txBody>
          <a:bodyPr vert="horz" lIns="92102" tIns="46049" rIns="92102" bIns="46049" rtlCol="0"/>
          <a:lstStyle>
            <a:lvl1pPr algn="l">
              <a:defRPr sz="1200"/>
            </a:lvl1pPr>
          </a:lstStyle>
          <a:p>
            <a:endParaRPr lang="en-US"/>
          </a:p>
        </p:txBody>
      </p:sp>
      <p:sp>
        <p:nvSpPr>
          <p:cNvPr id="3" name="Date Placeholder 2"/>
          <p:cNvSpPr>
            <a:spLocks noGrp="1"/>
          </p:cNvSpPr>
          <p:nvPr>
            <p:ph type="dt" sz="quarter" idx="1"/>
          </p:nvPr>
        </p:nvSpPr>
        <p:spPr>
          <a:xfrm>
            <a:off x="3884842" y="0"/>
            <a:ext cx="2971592" cy="467454"/>
          </a:xfrm>
          <a:prstGeom prst="rect">
            <a:avLst/>
          </a:prstGeom>
        </p:spPr>
        <p:txBody>
          <a:bodyPr vert="horz" lIns="92102" tIns="46049" rIns="92102" bIns="46049" rtlCol="0"/>
          <a:lstStyle>
            <a:lvl1pPr algn="r">
              <a:defRPr sz="1200"/>
            </a:lvl1pPr>
          </a:lstStyle>
          <a:p>
            <a:fld id="{32D3169B-A047-4DEE-AEC5-2CBA8CCCF6D7}" type="datetimeFigureOut">
              <a:rPr lang="en-US" smtClean="0"/>
              <a:t>1/18/2024</a:t>
            </a:fld>
            <a:endParaRPr lang="en-US"/>
          </a:p>
        </p:txBody>
      </p:sp>
      <p:sp>
        <p:nvSpPr>
          <p:cNvPr id="4" name="Footer Placeholder 3"/>
          <p:cNvSpPr>
            <a:spLocks noGrp="1"/>
          </p:cNvSpPr>
          <p:nvPr>
            <p:ph type="ftr" sz="quarter" idx="2"/>
          </p:nvPr>
        </p:nvSpPr>
        <p:spPr>
          <a:xfrm>
            <a:off x="0" y="8846409"/>
            <a:ext cx="2971592" cy="467454"/>
          </a:xfrm>
          <a:prstGeom prst="rect">
            <a:avLst/>
          </a:prstGeom>
        </p:spPr>
        <p:txBody>
          <a:bodyPr vert="horz" lIns="92102" tIns="46049" rIns="92102" bIns="46049" rtlCol="0" anchor="b"/>
          <a:lstStyle>
            <a:lvl1pPr algn="l">
              <a:defRPr sz="1200"/>
            </a:lvl1pPr>
          </a:lstStyle>
          <a:p>
            <a:endParaRPr lang="en-US"/>
          </a:p>
        </p:txBody>
      </p:sp>
      <p:sp>
        <p:nvSpPr>
          <p:cNvPr id="5" name="Slide Number Placeholder 4"/>
          <p:cNvSpPr>
            <a:spLocks noGrp="1"/>
          </p:cNvSpPr>
          <p:nvPr>
            <p:ph type="sldNum" sz="quarter" idx="3"/>
          </p:nvPr>
        </p:nvSpPr>
        <p:spPr>
          <a:xfrm>
            <a:off x="3884842" y="8846409"/>
            <a:ext cx="2971592" cy="467454"/>
          </a:xfrm>
          <a:prstGeom prst="rect">
            <a:avLst/>
          </a:prstGeom>
        </p:spPr>
        <p:txBody>
          <a:bodyPr vert="horz" lIns="92102" tIns="46049" rIns="92102" bIns="46049" rtlCol="0" anchor="b"/>
          <a:lstStyle>
            <a:lvl1pPr algn="r">
              <a:defRPr sz="1200"/>
            </a:lvl1pPr>
          </a:lstStyle>
          <a:p>
            <a:fld id="{BCC4E37E-6B10-4D6C-BD6F-B35D69A4DD69}" type="slidenum">
              <a:rPr lang="en-US" smtClean="0"/>
              <a:t>‹#›</a:t>
            </a:fld>
            <a:endParaRPr lang="en-US"/>
          </a:p>
        </p:txBody>
      </p:sp>
    </p:spTree>
    <p:extLst>
      <p:ext uri="{BB962C8B-B14F-4D97-AF65-F5344CB8AC3E}">
        <p14:creationId xmlns:p14="http://schemas.microsoft.com/office/powerpoint/2010/main" val="4158619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5"/>
            <a:ext cx="2971800" cy="467311"/>
          </a:xfrm>
          <a:prstGeom prst="rect">
            <a:avLst/>
          </a:prstGeom>
        </p:spPr>
        <p:txBody>
          <a:bodyPr vert="horz" lIns="93160" tIns="46579" rIns="93160" bIns="46579" rtlCol="0"/>
          <a:lstStyle>
            <a:lvl1pPr algn="l">
              <a:defRPr sz="1200"/>
            </a:lvl1pPr>
          </a:lstStyle>
          <a:p>
            <a:endParaRPr lang="en-US"/>
          </a:p>
        </p:txBody>
      </p:sp>
      <p:sp>
        <p:nvSpPr>
          <p:cNvPr id="3" name="Date Placeholder 2"/>
          <p:cNvSpPr>
            <a:spLocks noGrp="1"/>
          </p:cNvSpPr>
          <p:nvPr>
            <p:ph type="dt" idx="1"/>
          </p:nvPr>
        </p:nvSpPr>
        <p:spPr>
          <a:xfrm>
            <a:off x="3884619" y="5"/>
            <a:ext cx="2971800" cy="467311"/>
          </a:xfrm>
          <a:prstGeom prst="rect">
            <a:avLst/>
          </a:prstGeom>
        </p:spPr>
        <p:txBody>
          <a:bodyPr vert="horz" lIns="93160" tIns="46579" rIns="93160" bIns="46579" rtlCol="0"/>
          <a:lstStyle>
            <a:lvl1pPr algn="r">
              <a:defRPr sz="1200"/>
            </a:lvl1pPr>
          </a:lstStyle>
          <a:p>
            <a:fld id="{C33712DB-7A4C-4E28-934C-80DA46086FBC}" type="datetimeFigureOut">
              <a:rPr lang="en-US" smtClean="0"/>
              <a:t>1/18/2024</a:t>
            </a:fld>
            <a:endParaRPr lang="en-US"/>
          </a:p>
        </p:txBody>
      </p:sp>
      <p:sp>
        <p:nvSpPr>
          <p:cNvPr id="4" name="Slide Image Placeholder 3"/>
          <p:cNvSpPr>
            <a:spLocks noGrp="1" noRot="1" noChangeAspect="1"/>
          </p:cNvSpPr>
          <p:nvPr>
            <p:ph type="sldImg" idx="2"/>
          </p:nvPr>
        </p:nvSpPr>
        <p:spPr>
          <a:xfrm>
            <a:off x="635000" y="1163638"/>
            <a:ext cx="5588000" cy="3144837"/>
          </a:xfrm>
          <a:prstGeom prst="rect">
            <a:avLst/>
          </a:prstGeom>
          <a:noFill/>
          <a:ln w="12700">
            <a:solidFill>
              <a:prstClr val="black"/>
            </a:solidFill>
          </a:ln>
        </p:spPr>
        <p:txBody>
          <a:bodyPr vert="horz" lIns="93160" tIns="46579" rIns="93160" bIns="46579" rtlCol="0" anchor="ctr"/>
          <a:lstStyle/>
          <a:p>
            <a:endParaRPr lang="en-US"/>
          </a:p>
        </p:txBody>
      </p:sp>
      <p:sp>
        <p:nvSpPr>
          <p:cNvPr id="5" name="Notes Placeholder 4"/>
          <p:cNvSpPr>
            <a:spLocks noGrp="1"/>
          </p:cNvSpPr>
          <p:nvPr>
            <p:ph type="body" sz="quarter" idx="3"/>
          </p:nvPr>
        </p:nvSpPr>
        <p:spPr>
          <a:xfrm>
            <a:off x="685801" y="4482302"/>
            <a:ext cx="5486400" cy="3667334"/>
          </a:xfrm>
          <a:prstGeom prst="rect">
            <a:avLst/>
          </a:prstGeom>
        </p:spPr>
        <p:txBody>
          <a:bodyPr vert="horz" lIns="93160" tIns="46579" rIns="93160" bIns="465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6561"/>
            <a:ext cx="2971800" cy="467310"/>
          </a:xfrm>
          <a:prstGeom prst="rect">
            <a:avLst/>
          </a:prstGeom>
        </p:spPr>
        <p:txBody>
          <a:bodyPr vert="horz" lIns="93160" tIns="46579" rIns="93160" bIns="46579" rtlCol="0" anchor="b"/>
          <a:lstStyle>
            <a:lvl1pPr algn="l">
              <a:defRPr sz="1200"/>
            </a:lvl1pPr>
          </a:lstStyle>
          <a:p>
            <a:endParaRPr lang="en-US"/>
          </a:p>
        </p:txBody>
      </p:sp>
      <p:sp>
        <p:nvSpPr>
          <p:cNvPr id="7" name="Slide Number Placeholder 6"/>
          <p:cNvSpPr>
            <a:spLocks noGrp="1"/>
          </p:cNvSpPr>
          <p:nvPr>
            <p:ph type="sldNum" sz="quarter" idx="5"/>
          </p:nvPr>
        </p:nvSpPr>
        <p:spPr>
          <a:xfrm>
            <a:off x="3884619" y="8846561"/>
            <a:ext cx="2971800" cy="467310"/>
          </a:xfrm>
          <a:prstGeom prst="rect">
            <a:avLst/>
          </a:prstGeom>
        </p:spPr>
        <p:txBody>
          <a:bodyPr vert="horz" lIns="93160" tIns="46579" rIns="93160" bIns="46579" rtlCol="0" anchor="b"/>
          <a:lstStyle>
            <a:lvl1pPr algn="r">
              <a:defRPr sz="1200"/>
            </a:lvl1pPr>
          </a:lstStyle>
          <a:p>
            <a:fld id="{98CE730A-851F-4CA3-A086-F99116F04578}" type="slidenum">
              <a:rPr lang="en-US" smtClean="0"/>
              <a:t>‹#›</a:t>
            </a:fld>
            <a:endParaRPr lang="en-US"/>
          </a:p>
        </p:txBody>
      </p:sp>
    </p:spTree>
    <p:extLst>
      <p:ext uri="{BB962C8B-B14F-4D97-AF65-F5344CB8AC3E}">
        <p14:creationId xmlns:p14="http://schemas.microsoft.com/office/powerpoint/2010/main" val="2846528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DMAC</a:t>
            </a:r>
            <a:r>
              <a:rPr lang="en-US" baseline="0" dirty="0"/>
              <a:t> Demographics Reports</a:t>
            </a:r>
            <a:endParaRPr lang="en-US" dirty="0"/>
          </a:p>
        </p:txBody>
      </p:sp>
      <p:sp>
        <p:nvSpPr>
          <p:cNvPr id="4" name="Slide Number Placeholder 3"/>
          <p:cNvSpPr>
            <a:spLocks noGrp="1"/>
          </p:cNvSpPr>
          <p:nvPr>
            <p:ph type="sldNum" sz="quarter" idx="10"/>
          </p:nvPr>
        </p:nvSpPr>
        <p:spPr/>
        <p:txBody>
          <a:bodyPr/>
          <a:lstStyle/>
          <a:p>
            <a:fld id="{5E4A51FE-C9A1-4755-B6AD-4780748BF9D0}" type="slidenum">
              <a:rPr lang="en-US" smtClean="0"/>
              <a:t>11</a:t>
            </a:fld>
            <a:endParaRPr lang="en-US"/>
          </a:p>
        </p:txBody>
      </p:sp>
    </p:spTree>
    <p:extLst>
      <p:ext uri="{BB962C8B-B14F-4D97-AF65-F5344CB8AC3E}">
        <p14:creationId xmlns:p14="http://schemas.microsoft.com/office/powerpoint/2010/main" val="86491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TELPAS Yearly Progress from TELPAS Campus summary report---progress from year to year. </a:t>
            </a:r>
          </a:p>
        </p:txBody>
      </p:sp>
      <p:sp>
        <p:nvSpPr>
          <p:cNvPr id="4" name="Slide Number Placeholder 3"/>
          <p:cNvSpPr>
            <a:spLocks noGrp="1"/>
          </p:cNvSpPr>
          <p:nvPr>
            <p:ph type="sldNum" sz="quarter" idx="10"/>
          </p:nvPr>
        </p:nvSpPr>
        <p:spPr/>
        <p:txBody>
          <a:bodyPr/>
          <a:lstStyle/>
          <a:p>
            <a:fld id="{5E4A51FE-C9A1-4755-B6AD-4780748BF9D0}" type="slidenum">
              <a:rPr lang="en-US" smtClean="0"/>
              <a:t>12</a:t>
            </a:fld>
            <a:endParaRPr lang="en-US"/>
          </a:p>
        </p:txBody>
      </p:sp>
    </p:spTree>
    <p:extLst>
      <p:ext uri="{BB962C8B-B14F-4D97-AF65-F5344CB8AC3E}">
        <p14:creationId xmlns:p14="http://schemas.microsoft.com/office/powerpoint/2010/main" val="212909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Accountability Summary Reports, System Safeguards, STAAR Campus</a:t>
            </a:r>
            <a:r>
              <a:rPr lang="en-US" baseline="0" dirty="0"/>
              <a:t> summary reports</a:t>
            </a:r>
            <a:endParaRPr lang="en-US" dirty="0"/>
          </a:p>
        </p:txBody>
      </p:sp>
      <p:sp>
        <p:nvSpPr>
          <p:cNvPr id="4" name="Slide Number Placeholder 3"/>
          <p:cNvSpPr>
            <a:spLocks noGrp="1"/>
          </p:cNvSpPr>
          <p:nvPr>
            <p:ph type="sldNum" sz="quarter" idx="10"/>
          </p:nvPr>
        </p:nvSpPr>
        <p:spPr/>
        <p:txBody>
          <a:bodyPr/>
          <a:lstStyle/>
          <a:p>
            <a:fld id="{5E4A51FE-C9A1-4755-B6AD-4780748BF9D0}" type="slidenum">
              <a:rPr lang="en-US" smtClean="0"/>
              <a:t>15</a:t>
            </a:fld>
            <a:endParaRPr lang="en-US"/>
          </a:p>
        </p:txBody>
      </p:sp>
    </p:spTree>
    <p:extLst>
      <p:ext uri="{BB962C8B-B14F-4D97-AF65-F5344CB8AC3E}">
        <p14:creationId xmlns:p14="http://schemas.microsoft.com/office/powerpoint/2010/main" val="256609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95A5882-C0A2-4E6A-A4CD-2FF18E53E594}" type="datetime1">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3168758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7FBF9AF-36B7-4560-9BDB-8B4CBE602086}" type="datetime1">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1632155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3D4450D-D71C-40B7-A9CF-8FCF7C1DE7E3}" type="datetime1">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1728238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102CC7-0FBB-414B-A614-8C6967CDB2A4}" type="datetime1">
              <a:rPr lang="en-US" smtClean="0"/>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6847987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A9A4CE-20DB-4CA1-B2B9-F903D3C3C128}" type="datetime1">
              <a:rPr lang="en-US" smtClean="0"/>
              <a:t>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1119877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F727AD-FE8B-4AA6-BD1C-E488E80A5C9B}" type="datetime1">
              <a:rPr lang="en-US" smtClean="0"/>
              <a:t>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2785760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152F22-F523-49E1-91A2-14EB9540C4C7}" type="datetime1">
              <a:rPr lang="en-US" smtClean="0"/>
              <a:t>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693278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D4DEDE6-35DB-4860-9F47-267DD85C5346}" type="datetime1">
              <a:rPr lang="en-US" smtClean="0"/>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6098075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D77D081-E99E-4D1C-88C8-9FCC6028E517}" type="datetime1">
              <a:rPr lang="en-US" smtClean="0"/>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2539737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6028D4-CC95-418A-8DE8-54C1BADD7F8C}" type="datetime1">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2449803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6844623-9A88-4DAC-8AAD-6F8FAB3F8B84}" type="datetime1">
              <a:rPr lang="en-US" smtClean="0"/>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845126-1A98-4963-AB2A-A5DAD9D79AA9}" type="slidenum">
              <a:rPr lang="en-US" smtClean="0"/>
              <a:t>‹#›</a:t>
            </a:fld>
            <a:endParaRPr lang="en-US"/>
          </a:p>
        </p:txBody>
      </p:sp>
    </p:spTree>
    <p:extLst>
      <p:ext uri="{BB962C8B-B14F-4D97-AF65-F5344CB8AC3E}">
        <p14:creationId xmlns:p14="http://schemas.microsoft.com/office/powerpoint/2010/main" val="33634347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7CE5C5-8C5C-4220-8DE6-90FE2BD01C97}" type="datetime1">
              <a:rPr lang="en-US" smtClean="0"/>
              <a:t>1/18/2024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845126-1A98-4963-AB2A-A5DAD9D79AA9}" type="slidenum">
              <a:rPr lang="en-US" smtClean="0"/>
              <a:t>‹#›</a:t>
            </a:fld>
            <a:endParaRPr lang="en-US"/>
          </a:p>
        </p:txBody>
      </p:sp>
    </p:spTree>
    <p:extLst>
      <p:ext uri="{BB962C8B-B14F-4D97-AF65-F5344CB8AC3E}">
        <p14:creationId xmlns:p14="http://schemas.microsoft.com/office/powerpoint/2010/main" val="2699866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98702" y="5407666"/>
            <a:ext cx="9144000" cy="1131246"/>
          </a:xfrm>
        </p:spPr>
        <p:txBody>
          <a:bodyPr/>
          <a:lstStyle/>
          <a:p>
            <a:r>
              <a:rPr lang="en-US" sz="3200" b="1" dirty="0">
                <a:solidFill>
                  <a:schemeClr val="tx1">
                    <a:lumMod val="75000"/>
                    <a:lumOff val="25000"/>
                  </a:schemeClr>
                </a:solidFill>
                <a:cs typeface="Calibri"/>
              </a:rPr>
              <a:t>Campus Improvement Plan</a:t>
            </a:r>
          </a:p>
          <a:p>
            <a:r>
              <a:rPr lang="en-US" sz="3200" b="1" dirty="0">
                <a:solidFill>
                  <a:schemeClr val="tx1">
                    <a:lumMod val="75000"/>
                    <a:lumOff val="25000"/>
                  </a:schemeClr>
                </a:solidFill>
                <a:cs typeface="Calibri"/>
              </a:rPr>
              <a:t>2023-2024</a:t>
            </a:r>
          </a:p>
          <a:p>
            <a:endParaRPr lang="en-US" dirty="0"/>
          </a:p>
        </p:txBody>
      </p:sp>
      <p:grpSp>
        <p:nvGrpSpPr>
          <p:cNvPr id="4" name="Group 3"/>
          <p:cNvGrpSpPr/>
          <p:nvPr/>
        </p:nvGrpSpPr>
        <p:grpSpPr>
          <a:xfrm>
            <a:off x="1435100" y="248509"/>
            <a:ext cx="9307602" cy="615010"/>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6" name="Title 1"/>
            <p:cNvSpPr txBox="1">
              <a:spLocks/>
            </p:cNvSpPr>
            <p:nvPr/>
          </p:nvSpPr>
          <p:spPr>
            <a:xfrm>
              <a:off x="-7099" y="26669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1800" spc="300" dirty="0">
                  <a:solidFill>
                    <a:schemeClr val="bg1"/>
                  </a:solidFill>
                  <a:latin typeface="Gill Sans"/>
                  <a:cs typeface="Gill Sans"/>
                </a:rPr>
                <a:t>PHARR-SAN JUAN-ALAMO INDEPENDENT SCHOOL DISTRICT</a:t>
              </a:r>
            </a:p>
          </p:txBody>
        </p:sp>
      </p:grpSp>
      <p:pic>
        <p:nvPicPr>
          <p:cNvPr id="7" name="Picture 6" descr="theme psja multicolor cubes tm-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689544" y="928945"/>
            <a:ext cx="4812911" cy="1559365"/>
          </a:xfrm>
          <a:prstGeom prst="rect">
            <a:avLst/>
          </a:prstGeom>
        </p:spPr>
      </p:pic>
      <p:sp>
        <p:nvSpPr>
          <p:cNvPr id="10" name="Slide Number Placeholder 9"/>
          <p:cNvSpPr>
            <a:spLocks noGrp="1"/>
          </p:cNvSpPr>
          <p:nvPr>
            <p:ph type="sldNum" sz="quarter" idx="12"/>
          </p:nvPr>
        </p:nvSpPr>
        <p:spPr/>
        <p:txBody>
          <a:bodyPr/>
          <a:lstStyle/>
          <a:p>
            <a:fld id="{CD845126-1A98-4963-AB2A-A5DAD9D79AA9}" type="slidenum">
              <a:rPr lang="en-US" smtClean="0"/>
              <a:t>1</a:t>
            </a:fld>
            <a:endParaRPr lang="en-US"/>
          </a:p>
        </p:txBody>
      </p:sp>
      <p:pic>
        <p:nvPicPr>
          <p:cNvPr id="9" name="Picture 8" descr="Logo&#10;&#10;Description automatically generated">
            <a:extLst>
              <a:ext uri="{FF2B5EF4-FFF2-40B4-BE49-F238E27FC236}">
                <a16:creationId xmlns:a16="http://schemas.microsoft.com/office/drawing/2014/main" id="{97503270-67D8-0137-AD7C-3739E5FDF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2942" y="2137557"/>
            <a:ext cx="3117445" cy="3290636"/>
          </a:xfrm>
          <a:prstGeom prst="rect">
            <a:avLst/>
          </a:prstGeom>
        </p:spPr>
      </p:pic>
    </p:spTree>
    <p:extLst>
      <p:ext uri="{BB962C8B-B14F-4D97-AF65-F5344CB8AC3E}">
        <p14:creationId xmlns:p14="http://schemas.microsoft.com/office/powerpoint/2010/main" val="41303690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67F1F1-F7F4-4150-B76B-158512063A71}"/>
              </a:ext>
            </a:extLst>
          </p:cNvPr>
          <p:cNvSpPr>
            <a:spLocks noGrp="1"/>
          </p:cNvSpPr>
          <p:nvPr>
            <p:ph type="sldNum" sz="quarter" idx="12"/>
          </p:nvPr>
        </p:nvSpPr>
        <p:spPr/>
        <p:txBody>
          <a:bodyPr/>
          <a:lstStyle/>
          <a:p>
            <a:fld id="{CD845126-1A98-4963-AB2A-A5DAD9D79AA9}" type="slidenum">
              <a:rPr lang="en-US" smtClean="0"/>
              <a:t>2</a:t>
            </a:fld>
            <a:endParaRPr lang="en-US"/>
          </a:p>
        </p:txBody>
      </p:sp>
      <p:grpSp>
        <p:nvGrpSpPr>
          <p:cNvPr id="5" name="Group 4">
            <a:extLst>
              <a:ext uri="{FF2B5EF4-FFF2-40B4-BE49-F238E27FC236}">
                <a16:creationId xmlns:a16="http://schemas.microsoft.com/office/drawing/2014/main" id="{214DDCD7-CF92-489B-96E8-7C78DF8240CB}"/>
              </a:ext>
            </a:extLst>
          </p:cNvPr>
          <p:cNvGrpSpPr/>
          <p:nvPr/>
        </p:nvGrpSpPr>
        <p:grpSpPr>
          <a:xfrm>
            <a:off x="838200" y="234703"/>
            <a:ext cx="10515600" cy="615010"/>
            <a:chOff x="-88900" y="203200"/>
            <a:chExt cx="9307602" cy="596900"/>
          </a:xfrm>
        </p:grpSpPr>
        <p:sp>
          <p:nvSpPr>
            <p:cNvPr id="6" name="Rectangle 5">
              <a:extLst>
                <a:ext uri="{FF2B5EF4-FFF2-40B4-BE49-F238E27FC236}">
                  <a16:creationId xmlns:a16="http://schemas.microsoft.com/office/drawing/2014/main" id="{1F7C0710-56BF-451B-A9CF-37C755C269BD}"/>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81DED7EA-FD1A-4A69-ACE9-3A63A64F2D22}"/>
                </a:ext>
              </a:extLst>
            </p:cNvPr>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9" name="Picture 8">
            <a:extLst>
              <a:ext uri="{FF2B5EF4-FFF2-40B4-BE49-F238E27FC236}">
                <a16:creationId xmlns:a16="http://schemas.microsoft.com/office/drawing/2014/main" id="{6F945491-A387-4CD8-9A0E-F440FBBE9E53}"/>
              </a:ext>
            </a:extLst>
          </p:cNvPr>
          <p:cNvPicPr>
            <a:picLocks noChangeAspect="1"/>
          </p:cNvPicPr>
          <p:nvPr/>
        </p:nvPicPr>
        <p:blipFill>
          <a:blip r:embed="rId2"/>
          <a:stretch>
            <a:fillRect/>
          </a:stretch>
        </p:blipFill>
        <p:spPr>
          <a:xfrm>
            <a:off x="10201079" y="234703"/>
            <a:ext cx="1052283" cy="1068389"/>
          </a:xfrm>
          <a:prstGeom prst="rect">
            <a:avLst/>
          </a:prstGeom>
        </p:spPr>
      </p:pic>
      <p:sp>
        <p:nvSpPr>
          <p:cNvPr id="10" name="Rectangle 9">
            <a:extLst>
              <a:ext uri="{FF2B5EF4-FFF2-40B4-BE49-F238E27FC236}">
                <a16:creationId xmlns:a16="http://schemas.microsoft.com/office/drawing/2014/main" id="{F3336121-8932-45F8-90CF-30EFFEC17F9B}"/>
              </a:ext>
            </a:extLst>
          </p:cNvPr>
          <p:cNvSpPr/>
          <p:nvPr/>
        </p:nvSpPr>
        <p:spPr>
          <a:xfrm>
            <a:off x="4350792" y="879488"/>
            <a:ext cx="3235949" cy="553998"/>
          </a:xfrm>
          <a:prstGeom prst="rect">
            <a:avLst/>
          </a:prstGeom>
          <a:noFill/>
        </p:spPr>
        <p:txBody>
          <a:bodyPr wrap="none" lIns="91440" tIns="45720" rIns="91440" bIns="45720">
            <a:spAutoFit/>
          </a:bodyPr>
          <a:lstStyle/>
          <a:p>
            <a:pPr algn="ctr"/>
            <a:r>
              <a:rPr lang="en-US" sz="3000" b="0" cap="none" spc="0" dirty="0">
                <a:ln w="0"/>
                <a:solidFill>
                  <a:schemeClr val="tx1"/>
                </a:solidFill>
                <a:effectLst>
                  <a:outerShdw blurRad="38100" dist="19050" dir="2700000" algn="tl" rotWithShape="0">
                    <a:schemeClr val="dk1">
                      <a:alpha val="40000"/>
                    </a:schemeClr>
                  </a:outerShdw>
                </a:effectLst>
              </a:rPr>
              <a:t>Executive Summary</a:t>
            </a:r>
          </a:p>
        </p:txBody>
      </p:sp>
      <p:sp>
        <p:nvSpPr>
          <p:cNvPr id="12" name="TextBox 11">
            <a:extLst>
              <a:ext uri="{FF2B5EF4-FFF2-40B4-BE49-F238E27FC236}">
                <a16:creationId xmlns:a16="http://schemas.microsoft.com/office/drawing/2014/main" id="{88CA3726-CB78-4081-9EF7-A673F6B0DEE8}"/>
              </a:ext>
            </a:extLst>
          </p:cNvPr>
          <p:cNvSpPr txBox="1"/>
          <p:nvPr/>
        </p:nvSpPr>
        <p:spPr>
          <a:xfrm>
            <a:off x="701160" y="1563263"/>
            <a:ext cx="10805720" cy="5478423"/>
          </a:xfrm>
          <a:prstGeom prst="rect">
            <a:avLst/>
          </a:prstGeom>
          <a:noFill/>
        </p:spPr>
        <p:txBody>
          <a:bodyPr wrap="square">
            <a:spAutoFit/>
          </a:bodyPr>
          <a:lstStyle/>
          <a:p>
            <a:pPr marL="0" marR="0">
              <a:spcBef>
                <a:spcPts val="0"/>
              </a:spcBef>
              <a:spcAft>
                <a:spcPts val="0"/>
              </a:spcAft>
            </a:pPr>
            <a:r>
              <a:rPr lang="en-US" sz="1800" b="1" dirty="0">
                <a:effectLst/>
                <a:latin typeface="Times New Roman" panose="02020603050405020304" pitchFamily="18" charset="0"/>
                <a:ea typeface="Times New Roman" panose="02020603050405020304" pitchFamily="18" charset="0"/>
              </a:rPr>
              <a:t>Mission:</a:t>
            </a:r>
            <a:r>
              <a:rPr lang="en-US" sz="1800" dirty="0">
                <a:effectLst/>
                <a:latin typeface="Times New Roman" panose="02020603050405020304" pitchFamily="18" charset="0"/>
                <a:ea typeface="Times New Roman" panose="02020603050405020304" pitchFamily="18" charset="0"/>
              </a:rPr>
              <a:t> </a:t>
            </a:r>
            <a:r>
              <a:rPr lang="en-US" sz="1800" kern="1200" dirty="0">
                <a:solidFill>
                  <a:srgbClr val="333333"/>
                </a:solidFill>
                <a:effectLst/>
                <a:latin typeface="Times New Roman" panose="02020603050405020304" pitchFamily="18" charset="0"/>
                <a:ea typeface="MS Mincho" panose="02020609040205080304" pitchFamily="49" charset="-128"/>
              </a:rPr>
              <a:t>We are in supportive partnership with parents and the community and are committed to providing all students with a strong foundation for life-long learning that will produce responsible and productive citizens.</a:t>
            </a:r>
          </a:p>
          <a:p>
            <a:pPr marL="0" marR="0">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a:p>
            <a:pPr marL="0" marR="0"/>
            <a:r>
              <a:rPr lang="en-US" sz="1800" b="1" kern="1200" dirty="0">
                <a:solidFill>
                  <a:srgbClr val="000000"/>
                </a:solidFill>
                <a:effectLst/>
                <a:latin typeface="Times New Roman" panose="02020603050405020304" pitchFamily="18" charset="0"/>
                <a:ea typeface="MS Mincho" panose="02020609040205080304" pitchFamily="49" charset="-128"/>
              </a:rPr>
              <a:t>Demographic Summary:</a:t>
            </a:r>
            <a:r>
              <a:rPr lang="en-US" sz="1800" kern="1200" dirty="0">
                <a:solidFill>
                  <a:srgbClr val="000000"/>
                </a:solidFill>
                <a:effectLst/>
                <a:latin typeface="Times New Roman" panose="02020603050405020304" pitchFamily="18" charset="0"/>
                <a:ea typeface="MS Mincho" panose="02020609040205080304" pitchFamily="49" charset="-128"/>
              </a:rPr>
              <a:t> </a:t>
            </a:r>
            <a:r>
              <a:rPr lang="en-US" sz="1800" dirty="0">
                <a:effectLst/>
                <a:latin typeface="Times New Roman" panose="02020603050405020304" pitchFamily="18" charset="0"/>
                <a:ea typeface="Times New Roman" panose="02020603050405020304" pitchFamily="18" charset="0"/>
              </a:rPr>
              <a:t>The current enrollment at Santos Livas Elementary as of September 2022 is 527 students. The student population at Santos Livas Elementary consists of 99.2% Hispanic, 0.8% White. Our students represent a low socio-economic status of approximately </a:t>
            </a:r>
            <a:r>
              <a:rPr lang="en-US" dirty="0">
                <a:latin typeface="Times New Roman" panose="02020603050405020304" pitchFamily="18" charset="0"/>
                <a:ea typeface="Times New Roman" panose="02020603050405020304" pitchFamily="18" charset="0"/>
              </a:rPr>
              <a:t>90.3</a:t>
            </a:r>
            <a:r>
              <a:rPr lang="en-US" sz="1800" dirty="0">
                <a:effectLst/>
                <a:latin typeface="Times New Roman" panose="02020603050405020304" pitchFamily="18" charset="0"/>
                <a:ea typeface="Times New Roman" panose="02020603050405020304" pitchFamily="18" charset="0"/>
              </a:rPr>
              <a:t>%. Approximately </a:t>
            </a:r>
            <a:r>
              <a:rPr lang="en-US" dirty="0">
                <a:latin typeface="Times New Roman" panose="02020603050405020304" pitchFamily="18" charset="0"/>
                <a:ea typeface="Times New Roman" panose="02020603050405020304" pitchFamily="18" charset="0"/>
              </a:rPr>
              <a:t>5.9</a:t>
            </a:r>
            <a:r>
              <a:rPr lang="en-US" sz="1800" dirty="0">
                <a:effectLst/>
                <a:latin typeface="Times New Roman" panose="02020603050405020304" pitchFamily="18" charset="0"/>
                <a:ea typeface="Times New Roman" panose="02020603050405020304" pitchFamily="18" charset="0"/>
              </a:rPr>
              <a:t>% of our student population receive special education services. Our Gifted and Talented population accounts for approximately </a:t>
            </a:r>
            <a:r>
              <a:rPr lang="en-US" dirty="0">
                <a:latin typeface="Times New Roman" panose="02020603050405020304" pitchFamily="18" charset="0"/>
                <a:ea typeface="Times New Roman" panose="02020603050405020304" pitchFamily="18" charset="0"/>
              </a:rPr>
              <a:t>7.2</a:t>
            </a:r>
            <a:r>
              <a:rPr lang="en-US" sz="1800" dirty="0">
                <a:effectLst/>
                <a:latin typeface="Times New Roman" panose="02020603050405020304" pitchFamily="18" charset="0"/>
                <a:ea typeface="Times New Roman" panose="02020603050405020304" pitchFamily="18" charset="0"/>
              </a:rPr>
              <a:t>% of our student population. The bilingual population is approximately 45.3%. The attendance rate for the campus has consistently maintained between 92-93.5%. </a:t>
            </a:r>
          </a:p>
          <a:p>
            <a:pPr marL="0" marR="0"/>
            <a:endParaRPr lang="en-US" sz="1800" dirty="0">
              <a:effectLst/>
              <a:latin typeface="Times New Roman" panose="02020603050405020304" pitchFamily="18" charset="0"/>
              <a:ea typeface="Times New Roman" panose="02020603050405020304" pitchFamily="18" charset="0"/>
            </a:endParaRPr>
          </a:p>
          <a:p>
            <a:r>
              <a:rPr lang="en-US" sz="1800" b="1" dirty="0">
                <a:effectLst/>
                <a:latin typeface="Times New Roman" panose="02020603050405020304" pitchFamily="18" charset="0"/>
                <a:ea typeface="Times New Roman" panose="02020603050405020304" pitchFamily="18" charset="0"/>
              </a:rPr>
              <a:t>Comprehensive Needs Assessment Summary:</a:t>
            </a:r>
            <a:r>
              <a:rPr lang="en-US" sz="1800" dirty="0">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We have used the Spring 2022 data to reflect on the following findings. Santos Livas Elementary received an overall score of </a:t>
            </a:r>
            <a:r>
              <a:rPr lang="en-US" sz="1400" dirty="0">
                <a:latin typeface="Times New Roman" panose="02020603050405020304" pitchFamily="18" charset="0"/>
                <a:ea typeface="Times New Roman" panose="02020603050405020304" pitchFamily="18" charset="0"/>
              </a:rPr>
              <a:t>85</a:t>
            </a:r>
            <a:r>
              <a:rPr lang="en-US" sz="1400" dirty="0">
                <a:effectLst/>
                <a:latin typeface="Times New Roman" panose="02020603050405020304" pitchFamily="18" charset="0"/>
                <a:ea typeface="Times New Roman" panose="02020603050405020304" pitchFamily="18" charset="0"/>
              </a:rPr>
              <a:t> based on their performance in the three domains of accountability. In Student Achievement, this domain takes into consideration all tests and all students, Livas Elementary received a score of </a:t>
            </a:r>
            <a:r>
              <a:rPr lang="en-US" sz="1400" dirty="0">
                <a:latin typeface="Times New Roman" panose="02020603050405020304" pitchFamily="18" charset="0"/>
                <a:ea typeface="Times New Roman" panose="02020603050405020304" pitchFamily="18" charset="0"/>
              </a:rPr>
              <a:t>69</a:t>
            </a:r>
            <a:r>
              <a:rPr lang="en-US" sz="1400" dirty="0">
                <a:effectLst/>
                <a:latin typeface="Times New Roman" panose="02020603050405020304" pitchFamily="18" charset="0"/>
                <a:ea typeface="Times New Roman" panose="02020603050405020304" pitchFamily="18" charset="0"/>
              </a:rPr>
              <a:t>. In School Progress, this domain takes into consideration a comparison group of schools like Livas Elementary, Livas Elementary received a score of </a:t>
            </a:r>
            <a:r>
              <a:rPr lang="en-US" sz="1400" dirty="0">
                <a:latin typeface="Times New Roman" panose="02020603050405020304" pitchFamily="18" charset="0"/>
                <a:ea typeface="Times New Roman" panose="02020603050405020304" pitchFamily="18" charset="0"/>
              </a:rPr>
              <a:t>88</a:t>
            </a:r>
            <a:r>
              <a:rPr lang="en-US" sz="1400" dirty="0">
                <a:effectLst/>
                <a:latin typeface="Times New Roman" panose="02020603050405020304" pitchFamily="18" charset="0"/>
                <a:ea typeface="Times New Roman" panose="02020603050405020304" pitchFamily="18" charset="0"/>
              </a:rPr>
              <a:t>. The third domain is Closing the Gaps, this domain measures the campus results in reading and math of your sub-groups with an established standard, Livas Elementary received a score of </a:t>
            </a:r>
            <a:r>
              <a:rPr lang="en-US" sz="1400" dirty="0">
                <a:latin typeface="Times New Roman" panose="02020603050405020304" pitchFamily="18" charset="0"/>
                <a:ea typeface="Times New Roman" panose="02020603050405020304" pitchFamily="18" charset="0"/>
              </a:rPr>
              <a:t>77</a:t>
            </a:r>
            <a:r>
              <a:rPr lang="en-US" sz="1400" dirty="0">
                <a:effectLst/>
                <a:latin typeface="Times New Roman" panose="02020603050405020304" pitchFamily="18" charset="0"/>
                <a:ea typeface="Times New Roman" panose="02020603050405020304" pitchFamily="18" charset="0"/>
              </a:rPr>
              <a:t>.</a:t>
            </a:r>
            <a:r>
              <a:rPr lang="en-US" sz="1400" dirty="0">
                <a:solidFill>
                  <a:srgbClr val="FF0000"/>
                </a:solidFill>
                <a:effectLst/>
                <a:latin typeface="Times New Roman" panose="02020603050405020304" pitchFamily="18" charset="0"/>
                <a:ea typeface="Times New Roman" panose="02020603050405020304" pitchFamily="18" charset="0"/>
              </a:rPr>
              <a:t> </a:t>
            </a:r>
            <a:r>
              <a:rPr lang="en-US" sz="1400" dirty="0">
                <a:effectLst/>
                <a:latin typeface="Times New Roman" panose="02020603050405020304" pitchFamily="18" charset="0"/>
                <a:ea typeface="Times New Roman" panose="02020603050405020304" pitchFamily="18" charset="0"/>
              </a:rPr>
              <a:t>In analyzing our Spring 2022 Data, the area that had the largest decrease was math in general. When comparing our Math results to our Reading results, the percent difference between math and reading ranged from 6%-19% with our reading scores being higher. </a:t>
            </a:r>
            <a:r>
              <a:rPr lang="en-US" sz="1400" dirty="0">
                <a:latin typeface="Times New Roman" panose="02020603050405020304" pitchFamily="18" charset="0"/>
                <a:ea typeface="Times New Roman" panose="02020603050405020304" pitchFamily="18" charset="0"/>
              </a:rPr>
              <a:t>Math will be</a:t>
            </a:r>
            <a:r>
              <a:rPr lang="en-US" sz="1400" dirty="0">
                <a:effectLst/>
                <a:latin typeface="Times New Roman" panose="02020603050405020304" pitchFamily="18" charset="0"/>
                <a:ea typeface="Times New Roman" panose="02020603050405020304" pitchFamily="18" charset="0"/>
              </a:rPr>
              <a:t> the area of focus as we plan forward. </a:t>
            </a:r>
            <a:endParaRPr lang="en-US" dirty="0">
              <a:latin typeface="Times New Roman" panose="02020603050405020304" pitchFamily="18" charset="0"/>
              <a:ea typeface="Times New Roman" panose="02020603050405020304" pitchFamily="18" charset="0"/>
            </a:endParaRPr>
          </a:p>
          <a:p>
            <a:pPr marL="0" marR="0"/>
            <a:endParaRPr lang="en-US" dirty="0">
              <a:latin typeface="Times New Roman" panose="02020603050405020304" pitchFamily="18" charset="0"/>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a:p>
            <a:pPr marL="0" marR="0"/>
            <a:endParaRPr lang="en-US" sz="1800" dirty="0">
              <a:effectLst/>
              <a:latin typeface="Times New Roman" panose="02020603050405020304"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E7800A90-0E9D-3E8E-E6C4-ABB56D8D6277}"/>
              </a:ext>
            </a:extLst>
          </p:cNvPr>
          <p:cNvSpPr txBox="1"/>
          <p:nvPr/>
        </p:nvSpPr>
        <p:spPr>
          <a:xfrm>
            <a:off x="2231471" y="6091927"/>
            <a:ext cx="7013196" cy="246221"/>
          </a:xfrm>
          <a:prstGeom prst="rect">
            <a:avLst/>
          </a:prstGeom>
          <a:noFill/>
        </p:spPr>
        <p:txBody>
          <a:bodyPr wrap="square" rtlCol="0">
            <a:spAutoFit/>
          </a:bodyPr>
          <a:lstStyle/>
          <a:p>
            <a:r>
              <a:rPr lang="en-US" sz="1000" dirty="0">
                <a:solidFill>
                  <a:srgbClr val="FF0000"/>
                </a:solidFill>
              </a:rPr>
              <a:t>**Adjustments to our Findings reflecting our Spring 2023 results and Goals for 2024 will be adjusted once TEA releases standards.</a:t>
            </a:r>
          </a:p>
        </p:txBody>
      </p:sp>
    </p:spTree>
    <p:extLst>
      <p:ext uri="{BB962C8B-B14F-4D97-AF65-F5344CB8AC3E}">
        <p14:creationId xmlns:p14="http://schemas.microsoft.com/office/powerpoint/2010/main" val="4145915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167F1F1-F7F4-4150-B76B-158512063A71}"/>
              </a:ext>
            </a:extLst>
          </p:cNvPr>
          <p:cNvSpPr>
            <a:spLocks noGrp="1"/>
          </p:cNvSpPr>
          <p:nvPr>
            <p:ph type="sldNum" sz="quarter" idx="12"/>
          </p:nvPr>
        </p:nvSpPr>
        <p:spPr/>
        <p:txBody>
          <a:bodyPr/>
          <a:lstStyle/>
          <a:p>
            <a:fld id="{CD845126-1A98-4963-AB2A-A5DAD9D79AA9}" type="slidenum">
              <a:rPr lang="en-US" smtClean="0"/>
              <a:t>3</a:t>
            </a:fld>
            <a:endParaRPr lang="en-US"/>
          </a:p>
        </p:txBody>
      </p:sp>
      <p:grpSp>
        <p:nvGrpSpPr>
          <p:cNvPr id="5" name="Group 4">
            <a:extLst>
              <a:ext uri="{FF2B5EF4-FFF2-40B4-BE49-F238E27FC236}">
                <a16:creationId xmlns:a16="http://schemas.microsoft.com/office/drawing/2014/main" id="{214DDCD7-CF92-489B-96E8-7C78DF8240CB}"/>
              </a:ext>
            </a:extLst>
          </p:cNvPr>
          <p:cNvGrpSpPr/>
          <p:nvPr/>
        </p:nvGrpSpPr>
        <p:grpSpPr>
          <a:xfrm>
            <a:off x="838200" y="234703"/>
            <a:ext cx="10515600" cy="615010"/>
            <a:chOff x="-88900" y="203200"/>
            <a:chExt cx="9307602" cy="596900"/>
          </a:xfrm>
        </p:grpSpPr>
        <p:sp>
          <p:nvSpPr>
            <p:cNvPr id="6" name="Rectangle 5">
              <a:extLst>
                <a:ext uri="{FF2B5EF4-FFF2-40B4-BE49-F238E27FC236}">
                  <a16:creationId xmlns:a16="http://schemas.microsoft.com/office/drawing/2014/main" id="{1F7C0710-56BF-451B-A9CF-37C755C269BD}"/>
                </a:ext>
              </a:extLst>
            </p:cNvPr>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a:extLst>
                <a:ext uri="{FF2B5EF4-FFF2-40B4-BE49-F238E27FC236}">
                  <a16:creationId xmlns:a16="http://schemas.microsoft.com/office/drawing/2014/main" id="{81DED7EA-FD1A-4A69-ACE9-3A63A64F2D22}"/>
                </a:ext>
              </a:extLst>
            </p:cNvPr>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9" name="Picture 8">
            <a:extLst>
              <a:ext uri="{FF2B5EF4-FFF2-40B4-BE49-F238E27FC236}">
                <a16:creationId xmlns:a16="http://schemas.microsoft.com/office/drawing/2014/main" id="{6F945491-A387-4CD8-9A0E-F440FBBE9E53}"/>
              </a:ext>
            </a:extLst>
          </p:cNvPr>
          <p:cNvPicPr>
            <a:picLocks noChangeAspect="1"/>
          </p:cNvPicPr>
          <p:nvPr/>
        </p:nvPicPr>
        <p:blipFill>
          <a:blip r:embed="rId2"/>
          <a:stretch>
            <a:fillRect/>
          </a:stretch>
        </p:blipFill>
        <p:spPr>
          <a:xfrm>
            <a:off x="10162071" y="234703"/>
            <a:ext cx="1091291" cy="1107994"/>
          </a:xfrm>
          <a:prstGeom prst="rect">
            <a:avLst/>
          </a:prstGeom>
        </p:spPr>
      </p:pic>
      <p:sp>
        <p:nvSpPr>
          <p:cNvPr id="2" name="Rectangle 1">
            <a:extLst>
              <a:ext uri="{FF2B5EF4-FFF2-40B4-BE49-F238E27FC236}">
                <a16:creationId xmlns:a16="http://schemas.microsoft.com/office/drawing/2014/main" id="{BE53FCC2-C225-41E5-AB71-82FF31FB9002}"/>
              </a:ext>
            </a:extLst>
          </p:cNvPr>
          <p:cNvSpPr/>
          <p:nvPr/>
        </p:nvSpPr>
        <p:spPr>
          <a:xfrm>
            <a:off x="4350792" y="879488"/>
            <a:ext cx="3235949" cy="553998"/>
          </a:xfrm>
          <a:prstGeom prst="rect">
            <a:avLst/>
          </a:prstGeom>
          <a:noFill/>
        </p:spPr>
        <p:txBody>
          <a:bodyPr wrap="none" lIns="91440" tIns="45720" rIns="91440" bIns="45720">
            <a:spAutoFit/>
          </a:bodyPr>
          <a:lstStyle/>
          <a:p>
            <a:pPr algn="ctr"/>
            <a:r>
              <a:rPr lang="en-US" sz="3000" b="0" cap="none" spc="0" dirty="0">
                <a:ln w="0"/>
                <a:solidFill>
                  <a:schemeClr val="tx1"/>
                </a:solidFill>
                <a:effectLst>
                  <a:outerShdw blurRad="38100" dist="19050" dir="2700000" algn="tl" rotWithShape="0">
                    <a:schemeClr val="dk1">
                      <a:alpha val="40000"/>
                    </a:schemeClr>
                  </a:outerShdw>
                </a:effectLst>
              </a:rPr>
              <a:t>Executive Summary</a:t>
            </a:r>
          </a:p>
        </p:txBody>
      </p:sp>
      <p:sp>
        <p:nvSpPr>
          <p:cNvPr id="10" name="TextBox 9">
            <a:extLst>
              <a:ext uri="{FF2B5EF4-FFF2-40B4-BE49-F238E27FC236}">
                <a16:creationId xmlns:a16="http://schemas.microsoft.com/office/drawing/2014/main" id="{52238330-461D-43DA-8114-3FCF24025867}"/>
              </a:ext>
            </a:extLst>
          </p:cNvPr>
          <p:cNvSpPr txBox="1"/>
          <p:nvPr/>
        </p:nvSpPr>
        <p:spPr>
          <a:xfrm>
            <a:off x="486561" y="1362975"/>
            <a:ext cx="11065079" cy="3970318"/>
          </a:xfrm>
          <a:prstGeom prst="rect">
            <a:avLst/>
          </a:prstGeom>
          <a:noFill/>
        </p:spPr>
        <p:txBody>
          <a:bodyPr wrap="square">
            <a:spAutoFit/>
          </a:bodyPr>
          <a:lstStyle/>
          <a:p>
            <a:pPr marL="0" marR="0">
              <a:spcBef>
                <a:spcPts val="0"/>
              </a:spcBef>
              <a:spcAft>
                <a:spcPts val="0"/>
              </a:spcAft>
            </a:pPr>
            <a:r>
              <a:rPr lang="en-US" sz="1800" b="1" dirty="0">
                <a:effectLst/>
                <a:latin typeface="Times New Roman" panose="02020603050405020304" pitchFamily="18" charset="0"/>
                <a:ea typeface="Times New Roman" panose="02020603050405020304" pitchFamily="18" charset="0"/>
              </a:rPr>
              <a:t>Curriculum and Instruction and Assessment: </a:t>
            </a:r>
            <a:r>
              <a:rPr lang="en-US" sz="1800" dirty="0">
                <a:effectLst/>
                <a:latin typeface="Times New Roman" panose="02020603050405020304" pitchFamily="18" charset="0"/>
                <a:ea typeface="Times New Roman" panose="02020603050405020304" pitchFamily="18" charset="0"/>
              </a:rPr>
              <a:t>Teachers utilize the Balance Literacy approach for all core subjects with a focus in integrating daily writing activities, guided reading, and CIF teaching strategies. All students participate in the Istation Reading and Imagine Math online curriculum.  This curriculum is designed to provide lessons based on each student needs as well as increasing their knowledge in the use of technology.  Our English Learners participate in the Summit K12-TELPAS online and the REACH program to ensure that they grow and attain English proficiency.  Our mission for our campus is to provide our students with a meaningful and purposeful learning environment by including a well-balanced curriculum with rigor and relevance.</a:t>
            </a:r>
          </a:p>
          <a:p>
            <a:pPr marL="0" marR="0">
              <a:spcBef>
                <a:spcPts val="0"/>
              </a:spcBef>
              <a:spcAft>
                <a:spcPts val="0"/>
              </a:spcAft>
            </a:pPr>
            <a:r>
              <a:rPr lang="en-US" sz="1800" b="1" dirty="0">
                <a:effectLst/>
                <a:latin typeface="Times New Roman" panose="02020603050405020304" pitchFamily="18" charset="0"/>
                <a:ea typeface="Times New Roman" panose="02020603050405020304" pitchFamily="18" charset="0"/>
              </a:rPr>
              <a:t> </a:t>
            </a:r>
            <a:endParaRPr lang="en-US" sz="18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800" b="1" dirty="0">
                <a:effectLst/>
                <a:latin typeface="Times New Roman" panose="02020603050405020304" pitchFamily="18" charset="0"/>
                <a:ea typeface="Times New Roman" panose="02020603050405020304" pitchFamily="18" charset="0"/>
              </a:rPr>
              <a:t>Summary of Goals: </a:t>
            </a:r>
            <a:r>
              <a:rPr lang="en-US" sz="1800" dirty="0">
                <a:effectLst/>
                <a:latin typeface="Times New Roman" panose="02020603050405020304" pitchFamily="18" charset="0"/>
                <a:ea typeface="Times New Roman" panose="02020603050405020304" pitchFamily="18" charset="0"/>
              </a:rPr>
              <a:t> Improve student mastery of grade level TEKS by utilizing TEKS based curriculum, data driven instruction to increase the number of students scoring at the MEETS and MASTERS level on STAAR by 10% in all subject areas and subgroups.  Students in grades K-5th will show progress in TIER 1 as determined by TPRI/</a:t>
            </a:r>
            <a:r>
              <a:rPr lang="en-US" sz="1800" dirty="0" err="1">
                <a:effectLst/>
                <a:latin typeface="Times New Roman" panose="02020603050405020304" pitchFamily="18" charset="0"/>
                <a:ea typeface="Times New Roman" panose="02020603050405020304" pitchFamily="18" charset="0"/>
              </a:rPr>
              <a:t>Tejas</a:t>
            </a:r>
            <a:r>
              <a:rPr lang="en-US" sz="1800" dirty="0">
                <a:effectLst/>
                <a:latin typeface="Times New Roman" panose="02020603050405020304" pitchFamily="18" charset="0"/>
                <a:ea typeface="Times New Roman" panose="02020603050405020304" pitchFamily="18" charset="0"/>
              </a:rPr>
              <a:t> Lee, STAAR, and Istation Reading/Imagine Math.  Each student in TIER 2, who are not on grade level, 80% must show progress which will help close the learning gap.  Campus state data will reflect a 5% increase in DOMAINS I, II, and III.  All students (100%) will participate in campus/district wide social emotional initiatives. </a:t>
            </a:r>
          </a:p>
        </p:txBody>
      </p:sp>
      <p:sp>
        <p:nvSpPr>
          <p:cNvPr id="11" name="TextBox 10">
            <a:extLst>
              <a:ext uri="{FF2B5EF4-FFF2-40B4-BE49-F238E27FC236}">
                <a16:creationId xmlns:a16="http://schemas.microsoft.com/office/drawing/2014/main" id="{9D846793-F65D-4C2C-9D07-3656822938BC}"/>
              </a:ext>
            </a:extLst>
          </p:cNvPr>
          <p:cNvSpPr txBox="1"/>
          <p:nvPr/>
        </p:nvSpPr>
        <p:spPr>
          <a:xfrm>
            <a:off x="720716" y="5569556"/>
            <a:ext cx="10976525" cy="553998"/>
          </a:xfrm>
          <a:prstGeom prst="rect">
            <a:avLst/>
          </a:prstGeom>
          <a:noFill/>
        </p:spPr>
        <p:txBody>
          <a:bodyPr wrap="square" rtlCol="0">
            <a:spAutoFit/>
          </a:bodyPr>
          <a:lstStyle/>
          <a:p>
            <a:r>
              <a:rPr lang="en-US" sz="1500" dirty="0"/>
              <a:t>Rodrigo Hernandez, Principal </a:t>
            </a:r>
            <a:r>
              <a:rPr lang="en-US" sz="1500" dirty="0">
                <a:latin typeface="AbcCursive" panose="00000400000000000000" pitchFamily="2" charset="0"/>
              </a:rPr>
              <a:t> </a:t>
            </a:r>
            <a:r>
              <a:rPr lang="en-US" sz="1500" dirty="0">
                <a:latin typeface="Brush Script MT" panose="03060802040406070304" pitchFamily="66" charset="0"/>
              </a:rPr>
              <a:t>Rodrigo Hernandez      </a:t>
            </a:r>
            <a:r>
              <a:rPr lang="en-US" sz="1500" dirty="0"/>
              <a:t>Herlinda A. Salazar, Assistant Principal </a:t>
            </a:r>
            <a:r>
              <a:rPr lang="en-US" sz="1500" dirty="0">
                <a:latin typeface="AbcCursive" panose="00000400000000000000" pitchFamily="2" charset="0"/>
              </a:rPr>
              <a:t> </a:t>
            </a:r>
            <a:r>
              <a:rPr lang="en-US" sz="1500" dirty="0">
                <a:latin typeface="Brush Script MT" panose="03060802040406070304" pitchFamily="66" charset="0"/>
              </a:rPr>
              <a:t>Herlinda A. Salazar</a:t>
            </a:r>
          </a:p>
          <a:p>
            <a:r>
              <a:rPr lang="en-US" sz="1500" dirty="0"/>
              <a:t>Fabiola Alfaro, Teacher  </a:t>
            </a:r>
            <a:r>
              <a:rPr lang="en-US" sz="1500" dirty="0">
                <a:latin typeface="Brush Script MT" panose="03060802040406070304" pitchFamily="66" charset="0"/>
              </a:rPr>
              <a:t>Fabiola Alfaro              </a:t>
            </a:r>
            <a:r>
              <a:rPr lang="en-US" sz="1500" dirty="0"/>
              <a:t>Edna Cepeda, Parent   </a:t>
            </a:r>
            <a:r>
              <a:rPr lang="en-US" sz="1500" dirty="0">
                <a:latin typeface="Brush Script MT" panose="03060802040406070304" pitchFamily="66" charset="0"/>
              </a:rPr>
              <a:t>Edna Cepeda</a:t>
            </a:r>
          </a:p>
        </p:txBody>
      </p:sp>
    </p:spTree>
    <p:extLst>
      <p:ext uri="{BB962C8B-B14F-4D97-AF65-F5344CB8AC3E}">
        <p14:creationId xmlns:p14="http://schemas.microsoft.com/office/powerpoint/2010/main" val="2997805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04306420"/>
              </p:ext>
            </p:extLst>
          </p:nvPr>
        </p:nvGraphicFramePr>
        <p:xfrm>
          <a:off x="838200" y="1039208"/>
          <a:ext cx="10515600" cy="1882503"/>
        </p:xfrm>
        <a:graphic>
          <a:graphicData uri="http://schemas.openxmlformats.org/drawingml/2006/table">
            <a:tbl>
              <a:tblPr firstRow="1" bandRow="1">
                <a:tableStyleId>{8799B23B-EC83-4686-B30A-512413B5E67A}</a:tableStyleId>
              </a:tblPr>
              <a:tblGrid>
                <a:gridCol w="5257800">
                  <a:extLst>
                    <a:ext uri="{9D8B030D-6E8A-4147-A177-3AD203B41FA5}">
                      <a16:colId xmlns:a16="http://schemas.microsoft.com/office/drawing/2014/main" val="3048453044"/>
                    </a:ext>
                  </a:extLst>
                </a:gridCol>
                <a:gridCol w="5257800">
                  <a:extLst>
                    <a:ext uri="{9D8B030D-6E8A-4147-A177-3AD203B41FA5}">
                      <a16:colId xmlns:a16="http://schemas.microsoft.com/office/drawing/2014/main" val="1576829291"/>
                    </a:ext>
                  </a:extLst>
                </a:gridCol>
              </a:tblGrid>
              <a:tr h="331275">
                <a:tc>
                  <a:txBody>
                    <a:bodyPr/>
                    <a:lstStyle/>
                    <a:p>
                      <a:r>
                        <a:rPr lang="en-US" dirty="0"/>
                        <a:t>Board</a:t>
                      </a:r>
                      <a:r>
                        <a:rPr lang="en-US" baseline="0" dirty="0"/>
                        <a:t> of Trustees</a:t>
                      </a:r>
                      <a:endParaRPr lang="en-US" dirty="0"/>
                    </a:p>
                  </a:txBody>
                  <a:tcPr>
                    <a:solidFill>
                      <a:schemeClr val="accent1"/>
                    </a:solidFill>
                  </a:tcPr>
                </a:tc>
                <a:tc>
                  <a:txBody>
                    <a:bodyPr/>
                    <a:lstStyle/>
                    <a:p>
                      <a:endParaRPr lang="en-US" dirty="0"/>
                    </a:p>
                  </a:txBody>
                  <a:tcPr>
                    <a:solidFill>
                      <a:schemeClr val="accent1"/>
                    </a:solidFill>
                  </a:tcPr>
                </a:tc>
                <a:extLst>
                  <a:ext uri="{0D108BD9-81ED-4DB2-BD59-A6C34878D82A}">
                    <a16:rowId xmlns:a16="http://schemas.microsoft.com/office/drawing/2014/main" val="1837039759"/>
                  </a:ext>
                </a:extLst>
              </a:tr>
              <a:tr h="3312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Cynthia A. Gutierrez</a:t>
                      </a:r>
                    </a:p>
                  </a:txBody>
                  <a:tcPr/>
                </a:tc>
                <a:tc>
                  <a:txBody>
                    <a:bodyPr/>
                    <a:lstStyle/>
                    <a:p>
                      <a:r>
                        <a:rPr lang="en-US" dirty="0"/>
                        <a:t>President</a:t>
                      </a:r>
                    </a:p>
                  </a:txBody>
                  <a:tcPr/>
                </a:tc>
                <a:extLst>
                  <a:ext uri="{0D108BD9-81ED-4DB2-BD59-A6C34878D82A}">
                    <a16:rowId xmlns:a16="http://schemas.microsoft.com/office/drawing/2014/main" val="996405838"/>
                  </a:ext>
                </a:extLst>
              </a:tr>
              <a:tr h="3312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Carlos Villegas Jr.</a:t>
                      </a:r>
                    </a:p>
                  </a:txBody>
                  <a:tcPr/>
                </a:tc>
                <a:tc>
                  <a:txBody>
                    <a:bodyPr/>
                    <a:lstStyle/>
                    <a:p>
                      <a:r>
                        <a:rPr lang="en-US" dirty="0"/>
                        <a:t>Vice-President</a:t>
                      </a:r>
                    </a:p>
                  </a:txBody>
                  <a:tcPr/>
                </a:tc>
                <a:extLst>
                  <a:ext uri="{0D108BD9-81ED-4DB2-BD59-A6C34878D82A}">
                    <a16:rowId xmlns:a16="http://schemas.microsoft.com/office/drawing/2014/main" val="1693304550"/>
                  </a:ext>
                </a:extLst>
              </a:tr>
              <a:tr h="33127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Diana Y. Serna</a:t>
                      </a:r>
                    </a:p>
                  </a:txBody>
                  <a:tcPr/>
                </a:tc>
                <a:tc>
                  <a:txBody>
                    <a:bodyPr/>
                    <a:lstStyle/>
                    <a:p>
                      <a:r>
                        <a:rPr lang="en-US" dirty="0"/>
                        <a:t>Secretary</a:t>
                      </a:r>
                    </a:p>
                  </a:txBody>
                  <a:tcPr/>
                </a:tc>
                <a:extLst>
                  <a:ext uri="{0D108BD9-81ED-4DB2-BD59-A6C34878D82A}">
                    <a16:rowId xmlns:a16="http://schemas.microsoft.com/office/drawing/2014/main" val="1895636870"/>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Yolanda Castillo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Assistant Secretary</a:t>
                      </a:r>
                    </a:p>
                  </a:txBody>
                  <a:tcPr/>
                </a:tc>
                <a:extLst>
                  <a:ext uri="{0D108BD9-81ED-4DB2-BD59-A6C34878D82A}">
                    <a16:rowId xmlns:a16="http://schemas.microsoft.com/office/drawing/2014/main" val="1485879766"/>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851520330"/>
              </p:ext>
            </p:extLst>
          </p:nvPr>
        </p:nvGraphicFramePr>
        <p:xfrm>
          <a:off x="838200" y="2932562"/>
          <a:ext cx="10515600" cy="3337560"/>
        </p:xfrm>
        <a:graphic>
          <a:graphicData uri="http://schemas.openxmlformats.org/drawingml/2006/table">
            <a:tbl>
              <a:tblPr firstRow="1" bandRow="1">
                <a:tableStyleId>{8799B23B-EC83-4686-B30A-512413B5E67A}</a:tableStyleId>
              </a:tblPr>
              <a:tblGrid>
                <a:gridCol w="5254869">
                  <a:extLst>
                    <a:ext uri="{9D8B030D-6E8A-4147-A177-3AD203B41FA5}">
                      <a16:colId xmlns:a16="http://schemas.microsoft.com/office/drawing/2014/main" val="3902091917"/>
                    </a:ext>
                  </a:extLst>
                </a:gridCol>
                <a:gridCol w="5260731">
                  <a:extLst>
                    <a:ext uri="{9D8B030D-6E8A-4147-A177-3AD203B41FA5}">
                      <a16:colId xmlns:a16="http://schemas.microsoft.com/office/drawing/2014/main" val="34317467"/>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Jesus Vela Jr. </a:t>
                      </a:r>
                    </a:p>
                  </a:txBody>
                  <a:tcPr/>
                </a:tc>
                <a:tc>
                  <a:txBody>
                    <a:bodyPr/>
                    <a:lstStyle/>
                    <a:p>
                      <a:r>
                        <a:rPr lang="en-US" b="0" dirty="0"/>
                        <a:t>Member</a:t>
                      </a:r>
                    </a:p>
                  </a:txBody>
                  <a:tcPr/>
                </a:tc>
                <a:extLst>
                  <a:ext uri="{0D108BD9-81ED-4DB2-BD59-A6C34878D82A}">
                    <a16:rowId xmlns:a16="http://schemas.microsoft.com/office/drawing/2014/main" val="1038947040"/>
                  </a:ext>
                </a:extLst>
              </a:tr>
              <a:tr h="370840">
                <a:tc>
                  <a:txBody>
                    <a:bodyPr/>
                    <a:lstStyle/>
                    <a:p>
                      <a:r>
                        <a:rPr lang="en-US" dirty="0"/>
                        <a:t>Jesus A. Zambrano</a:t>
                      </a:r>
                    </a:p>
                  </a:txBody>
                  <a:tcPr/>
                </a:tc>
                <a:tc>
                  <a:txBody>
                    <a:bodyPr/>
                    <a:lstStyle/>
                    <a:p>
                      <a:r>
                        <a:rPr lang="en-US" dirty="0"/>
                        <a:t>Member</a:t>
                      </a:r>
                    </a:p>
                  </a:txBody>
                  <a:tcPr/>
                </a:tc>
                <a:extLst>
                  <a:ext uri="{0D108BD9-81ED-4DB2-BD59-A6C34878D82A}">
                    <a16:rowId xmlns:a16="http://schemas.microsoft.com/office/drawing/2014/main" val="3747704981"/>
                  </a:ext>
                </a:extLst>
              </a:tr>
              <a:tr h="370840">
                <a:tc>
                  <a:txBody>
                    <a:bodyPr/>
                    <a:lstStyle/>
                    <a:p>
                      <a:r>
                        <a:rPr lang="en-US" dirty="0"/>
                        <a:t>Jorge L. Zambrano</a:t>
                      </a:r>
                    </a:p>
                  </a:txBody>
                  <a:tcPr/>
                </a:tc>
                <a:tc>
                  <a:txBody>
                    <a:bodyPr/>
                    <a:lstStyle/>
                    <a:p>
                      <a:r>
                        <a:rPr lang="en-US" dirty="0"/>
                        <a:t>Member</a:t>
                      </a:r>
                    </a:p>
                  </a:txBody>
                  <a:tcPr/>
                </a:tc>
                <a:extLst>
                  <a:ext uri="{0D108BD9-81ED-4DB2-BD59-A6C34878D82A}">
                    <a16:rowId xmlns:a16="http://schemas.microsoft.com/office/drawing/2014/main" val="3113570857"/>
                  </a:ext>
                </a:extLst>
              </a:tr>
              <a:tr h="370840">
                <a:tc>
                  <a:txBody>
                    <a:bodyPr/>
                    <a:lstStyle/>
                    <a:p>
                      <a:r>
                        <a:rPr lang="en-US" b="1" dirty="0"/>
                        <a:t>Superintendent’s Cabinet</a:t>
                      </a:r>
                    </a:p>
                  </a:txBody>
                  <a:tcPr>
                    <a:solidFill>
                      <a:schemeClr val="accent1"/>
                    </a:solidFill>
                  </a:tcPr>
                </a:tc>
                <a:tc>
                  <a:txBody>
                    <a:bodyPr/>
                    <a:lstStyle/>
                    <a:p>
                      <a:endParaRPr lang="en-US" dirty="0"/>
                    </a:p>
                  </a:txBody>
                  <a:tcPr>
                    <a:solidFill>
                      <a:schemeClr val="accent1"/>
                    </a:solidFill>
                  </a:tcPr>
                </a:tc>
                <a:extLst>
                  <a:ext uri="{0D108BD9-81ED-4DB2-BD59-A6C34878D82A}">
                    <a16:rowId xmlns:a16="http://schemas.microsoft.com/office/drawing/2014/main" val="1972625532"/>
                  </a:ext>
                </a:extLst>
              </a:tr>
              <a:tr h="370840">
                <a:tc>
                  <a:txBody>
                    <a:bodyPr/>
                    <a:lstStyle/>
                    <a:p>
                      <a:r>
                        <a:rPr lang="en-US" dirty="0"/>
                        <a:t>Dr. Alejandro Elias</a:t>
                      </a:r>
                    </a:p>
                  </a:txBody>
                  <a:tcPr/>
                </a:tc>
                <a:tc>
                  <a:txBody>
                    <a:bodyPr/>
                    <a:lstStyle/>
                    <a:p>
                      <a:r>
                        <a:rPr lang="en-US" dirty="0"/>
                        <a:t>Superintendent of Schools</a:t>
                      </a:r>
                    </a:p>
                  </a:txBody>
                  <a:tcPr/>
                </a:tc>
                <a:extLst>
                  <a:ext uri="{0D108BD9-81ED-4DB2-BD59-A6C34878D82A}">
                    <a16:rowId xmlns:a16="http://schemas.microsoft.com/office/drawing/2014/main" val="2628653255"/>
                  </a:ext>
                </a:extLst>
              </a:tr>
              <a:tr h="370840">
                <a:tc>
                  <a:txBody>
                    <a:bodyPr/>
                    <a:lstStyle/>
                    <a:p>
                      <a:r>
                        <a:rPr lang="en-US" dirty="0"/>
                        <a:t>Ranulfo Marquez</a:t>
                      </a:r>
                    </a:p>
                  </a:txBody>
                  <a:tcPr/>
                </a:tc>
                <a:tc>
                  <a:txBody>
                    <a:bodyPr/>
                    <a:lstStyle/>
                    <a:p>
                      <a:r>
                        <a:rPr lang="en-US" dirty="0"/>
                        <a:t>Assistant Superintendent for Academics</a:t>
                      </a:r>
                    </a:p>
                  </a:txBody>
                  <a:tcPr/>
                </a:tc>
                <a:extLst>
                  <a:ext uri="{0D108BD9-81ED-4DB2-BD59-A6C34878D82A}">
                    <a16:rowId xmlns:a16="http://schemas.microsoft.com/office/drawing/2014/main" val="2200251153"/>
                  </a:ext>
                </a:extLst>
              </a:tr>
              <a:tr h="370840">
                <a:tc>
                  <a:txBody>
                    <a:bodyPr/>
                    <a:lstStyle/>
                    <a:p>
                      <a:r>
                        <a:rPr lang="en-US" dirty="0"/>
                        <a:t>Rebecca Gonzales</a:t>
                      </a:r>
                    </a:p>
                  </a:txBody>
                  <a:tcPr/>
                </a:tc>
                <a:tc>
                  <a:txBody>
                    <a:bodyPr/>
                    <a:lstStyle/>
                    <a:p>
                      <a:r>
                        <a:rPr lang="en-US" dirty="0"/>
                        <a:t>Assistant Superintendent for Finance</a:t>
                      </a:r>
                    </a:p>
                  </a:txBody>
                  <a:tcPr/>
                </a:tc>
                <a:extLst>
                  <a:ext uri="{0D108BD9-81ED-4DB2-BD59-A6C34878D82A}">
                    <a16:rowId xmlns:a16="http://schemas.microsoft.com/office/drawing/2014/main" val="1950951378"/>
                  </a:ext>
                </a:extLst>
              </a:tr>
              <a:tr h="370840">
                <a:tc>
                  <a:txBody>
                    <a:bodyPr/>
                    <a:lstStyle/>
                    <a:p>
                      <a:r>
                        <a:rPr lang="en-US" dirty="0"/>
                        <a:t>Dr. Rebeca Garza</a:t>
                      </a:r>
                    </a:p>
                  </a:txBody>
                  <a:tcPr/>
                </a:tc>
                <a:tc>
                  <a:txBody>
                    <a:bodyPr/>
                    <a:lstStyle/>
                    <a:p>
                      <a:r>
                        <a:rPr lang="en-US" dirty="0"/>
                        <a:t>Assistant Superintendent for Human Services</a:t>
                      </a:r>
                    </a:p>
                  </a:txBody>
                  <a:tcPr/>
                </a:tc>
                <a:extLst>
                  <a:ext uri="{0D108BD9-81ED-4DB2-BD59-A6C34878D82A}">
                    <a16:rowId xmlns:a16="http://schemas.microsoft.com/office/drawing/2014/main" val="2648864328"/>
                  </a:ext>
                </a:extLst>
              </a:tr>
              <a:tr h="370840">
                <a:tc>
                  <a:txBody>
                    <a:bodyPr/>
                    <a:lstStyle/>
                    <a:p>
                      <a:r>
                        <a:rPr lang="en-US" dirty="0"/>
                        <a:t>Roel Faz</a:t>
                      </a:r>
                    </a:p>
                  </a:txBody>
                  <a:tcPr/>
                </a:tc>
                <a:tc>
                  <a:txBody>
                    <a:bodyPr/>
                    <a:lstStyle/>
                    <a:p>
                      <a:r>
                        <a:rPr lang="en-US" dirty="0"/>
                        <a:t>Assistant Superintendent for School Operations</a:t>
                      </a:r>
                    </a:p>
                  </a:txBody>
                  <a:tcPr/>
                </a:tc>
                <a:extLst>
                  <a:ext uri="{0D108BD9-81ED-4DB2-BD59-A6C34878D82A}">
                    <a16:rowId xmlns:a16="http://schemas.microsoft.com/office/drawing/2014/main" val="457912189"/>
                  </a:ext>
                </a:extLst>
              </a:tr>
            </a:tbl>
          </a:graphicData>
        </a:graphic>
      </p:graphicFrame>
      <p:grpSp>
        <p:nvGrpSpPr>
          <p:cNvPr id="7" name="Group 6"/>
          <p:cNvGrpSpPr/>
          <p:nvPr/>
        </p:nvGrpSpPr>
        <p:grpSpPr>
          <a:xfrm>
            <a:off x="838200" y="234703"/>
            <a:ext cx="10515600" cy="615010"/>
            <a:chOff x="-88900" y="203200"/>
            <a:chExt cx="9307602" cy="596900"/>
          </a:xfrm>
        </p:grpSpPr>
        <p:sp>
          <p:nvSpPr>
            <p:cNvPr id="8" name="Rectangle 7"/>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10" name="Picture 9"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6241" y="153796"/>
            <a:ext cx="1199758" cy="1209835"/>
          </a:xfrm>
          <a:prstGeom prst="rect">
            <a:avLst/>
          </a:prstGeom>
        </p:spPr>
      </p:pic>
      <p:sp>
        <p:nvSpPr>
          <p:cNvPr id="13" name="Slide Number Placeholder 12"/>
          <p:cNvSpPr>
            <a:spLocks noGrp="1"/>
          </p:cNvSpPr>
          <p:nvPr>
            <p:ph type="sldNum" sz="quarter" idx="12"/>
          </p:nvPr>
        </p:nvSpPr>
        <p:spPr/>
        <p:txBody>
          <a:bodyPr/>
          <a:lstStyle/>
          <a:p>
            <a:fld id="{CD845126-1A98-4963-AB2A-A5DAD9D79AA9}" type="slidenum">
              <a:rPr lang="en-US" smtClean="0"/>
              <a:t>4</a:t>
            </a:fld>
            <a:endParaRPr lang="en-US"/>
          </a:p>
        </p:txBody>
      </p:sp>
    </p:spTree>
    <p:extLst>
      <p:ext uri="{BB962C8B-B14F-4D97-AF65-F5344CB8AC3E}">
        <p14:creationId xmlns:p14="http://schemas.microsoft.com/office/powerpoint/2010/main" val="3500491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042617225"/>
              </p:ext>
            </p:extLst>
          </p:nvPr>
        </p:nvGraphicFramePr>
        <p:xfrm>
          <a:off x="838200" y="1039208"/>
          <a:ext cx="10515600" cy="5657670"/>
        </p:xfrm>
        <a:graphic>
          <a:graphicData uri="http://schemas.openxmlformats.org/drawingml/2006/table">
            <a:tbl>
              <a:tblPr firstRow="1" bandRow="1">
                <a:tableStyleId>{8799B23B-EC83-4686-B30A-512413B5E67A}</a:tableStyleId>
              </a:tblPr>
              <a:tblGrid>
                <a:gridCol w="4938346">
                  <a:extLst>
                    <a:ext uri="{9D8B030D-6E8A-4147-A177-3AD203B41FA5}">
                      <a16:colId xmlns:a16="http://schemas.microsoft.com/office/drawing/2014/main" val="3048453044"/>
                    </a:ext>
                  </a:extLst>
                </a:gridCol>
                <a:gridCol w="5577254">
                  <a:extLst>
                    <a:ext uri="{9D8B030D-6E8A-4147-A177-3AD203B41FA5}">
                      <a16:colId xmlns:a16="http://schemas.microsoft.com/office/drawing/2014/main" val="1576829291"/>
                    </a:ext>
                  </a:extLst>
                </a:gridCol>
              </a:tblGrid>
              <a:tr h="331275">
                <a:tc>
                  <a:txBody>
                    <a:bodyPr/>
                    <a:lstStyle/>
                    <a:p>
                      <a:r>
                        <a:rPr lang="en-US" dirty="0"/>
                        <a:t>Senior Staff</a:t>
                      </a:r>
                    </a:p>
                  </a:txBody>
                  <a:tcPr>
                    <a:solidFill>
                      <a:schemeClr val="accent1"/>
                    </a:solidFill>
                  </a:tcPr>
                </a:tc>
                <a:tc>
                  <a:txBody>
                    <a:bodyPr/>
                    <a:lstStyle/>
                    <a:p>
                      <a:endParaRPr lang="en-US" dirty="0"/>
                    </a:p>
                  </a:txBody>
                  <a:tcPr>
                    <a:solidFill>
                      <a:schemeClr val="accent1"/>
                    </a:solidFill>
                  </a:tcPr>
                </a:tc>
                <a:extLst>
                  <a:ext uri="{0D108BD9-81ED-4DB2-BD59-A6C34878D82A}">
                    <a16:rowId xmlns:a16="http://schemas.microsoft.com/office/drawing/2014/main" val="1837039759"/>
                  </a:ext>
                </a:extLst>
              </a:tr>
              <a:tr h="331275">
                <a:tc>
                  <a:txBody>
                    <a:bodyPr/>
                    <a:lstStyle/>
                    <a:p>
                      <a:r>
                        <a:rPr lang="en-US" dirty="0"/>
                        <a:t>Dr. Orlando Noyola</a:t>
                      </a:r>
                    </a:p>
                  </a:txBody>
                  <a:tcPr/>
                </a:tc>
                <a:tc>
                  <a:txBody>
                    <a:bodyPr/>
                    <a:lstStyle/>
                    <a:p>
                      <a:r>
                        <a:rPr lang="en-US" dirty="0"/>
                        <a:t>Assistant Superintendent for Student Services</a:t>
                      </a:r>
                    </a:p>
                  </a:txBody>
                  <a:tcPr/>
                </a:tc>
                <a:extLst>
                  <a:ext uri="{0D108BD9-81ED-4DB2-BD59-A6C34878D82A}">
                    <a16:rowId xmlns:a16="http://schemas.microsoft.com/office/drawing/2014/main" val="996405838"/>
                  </a:ext>
                </a:extLst>
              </a:tr>
              <a:tr h="331275">
                <a:tc>
                  <a:txBody>
                    <a:bodyPr/>
                    <a:lstStyle/>
                    <a:p>
                      <a:r>
                        <a:rPr lang="en-US" dirty="0"/>
                        <a:t>Dr. Lauro Davalos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Assistant Superintendent for Technology</a:t>
                      </a:r>
                    </a:p>
                  </a:txBody>
                  <a:tcPr/>
                </a:tc>
                <a:extLst>
                  <a:ext uri="{0D108BD9-81ED-4DB2-BD59-A6C34878D82A}">
                    <a16:rowId xmlns:a16="http://schemas.microsoft.com/office/drawing/2014/main" val="1693304550"/>
                  </a:ext>
                </a:extLst>
              </a:tr>
              <a:tr h="331275">
                <a:tc>
                  <a:txBody>
                    <a:bodyPr/>
                    <a:lstStyle/>
                    <a:p>
                      <a:r>
                        <a:rPr lang="en-US" dirty="0"/>
                        <a:t>Dr. Nora Cantu</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Academics</a:t>
                      </a:r>
                    </a:p>
                  </a:txBody>
                  <a:tcPr/>
                </a:tc>
                <a:extLst>
                  <a:ext uri="{0D108BD9-81ED-4DB2-BD59-A6C34878D82A}">
                    <a16:rowId xmlns:a16="http://schemas.microsoft.com/office/drawing/2014/main" val="1895636870"/>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 Linda Uribe-Trevino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College &amp; Career Readiness</a:t>
                      </a:r>
                    </a:p>
                  </a:txBody>
                  <a:tcPr/>
                </a:tc>
                <a:extLst>
                  <a:ext uri="{0D108BD9-81ED-4DB2-BD59-A6C34878D82A}">
                    <a16:rowId xmlns:a16="http://schemas.microsoft.com/office/drawing/2014/main" val="1485879766"/>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 Nora Rivas-Garza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Secondary Schools</a:t>
                      </a:r>
                    </a:p>
                  </a:txBody>
                  <a:tcPr/>
                </a:tc>
                <a:extLst>
                  <a:ext uri="{0D108BD9-81ED-4DB2-BD59-A6C34878D82A}">
                    <a16:rowId xmlns:a16="http://schemas.microsoft.com/office/drawing/2014/main" val="3103155253"/>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Dr. Iris Guajardo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Secondary Schools</a:t>
                      </a:r>
                    </a:p>
                  </a:txBody>
                  <a:tcPr/>
                </a:tc>
                <a:extLst>
                  <a:ext uri="{0D108BD9-81ED-4DB2-BD59-A6C34878D82A}">
                    <a16:rowId xmlns:a16="http://schemas.microsoft.com/office/drawing/2014/main" val="2306442259"/>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Virna Maldonado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Elementary</a:t>
                      </a:r>
                      <a:r>
                        <a:rPr lang="en-US" baseline="0" dirty="0"/>
                        <a:t> Schools</a:t>
                      </a:r>
                      <a:endParaRPr lang="en-US" dirty="0"/>
                    </a:p>
                  </a:txBody>
                  <a:tcPr/>
                </a:tc>
                <a:extLst>
                  <a:ext uri="{0D108BD9-81ED-4DB2-BD59-A6C34878D82A}">
                    <a16:rowId xmlns:a16="http://schemas.microsoft.com/office/drawing/2014/main" val="1593374503"/>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Claudia Gonzalez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Elementary Schools</a:t>
                      </a:r>
                    </a:p>
                  </a:txBody>
                  <a:tcPr/>
                </a:tc>
                <a:extLst>
                  <a:ext uri="{0D108BD9-81ED-4DB2-BD59-A6C34878D82A}">
                    <a16:rowId xmlns:a16="http://schemas.microsoft.com/office/drawing/2014/main" val="3343635133"/>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Susana</a:t>
                      </a:r>
                      <a:r>
                        <a:rPr lang="en-US" baseline="0" dirty="0"/>
                        <a:t> Arredondo</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Elementary Schools</a:t>
                      </a:r>
                    </a:p>
                  </a:txBody>
                  <a:tcPr/>
                </a:tc>
                <a:extLst>
                  <a:ext uri="{0D108BD9-81ED-4DB2-BD59-A6C34878D82A}">
                    <a16:rowId xmlns:a16="http://schemas.microsoft.com/office/drawing/2014/main" val="2641980456"/>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Yolanda</a:t>
                      </a:r>
                      <a:r>
                        <a:rPr lang="en-US" baseline="0" dirty="0"/>
                        <a:t> Gomez</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 for Learning</a:t>
                      </a:r>
                      <a:r>
                        <a:rPr lang="en-US" baseline="0" dirty="0"/>
                        <a:t> Acceleration</a:t>
                      </a:r>
                      <a:endParaRPr lang="en-US" dirty="0"/>
                    </a:p>
                  </a:txBody>
                  <a:tcPr/>
                </a:tc>
                <a:extLst>
                  <a:ext uri="{0D108BD9-81ED-4DB2-BD59-A6C34878D82A}">
                    <a16:rowId xmlns:a16="http://schemas.microsoft.com/office/drawing/2014/main" val="276463920"/>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Alfredo</a:t>
                      </a:r>
                      <a:r>
                        <a:rPr lang="en-US" baseline="0" dirty="0"/>
                        <a:t> Carrillo</a:t>
                      </a:r>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Executive Officer</a:t>
                      </a:r>
                      <a:r>
                        <a:rPr lang="en-US" baseline="0" dirty="0"/>
                        <a:t> for Human Resource</a:t>
                      </a:r>
                      <a:endParaRPr lang="en-US" dirty="0"/>
                    </a:p>
                  </a:txBody>
                  <a:tcPr/>
                </a:tc>
                <a:extLst>
                  <a:ext uri="{0D108BD9-81ED-4DB2-BD59-A6C34878D82A}">
                    <a16:rowId xmlns:a16="http://schemas.microsoft.com/office/drawing/2014/main" val="538374819"/>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Rafael Gonzalez</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Administrator for Operations</a:t>
                      </a:r>
                    </a:p>
                  </a:txBody>
                  <a:tcPr/>
                </a:tc>
                <a:extLst>
                  <a:ext uri="{0D108BD9-81ED-4DB2-BD59-A6C34878D82A}">
                    <a16:rowId xmlns:a16="http://schemas.microsoft.com/office/drawing/2014/main" val="267430488"/>
                  </a:ext>
                </a:extLst>
              </a:tr>
              <a:tr h="4194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Mario Bracamontes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Sustainability Administrator</a:t>
                      </a:r>
                    </a:p>
                  </a:txBody>
                  <a:tcPr/>
                </a:tc>
                <a:extLst>
                  <a:ext uri="{0D108BD9-81ED-4DB2-BD59-A6C34878D82A}">
                    <a16:rowId xmlns:a16="http://schemas.microsoft.com/office/drawing/2014/main" val="3341465035"/>
                  </a:ext>
                </a:extLst>
              </a:tr>
            </a:tbl>
          </a:graphicData>
        </a:graphic>
      </p:graphicFrame>
      <p:grpSp>
        <p:nvGrpSpPr>
          <p:cNvPr id="7" name="Group 6"/>
          <p:cNvGrpSpPr/>
          <p:nvPr/>
        </p:nvGrpSpPr>
        <p:grpSpPr>
          <a:xfrm>
            <a:off x="838200" y="234703"/>
            <a:ext cx="10515600" cy="615010"/>
            <a:chOff x="-88900" y="203200"/>
            <a:chExt cx="9307602" cy="596900"/>
          </a:xfrm>
        </p:grpSpPr>
        <p:sp>
          <p:nvSpPr>
            <p:cNvPr id="8" name="Rectangle 7"/>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10" name="Picture 9"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96241" y="153796"/>
            <a:ext cx="1199758" cy="1209835"/>
          </a:xfrm>
          <a:prstGeom prst="rect">
            <a:avLst/>
          </a:prstGeom>
        </p:spPr>
      </p:pic>
      <p:sp>
        <p:nvSpPr>
          <p:cNvPr id="13" name="Slide Number Placeholder 12"/>
          <p:cNvSpPr>
            <a:spLocks noGrp="1"/>
          </p:cNvSpPr>
          <p:nvPr>
            <p:ph type="sldNum" sz="quarter" idx="12"/>
          </p:nvPr>
        </p:nvSpPr>
        <p:spPr/>
        <p:txBody>
          <a:bodyPr/>
          <a:lstStyle/>
          <a:p>
            <a:fld id="{CD845126-1A98-4963-AB2A-A5DAD9D79AA9}" type="slidenum">
              <a:rPr lang="en-US" smtClean="0"/>
              <a:t>5</a:t>
            </a:fld>
            <a:endParaRPr lang="en-US"/>
          </a:p>
        </p:txBody>
      </p:sp>
    </p:spTree>
    <p:extLst>
      <p:ext uri="{BB962C8B-B14F-4D97-AF65-F5344CB8AC3E}">
        <p14:creationId xmlns:p14="http://schemas.microsoft.com/office/powerpoint/2010/main" val="760545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pc="300">
                <a:solidFill>
                  <a:schemeClr val="bg1"/>
                </a:solidFill>
                <a:latin typeface="Gill Sans"/>
                <a:cs typeface="Gill Sans"/>
              </a:rPr>
              <a:t>PHARR-SAN JUAN-ALAMO INDEPENDENT SCHOOL DISTRICT</a:t>
            </a:r>
            <a:endParaRPr lang="en-US" spc="300" dirty="0">
              <a:solidFill>
                <a:schemeClr val="bg1"/>
              </a:solidFill>
              <a:latin typeface="Gill Sans"/>
              <a:cs typeface="Gill Sans"/>
            </a:endParaRPr>
          </a:p>
        </p:txBody>
      </p:sp>
      <p:sp>
        <p:nvSpPr>
          <p:cNvPr id="7" name="Slide Number Placeholder 6"/>
          <p:cNvSpPr>
            <a:spLocks noGrp="1"/>
          </p:cNvSpPr>
          <p:nvPr>
            <p:ph type="sldNum" sz="quarter" idx="12"/>
          </p:nvPr>
        </p:nvSpPr>
        <p:spPr/>
        <p:txBody>
          <a:bodyPr/>
          <a:lstStyle/>
          <a:p>
            <a:fld id="{CD845126-1A98-4963-AB2A-A5DAD9D79AA9}" type="slidenum">
              <a:rPr lang="en-US" smtClean="0"/>
              <a:t>6</a:t>
            </a:fld>
            <a:endParaRPr lang="en-US"/>
          </a:p>
        </p:txBody>
      </p:sp>
      <p:sp>
        <p:nvSpPr>
          <p:cNvPr id="11" name="TextBox 10">
            <a:extLst>
              <a:ext uri="{FF2B5EF4-FFF2-40B4-BE49-F238E27FC236}">
                <a16:creationId xmlns:a16="http://schemas.microsoft.com/office/drawing/2014/main" id="{ADA46959-F3EC-4DAB-994F-6AE6E16EC89F}"/>
              </a:ext>
            </a:extLst>
          </p:cNvPr>
          <p:cNvSpPr txBox="1"/>
          <p:nvPr/>
        </p:nvSpPr>
        <p:spPr>
          <a:xfrm>
            <a:off x="1650150" y="1063869"/>
            <a:ext cx="8625254" cy="2215991"/>
          </a:xfrm>
          <a:prstGeom prst="rect">
            <a:avLst/>
          </a:prstGeom>
          <a:noFill/>
        </p:spPr>
        <p:txBody>
          <a:bodyPr wrap="square" rtlCol="0">
            <a:spAutoFit/>
          </a:bodyPr>
          <a:lstStyle/>
          <a:p>
            <a:pPr algn="ctr"/>
            <a:r>
              <a:rPr lang="en-US" sz="2400" b="1" dirty="0"/>
              <a:t>VISION</a:t>
            </a:r>
          </a:p>
          <a:p>
            <a:pPr algn="ctr"/>
            <a:r>
              <a:rPr lang="en-US" sz="1600" b="0" i="0" dirty="0">
                <a:solidFill>
                  <a:srgbClr val="333333"/>
                </a:solidFill>
                <a:effectLst/>
                <a:latin typeface="Open Sans"/>
              </a:rPr>
              <a:t>We believe Santos Livas should commit itself to the fundamental principle that "All Students Can Learn." We can make the difference through positive actions. In the course of our endeavor as professional educators, we must afford all students the opportunity to excel to their fullest. Furthermore, we believe that our top priority should be for students to attain academic recognition in all areas of the curriculum. Commitment for administrators, teachers, parents, and students should become an integral part in accomplishing our school vision.</a:t>
            </a:r>
            <a:endParaRPr lang="en-US" sz="1600" dirty="0"/>
          </a:p>
          <a:p>
            <a:endParaRPr lang="en-US" dirty="0"/>
          </a:p>
        </p:txBody>
      </p:sp>
      <p:sp>
        <p:nvSpPr>
          <p:cNvPr id="13" name="TextBox 12">
            <a:extLst>
              <a:ext uri="{FF2B5EF4-FFF2-40B4-BE49-F238E27FC236}">
                <a16:creationId xmlns:a16="http://schemas.microsoft.com/office/drawing/2014/main" id="{EC55ACA1-2518-4BD4-94C7-09D31A2A6393}"/>
              </a:ext>
            </a:extLst>
          </p:cNvPr>
          <p:cNvSpPr txBox="1"/>
          <p:nvPr/>
        </p:nvSpPr>
        <p:spPr>
          <a:xfrm>
            <a:off x="1721890" y="3749120"/>
            <a:ext cx="8481773" cy="1477328"/>
          </a:xfrm>
          <a:prstGeom prst="rect">
            <a:avLst/>
          </a:prstGeom>
          <a:noFill/>
        </p:spPr>
        <p:txBody>
          <a:bodyPr wrap="square" rtlCol="0">
            <a:spAutoFit/>
          </a:bodyPr>
          <a:lstStyle/>
          <a:p>
            <a:pPr algn="ctr"/>
            <a:r>
              <a:rPr lang="en-US" sz="2400" b="1" dirty="0"/>
              <a:t>MISSION</a:t>
            </a:r>
          </a:p>
          <a:p>
            <a:r>
              <a:rPr lang="en-US" sz="1600" b="0" i="0" dirty="0">
                <a:solidFill>
                  <a:srgbClr val="333333"/>
                </a:solidFill>
                <a:effectLst/>
                <a:latin typeface="Open Sans"/>
              </a:rPr>
              <a:t>We are in supportive partnership with parents and the community and are committed to providing all students with a strong foundation for life-long learning that will produce responsible and productive citizens.</a:t>
            </a:r>
            <a:endParaRPr lang="en-US" sz="1600" b="1" dirty="0"/>
          </a:p>
          <a:p>
            <a:endParaRPr lang="en-US" dirty="0"/>
          </a:p>
        </p:txBody>
      </p:sp>
    </p:spTree>
    <p:extLst>
      <p:ext uri="{BB962C8B-B14F-4D97-AF65-F5344CB8AC3E}">
        <p14:creationId xmlns:p14="http://schemas.microsoft.com/office/powerpoint/2010/main" val="802476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08976" y="57620"/>
            <a:ext cx="9307602" cy="61501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pc="300">
                <a:solidFill>
                  <a:schemeClr val="bg1"/>
                </a:solidFill>
                <a:latin typeface="Gill Sans"/>
                <a:cs typeface="Gill Sans"/>
              </a:rPr>
              <a:t>PHARR-SAN JUAN-ALAMO INDEPENDENT SCHOOL DISTRICT</a:t>
            </a:r>
            <a:endParaRPr lang="en-US" spc="300" dirty="0">
              <a:solidFill>
                <a:schemeClr val="bg1"/>
              </a:solidFill>
              <a:latin typeface="Gill Sans"/>
              <a:cs typeface="Gill Sans"/>
            </a:endParaRPr>
          </a:p>
        </p:txBody>
      </p:sp>
      <p:sp>
        <p:nvSpPr>
          <p:cNvPr id="7" name="Slide Number Placeholder 6"/>
          <p:cNvSpPr>
            <a:spLocks noGrp="1"/>
          </p:cNvSpPr>
          <p:nvPr>
            <p:ph type="sldNum" sz="quarter" idx="12"/>
          </p:nvPr>
        </p:nvSpPr>
        <p:spPr/>
        <p:txBody>
          <a:bodyPr/>
          <a:lstStyle/>
          <a:p>
            <a:fld id="{CD845126-1A98-4963-AB2A-A5DAD9D79AA9}" type="slidenum">
              <a:rPr lang="en-US" smtClean="0"/>
              <a:t>7</a:t>
            </a:fld>
            <a:endParaRPr lang="en-US"/>
          </a:p>
        </p:txBody>
      </p:sp>
      <p:sp>
        <p:nvSpPr>
          <p:cNvPr id="11" name="TextBox 10">
            <a:extLst>
              <a:ext uri="{FF2B5EF4-FFF2-40B4-BE49-F238E27FC236}">
                <a16:creationId xmlns:a16="http://schemas.microsoft.com/office/drawing/2014/main" id="{ADA46959-F3EC-4DAB-994F-6AE6E16EC89F}"/>
              </a:ext>
            </a:extLst>
          </p:cNvPr>
          <p:cNvSpPr txBox="1"/>
          <p:nvPr/>
        </p:nvSpPr>
        <p:spPr>
          <a:xfrm>
            <a:off x="1783373" y="1470036"/>
            <a:ext cx="8625254" cy="4154984"/>
          </a:xfrm>
          <a:prstGeom prst="rect">
            <a:avLst/>
          </a:prstGeom>
          <a:noFill/>
        </p:spPr>
        <p:txBody>
          <a:bodyPr wrap="square" rtlCol="0">
            <a:spAutoFit/>
          </a:bodyPr>
          <a:lstStyle/>
          <a:p>
            <a:pPr algn="ctr"/>
            <a:r>
              <a:rPr lang="en-US" sz="3000" b="1" dirty="0"/>
              <a:t>Campus Improvement Plan Committee</a:t>
            </a:r>
          </a:p>
          <a:p>
            <a:endParaRPr lang="en-US" dirty="0"/>
          </a:p>
          <a:p>
            <a:r>
              <a:rPr lang="en-US" dirty="0"/>
              <a:t>Rodrigo Hernandez, Principal</a:t>
            </a:r>
          </a:p>
          <a:p>
            <a:r>
              <a:rPr lang="en-US" dirty="0"/>
              <a:t>Herlinda Salazar, Assistant Principal</a:t>
            </a:r>
          </a:p>
          <a:p>
            <a:r>
              <a:rPr lang="en-US" dirty="0"/>
              <a:t>Santos Duran, CLL</a:t>
            </a:r>
          </a:p>
          <a:p>
            <a:r>
              <a:rPr lang="en-US" dirty="0"/>
              <a:t>Olga Gonzalez, PreK Teacher</a:t>
            </a:r>
          </a:p>
          <a:p>
            <a:r>
              <a:rPr lang="en-US" dirty="0"/>
              <a:t>Dora Porras-Garcia, Kinder Teacher</a:t>
            </a:r>
          </a:p>
          <a:p>
            <a:r>
              <a:rPr lang="en-US" dirty="0"/>
              <a:t>Vanessa Gonzalez, 1</a:t>
            </a:r>
            <a:r>
              <a:rPr lang="en-US" baseline="30000" dirty="0"/>
              <a:t>st</a:t>
            </a:r>
            <a:r>
              <a:rPr lang="en-US" dirty="0"/>
              <a:t> Grade Teacher</a:t>
            </a:r>
          </a:p>
          <a:p>
            <a:r>
              <a:rPr lang="en-US" dirty="0"/>
              <a:t>Erica Ramos, 2</a:t>
            </a:r>
            <a:r>
              <a:rPr lang="en-US" baseline="30000" dirty="0"/>
              <a:t>nd</a:t>
            </a:r>
            <a:r>
              <a:rPr lang="en-US" dirty="0"/>
              <a:t> Grade Teacher</a:t>
            </a:r>
          </a:p>
          <a:p>
            <a:r>
              <a:rPr lang="en-US" dirty="0"/>
              <a:t>Nancy Gonzalez, 3</a:t>
            </a:r>
            <a:r>
              <a:rPr lang="en-US" baseline="30000" dirty="0"/>
              <a:t>rd</a:t>
            </a:r>
            <a:r>
              <a:rPr lang="en-US" dirty="0"/>
              <a:t> Grade Teacher</a:t>
            </a:r>
          </a:p>
          <a:p>
            <a:r>
              <a:rPr lang="en-US" dirty="0"/>
              <a:t>Reyna Arauza, 4</a:t>
            </a:r>
            <a:r>
              <a:rPr lang="en-US" baseline="30000" dirty="0"/>
              <a:t>th</a:t>
            </a:r>
            <a:r>
              <a:rPr lang="en-US" dirty="0"/>
              <a:t> Grade Teacher</a:t>
            </a:r>
          </a:p>
          <a:p>
            <a:r>
              <a:rPr lang="en-US" dirty="0"/>
              <a:t>Fabiola Alfaro, 5</a:t>
            </a:r>
            <a:r>
              <a:rPr lang="en-US" baseline="30000" dirty="0"/>
              <a:t>th</a:t>
            </a:r>
            <a:r>
              <a:rPr lang="en-US" dirty="0"/>
              <a:t> Grade Teacher</a:t>
            </a:r>
          </a:p>
          <a:p>
            <a:r>
              <a:rPr lang="en-US" dirty="0"/>
              <a:t>Stephanie Casares, SPED Teacher</a:t>
            </a:r>
          </a:p>
          <a:p>
            <a:r>
              <a:rPr lang="en-US" dirty="0"/>
              <a:t>Edna Cepeda, Parent</a:t>
            </a:r>
          </a:p>
        </p:txBody>
      </p:sp>
    </p:spTree>
    <p:extLst>
      <p:ext uri="{BB962C8B-B14F-4D97-AF65-F5344CB8AC3E}">
        <p14:creationId xmlns:p14="http://schemas.microsoft.com/office/powerpoint/2010/main" val="4280512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72046" y="1053719"/>
            <a:ext cx="8367304" cy="5307891"/>
          </a:xfrm>
        </p:spPr>
        <p:txBody>
          <a:bodyPr>
            <a:normAutofit/>
          </a:bodyPr>
          <a:lstStyle/>
          <a:p>
            <a:pPr marL="0" indent="0" algn="ctr">
              <a:buNone/>
            </a:pPr>
            <a:r>
              <a:rPr lang="en-US" sz="3600" b="1" i="1" dirty="0">
                <a:solidFill>
                  <a:srgbClr val="800000"/>
                </a:solidFill>
              </a:rPr>
              <a:t>What We Believe In</a:t>
            </a:r>
          </a:p>
          <a:p>
            <a:pPr marL="0" indent="0">
              <a:buNone/>
            </a:pPr>
            <a:endParaRPr lang="en-US" b="1" i="1" dirty="0">
              <a:solidFill>
                <a:srgbClr val="404040"/>
              </a:solidFill>
            </a:endParaRPr>
          </a:p>
          <a:p>
            <a:pPr marL="0" indent="0">
              <a:buNone/>
            </a:pPr>
            <a:r>
              <a:rPr lang="en-US" b="1" i="1" dirty="0">
                <a:solidFill>
                  <a:srgbClr val="404040"/>
                </a:solidFill>
              </a:rPr>
              <a:t>Guiding Principles “Lion Paws”</a:t>
            </a:r>
          </a:p>
          <a:p>
            <a:r>
              <a:rPr lang="en-US" dirty="0"/>
              <a:t>Prepare self</a:t>
            </a:r>
          </a:p>
          <a:p>
            <a:r>
              <a:rPr lang="en-US" dirty="0"/>
              <a:t>Act respectfully</a:t>
            </a:r>
          </a:p>
          <a:p>
            <a:r>
              <a:rPr lang="en-US" dirty="0"/>
              <a:t>Work together</a:t>
            </a:r>
          </a:p>
          <a:p>
            <a:r>
              <a:rPr lang="en-US" dirty="0"/>
              <a:t>Safety first</a:t>
            </a:r>
          </a:p>
          <a:p>
            <a:pPr marL="0" indent="0">
              <a:buNone/>
            </a:pPr>
            <a:endParaRPr lang="en-US" dirty="0"/>
          </a:p>
          <a:p>
            <a:endParaRPr lang="en-US" dirty="0"/>
          </a:p>
        </p:txBody>
      </p:sp>
      <p:grpSp>
        <p:nvGrpSpPr>
          <p:cNvPr id="5" name="Group 4"/>
          <p:cNvGrpSpPr/>
          <p:nvPr/>
        </p:nvGrpSpPr>
        <p:grpSpPr>
          <a:xfrm>
            <a:off x="1457325" y="234703"/>
            <a:ext cx="9278360" cy="615010"/>
            <a:chOff x="-88900" y="203200"/>
            <a:chExt cx="9307602" cy="596900"/>
          </a:xfrm>
        </p:grpSpPr>
        <p:sp>
          <p:nvSpPr>
            <p:cNvPr id="6" name="Rectangle 5"/>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468243" y="30696"/>
            <a:ext cx="1199758" cy="1209835"/>
          </a:xfrm>
          <a:prstGeom prst="rect">
            <a:avLst/>
          </a:prstGeom>
        </p:spPr>
      </p:pic>
      <p:sp>
        <p:nvSpPr>
          <p:cNvPr id="8" name="Slide Number Placeholder 7"/>
          <p:cNvSpPr>
            <a:spLocks noGrp="1"/>
          </p:cNvSpPr>
          <p:nvPr>
            <p:ph type="sldNum" sz="quarter" idx="12"/>
          </p:nvPr>
        </p:nvSpPr>
        <p:spPr/>
        <p:txBody>
          <a:bodyPr/>
          <a:lstStyle/>
          <a:p>
            <a:fld id="{CD845126-1A98-4963-AB2A-A5DAD9D79AA9}" type="slidenum">
              <a:rPr lang="en-US" smtClean="0"/>
              <a:t>8</a:t>
            </a:fld>
            <a:endParaRPr lang="en-US"/>
          </a:p>
        </p:txBody>
      </p:sp>
    </p:spTree>
    <p:extLst>
      <p:ext uri="{BB962C8B-B14F-4D97-AF65-F5344CB8AC3E}">
        <p14:creationId xmlns:p14="http://schemas.microsoft.com/office/powerpoint/2010/main" val="1074423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7123" y="1558344"/>
            <a:ext cx="10656677" cy="5299656"/>
          </a:xfrm>
        </p:spPr>
        <p:txBody>
          <a:bodyPr>
            <a:normAutofit fontScale="70000" lnSpcReduction="20000"/>
          </a:bodyPr>
          <a:lstStyle/>
          <a:p>
            <a:pPr marL="0" indent="0" algn="ctr">
              <a:buNone/>
            </a:pPr>
            <a:r>
              <a:rPr lang="en-US" b="1" dirty="0"/>
              <a:t>Data Resources Reviewed</a:t>
            </a:r>
          </a:p>
          <a:p>
            <a:pPr marL="514350" indent="-514350">
              <a:buFont typeface="+mj-lt"/>
              <a:buAutoNum type="arabicPeriod"/>
            </a:pPr>
            <a:r>
              <a:rPr lang="en-US" sz="3300" dirty="0"/>
              <a:t>2022-2023 STAAR Campus Summary STAAR Report</a:t>
            </a:r>
            <a:endParaRPr lang="en-US" sz="3300" dirty="0">
              <a:highlight>
                <a:srgbClr val="FFFF00"/>
              </a:highlight>
            </a:endParaRPr>
          </a:p>
          <a:p>
            <a:pPr marL="514350" indent="-514350">
              <a:buFont typeface="+mj-lt"/>
              <a:buAutoNum type="arabicPeriod"/>
            </a:pPr>
            <a:r>
              <a:rPr lang="en-US" sz="3300" dirty="0"/>
              <a:t>2022-2023 System Safeguards </a:t>
            </a:r>
          </a:p>
          <a:p>
            <a:pPr marL="514350" indent="-514350">
              <a:buFont typeface="+mj-lt"/>
              <a:buAutoNum type="arabicPeriod"/>
            </a:pPr>
            <a:r>
              <a:rPr lang="en-US" sz="3300" dirty="0"/>
              <a:t>2022-2023 Attendance</a:t>
            </a:r>
          </a:p>
          <a:p>
            <a:pPr marL="514350" indent="-514350">
              <a:buFont typeface="+mj-lt"/>
              <a:buAutoNum type="arabicPeriod"/>
            </a:pPr>
            <a:r>
              <a:rPr lang="en-US" sz="3300" dirty="0"/>
              <a:t>Discipline Referrals</a:t>
            </a:r>
          </a:p>
          <a:p>
            <a:pPr marL="514350" indent="-514350">
              <a:buFont typeface="+mj-lt"/>
              <a:buAutoNum type="arabicPeriod"/>
            </a:pPr>
            <a:r>
              <a:rPr lang="en-US" sz="3300" dirty="0"/>
              <a:t>PEIMS Demographics</a:t>
            </a:r>
          </a:p>
          <a:p>
            <a:pPr marL="514350" indent="-514350">
              <a:buFont typeface="+mj-lt"/>
              <a:buAutoNum type="arabicPeriod"/>
            </a:pPr>
            <a:r>
              <a:rPr lang="en-US" sz="3300" dirty="0"/>
              <a:t>Walk-through Data</a:t>
            </a:r>
          </a:p>
          <a:p>
            <a:pPr marL="514350" indent="-514350">
              <a:buFont typeface="+mj-lt"/>
              <a:buAutoNum type="arabicPeriod"/>
            </a:pPr>
            <a:r>
              <a:rPr lang="en-US" sz="3300" dirty="0"/>
              <a:t>Parental Involvement Data</a:t>
            </a:r>
          </a:p>
          <a:p>
            <a:pPr marL="514350" indent="-514350">
              <a:buFont typeface="+mj-lt"/>
              <a:buAutoNum type="arabicPeriod"/>
            </a:pPr>
            <a:r>
              <a:rPr lang="en-US" sz="3300" dirty="0"/>
              <a:t>TTESS Teacher Evaluations/TIA Designations</a:t>
            </a:r>
          </a:p>
          <a:p>
            <a:pPr marL="514350" indent="-514350">
              <a:buFont typeface="+mj-lt"/>
              <a:buAutoNum type="arabicPeriod"/>
            </a:pPr>
            <a:r>
              <a:rPr lang="en-US" sz="3300" dirty="0"/>
              <a:t>Professional Development Plan</a:t>
            </a:r>
          </a:p>
          <a:p>
            <a:pPr marL="514350" indent="-514350">
              <a:buFont typeface="+mj-lt"/>
              <a:buAutoNum type="arabicPeriod"/>
            </a:pPr>
            <a:r>
              <a:rPr lang="en-US" sz="3300" dirty="0"/>
              <a:t>Teacher Certifications</a:t>
            </a:r>
          </a:p>
          <a:p>
            <a:pPr marL="514350" indent="-514350">
              <a:buFont typeface="+mj-lt"/>
              <a:buAutoNum type="arabicPeriod"/>
            </a:pPr>
            <a:r>
              <a:rPr lang="en-US" sz="3300" dirty="0"/>
              <a:t>TELPAS Scores</a:t>
            </a:r>
          </a:p>
          <a:p>
            <a:pPr marL="514350" indent="-514350">
              <a:buFont typeface="+mj-lt"/>
              <a:buAutoNum type="arabicPeriod"/>
            </a:pPr>
            <a:r>
              <a:rPr lang="en-US" sz="3300" dirty="0"/>
              <a:t>Technology Inventories</a:t>
            </a:r>
          </a:p>
          <a:p>
            <a:pPr marL="514350" indent="-514350">
              <a:buFont typeface="+mj-lt"/>
              <a:buAutoNum type="arabicPeriod"/>
            </a:pPr>
            <a:r>
              <a:rPr lang="en-US" sz="3300" dirty="0"/>
              <a:t>TPRI/</a:t>
            </a:r>
            <a:r>
              <a:rPr lang="en-US" sz="3300" dirty="0" err="1"/>
              <a:t>Tejas</a:t>
            </a:r>
            <a:r>
              <a:rPr lang="en-US" sz="3300" dirty="0"/>
              <a:t> Lee/TX-KEA/CLI Engage Reports</a:t>
            </a:r>
          </a:p>
          <a:p>
            <a:pPr marL="0" indent="0">
              <a:buNone/>
            </a:pPr>
            <a:endParaRPr lang="en-US" dirty="0"/>
          </a:p>
        </p:txBody>
      </p:sp>
      <p:grpSp>
        <p:nvGrpSpPr>
          <p:cNvPr id="4" name="Group 3"/>
          <p:cNvGrpSpPr/>
          <p:nvPr/>
        </p:nvGrpSpPr>
        <p:grpSpPr>
          <a:xfrm>
            <a:off x="697122" y="274555"/>
            <a:ext cx="11494877"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a:p>
              <a:pPr algn="ctr"/>
              <a:endParaRPr lang="en-US" dirty="0"/>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4042" y="258838"/>
            <a:ext cx="1199758" cy="1209835"/>
          </a:xfrm>
          <a:prstGeom prst="rect">
            <a:avLst/>
          </a:prstGeom>
        </p:spPr>
      </p:pic>
      <p:sp>
        <p:nvSpPr>
          <p:cNvPr id="9" name="Slide Number Placeholder 8"/>
          <p:cNvSpPr>
            <a:spLocks noGrp="1"/>
          </p:cNvSpPr>
          <p:nvPr>
            <p:ph type="sldNum" sz="quarter" idx="12"/>
          </p:nvPr>
        </p:nvSpPr>
        <p:spPr/>
        <p:txBody>
          <a:bodyPr/>
          <a:lstStyle/>
          <a:p>
            <a:fld id="{CD845126-1A98-4963-AB2A-A5DAD9D79AA9}" type="slidenum">
              <a:rPr lang="en-US" smtClean="0"/>
              <a:t>9</a:t>
            </a:fld>
            <a:endParaRPr lang="en-US"/>
          </a:p>
        </p:txBody>
      </p:sp>
    </p:spTree>
    <p:extLst>
      <p:ext uri="{BB962C8B-B14F-4D97-AF65-F5344CB8AC3E}">
        <p14:creationId xmlns:p14="http://schemas.microsoft.com/office/powerpoint/2010/main" val="2823338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504651"/>
            <a:ext cx="11099800" cy="5019675"/>
          </a:xfrm>
          <a:noFill/>
        </p:spPr>
        <p:txBody>
          <a:bodyPr>
            <a:noAutofit/>
          </a:bodyPr>
          <a:lstStyle/>
          <a:p>
            <a:pPr marL="0" indent="0">
              <a:buNone/>
            </a:pPr>
            <a:r>
              <a:rPr lang="en-US" sz="1600" b="1" dirty="0"/>
              <a:t>Demographics</a:t>
            </a:r>
          </a:p>
          <a:p>
            <a:pPr marL="0" indent="0">
              <a:buNone/>
            </a:pPr>
            <a:r>
              <a:rPr lang="en-US" sz="1600" b="1" dirty="0"/>
              <a:t>Demographics Summary</a:t>
            </a:r>
          </a:p>
          <a:p>
            <a:pPr marL="0" indent="0">
              <a:buNone/>
            </a:pPr>
            <a:r>
              <a:rPr lang="en-US" sz="1600" b="1" dirty="0"/>
              <a:t>Special Education:</a:t>
            </a:r>
          </a:p>
          <a:p>
            <a:pPr marL="0" indent="0">
              <a:buNone/>
            </a:pPr>
            <a:r>
              <a:rPr lang="en-US" sz="1400" dirty="0"/>
              <a:t>The following sources from the campus were used to review the Special Education data by the campus staff: State of Texas Assessments of Academic Readiness (STAAR) results, Performance Based Monitoring Assessment System (PBMAS), and system safeguards indicators to determine strengths and needs of our Special Education students. In addition, the Special Education Department was very involved in the curriculum writing and revision for grades K-12 during the summer to ensure that the general curriculum meets the needs of our special education students.  Professional development is also coordinated with the curriculum and instruction department to ensure that all general education teachers are well versed in best practices that support the learning of special education students.</a:t>
            </a:r>
          </a:p>
          <a:p>
            <a:pPr marL="0" indent="0">
              <a:buNone/>
            </a:pPr>
            <a:r>
              <a:rPr lang="en-US" sz="1400" b="1" dirty="0"/>
              <a:t>Needs:</a:t>
            </a:r>
          </a:p>
          <a:p>
            <a:pPr marL="0" indent="0">
              <a:buNone/>
            </a:pPr>
            <a:r>
              <a:rPr lang="en-US" sz="1400" dirty="0"/>
              <a:t>System Safeguards Data:  </a:t>
            </a:r>
          </a:p>
          <a:p>
            <a:pPr marL="0" indent="0">
              <a:buNone/>
            </a:pPr>
            <a:r>
              <a:rPr lang="en-US" sz="1400" dirty="0"/>
              <a:t>In analyzing Spring 2022 STAAR Data, our math scores reflect a 19% approaches level and reading scores reflect a 24% approaches level.</a:t>
            </a:r>
          </a:p>
          <a:p>
            <a:pPr marL="0" indent="0">
              <a:buNone/>
            </a:pPr>
            <a:r>
              <a:rPr lang="en-US" sz="1400" b="1" dirty="0"/>
              <a:t>Personnel Needs:</a:t>
            </a:r>
          </a:p>
          <a:p>
            <a:pPr marL="0" indent="0">
              <a:buNone/>
            </a:pPr>
            <a:r>
              <a:rPr lang="en-US" sz="1400" dirty="0"/>
              <a:t>The Santos Livas Elementary Administration must work closely with the human resource department to ensure that highly qualified teachers and instructional assistants are recruited, hired, and placed in the appropriate educational setting and to implement the inclusion model effectively.</a:t>
            </a:r>
          </a:p>
          <a:p>
            <a:pPr marL="0" indent="0">
              <a:buNone/>
            </a:pPr>
            <a:r>
              <a:rPr lang="en-US" sz="1400" b="1" dirty="0"/>
              <a:t>Professional Development Needs:  </a:t>
            </a:r>
          </a:p>
          <a:p>
            <a:pPr marL="0" indent="0">
              <a:buNone/>
            </a:pPr>
            <a:r>
              <a:rPr lang="en-US" sz="1400" dirty="0"/>
              <a:t>The Santos Livas Elementary Staff  must work closely with the Curriculum and Instruction Department and provide PD in the area of co-teaching  to implement the inclusion model effectively.</a:t>
            </a:r>
          </a:p>
        </p:txBody>
      </p:sp>
      <p:grpSp>
        <p:nvGrpSpPr>
          <p:cNvPr id="4" name="Group 3"/>
          <p:cNvGrpSpPr/>
          <p:nvPr/>
        </p:nvGrpSpPr>
        <p:grpSpPr>
          <a:xfrm>
            <a:off x="697123" y="274555"/>
            <a:ext cx="11681396"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p>
            <a:p>
              <a:pPr algn="ctr"/>
              <a:r>
                <a:rPr lang="en-US" sz="1600" b="1" dirty="0">
                  <a:solidFill>
                    <a:schemeClr val="bg1"/>
                  </a:solidFill>
                </a:rPr>
                <a:t>(All state Assessment Data was Spring 2022 Data)</a:t>
              </a:r>
              <a:endParaRPr lang="en-US" sz="1600" dirty="0">
                <a:solidFill>
                  <a:schemeClr val="bg1"/>
                </a:solidFill>
              </a:endParaRPr>
            </a:p>
            <a:p>
              <a:pPr algn="ctr"/>
              <a:endParaRPr lang="en-US" dirty="0"/>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74842" y="256425"/>
            <a:ext cx="1199758" cy="1209835"/>
          </a:xfrm>
          <a:prstGeom prst="rect">
            <a:avLst/>
          </a:prstGeom>
        </p:spPr>
      </p:pic>
      <p:sp>
        <p:nvSpPr>
          <p:cNvPr id="9" name="Slide Number Placeholder 8"/>
          <p:cNvSpPr>
            <a:spLocks noGrp="1"/>
          </p:cNvSpPr>
          <p:nvPr>
            <p:ph type="sldNum" sz="quarter" idx="12"/>
          </p:nvPr>
        </p:nvSpPr>
        <p:spPr/>
        <p:txBody>
          <a:bodyPr/>
          <a:lstStyle/>
          <a:p>
            <a:fld id="{CD845126-1A98-4963-AB2A-A5DAD9D79AA9}" type="slidenum">
              <a:rPr lang="en-US" smtClean="0"/>
              <a:t>10</a:t>
            </a:fld>
            <a:endParaRPr lang="en-US"/>
          </a:p>
        </p:txBody>
      </p:sp>
      <p:sp>
        <p:nvSpPr>
          <p:cNvPr id="2" name="TextBox 1">
            <a:extLst>
              <a:ext uri="{FF2B5EF4-FFF2-40B4-BE49-F238E27FC236}">
                <a16:creationId xmlns:a16="http://schemas.microsoft.com/office/drawing/2014/main" id="{59948E3A-278C-2D85-8751-1DFE31A5B81C}"/>
              </a:ext>
            </a:extLst>
          </p:cNvPr>
          <p:cNvSpPr txBox="1"/>
          <p:nvPr/>
        </p:nvSpPr>
        <p:spPr>
          <a:xfrm>
            <a:off x="2860646" y="4014488"/>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Needs for 2024 will be adjusted once TEA releases standards.</a:t>
            </a:r>
          </a:p>
        </p:txBody>
      </p:sp>
    </p:spTree>
    <p:extLst>
      <p:ext uri="{BB962C8B-B14F-4D97-AF65-F5344CB8AC3E}">
        <p14:creationId xmlns:p14="http://schemas.microsoft.com/office/powerpoint/2010/main" val="29910240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8"/>
            <a:ext cx="11099800" cy="5019675"/>
          </a:xfrm>
          <a:noFill/>
        </p:spPr>
        <p:txBody>
          <a:bodyPr>
            <a:normAutofit fontScale="70000" lnSpcReduction="20000"/>
          </a:bodyPr>
          <a:lstStyle/>
          <a:p>
            <a:pPr marL="0" indent="0">
              <a:buNone/>
            </a:pPr>
            <a:r>
              <a:rPr lang="en-US" sz="1600" b="1" dirty="0"/>
              <a:t>Demographics</a:t>
            </a:r>
          </a:p>
          <a:p>
            <a:pPr marL="0" indent="0">
              <a:buNone/>
            </a:pPr>
            <a:r>
              <a:rPr lang="en-US" sz="1600" b="1" dirty="0"/>
              <a:t>Demographics Summary</a:t>
            </a:r>
          </a:p>
          <a:p>
            <a:pPr marL="0" indent="0">
              <a:buNone/>
            </a:pPr>
            <a:r>
              <a:rPr lang="en-US" sz="1600" b="1" dirty="0"/>
              <a:t>Special Education:</a:t>
            </a:r>
          </a:p>
          <a:p>
            <a:pPr marL="0" indent="0">
              <a:buNone/>
            </a:pPr>
            <a:r>
              <a:rPr lang="en-US" sz="1400" b="1" dirty="0"/>
              <a:t>Strengths:</a:t>
            </a:r>
            <a:endParaRPr lang="en-US" sz="1200" b="1" dirty="0"/>
          </a:p>
          <a:p>
            <a:r>
              <a:rPr lang="en-US" sz="2000" dirty="0"/>
              <a:t>In STAAR Math, Academic Growth Status for Special Education students at Livas increased by 9%.</a:t>
            </a:r>
          </a:p>
          <a:p>
            <a:r>
              <a:rPr lang="en-US" sz="2000" dirty="0"/>
              <a:t> In STAAR Reading, Academic Growth Status for Special Education students at Livas increased by 14%.</a:t>
            </a:r>
          </a:p>
          <a:p>
            <a:pPr marL="0" indent="0">
              <a:buNone/>
            </a:pPr>
            <a:r>
              <a:rPr lang="en-US" sz="1600" b="1" dirty="0"/>
              <a:t>Needs:</a:t>
            </a:r>
            <a:endParaRPr lang="en-US" sz="1600" dirty="0"/>
          </a:p>
          <a:p>
            <a:r>
              <a:rPr lang="en-US" sz="2000" dirty="0"/>
              <a:t>In STAAR  ELA/Reading, Approaches Grade Level for Special Education students at Livas was 24%. </a:t>
            </a:r>
          </a:p>
          <a:p>
            <a:r>
              <a:rPr lang="en-US" sz="2000" dirty="0"/>
              <a:t>In STAAR Math, Approaches Grade Level for Special Education students at Livas was 19%.</a:t>
            </a:r>
          </a:p>
          <a:p>
            <a:pPr marL="0" indent="0">
              <a:buNone/>
            </a:pPr>
            <a:endParaRPr lang="en-US" sz="2000" dirty="0"/>
          </a:p>
          <a:p>
            <a:pPr marL="0" indent="0">
              <a:buNone/>
            </a:pPr>
            <a:r>
              <a:rPr lang="en-US" sz="2000" b="1" dirty="0"/>
              <a:t>Personnel Needs:</a:t>
            </a:r>
          </a:p>
          <a:p>
            <a:pPr marL="0" indent="0">
              <a:buNone/>
            </a:pPr>
            <a:r>
              <a:rPr lang="en-US" sz="2000" dirty="0"/>
              <a:t>Campus Administrators will work closely with Human Resources (HR) to ensure the selection of highly qualified employee(s) holding valid state issued certification.</a:t>
            </a:r>
          </a:p>
          <a:p>
            <a:pPr marL="0" indent="0">
              <a:buNone/>
            </a:pPr>
            <a:r>
              <a:rPr lang="en-US" sz="2000" b="1" dirty="0"/>
              <a:t>Professional Development Needs:</a:t>
            </a:r>
          </a:p>
          <a:p>
            <a:r>
              <a:rPr lang="en-US" sz="2000" dirty="0"/>
              <a:t>Special Ed teacher will attend Professional Development offered to general education teachers.</a:t>
            </a:r>
          </a:p>
          <a:p>
            <a:r>
              <a:rPr lang="en-US" sz="2000" dirty="0"/>
              <a:t>The Special Education Department will work closely with the Campus and provide PD in the area of co-teaching to implement the inclusion model effectively.</a:t>
            </a:r>
          </a:p>
          <a:p>
            <a:r>
              <a:rPr lang="en-US" sz="2000" dirty="0"/>
              <a:t>Special Ed teacher will co-teach in 3</a:t>
            </a:r>
            <a:r>
              <a:rPr lang="en-US" sz="2000" baseline="30000" dirty="0"/>
              <a:t>rd</a:t>
            </a:r>
            <a:r>
              <a:rPr lang="en-US" sz="2000" dirty="0"/>
              <a:t>, 4</a:t>
            </a:r>
            <a:r>
              <a:rPr lang="en-US" sz="2000" baseline="30000" dirty="0"/>
              <a:t>th</a:t>
            </a:r>
            <a:r>
              <a:rPr lang="en-US" sz="2000" dirty="0"/>
              <a:t>, and 5</a:t>
            </a:r>
            <a:r>
              <a:rPr lang="en-US" sz="2000" baseline="30000" dirty="0"/>
              <a:t>th</a:t>
            </a:r>
            <a:r>
              <a:rPr lang="en-US" sz="2000" dirty="0"/>
              <a:t> Grade classrooms where Sp. Ed. Students are enrolled.  </a:t>
            </a:r>
          </a:p>
          <a:p>
            <a:r>
              <a:rPr lang="en-US" sz="2000" dirty="0"/>
              <a:t>Special Ed teacher will use the Depth of Knowledge questioning techniques throughout her lessons</a:t>
            </a:r>
          </a:p>
          <a:p>
            <a:pPr marL="0" indent="0">
              <a:buNone/>
            </a:pPr>
            <a:endParaRPr lang="en-US" sz="2000" dirty="0"/>
          </a:p>
          <a:p>
            <a:pPr marL="0" indent="0">
              <a:buNone/>
            </a:pPr>
            <a:endParaRPr lang="en-US" sz="1200" dirty="0"/>
          </a:p>
        </p:txBody>
      </p:sp>
      <p:grpSp>
        <p:nvGrpSpPr>
          <p:cNvPr id="4" name="Group 3"/>
          <p:cNvGrpSpPr/>
          <p:nvPr/>
        </p:nvGrpSpPr>
        <p:grpSpPr>
          <a:xfrm>
            <a:off x="697122" y="274555"/>
            <a:ext cx="11626805"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a:p>
              <a:pPr algn="ctr"/>
              <a:endParaRPr lang="en-US" dirty="0"/>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24007" y="273590"/>
            <a:ext cx="1199758" cy="1209835"/>
          </a:xfrm>
          <a:prstGeom prst="rect">
            <a:avLst/>
          </a:prstGeom>
        </p:spPr>
      </p:pic>
      <p:sp>
        <p:nvSpPr>
          <p:cNvPr id="9" name="Slide Number Placeholder 8"/>
          <p:cNvSpPr>
            <a:spLocks noGrp="1"/>
          </p:cNvSpPr>
          <p:nvPr>
            <p:ph type="sldNum" sz="quarter" idx="12"/>
          </p:nvPr>
        </p:nvSpPr>
        <p:spPr/>
        <p:txBody>
          <a:bodyPr/>
          <a:lstStyle/>
          <a:p>
            <a:fld id="{CD845126-1A98-4963-AB2A-A5DAD9D79AA9}" type="slidenum">
              <a:rPr lang="en-US" smtClean="0"/>
              <a:t>11</a:t>
            </a:fld>
            <a:endParaRPr lang="en-US"/>
          </a:p>
        </p:txBody>
      </p:sp>
      <p:sp>
        <p:nvSpPr>
          <p:cNvPr id="2" name="TextBox 1">
            <a:extLst>
              <a:ext uri="{FF2B5EF4-FFF2-40B4-BE49-F238E27FC236}">
                <a16:creationId xmlns:a16="http://schemas.microsoft.com/office/drawing/2014/main" id="{E4D0079F-604E-360C-C490-D51060CA4D45}"/>
              </a:ext>
            </a:extLst>
          </p:cNvPr>
          <p:cNvSpPr txBox="1"/>
          <p:nvPr/>
        </p:nvSpPr>
        <p:spPr>
          <a:xfrm>
            <a:off x="4340604" y="4079644"/>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Needs for 2024 will be adjusted once TEA releases standards.</a:t>
            </a:r>
          </a:p>
        </p:txBody>
      </p:sp>
    </p:spTree>
    <p:extLst>
      <p:ext uri="{BB962C8B-B14F-4D97-AF65-F5344CB8AC3E}">
        <p14:creationId xmlns:p14="http://schemas.microsoft.com/office/powerpoint/2010/main" val="23002653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11258" y="1466466"/>
            <a:ext cx="11099800" cy="5345719"/>
          </a:xfrm>
          <a:noFill/>
        </p:spPr>
        <p:txBody>
          <a:bodyPr>
            <a:noAutofit/>
          </a:bodyPr>
          <a:lstStyle/>
          <a:p>
            <a:pPr marL="0" indent="0">
              <a:buNone/>
            </a:pPr>
            <a:r>
              <a:rPr lang="en-US" sz="1100" b="1" dirty="0"/>
              <a:t>Demographics</a:t>
            </a:r>
          </a:p>
          <a:p>
            <a:pPr marL="0" indent="0">
              <a:buNone/>
            </a:pPr>
            <a:r>
              <a:rPr lang="en-US" sz="1100" b="1" dirty="0"/>
              <a:t>Demographics Summary Continued:</a:t>
            </a:r>
          </a:p>
          <a:p>
            <a:pPr marL="0" indent="0">
              <a:buNone/>
            </a:pPr>
            <a:r>
              <a:rPr lang="en-US" sz="1100" b="1" dirty="0"/>
              <a:t>Emergent Bilinguals (EB):</a:t>
            </a:r>
          </a:p>
          <a:p>
            <a:pPr marL="0" indent="0">
              <a:buNone/>
            </a:pPr>
            <a:r>
              <a:rPr lang="en-US" sz="1100" dirty="0"/>
              <a:t>The following sources from the campus were used to review the Dual Language/English as a Second Language (DL/ESL) Department data by the campus staff: State of Texas Assessments of Academic Readiness (STAAR) results, Performance Based Monitoring Assessment System (PBMAS) and TELPAS indicators to determine strengths and needs of our EB students. The Santos </a:t>
            </a:r>
            <a:r>
              <a:rPr lang="en-US" sz="1100" dirty="0" err="1"/>
              <a:t>Livas</a:t>
            </a:r>
            <a:r>
              <a:rPr lang="en-US" sz="1100" dirty="0"/>
              <a:t> Elementary Administration also worked closely with the human resource department to ensure that highly qualified teachers and instructional assistants were recruited, hired, and placed in the appropriate educational setting. Each curriculum and instruction central office administrator by campus type was also assigned an English Language and Spanish Language Development coach to enhance bi-literacy.    In addition, the DL Department was very involved in the curriculum writing and revision for grades K-12 during the summer to address the needs of our EB students and align the curriculum between English and Spanish Language Arts that led to a more coherent and consistent bi-literacy program.  Professional development was also coordinated with the curriculum and instruction department to ensure that all general education teachers utilize best practices that support the learning of EB students. </a:t>
            </a:r>
          </a:p>
          <a:p>
            <a:pPr marL="0" indent="0">
              <a:buNone/>
            </a:pPr>
            <a:r>
              <a:rPr lang="en-US" sz="1400" dirty="0"/>
              <a:t>As evidence in the STAAR assessments, the results are as follows:</a:t>
            </a:r>
          </a:p>
          <a:p>
            <a:pPr marL="0" indent="0">
              <a:buNone/>
            </a:pPr>
            <a:r>
              <a:rPr lang="en-US" sz="1400" dirty="0"/>
              <a:t>Reading               65%  ( 74% All Students)                       </a:t>
            </a:r>
          </a:p>
          <a:p>
            <a:pPr marL="0" indent="0">
              <a:buNone/>
            </a:pPr>
            <a:r>
              <a:rPr lang="en-US" sz="1400" dirty="0"/>
              <a:t>Mathematics     56% ( 60% All Students)                                                                                                                </a:t>
            </a:r>
          </a:p>
          <a:p>
            <a:pPr marL="0" indent="0">
              <a:buNone/>
            </a:pPr>
            <a:r>
              <a:rPr lang="en-US" sz="1400" dirty="0"/>
              <a:t>Science               52% ( 69% All Students)                        </a:t>
            </a:r>
            <a:r>
              <a:rPr lang="en-US" sz="1400" dirty="0">
                <a:solidFill>
                  <a:srgbClr val="FF0000"/>
                </a:solidFill>
              </a:rPr>
              <a:t>            </a:t>
            </a:r>
            <a:endParaRPr lang="en-US" sz="1400" dirty="0"/>
          </a:p>
          <a:p>
            <a:pPr marL="0" indent="0">
              <a:buNone/>
            </a:pPr>
            <a:r>
              <a:rPr lang="en-US" sz="1600" b="1" dirty="0"/>
              <a:t>Needs:</a:t>
            </a:r>
          </a:p>
          <a:p>
            <a:pPr marL="0" indent="0">
              <a:buNone/>
            </a:pPr>
            <a:r>
              <a:rPr lang="en-US" sz="1200" dirty="0"/>
              <a:t>As evidenced in the STAAR assessments , the results show an achievement gap as follows:</a:t>
            </a:r>
          </a:p>
          <a:p>
            <a:r>
              <a:rPr lang="en-US" sz="1200" dirty="0"/>
              <a:t>In Reading, the achievement gap  in 2021-2022 between EB and All student is -9%           </a:t>
            </a:r>
          </a:p>
          <a:p>
            <a:r>
              <a:rPr lang="en-US" sz="1200" dirty="0"/>
              <a:t>In Science, the achievement gap in 2021-2022 between EB and All students  is -8%.                                                      </a:t>
            </a:r>
          </a:p>
        </p:txBody>
      </p:sp>
      <p:grpSp>
        <p:nvGrpSpPr>
          <p:cNvPr id="4" name="Group 3"/>
          <p:cNvGrpSpPr/>
          <p:nvPr/>
        </p:nvGrpSpPr>
        <p:grpSpPr>
          <a:xfrm>
            <a:off x="697123" y="274555"/>
            <a:ext cx="11613158"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a:p>
              <a:pPr algn="ctr"/>
              <a:endParaRPr lang="en-US" dirty="0"/>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11300" y="246294"/>
            <a:ext cx="1199758" cy="1209835"/>
          </a:xfrm>
          <a:prstGeom prst="rect">
            <a:avLst/>
          </a:prstGeom>
        </p:spPr>
      </p:pic>
      <p:sp>
        <p:nvSpPr>
          <p:cNvPr id="9" name="Slide Number Placeholder 8"/>
          <p:cNvSpPr>
            <a:spLocks noGrp="1"/>
          </p:cNvSpPr>
          <p:nvPr>
            <p:ph type="sldNum" sz="quarter" idx="12"/>
          </p:nvPr>
        </p:nvSpPr>
        <p:spPr/>
        <p:txBody>
          <a:bodyPr/>
          <a:lstStyle/>
          <a:p>
            <a:fld id="{CD845126-1A98-4963-AB2A-A5DAD9D79AA9}" type="slidenum">
              <a:rPr lang="en-US" smtClean="0"/>
              <a:t>12</a:t>
            </a:fld>
            <a:endParaRPr lang="en-US"/>
          </a:p>
        </p:txBody>
      </p:sp>
      <p:sp>
        <p:nvSpPr>
          <p:cNvPr id="2" name="TextBox 1">
            <a:extLst>
              <a:ext uri="{FF2B5EF4-FFF2-40B4-BE49-F238E27FC236}">
                <a16:creationId xmlns:a16="http://schemas.microsoft.com/office/drawing/2014/main" id="{2E58E3F7-755E-E5E3-C133-9DAC756309CF}"/>
              </a:ext>
            </a:extLst>
          </p:cNvPr>
          <p:cNvSpPr txBox="1"/>
          <p:nvPr/>
        </p:nvSpPr>
        <p:spPr>
          <a:xfrm>
            <a:off x="3897983" y="4303552"/>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Needs for 2024 will be adjusted once TEA releases standards.</a:t>
            </a:r>
          </a:p>
        </p:txBody>
      </p:sp>
    </p:spTree>
    <p:extLst>
      <p:ext uri="{BB962C8B-B14F-4D97-AF65-F5344CB8AC3E}">
        <p14:creationId xmlns:p14="http://schemas.microsoft.com/office/powerpoint/2010/main" val="446563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2985" y="1692919"/>
            <a:ext cx="11099800" cy="5049076"/>
          </a:xfrm>
        </p:spPr>
        <p:txBody>
          <a:bodyPr>
            <a:normAutofit/>
          </a:bodyPr>
          <a:lstStyle/>
          <a:p>
            <a:pPr marL="0" indent="0">
              <a:buNone/>
            </a:pPr>
            <a:r>
              <a:rPr lang="en-US" sz="1800" b="1" dirty="0"/>
              <a:t>Demographics</a:t>
            </a:r>
          </a:p>
          <a:p>
            <a:pPr marL="0" indent="0">
              <a:buNone/>
            </a:pPr>
            <a:r>
              <a:rPr lang="en-US" sz="1800" b="1" dirty="0"/>
              <a:t>Demographics Summary Continued:</a:t>
            </a:r>
          </a:p>
          <a:p>
            <a:pPr marL="0" indent="0">
              <a:buNone/>
            </a:pPr>
            <a:r>
              <a:rPr lang="en-US" sz="1800" b="1" dirty="0"/>
              <a:t>Economically Disadvantaged</a:t>
            </a:r>
          </a:p>
          <a:p>
            <a:pPr marL="0" indent="0">
              <a:buNone/>
            </a:pPr>
            <a:r>
              <a:rPr lang="en-US" sz="1600" dirty="0"/>
              <a:t>The following sources from across the campus were used to review the Economically Disadvantaged data by the campus staff: State of Texas Assessments of Academic Readiness (STAAR) results, and System Safeguards to determine strengths and needs of our Economically Disadvantaged Students. </a:t>
            </a:r>
          </a:p>
          <a:p>
            <a:pPr marL="0" indent="0">
              <a:buNone/>
            </a:pPr>
            <a:r>
              <a:rPr lang="en-US" sz="1600" b="1" dirty="0"/>
              <a:t>Needs:</a:t>
            </a:r>
          </a:p>
          <a:p>
            <a:pPr marL="0" indent="0">
              <a:buNone/>
            </a:pPr>
            <a:r>
              <a:rPr lang="en-US" sz="1600" dirty="0"/>
              <a:t>As evidenced in the STAAR assessments, the results show an achievement gap as follows:</a:t>
            </a:r>
          </a:p>
          <a:p>
            <a:pPr marL="0" indent="0">
              <a:buNone/>
            </a:pPr>
            <a:r>
              <a:rPr lang="en-US" sz="1600" dirty="0"/>
              <a:t>Reading        73%     ( 74% All Students)                  </a:t>
            </a:r>
          </a:p>
          <a:p>
            <a:pPr marL="0" indent="0">
              <a:buNone/>
            </a:pPr>
            <a:r>
              <a:rPr lang="en-US" sz="1600" dirty="0"/>
              <a:t>Math             58%     ( 60% All Students)                                                                                               </a:t>
            </a:r>
          </a:p>
          <a:p>
            <a:pPr marL="0" indent="0">
              <a:buNone/>
            </a:pPr>
            <a:r>
              <a:rPr lang="en-US" sz="1600" dirty="0"/>
              <a:t>Science          67%      (69% All Students)                     </a:t>
            </a:r>
          </a:p>
          <a:p>
            <a:pPr marL="0" indent="0">
              <a:buNone/>
            </a:pPr>
            <a:endParaRPr lang="en-US" sz="1600" dirty="0"/>
          </a:p>
          <a:p>
            <a:r>
              <a:rPr lang="en-US" sz="1600" dirty="0"/>
              <a:t>In Reading, the achievement gap between Eco Dis and All students is -1%.       </a:t>
            </a:r>
          </a:p>
          <a:p>
            <a:r>
              <a:rPr lang="en-US" sz="1600" dirty="0"/>
              <a:t>In Writing, the achievement gap between Eco Dis and All students is -2%.</a:t>
            </a:r>
          </a:p>
          <a:p>
            <a:r>
              <a:rPr lang="en-US" sz="1600" dirty="0"/>
              <a:t>In Science, the achievement gap between Eco Dis and All students is -2%</a:t>
            </a:r>
          </a:p>
          <a:p>
            <a:endParaRPr lang="en-US" sz="1200" dirty="0"/>
          </a:p>
        </p:txBody>
      </p:sp>
      <p:grpSp>
        <p:nvGrpSpPr>
          <p:cNvPr id="4" name="Group 3"/>
          <p:cNvGrpSpPr/>
          <p:nvPr/>
        </p:nvGrpSpPr>
        <p:grpSpPr>
          <a:xfrm>
            <a:off x="697123" y="274555"/>
            <a:ext cx="10054960" cy="1153314"/>
            <a:chOff x="-851498" y="241879"/>
            <a:chExt cx="9995497" cy="596900"/>
          </a:xfrm>
        </p:grpSpPr>
        <p:sp>
          <p:nvSpPr>
            <p:cNvPr id="5" name="Rectangle 4"/>
            <p:cNvSpPr/>
            <p:nvPr/>
          </p:nvSpPr>
          <p:spPr>
            <a:xfrm>
              <a:off x="-851498" y="241879"/>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solidFill>
                    <a:schemeClr val="bg1"/>
                  </a:solidFill>
                </a:rPr>
                <a:t>Comprehensive Needs Assessment</a:t>
              </a:r>
              <a:endParaRPr lang="en-US" sz="3200" dirty="0">
                <a:solidFill>
                  <a:schemeClr val="bg1"/>
                </a:solidFill>
              </a:endParaRPr>
            </a:p>
            <a:p>
              <a:pPr algn="ctr"/>
              <a:endParaRPr lang="en-US" dirty="0"/>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60338" y="274555"/>
            <a:ext cx="1199758" cy="1209835"/>
          </a:xfrm>
          <a:prstGeom prst="rect">
            <a:avLst/>
          </a:prstGeom>
        </p:spPr>
      </p:pic>
      <p:sp>
        <p:nvSpPr>
          <p:cNvPr id="9" name="Slide Number Placeholder 8"/>
          <p:cNvSpPr>
            <a:spLocks noGrp="1"/>
          </p:cNvSpPr>
          <p:nvPr>
            <p:ph type="sldNum" sz="quarter" idx="12"/>
          </p:nvPr>
        </p:nvSpPr>
        <p:spPr/>
        <p:txBody>
          <a:bodyPr/>
          <a:lstStyle/>
          <a:p>
            <a:fld id="{CD845126-1A98-4963-AB2A-A5DAD9D79AA9}" type="slidenum">
              <a:rPr lang="en-US" smtClean="0"/>
              <a:t>13</a:t>
            </a:fld>
            <a:endParaRPr lang="en-US" dirty="0"/>
          </a:p>
        </p:txBody>
      </p:sp>
      <p:sp>
        <p:nvSpPr>
          <p:cNvPr id="2" name="TextBox 1">
            <a:extLst>
              <a:ext uri="{FF2B5EF4-FFF2-40B4-BE49-F238E27FC236}">
                <a16:creationId xmlns:a16="http://schemas.microsoft.com/office/drawing/2014/main" id="{9B71974B-6F93-1CB8-B438-AD7E544DD903}"/>
              </a:ext>
            </a:extLst>
          </p:cNvPr>
          <p:cNvSpPr txBox="1"/>
          <p:nvPr/>
        </p:nvSpPr>
        <p:spPr>
          <a:xfrm>
            <a:off x="4225153" y="5165081"/>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Needs for 2024 will be adjusted once TEA releases standards.</a:t>
            </a:r>
          </a:p>
        </p:txBody>
      </p:sp>
    </p:spTree>
    <p:extLst>
      <p:ext uri="{BB962C8B-B14F-4D97-AF65-F5344CB8AC3E}">
        <p14:creationId xmlns:p14="http://schemas.microsoft.com/office/powerpoint/2010/main" val="946169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55000" lnSpcReduction="20000"/>
          </a:bodyPr>
          <a:lstStyle/>
          <a:p>
            <a:pPr marL="0" indent="0">
              <a:buNone/>
            </a:pPr>
            <a:r>
              <a:rPr lang="en-US" sz="3200" b="1" dirty="0"/>
              <a:t>Demographics</a:t>
            </a:r>
          </a:p>
          <a:p>
            <a:pPr marL="0" indent="0">
              <a:buNone/>
            </a:pPr>
            <a:r>
              <a:rPr lang="en-US" sz="3200" b="1" dirty="0"/>
              <a:t>Demographics Summary</a:t>
            </a:r>
          </a:p>
          <a:p>
            <a:pPr marL="0" indent="0">
              <a:buNone/>
            </a:pPr>
            <a:r>
              <a:rPr lang="en-US" sz="3200" b="1" dirty="0"/>
              <a:t>All students</a:t>
            </a:r>
          </a:p>
          <a:p>
            <a:pPr marL="0" indent="0">
              <a:buNone/>
            </a:pPr>
            <a:r>
              <a:rPr lang="en-US" b="1" dirty="0"/>
              <a:t>Needs:  </a:t>
            </a:r>
          </a:p>
          <a:p>
            <a:pPr marL="0" indent="0">
              <a:buNone/>
            </a:pPr>
            <a:r>
              <a:rPr lang="en-US" b="1" dirty="0"/>
              <a:t>In 2021-2022, attendance rate was  97.2 %, there was an increase when compared to 2020-2021 ( 92%). </a:t>
            </a:r>
          </a:p>
          <a:p>
            <a:pPr marL="0" indent="0">
              <a:buNone/>
            </a:pPr>
            <a:endParaRPr lang="en-US" b="1" dirty="0"/>
          </a:p>
          <a:p>
            <a:pPr marL="0" indent="0">
              <a:buNone/>
            </a:pPr>
            <a:r>
              <a:rPr lang="en-US" b="1" dirty="0"/>
              <a:t>Interventions:  </a:t>
            </a:r>
          </a:p>
          <a:p>
            <a:r>
              <a:rPr lang="en-US" dirty="0"/>
              <a:t>Campus Leadership Team will create a calendar for Parent Meetings that will inform them of the importance of attendance to include curriculum nights, STAAR parent meetings, monthly calendars and use of Class Dojo. </a:t>
            </a:r>
          </a:p>
          <a:p>
            <a:r>
              <a:rPr lang="en-US" dirty="0"/>
              <a:t>Classroom teachers will present to students the same information that parents receive as well as incentives such as weekly Lions Arcade and teacher classroom incentives. </a:t>
            </a:r>
          </a:p>
          <a:p>
            <a:r>
              <a:rPr lang="en-US" dirty="0"/>
              <a:t>Announce weekly attendance on Mondays (top class per grade level.)</a:t>
            </a:r>
          </a:p>
          <a:p>
            <a:r>
              <a:rPr lang="en-US" dirty="0"/>
              <a:t>Identify students who are frequently absent by grade level and create an action plan for intervention. </a:t>
            </a:r>
          </a:p>
          <a:p>
            <a:r>
              <a:rPr lang="en-US" dirty="0"/>
              <a:t>Students with 7 or more absences will participate in the Attendance Recovery Program.  </a:t>
            </a:r>
          </a:p>
          <a:p>
            <a:endParaRPr lang="en-US" dirty="0"/>
          </a:p>
          <a:p>
            <a:endParaRPr lang="es-MX" dirty="0"/>
          </a:p>
        </p:txBody>
      </p:sp>
      <p:sp>
        <p:nvSpPr>
          <p:cNvPr id="4" name="Title 3"/>
          <p:cNvSpPr>
            <a:spLocks noGrp="1"/>
          </p:cNvSpPr>
          <p:nvPr>
            <p:ph type="title"/>
          </p:nvPr>
        </p:nvSpPr>
        <p:spPr>
          <a:xfrm>
            <a:off x="838200" y="365125"/>
            <a:ext cx="10515600" cy="1085303"/>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br>
              <a:rPr lang="en-US" sz="3200" b="1" dirty="0">
                <a:solidFill>
                  <a:schemeClr val="bg1"/>
                </a:solidFill>
              </a:rPr>
            </a:br>
            <a:r>
              <a:rPr lang="en-US" sz="3200" b="1" dirty="0">
                <a:solidFill>
                  <a:schemeClr val="bg1"/>
                </a:solidFill>
              </a:rPr>
              <a:t>Comprehensive Needs Assessment</a:t>
            </a:r>
            <a:endParaRPr lang="en-US" sz="3200" dirty="0">
              <a:solidFill>
                <a:schemeClr val="bg1"/>
              </a:solidFill>
            </a:endParaRPr>
          </a:p>
          <a:p>
            <a:pPr algn="ctr"/>
            <a:endParaRPr lang="en-US" dirty="0"/>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326414" y="422988"/>
            <a:ext cx="867522" cy="940729"/>
          </a:xfrm>
          <a:prstGeom prst="rect">
            <a:avLst/>
          </a:prstGeom>
        </p:spPr>
      </p:pic>
      <p:sp>
        <p:nvSpPr>
          <p:cNvPr id="7" name="Slide Number Placeholder 6"/>
          <p:cNvSpPr>
            <a:spLocks noGrp="1"/>
          </p:cNvSpPr>
          <p:nvPr>
            <p:ph type="sldNum" sz="quarter" idx="12"/>
          </p:nvPr>
        </p:nvSpPr>
        <p:spPr/>
        <p:txBody>
          <a:bodyPr/>
          <a:lstStyle/>
          <a:p>
            <a:fld id="{CD845126-1A98-4963-AB2A-A5DAD9D79AA9}" type="slidenum">
              <a:rPr lang="en-US" smtClean="0"/>
              <a:t>14</a:t>
            </a:fld>
            <a:endParaRPr lang="en-US"/>
          </a:p>
        </p:txBody>
      </p:sp>
    </p:spTree>
    <p:extLst>
      <p:ext uri="{BB962C8B-B14F-4D97-AF65-F5344CB8AC3E}">
        <p14:creationId xmlns:p14="http://schemas.microsoft.com/office/powerpoint/2010/main" val="21961621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322" y="0"/>
            <a:ext cx="10515600" cy="297026"/>
          </a:xfrm>
        </p:spPr>
        <p:txBody>
          <a:bodyPr>
            <a:normAutofit/>
          </a:bodyPr>
          <a:lstStyle/>
          <a:p>
            <a:r>
              <a:rPr lang="en-US" sz="1400" b="1" dirty="0"/>
              <a:t>Comprehensive Needs Assessment Continued:  Goal Area 1-4 Summary  of Findings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489931023"/>
              </p:ext>
            </p:extLst>
          </p:nvPr>
        </p:nvGraphicFramePr>
        <p:xfrm>
          <a:off x="316706" y="297026"/>
          <a:ext cx="11558587" cy="6392699"/>
        </p:xfrm>
        <a:graphic>
          <a:graphicData uri="http://schemas.openxmlformats.org/drawingml/2006/table">
            <a:tbl>
              <a:tblPr firstRow="1" bandRow="1">
                <a:tableStyleId>{5940675A-B579-460E-94D1-54222C63F5DA}</a:tableStyleId>
              </a:tblPr>
              <a:tblGrid>
                <a:gridCol w="991378">
                  <a:extLst>
                    <a:ext uri="{9D8B030D-6E8A-4147-A177-3AD203B41FA5}">
                      <a16:colId xmlns:a16="http://schemas.microsoft.com/office/drawing/2014/main" val="20000"/>
                    </a:ext>
                  </a:extLst>
                </a:gridCol>
                <a:gridCol w="2438515">
                  <a:extLst>
                    <a:ext uri="{9D8B030D-6E8A-4147-A177-3AD203B41FA5}">
                      <a16:colId xmlns:a16="http://schemas.microsoft.com/office/drawing/2014/main" val="20001"/>
                    </a:ext>
                  </a:extLst>
                </a:gridCol>
                <a:gridCol w="2439689">
                  <a:extLst>
                    <a:ext uri="{9D8B030D-6E8A-4147-A177-3AD203B41FA5}">
                      <a16:colId xmlns:a16="http://schemas.microsoft.com/office/drawing/2014/main" val="20002"/>
                    </a:ext>
                  </a:extLst>
                </a:gridCol>
                <a:gridCol w="3972589">
                  <a:extLst>
                    <a:ext uri="{9D8B030D-6E8A-4147-A177-3AD203B41FA5}">
                      <a16:colId xmlns:a16="http://schemas.microsoft.com/office/drawing/2014/main" val="20003"/>
                    </a:ext>
                  </a:extLst>
                </a:gridCol>
                <a:gridCol w="1716416">
                  <a:extLst>
                    <a:ext uri="{9D8B030D-6E8A-4147-A177-3AD203B41FA5}">
                      <a16:colId xmlns:a16="http://schemas.microsoft.com/office/drawing/2014/main" val="20004"/>
                    </a:ext>
                  </a:extLst>
                </a:gridCol>
              </a:tblGrid>
              <a:tr h="307084">
                <a:tc>
                  <a:txBody>
                    <a:bodyPr/>
                    <a:lstStyle/>
                    <a:p>
                      <a:pPr algn="ctr"/>
                      <a:r>
                        <a:rPr lang="en-US" sz="1600" dirty="0"/>
                        <a:t>GOAL</a:t>
                      </a:r>
                    </a:p>
                  </a:txBody>
                  <a:tcPr/>
                </a:tc>
                <a:tc>
                  <a:txBody>
                    <a:bodyPr/>
                    <a:lstStyle/>
                    <a:p>
                      <a:pPr algn="ctr"/>
                      <a:r>
                        <a:rPr lang="en-US" sz="1600" dirty="0"/>
                        <a:t>Area Reviewed</a:t>
                      </a:r>
                    </a:p>
                  </a:txBody>
                  <a:tcPr/>
                </a:tc>
                <a:tc>
                  <a:txBody>
                    <a:bodyPr/>
                    <a:lstStyle/>
                    <a:p>
                      <a:pPr algn="ctr"/>
                      <a:r>
                        <a:rPr lang="en-US" sz="1600" dirty="0"/>
                        <a:t>Summary of Strengths</a:t>
                      </a:r>
                    </a:p>
                  </a:txBody>
                  <a:tcPr/>
                </a:tc>
                <a:tc>
                  <a:txBody>
                    <a:bodyPr/>
                    <a:lstStyle/>
                    <a:p>
                      <a:pPr algn="ctr"/>
                      <a:r>
                        <a:rPr lang="en-US" sz="1600" dirty="0"/>
                        <a:t>Summary of Needs</a:t>
                      </a:r>
                    </a:p>
                  </a:txBody>
                  <a:tcPr/>
                </a:tc>
                <a:tc>
                  <a:txBody>
                    <a:bodyPr/>
                    <a:lstStyle/>
                    <a:p>
                      <a:pPr algn="ctr"/>
                      <a:r>
                        <a:rPr lang="en-US" sz="1600" dirty="0"/>
                        <a:t>Priorities</a:t>
                      </a:r>
                    </a:p>
                  </a:txBody>
                  <a:tcPr/>
                </a:tc>
                <a:extLst>
                  <a:ext uri="{0D108BD9-81ED-4DB2-BD59-A6C34878D82A}">
                    <a16:rowId xmlns:a16="http://schemas.microsoft.com/office/drawing/2014/main" val="10000"/>
                  </a:ext>
                </a:extLst>
              </a:tr>
              <a:tr h="1619171">
                <a:tc>
                  <a:txBody>
                    <a:bodyPr/>
                    <a:lstStyle/>
                    <a:p>
                      <a:pPr algn="ctr"/>
                      <a:r>
                        <a:rPr lang="en-US" dirty="0"/>
                        <a:t>1</a:t>
                      </a:r>
                    </a:p>
                  </a:txBody>
                  <a:tcPr/>
                </a:tc>
                <a:tc>
                  <a:txBody>
                    <a:bodyPr/>
                    <a:lstStyle/>
                    <a:p>
                      <a:pPr algn="ctr"/>
                      <a:endParaRPr lang="en-US" sz="1600" dirty="0"/>
                    </a:p>
                    <a:p>
                      <a:pPr algn="ctr"/>
                      <a:r>
                        <a:rPr lang="en-US" sz="1600" baseline="0" dirty="0"/>
                        <a:t>Goal Area </a:t>
                      </a:r>
                      <a:r>
                        <a:rPr lang="en-US" sz="1600" dirty="0"/>
                        <a:t>1:</a:t>
                      </a:r>
                    </a:p>
                    <a:p>
                      <a:pPr algn="ctr"/>
                      <a:r>
                        <a:rPr lang="en-US" sz="1600" dirty="0"/>
                        <a:t>Student Achievement</a:t>
                      </a:r>
                    </a:p>
                  </a:txBody>
                  <a:tcPr/>
                </a:tc>
                <a:tc>
                  <a:txBody>
                    <a:bodyPr/>
                    <a:lstStyle/>
                    <a:p>
                      <a:pPr marL="285750" indent="-285750" algn="l">
                        <a:buFont typeface="Arial" panose="020B0604020202020204" pitchFamily="34" charset="0"/>
                        <a:buChar char="•"/>
                      </a:pPr>
                      <a:r>
                        <a:rPr lang="en-US" sz="1000" dirty="0"/>
                        <a:t>Campus received a scale score of 82.</a:t>
                      </a:r>
                    </a:p>
                    <a:p>
                      <a:pPr marL="285750" indent="-285750" algn="l">
                        <a:buFont typeface="Arial" panose="020B0604020202020204" pitchFamily="34" charset="0"/>
                        <a:buChar char="•"/>
                      </a:pPr>
                      <a:endParaRPr lang="en-US" sz="1000" b="1" u="sng" baseline="0" dirty="0"/>
                    </a:p>
                  </a:txBody>
                  <a:tcPr/>
                </a:tc>
                <a:tc>
                  <a:txBody>
                    <a:bodyPr/>
                    <a:lstStyle/>
                    <a:p>
                      <a:pPr marL="171450" indent="-171450" algn="l">
                        <a:buFont typeface="Arial" panose="020B0604020202020204" pitchFamily="34" charset="0"/>
                        <a:buChar char="•"/>
                      </a:pPr>
                      <a:r>
                        <a:rPr lang="en-US" sz="1000" b="1" dirty="0"/>
                        <a:t>All students decreased in 5</a:t>
                      </a:r>
                      <a:r>
                        <a:rPr lang="en-US" sz="1000" b="1" baseline="30000" dirty="0"/>
                        <a:t>th</a:t>
                      </a:r>
                      <a:r>
                        <a:rPr lang="en-US" sz="1000" b="1" dirty="0"/>
                        <a:t> grade science</a:t>
                      </a:r>
                      <a:r>
                        <a:rPr lang="en-US" sz="1000" b="1" baseline="0" dirty="0"/>
                        <a:t>.  Target was 85% , ALL students achieved a 80%</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STAAR Math: All</a:t>
                      </a:r>
                      <a:r>
                        <a:rPr lang="en-US" sz="1000" baseline="0" dirty="0"/>
                        <a:t> students decreased in the number of master level. The target was 30%. All Students achieved a 22%.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Economically</a:t>
                      </a:r>
                      <a:r>
                        <a:rPr lang="en-US" sz="1000" baseline="0" dirty="0"/>
                        <a:t> Disadvantaged students had a passing  percentage of 54% overall. </a:t>
                      </a:r>
                      <a:endParaRPr lang="en-US" sz="100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p>
                    <a:p>
                      <a:pPr marL="0" indent="0" algn="l">
                        <a:buFont typeface="Arial" panose="020B0604020202020204" pitchFamily="34" charset="0"/>
                        <a:buNone/>
                      </a:pPr>
                      <a:endParaRPr lang="en-US" sz="1000" b="1" dirty="0"/>
                    </a:p>
                  </a:txBody>
                  <a:tcPr/>
                </a:tc>
                <a:tc>
                  <a:txBody>
                    <a:bodyPr/>
                    <a:lstStyle/>
                    <a:p>
                      <a:pPr algn="ctr"/>
                      <a:r>
                        <a:rPr lang="en-US" sz="1000" dirty="0"/>
                        <a:t>Improve</a:t>
                      </a:r>
                      <a:r>
                        <a:rPr lang="en-US" sz="1000" baseline="0" dirty="0"/>
                        <a:t> student learning outcomes in :</a:t>
                      </a:r>
                    </a:p>
                    <a:p>
                      <a:pPr marL="171450" indent="-171450" algn="l">
                        <a:buFont typeface="Arial" panose="020B0604020202020204" pitchFamily="34" charset="0"/>
                        <a:buChar char="•"/>
                      </a:pPr>
                      <a:r>
                        <a:rPr lang="en-US" sz="1000" dirty="0"/>
                        <a:t>5</a:t>
                      </a:r>
                      <a:r>
                        <a:rPr lang="en-US" sz="1000" baseline="30000" dirty="0"/>
                        <a:t>th</a:t>
                      </a:r>
                      <a:r>
                        <a:rPr lang="en-US" sz="1000" dirty="0"/>
                        <a:t> grade science</a:t>
                      </a:r>
                      <a:endParaRPr lang="en-US" sz="1000" b="1" dirty="0"/>
                    </a:p>
                    <a:p>
                      <a:pPr marL="0" indent="0" algn="ctr">
                        <a:buFont typeface="Arial" panose="020B0604020202020204" pitchFamily="34" charset="0"/>
                        <a:buNone/>
                      </a:pPr>
                      <a:r>
                        <a:rPr lang="en-US" sz="1000" b="1" dirty="0"/>
                        <a:t>SMART</a:t>
                      </a:r>
                      <a:r>
                        <a:rPr lang="en-US" sz="1000" b="1" baseline="0" dirty="0"/>
                        <a:t> Goal:  85% or Higher</a:t>
                      </a:r>
                      <a:endParaRPr lang="en-US" sz="1000" b="1" dirty="0"/>
                    </a:p>
                    <a:p>
                      <a:pPr marL="171450" indent="-171450" algn="l">
                        <a:buFont typeface="Arial" panose="020B0604020202020204" pitchFamily="34" charset="0"/>
                        <a:buChar char="•"/>
                      </a:pPr>
                      <a:r>
                        <a:rPr lang="en-US" sz="1000" dirty="0"/>
                        <a:t>Address</a:t>
                      </a:r>
                      <a:r>
                        <a:rPr lang="en-US" sz="1000" baseline="0" dirty="0"/>
                        <a:t> the needs of identified students to meet the progress measure in 2019-2020 in Reading and Mathematics</a:t>
                      </a:r>
                    </a:p>
                    <a:p>
                      <a:pPr marL="171450" indent="-171450" algn="l">
                        <a:buFont typeface="Arial" panose="020B0604020202020204" pitchFamily="34" charset="0"/>
                        <a:buChar char="•"/>
                      </a:pPr>
                      <a:r>
                        <a:rPr lang="en-US" sz="1000" baseline="0" dirty="0"/>
                        <a:t>SMART Goal 2019-2020</a:t>
                      </a:r>
                    </a:p>
                    <a:p>
                      <a:pPr marL="171450" indent="-171450" algn="l">
                        <a:buFont typeface="Arial" panose="020B0604020202020204" pitchFamily="34" charset="0"/>
                        <a:buChar char="•"/>
                      </a:pPr>
                      <a:r>
                        <a:rPr lang="en-US" sz="1000" baseline="0" dirty="0"/>
                        <a:t>Reading 80% or higher</a:t>
                      </a:r>
                    </a:p>
                    <a:p>
                      <a:pPr marL="171450" indent="-171450" algn="l">
                        <a:buFont typeface="Arial" panose="020B0604020202020204" pitchFamily="34" charset="0"/>
                        <a:buChar char="•"/>
                      </a:pPr>
                      <a:r>
                        <a:rPr lang="en-US" sz="1000" baseline="0" dirty="0"/>
                        <a:t>Math 75% or higher</a:t>
                      </a:r>
                      <a:endParaRPr lang="en-US" sz="1000" dirty="0"/>
                    </a:p>
                    <a:p>
                      <a:pPr algn="l"/>
                      <a:endParaRPr lang="en-US" sz="1000" dirty="0"/>
                    </a:p>
                  </a:txBody>
                  <a:tcPr/>
                </a:tc>
                <a:extLst>
                  <a:ext uri="{0D108BD9-81ED-4DB2-BD59-A6C34878D82A}">
                    <a16:rowId xmlns:a16="http://schemas.microsoft.com/office/drawing/2014/main" val="10001"/>
                  </a:ext>
                </a:extLst>
              </a:tr>
              <a:tr h="836238">
                <a:tc>
                  <a:txBody>
                    <a:bodyPr/>
                    <a:lstStyle/>
                    <a:p>
                      <a:pPr algn="ctr"/>
                      <a:r>
                        <a:rPr lang="en-US" dirty="0"/>
                        <a:t>2</a:t>
                      </a:r>
                    </a:p>
                  </a:txBody>
                  <a:tcPr/>
                </a:tc>
                <a:tc>
                  <a:txBody>
                    <a:bodyPr/>
                    <a:lstStyle/>
                    <a:p>
                      <a:pPr algn="ctr"/>
                      <a:endParaRPr lang="en-US" sz="1600" dirty="0"/>
                    </a:p>
                    <a:p>
                      <a:pPr algn="ctr"/>
                      <a:r>
                        <a:rPr lang="en-US" sz="1600" baseline="0" dirty="0"/>
                        <a:t>Goal Area 2:</a:t>
                      </a:r>
                      <a:r>
                        <a:rPr lang="en-US" sz="1600" dirty="0"/>
                        <a:t> </a:t>
                      </a:r>
                    </a:p>
                    <a:p>
                      <a:pPr algn="ctr"/>
                      <a:r>
                        <a:rPr lang="en-US" sz="1600" dirty="0"/>
                        <a:t>Closing the Gaps</a:t>
                      </a:r>
                    </a:p>
                  </a:txBody>
                  <a:tcPr/>
                </a:tc>
                <a:tc>
                  <a:txBody>
                    <a:bodyPr/>
                    <a:lstStyle/>
                    <a:p>
                      <a:pPr algn="l"/>
                      <a:r>
                        <a:rPr lang="en-US" sz="1000" dirty="0"/>
                        <a:t>Campus exceeded the state target for Domain 3</a:t>
                      </a:r>
                      <a:r>
                        <a:rPr lang="en-US" sz="1000" baseline="0" dirty="0"/>
                        <a:t> of 44% with a 89%.</a:t>
                      </a:r>
                      <a:endParaRPr lang="en-US" sz="1000" dirty="0"/>
                    </a:p>
                  </a:txBody>
                  <a:tcPr/>
                </a:tc>
                <a:tc>
                  <a:txBody>
                    <a:bodyPr/>
                    <a:lstStyle/>
                    <a:p>
                      <a:pPr marL="171450" indent="-171450" algn="l">
                        <a:buFont typeface="Arial" panose="020B0604020202020204" pitchFamily="34" charset="0"/>
                        <a:buChar char="•"/>
                      </a:pPr>
                      <a:r>
                        <a:rPr lang="en-US" sz="1000" b="1" baseline="0" dirty="0"/>
                        <a:t>Increase the percentage of students either reaching meets or Masters level in math and reading</a:t>
                      </a:r>
                    </a:p>
                    <a:p>
                      <a:pPr marL="0" indent="0" algn="l">
                        <a:buFont typeface="Arial" panose="020B0604020202020204" pitchFamily="34" charset="0"/>
                        <a:buNone/>
                      </a:pPr>
                      <a:endParaRPr lang="en-US" sz="1000" b="1" baseline="0" dirty="0"/>
                    </a:p>
                  </a:txBody>
                  <a:tcPr/>
                </a:tc>
                <a:tc>
                  <a:txBody>
                    <a:bodyPr/>
                    <a:lstStyle/>
                    <a:p>
                      <a:pPr marL="171450" indent="-171450" algn="l">
                        <a:buFont typeface="Arial" panose="020B0604020202020204" pitchFamily="34" charset="0"/>
                        <a:buChar char="•"/>
                      </a:pPr>
                      <a:r>
                        <a:rPr lang="en-US" sz="800" dirty="0"/>
                        <a:t>Provide Professional development to ensure teachers</a:t>
                      </a:r>
                      <a:r>
                        <a:rPr lang="en-US" sz="800" baseline="0" dirty="0"/>
                        <a:t> understand the level of rigor on the state assessment for their course</a:t>
                      </a:r>
                    </a:p>
                    <a:p>
                      <a:pPr marL="171450" indent="-171450" algn="l">
                        <a:buFont typeface="Arial" panose="020B0604020202020204" pitchFamily="34" charset="0"/>
                        <a:buChar char="•"/>
                      </a:pPr>
                      <a:r>
                        <a:rPr lang="en-US" sz="800" baseline="0" dirty="0"/>
                        <a:t>Revise curriculum</a:t>
                      </a:r>
                    </a:p>
                    <a:p>
                      <a:pPr marL="171450" indent="-171450" algn="l">
                        <a:buFont typeface="Arial" panose="020B0604020202020204" pitchFamily="34" charset="0"/>
                        <a:buChar char="•"/>
                      </a:pPr>
                      <a:r>
                        <a:rPr lang="en-US" sz="800" baseline="0" dirty="0"/>
                        <a:t>Assess and Monitor frequently through common formative assessments</a:t>
                      </a:r>
                    </a:p>
                    <a:p>
                      <a:pPr marL="171450" indent="-171450" algn="l">
                        <a:buFont typeface="Arial" panose="020B0604020202020204" pitchFamily="34" charset="0"/>
                        <a:buChar char="•"/>
                      </a:pPr>
                      <a:r>
                        <a:rPr lang="en-US" sz="800" baseline="0" dirty="0"/>
                        <a:t>SMART Goal 2019-2020</a:t>
                      </a:r>
                    </a:p>
                    <a:p>
                      <a:pPr marL="171450" indent="-171450" algn="l">
                        <a:buFont typeface="Arial" panose="020B0604020202020204" pitchFamily="34" charset="0"/>
                        <a:buChar char="•"/>
                      </a:pPr>
                      <a:r>
                        <a:rPr lang="en-US" sz="800" baseline="0" dirty="0"/>
                        <a:t>85 % or above for Reading </a:t>
                      </a:r>
                    </a:p>
                    <a:p>
                      <a:pPr marL="171450" indent="-171450" algn="l">
                        <a:buFont typeface="Arial" panose="020B0604020202020204" pitchFamily="34" charset="0"/>
                        <a:buChar char="•"/>
                      </a:pPr>
                      <a:r>
                        <a:rPr lang="en-US" sz="800" baseline="0" dirty="0"/>
                        <a:t>85% or above for Math</a:t>
                      </a:r>
                      <a:endParaRPr lang="en-US" sz="800" dirty="0"/>
                    </a:p>
                  </a:txBody>
                  <a:tcPr/>
                </a:tc>
                <a:extLst>
                  <a:ext uri="{0D108BD9-81ED-4DB2-BD59-A6C34878D82A}">
                    <a16:rowId xmlns:a16="http://schemas.microsoft.com/office/drawing/2014/main" val="10002"/>
                  </a:ext>
                </a:extLst>
              </a:tr>
              <a:tr h="1341274">
                <a:tc>
                  <a:txBody>
                    <a:bodyPr/>
                    <a:lstStyle/>
                    <a:p>
                      <a:pPr algn="ctr"/>
                      <a:r>
                        <a:rPr lang="en-US" dirty="0"/>
                        <a:t>3</a:t>
                      </a:r>
                    </a:p>
                  </a:txBody>
                  <a:tcPr/>
                </a:tc>
                <a:tc>
                  <a:txBody>
                    <a:bodyPr/>
                    <a:lstStyle/>
                    <a:p>
                      <a:pPr algn="ctr"/>
                      <a:endParaRPr lang="en-US" sz="1600" dirty="0"/>
                    </a:p>
                    <a:p>
                      <a:pPr algn="ctr"/>
                      <a:r>
                        <a:rPr lang="en-US" sz="1600" dirty="0"/>
                        <a:t>Goal Area 3:</a:t>
                      </a:r>
                    </a:p>
                    <a:p>
                      <a:pPr algn="ctr"/>
                      <a:r>
                        <a:rPr lang="en-US" sz="1600" dirty="0"/>
                        <a:t>School Culture and Climate</a:t>
                      </a:r>
                    </a:p>
                  </a:txBody>
                  <a:tcPr/>
                </a:tc>
                <a:tc>
                  <a:txBody>
                    <a:bodyPr/>
                    <a:lstStyle/>
                    <a:p>
                      <a:pPr marL="171450" indent="-171450" algn="l">
                        <a:buFont typeface="Arial" panose="020B0604020202020204" pitchFamily="34" charset="0"/>
                        <a:buChar char="•"/>
                      </a:pPr>
                      <a:r>
                        <a:rPr lang="en-US" sz="1000" dirty="0"/>
                        <a:t>Good student attendance</a:t>
                      </a:r>
                    </a:p>
                    <a:p>
                      <a:pPr marL="171450" indent="-171450" algn="l">
                        <a:buFont typeface="Arial" panose="020B0604020202020204" pitchFamily="34" charset="0"/>
                        <a:buChar char="•"/>
                      </a:pPr>
                      <a:r>
                        <a:rPr lang="en-US" sz="1000" baseline="0" dirty="0"/>
                        <a:t>Collaborative Learning Communities with common morning Team meetings (weekly)</a:t>
                      </a:r>
                    </a:p>
                    <a:p>
                      <a:pPr marL="171450" indent="-171450" algn="l">
                        <a:buFont typeface="Arial" panose="020B0604020202020204" pitchFamily="34" charset="0"/>
                        <a:buChar char="•"/>
                      </a:pPr>
                      <a:r>
                        <a:rPr lang="en-US" sz="1000" baseline="0" dirty="0"/>
                        <a:t>CLF implementation </a:t>
                      </a:r>
                    </a:p>
                    <a:p>
                      <a:pPr marL="171450" indent="-171450" algn="l">
                        <a:buFont typeface="Arial" panose="020B0604020202020204" pitchFamily="34" charset="0"/>
                        <a:buChar char="•"/>
                      </a:pPr>
                      <a:r>
                        <a:rPr lang="en-US" sz="1000" baseline="0" dirty="0"/>
                        <a:t>CLL </a:t>
                      </a:r>
                    </a:p>
                    <a:p>
                      <a:pPr marL="171450" indent="-171450" algn="l">
                        <a:buFont typeface="Arial" panose="020B0604020202020204" pitchFamily="34" charset="0"/>
                        <a:buChar char="•"/>
                      </a:pPr>
                      <a:r>
                        <a:rPr lang="en-US" sz="1000" baseline="0" dirty="0"/>
                        <a:t>Customer Service</a:t>
                      </a:r>
                    </a:p>
                    <a:p>
                      <a:pPr marL="171450" indent="-171450" algn="l">
                        <a:buFont typeface="Arial" panose="020B0604020202020204" pitchFamily="34" charset="0"/>
                        <a:buChar char="•"/>
                      </a:pPr>
                      <a:r>
                        <a:rPr lang="en-US" sz="1000" baseline="0" dirty="0"/>
                        <a:t>College for All Culture</a:t>
                      </a:r>
                      <a:endParaRPr lang="en-US" sz="1000" dirty="0"/>
                    </a:p>
                  </a:txBody>
                  <a:tcPr>
                    <a:noFill/>
                  </a:tcPr>
                </a:tc>
                <a:tc>
                  <a:txBody>
                    <a:bodyPr/>
                    <a:lstStyle/>
                    <a:p>
                      <a:pPr marL="171450" indent="-171450" algn="l">
                        <a:buFont typeface="Arial" panose="020B0604020202020204" pitchFamily="34" charset="0"/>
                        <a:buChar char="•"/>
                      </a:pPr>
                      <a:r>
                        <a:rPr lang="en-US" sz="1000" dirty="0"/>
                        <a:t>Small decrease in student enrollment</a:t>
                      </a:r>
                    </a:p>
                    <a:p>
                      <a:pPr marL="171450" indent="-171450" algn="l">
                        <a:buFont typeface="Arial" panose="020B0604020202020204" pitchFamily="34" charset="0"/>
                        <a:buChar char="•"/>
                      </a:pPr>
                      <a:r>
                        <a:rPr lang="en-US" sz="1000" dirty="0"/>
                        <a:t>Daily</a:t>
                      </a:r>
                      <a:r>
                        <a:rPr lang="en-US" sz="1000" baseline="0" dirty="0"/>
                        <a:t> Attendance </a:t>
                      </a:r>
                    </a:p>
                    <a:p>
                      <a:pPr marL="171450" indent="-171450" algn="l">
                        <a:buFont typeface="Arial" panose="020B0604020202020204" pitchFamily="34" charset="0"/>
                        <a:buChar char="•"/>
                      </a:pPr>
                      <a:r>
                        <a:rPr lang="en-US" sz="1000" baseline="0" dirty="0"/>
                        <a:t>ARP </a:t>
                      </a:r>
                      <a:endParaRPr lang="en-US" sz="1000" dirty="0"/>
                    </a:p>
                  </a:txBody>
                  <a:tcPr>
                    <a:noFill/>
                  </a:tcPr>
                </a:tc>
                <a:tc>
                  <a: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Build public relations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Improve student retention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000" dirty="0"/>
                        <a:t>Communicate</a:t>
                      </a:r>
                      <a:r>
                        <a:rPr lang="en-US" sz="1000" baseline="0" dirty="0"/>
                        <a:t> more through class Dojo with parents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000" dirty="0"/>
                    </a:p>
                  </a:txBody>
                  <a:tcPr>
                    <a:noFill/>
                  </a:tcPr>
                </a:tc>
                <a:extLst>
                  <a:ext uri="{0D108BD9-81ED-4DB2-BD59-A6C34878D82A}">
                    <a16:rowId xmlns:a16="http://schemas.microsoft.com/office/drawing/2014/main" val="10003"/>
                  </a:ext>
                </a:extLst>
              </a:tr>
              <a:tr h="1089025">
                <a:tc>
                  <a:txBody>
                    <a:bodyPr/>
                    <a:lstStyle/>
                    <a:p>
                      <a:pPr algn="ctr"/>
                      <a:r>
                        <a:rPr lang="en-US" dirty="0"/>
                        <a:t>4</a:t>
                      </a:r>
                    </a:p>
                  </a:txBody>
                  <a:tcPr/>
                </a:tc>
                <a:tc>
                  <a:txBody>
                    <a:bodyPr/>
                    <a:lstStyle/>
                    <a:p>
                      <a:pPr algn="ctr"/>
                      <a:endParaRPr lang="en-US" sz="1600" dirty="0"/>
                    </a:p>
                    <a:p>
                      <a:pPr algn="ctr"/>
                      <a:r>
                        <a:rPr lang="en-US" sz="1600" dirty="0"/>
                        <a:t>Goal Area 4:</a:t>
                      </a:r>
                    </a:p>
                    <a:p>
                      <a:pPr algn="ctr"/>
                      <a:r>
                        <a:rPr lang="en-US" sz="1600" dirty="0"/>
                        <a:t>Staff</a:t>
                      </a:r>
                      <a:r>
                        <a:rPr lang="en-US" sz="1600" baseline="0" dirty="0"/>
                        <a:t> Quality, Recruitment, and Retention</a:t>
                      </a:r>
                      <a:endParaRPr lang="en-US" sz="1600" dirty="0"/>
                    </a:p>
                  </a:txBody>
                  <a:tcPr/>
                </a:tc>
                <a:tc>
                  <a:txBody>
                    <a:bodyPr/>
                    <a:lstStyle/>
                    <a:p>
                      <a:pPr marL="171450" indent="-171450" algn="l">
                        <a:buFont typeface="Arial" panose="020B0604020202020204" pitchFamily="34" charset="0"/>
                        <a:buChar char="•"/>
                      </a:pPr>
                      <a:r>
                        <a:rPr lang="en-US" sz="1000" dirty="0"/>
                        <a:t>Highly</a:t>
                      </a:r>
                      <a:r>
                        <a:rPr lang="en-US" sz="1000" baseline="0" dirty="0"/>
                        <a:t> Qualified Staff</a:t>
                      </a:r>
                    </a:p>
                    <a:p>
                      <a:pPr marL="171450" indent="-171450" algn="l">
                        <a:buFont typeface="Arial" panose="020B0604020202020204" pitchFamily="34" charset="0"/>
                        <a:buChar char="•"/>
                      </a:pPr>
                      <a:r>
                        <a:rPr lang="en-US" sz="1000" baseline="0" dirty="0"/>
                        <a:t>New Teacher Academy</a:t>
                      </a:r>
                    </a:p>
                    <a:p>
                      <a:pPr marL="171450" indent="-171450" algn="l">
                        <a:buFont typeface="Arial" panose="020B0604020202020204" pitchFamily="34" charset="0"/>
                        <a:buChar char="•"/>
                      </a:pPr>
                      <a:r>
                        <a:rPr lang="en-US" sz="1000" baseline="0" dirty="0" err="1"/>
                        <a:t>McRel</a:t>
                      </a:r>
                      <a:r>
                        <a:rPr lang="en-US" sz="1000" baseline="0" dirty="0"/>
                        <a:t> Evaluation Tool</a:t>
                      </a:r>
                    </a:p>
                    <a:p>
                      <a:pPr marL="171450" indent="-171450" algn="l">
                        <a:buFont typeface="Arial" panose="020B0604020202020204" pitchFamily="34" charset="0"/>
                        <a:buChar char="•"/>
                      </a:pPr>
                      <a:r>
                        <a:rPr lang="en-US" sz="1000" baseline="0" dirty="0"/>
                        <a:t>Staff collaboration through CLC’s </a:t>
                      </a:r>
                    </a:p>
                    <a:p>
                      <a:pPr marL="171450" indent="-171450" algn="l">
                        <a:buFont typeface="Arial" panose="020B0604020202020204" pitchFamily="34" charset="0"/>
                        <a:buChar char="•"/>
                      </a:pPr>
                      <a:r>
                        <a:rPr lang="en-US" sz="1000" baseline="0" dirty="0"/>
                        <a:t>Leadership opportunities for teachers</a:t>
                      </a:r>
                      <a:endParaRPr lang="en-US" sz="1000" dirty="0"/>
                    </a:p>
                  </a:txBody>
                  <a:tcPr/>
                </a:tc>
                <a:tc>
                  <a:txBody>
                    <a:bodyPr/>
                    <a:lstStyle/>
                    <a:p>
                      <a:pPr marL="171450" indent="-171450" algn="l">
                        <a:buFont typeface="Arial" panose="020B0604020202020204" pitchFamily="34" charset="0"/>
                        <a:buChar char="•"/>
                      </a:pPr>
                      <a:r>
                        <a:rPr lang="en-US" sz="1000" b="1" dirty="0"/>
                        <a:t>Improve</a:t>
                      </a:r>
                      <a:r>
                        <a:rPr lang="en-US" sz="1000" b="1" baseline="0" dirty="0"/>
                        <a:t> knowledge of the instructional process and TEKS curriculum –assessment alignment. </a:t>
                      </a:r>
                      <a:endParaRPr lang="en-US" sz="1000" b="1" dirty="0"/>
                    </a:p>
                  </a:txBody>
                  <a:tcPr>
                    <a:noFill/>
                  </a:tcPr>
                </a:tc>
                <a:tc>
                  <a:txBody>
                    <a:bodyPr/>
                    <a:lstStyle/>
                    <a:p>
                      <a:pPr marL="171450" indent="-171450" algn="l">
                        <a:buFont typeface="Arial" panose="020B0604020202020204" pitchFamily="34" charset="0"/>
                        <a:buChar char="•"/>
                      </a:pPr>
                      <a:endParaRPr lang="en-US" sz="1000" dirty="0"/>
                    </a:p>
                  </a:txBody>
                  <a:tcPr/>
                </a:tc>
                <a:extLst>
                  <a:ext uri="{0D108BD9-81ED-4DB2-BD59-A6C34878D82A}">
                    <a16:rowId xmlns:a16="http://schemas.microsoft.com/office/drawing/2014/main" val="10004"/>
                  </a:ext>
                </a:extLst>
              </a:tr>
            </a:tbl>
          </a:graphicData>
        </a:graphic>
      </p:graphicFrame>
      <p:sp>
        <p:nvSpPr>
          <p:cNvPr id="5" name="Slide Number Placeholder 4"/>
          <p:cNvSpPr>
            <a:spLocks noGrp="1"/>
          </p:cNvSpPr>
          <p:nvPr>
            <p:ph type="sldNum" sz="quarter" idx="12"/>
          </p:nvPr>
        </p:nvSpPr>
        <p:spPr/>
        <p:txBody>
          <a:bodyPr/>
          <a:lstStyle/>
          <a:p>
            <a:fld id="{CD845126-1A98-4963-AB2A-A5DAD9D79AA9}" type="slidenum">
              <a:rPr lang="en-US" smtClean="0"/>
              <a:t>15</a:t>
            </a:fld>
            <a:endParaRPr lang="en-US"/>
          </a:p>
        </p:txBody>
      </p:sp>
      <p:sp>
        <p:nvSpPr>
          <p:cNvPr id="3" name="TextBox 2">
            <a:extLst>
              <a:ext uri="{FF2B5EF4-FFF2-40B4-BE49-F238E27FC236}">
                <a16:creationId xmlns:a16="http://schemas.microsoft.com/office/drawing/2014/main" id="{1E2B9972-A7FB-1A08-6DC0-727C8D455D2D}"/>
              </a:ext>
            </a:extLst>
          </p:cNvPr>
          <p:cNvSpPr txBox="1"/>
          <p:nvPr/>
        </p:nvSpPr>
        <p:spPr>
          <a:xfrm>
            <a:off x="1297396" y="1770077"/>
            <a:ext cx="7013196" cy="707886"/>
          </a:xfrm>
          <a:prstGeom prst="rect">
            <a:avLst/>
          </a:prstGeom>
          <a:noFill/>
        </p:spPr>
        <p:txBody>
          <a:bodyPr wrap="square" rtlCol="0">
            <a:spAutoFit/>
          </a:bodyPr>
          <a:lstStyle/>
          <a:p>
            <a:r>
              <a:rPr lang="en-US" sz="1000" dirty="0">
                <a:solidFill>
                  <a:srgbClr val="FF0000"/>
                </a:solidFill>
              </a:rPr>
              <a:t>**We will continue to reflect on our strengths and needs once passing standards are released by TEA. In looking at preliminary data, we do see a trend in the gap between our reading and math scores with reading scores exceeding our math results. In the area of school culture and climate, we do see a slight increase in our population as well as our attendance rate. In the area of Staff Quality, Recruitment, and Retention we have had zero </a:t>
            </a:r>
            <a:r>
              <a:rPr lang="en-US" sz="1000">
                <a:solidFill>
                  <a:srgbClr val="FF0000"/>
                </a:solidFill>
              </a:rPr>
              <a:t>turnover except for </a:t>
            </a:r>
            <a:r>
              <a:rPr lang="en-US" sz="1000" dirty="0">
                <a:solidFill>
                  <a:srgbClr val="FF0000"/>
                </a:solidFill>
              </a:rPr>
              <a:t>instructional aides that have moved on to a teacher role.</a:t>
            </a:r>
          </a:p>
        </p:txBody>
      </p:sp>
    </p:spTree>
    <p:extLst>
      <p:ext uri="{BB962C8B-B14F-4D97-AF65-F5344CB8AC3E}">
        <p14:creationId xmlns:p14="http://schemas.microsoft.com/office/powerpoint/2010/main" val="31461460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90292947"/>
              </p:ext>
            </p:extLst>
          </p:nvPr>
        </p:nvGraphicFramePr>
        <p:xfrm>
          <a:off x="667404" y="1445759"/>
          <a:ext cx="10816142" cy="2059397"/>
        </p:xfrm>
        <a:graphic>
          <a:graphicData uri="http://schemas.openxmlformats.org/drawingml/2006/table">
            <a:tbl>
              <a:tblPr firstRow="1" bandRow="1">
                <a:tableStyleId>{5940675A-B579-460E-94D1-54222C63F5DA}</a:tableStyleId>
              </a:tblPr>
              <a:tblGrid>
                <a:gridCol w="1524483">
                  <a:extLst>
                    <a:ext uri="{9D8B030D-6E8A-4147-A177-3AD203B41FA5}">
                      <a16:colId xmlns:a16="http://schemas.microsoft.com/office/drawing/2014/main" val="20000"/>
                    </a:ext>
                  </a:extLst>
                </a:gridCol>
                <a:gridCol w="1524483">
                  <a:extLst>
                    <a:ext uri="{9D8B030D-6E8A-4147-A177-3AD203B41FA5}">
                      <a16:colId xmlns:a16="http://schemas.microsoft.com/office/drawing/2014/main" val="20001"/>
                    </a:ext>
                  </a:extLst>
                </a:gridCol>
                <a:gridCol w="1524483">
                  <a:extLst>
                    <a:ext uri="{9D8B030D-6E8A-4147-A177-3AD203B41FA5}">
                      <a16:colId xmlns:a16="http://schemas.microsoft.com/office/drawing/2014/main" val="20002"/>
                    </a:ext>
                  </a:extLst>
                </a:gridCol>
                <a:gridCol w="1524483">
                  <a:extLst>
                    <a:ext uri="{9D8B030D-6E8A-4147-A177-3AD203B41FA5}">
                      <a16:colId xmlns:a16="http://schemas.microsoft.com/office/drawing/2014/main" val="20003"/>
                    </a:ext>
                  </a:extLst>
                </a:gridCol>
                <a:gridCol w="1776869">
                  <a:extLst>
                    <a:ext uri="{9D8B030D-6E8A-4147-A177-3AD203B41FA5}">
                      <a16:colId xmlns:a16="http://schemas.microsoft.com/office/drawing/2014/main" val="20004"/>
                    </a:ext>
                  </a:extLst>
                </a:gridCol>
                <a:gridCol w="1584235">
                  <a:extLst>
                    <a:ext uri="{9D8B030D-6E8A-4147-A177-3AD203B41FA5}">
                      <a16:colId xmlns:a16="http://schemas.microsoft.com/office/drawing/2014/main" val="20005"/>
                    </a:ext>
                  </a:extLst>
                </a:gridCol>
                <a:gridCol w="1357106">
                  <a:extLst>
                    <a:ext uri="{9D8B030D-6E8A-4147-A177-3AD203B41FA5}">
                      <a16:colId xmlns:a16="http://schemas.microsoft.com/office/drawing/2014/main" val="20006"/>
                    </a:ext>
                  </a:extLst>
                </a:gridCol>
              </a:tblGrid>
              <a:tr h="566083">
                <a:tc>
                  <a:txBody>
                    <a:bodyPr/>
                    <a:lstStyle/>
                    <a:p>
                      <a:endParaRPr lang="en-US" dirty="0"/>
                    </a:p>
                  </a:txBody>
                  <a:tcPr/>
                </a:tc>
                <a:tc>
                  <a:txBody>
                    <a:bodyPr/>
                    <a:lstStyle/>
                    <a:p>
                      <a:pPr algn="ctr"/>
                      <a:r>
                        <a:rPr lang="en-US" sz="1400" b="1" dirty="0"/>
                        <a:t>ALL</a:t>
                      </a:r>
                    </a:p>
                  </a:txBody>
                  <a:tcPr>
                    <a:solidFill>
                      <a:schemeClr val="bg1">
                        <a:lumMod val="95000"/>
                      </a:schemeClr>
                    </a:solidFill>
                  </a:tcPr>
                </a:tc>
                <a:tc>
                  <a:txBody>
                    <a:bodyPr/>
                    <a:lstStyle/>
                    <a:p>
                      <a:pPr algn="ctr"/>
                      <a:r>
                        <a:rPr lang="en-US" sz="1400" b="1" dirty="0"/>
                        <a:t>SPED</a:t>
                      </a:r>
                    </a:p>
                  </a:txBody>
                  <a:tcPr>
                    <a:solidFill>
                      <a:schemeClr val="bg1">
                        <a:lumMod val="95000"/>
                      </a:schemeClr>
                    </a:solidFill>
                  </a:tcPr>
                </a:tc>
                <a:tc>
                  <a:txBody>
                    <a:bodyPr/>
                    <a:lstStyle/>
                    <a:p>
                      <a:pPr algn="ctr"/>
                      <a:r>
                        <a:rPr lang="en-US" sz="1400" b="1" dirty="0"/>
                        <a:t>EB</a:t>
                      </a:r>
                    </a:p>
                  </a:txBody>
                  <a:tcPr>
                    <a:solidFill>
                      <a:schemeClr val="bg1">
                        <a:lumMod val="95000"/>
                      </a:schemeClr>
                    </a:solidFill>
                  </a:tcPr>
                </a:tc>
                <a:tc>
                  <a:txBody>
                    <a:bodyPr/>
                    <a:lstStyle/>
                    <a:p>
                      <a:pPr algn="ctr"/>
                      <a:r>
                        <a:rPr lang="en-US" sz="1400" b="1" dirty="0"/>
                        <a:t>MIGRANT</a:t>
                      </a:r>
                    </a:p>
                  </a:txBody>
                  <a:tcPr>
                    <a:solidFill>
                      <a:schemeClr val="bg1">
                        <a:lumMod val="95000"/>
                      </a:schemeClr>
                    </a:solidFill>
                  </a:tcPr>
                </a:tc>
                <a:tc>
                  <a:txBody>
                    <a:bodyPr/>
                    <a:lstStyle/>
                    <a:p>
                      <a:pPr algn="ctr"/>
                      <a:r>
                        <a:rPr lang="en-US" sz="1400" b="1" dirty="0"/>
                        <a:t>ECD</a:t>
                      </a:r>
                    </a:p>
                  </a:txBody>
                  <a:tcPr>
                    <a:solidFill>
                      <a:schemeClr val="bg1">
                        <a:lumMod val="95000"/>
                      </a:schemeClr>
                    </a:solidFill>
                  </a:tcPr>
                </a:tc>
                <a:tc>
                  <a:txBody>
                    <a:bodyPr/>
                    <a:lstStyle/>
                    <a:p>
                      <a:pPr algn="ctr"/>
                      <a:r>
                        <a:rPr lang="en-US" sz="1400" b="1" dirty="0"/>
                        <a:t>GT</a:t>
                      </a:r>
                    </a:p>
                  </a:txBody>
                  <a:tcPr>
                    <a:solidFill>
                      <a:schemeClr val="bg1">
                        <a:lumMod val="95000"/>
                      </a:schemeClr>
                    </a:solidFill>
                  </a:tcPr>
                </a:tc>
                <a:extLst>
                  <a:ext uri="{0D108BD9-81ED-4DB2-BD59-A6C34878D82A}">
                    <a16:rowId xmlns:a16="http://schemas.microsoft.com/office/drawing/2014/main" val="10000"/>
                  </a:ext>
                </a:extLst>
              </a:tr>
              <a:tr h="746657">
                <a:tc>
                  <a:txBody>
                    <a:bodyPr/>
                    <a:lstStyle/>
                    <a:p>
                      <a:r>
                        <a:rPr lang="en-US" sz="1400" dirty="0"/>
                        <a:t>Number</a:t>
                      </a:r>
                    </a:p>
                  </a:txBody>
                  <a:tcPr/>
                </a:tc>
                <a:tc>
                  <a:txBody>
                    <a:bodyPr/>
                    <a:lstStyle/>
                    <a:p>
                      <a:pPr algn="ctr"/>
                      <a:r>
                        <a:rPr lang="en-US" b="0" dirty="0">
                          <a:solidFill>
                            <a:schemeClr val="tx1"/>
                          </a:solidFill>
                        </a:rPr>
                        <a:t>527</a:t>
                      </a:r>
                    </a:p>
                  </a:txBody>
                  <a:tcPr/>
                </a:tc>
                <a:tc>
                  <a:txBody>
                    <a:bodyPr/>
                    <a:lstStyle/>
                    <a:p>
                      <a:pPr algn="ctr"/>
                      <a:r>
                        <a:rPr lang="en-US" dirty="0">
                          <a:solidFill>
                            <a:schemeClr val="tx1"/>
                          </a:solidFill>
                        </a:rPr>
                        <a:t>31</a:t>
                      </a:r>
                    </a:p>
                  </a:txBody>
                  <a:tcPr/>
                </a:tc>
                <a:tc>
                  <a:txBody>
                    <a:bodyPr/>
                    <a:lstStyle/>
                    <a:p>
                      <a:pPr algn="ctr"/>
                      <a:r>
                        <a:rPr lang="en-US" dirty="0">
                          <a:solidFill>
                            <a:schemeClr val="tx1"/>
                          </a:solidFill>
                        </a:rPr>
                        <a:t>239</a:t>
                      </a:r>
                    </a:p>
                  </a:txBody>
                  <a:tcPr/>
                </a:tc>
                <a:tc>
                  <a:txBody>
                    <a:bodyPr/>
                    <a:lstStyle/>
                    <a:p>
                      <a:pPr algn="ctr"/>
                      <a:r>
                        <a:rPr lang="en-US" dirty="0">
                          <a:solidFill>
                            <a:schemeClr val="tx1"/>
                          </a:solidFill>
                        </a:rPr>
                        <a:t>11</a:t>
                      </a:r>
                    </a:p>
                  </a:txBody>
                  <a:tcPr/>
                </a:tc>
                <a:tc>
                  <a:txBody>
                    <a:bodyPr/>
                    <a:lstStyle/>
                    <a:p>
                      <a:pPr algn="ctr"/>
                      <a:r>
                        <a:rPr lang="en-US" dirty="0">
                          <a:solidFill>
                            <a:schemeClr val="tx1"/>
                          </a:solidFill>
                        </a:rPr>
                        <a:t>476</a:t>
                      </a:r>
                    </a:p>
                  </a:txBody>
                  <a:tcPr/>
                </a:tc>
                <a:tc>
                  <a:txBody>
                    <a:bodyPr/>
                    <a:lstStyle/>
                    <a:p>
                      <a:pPr algn="ctr"/>
                      <a:r>
                        <a:rPr lang="en-US" dirty="0">
                          <a:solidFill>
                            <a:schemeClr val="tx1"/>
                          </a:solidFill>
                        </a:rPr>
                        <a:t>38</a:t>
                      </a:r>
                    </a:p>
                  </a:txBody>
                  <a:tcPr/>
                </a:tc>
                <a:extLst>
                  <a:ext uri="{0D108BD9-81ED-4DB2-BD59-A6C34878D82A}">
                    <a16:rowId xmlns:a16="http://schemas.microsoft.com/office/drawing/2014/main" val="10001"/>
                  </a:ext>
                </a:extLst>
              </a:tr>
              <a:tr h="746657">
                <a:tc>
                  <a:txBody>
                    <a:bodyPr/>
                    <a:lstStyle/>
                    <a:p>
                      <a:r>
                        <a:rPr lang="en-US" sz="1400" dirty="0"/>
                        <a:t>Percent</a:t>
                      </a:r>
                    </a:p>
                  </a:txBody>
                  <a:tcPr/>
                </a:tc>
                <a:tc>
                  <a:txBody>
                    <a:bodyPr/>
                    <a:lstStyle/>
                    <a:p>
                      <a:pPr algn="ctr"/>
                      <a:r>
                        <a:rPr lang="en-US" dirty="0">
                          <a:solidFill>
                            <a:schemeClr val="tx1"/>
                          </a:solidFill>
                        </a:rPr>
                        <a:t>100%</a:t>
                      </a:r>
                    </a:p>
                  </a:txBody>
                  <a:tcPr/>
                </a:tc>
                <a:tc>
                  <a:txBody>
                    <a:bodyPr/>
                    <a:lstStyle/>
                    <a:p>
                      <a:pPr algn="ctr"/>
                      <a:r>
                        <a:rPr lang="en-US" dirty="0">
                          <a:solidFill>
                            <a:schemeClr val="tx1"/>
                          </a:solidFill>
                        </a:rPr>
                        <a:t>5.9%</a:t>
                      </a:r>
                    </a:p>
                  </a:txBody>
                  <a:tcPr/>
                </a:tc>
                <a:tc>
                  <a:txBody>
                    <a:bodyPr/>
                    <a:lstStyle/>
                    <a:p>
                      <a:pPr algn="ctr"/>
                      <a:r>
                        <a:rPr lang="en-US" dirty="0">
                          <a:solidFill>
                            <a:schemeClr val="tx1"/>
                          </a:solidFill>
                        </a:rPr>
                        <a:t>45.4%</a:t>
                      </a:r>
                    </a:p>
                  </a:txBody>
                  <a:tcPr/>
                </a:tc>
                <a:tc>
                  <a:txBody>
                    <a:bodyPr/>
                    <a:lstStyle/>
                    <a:p>
                      <a:pPr algn="ctr"/>
                      <a:r>
                        <a:rPr lang="en-US" dirty="0">
                          <a:solidFill>
                            <a:schemeClr val="tx1"/>
                          </a:solidFill>
                        </a:rPr>
                        <a:t>2.1%</a:t>
                      </a:r>
                    </a:p>
                  </a:txBody>
                  <a:tcPr/>
                </a:tc>
                <a:tc>
                  <a:txBody>
                    <a:bodyPr/>
                    <a:lstStyle/>
                    <a:p>
                      <a:pPr algn="ctr"/>
                      <a:r>
                        <a:rPr lang="en-US" dirty="0">
                          <a:solidFill>
                            <a:schemeClr val="tx1"/>
                          </a:solidFill>
                        </a:rPr>
                        <a:t>90.3%</a:t>
                      </a:r>
                    </a:p>
                  </a:txBody>
                  <a:tcPr/>
                </a:tc>
                <a:tc>
                  <a:txBody>
                    <a:bodyPr/>
                    <a:lstStyle/>
                    <a:p>
                      <a:pPr algn="ctr"/>
                      <a:r>
                        <a:rPr lang="en-US" dirty="0">
                          <a:solidFill>
                            <a:schemeClr val="tx1"/>
                          </a:solidFill>
                        </a:rPr>
                        <a:t>7.2%</a:t>
                      </a:r>
                    </a:p>
                  </a:txBody>
                  <a:tcPr/>
                </a:tc>
                <a:extLst>
                  <a:ext uri="{0D108BD9-81ED-4DB2-BD59-A6C34878D82A}">
                    <a16:rowId xmlns:a16="http://schemas.microsoft.com/office/drawing/2014/main" val="10002"/>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320965325"/>
              </p:ext>
            </p:extLst>
          </p:nvPr>
        </p:nvGraphicFramePr>
        <p:xfrm>
          <a:off x="645441" y="3934336"/>
          <a:ext cx="10868459" cy="1746771"/>
        </p:xfrm>
        <a:graphic>
          <a:graphicData uri="http://schemas.openxmlformats.org/drawingml/2006/table">
            <a:tbl>
              <a:tblPr firstRow="1" bandRow="1">
                <a:tableStyleId>{5940675A-B579-460E-94D1-54222C63F5DA}</a:tableStyleId>
              </a:tblPr>
              <a:tblGrid>
                <a:gridCol w="1552637">
                  <a:extLst>
                    <a:ext uri="{9D8B030D-6E8A-4147-A177-3AD203B41FA5}">
                      <a16:colId xmlns:a16="http://schemas.microsoft.com/office/drawing/2014/main" val="20000"/>
                    </a:ext>
                  </a:extLst>
                </a:gridCol>
                <a:gridCol w="1415734">
                  <a:extLst>
                    <a:ext uri="{9D8B030D-6E8A-4147-A177-3AD203B41FA5}">
                      <a16:colId xmlns:a16="http://schemas.microsoft.com/office/drawing/2014/main" val="20001"/>
                    </a:ext>
                  </a:extLst>
                </a:gridCol>
                <a:gridCol w="1499287">
                  <a:extLst>
                    <a:ext uri="{9D8B030D-6E8A-4147-A177-3AD203B41FA5}">
                      <a16:colId xmlns:a16="http://schemas.microsoft.com/office/drawing/2014/main" val="20002"/>
                    </a:ext>
                  </a:extLst>
                </a:gridCol>
                <a:gridCol w="1342767">
                  <a:extLst>
                    <a:ext uri="{9D8B030D-6E8A-4147-A177-3AD203B41FA5}">
                      <a16:colId xmlns:a16="http://schemas.microsoft.com/office/drawing/2014/main" val="20003"/>
                    </a:ext>
                  </a:extLst>
                </a:gridCol>
                <a:gridCol w="1664044">
                  <a:extLst>
                    <a:ext uri="{9D8B030D-6E8A-4147-A177-3AD203B41FA5}">
                      <a16:colId xmlns:a16="http://schemas.microsoft.com/office/drawing/2014/main" val="20004"/>
                    </a:ext>
                  </a:extLst>
                </a:gridCol>
                <a:gridCol w="1359243">
                  <a:extLst>
                    <a:ext uri="{9D8B030D-6E8A-4147-A177-3AD203B41FA5}">
                      <a16:colId xmlns:a16="http://schemas.microsoft.com/office/drawing/2014/main" val="20005"/>
                    </a:ext>
                  </a:extLst>
                </a:gridCol>
                <a:gridCol w="2034747">
                  <a:extLst>
                    <a:ext uri="{9D8B030D-6E8A-4147-A177-3AD203B41FA5}">
                      <a16:colId xmlns:a16="http://schemas.microsoft.com/office/drawing/2014/main" val="20006"/>
                    </a:ext>
                  </a:extLst>
                </a:gridCol>
              </a:tblGrid>
              <a:tr h="556021">
                <a:tc>
                  <a:txBody>
                    <a:bodyPr/>
                    <a:lstStyle/>
                    <a:p>
                      <a:endParaRPr lang="en-US" dirty="0"/>
                    </a:p>
                  </a:txBody>
                  <a:tcPr/>
                </a:tc>
                <a:tc>
                  <a:txBody>
                    <a:bodyPr/>
                    <a:lstStyle/>
                    <a:p>
                      <a:pPr algn="ctr"/>
                      <a:r>
                        <a:rPr lang="en-US" sz="1400" dirty="0"/>
                        <a:t>ALL</a:t>
                      </a:r>
                    </a:p>
                  </a:txBody>
                  <a:tcPr>
                    <a:solidFill>
                      <a:schemeClr val="bg1">
                        <a:lumMod val="85000"/>
                      </a:schemeClr>
                    </a:solidFill>
                  </a:tcPr>
                </a:tc>
                <a:tc>
                  <a:txBody>
                    <a:bodyPr/>
                    <a:lstStyle/>
                    <a:p>
                      <a:pPr algn="ctr"/>
                      <a:r>
                        <a:rPr lang="en-US" sz="1400" dirty="0"/>
                        <a:t>HISPANIC</a:t>
                      </a:r>
                    </a:p>
                  </a:txBody>
                  <a:tcPr>
                    <a:solidFill>
                      <a:schemeClr val="bg1">
                        <a:lumMod val="85000"/>
                      </a:schemeClr>
                    </a:solidFill>
                  </a:tcPr>
                </a:tc>
                <a:tc>
                  <a:txBody>
                    <a:bodyPr/>
                    <a:lstStyle/>
                    <a:p>
                      <a:pPr algn="ctr"/>
                      <a:r>
                        <a:rPr lang="en-US" sz="1400" dirty="0"/>
                        <a:t>ASIAN</a:t>
                      </a:r>
                    </a:p>
                  </a:txBody>
                  <a:tcPr>
                    <a:solidFill>
                      <a:schemeClr val="bg1">
                        <a:lumMod val="85000"/>
                      </a:schemeClr>
                    </a:solidFill>
                  </a:tcPr>
                </a:tc>
                <a:tc>
                  <a:txBody>
                    <a:bodyPr/>
                    <a:lstStyle/>
                    <a:p>
                      <a:pPr algn="ctr"/>
                      <a:r>
                        <a:rPr lang="en-US" sz="1400" dirty="0"/>
                        <a:t>BLACK</a:t>
                      </a:r>
                    </a:p>
                  </a:txBody>
                  <a:tcPr>
                    <a:solidFill>
                      <a:schemeClr val="bg1">
                        <a:lumMod val="85000"/>
                      </a:schemeClr>
                    </a:solidFill>
                  </a:tcPr>
                </a:tc>
                <a:tc>
                  <a:txBody>
                    <a:bodyPr/>
                    <a:lstStyle/>
                    <a:p>
                      <a:pPr algn="ctr"/>
                      <a:r>
                        <a:rPr lang="en-US" sz="1400" dirty="0"/>
                        <a:t>WHITE</a:t>
                      </a:r>
                    </a:p>
                  </a:txBody>
                  <a:tcPr>
                    <a:solidFill>
                      <a:schemeClr val="bg1">
                        <a:lumMod val="85000"/>
                      </a:schemeClr>
                    </a:solidFill>
                  </a:tcPr>
                </a:tc>
                <a:tc>
                  <a:txBody>
                    <a:bodyPr/>
                    <a:lstStyle/>
                    <a:p>
                      <a:pPr algn="ctr"/>
                      <a:r>
                        <a:rPr lang="en-US" sz="1400" dirty="0"/>
                        <a:t>AMERICAN INDIAN/ALASKAN</a:t>
                      </a:r>
                    </a:p>
                  </a:txBody>
                  <a:tcPr>
                    <a:solidFill>
                      <a:schemeClr val="bg1">
                        <a:lumMod val="85000"/>
                      </a:schemeClr>
                    </a:solidFill>
                  </a:tcPr>
                </a:tc>
                <a:extLst>
                  <a:ext uri="{0D108BD9-81ED-4DB2-BD59-A6C34878D82A}">
                    <a16:rowId xmlns:a16="http://schemas.microsoft.com/office/drawing/2014/main" val="10000"/>
                  </a:ext>
                </a:extLst>
              </a:tr>
              <a:tr h="595375">
                <a:tc>
                  <a:txBody>
                    <a:bodyPr/>
                    <a:lstStyle/>
                    <a:p>
                      <a:r>
                        <a:rPr lang="en-US" dirty="0"/>
                        <a:t>Number</a:t>
                      </a:r>
                    </a:p>
                  </a:txBody>
                  <a:tcPr/>
                </a:tc>
                <a:tc>
                  <a:txBody>
                    <a:bodyPr/>
                    <a:lstStyle/>
                    <a:p>
                      <a:pPr algn="ctr"/>
                      <a:r>
                        <a:rPr lang="en-US" dirty="0">
                          <a:solidFill>
                            <a:schemeClr val="tx1"/>
                          </a:solidFill>
                        </a:rPr>
                        <a:t>527</a:t>
                      </a:r>
                    </a:p>
                  </a:txBody>
                  <a:tcPr/>
                </a:tc>
                <a:tc>
                  <a:txBody>
                    <a:bodyPr/>
                    <a:lstStyle/>
                    <a:p>
                      <a:pPr algn="ctr"/>
                      <a:r>
                        <a:rPr lang="en-US" dirty="0">
                          <a:solidFill>
                            <a:schemeClr val="tx1"/>
                          </a:solidFill>
                        </a:rPr>
                        <a:t>523</a:t>
                      </a:r>
                    </a:p>
                  </a:txBody>
                  <a:tcPr/>
                </a:tc>
                <a:tc>
                  <a:txBody>
                    <a:bodyPr/>
                    <a:lstStyle/>
                    <a:p>
                      <a:pPr algn="ctr"/>
                      <a:r>
                        <a:rPr lang="en-US" dirty="0">
                          <a:solidFill>
                            <a:schemeClr val="tx1"/>
                          </a:solidFill>
                        </a:rPr>
                        <a:t>0</a:t>
                      </a:r>
                    </a:p>
                  </a:txBody>
                  <a:tcPr/>
                </a:tc>
                <a:tc>
                  <a:txBody>
                    <a:bodyPr/>
                    <a:lstStyle/>
                    <a:p>
                      <a:pPr algn="ctr"/>
                      <a:r>
                        <a:rPr lang="en-US" dirty="0">
                          <a:solidFill>
                            <a:schemeClr val="tx1"/>
                          </a:solidFill>
                        </a:rPr>
                        <a:t>0</a:t>
                      </a:r>
                    </a:p>
                  </a:txBody>
                  <a:tcPr/>
                </a:tc>
                <a:tc>
                  <a:txBody>
                    <a:bodyPr/>
                    <a:lstStyle/>
                    <a:p>
                      <a:pPr algn="ctr"/>
                      <a:r>
                        <a:rPr lang="en-US" dirty="0">
                          <a:solidFill>
                            <a:schemeClr val="tx1"/>
                          </a:solidFill>
                        </a:rPr>
                        <a:t>4</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1"/>
                  </a:ext>
                </a:extLst>
              </a:tr>
              <a:tr h="595375">
                <a:tc>
                  <a:txBody>
                    <a:bodyPr/>
                    <a:lstStyle/>
                    <a:p>
                      <a:r>
                        <a:rPr lang="en-US" dirty="0"/>
                        <a:t>Percent</a:t>
                      </a:r>
                    </a:p>
                  </a:txBody>
                  <a:tcPr/>
                </a:tc>
                <a:tc>
                  <a:txBody>
                    <a:bodyPr/>
                    <a:lstStyle/>
                    <a:p>
                      <a:pPr algn="ctr"/>
                      <a:r>
                        <a:rPr lang="en-US" dirty="0">
                          <a:solidFill>
                            <a:schemeClr val="tx1"/>
                          </a:solidFill>
                        </a:rPr>
                        <a:t>100%</a:t>
                      </a:r>
                    </a:p>
                  </a:txBody>
                  <a:tcPr/>
                </a:tc>
                <a:tc>
                  <a:txBody>
                    <a:bodyPr/>
                    <a:lstStyle/>
                    <a:p>
                      <a:pPr algn="ctr"/>
                      <a:r>
                        <a:rPr lang="en-US" dirty="0">
                          <a:solidFill>
                            <a:schemeClr val="tx1"/>
                          </a:solidFill>
                        </a:rPr>
                        <a:t>99.2%</a:t>
                      </a:r>
                    </a:p>
                  </a:txBody>
                  <a:tcPr/>
                </a:tc>
                <a:tc>
                  <a:txBody>
                    <a:bodyPr/>
                    <a:lstStyle/>
                    <a:p>
                      <a:pPr algn="ctr"/>
                      <a:r>
                        <a:rPr lang="en-US" dirty="0">
                          <a:solidFill>
                            <a:schemeClr val="tx1"/>
                          </a:solidFill>
                        </a:rPr>
                        <a:t>0%</a:t>
                      </a:r>
                    </a:p>
                  </a:txBody>
                  <a:tcPr/>
                </a:tc>
                <a:tc>
                  <a:txBody>
                    <a:bodyPr/>
                    <a:lstStyle/>
                    <a:p>
                      <a:pPr algn="ctr"/>
                      <a:r>
                        <a:rPr lang="en-US" dirty="0">
                          <a:solidFill>
                            <a:schemeClr val="tx1"/>
                          </a:solidFill>
                        </a:rPr>
                        <a:t>0%</a:t>
                      </a:r>
                    </a:p>
                  </a:txBody>
                  <a:tcPr/>
                </a:tc>
                <a:tc>
                  <a:txBody>
                    <a:bodyPr/>
                    <a:lstStyle/>
                    <a:p>
                      <a:pPr algn="ctr"/>
                      <a:r>
                        <a:rPr lang="en-US" dirty="0">
                          <a:solidFill>
                            <a:schemeClr val="tx1"/>
                          </a:solidFill>
                        </a:rPr>
                        <a:t>0.8%</a:t>
                      </a:r>
                    </a:p>
                  </a:txBody>
                  <a:tcPr/>
                </a:tc>
                <a:tc>
                  <a:txBody>
                    <a:bodyPr/>
                    <a:lstStyle/>
                    <a:p>
                      <a:pPr algn="ctr"/>
                      <a:r>
                        <a:rPr lang="en-US" dirty="0">
                          <a:solidFill>
                            <a:schemeClr val="tx1"/>
                          </a:solidFill>
                        </a:rPr>
                        <a:t>0%</a:t>
                      </a:r>
                    </a:p>
                  </a:txBody>
                  <a:tcPr/>
                </a:tc>
                <a:extLst>
                  <a:ext uri="{0D108BD9-81ED-4DB2-BD59-A6C34878D82A}">
                    <a16:rowId xmlns:a16="http://schemas.microsoft.com/office/drawing/2014/main" val="10002"/>
                  </a:ext>
                </a:extLst>
              </a:tr>
            </a:tbl>
          </a:graphicData>
        </a:graphic>
      </p:graphicFrame>
      <p:grpSp>
        <p:nvGrpSpPr>
          <p:cNvPr id="6" name="Group 5"/>
          <p:cNvGrpSpPr/>
          <p:nvPr/>
        </p:nvGrpSpPr>
        <p:grpSpPr>
          <a:xfrm>
            <a:off x="670034" y="172214"/>
            <a:ext cx="10767849" cy="1025218"/>
            <a:chOff x="-1023256" y="203200"/>
            <a:chExt cx="11092542" cy="751125"/>
          </a:xfrm>
        </p:grpSpPr>
        <p:sp>
          <p:nvSpPr>
            <p:cNvPr id="7" name="Rectangle 6"/>
            <p:cNvSpPr/>
            <p:nvPr/>
          </p:nvSpPr>
          <p:spPr>
            <a:xfrm>
              <a:off x="-1023256" y="203200"/>
              <a:ext cx="1109254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1"/>
            <p:cNvSpPr txBox="1">
              <a:spLocks/>
            </p:cNvSpPr>
            <p:nvPr/>
          </p:nvSpPr>
          <p:spPr>
            <a:xfrm>
              <a:off x="-1023256" y="203201"/>
              <a:ext cx="11092542" cy="751124"/>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spc="300" dirty="0">
                  <a:solidFill>
                    <a:schemeClr val="bg1"/>
                  </a:solidFill>
                  <a:latin typeface="Gill Sans"/>
                  <a:cs typeface="Gill Sans"/>
                </a:rPr>
                <a:t>CAMPUS DEMOGRAPHICS</a:t>
              </a:r>
            </a:p>
          </p:txBody>
        </p:sp>
      </p:grpSp>
      <p:pic>
        <p:nvPicPr>
          <p:cNvPr id="9" name="Picture 8"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57123" y="172213"/>
            <a:ext cx="794658" cy="801332"/>
          </a:xfrm>
          <a:prstGeom prst="rect">
            <a:avLst/>
          </a:prstGeom>
        </p:spPr>
      </p:pic>
      <p:sp>
        <p:nvSpPr>
          <p:cNvPr id="10" name="Slide Number Placeholder 9"/>
          <p:cNvSpPr>
            <a:spLocks noGrp="1"/>
          </p:cNvSpPr>
          <p:nvPr>
            <p:ph type="sldNum" sz="quarter" idx="12"/>
          </p:nvPr>
        </p:nvSpPr>
        <p:spPr/>
        <p:txBody>
          <a:bodyPr/>
          <a:lstStyle/>
          <a:p>
            <a:fld id="{CD845126-1A98-4963-AB2A-A5DAD9D79AA9}" type="slidenum">
              <a:rPr lang="en-US" smtClean="0"/>
              <a:t>16</a:t>
            </a:fld>
            <a:endParaRPr lang="en-US"/>
          </a:p>
        </p:txBody>
      </p:sp>
    </p:spTree>
    <p:extLst>
      <p:ext uri="{BB962C8B-B14F-4D97-AF65-F5344CB8AC3E}">
        <p14:creationId xmlns:p14="http://schemas.microsoft.com/office/powerpoint/2010/main" val="7492639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004881639"/>
              </p:ext>
            </p:extLst>
          </p:nvPr>
        </p:nvGraphicFramePr>
        <p:xfrm>
          <a:off x="1685484" y="1854395"/>
          <a:ext cx="8521852" cy="4085012"/>
        </p:xfrm>
        <a:graphic>
          <a:graphicData uri="http://schemas.openxmlformats.org/drawingml/2006/table">
            <a:tbl>
              <a:tblPr firstRow="1" bandRow="1">
                <a:tableStyleId>{5C22544A-7EE6-4342-B048-85BDC9FD1C3A}</a:tableStyleId>
              </a:tblPr>
              <a:tblGrid>
                <a:gridCol w="2573187">
                  <a:extLst>
                    <a:ext uri="{9D8B030D-6E8A-4147-A177-3AD203B41FA5}">
                      <a16:colId xmlns:a16="http://schemas.microsoft.com/office/drawing/2014/main" val="20000"/>
                    </a:ext>
                  </a:extLst>
                </a:gridCol>
                <a:gridCol w="1891414">
                  <a:extLst>
                    <a:ext uri="{9D8B030D-6E8A-4147-A177-3AD203B41FA5}">
                      <a16:colId xmlns:a16="http://schemas.microsoft.com/office/drawing/2014/main" val="20001"/>
                    </a:ext>
                  </a:extLst>
                </a:gridCol>
                <a:gridCol w="2040429">
                  <a:extLst>
                    <a:ext uri="{9D8B030D-6E8A-4147-A177-3AD203B41FA5}">
                      <a16:colId xmlns:a16="http://schemas.microsoft.com/office/drawing/2014/main" val="20002"/>
                    </a:ext>
                  </a:extLst>
                </a:gridCol>
                <a:gridCol w="2016822">
                  <a:extLst>
                    <a:ext uri="{9D8B030D-6E8A-4147-A177-3AD203B41FA5}">
                      <a16:colId xmlns:a16="http://schemas.microsoft.com/office/drawing/2014/main" val="20004"/>
                    </a:ext>
                  </a:extLst>
                </a:gridCol>
              </a:tblGrid>
              <a:tr h="567581">
                <a:tc>
                  <a:txBody>
                    <a:bodyPr/>
                    <a:lstStyle/>
                    <a:p>
                      <a:r>
                        <a:rPr lang="en-US" dirty="0"/>
                        <a:t>Domain 1</a:t>
                      </a:r>
                    </a:p>
                  </a:txBody>
                  <a:tcPr>
                    <a:lnB w="12700" cap="flat" cmpd="sng" algn="ctr">
                      <a:solidFill>
                        <a:schemeClr val="tx1"/>
                      </a:solidFill>
                      <a:prstDash val="solid"/>
                      <a:round/>
                      <a:headEnd type="none" w="med" len="med"/>
                      <a:tailEnd type="none" w="med" len="med"/>
                    </a:lnB>
                    <a:solidFill>
                      <a:srgbClr val="860000"/>
                    </a:solidFill>
                  </a:tcPr>
                </a:tc>
                <a:tc gridSpan="3">
                  <a:txBody>
                    <a:bodyPr/>
                    <a:lstStyle/>
                    <a:p>
                      <a:pPr algn="ctr"/>
                      <a:r>
                        <a:rPr lang="en-US" sz="2000" dirty="0"/>
                        <a:t>Student Achievement</a:t>
                      </a:r>
                    </a:p>
                  </a:txBody>
                  <a:tcPr>
                    <a:lnB w="12700" cap="flat" cmpd="sng" algn="ctr">
                      <a:solidFill>
                        <a:schemeClr val="tx1"/>
                      </a:solidFill>
                      <a:prstDash val="solid"/>
                      <a:round/>
                      <a:headEnd type="none" w="med" len="med"/>
                      <a:tailEnd type="none" w="med" len="med"/>
                    </a:lnB>
                    <a:solidFill>
                      <a:srgbClr val="860000"/>
                    </a:solidFill>
                  </a:tcPr>
                </a:tc>
                <a:tc hMerge="1">
                  <a:txBody>
                    <a:bodyPr/>
                    <a:lstStyle/>
                    <a:p>
                      <a:pPr algn="l"/>
                      <a:endParaRPr lang="en-US" sz="2000" dirty="0"/>
                    </a:p>
                  </a:txBody>
                  <a:tcPr>
                    <a:lnB w="12700" cap="flat" cmpd="sng" algn="ctr">
                      <a:solidFill>
                        <a:schemeClr val="tx1"/>
                      </a:solidFill>
                      <a:prstDash val="solid"/>
                      <a:round/>
                      <a:headEnd type="none" w="med" len="med"/>
                      <a:tailEnd type="none" w="med" len="med"/>
                    </a:lnB>
                    <a:solidFill>
                      <a:srgbClr val="860000"/>
                    </a:solidFill>
                  </a:tcPr>
                </a:tc>
                <a:tc hMerge="1">
                  <a:txBody>
                    <a:bodyPr/>
                    <a:lstStyle/>
                    <a:p>
                      <a:pPr algn="l"/>
                      <a:endParaRPr lang="en-US" sz="2000" dirty="0"/>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461089">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dirty="0"/>
                        <a:t>Reading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dirty="0"/>
                        <a:t>Mathematics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a:t>Science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477178">
                <a:tc>
                  <a:txBody>
                    <a:bodyPr/>
                    <a:lstStyle/>
                    <a:p>
                      <a:pPr algn="l"/>
                      <a:r>
                        <a:rPr lang="en-US" dirty="0"/>
                        <a:t>Approaches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74%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61%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69%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29064">
                <a:tc>
                  <a:txBody>
                    <a:bodyPr/>
                    <a:lstStyle/>
                    <a:p>
                      <a:pPr algn="l"/>
                      <a:r>
                        <a:rPr lang="en-US" sz="1800" dirty="0"/>
                        <a:t>Meets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47%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29%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10020">
                <a:tc>
                  <a:txBody>
                    <a:bodyPr/>
                    <a:lstStyle/>
                    <a:p>
                      <a:pPr algn="l"/>
                      <a:r>
                        <a:rPr lang="en-US" dirty="0"/>
                        <a:t>Masters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20%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14%</a:t>
                      </a:r>
                      <a:r>
                        <a:rPr lang="en-US" dirty="0">
                          <a:solidFill>
                            <a:srgbClr val="FF0000"/>
                          </a:solidFill>
                        </a:rPr>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12%         </a:t>
                      </a:r>
                      <a:r>
                        <a:rPr lang="en-US" dirty="0">
                          <a:solidFill>
                            <a:srgbClr val="FF0000"/>
                          </a:solidFill>
                        </a:rPr>
                        <a:t>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410020">
                <a:tc gridSpan="4">
                  <a:txBody>
                    <a:bodyPr/>
                    <a:lstStyle/>
                    <a:p>
                      <a:pPr algn="ctr"/>
                      <a:r>
                        <a:rPr lang="en-US" sz="2000" b="1"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410020">
                <a:tc>
                  <a:txBody>
                    <a:bodyPr/>
                    <a:lstStyle/>
                    <a:p>
                      <a:pPr algn="l"/>
                      <a:r>
                        <a:rPr lang="en-US" dirty="0"/>
                        <a:t>Approaches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10020">
                <a:tc>
                  <a:txBody>
                    <a:bodyPr/>
                    <a:lstStyle/>
                    <a:p>
                      <a:pPr algn="l"/>
                      <a:r>
                        <a:rPr lang="en-US" sz="1800" dirty="0"/>
                        <a:t>Meets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10020">
                <a:tc>
                  <a:txBody>
                    <a:bodyPr/>
                    <a:lstStyle/>
                    <a:p>
                      <a:pPr algn="l"/>
                      <a:r>
                        <a:rPr lang="en-US" dirty="0"/>
                        <a:t>Masters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bl>
          </a:graphicData>
        </a:graphic>
      </p:graphicFrame>
      <p:grpSp>
        <p:nvGrpSpPr>
          <p:cNvPr id="5" name="Group 4"/>
          <p:cNvGrpSpPr/>
          <p:nvPr/>
        </p:nvGrpSpPr>
        <p:grpSpPr>
          <a:xfrm>
            <a:off x="827690" y="90820"/>
            <a:ext cx="10657489" cy="1209835"/>
            <a:chOff x="-88900" y="69410"/>
            <a:chExt cx="9307602" cy="730690"/>
          </a:xfrm>
        </p:grpSpPr>
        <p:sp>
          <p:nvSpPr>
            <p:cNvPr id="6" name="Rectangle 5"/>
            <p:cNvSpPr/>
            <p:nvPr/>
          </p:nvSpPr>
          <p:spPr>
            <a:xfrm>
              <a:off x="-88900" y="69410"/>
              <a:ext cx="9307602" cy="73069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0168" y="277123"/>
            <a:ext cx="984294" cy="893061"/>
          </a:xfrm>
          <a:prstGeom prst="rect">
            <a:avLst/>
          </a:prstGeom>
        </p:spPr>
      </p:pic>
      <p:sp>
        <p:nvSpPr>
          <p:cNvPr id="3" name="Rectangle 2"/>
          <p:cNvSpPr/>
          <p:nvPr/>
        </p:nvSpPr>
        <p:spPr>
          <a:xfrm>
            <a:off x="1523069" y="277123"/>
            <a:ext cx="8291885" cy="892552"/>
          </a:xfrm>
          <a:prstGeom prst="rect">
            <a:avLst/>
          </a:prstGeom>
        </p:spPr>
        <p:txBody>
          <a:bodyPr wrap="none">
            <a:spAutoFit/>
          </a:bodyPr>
          <a:lstStyle/>
          <a:p>
            <a:r>
              <a:rPr lang="en-US" sz="3200" dirty="0">
                <a:solidFill>
                  <a:schemeClr val="bg1"/>
                </a:solidFill>
              </a:rPr>
              <a:t>Accountability System Summary and Goals  2022</a:t>
            </a:r>
          </a:p>
          <a:p>
            <a:pPr algn="ctr"/>
            <a:endParaRPr lang="en-US" sz="2000" dirty="0">
              <a:solidFill>
                <a:schemeClr val="bg1"/>
              </a:solidFill>
            </a:endParaRPr>
          </a:p>
        </p:txBody>
      </p:sp>
      <p:sp>
        <p:nvSpPr>
          <p:cNvPr id="10" name="Slide Number Placeholder 9"/>
          <p:cNvSpPr>
            <a:spLocks noGrp="1"/>
          </p:cNvSpPr>
          <p:nvPr>
            <p:ph type="sldNum" sz="quarter" idx="12"/>
          </p:nvPr>
        </p:nvSpPr>
        <p:spPr/>
        <p:txBody>
          <a:bodyPr/>
          <a:lstStyle/>
          <a:p>
            <a:fld id="{CD845126-1A98-4963-AB2A-A5DAD9D79AA9}" type="slidenum">
              <a:rPr lang="en-US" smtClean="0"/>
              <a:t>17</a:t>
            </a:fld>
            <a:endParaRPr lang="en-US"/>
          </a:p>
        </p:txBody>
      </p:sp>
      <p:sp>
        <p:nvSpPr>
          <p:cNvPr id="2" name="TextBox 1">
            <a:extLst>
              <a:ext uri="{FF2B5EF4-FFF2-40B4-BE49-F238E27FC236}">
                <a16:creationId xmlns:a16="http://schemas.microsoft.com/office/drawing/2014/main" id="{58049E37-15F6-63BB-030A-43433A814893}"/>
              </a:ext>
            </a:extLst>
          </p:cNvPr>
          <p:cNvSpPr txBox="1"/>
          <p:nvPr/>
        </p:nvSpPr>
        <p:spPr>
          <a:xfrm>
            <a:off x="1157681" y="1400961"/>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Goals for 2024 will be adjusted once TEA releases standards.</a:t>
            </a:r>
          </a:p>
        </p:txBody>
      </p:sp>
    </p:spTree>
    <p:extLst>
      <p:ext uri="{BB962C8B-B14F-4D97-AF65-F5344CB8AC3E}">
        <p14:creationId xmlns:p14="http://schemas.microsoft.com/office/powerpoint/2010/main" val="8811938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486994"/>
          </a:xfrm>
        </p:spPr>
        <p:txBody>
          <a:bodyPr>
            <a:normAutofit fontScale="90000"/>
          </a:bodyPr>
          <a:lstStyle/>
          <a:p>
            <a:r>
              <a:rPr lang="en-US">
                <a:solidFill>
                  <a:schemeClr val="bg1"/>
                </a:solidFill>
              </a:rPr>
              <a:t>System Safeguards 2015</a:t>
            </a:r>
          </a:p>
        </p:txBody>
      </p:sp>
      <p:grpSp>
        <p:nvGrpSpPr>
          <p:cNvPr id="4" name="Group 3"/>
          <p:cNvGrpSpPr/>
          <p:nvPr/>
        </p:nvGrpSpPr>
        <p:grpSpPr>
          <a:xfrm>
            <a:off x="838200" y="365126"/>
            <a:ext cx="10599683" cy="1183192"/>
            <a:chOff x="-163602" y="221875"/>
            <a:chExt cx="9307602" cy="596900"/>
          </a:xfrm>
        </p:grpSpPr>
        <p:sp>
          <p:nvSpPr>
            <p:cNvPr id="6" name="Rectangle 5"/>
            <p:cNvSpPr/>
            <p:nvPr/>
          </p:nvSpPr>
          <p:spPr>
            <a:xfrm>
              <a:off x="-163602" y="221875"/>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3600" dirty="0">
                  <a:solidFill>
                    <a:schemeClr val="bg1"/>
                  </a:solidFill>
                </a:rPr>
                <a:t>Accountability System Summary and Goals  2022</a:t>
              </a:r>
            </a:p>
            <a:p>
              <a:pPr algn="ctr"/>
              <a:endParaRPr lang="en-US" sz="2000" dirty="0">
                <a:solidFill>
                  <a:schemeClr val="bg1"/>
                </a:solidFill>
              </a:endParaRPr>
            </a:p>
          </p:txBody>
        </p:sp>
        <p:sp>
          <p:nvSpPr>
            <p:cNvPr id="7"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a:solidFill>
                  <a:schemeClr val="bg1"/>
                </a:solidFill>
                <a:latin typeface="Gill Sans"/>
                <a:cs typeface="Gill Sans"/>
              </a:endParaRPr>
            </a:p>
          </p:txBody>
        </p:sp>
      </p:grpSp>
      <p:pic>
        <p:nvPicPr>
          <p:cNvPr id="8" name="Picture 7"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6999" y="575441"/>
            <a:ext cx="854405" cy="670036"/>
          </a:xfrm>
          <a:prstGeom prst="rect">
            <a:avLst/>
          </a:prstGeom>
        </p:spPr>
      </p:pic>
      <p:graphicFrame>
        <p:nvGraphicFramePr>
          <p:cNvPr id="9" name="Content Placeholder 3"/>
          <p:cNvGraphicFramePr>
            <a:graphicFrameLocks noGrp="1"/>
          </p:cNvGraphicFramePr>
          <p:nvPr>
            <p:ph idx="1"/>
            <p:extLst>
              <p:ext uri="{D42A27DB-BD31-4B8C-83A1-F6EECF244321}">
                <p14:modId xmlns:p14="http://schemas.microsoft.com/office/powerpoint/2010/main" val="2514677895"/>
              </p:ext>
            </p:extLst>
          </p:nvPr>
        </p:nvGraphicFramePr>
        <p:xfrm>
          <a:off x="838200" y="1825625"/>
          <a:ext cx="10646985" cy="3816136"/>
        </p:xfrm>
        <a:graphic>
          <a:graphicData uri="http://schemas.openxmlformats.org/drawingml/2006/table">
            <a:tbl>
              <a:tblPr firstRow="1" bandRow="1">
                <a:tableStyleId>{5C22544A-7EE6-4342-B048-85BDC9FD1C3A}</a:tableStyleId>
              </a:tblPr>
              <a:tblGrid>
                <a:gridCol w="3071648">
                  <a:extLst>
                    <a:ext uri="{9D8B030D-6E8A-4147-A177-3AD203B41FA5}">
                      <a16:colId xmlns:a16="http://schemas.microsoft.com/office/drawing/2014/main" val="20000"/>
                    </a:ext>
                  </a:extLst>
                </a:gridCol>
                <a:gridCol w="1781504">
                  <a:extLst>
                    <a:ext uri="{9D8B030D-6E8A-4147-A177-3AD203B41FA5}">
                      <a16:colId xmlns:a16="http://schemas.microsoft.com/office/drawing/2014/main" val="20001"/>
                    </a:ext>
                  </a:extLst>
                </a:gridCol>
                <a:gridCol w="1781504">
                  <a:extLst>
                    <a:ext uri="{9D8B030D-6E8A-4147-A177-3AD203B41FA5}">
                      <a16:colId xmlns:a16="http://schemas.microsoft.com/office/drawing/2014/main" val="20003"/>
                    </a:ext>
                  </a:extLst>
                </a:gridCol>
                <a:gridCol w="4012329">
                  <a:extLst>
                    <a:ext uri="{9D8B030D-6E8A-4147-A177-3AD203B41FA5}">
                      <a16:colId xmlns:a16="http://schemas.microsoft.com/office/drawing/2014/main" val="20002"/>
                    </a:ext>
                  </a:extLst>
                </a:gridCol>
              </a:tblGrid>
              <a:tr h="681092">
                <a:tc>
                  <a:txBody>
                    <a:bodyPr/>
                    <a:lstStyle/>
                    <a:p>
                      <a:r>
                        <a:rPr lang="en-US" dirty="0"/>
                        <a:t>Domain 2  </a:t>
                      </a:r>
                    </a:p>
                    <a:p>
                      <a:r>
                        <a:rPr lang="en-US" dirty="0"/>
                        <a:t>School Progress</a:t>
                      </a:r>
                    </a:p>
                  </a:txBody>
                  <a:tcPr>
                    <a:lnB w="12700" cap="flat" cmpd="sng" algn="ctr">
                      <a:solidFill>
                        <a:schemeClr val="tx1"/>
                      </a:solidFill>
                      <a:prstDash val="solid"/>
                      <a:round/>
                      <a:headEnd type="none" w="med" len="med"/>
                      <a:tailEnd type="none" w="med" len="med"/>
                    </a:lnB>
                    <a:solidFill>
                      <a:srgbClr val="860000"/>
                    </a:solidFill>
                  </a:tcPr>
                </a:tc>
                <a:tc gridSpan="3">
                  <a:txBody>
                    <a:bodyPr/>
                    <a:lstStyle/>
                    <a:p>
                      <a:pPr algn="l"/>
                      <a:r>
                        <a:rPr lang="en-US" sz="2000" dirty="0"/>
                        <a:t>Part A:  Academic Growth</a:t>
                      </a:r>
                    </a:p>
                  </a:txBody>
                  <a:tcPr>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pPr algn="ctr"/>
                      <a:endParaRPr lang="en-US" dirty="0"/>
                    </a:p>
                  </a:txBody>
                  <a:tcPr>
                    <a:lnB w="12700" cap="flat" cmpd="sng" algn="ctr">
                      <a:solidFill>
                        <a:schemeClr val="tx1"/>
                      </a:solidFill>
                      <a:prstDash val="solid"/>
                      <a:round/>
                      <a:headEnd type="none" w="med" len="med"/>
                      <a:tailEnd type="none" w="med" len="med"/>
                    </a:lnB>
                    <a:solidFill>
                      <a:srgbClr val="860000"/>
                    </a:solidFill>
                  </a:tcPr>
                </a:tc>
                <a:extLst>
                  <a:ext uri="{0D108BD9-81ED-4DB2-BD59-A6C34878D82A}">
                    <a16:rowId xmlns:a16="http://schemas.microsoft.com/office/drawing/2014/main" val="10000"/>
                  </a:ext>
                </a:extLst>
              </a:tr>
              <a:tr h="433932">
                <a:tc>
                  <a:txBody>
                    <a:bodyPr/>
                    <a:lstStyle/>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gridSpan="2">
                  <a:txBody>
                    <a:bodyPr/>
                    <a:lstStyle/>
                    <a:p>
                      <a:pPr algn="ctr"/>
                      <a:r>
                        <a:rPr lang="en-US" dirty="0"/>
                        <a:t>2022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hMerge="1">
                  <a:txBody>
                    <a:bodyPr/>
                    <a:lstStyle/>
                    <a:p>
                      <a:endParaRPr lang="es-MX"/>
                    </a:p>
                  </a:txBody>
                  <a:tcPr/>
                </a:tc>
                <a:tc>
                  <a:txBody>
                    <a:bodyPr/>
                    <a:lstStyle/>
                    <a:p>
                      <a:pPr algn="ctr"/>
                      <a:r>
                        <a:rPr lang="en-US"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1"/>
                  </a:ext>
                </a:extLst>
              </a:tr>
              <a:tr h="476072">
                <a:tc>
                  <a:txBody>
                    <a:bodyPr/>
                    <a:lstStyle/>
                    <a:p>
                      <a:pPr algn="ctr"/>
                      <a:r>
                        <a:rPr lang="en-US" sz="1400" dirty="0"/>
                        <a:t>Points from 1/2 Point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US" dirty="0"/>
                        <a:t>1.5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2"/>
                  </a:ext>
                </a:extLst>
              </a:tr>
              <a:tr h="0">
                <a:tc>
                  <a:txBody>
                    <a:bodyPr/>
                    <a:lstStyle/>
                    <a:p>
                      <a:pPr algn="ctr"/>
                      <a:r>
                        <a:rPr lang="en-US" sz="1400" dirty="0"/>
                        <a:t>Points from 1 Point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r>
                        <a:rPr lang="en-US" dirty="0"/>
                        <a:t>106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a:txBody>
                    <a:bodyPr/>
                    <a:lstStyle/>
                    <a:p>
                      <a:pPr algn="ct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3"/>
                  </a:ext>
                </a:extLst>
              </a:tr>
              <a:tr h="269779">
                <a:tc>
                  <a:txBody>
                    <a:bodyPr/>
                    <a:lstStyle/>
                    <a:p>
                      <a:r>
                        <a:rPr lang="en-US" sz="1800" b="1" dirty="0">
                          <a:solidFill>
                            <a:schemeClr val="bg1"/>
                          </a:solidFill>
                        </a:rPr>
                        <a:t>Domain 2  </a:t>
                      </a:r>
                    </a:p>
                    <a:p>
                      <a:pPr algn="l"/>
                      <a:r>
                        <a:rPr lang="en-US" sz="1800" b="1" dirty="0">
                          <a:solidFill>
                            <a:schemeClr val="bg1"/>
                          </a:solidFill>
                        </a:rPr>
                        <a:t>Relative Performance</a:t>
                      </a:r>
                    </a:p>
                    <a:p>
                      <a:pPr algn="l"/>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rPr>
                        <a:t>Part B:  Relative Performance</a:t>
                      </a:r>
                    </a:p>
                    <a:p>
                      <a:pPr algn="l"/>
                      <a:endParaRPr lang="en-US"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173798">
                <a:tc>
                  <a:txBody>
                    <a:bodyPr/>
                    <a:lstStyle/>
                    <a:p>
                      <a:pPr algn="ctr"/>
                      <a:r>
                        <a:rPr lang="en-US" sz="1800" dirty="0"/>
                        <a:t>% Economically  Disadvantaged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STAAR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dirty="0"/>
                        <a:t>Rating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mn-lt"/>
                        </a:rPr>
                        <a:t>2023 Goal</a:t>
                      </a:r>
                    </a:p>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5"/>
                  </a:ext>
                </a:extLst>
              </a:tr>
              <a:tr h="0">
                <a:tc>
                  <a:txBody>
                    <a:bodyPr/>
                    <a:lstStyle/>
                    <a:p>
                      <a:pPr algn="ctr"/>
                      <a:r>
                        <a:rPr lang="en-US" sz="1800" dirty="0"/>
                        <a:t>88.6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8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6"/>
                  </a:ext>
                </a:extLst>
              </a:tr>
            </a:tbl>
          </a:graphicData>
        </a:graphic>
      </p:graphicFrame>
      <p:sp>
        <p:nvSpPr>
          <p:cNvPr id="10" name="Slide Number Placeholder 9"/>
          <p:cNvSpPr>
            <a:spLocks noGrp="1"/>
          </p:cNvSpPr>
          <p:nvPr>
            <p:ph type="sldNum" sz="quarter" idx="12"/>
          </p:nvPr>
        </p:nvSpPr>
        <p:spPr/>
        <p:txBody>
          <a:bodyPr/>
          <a:lstStyle/>
          <a:p>
            <a:fld id="{CD845126-1A98-4963-AB2A-A5DAD9D79AA9}" type="slidenum">
              <a:rPr lang="en-US" smtClean="0"/>
              <a:t>18</a:t>
            </a:fld>
            <a:endParaRPr lang="en-US"/>
          </a:p>
        </p:txBody>
      </p:sp>
      <p:sp>
        <p:nvSpPr>
          <p:cNvPr id="3" name="TextBox 2">
            <a:extLst>
              <a:ext uri="{FF2B5EF4-FFF2-40B4-BE49-F238E27FC236}">
                <a16:creationId xmlns:a16="http://schemas.microsoft.com/office/drawing/2014/main" id="{8ECA6FE3-D8C1-8E2A-42CB-52B377144E05}"/>
              </a:ext>
            </a:extLst>
          </p:cNvPr>
          <p:cNvSpPr txBox="1"/>
          <p:nvPr/>
        </p:nvSpPr>
        <p:spPr>
          <a:xfrm>
            <a:off x="746620" y="5919068"/>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Goals for 2024 will be adjusted once TEA releases standards.</a:t>
            </a:r>
          </a:p>
        </p:txBody>
      </p:sp>
    </p:spTree>
    <p:extLst>
      <p:ext uri="{BB962C8B-B14F-4D97-AF65-F5344CB8AC3E}">
        <p14:creationId xmlns:p14="http://schemas.microsoft.com/office/powerpoint/2010/main" val="6749480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717924" cy="1164129"/>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chemeClr val="bg1"/>
                </a:solidFill>
              </a:rPr>
              <a:t>Accountability System Summary and Goals  2022</a:t>
            </a:r>
            <a:br>
              <a:rPr lang="en-US" sz="3600" dirty="0">
                <a:solidFill>
                  <a:schemeClr val="bg1"/>
                </a:solidFill>
              </a:rPr>
            </a:br>
            <a:endParaRPr lang="en-US" sz="2000" dirty="0">
              <a:solidFill>
                <a:schemeClr val="bg1"/>
              </a:solidFill>
            </a:endParaRP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87444" y="614730"/>
            <a:ext cx="854405" cy="836367"/>
          </a:xfrm>
          <a:prstGeom prst="rect">
            <a:avLst/>
          </a:prstGeom>
        </p:spPr>
      </p:pic>
      <p:graphicFrame>
        <p:nvGraphicFramePr>
          <p:cNvPr id="6" name="Content Placeholder 3"/>
          <p:cNvGraphicFramePr>
            <a:graphicFrameLocks noGrp="1"/>
          </p:cNvGraphicFramePr>
          <p:nvPr>
            <p:ph idx="1"/>
            <p:extLst>
              <p:ext uri="{D42A27DB-BD31-4B8C-83A1-F6EECF244321}">
                <p14:modId xmlns:p14="http://schemas.microsoft.com/office/powerpoint/2010/main" val="2472866953"/>
              </p:ext>
            </p:extLst>
          </p:nvPr>
        </p:nvGraphicFramePr>
        <p:xfrm>
          <a:off x="838199" y="1740567"/>
          <a:ext cx="10717926" cy="4908887"/>
        </p:xfrm>
        <a:graphic>
          <a:graphicData uri="http://schemas.openxmlformats.org/drawingml/2006/table">
            <a:tbl>
              <a:tblPr firstRow="1" bandRow="1">
                <a:tableStyleId>{5C22544A-7EE6-4342-B048-85BDC9FD1C3A}</a:tableStyleId>
              </a:tblPr>
              <a:tblGrid>
                <a:gridCol w="1151022">
                  <a:extLst>
                    <a:ext uri="{9D8B030D-6E8A-4147-A177-3AD203B41FA5}">
                      <a16:colId xmlns:a16="http://schemas.microsoft.com/office/drawing/2014/main" val="20000"/>
                    </a:ext>
                  </a:extLst>
                </a:gridCol>
                <a:gridCol w="673768">
                  <a:extLst>
                    <a:ext uri="{9D8B030D-6E8A-4147-A177-3AD203B41FA5}">
                      <a16:colId xmlns:a16="http://schemas.microsoft.com/office/drawing/2014/main" val="20002"/>
                    </a:ext>
                  </a:extLst>
                </a:gridCol>
                <a:gridCol w="641685">
                  <a:extLst>
                    <a:ext uri="{9D8B030D-6E8A-4147-A177-3AD203B41FA5}">
                      <a16:colId xmlns:a16="http://schemas.microsoft.com/office/drawing/2014/main" val="20003"/>
                    </a:ext>
                  </a:extLst>
                </a:gridCol>
                <a:gridCol w="633663">
                  <a:extLst>
                    <a:ext uri="{9D8B030D-6E8A-4147-A177-3AD203B41FA5}">
                      <a16:colId xmlns:a16="http://schemas.microsoft.com/office/drawing/2014/main" val="20001"/>
                    </a:ext>
                  </a:extLst>
                </a:gridCol>
                <a:gridCol w="633663">
                  <a:extLst>
                    <a:ext uri="{9D8B030D-6E8A-4147-A177-3AD203B41FA5}">
                      <a16:colId xmlns:a16="http://schemas.microsoft.com/office/drawing/2014/main" val="20004"/>
                    </a:ext>
                  </a:extLst>
                </a:gridCol>
                <a:gridCol w="657726">
                  <a:extLst>
                    <a:ext uri="{9D8B030D-6E8A-4147-A177-3AD203B41FA5}">
                      <a16:colId xmlns:a16="http://schemas.microsoft.com/office/drawing/2014/main" val="20005"/>
                    </a:ext>
                  </a:extLst>
                </a:gridCol>
                <a:gridCol w="669413">
                  <a:extLst>
                    <a:ext uri="{9D8B030D-6E8A-4147-A177-3AD203B41FA5}">
                      <a16:colId xmlns:a16="http://schemas.microsoft.com/office/drawing/2014/main" val="20006"/>
                    </a:ext>
                  </a:extLst>
                </a:gridCol>
                <a:gridCol w="856835">
                  <a:extLst>
                    <a:ext uri="{9D8B030D-6E8A-4147-A177-3AD203B41FA5}">
                      <a16:colId xmlns:a16="http://schemas.microsoft.com/office/drawing/2014/main" val="20007"/>
                    </a:ext>
                  </a:extLst>
                </a:gridCol>
                <a:gridCol w="789637">
                  <a:extLst>
                    <a:ext uri="{9D8B030D-6E8A-4147-A177-3AD203B41FA5}">
                      <a16:colId xmlns:a16="http://schemas.microsoft.com/office/drawing/2014/main" val="20008"/>
                    </a:ext>
                  </a:extLst>
                </a:gridCol>
                <a:gridCol w="752673">
                  <a:extLst>
                    <a:ext uri="{9D8B030D-6E8A-4147-A177-3AD203B41FA5}">
                      <a16:colId xmlns:a16="http://schemas.microsoft.com/office/drawing/2014/main" val="20009"/>
                    </a:ext>
                  </a:extLst>
                </a:gridCol>
                <a:gridCol w="862437">
                  <a:extLst>
                    <a:ext uri="{9D8B030D-6E8A-4147-A177-3AD203B41FA5}">
                      <a16:colId xmlns:a16="http://schemas.microsoft.com/office/drawing/2014/main" val="20010"/>
                    </a:ext>
                  </a:extLst>
                </a:gridCol>
                <a:gridCol w="854597">
                  <a:extLst>
                    <a:ext uri="{9D8B030D-6E8A-4147-A177-3AD203B41FA5}">
                      <a16:colId xmlns:a16="http://schemas.microsoft.com/office/drawing/2014/main" val="20011"/>
                    </a:ext>
                  </a:extLst>
                </a:gridCol>
                <a:gridCol w="768353">
                  <a:extLst>
                    <a:ext uri="{9D8B030D-6E8A-4147-A177-3AD203B41FA5}">
                      <a16:colId xmlns:a16="http://schemas.microsoft.com/office/drawing/2014/main" val="20012"/>
                    </a:ext>
                  </a:extLst>
                </a:gridCol>
                <a:gridCol w="772454">
                  <a:extLst>
                    <a:ext uri="{9D8B030D-6E8A-4147-A177-3AD203B41FA5}">
                      <a16:colId xmlns:a16="http://schemas.microsoft.com/office/drawing/2014/main" val="20013"/>
                    </a:ext>
                  </a:extLst>
                </a:gridCol>
              </a:tblGrid>
              <a:tr h="329118">
                <a:tc gridSpan="14">
                  <a:txBody>
                    <a:bodyPr/>
                    <a:lstStyle/>
                    <a:p>
                      <a:r>
                        <a:rPr lang="en-US" sz="1400" dirty="0">
                          <a:solidFill>
                            <a:schemeClr val="tx1"/>
                          </a:solidFill>
                        </a:rPr>
                        <a:t>Academic Achievement (Percentage at MEETS Grade Level or</a:t>
                      </a:r>
                      <a:r>
                        <a:rPr lang="en-US" sz="1400" baseline="0" dirty="0">
                          <a:solidFill>
                            <a:schemeClr val="tx1"/>
                          </a:solidFill>
                        </a:rPr>
                        <a:t> Above)</a:t>
                      </a:r>
                      <a:endParaRPr lang="en-US" sz="1400" dirty="0">
                        <a:solidFill>
                          <a:schemeClr val="tx1"/>
                        </a:solidFill>
                      </a:endParaRPr>
                    </a:p>
                  </a:txBody>
                  <a:tcPr>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pPr algn="l"/>
                      <a:endParaRPr lang="en-US" sz="2000" dirty="0"/>
                    </a:p>
                  </a:txBody>
                  <a:tcPr>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427853">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rPr>
                        <a:t>Domain 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gridSpan="1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n-lt"/>
                        </a:rPr>
                        <a:t>Closing the Gaps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5"/>
                  </a:ext>
                </a:extLst>
              </a:tr>
              <a:tr h="668918">
                <a:tc>
                  <a:txBody>
                    <a:bodyPr/>
                    <a:lstStyle/>
                    <a:p>
                      <a:pPr algn="ctr"/>
                      <a:endParaRPr 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African Amer.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Hispanic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Asian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Special Ed. (Current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Econ. </a:t>
                      </a:r>
                      <a:r>
                        <a:rPr lang="en-US" sz="1000" b="1" dirty="0" err="1"/>
                        <a:t>Disadv</a:t>
                      </a:r>
                      <a:r>
                        <a:rPr lang="en-US" sz="1000" b="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ELL’s (Current and M4)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Special Ed. (Former)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Continuously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Non-Continuously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Total</a:t>
                      </a:r>
                      <a:r>
                        <a:rPr lang="en-US" sz="1000" b="1" baseline="0" dirty="0"/>
                        <a:t> Met</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t>Total</a:t>
                      </a:r>
                      <a:r>
                        <a:rPr lang="en-US" sz="1000" b="1" baseline="0" dirty="0"/>
                        <a:t> </a:t>
                      </a:r>
                      <a:r>
                        <a:rPr lang="en-US" sz="1000" b="1" baseline="0" dirty="0" err="1"/>
                        <a:t>Elig</a:t>
                      </a:r>
                      <a:r>
                        <a:rPr lang="en-US" sz="1000" b="1" baseline="0" dirty="0"/>
                        <a:t>.</a:t>
                      </a:r>
                      <a:endParaRPr lang="en-US" sz="1000" b="1"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470105">
                <a:tc>
                  <a:txBody>
                    <a:bodyPr/>
                    <a:lstStyle/>
                    <a:p>
                      <a:pPr algn="l"/>
                      <a:r>
                        <a:rPr lang="en-US" sz="1600" b="1" dirty="0"/>
                        <a:t>Reading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46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44</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39</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48</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34</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70105">
                <a:tc>
                  <a:txBody>
                    <a:bodyPr/>
                    <a:lstStyle/>
                    <a:p>
                      <a:pPr algn="l"/>
                      <a:r>
                        <a:rPr lang="en-US" sz="1600" b="1" dirty="0"/>
                        <a:t>Targets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44</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solidFill>
                            <a:schemeClr val="accent6">
                              <a:lumMod val="50000"/>
                            </a:schemeClr>
                          </a:solidFill>
                        </a:rPr>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33</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29</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46</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42</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70105">
                <a:tc>
                  <a:txBody>
                    <a:bodyPr/>
                    <a:lstStyle/>
                    <a:p>
                      <a:pPr algn="l"/>
                      <a:r>
                        <a:rPr lang="en-US" sz="1600" b="1"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800" b="1" dirty="0"/>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55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50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509281">
                <a:tc>
                  <a:txBody>
                    <a:bodyPr/>
                    <a:lstStyle/>
                    <a:p>
                      <a:pPr algn="l"/>
                      <a:r>
                        <a:rPr lang="en-US" sz="1600" b="1" dirty="0"/>
                        <a:t>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27</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25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32</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14</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521134">
                <a:tc>
                  <a:txBody>
                    <a:bodyPr/>
                    <a:lstStyle/>
                    <a:p>
                      <a:pPr algn="l"/>
                      <a:r>
                        <a:rPr lang="en-US" sz="1600" b="1" dirty="0"/>
                        <a:t>Targets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46</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solidFill>
                            <a:schemeClr val="accent6">
                              <a:lumMod val="50000"/>
                            </a:schemeClr>
                          </a:solidFill>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36</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40</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47</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45</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521134">
                <a:tc>
                  <a:txBody>
                    <a:bodyPr/>
                    <a:lstStyle/>
                    <a:p>
                      <a:pPr algn="l"/>
                      <a:r>
                        <a:rPr lang="en-US" sz="1600" b="1"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800" b="1" dirty="0"/>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521134">
                <a:tc gridSpan="14">
                  <a:txBody>
                    <a:bodyPr/>
                    <a:lstStyle/>
                    <a:p>
                      <a:pPr algn="l"/>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9"/>
                  </a:ext>
                </a:extLst>
              </a:tr>
            </a:tbl>
          </a:graphicData>
        </a:graphic>
      </p:graphicFrame>
      <p:sp>
        <p:nvSpPr>
          <p:cNvPr id="7" name="Slide Number Placeholder 6"/>
          <p:cNvSpPr>
            <a:spLocks noGrp="1"/>
          </p:cNvSpPr>
          <p:nvPr>
            <p:ph type="sldNum" sz="quarter" idx="12"/>
          </p:nvPr>
        </p:nvSpPr>
        <p:spPr/>
        <p:txBody>
          <a:bodyPr/>
          <a:lstStyle/>
          <a:p>
            <a:fld id="{CD845126-1A98-4963-AB2A-A5DAD9D79AA9}" type="slidenum">
              <a:rPr lang="en-US" smtClean="0"/>
              <a:t>19</a:t>
            </a:fld>
            <a:endParaRPr lang="en-US"/>
          </a:p>
        </p:txBody>
      </p:sp>
      <p:sp>
        <p:nvSpPr>
          <p:cNvPr id="2" name="TextBox 1">
            <a:extLst>
              <a:ext uri="{FF2B5EF4-FFF2-40B4-BE49-F238E27FC236}">
                <a16:creationId xmlns:a16="http://schemas.microsoft.com/office/drawing/2014/main" id="{DBFAC509-9DB9-9173-70D4-FD861575EC5E}"/>
              </a:ext>
            </a:extLst>
          </p:cNvPr>
          <p:cNvSpPr txBox="1"/>
          <p:nvPr/>
        </p:nvSpPr>
        <p:spPr>
          <a:xfrm>
            <a:off x="4865615" y="1577591"/>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Goals for 2024 will be adjusted once TEA releases standards.</a:t>
            </a:r>
          </a:p>
        </p:txBody>
      </p:sp>
    </p:spTree>
    <p:extLst>
      <p:ext uri="{BB962C8B-B14F-4D97-AF65-F5344CB8AC3E}">
        <p14:creationId xmlns:p14="http://schemas.microsoft.com/office/powerpoint/2010/main" val="2557679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chemeClr val="bg1"/>
                </a:solidFill>
              </a:rPr>
              <a:t>Accountability System Summary and Goals  2022</a:t>
            </a:r>
            <a:br>
              <a:rPr lang="en-US" sz="3600" dirty="0">
                <a:solidFill>
                  <a:schemeClr val="bg1"/>
                </a:solidFill>
              </a:rPr>
            </a:br>
            <a:endParaRPr lang="en-US" sz="2000" dirty="0">
              <a:solidFill>
                <a:schemeClr val="bg1"/>
              </a:solidFill>
            </a:endParaRP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9395" y="609722"/>
            <a:ext cx="854405" cy="836367"/>
          </a:xfrm>
          <a:prstGeom prst="rect">
            <a:avLst/>
          </a:prstGeom>
        </p:spPr>
      </p:pic>
      <p:graphicFrame>
        <p:nvGraphicFramePr>
          <p:cNvPr id="7" name="Content Placeholder 3"/>
          <p:cNvGraphicFramePr>
            <a:graphicFrameLocks noGrp="1"/>
          </p:cNvGraphicFramePr>
          <p:nvPr>
            <p:ph idx="1"/>
            <p:extLst>
              <p:ext uri="{D42A27DB-BD31-4B8C-83A1-F6EECF244321}">
                <p14:modId xmlns:p14="http://schemas.microsoft.com/office/powerpoint/2010/main" val="173570970"/>
              </p:ext>
            </p:extLst>
          </p:nvPr>
        </p:nvGraphicFramePr>
        <p:xfrm>
          <a:off x="838200" y="1825625"/>
          <a:ext cx="10717926" cy="4527880"/>
        </p:xfrm>
        <a:graphic>
          <a:graphicData uri="http://schemas.openxmlformats.org/drawingml/2006/table">
            <a:tbl>
              <a:tblPr firstRow="1" bandRow="1">
                <a:tableStyleId>{5C22544A-7EE6-4342-B048-85BDC9FD1C3A}</a:tableStyleId>
              </a:tblPr>
              <a:tblGrid>
                <a:gridCol w="1151022">
                  <a:extLst>
                    <a:ext uri="{9D8B030D-6E8A-4147-A177-3AD203B41FA5}">
                      <a16:colId xmlns:a16="http://schemas.microsoft.com/office/drawing/2014/main" val="20000"/>
                    </a:ext>
                  </a:extLst>
                </a:gridCol>
                <a:gridCol w="673768">
                  <a:extLst>
                    <a:ext uri="{9D8B030D-6E8A-4147-A177-3AD203B41FA5}">
                      <a16:colId xmlns:a16="http://schemas.microsoft.com/office/drawing/2014/main" val="20002"/>
                    </a:ext>
                  </a:extLst>
                </a:gridCol>
                <a:gridCol w="641685">
                  <a:extLst>
                    <a:ext uri="{9D8B030D-6E8A-4147-A177-3AD203B41FA5}">
                      <a16:colId xmlns:a16="http://schemas.microsoft.com/office/drawing/2014/main" val="20003"/>
                    </a:ext>
                  </a:extLst>
                </a:gridCol>
                <a:gridCol w="633663">
                  <a:extLst>
                    <a:ext uri="{9D8B030D-6E8A-4147-A177-3AD203B41FA5}">
                      <a16:colId xmlns:a16="http://schemas.microsoft.com/office/drawing/2014/main" val="20001"/>
                    </a:ext>
                  </a:extLst>
                </a:gridCol>
                <a:gridCol w="633663">
                  <a:extLst>
                    <a:ext uri="{9D8B030D-6E8A-4147-A177-3AD203B41FA5}">
                      <a16:colId xmlns:a16="http://schemas.microsoft.com/office/drawing/2014/main" val="20004"/>
                    </a:ext>
                  </a:extLst>
                </a:gridCol>
                <a:gridCol w="657726">
                  <a:extLst>
                    <a:ext uri="{9D8B030D-6E8A-4147-A177-3AD203B41FA5}">
                      <a16:colId xmlns:a16="http://schemas.microsoft.com/office/drawing/2014/main" val="20005"/>
                    </a:ext>
                  </a:extLst>
                </a:gridCol>
                <a:gridCol w="669413">
                  <a:extLst>
                    <a:ext uri="{9D8B030D-6E8A-4147-A177-3AD203B41FA5}">
                      <a16:colId xmlns:a16="http://schemas.microsoft.com/office/drawing/2014/main" val="20006"/>
                    </a:ext>
                  </a:extLst>
                </a:gridCol>
                <a:gridCol w="856835">
                  <a:extLst>
                    <a:ext uri="{9D8B030D-6E8A-4147-A177-3AD203B41FA5}">
                      <a16:colId xmlns:a16="http://schemas.microsoft.com/office/drawing/2014/main" val="20007"/>
                    </a:ext>
                  </a:extLst>
                </a:gridCol>
                <a:gridCol w="789637">
                  <a:extLst>
                    <a:ext uri="{9D8B030D-6E8A-4147-A177-3AD203B41FA5}">
                      <a16:colId xmlns:a16="http://schemas.microsoft.com/office/drawing/2014/main" val="20008"/>
                    </a:ext>
                  </a:extLst>
                </a:gridCol>
                <a:gridCol w="752673">
                  <a:extLst>
                    <a:ext uri="{9D8B030D-6E8A-4147-A177-3AD203B41FA5}">
                      <a16:colId xmlns:a16="http://schemas.microsoft.com/office/drawing/2014/main" val="20009"/>
                    </a:ext>
                  </a:extLst>
                </a:gridCol>
                <a:gridCol w="862437">
                  <a:extLst>
                    <a:ext uri="{9D8B030D-6E8A-4147-A177-3AD203B41FA5}">
                      <a16:colId xmlns:a16="http://schemas.microsoft.com/office/drawing/2014/main" val="20010"/>
                    </a:ext>
                  </a:extLst>
                </a:gridCol>
                <a:gridCol w="854597">
                  <a:extLst>
                    <a:ext uri="{9D8B030D-6E8A-4147-A177-3AD203B41FA5}">
                      <a16:colId xmlns:a16="http://schemas.microsoft.com/office/drawing/2014/main" val="20011"/>
                    </a:ext>
                  </a:extLst>
                </a:gridCol>
                <a:gridCol w="768353">
                  <a:extLst>
                    <a:ext uri="{9D8B030D-6E8A-4147-A177-3AD203B41FA5}">
                      <a16:colId xmlns:a16="http://schemas.microsoft.com/office/drawing/2014/main" val="20012"/>
                    </a:ext>
                  </a:extLst>
                </a:gridCol>
                <a:gridCol w="772454">
                  <a:extLst>
                    <a:ext uri="{9D8B030D-6E8A-4147-A177-3AD203B41FA5}">
                      <a16:colId xmlns:a16="http://schemas.microsoft.com/office/drawing/2014/main" val="20013"/>
                    </a:ext>
                  </a:extLst>
                </a:gridCol>
              </a:tblGrid>
              <a:tr h="370016">
                <a:tc gridSpan="14">
                  <a:txBody>
                    <a:bodyPr/>
                    <a:lstStyle/>
                    <a:p>
                      <a:r>
                        <a:rPr lang="en-US" sz="1400" dirty="0">
                          <a:solidFill>
                            <a:srgbClr val="C00000"/>
                          </a:solidFill>
                        </a:rPr>
                        <a:t>Academic Growth</a:t>
                      </a:r>
                    </a:p>
                  </a:txBody>
                  <a:tcPr>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pPr algn="l"/>
                      <a:endParaRPr lang="en-US" sz="2000" dirty="0"/>
                    </a:p>
                  </a:txBody>
                  <a:tcPr>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481021">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rPr>
                        <a:t>Domain 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gridSpan="1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n-lt"/>
                        </a:rPr>
                        <a:t>Closing the Gaps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5"/>
                  </a:ext>
                </a:extLst>
              </a:tr>
              <a:tr h="623678">
                <a:tc>
                  <a:txBody>
                    <a:bodyPr/>
                    <a:lstStyle/>
                    <a:p>
                      <a:pPr algn="ctr"/>
                      <a:endParaRPr 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African Amer.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Hispanic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Asian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Special Ed. (Current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Econ. </a:t>
                      </a:r>
                      <a:r>
                        <a:rPr lang="en-US" sz="1000" b="1" dirty="0" err="1"/>
                        <a:t>Disadv</a:t>
                      </a:r>
                      <a:r>
                        <a:rPr lang="en-US" sz="1000" b="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ELL’s (Current and M4)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Special Ed. (Former)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Continuously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Non-Continuously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Total</a:t>
                      </a:r>
                      <a:r>
                        <a:rPr lang="en-US" sz="1000" b="1" baseline="0" dirty="0"/>
                        <a:t> Met</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t>Total</a:t>
                      </a:r>
                      <a:r>
                        <a:rPr lang="en-US" sz="1000" b="1" baseline="0" dirty="0"/>
                        <a:t> </a:t>
                      </a:r>
                      <a:r>
                        <a:rPr lang="en-US" sz="1000" b="1" baseline="0" dirty="0" err="1"/>
                        <a:t>Elig</a:t>
                      </a:r>
                      <a:r>
                        <a:rPr lang="en-US" sz="1000" b="1" baseline="0" dirty="0"/>
                        <a:t>.</a:t>
                      </a:r>
                      <a:endParaRPr lang="en-US" sz="1000" b="1"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411212">
                <a:tc>
                  <a:txBody>
                    <a:bodyPr/>
                    <a:lstStyle/>
                    <a:p>
                      <a:pPr algn="l"/>
                      <a:r>
                        <a:rPr lang="en-US" sz="1600" b="1" dirty="0"/>
                        <a:t>Reading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tx1"/>
                          </a:solidFill>
                        </a:rPr>
                        <a:t>79/Y</a:t>
                      </a:r>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solidFill>
                            <a:schemeClr val="tx1"/>
                          </a:solidFill>
                        </a:rPr>
                        <a:t>79/Y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tx1"/>
                          </a:solidFill>
                        </a:rPr>
                        <a:t>80/Y</a:t>
                      </a:r>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tx1"/>
                          </a:solidFill>
                        </a:rPr>
                        <a:t>73/Y</a:t>
                      </a:r>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tx1"/>
                          </a:solidFill>
                        </a:rPr>
                        <a:t>77/Y</a:t>
                      </a:r>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tx1"/>
                          </a:solidFill>
                        </a:rPr>
                        <a:t>5</a:t>
                      </a:r>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tx1"/>
                          </a:solidFill>
                        </a:rPr>
                        <a:t>5</a:t>
                      </a:r>
                      <a:endParaRPr lang="es-MX" sz="18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411212">
                <a:tc>
                  <a:txBody>
                    <a:bodyPr/>
                    <a:lstStyle/>
                    <a:p>
                      <a:pPr algn="l"/>
                      <a:r>
                        <a:rPr lang="en-US" sz="1600" b="1" dirty="0"/>
                        <a:t>Targets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66</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solidFill>
                            <a:schemeClr val="accent6">
                              <a:lumMod val="50000"/>
                            </a:schemeClr>
                          </a:solidFill>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64</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64</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66</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411212">
                <a:tc>
                  <a:txBody>
                    <a:bodyPr/>
                    <a:lstStyle/>
                    <a:p>
                      <a:pPr algn="l"/>
                      <a:r>
                        <a:rPr lang="en-US" sz="1600" b="1"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800" b="1" dirty="0"/>
                        <a:t>80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411212">
                <a:tc>
                  <a:txBody>
                    <a:bodyPr/>
                    <a:lstStyle/>
                    <a:p>
                      <a:pPr algn="l"/>
                      <a:r>
                        <a:rPr lang="en-US" sz="1600" b="1" dirty="0"/>
                        <a:t>Math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80/Y</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600" b="1" dirty="0"/>
                        <a:t>80/Y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78/Y</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78/Y</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81/Y</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s-MX" sz="18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411212">
                <a:tc>
                  <a:txBody>
                    <a:bodyPr/>
                    <a:lstStyle/>
                    <a:p>
                      <a:pPr algn="l"/>
                      <a:r>
                        <a:rPr lang="en-US" sz="1600" b="1" dirty="0"/>
                        <a:t>Targets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71</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solidFill>
                            <a:schemeClr val="accent6">
                              <a:lumMod val="50000"/>
                            </a:schemeClr>
                          </a:solidFill>
                        </a:rPr>
                        <a:t>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68</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68</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71</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411212">
                <a:tc>
                  <a:txBody>
                    <a:bodyPr/>
                    <a:lstStyle/>
                    <a:p>
                      <a:pPr algn="l"/>
                      <a:r>
                        <a:rPr lang="en-US" sz="1600" b="1"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800" b="1" dirty="0"/>
                        <a:t>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85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s-MX" sz="1800" b="1" dirty="0"/>
                        <a:t>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8"/>
                  </a:ext>
                </a:extLst>
              </a:tr>
              <a:tr h="585893">
                <a:tc gridSpan="14">
                  <a:txBody>
                    <a:bodyPr/>
                    <a:lstStyle/>
                    <a:p>
                      <a:pPr algn="l"/>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9"/>
                  </a:ext>
                </a:extLst>
              </a:tr>
            </a:tbl>
          </a:graphicData>
        </a:graphic>
      </p:graphicFrame>
      <p:sp>
        <p:nvSpPr>
          <p:cNvPr id="6" name="Slide Number Placeholder 5"/>
          <p:cNvSpPr>
            <a:spLocks noGrp="1"/>
          </p:cNvSpPr>
          <p:nvPr>
            <p:ph type="sldNum" sz="quarter" idx="12"/>
          </p:nvPr>
        </p:nvSpPr>
        <p:spPr/>
        <p:txBody>
          <a:bodyPr/>
          <a:lstStyle/>
          <a:p>
            <a:fld id="{CD845126-1A98-4963-AB2A-A5DAD9D79AA9}" type="slidenum">
              <a:rPr lang="en-US" smtClean="0"/>
              <a:t>20</a:t>
            </a:fld>
            <a:endParaRPr lang="en-US"/>
          </a:p>
        </p:txBody>
      </p:sp>
      <p:sp>
        <p:nvSpPr>
          <p:cNvPr id="2" name="TextBox 1">
            <a:extLst>
              <a:ext uri="{FF2B5EF4-FFF2-40B4-BE49-F238E27FC236}">
                <a16:creationId xmlns:a16="http://schemas.microsoft.com/office/drawing/2014/main" id="{5FF95489-D14F-0821-AFCB-0B8FADBF0638}"/>
              </a:ext>
            </a:extLst>
          </p:cNvPr>
          <p:cNvSpPr txBox="1"/>
          <p:nvPr/>
        </p:nvSpPr>
        <p:spPr>
          <a:xfrm>
            <a:off x="4118994" y="1812174"/>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Goals for 2024 will be adjusted once TEA releases standards.</a:t>
            </a:r>
          </a:p>
        </p:txBody>
      </p:sp>
    </p:spTree>
    <p:extLst>
      <p:ext uri="{BB962C8B-B14F-4D97-AF65-F5344CB8AC3E}">
        <p14:creationId xmlns:p14="http://schemas.microsoft.com/office/powerpoint/2010/main" val="18729085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600" dirty="0">
                <a:solidFill>
                  <a:schemeClr val="bg1"/>
                </a:solidFill>
              </a:rPr>
              <a:t>Accountability System Summary and Goals  2022</a:t>
            </a:r>
            <a:br>
              <a:rPr lang="en-US" sz="3600" dirty="0">
                <a:solidFill>
                  <a:schemeClr val="bg1"/>
                </a:solidFill>
              </a:rPr>
            </a:br>
            <a:r>
              <a:rPr lang="en-US" sz="2000" dirty="0">
                <a:solidFill>
                  <a:schemeClr val="bg1"/>
                </a:solidFill>
              </a:rPr>
              <a:t>(Spring 2022 STAAR District Data)</a:t>
            </a: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99395" y="540037"/>
            <a:ext cx="854405" cy="836367"/>
          </a:xfrm>
          <a:prstGeom prst="rect">
            <a:avLst/>
          </a:prstGeom>
        </p:spPr>
      </p:pic>
      <p:graphicFrame>
        <p:nvGraphicFramePr>
          <p:cNvPr id="7" name="Content Placeholder 3"/>
          <p:cNvGraphicFramePr>
            <a:graphicFrameLocks noGrp="1"/>
          </p:cNvGraphicFramePr>
          <p:nvPr>
            <p:ph idx="1"/>
            <p:extLst>
              <p:ext uri="{D42A27DB-BD31-4B8C-83A1-F6EECF244321}">
                <p14:modId xmlns:p14="http://schemas.microsoft.com/office/powerpoint/2010/main" val="1125712467"/>
              </p:ext>
            </p:extLst>
          </p:nvPr>
        </p:nvGraphicFramePr>
        <p:xfrm>
          <a:off x="838200" y="1825623"/>
          <a:ext cx="10717926" cy="4322928"/>
        </p:xfrm>
        <a:graphic>
          <a:graphicData uri="http://schemas.openxmlformats.org/drawingml/2006/table">
            <a:tbl>
              <a:tblPr firstRow="1" bandRow="1">
                <a:tableStyleId>{5C22544A-7EE6-4342-B048-85BDC9FD1C3A}</a:tableStyleId>
              </a:tblPr>
              <a:tblGrid>
                <a:gridCol w="1151022">
                  <a:extLst>
                    <a:ext uri="{9D8B030D-6E8A-4147-A177-3AD203B41FA5}">
                      <a16:colId xmlns:a16="http://schemas.microsoft.com/office/drawing/2014/main" val="20000"/>
                    </a:ext>
                  </a:extLst>
                </a:gridCol>
                <a:gridCol w="673768">
                  <a:extLst>
                    <a:ext uri="{9D8B030D-6E8A-4147-A177-3AD203B41FA5}">
                      <a16:colId xmlns:a16="http://schemas.microsoft.com/office/drawing/2014/main" val="20002"/>
                    </a:ext>
                  </a:extLst>
                </a:gridCol>
                <a:gridCol w="641685">
                  <a:extLst>
                    <a:ext uri="{9D8B030D-6E8A-4147-A177-3AD203B41FA5}">
                      <a16:colId xmlns:a16="http://schemas.microsoft.com/office/drawing/2014/main" val="20003"/>
                    </a:ext>
                  </a:extLst>
                </a:gridCol>
                <a:gridCol w="633663">
                  <a:extLst>
                    <a:ext uri="{9D8B030D-6E8A-4147-A177-3AD203B41FA5}">
                      <a16:colId xmlns:a16="http://schemas.microsoft.com/office/drawing/2014/main" val="20001"/>
                    </a:ext>
                  </a:extLst>
                </a:gridCol>
                <a:gridCol w="633663">
                  <a:extLst>
                    <a:ext uri="{9D8B030D-6E8A-4147-A177-3AD203B41FA5}">
                      <a16:colId xmlns:a16="http://schemas.microsoft.com/office/drawing/2014/main" val="20004"/>
                    </a:ext>
                  </a:extLst>
                </a:gridCol>
                <a:gridCol w="657726">
                  <a:extLst>
                    <a:ext uri="{9D8B030D-6E8A-4147-A177-3AD203B41FA5}">
                      <a16:colId xmlns:a16="http://schemas.microsoft.com/office/drawing/2014/main" val="20005"/>
                    </a:ext>
                  </a:extLst>
                </a:gridCol>
                <a:gridCol w="669413">
                  <a:extLst>
                    <a:ext uri="{9D8B030D-6E8A-4147-A177-3AD203B41FA5}">
                      <a16:colId xmlns:a16="http://schemas.microsoft.com/office/drawing/2014/main" val="20006"/>
                    </a:ext>
                  </a:extLst>
                </a:gridCol>
                <a:gridCol w="856835">
                  <a:extLst>
                    <a:ext uri="{9D8B030D-6E8A-4147-A177-3AD203B41FA5}">
                      <a16:colId xmlns:a16="http://schemas.microsoft.com/office/drawing/2014/main" val="20007"/>
                    </a:ext>
                  </a:extLst>
                </a:gridCol>
                <a:gridCol w="789637">
                  <a:extLst>
                    <a:ext uri="{9D8B030D-6E8A-4147-A177-3AD203B41FA5}">
                      <a16:colId xmlns:a16="http://schemas.microsoft.com/office/drawing/2014/main" val="20008"/>
                    </a:ext>
                  </a:extLst>
                </a:gridCol>
                <a:gridCol w="752673">
                  <a:extLst>
                    <a:ext uri="{9D8B030D-6E8A-4147-A177-3AD203B41FA5}">
                      <a16:colId xmlns:a16="http://schemas.microsoft.com/office/drawing/2014/main" val="20009"/>
                    </a:ext>
                  </a:extLst>
                </a:gridCol>
                <a:gridCol w="862437">
                  <a:extLst>
                    <a:ext uri="{9D8B030D-6E8A-4147-A177-3AD203B41FA5}">
                      <a16:colId xmlns:a16="http://schemas.microsoft.com/office/drawing/2014/main" val="20010"/>
                    </a:ext>
                  </a:extLst>
                </a:gridCol>
                <a:gridCol w="854597">
                  <a:extLst>
                    <a:ext uri="{9D8B030D-6E8A-4147-A177-3AD203B41FA5}">
                      <a16:colId xmlns:a16="http://schemas.microsoft.com/office/drawing/2014/main" val="20011"/>
                    </a:ext>
                  </a:extLst>
                </a:gridCol>
                <a:gridCol w="768353">
                  <a:extLst>
                    <a:ext uri="{9D8B030D-6E8A-4147-A177-3AD203B41FA5}">
                      <a16:colId xmlns:a16="http://schemas.microsoft.com/office/drawing/2014/main" val="20012"/>
                    </a:ext>
                  </a:extLst>
                </a:gridCol>
                <a:gridCol w="772454">
                  <a:extLst>
                    <a:ext uri="{9D8B030D-6E8A-4147-A177-3AD203B41FA5}">
                      <a16:colId xmlns:a16="http://schemas.microsoft.com/office/drawing/2014/main" val="20013"/>
                    </a:ext>
                  </a:extLst>
                </a:gridCol>
              </a:tblGrid>
              <a:tr h="485560">
                <a:tc gridSpan="14">
                  <a:txBody>
                    <a:bodyPr/>
                    <a:lstStyle/>
                    <a:p>
                      <a:r>
                        <a:rPr lang="en-US" sz="1400" dirty="0">
                          <a:solidFill>
                            <a:srgbClr val="C00000"/>
                          </a:solidFill>
                        </a:rPr>
                        <a:t>Student</a:t>
                      </a:r>
                      <a:r>
                        <a:rPr lang="en-US" sz="1400" baseline="0" dirty="0">
                          <a:solidFill>
                            <a:srgbClr val="C00000"/>
                          </a:solidFill>
                        </a:rPr>
                        <a:t> Achievement Domain and Student Success Status</a:t>
                      </a:r>
                      <a:endParaRPr lang="en-US" sz="1400" dirty="0">
                        <a:solidFill>
                          <a:srgbClr val="C00000"/>
                        </a:solidFill>
                      </a:endParaRPr>
                    </a:p>
                  </a:txBody>
                  <a:tcPr>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pPr algn="l"/>
                      <a:endParaRPr lang="en-US" sz="2000" dirty="0"/>
                    </a:p>
                  </a:txBody>
                  <a:tcPr>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0"/>
                  </a:ext>
                </a:extLst>
              </a:tr>
              <a:tr h="631228">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mn-lt"/>
                        </a:rPr>
                        <a:t>Domain 3</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gridSpan="1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mn-lt"/>
                        </a:rPr>
                        <a:t>Closing the Gaps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60000"/>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5"/>
                  </a:ext>
                </a:extLst>
              </a:tr>
              <a:tr h="818432">
                <a:tc>
                  <a:txBody>
                    <a:bodyPr/>
                    <a:lstStyle/>
                    <a:p>
                      <a:pPr algn="ctr"/>
                      <a:endParaRPr 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All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African Amer.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Hispanic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Asian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Special Ed. (Current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Econ. </a:t>
                      </a:r>
                      <a:r>
                        <a:rPr lang="en-US" sz="1000" b="1" dirty="0" err="1"/>
                        <a:t>Disadv</a:t>
                      </a:r>
                      <a:r>
                        <a:rPr lang="en-US" sz="1000" b="1" dirty="0"/>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ELL’s (Current and M4)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Special Ed. (Former)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Continuously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Non-Continuously Enrolled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algn="ctr"/>
                      <a:r>
                        <a:rPr lang="en-US" sz="1000" b="1" dirty="0"/>
                        <a:t>Total</a:t>
                      </a:r>
                      <a:r>
                        <a:rPr lang="en-US" sz="1000" b="1" baseline="0" dirty="0"/>
                        <a:t> Met</a:t>
                      </a:r>
                      <a:endParaRPr lang="en-US" sz="10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t>Total</a:t>
                      </a:r>
                      <a:r>
                        <a:rPr lang="en-US" sz="1000" b="1" baseline="0" dirty="0"/>
                        <a:t> </a:t>
                      </a:r>
                      <a:r>
                        <a:rPr lang="en-US" sz="1000" b="1" baseline="0" dirty="0" err="1"/>
                        <a:t>Elig</a:t>
                      </a:r>
                      <a:r>
                        <a:rPr lang="en-US" sz="1000" b="1" baseline="0" dirty="0"/>
                        <a:t>.</a:t>
                      </a:r>
                      <a:endParaRPr lang="en-US" sz="1000" b="1" dirty="0"/>
                    </a:p>
                    <a:p>
                      <a:pPr algn="ct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solidFill>
                  </a:tcPr>
                </a:tc>
                <a:extLst>
                  <a:ext uri="{0D108BD9-81ED-4DB2-BD59-A6C34878D82A}">
                    <a16:rowId xmlns:a16="http://schemas.microsoft.com/office/drawing/2014/main" val="10001"/>
                  </a:ext>
                </a:extLst>
              </a:tr>
              <a:tr h="539620">
                <a:tc>
                  <a:txBody>
                    <a:bodyPr/>
                    <a:lstStyle/>
                    <a:p>
                      <a:pPr algn="l"/>
                      <a:r>
                        <a:rPr lang="en-US" sz="1600" b="1" dirty="0"/>
                        <a:t>Domain 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40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s-MX" sz="1800" b="1" dirty="0"/>
                        <a:t>10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38</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36</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42</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31</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2</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t>7</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39620">
                <a:tc>
                  <a:txBody>
                    <a:bodyPr/>
                    <a:lstStyle/>
                    <a:p>
                      <a:pPr algn="l"/>
                      <a:r>
                        <a:rPr lang="en-US" sz="1600" b="1" dirty="0"/>
                        <a:t>Targets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47</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a:r>
                        <a:rPr lang="en-US" sz="1800" b="1" dirty="0">
                          <a:solidFill>
                            <a:schemeClr val="accent6">
                              <a:lumMod val="50000"/>
                            </a:schemeClr>
                          </a:solidFill>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23</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38</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37</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 </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48</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sz="1800" b="1" dirty="0">
                          <a:solidFill>
                            <a:schemeClr val="accent6">
                              <a:lumMod val="50000"/>
                            </a:schemeClr>
                          </a:solidFill>
                        </a:rPr>
                        <a:t>45</a:t>
                      </a:r>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endParaRPr lang="es-MX" sz="1800" b="1" dirty="0">
                        <a:solidFill>
                          <a:schemeClr val="accent6">
                            <a:lumMod val="50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39620">
                <a:tc>
                  <a:txBody>
                    <a:bodyPr/>
                    <a:lstStyle/>
                    <a:p>
                      <a:pPr algn="l"/>
                      <a:r>
                        <a:rPr lang="en-US" sz="1600" b="1" dirty="0"/>
                        <a:t>2023 Goals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l"/>
                      <a:r>
                        <a:rPr lang="en-US" sz="1800" b="1" dirty="0"/>
                        <a:t>60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35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60</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55</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7</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r>
                        <a:rPr lang="en-US" sz="1800" b="1" dirty="0"/>
                        <a:t>7</a:t>
                      </a:r>
                      <a:endParaRPr lang="es-MX"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4"/>
                  </a:ext>
                </a:extLst>
              </a:tr>
              <a:tr h="768848">
                <a:tc gridSpan="14">
                  <a:txBody>
                    <a:bodyPr/>
                    <a:lstStyle/>
                    <a:p>
                      <a:pPr algn="l"/>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pPr algn="l"/>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006"/>
                  </a:ext>
                </a:extLst>
              </a:tr>
            </a:tbl>
          </a:graphicData>
        </a:graphic>
      </p:graphicFrame>
      <p:sp>
        <p:nvSpPr>
          <p:cNvPr id="6" name="Slide Number Placeholder 5"/>
          <p:cNvSpPr>
            <a:spLocks noGrp="1"/>
          </p:cNvSpPr>
          <p:nvPr>
            <p:ph type="sldNum" sz="quarter" idx="12"/>
          </p:nvPr>
        </p:nvSpPr>
        <p:spPr/>
        <p:txBody>
          <a:bodyPr/>
          <a:lstStyle/>
          <a:p>
            <a:fld id="{CD845126-1A98-4963-AB2A-A5DAD9D79AA9}" type="slidenum">
              <a:rPr lang="en-US" smtClean="0"/>
              <a:t>21</a:t>
            </a:fld>
            <a:endParaRPr lang="en-US"/>
          </a:p>
        </p:txBody>
      </p:sp>
      <p:sp>
        <p:nvSpPr>
          <p:cNvPr id="2" name="TextBox 1">
            <a:extLst>
              <a:ext uri="{FF2B5EF4-FFF2-40B4-BE49-F238E27FC236}">
                <a16:creationId xmlns:a16="http://schemas.microsoft.com/office/drawing/2014/main" id="{FD74F6E7-BB4D-C6AD-0550-0CED64410FB6}"/>
              </a:ext>
            </a:extLst>
          </p:cNvPr>
          <p:cNvSpPr txBox="1"/>
          <p:nvPr/>
        </p:nvSpPr>
        <p:spPr>
          <a:xfrm>
            <a:off x="4542930" y="5612235"/>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and Goals for 2024 will be adjusted once TEA releases standards.</a:t>
            </a:r>
          </a:p>
        </p:txBody>
      </p:sp>
    </p:spTree>
    <p:extLst>
      <p:ext uri="{BB962C8B-B14F-4D97-AF65-F5344CB8AC3E}">
        <p14:creationId xmlns:p14="http://schemas.microsoft.com/office/powerpoint/2010/main" val="2522538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r>
              <a:rPr lang="en-US" sz="3600" dirty="0">
                <a:solidFill>
                  <a:schemeClr val="bg1"/>
                </a:solidFill>
              </a:rPr>
              <a:t>Campus Overall Rating Calculation</a:t>
            </a:r>
            <a:br>
              <a:rPr lang="en-US" sz="3600" dirty="0">
                <a:solidFill>
                  <a:schemeClr val="bg1"/>
                </a:solidFill>
              </a:rPr>
            </a:br>
            <a:r>
              <a:rPr lang="en-US" sz="2000" dirty="0">
                <a:solidFill>
                  <a:schemeClr val="bg1"/>
                </a:solidFill>
              </a:rPr>
              <a:t>(Spring 2022 STAAR District Data)</a:t>
            </a:r>
          </a:p>
        </p:txBody>
      </p:sp>
      <p:pic>
        <p:nvPicPr>
          <p:cNvPr id="5" name="Picture 4"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94882" y="529005"/>
            <a:ext cx="854405" cy="836367"/>
          </a:xfrm>
          <a:prstGeom prst="rect">
            <a:avLst/>
          </a:prstGeom>
        </p:spPr>
      </p:pic>
      <p:graphicFrame>
        <p:nvGraphicFramePr>
          <p:cNvPr id="7" name="Content Placeholder 3"/>
          <p:cNvGraphicFramePr>
            <a:graphicFrameLocks noGrp="1"/>
          </p:cNvGraphicFramePr>
          <p:nvPr>
            <p:ph idx="1"/>
            <p:extLst>
              <p:ext uri="{D42A27DB-BD31-4B8C-83A1-F6EECF244321}">
                <p14:modId xmlns:p14="http://schemas.microsoft.com/office/powerpoint/2010/main" val="1329330406"/>
              </p:ext>
            </p:extLst>
          </p:nvPr>
        </p:nvGraphicFramePr>
        <p:xfrm>
          <a:off x="838200" y="1825623"/>
          <a:ext cx="10515601" cy="4029296"/>
        </p:xfrm>
        <a:graphic>
          <a:graphicData uri="http://schemas.openxmlformats.org/drawingml/2006/table">
            <a:tbl>
              <a:tblPr firstRow="1" bandRow="1">
                <a:tableStyleId>{5C22544A-7EE6-4342-B048-85BDC9FD1C3A}</a:tableStyleId>
              </a:tblPr>
              <a:tblGrid>
                <a:gridCol w="2396456">
                  <a:extLst>
                    <a:ext uri="{9D8B030D-6E8A-4147-A177-3AD203B41FA5}">
                      <a16:colId xmlns:a16="http://schemas.microsoft.com/office/drawing/2014/main" val="20000"/>
                    </a:ext>
                  </a:extLst>
                </a:gridCol>
                <a:gridCol w="1603441">
                  <a:extLst>
                    <a:ext uri="{9D8B030D-6E8A-4147-A177-3AD203B41FA5}">
                      <a16:colId xmlns:a16="http://schemas.microsoft.com/office/drawing/2014/main" val="20001"/>
                    </a:ext>
                  </a:extLst>
                </a:gridCol>
                <a:gridCol w="1603441">
                  <a:extLst>
                    <a:ext uri="{9D8B030D-6E8A-4147-A177-3AD203B41FA5}">
                      <a16:colId xmlns:a16="http://schemas.microsoft.com/office/drawing/2014/main" val="20002"/>
                    </a:ext>
                  </a:extLst>
                </a:gridCol>
                <a:gridCol w="1603440">
                  <a:extLst>
                    <a:ext uri="{9D8B030D-6E8A-4147-A177-3AD203B41FA5}">
                      <a16:colId xmlns:a16="http://schemas.microsoft.com/office/drawing/2014/main" val="20003"/>
                    </a:ext>
                  </a:extLst>
                </a:gridCol>
                <a:gridCol w="1686836">
                  <a:extLst>
                    <a:ext uri="{9D8B030D-6E8A-4147-A177-3AD203B41FA5}">
                      <a16:colId xmlns:a16="http://schemas.microsoft.com/office/drawing/2014/main" val="20004"/>
                    </a:ext>
                  </a:extLst>
                </a:gridCol>
                <a:gridCol w="1621987">
                  <a:extLst>
                    <a:ext uri="{9D8B030D-6E8A-4147-A177-3AD203B41FA5}">
                      <a16:colId xmlns:a16="http://schemas.microsoft.com/office/drawing/2014/main" val="20005"/>
                    </a:ext>
                  </a:extLst>
                </a:gridCol>
              </a:tblGrid>
              <a:tr h="7441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rPr>
                        <a:t>Domain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rPr>
                        <a:t>Scaled Score</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rPr>
                        <a:t>Better of School Progress Part A or Part B</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rPr>
                        <a:t>Better of Student Achievement or School Progress </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rPr>
                        <a:t>Weight</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chemeClr val="tx1"/>
                          </a:solidFill>
                          <a:effectLst/>
                          <a:uLnTx/>
                          <a:uFillTx/>
                          <a:latin typeface="+mn-lt"/>
                        </a:rPr>
                        <a:t>Weighted Points</a:t>
                      </a:r>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0000"/>
                  </a:ext>
                </a:extLst>
              </a:tr>
              <a:tr h="818432">
                <a:tc>
                  <a:txBody>
                    <a:bodyPr/>
                    <a:lstStyle/>
                    <a:p>
                      <a:r>
                        <a:rPr lang="en-US" sz="1600" b="1" dirty="0">
                          <a:solidFill>
                            <a:srgbClr val="C00000"/>
                          </a:solidFill>
                        </a:rPr>
                        <a:t>Student Achievement</a:t>
                      </a:r>
                      <a:endParaRPr lang="es-MX" sz="1600" b="1" dirty="0">
                        <a:solidFill>
                          <a:srgbClr val="C0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69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539620">
                <a:tc>
                  <a:txBody>
                    <a:bodyPr/>
                    <a:lstStyle/>
                    <a:p>
                      <a:pPr algn="l"/>
                      <a:r>
                        <a:rPr lang="en-US" sz="1600" b="1" dirty="0"/>
                        <a:t>School Progress, </a:t>
                      </a:r>
                    </a:p>
                    <a:p>
                      <a:pPr algn="l"/>
                      <a:r>
                        <a:rPr lang="en-US" sz="1600" b="1" dirty="0"/>
                        <a:t>Part 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539620">
                <a:tc>
                  <a:txBody>
                    <a:bodyPr/>
                    <a:lstStyle/>
                    <a:p>
                      <a:pPr algn="l"/>
                      <a:r>
                        <a:rPr lang="en-US" sz="1600" b="1" dirty="0"/>
                        <a:t>School Progress, </a:t>
                      </a:r>
                    </a:p>
                    <a:p>
                      <a:pPr algn="l"/>
                      <a:r>
                        <a:rPr lang="en-US" sz="1600" b="1" dirty="0"/>
                        <a:t>Part 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solidFill>
                            <a:schemeClr val="accent6">
                              <a:lumMod val="50000"/>
                            </a:schemeClr>
                          </a:solidFill>
                        </a:rPr>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88</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88</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70%</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61.6%</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539620">
                <a:tc>
                  <a:txBody>
                    <a:bodyPr/>
                    <a:lstStyle/>
                    <a:p>
                      <a:pPr algn="l"/>
                      <a:r>
                        <a:rPr lang="en-US" sz="1600" b="1" dirty="0">
                          <a:solidFill>
                            <a:srgbClr val="C00000"/>
                          </a:solidFill>
                        </a:rPr>
                        <a:t>Closing the Gaps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90000"/>
                      </a:schemeClr>
                    </a:solidFill>
                  </a:tcPr>
                </a:tc>
                <a:tc hMerge="1">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30%</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sz="1600" b="1" dirty="0"/>
                        <a:t>23.1%</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4"/>
                  </a:ext>
                </a:extLst>
              </a:tr>
              <a:tr h="384424">
                <a:tc gridSpan="5">
                  <a:txBody>
                    <a:bodyPr/>
                    <a:lstStyle/>
                    <a:p>
                      <a:pPr algn="r"/>
                      <a:r>
                        <a:rPr lang="en-US" sz="1600" b="1" dirty="0">
                          <a:solidFill>
                            <a:schemeClr val="tx1"/>
                          </a:solidFill>
                        </a:rPr>
                        <a:t>Overall Score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l"/>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MX" dirty="0"/>
                    </a:p>
                  </a:txBody>
                  <a:tcPr/>
                </a:tc>
                <a:tc hMerge="1">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85</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84424">
                <a:tc gridSpan="5">
                  <a:txBody>
                    <a:bodyPr/>
                    <a:lstStyle/>
                    <a:p>
                      <a:pPr algn="r"/>
                      <a:r>
                        <a:rPr lang="en-US" sz="1600" b="1" dirty="0">
                          <a:solidFill>
                            <a:schemeClr val="tx1"/>
                          </a:solidFill>
                        </a:rPr>
                        <a:t>2022 Campus Overall</a:t>
                      </a:r>
                      <a:r>
                        <a:rPr lang="en-US" sz="1600" b="1" baseline="0" dirty="0">
                          <a:solidFill>
                            <a:schemeClr val="tx1"/>
                          </a:solidFill>
                        </a:rPr>
                        <a:t> Rating</a:t>
                      </a:r>
                      <a:endParaRPr lang="en-US" sz="16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pPr algn="l"/>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s-MX"/>
                    </a:p>
                  </a:txBody>
                  <a:tcPr/>
                </a:tc>
                <a:tc hMerge="1">
                  <a:txBody>
                    <a:bodyPr/>
                    <a:lstStyle/>
                    <a:p>
                      <a:endParaRPr lang="es-MX"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b="1" dirty="0"/>
                        <a:t>B</a:t>
                      </a:r>
                      <a:endParaRPr lang="es-MX" sz="16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0006"/>
                  </a:ext>
                </a:extLst>
              </a:tr>
            </a:tbl>
          </a:graphicData>
        </a:graphic>
      </p:graphicFrame>
      <p:sp>
        <p:nvSpPr>
          <p:cNvPr id="6" name="Slide Number Placeholder 5"/>
          <p:cNvSpPr>
            <a:spLocks noGrp="1"/>
          </p:cNvSpPr>
          <p:nvPr>
            <p:ph type="sldNum" sz="quarter" idx="12"/>
          </p:nvPr>
        </p:nvSpPr>
        <p:spPr/>
        <p:txBody>
          <a:bodyPr/>
          <a:lstStyle/>
          <a:p>
            <a:fld id="{CD845126-1A98-4963-AB2A-A5DAD9D79AA9}" type="slidenum">
              <a:rPr lang="en-US" smtClean="0"/>
              <a:t>22</a:t>
            </a:fld>
            <a:endParaRPr lang="en-US"/>
          </a:p>
        </p:txBody>
      </p:sp>
      <p:sp>
        <p:nvSpPr>
          <p:cNvPr id="2" name="TextBox 1">
            <a:extLst>
              <a:ext uri="{FF2B5EF4-FFF2-40B4-BE49-F238E27FC236}">
                <a16:creationId xmlns:a16="http://schemas.microsoft.com/office/drawing/2014/main" id="{D6A9E4BE-473B-E4F5-69CF-F851CC9DDEA7}"/>
              </a:ext>
            </a:extLst>
          </p:cNvPr>
          <p:cNvSpPr txBox="1"/>
          <p:nvPr/>
        </p:nvSpPr>
        <p:spPr>
          <a:xfrm>
            <a:off x="3431097" y="6047185"/>
            <a:ext cx="7013196" cy="246221"/>
          </a:xfrm>
          <a:prstGeom prst="rect">
            <a:avLst/>
          </a:prstGeom>
          <a:noFill/>
        </p:spPr>
        <p:txBody>
          <a:bodyPr wrap="square" rtlCol="0">
            <a:spAutoFit/>
          </a:bodyPr>
          <a:lstStyle/>
          <a:p>
            <a:r>
              <a:rPr lang="en-US" sz="1000" dirty="0">
                <a:solidFill>
                  <a:srgbClr val="FF0000"/>
                </a:solidFill>
              </a:rPr>
              <a:t>**Adjustments to our Data reflecting our Spring 2023 results will be adjusted once TEA releases standards.</a:t>
            </a:r>
          </a:p>
        </p:txBody>
      </p:sp>
    </p:spTree>
    <p:extLst>
      <p:ext uri="{BB962C8B-B14F-4D97-AF65-F5344CB8AC3E}">
        <p14:creationId xmlns:p14="http://schemas.microsoft.com/office/powerpoint/2010/main" val="2790440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9174" y="1942740"/>
            <a:ext cx="10515600" cy="4351338"/>
          </a:xfrm>
        </p:spPr>
        <p:txBody>
          <a:bodyPr/>
          <a:lstStyle/>
          <a:p>
            <a:pPr marL="0" indent="0" algn="ctr">
              <a:buNone/>
            </a:pPr>
            <a:r>
              <a:rPr lang="en-US" sz="4400" i="1" u="sng" dirty="0"/>
              <a:t>Goal Area 1</a:t>
            </a:r>
          </a:p>
          <a:p>
            <a:pPr marL="0" indent="0">
              <a:buNone/>
            </a:pPr>
            <a:endParaRPr lang="en-US" dirty="0"/>
          </a:p>
          <a:p>
            <a:pPr marL="0" indent="0" algn="ctr">
              <a:buNone/>
            </a:pPr>
            <a:r>
              <a:rPr lang="en-US" sz="5500" dirty="0"/>
              <a:t>Student Achievement</a:t>
            </a:r>
          </a:p>
        </p:txBody>
      </p:sp>
      <p:grpSp>
        <p:nvGrpSpPr>
          <p:cNvPr id="4" name="Group 3"/>
          <p:cNvGrpSpPr/>
          <p:nvPr/>
        </p:nvGrpSpPr>
        <p:grpSpPr>
          <a:xfrm>
            <a:off x="685800" y="258951"/>
            <a:ext cx="10823028" cy="1120532"/>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2022 – 2023 Campus Goals </a:t>
              </a: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114" y="370975"/>
            <a:ext cx="914765" cy="915319"/>
          </a:xfrm>
          <a:prstGeom prst="rect">
            <a:avLst/>
          </a:prstGeom>
        </p:spPr>
      </p:pic>
      <p:sp>
        <p:nvSpPr>
          <p:cNvPr id="10" name="Slide Number Placeholder 9"/>
          <p:cNvSpPr>
            <a:spLocks noGrp="1"/>
          </p:cNvSpPr>
          <p:nvPr>
            <p:ph type="sldNum" sz="quarter" idx="12"/>
          </p:nvPr>
        </p:nvSpPr>
        <p:spPr/>
        <p:txBody>
          <a:bodyPr/>
          <a:lstStyle/>
          <a:p>
            <a:fld id="{CD845126-1A98-4963-AB2A-A5DAD9D79AA9}" type="slidenum">
              <a:rPr lang="en-US" smtClean="0"/>
              <a:t>23</a:t>
            </a:fld>
            <a:endParaRPr lang="en-US"/>
          </a:p>
        </p:txBody>
      </p:sp>
    </p:spTree>
    <p:extLst>
      <p:ext uri="{BB962C8B-B14F-4D97-AF65-F5344CB8AC3E}">
        <p14:creationId xmlns:p14="http://schemas.microsoft.com/office/powerpoint/2010/main" val="98340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24</a:t>
            </a:fld>
            <a:endParaRPr lang="en-US"/>
          </a:p>
        </p:txBody>
      </p:sp>
      <p:graphicFrame>
        <p:nvGraphicFramePr>
          <p:cNvPr id="3" name="Table 2">
            <a:extLst>
              <a:ext uri="{FF2B5EF4-FFF2-40B4-BE49-F238E27FC236}">
                <a16:creationId xmlns:a16="http://schemas.microsoft.com/office/drawing/2014/main" id="{C4FA34E5-5F00-4BAB-BF8A-0A9ED2B0DC60}"/>
              </a:ext>
            </a:extLst>
          </p:cNvPr>
          <p:cNvGraphicFramePr>
            <a:graphicFrameLocks noGrp="1"/>
          </p:cNvGraphicFramePr>
          <p:nvPr>
            <p:extLst>
              <p:ext uri="{D42A27DB-BD31-4B8C-83A1-F6EECF244321}">
                <p14:modId xmlns:p14="http://schemas.microsoft.com/office/powerpoint/2010/main" val="884350110"/>
              </p:ext>
            </p:extLst>
          </p:nvPr>
        </p:nvGraphicFramePr>
        <p:xfrm>
          <a:off x="587229" y="199696"/>
          <a:ext cx="10284903" cy="6663119"/>
        </p:xfrm>
        <a:graphic>
          <a:graphicData uri="http://schemas.openxmlformats.org/drawingml/2006/table">
            <a:tbl>
              <a:tblPr/>
              <a:tblGrid>
                <a:gridCol w="1527039">
                  <a:extLst>
                    <a:ext uri="{9D8B030D-6E8A-4147-A177-3AD203B41FA5}">
                      <a16:colId xmlns:a16="http://schemas.microsoft.com/office/drawing/2014/main" val="1022993706"/>
                    </a:ext>
                  </a:extLst>
                </a:gridCol>
                <a:gridCol w="1257390">
                  <a:extLst>
                    <a:ext uri="{9D8B030D-6E8A-4147-A177-3AD203B41FA5}">
                      <a16:colId xmlns:a16="http://schemas.microsoft.com/office/drawing/2014/main" val="1184709071"/>
                    </a:ext>
                  </a:extLst>
                </a:gridCol>
                <a:gridCol w="1213527">
                  <a:extLst>
                    <a:ext uri="{9D8B030D-6E8A-4147-A177-3AD203B41FA5}">
                      <a16:colId xmlns:a16="http://schemas.microsoft.com/office/drawing/2014/main" val="1285360867"/>
                    </a:ext>
                  </a:extLst>
                </a:gridCol>
                <a:gridCol w="731039">
                  <a:extLst>
                    <a:ext uri="{9D8B030D-6E8A-4147-A177-3AD203B41FA5}">
                      <a16:colId xmlns:a16="http://schemas.microsoft.com/office/drawing/2014/main" val="1361287557"/>
                    </a:ext>
                  </a:extLst>
                </a:gridCol>
                <a:gridCol w="1769119">
                  <a:extLst>
                    <a:ext uri="{9D8B030D-6E8A-4147-A177-3AD203B41FA5}">
                      <a16:colId xmlns:a16="http://schemas.microsoft.com/office/drawing/2014/main" val="1285890343"/>
                    </a:ext>
                  </a:extLst>
                </a:gridCol>
                <a:gridCol w="1169665">
                  <a:extLst>
                    <a:ext uri="{9D8B030D-6E8A-4147-A177-3AD203B41FA5}">
                      <a16:colId xmlns:a16="http://schemas.microsoft.com/office/drawing/2014/main" val="1589944312"/>
                    </a:ext>
                  </a:extLst>
                </a:gridCol>
                <a:gridCol w="921110">
                  <a:extLst>
                    <a:ext uri="{9D8B030D-6E8A-4147-A177-3AD203B41FA5}">
                      <a16:colId xmlns:a16="http://schemas.microsoft.com/office/drawing/2014/main" val="2417122496"/>
                    </a:ext>
                  </a:extLst>
                </a:gridCol>
                <a:gridCol w="1696014">
                  <a:extLst>
                    <a:ext uri="{9D8B030D-6E8A-4147-A177-3AD203B41FA5}">
                      <a16:colId xmlns:a16="http://schemas.microsoft.com/office/drawing/2014/main" val="3453142841"/>
                    </a:ext>
                  </a:extLst>
                </a:gridCol>
              </a:tblGrid>
              <a:tr h="343395">
                <a:tc>
                  <a:txBody>
                    <a:bodyPr/>
                    <a:lstStyle/>
                    <a:p>
                      <a:pPr algn="l" rtl="0" fontAlgn="ctr"/>
                      <a:r>
                        <a:rPr lang="es-MX" sz="1000" b="1" i="0" u="none" strike="noStrike" dirty="0" err="1">
                          <a:solidFill>
                            <a:srgbClr val="000000"/>
                          </a:solidFill>
                          <a:effectLst/>
                          <a:latin typeface="Calibri Light" panose="020F0302020204030204" pitchFamily="34" charset="0"/>
                        </a:rPr>
                        <a:t>Goal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Area</a:t>
                      </a:r>
                      <a:r>
                        <a:rPr lang="es-MX" sz="1000" b="1" i="0" u="none" strike="noStrike" dirty="0">
                          <a:solidFill>
                            <a:srgbClr val="000000"/>
                          </a:solidFill>
                          <a:effectLst/>
                          <a:latin typeface="Calibri Light" panose="020F0302020204030204" pitchFamily="34" charset="0"/>
                        </a:rPr>
                        <a:t> 1:  </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a:t>
                      </a:r>
                    </a:p>
                  </a:txBody>
                  <a:tcPr marL="5472" marR="5472" marT="5472" marB="39398"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dirty="0">
                          <a:solidFill>
                            <a:srgbClr val="000000"/>
                          </a:solidFill>
                          <a:effectLst/>
                          <a:highlight>
                            <a:srgbClr val="FFFF00"/>
                          </a:highlight>
                          <a:latin typeface="Calibri Light" panose="020F0302020204030204" pitchFamily="34" charset="0"/>
                        </a:rPr>
                        <a:t>Santos Livas Elementary 2023-2024</a:t>
                      </a:r>
                    </a:p>
                  </a:txBody>
                  <a:tcPr marL="5472" marR="5472" marT="5472" marB="39398"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highlight>
                          <a:srgbClr val="FFFF00"/>
                        </a:highlight>
                        <a:latin typeface="Calibri Light" panose="020F0302020204030204" pitchFamily="34" charset="0"/>
                      </a:endParaRPr>
                    </a:p>
                  </a:txBody>
                  <a:tcPr marL="5472" marR="5472" marT="5472" marB="39398"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72" marR="5472" marT="5472" marB="39398"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72" marR="5472" marT="5472" marB="39398"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72" marR="5472" marT="5472" marB="39398"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72" marR="5472" marT="5472" marB="39398"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41708821"/>
                  </a:ext>
                </a:extLst>
              </a:tr>
              <a:tr h="193730">
                <a:tc>
                  <a:txBody>
                    <a:bodyPr/>
                    <a:lstStyle/>
                    <a:p>
                      <a:pPr algn="l" rtl="0" fontAlgn="ctr"/>
                      <a:r>
                        <a:rPr lang="es-MX" sz="1000" b="1" i="0" u="none" strike="noStrike">
                          <a:solidFill>
                            <a:srgbClr val="000000"/>
                          </a:solidFill>
                          <a:effectLst/>
                          <a:latin typeface="Calibri Light" panose="020F0302020204030204" pitchFamily="34" charset="0"/>
                        </a:rPr>
                        <a:t>Annual Goal 1:</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the STAAR Reading will increase by seven percentage points by August 2023</a:t>
                      </a:r>
                    </a:p>
                  </a:txBody>
                  <a:tcPr marL="5472" marR="5472" marT="5472" marB="39398"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676105160"/>
                  </a:ext>
                </a:extLst>
              </a:tr>
              <a:tr h="193730">
                <a:tc>
                  <a:txBody>
                    <a:bodyPr/>
                    <a:lstStyle/>
                    <a:p>
                      <a:pPr algn="l" rtl="0" fontAlgn="ctr"/>
                      <a:r>
                        <a:rPr lang="es-MX" sz="1000" b="1" i="0" u="none" strike="noStrike">
                          <a:solidFill>
                            <a:srgbClr val="000000"/>
                          </a:solidFill>
                          <a:effectLst/>
                          <a:latin typeface="Calibri Light" panose="020F0302020204030204" pitchFamily="34" charset="0"/>
                        </a:rPr>
                        <a:t>Objective 1:</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The percent of students performing at meets grade level or above on STAAR reading 3rd grade will increase from 50% to 55% through data-driven instruction.</a:t>
                      </a:r>
                    </a:p>
                  </a:txBody>
                  <a:tcPr marL="5472" marR="5472" marT="5472" marB="39398"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265887034"/>
                  </a:ext>
                </a:extLst>
              </a:tr>
              <a:tr h="493061">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56505001"/>
                  </a:ext>
                </a:extLst>
              </a:tr>
              <a:tr h="1564369">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Monitor the effectiveness of the curriculum and delivery of instruction.</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Dept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Directors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Coordinators</a:t>
                      </a:r>
                      <a:r>
                        <a:rPr lang="es-MX" sz="1000" b="1" i="0" u="none" strike="noStrike" dirty="0">
                          <a:solidFill>
                            <a:srgbClr val="000000"/>
                          </a:solidFill>
                          <a:effectLst/>
                          <a:latin typeface="Calibri Light" panose="020F0302020204030204" pitchFamily="34" charset="0"/>
                        </a:rPr>
                        <a:t>, Principal, </a:t>
                      </a:r>
                      <a:r>
                        <a:rPr lang="es-MX" sz="1000" b="1" i="0" u="none" strike="noStrike" dirty="0" err="1">
                          <a:solidFill>
                            <a:srgbClr val="000000"/>
                          </a:solidFill>
                          <a:effectLst/>
                          <a:latin typeface="Calibri Light" panose="020F0302020204030204" pitchFamily="34" charset="0"/>
                        </a:rPr>
                        <a:t>Asst</a:t>
                      </a:r>
                      <a:r>
                        <a:rPr lang="es-MX" sz="1000" b="1" i="0" u="none" strike="noStrike" dirty="0">
                          <a:solidFill>
                            <a:srgbClr val="000000"/>
                          </a:solidFill>
                          <a:effectLst/>
                          <a:latin typeface="Calibri Light" panose="020F0302020204030204" pitchFamily="34" charset="0"/>
                        </a:rPr>
                        <a:t>. Principal, CLL, </a:t>
                      </a:r>
                      <a:r>
                        <a:rPr lang="es-MX" sz="1000" b="1" i="0" u="none" strike="noStrike" dirty="0" err="1">
                          <a:solidFill>
                            <a:srgbClr val="000000"/>
                          </a:solidFill>
                          <a:effectLst/>
                          <a:latin typeface="Calibri Light" panose="020F0302020204030204" pitchFamily="34" charset="0"/>
                        </a:rPr>
                        <a:t>Teachers</a:t>
                      </a:r>
                      <a:endParaRPr lang="es-MX" sz="1000" b="1" i="0" u="none" strike="noStrike" dirty="0">
                        <a:solidFill>
                          <a:srgbClr val="000000"/>
                        </a:solidFill>
                        <a:effectLst/>
                        <a:latin typeface="Calibri Light" panose="020F0302020204030204" pitchFamily="34" charset="0"/>
                      </a:endParaRP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Title 1 -211</a:t>
                      </a:r>
                      <a:r>
                        <a:rPr lang="en-US" sz="1000" b="1" i="0" u="none" strike="noStrike" dirty="0">
                          <a:solidFill>
                            <a:srgbClr val="000000"/>
                          </a:solidFill>
                          <a:effectLst/>
                          <a:latin typeface="Calibri Light" panose="020F0302020204030204" pitchFamily="34" charset="0"/>
                        </a:rPr>
                        <a:t>/ SCE-166 , Local-199,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Curriculum with embedded assessments                 Training with Research Based strategies: DMR, Reg, I, Forde Ferrier, SAVVAS, Think Up, IXL, </a:t>
                      </a:r>
                      <a:r>
                        <a:rPr lang="en-US" sz="1000" b="1" i="0" u="none" strike="noStrike" dirty="0" err="1">
                          <a:solidFill>
                            <a:srgbClr val="000000"/>
                          </a:solidFill>
                          <a:effectLst/>
                          <a:latin typeface="Calibri Light" panose="020F0302020204030204" pitchFamily="34" charset="0"/>
                        </a:rPr>
                        <a:t>Storyworks</a:t>
                      </a:r>
                      <a:r>
                        <a:rPr lang="en-US" sz="1000" b="1" i="0" u="none" strike="noStrike" dirty="0">
                          <a:solidFill>
                            <a:srgbClr val="000000"/>
                          </a:solidFill>
                          <a:effectLst/>
                          <a:latin typeface="Calibri Light" panose="020F0302020204030204" pitchFamily="34" charset="0"/>
                        </a:rPr>
                        <a:t>, </a:t>
                      </a:r>
                      <a:r>
                        <a:rPr lang="en-US" sz="1000" b="1" i="0" u="none" strike="noStrike" dirty="0">
                          <a:solidFill>
                            <a:srgbClr val="000000"/>
                          </a:solidFill>
                          <a:effectLst/>
                          <a:highlight>
                            <a:srgbClr val="FFFF00"/>
                          </a:highlight>
                          <a:latin typeface="Calibri Light" panose="020F0302020204030204" pitchFamily="34" charset="0"/>
                        </a:rPr>
                        <a:t>Amazon.</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weekly progress monitoring reports, Data Walls                      Walk throughs</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TELPAS</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5797012"/>
                  </a:ext>
                </a:extLst>
              </a:tr>
              <a:tr h="19373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715061956"/>
                  </a:ext>
                </a:extLst>
              </a:tr>
              <a:tr h="193730">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1714407"/>
                  </a:ext>
                </a:extLst>
              </a:tr>
              <a:tr h="193730">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08197164"/>
                  </a:ext>
                </a:extLst>
              </a:tr>
              <a:tr h="193730">
                <a:tc gridSpan="8">
                  <a:txBody>
                    <a:bodyPr/>
                    <a:lstStyle/>
                    <a:p>
                      <a:pPr algn="l" fontAlgn="t"/>
                      <a:r>
                        <a:rPr lang="en-US" sz="1000" b="1" i="0" u="none" strike="noStrike">
                          <a:solidFill>
                            <a:srgbClr val="000000"/>
                          </a:solidFill>
                          <a:effectLst/>
                          <a:latin typeface="Calibri Light" panose="020F0302020204030204" pitchFamily="34" charset="0"/>
                        </a:rPr>
                        <a:t>3. Administration team will conduct intervisitation visits by grade level</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4282093528"/>
                  </a:ext>
                </a:extLst>
              </a:tr>
              <a:tr h="193730">
                <a:tc gridSpan="8">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49269770"/>
                  </a:ext>
                </a:extLst>
              </a:tr>
              <a:tr h="493061">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4281209264"/>
                  </a:ext>
                </a:extLst>
              </a:tr>
              <a:tr h="1570469">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reading on grade level.</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Assisstant Principal, Counselor, CLL,  Librarian, 3rd Grade teachers</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Title 1 -211/ SCE-166 , Local-199,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Curriculum with embedded assessments                 Training with Research Based strategies: DMR,  Reg. 1, Forde Ferrier, SAVVAS, Think Up, IXL, </a:t>
                      </a:r>
                      <a:r>
                        <a:rPr lang="en-US" sz="1000" b="1" i="0" u="none" strike="noStrike" dirty="0" err="1">
                          <a:solidFill>
                            <a:srgbClr val="000000"/>
                          </a:solidFill>
                          <a:effectLst/>
                          <a:latin typeface="Calibri Light" panose="020F0302020204030204" pitchFamily="34" charset="0"/>
                        </a:rPr>
                        <a:t>Storyworks</a:t>
                      </a:r>
                      <a:endParaRPr lang="en-US" sz="1000" b="1" i="0" u="none" strike="noStrike" dirty="0">
                        <a:solidFill>
                          <a:srgbClr val="000000"/>
                        </a:solidFill>
                        <a:effectLst/>
                        <a:latin typeface="Calibri Light" panose="020F0302020204030204" pitchFamily="34" charset="0"/>
                      </a:endParaRP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October 2023-May 2024</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Data reports                                                  Imagine Reading data reports                        Voyager monitoring reports                 </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Weekly Assessments, BMs, STAAR, TELPAS. TPRI/Tejas Lee Assessments</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472" marR="5472" marT="5472" marB="3939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3657362"/>
                  </a:ext>
                </a:extLst>
              </a:tr>
              <a:tr h="19373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72" marR="5472" marT="5472" marB="3939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9320119"/>
                  </a:ext>
                </a:extLst>
              </a:tr>
              <a:tr h="193730">
                <a:tc gridSpan="8">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854293332"/>
                  </a:ext>
                </a:extLst>
              </a:tr>
              <a:tr h="193730">
                <a:tc gridSpan="8">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52494738"/>
                  </a:ext>
                </a:extLst>
              </a:tr>
              <a:tr h="193730">
                <a:tc gridSpan="8">
                  <a:txBody>
                    <a:bodyPr/>
                    <a:lstStyle/>
                    <a:p>
                      <a:pPr algn="l" fontAlgn="t"/>
                      <a:r>
                        <a:rPr lang="en-US" sz="1000" b="1" i="0" u="none" strike="noStrike" dirty="0">
                          <a:solidFill>
                            <a:srgbClr val="000000"/>
                          </a:solidFill>
                          <a:effectLst/>
                          <a:latin typeface="Calibri Light" panose="020F0302020204030204" pitchFamily="34" charset="0"/>
                        </a:rPr>
                        <a:t>3. Teachers will use intentional grouping for intervention sessions.</a:t>
                      </a:r>
                    </a:p>
                  </a:txBody>
                  <a:tcPr marL="5472" marR="5472" marT="5472" marB="3939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44055268"/>
                  </a:ext>
                </a:extLst>
              </a:tr>
            </a:tbl>
          </a:graphicData>
        </a:graphic>
      </p:graphicFrame>
    </p:spTree>
    <p:extLst>
      <p:ext uri="{BB962C8B-B14F-4D97-AF65-F5344CB8AC3E}">
        <p14:creationId xmlns:p14="http://schemas.microsoft.com/office/powerpoint/2010/main" val="3770137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25</a:t>
            </a:fld>
            <a:endParaRPr lang="en-US"/>
          </a:p>
        </p:txBody>
      </p:sp>
      <p:graphicFrame>
        <p:nvGraphicFramePr>
          <p:cNvPr id="2" name="Table 1">
            <a:extLst>
              <a:ext uri="{FF2B5EF4-FFF2-40B4-BE49-F238E27FC236}">
                <a16:creationId xmlns:a16="http://schemas.microsoft.com/office/drawing/2014/main" id="{B43C840A-8517-4AEC-B063-E0D1C4EB84EE}"/>
              </a:ext>
            </a:extLst>
          </p:cNvPr>
          <p:cNvGraphicFramePr>
            <a:graphicFrameLocks noGrp="1"/>
          </p:cNvGraphicFramePr>
          <p:nvPr>
            <p:extLst>
              <p:ext uri="{D42A27DB-BD31-4B8C-83A1-F6EECF244321}">
                <p14:modId xmlns:p14="http://schemas.microsoft.com/office/powerpoint/2010/main" val="1024768930"/>
              </p:ext>
            </p:extLst>
          </p:nvPr>
        </p:nvGraphicFramePr>
        <p:xfrm>
          <a:off x="897534" y="845866"/>
          <a:ext cx="10087140" cy="839176"/>
        </p:xfrm>
        <a:graphic>
          <a:graphicData uri="http://schemas.openxmlformats.org/drawingml/2006/table">
            <a:tbl>
              <a:tblPr/>
              <a:tblGrid>
                <a:gridCol w="1492265">
                  <a:extLst>
                    <a:ext uri="{9D8B030D-6E8A-4147-A177-3AD203B41FA5}">
                      <a16:colId xmlns:a16="http://schemas.microsoft.com/office/drawing/2014/main" val="4235575573"/>
                    </a:ext>
                  </a:extLst>
                </a:gridCol>
                <a:gridCol w="1233989">
                  <a:extLst>
                    <a:ext uri="{9D8B030D-6E8A-4147-A177-3AD203B41FA5}">
                      <a16:colId xmlns:a16="http://schemas.microsoft.com/office/drawing/2014/main" val="712508901"/>
                    </a:ext>
                  </a:extLst>
                </a:gridCol>
                <a:gridCol w="1190942">
                  <a:extLst>
                    <a:ext uri="{9D8B030D-6E8A-4147-A177-3AD203B41FA5}">
                      <a16:colId xmlns:a16="http://schemas.microsoft.com/office/drawing/2014/main" val="1297153904"/>
                    </a:ext>
                  </a:extLst>
                </a:gridCol>
                <a:gridCol w="717435">
                  <a:extLst>
                    <a:ext uri="{9D8B030D-6E8A-4147-A177-3AD203B41FA5}">
                      <a16:colId xmlns:a16="http://schemas.microsoft.com/office/drawing/2014/main" val="3939007079"/>
                    </a:ext>
                  </a:extLst>
                </a:gridCol>
                <a:gridCol w="1736193">
                  <a:extLst>
                    <a:ext uri="{9D8B030D-6E8A-4147-A177-3AD203B41FA5}">
                      <a16:colId xmlns:a16="http://schemas.microsoft.com/office/drawing/2014/main" val="886010017"/>
                    </a:ext>
                  </a:extLst>
                </a:gridCol>
                <a:gridCol w="1147897">
                  <a:extLst>
                    <a:ext uri="{9D8B030D-6E8A-4147-A177-3AD203B41FA5}">
                      <a16:colId xmlns:a16="http://schemas.microsoft.com/office/drawing/2014/main" val="3145452256"/>
                    </a:ext>
                  </a:extLst>
                </a:gridCol>
                <a:gridCol w="903969">
                  <a:extLst>
                    <a:ext uri="{9D8B030D-6E8A-4147-A177-3AD203B41FA5}">
                      <a16:colId xmlns:a16="http://schemas.microsoft.com/office/drawing/2014/main" val="4064892598"/>
                    </a:ext>
                  </a:extLst>
                </a:gridCol>
                <a:gridCol w="1664450">
                  <a:extLst>
                    <a:ext uri="{9D8B030D-6E8A-4147-A177-3AD203B41FA5}">
                      <a16:colId xmlns:a16="http://schemas.microsoft.com/office/drawing/2014/main" val="1077997142"/>
                    </a:ext>
                  </a:extLst>
                </a:gridCol>
              </a:tblGrid>
              <a:tr h="256393">
                <a:tc>
                  <a:txBody>
                    <a:bodyPr/>
                    <a:lstStyle/>
                    <a:p>
                      <a:pPr algn="l" rtl="0" fontAlgn="ctr"/>
                      <a:r>
                        <a:rPr lang="es-MX" sz="1050" b="1" i="0" u="none" strike="noStrike" dirty="0" err="1">
                          <a:solidFill>
                            <a:srgbClr val="000000"/>
                          </a:solidFill>
                          <a:effectLst/>
                          <a:latin typeface="Calibri Light" panose="020F0302020204030204" pitchFamily="34" charset="0"/>
                        </a:rPr>
                        <a:t>Goal</a:t>
                      </a:r>
                      <a:r>
                        <a:rPr lang="es-MX" sz="1050" b="1" i="0" u="none" strike="noStrike" dirty="0">
                          <a:solidFill>
                            <a:srgbClr val="000000"/>
                          </a:solidFill>
                          <a:effectLst/>
                          <a:latin typeface="Calibri Light" panose="020F0302020204030204" pitchFamily="34" charset="0"/>
                        </a:rPr>
                        <a:t> </a:t>
                      </a:r>
                      <a:r>
                        <a:rPr lang="es-MX" sz="1050" b="1" i="0" u="none" strike="noStrike" dirty="0" err="1">
                          <a:solidFill>
                            <a:srgbClr val="000000"/>
                          </a:solidFill>
                          <a:effectLst/>
                          <a:latin typeface="Calibri Light" panose="020F0302020204030204" pitchFamily="34" charset="0"/>
                        </a:rPr>
                        <a:t>Area</a:t>
                      </a:r>
                      <a:r>
                        <a:rPr lang="es-MX" sz="1050" b="1" i="0" u="none" strike="noStrike" dirty="0">
                          <a:solidFill>
                            <a:srgbClr val="000000"/>
                          </a:solidFill>
                          <a:effectLst/>
                          <a:latin typeface="Calibri Light" panose="020F0302020204030204" pitchFamily="34" charset="0"/>
                        </a:rPr>
                        <a:t> 1: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50" b="1" i="0" u="none" strike="noStrike">
                          <a:solidFill>
                            <a:srgbClr val="000000"/>
                          </a:solidFill>
                          <a:effectLst/>
                          <a:latin typeface="Calibri Light" panose="020F0302020204030204" pitchFamily="34" charset="0"/>
                        </a:rPr>
                        <a:t>Student Achievement</a:t>
                      </a: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900" b="1" i="0" u="none" strike="noStrike" dirty="0">
                          <a:solidFill>
                            <a:srgbClr val="000000"/>
                          </a:solidFill>
                          <a:effectLst/>
                          <a:highlight>
                            <a:srgbClr val="FFFF00"/>
                          </a:highlight>
                          <a:latin typeface="Calibri Light" panose="020F0302020204030204" pitchFamily="34" charset="0"/>
                        </a:rPr>
                        <a:t>Santos Livas Elementary 2023-2024</a:t>
                      </a: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dirty="0">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dirty="0">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a:solidFill>
                          <a:srgbClr val="000000"/>
                        </a:solidFill>
                        <a:effectLst/>
                        <a:latin typeface="Calibri Light" panose="020F0302020204030204" pitchFamily="34" charset="0"/>
                      </a:endParaRPr>
                    </a:p>
                  </a:txBody>
                  <a:tcPr marL="6350" marR="6350" marT="635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1558184"/>
                  </a:ext>
                </a:extLst>
              </a:tr>
              <a:tr h="256393">
                <a:tc>
                  <a:txBody>
                    <a:bodyPr/>
                    <a:lstStyle/>
                    <a:p>
                      <a:pPr algn="l" rtl="0" fontAlgn="ctr"/>
                      <a:r>
                        <a:rPr lang="es-MX" sz="1050" b="1" i="0" u="none" strike="noStrike" dirty="0" err="1">
                          <a:solidFill>
                            <a:srgbClr val="000000"/>
                          </a:solidFill>
                          <a:effectLst/>
                          <a:latin typeface="Calibri Light" panose="020F0302020204030204" pitchFamily="34" charset="0"/>
                        </a:rPr>
                        <a:t>Annual</a:t>
                      </a:r>
                      <a:r>
                        <a:rPr lang="es-MX" sz="1050" b="1" i="0" u="none" strike="noStrike" dirty="0">
                          <a:solidFill>
                            <a:srgbClr val="000000"/>
                          </a:solidFill>
                          <a:effectLst/>
                          <a:latin typeface="Calibri Light" panose="020F0302020204030204" pitchFamily="34" charset="0"/>
                        </a:rPr>
                        <a:t> </a:t>
                      </a:r>
                      <a:r>
                        <a:rPr lang="es-MX" sz="1050" b="1" i="0" u="none" strike="noStrike" dirty="0" err="1">
                          <a:solidFill>
                            <a:srgbClr val="000000"/>
                          </a:solidFill>
                          <a:effectLst/>
                          <a:latin typeface="Calibri Light" panose="020F0302020204030204" pitchFamily="34" charset="0"/>
                        </a:rPr>
                        <a:t>Goal</a:t>
                      </a:r>
                      <a:r>
                        <a:rPr lang="es-MX" sz="1050" b="1" i="0" u="none" strike="noStrike" dirty="0">
                          <a:solidFill>
                            <a:srgbClr val="000000"/>
                          </a:solidFill>
                          <a:effectLst/>
                          <a:latin typeface="Calibri Light" panose="020F0302020204030204" pitchFamily="34" charset="0"/>
                        </a:rPr>
                        <a:t>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50" b="1" i="0" u="none" strike="noStrike" dirty="0">
                          <a:solidFill>
                            <a:srgbClr val="000000"/>
                          </a:solidFill>
                          <a:effectLst/>
                          <a:latin typeface="Calibri Light" panose="020F0302020204030204" pitchFamily="34" charset="0"/>
                        </a:rPr>
                        <a:t>The Percent of Students who perform at meets grade level or above on the STAAR Reading will increase by seven percentage points by August 2023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400854709"/>
                  </a:ext>
                </a:extLst>
              </a:tr>
              <a:tr h="256393">
                <a:tc>
                  <a:txBody>
                    <a:bodyPr/>
                    <a:lstStyle/>
                    <a:p>
                      <a:pPr algn="l" rtl="0" fontAlgn="ctr"/>
                      <a:r>
                        <a:rPr lang="es-MX" sz="1050" b="1" i="0" u="none" strike="noStrike">
                          <a:solidFill>
                            <a:srgbClr val="000000"/>
                          </a:solidFill>
                          <a:effectLst/>
                          <a:latin typeface="Calibri Light" panose="020F0302020204030204" pitchFamily="34" charset="0"/>
                        </a:rPr>
                        <a:t>Objective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50" b="1" i="0" u="none" strike="noStrike" dirty="0">
                          <a:solidFill>
                            <a:srgbClr val="000000"/>
                          </a:solidFill>
                          <a:effectLst/>
                          <a:latin typeface="Calibri Light" panose="020F0302020204030204" pitchFamily="34" charset="0"/>
                        </a:rPr>
                        <a:t>The percent of students performing at meets grade level or above on STAAR reading 3rd grade will increase from 50% to 55% through data-driven instruction.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52936944"/>
                  </a:ext>
                </a:extLst>
              </a:tr>
            </a:tbl>
          </a:graphicData>
        </a:graphic>
      </p:graphicFrame>
      <p:graphicFrame>
        <p:nvGraphicFramePr>
          <p:cNvPr id="5" name="Table 4">
            <a:extLst>
              <a:ext uri="{FF2B5EF4-FFF2-40B4-BE49-F238E27FC236}">
                <a16:creationId xmlns:a16="http://schemas.microsoft.com/office/drawing/2014/main" id="{60545BBA-355F-41AD-8418-36151F73DEC7}"/>
              </a:ext>
            </a:extLst>
          </p:cNvPr>
          <p:cNvGraphicFramePr>
            <a:graphicFrameLocks noGrp="1"/>
          </p:cNvGraphicFramePr>
          <p:nvPr>
            <p:extLst>
              <p:ext uri="{D42A27DB-BD31-4B8C-83A1-F6EECF244321}">
                <p14:modId xmlns:p14="http://schemas.microsoft.com/office/powerpoint/2010/main" val="3111156170"/>
              </p:ext>
            </p:extLst>
          </p:nvPr>
        </p:nvGraphicFramePr>
        <p:xfrm>
          <a:off x="897534" y="1615044"/>
          <a:ext cx="10087141" cy="4298727"/>
        </p:xfrm>
        <a:graphic>
          <a:graphicData uri="http://schemas.openxmlformats.org/drawingml/2006/table">
            <a:tbl>
              <a:tblPr/>
              <a:tblGrid>
                <a:gridCol w="1492265">
                  <a:extLst>
                    <a:ext uri="{9D8B030D-6E8A-4147-A177-3AD203B41FA5}">
                      <a16:colId xmlns:a16="http://schemas.microsoft.com/office/drawing/2014/main" val="1434885289"/>
                    </a:ext>
                  </a:extLst>
                </a:gridCol>
                <a:gridCol w="1233989">
                  <a:extLst>
                    <a:ext uri="{9D8B030D-6E8A-4147-A177-3AD203B41FA5}">
                      <a16:colId xmlns:a16="http://schemas.microsoft.com/office/drawing/2014/main" val="1177343581"/>
                    </a:ext>
                  </a:extLst>
                </a:gridCol>
                <a:gridCol w="1190942">
                  <a:extLst>
                    <a:ext uri="{9D8B030D-6E8A-4147-A177-3AD203B41FA5}">
                      <a16:colId xmlns:a16="http://schemas.microsoft.com/office/drawing/2014/main" val="2802683316"/>
                    </a:ext>
                  </a:extLst>
                </a:gridCol>
                <a:gridCol w="717436">
                  <a:extLst>
                    <a:ext uri="{9D8B030D-6E8A-4147-A177-3AD203B41FA5}">
                      <a16:colId xmlns:a16="http://schemas.microsoft.com/office/drawing/2014/main" val="3645300477"/>
                    </a:ext>
                  </a:extLst>
                </a:gridCol>
                <a:gridCol w="1736193">
                  <a:extLst>
                    <a:ext uri="{9D8B030D-6E8A-4147-A177-3AD203B41FA5}">
                      <a16:colId xmlns:a16="http://schemas.microsoft.com/office/drawing/2014/main" val="2638478187"/>
                    </a:ext>
                  </a:extLst>
                </a:gridCol>
                <a:gridCol w="1147897">
                  <a:extLst>
                    <a:ext uri="{9D8B030D-6E8A-4147-A177-3AD203B41FA5}">
                      <a16:colId xmlns:a16="http://schemas.microsoft.com/office/drawing/2014/main" val="3438262338"/>
                    </a:ext>
                  </a:extLst>
                </a:gridCol>
                <a:gridCol w="903969">
                  <a:extLst>
                    <a:ext uri="{9D8B030D-6E8A-4147-A177-3AD203B41FA5}">
                      <a16:colId xmlns:a16="http://schemas.microsoft.com/office/drawing/2014/main" val="562745936"/>
                    </a:ext>
                  </a:extLst>
                </a:gridCol>
                <a:gridCol w="1664450">
                  <a:extLst>
                    <a:ext uri="{9D8B030D-6E8A-4147-A177-3AD203B41FA5}">
                      <a16:colId xmlns:a16="http://schemas.microsoft.com/office/drawing/2014/main" val="992482443"/>
                    </a:ext>
                  </a:extLst>
                </a:gridCol>
              </a:tblGrid>
              <a:tr h="632490">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Impact</a:t>
                      </a:r>
                      <a:endParaRPr lang="es-MX" sz="1000" b="1" i="0" u="none" strike="noStrike" dirty="0">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47776271"/>
                  </a:ext>
                </a:extLst>
              </a:tr>
              <a:tr h="2650469">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Monitor the implementation of District Curriculum in the lower levels to increase fluency and reading comprehension as an alignment to upper grade level TEKS.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Principal, Assistant Principal, Counselor, CLL,  Librarian,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Title 1 -211</a:t>
                      </a:r>
                      <a:r>
                        <a:rPr lang="en-US" sz="1000" b="1" i="0" u="none" strike="noStrike" dirty="0">
                          <a:solidFill>
                            <a:srgbClr val="000000"/>
                          </a:solidFill>
                          <a:effectLst/>
                          <a:latin typeface="Calibri Light" panose="020F0302020204030204" pitchFamily="34" charset="0"/>
                        </a:rPr>
                        <a:t>/SCE, Local-199,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282 ESSER                     Curriculum with embedded assessments , Renaissance. Training with Research Based strategies: DMR, Region One, Forde Ferrier, SAVVAS, Think Up, IXL, Story works, Frog Street, Sing, Spell, Read, and Write,</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DMAC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Imagine Reading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Voyager </a:t>
                      </a:r>
                      <a:r>
                        <a:rPr lang="es-MX" sz="1000" b="1" i="0" u="none" strike="noStrike" dirty="0" err="1">
                          <a:solidFill>
                            <a:srgbClr val="000000"/>
                          </a:solidFill>
                          <a:effectLst/>
                          <a:latin typeface="Calibri Light" panose="020F0302020204030204" pitchFamily="34" charset="0"/>
                        </a:rPr>
                        <a:t>monitoring</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TPRI/Tejas Lee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Fluency</a:t>
                      </a:r>
                      <a:r>
                        <a:rPr lang="es-MX" sz="1000" b="1" i="0" u="none" strike="noStrike" dirty="0">
                          <a:solidFill>
                            <a:srgbClr val="000000"/>
                          </a:solidFill>
                          <a:effectLst/>
                          <a:latin typeface="Calibri Light" panose="020F0302020204030204" pitchFamily="34" charset="0"/>
                        </a:rPr>
                        <a:t>/Compresión </a:t>
                      </a:r>
                      <a:r>
                        <a:rPr lang="es-MX" sz="1000" b="1" i="0" u="none" strike="noStrike" dirty="0" err="1">
                          <a:solidFill>
                            <a:srgbClr val="000000"/>
                          </a:solidFill>
                          <a:effectLst/>
                          <a:latin typeface="Calibri Light" panose="020F0302020204030204" pitchFamily="34" charset="0"/>
                        </a:rPr>
                        <a:t>Checks</a:t>
                      </a:r>
                      <a:r>
                        <a:rPr lang="es-MX" sz="1000" b="1" i="0" u="none" strike="noStrike" dirty="0">
                          <a:solidFill>
                            <a:srgbClr val="000000"/>
                          </a:solidFill>
                          <a:effectLst/>
                          <a:latin typeface="Calibri Light" panose="020F0302020204030204" pitchFamily="34" charset="0"/>
                        </a:rPr>
                        <a:t>                     TX-KEA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CLI </a:t>
                      </a:r>
                      <a:r>
                        <a:rPr lang="es-MX" sz="1000" b="1" i="0" u="none" strike="noStrike" dirty="0" err="1">
                          <a:solidFill>
                            <a:srgbClr val="000000"/>
                          </a:solidFill>
                          <a:effectLst/>
                          <a:latin typeface="Calibri Light" panose="020F0302020204030204" pitchFamily="34" charset="0"/>
                        </a:rPr>
                        <a:t>Engage</a:t>
                      </a:r>
                      <a:r>
                        <a:rPr lang="es-MX" sz="1000" b="1" i="0" u="none" strike="noStrike" dirty="0">
                          <a:solidFill>
                            <a:srgbClr val="000000"/>
                          </a:solidFill>
                          <a:effectLst/>
                          <a:latin typeface="Calibri Light" panose="020F0302020204030204" pitchFamily="34" charset="0"/>
                        </a:rPr>
                        <a:t> data </a:t>
                      </a:r>
                      <a:r>
                        <a:rPr lang="es-MX" sz="1000" b="1" i="0" u="none" strike="noStrike" dirty="0" err="1">
                          <a:solidFill>
                            <a:srgbClr val="000000"/>
                          </a:solidFill>
                          <a:effectLst/>
                          <a:latin typeface="Calibri Light" panose="020F0302020204030204" pitchFamily="34" charset="0"/>
                        </a:rPr>
                        <a:t>reports</a:t>
                      </a:r>
                      <a:endParaRPr lang="es-MX" sz="1000" b="1" i="0" u="none" strike="noStrike" dirty="0">
                        <a:solidFill>
                          <a:srgbClr val="000000"/>
                        </a:solidFill>
                        <a:effectLst/>
                        <a:latin typeface="Calibri Light" panose="020F0302020204030204" pitchFamily="34" charset="0"/>
                      </a:endParaRP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TPRI/Tejas Lee assessments,  TELPAS,  BM's, TX-KEA, CLI Engage,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703919"/>
                  </a:ext>
                </a:extLst>
              </a:tr>
              <a:tr h="253942">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1378238"/>
                  </a:ext>
                </a:extLst>
              </a:tr>
              <a:tr h="253942">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078843801"/>
                  </a:ext>
                </a:extLst>
              </a:tr>
              <a:tr h="253942">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884418101"/>
                  </a:ext>
                </a:extLst>
              </a:tr>
              <a:tr h="253942">
                <a:tc gridSpan="8">
                  <a:txBody>
                    <a:bodyPr/>
                    <a:lstStyle/>
                    <a:p>
                      <a:pPr algn="l" fontAlgn="t"/>
                      <a:r>
                        <a:rPr lang="en-US" sz="1000" b="1" i="0" u="none" strike="noStrike" dirty="0">
                          <a:solidFill>
                            <a:srgbClr val="000000"/>
                          </a:solidFill>
                          <a:effectLst/>
                          <a:latin typeface="Calibri Light" panose="020F0302020204030204" pitchFamily="34" charset="0"/>
                        </a:rPr>
                        <a:t>3. Teachers will use intentional grouping for intervention sessions.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905930963"/>
                  </a:ext>
                </a:extLst>
              </a:tr>
            </a:tbl>
          </a:graphicData>
        </a:graphic>
      </p:graphicFrame>
    </p:spTree>
    <p:extLst>
      <p:ext uri="{BB962C8B-B14F-4D97-AF65-F5344CB8AC3E}">
        <p14:creationId xmlns:p14="http://schemas.microsoft.com/office/powerpoint/2010/main" val="19864648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26</a:t>
            </a:fld>
            <a:endParaRPr lang="en-US"/>
          </a:p>
        </p:txBody>
      </p:sp>
      <p:graphicFrame>
        <p:nvGraphicFramePr>
          <p:cNvPr id="2" name="Table 1">
            <a:extLst>
              <a:ext uri="{FF2B5EF4-FFF2-40B4-BE49-F238E27FC236}">
                <a16:creationId xmlns:a16="http://schemas.microsoft.com/office/drawing/2014/main" id="{B43C840A-8517-4AEC-B063-E0D1C4EB84EE}"/>
              </a:ext>
            </a:extLst>
          </p:cNvPr>
          <p:cNvGraphicFramePr>
            <a:graphicFrameLocks noGrp="1"/>
          </p:cNvGraphicFramePr>
          <p:nvPr>
            <p:extLst>
              <p:ext uri="{D42A27DB-BD31-4B8C-83A1-F6EECF244321}">
                <p14:modId xmlns:p14="http://schemas.microsoft.com/office/powerpoint/2010/main" val="1024768930"/>
              </p:ext>
            </p:extLst>
          </p:nvPr>
        </p:nvGraphicFramePr>
        <p:xfrm>
          <a:off x="897534" y="845866"/>
          <a:ext cx="10087140" cy="839176"/>
        </p:xfrm>
        <a:graphic>
          <a:graphicData uri="http://schemas.openxmlformats.org/drawingml/2006/table">
            <a:tbl>
              <a:tblPr/>
              <a:tblGrid>
                <a:gridCol w="1492265">
                  <a:extLst>
                    <a:ext uri="{9D8B030D-6E8A-4147-A177-3AD203B41FA5}">
                      <a16:colId xmlns:a16="http://schemas.microsoft.com/office/drawing/2014/main" val="4235575573"/>
                    </a:ext>
                  </a:extLst>
                </a:gridCol>
                <a:gridCol w="1233989">
                  <a:extLst>
                    <a:ext uri="{9D8B030D-6E8A-4147-A177-3AD203B41FA5}">
                      <a16:colId xmlns:a16="http://schemas.microsoft.com/office/drawing/2014/main" val="712508901"/>
                    </a:ext>
                  </a:extLst>
                </a:gridCol>
                <a:gridCol w="1190942">
                  <a:extLst>
                    <a:ext uri="{9D8B030D-6E8A-4147-A177-3AD203B41FA5}">
                      <a16:colId xmlns:a16="http://schemas.microsoft.com/office/drawing/2014/main" val="1297153904"/>
                    </a:ext>
                  </a:extLst>
                </a:gridCol>
                <a:gridCol w="717435">
                  <a:extLst>
                    <a:ext uri="{9D8B030D-6E8A-4147-A177-3AD203B41FA5}">
                      <a16:colId xmlns:a16="http://schemas.microsoft.com/office/drawing/2014/main" val="3939007079"/>
                    </a:ext>
                  </a:extLst>
                </a:gridCol>
                <a:gridCol w="1736193">
                  <a:extLst>
                    <a:ext uri="{9D8B030D-6E8A-4147-A177-3AD203B41FA5}">
                      <a16:colId xmlns:a16="http://schemas.microsoft.com/office/drawing/2014/main" val="886010017"/>
                    </a:ext>
                  </a:extLst>
                </a:gridCol>
                <a:gridCol w="1147897">
                  <a:extLst>
                    <a:ext uri="{9D8B030D-6E8A-4147-A177-3AD203B41FA5}">
                      <a16:colId xmlns:a16="http://schemas.microsoft.com/office/drawing/2014/main" val="3145452256"/>
                    </a:ext>
                  </a:extLst>
                </a:gridCol>
                <a:gridCol w="903969">
                  <a:extLst>
                    <a:ext uri="{9D8B030D-6E8A-4147-A177-3AD203B41FA5}">
                      <a16:colId xmlns:a16="http://schemas.microsoft.com/office/drawing/2014/main" val="4064892598"/>
                    </a:ext>
                  </a:extLst>
                </a:gridCol>
                <a:gridCol w="1664450">
                  <a:extLst>
                    <a:ext uri="{9D8B030D-6E8A-4147-A177-3AD203B41FA5}">
                      <a16:colId xmlns:a16="http://schemas.microsoft.com/office/drawing/2014/main" val="1077997142"/>
                    </a:ext>
                  </a:extLst>
                </a:gridCol>
              </a:tblGrid>
              <a:tr h="256393">
                <a:tc>
                  <a:txBody>
                    <a:bodyPr/>
                    <a:lstStyle/>
                    <a:p>
                      <a:pPr algn="l" rtl="0" fontAlgn="ctr"/>
                      <a:r>
                        <a:rPr lang="es-MX" sz="1050" b="1" i="0" u="none" strike="noStrike" dirty="0" err="1">
                          <a:solidFill>
                            <a:srgbClr val="000000"/>
                          </a:solidFill>
                          <a:effectLst/>
                          <a:latin typeface="Calibri Light" panose="020F0302020204030204" pitchFamily="34" charset="0"/>
                        </a:rPr>
                        <a:t>Goal</a:t>
                      </a:r>
                      <a:r>
                        <a:rPr lang="es-MX" sz="1050" b="1" i="0" u="none" strike="noStrike" dirty="0">
                          <a:solidFill>
                            <a:srgbClr val="000000"/>
                          </a:solidFill>
                          <a:effectLst/>
                          <a:latin typeface="Calibri Light" panose="020F0302020204030204" pitchFamily="34" charset="0"/>
                        </a:rPr>
                        <a:t> </a:t>
                      </a:r>
                      <a:r>
                        <a:rPr lang="es-MX" sz="1050" b="1" i="0" u="none" strike="noStrike" dirty="0" err="1">
                          <a:solidFill>
                            <a:srgbClr val="000000"/>
                          </a:solidFill>
                          <a:effectLst/>
                          <a:latin typeface="Calibri Light" panose="020F0302020204030204" pitchFamily="34" charset="0"/>
                        </a:rPr>
                        <a:t>Area</a:t>
                      </a:r>
                      <a:r>
                        <a:rPr lang="es-MX" sz="1050" b="1" i="0" u="none" strike="noStrike" dirty="0">
                          <a:solidFill>
                            <a:srgbClr val="000000"/>
                          </a:solidFill>
                          <a:effectLst/>
                          <a:latin typeface="Calibri Light" panose="020F0302020204030204" pitchFamily="34" charset="0"/>
                        </a:rPr>
                        <a:t> 1: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50" b="1" i="0" u="none" strike="noStrike">
                          <a:solidFill>
                            <a:srgbClr val="000000"/>
                          </a:solidFill>
                          <a:effectLst/>
                          <a:latin typeface="Calibri Light" panose="020F0302020204030204" pitchFamily="34" charset="0"/>
                        </a:rPr>
                        <a:t>Student Achievement</a:t>
                      </a: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900" b="1" i="0" u="none" strike="noStrike" dirty="0">
                          <a:solidFill>
                            <a:srgbClr val="000000"/>
                          </a:solidFill>
                          <a:effectLst/>
                          <a:highlight>
                            <a:srgbClr val="FFFF00"/>
                          </a:highlight>
                          <a:latin typeface="Calibri Light" panose="020F0302020204030204" pitchFamily="34" charset="0"/>
                        </a:rPr>
                        <a:t>Santos Livas Elementary 2023-2024</a:t>
                      </a: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dirty="0">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dirty="0">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50" b="1" i="0" u="none" strike="noStrike">
                        <a:solidFill>
                          <a:srgbClr val="000000"/>
                        </a:solidFill>
                        <a:effectLst/>
                        <a:latin typeface="Calibri Light" panose="020F0302020204030204" pitchFamily="34" charset="0"/>
                      </a:endParaRPr>
                    </a:p>
                  </a:txBody>
                  <a:tcPr marL="6350" marR="6350" marT="635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51558184"/>
                  </a:ext>
                </a:extLst>
              </a:tr>
              <a:tr h="256393">
                <a:tc>
                  <a:txBody>
                    <a:bodyPr/>
                    <a:lstStyle/>
                    <a:p>
                      <a:pPr algn="l" rtl="0" fontAlgn="ctr"/>
                      <a:r>
                        <a:rPr lang="es-MX" sz="1050" b="1" i="0" u="none" strike="noStrike" dirty="0" err="1">
                          <a:solidFill>
                            <a:srgbClr val="000000"/>
                          </a:solidFill>
                          <a:effectLst/>
                          <a:latin typeface="Calibri Light" panose="020F0302020204030204" pitchFamily="34" charset="0"/>
                        </a:rPr>
                        <a:t>Annual</a:t>
                      </a:r>
                      <a:r>
                        <a:rPr lang="es-MX" sz="1050" b="1" i="0" u="none" strike="noStrike" dirty="0">
                          <a:solidFill>
                            <a:srgbClr val="000000"/>
                          </a:solidFill>
                          <a:effectLst/>
                          <a:latin typeface="Calibri Light" panose="020F0302020204030204" pitchFamily="34" charset="0"/>
                        </a:rPr>
                        <a:t> </a:t>
                      </a:r>
                      <a:r>
                        <a:rPr lang="es-MX" sz="1050" b="1" i="0" u="none" strike="noStrike" dirty="0" err="1">
                          <a:solidFill>
                            <a:srgbClr val="000000"/>
                          </a:solidFill>
                          <a:effectLst/>
                          <a:latin typeface="Calibri Light" panose="020F0302020204030204" pitchFamily="34" charset="0"/>
                        </a:rPr>
                        <a:t>Goal</a:t>
                      </a:r>
                      <a:r>
                        <a:rPr lang="es-MX" sz="1050" b="1" i="0" u="none" strike="noStrike" dirty="0">
                          <a:solidFill>
                            <a:srgbClr val="000000"/>
                          </a:solidFill>
                          <a:effectLst/>
                          <a:latin typeface="Calibri Light" panose="020F0302020204030204" pitchFamily="34" charset="0"/>
                        </a:rPr>
                        <a:t>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50" b="1" i="0" u="none" strike="noStrike" dirty="0">
                          <a:solidFill>
                            <a:srgbClr val="000000"/>
                          </a:solidFill>
                          <a:effectLst/>
                          <a:latin typeface="Calibri Light" panose="020F0302020204030204" pitchFamily="34" charset="0"/>
                        </a:rPr>
                        <a:t>The Percent of Students who perform at meets grade level or above on the STAAR Reading will increase by seven percentage points by August 2023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400854709"/>
                  </a:ext>
                </a:extLst>
              </a:tr>
              <a:tr h="256393">
                <a:tc>
                  <a:txBody>
                    <a:bodyPr/>
                    <a:lstStyle/>
                    <a:p>
                      <a:pPr algn="l" rtl="0" fontAlgn="ctr"/>
                      <a:r>
                        <a:rPr lang="es-MX" sz="1050" b="1" i="0" u="none" strike="noStrike">
                          <a:solidFill>
                            <a:srgbClr val="000000"/>
                          </a:solidFill>
                          <a:effectLst/>
                          <a:latin typeface="Calibri Light" panose="020F0302020204030204" pitchFamily="34" charset="0"/>
                        </a:rPr>
                        <a:t>Objective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50" b="1" i="0" u="none" strike="noStrike" dirty="0">
                          <a:solidFill>
                            <a:srgbClr val="000000"/>
                          </a:solidFill>
                          <a:effectLst/>
                          <a:latin typeface="Calibri Light" panose="020F0302020204030204" pitchFamily="34" charset="0"/>
                        </a:rPr>
                        <a:t>The percent of students performing at meets grade level or above on STAAR reading 3rd grade will increase from 50% to 55% through data-driven instruction.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552936944"/>
                  </a:ext>
                </a:extLst>
              </a:tr>
            </a:tbl>
          </a:graphicData>
        </a:graphic>
      </p:graphicFrame>
      <p:graphicFrame>
        <p:nvGraphicFramePr>
          <p:cNvPr id="5" name="Table 4">
            <a:extLst>
              <a:ext uri="{FF2B5EF4-FFF2-40B4-BE49-F238E27FC236}">
                <a16:creationId xmlns:a16="http://schemas.microsoft.com/office/drawing/2014/main" id="{60545BBA-355F-41AD-8418-36151F73DEC7}"/>
              </a:ext>
            </a:extLst>
          </p:cNvPr>
          <p:cNvGraphicFramePr>
            <a:graphicFrameLocks noGrp="1"/>
          </p:cNvGraphicFramePr>
          <p:nvPr>
            <p:extLst>
              <p:ext uri="{D42A27DB-BD31-4B8C-83A1-F6EECF244321}">
                <p14:modId xmlns:p14="http://schemas.microsoft.com/office/powerpoint/2010/main" val="3781555437"/>
              </p:ext>
            </p:extLst>
          </p:nvPr>
        </p:nvGraphicFramePr>
        <p:xfrm>
          <a:off x="897534" y="1615044"/>
          <a:ext cx="10087141" cy="4298727"/>
        </p:xfrm>
        <a:graphic>
          <a:graphicData uri="http://schemas.openxmlformats.org/drawingml/2006/table">
            <a:tbl>
              <a:tblPr/>
              <a:tblGrid>
                <a:gridCol w="1492265">
                  <a:extLst>
                    <a:ext uri="{9D8B030D-6E8A-4147-A177-3AD203B41FA5}">
                      <a16:colId xmlns:a16="http://schemas.microsoft.com/office/drawing/2014/main" val="1434885289"/>
                    </a:ext>
                  </a:extLst>
                </a:gridCol>
                <a:gridCol w="1233989">
                  <a:extLst>
                    <a:ext uri="{9D8B030D-6E8A-4147-A177-3AD203B41FA5}">
                      <a16:colId xmlns:a16="http://schemas.microsoft.com/office/drawing/2014/main" val="1177343581"/>
                    </a:ext>
                  </a:extLst>
                </a:gridCol>
                <a:gridCol w="1190942">
                  <a:extLst>
                    <a:ext uri="{9D8B030D-6E8A-4147-A177-3AD203B41FA5}">
                      <a16:colId xmlns:a16="http://schemas.microsoft.com/office/drawing/2014/main" val="2802683316"/>
                    </a:ext>
                  </a:extLst>
                </a:gridCol>
                <a:gridCol w="717436">
                  <a:extLst>
                    <a:ext uri="{9D8B030D-6E8A-4147-A177-3AD203B41FA5}">
                      <a16:colId xmlns:a16="http://schemas.microsoft.com/office/drawing/2014/main" val="3645300477"/>
                    </a:ext>
                  </a:extLst>
                </a:gridCol>
                <a:gridCol w="1736193">
                  <a:extLst>
                    <a:ext uri="{9D8B030D-6E8A-4147-A177-3AD203B41FA5}">
                      <a16:colId xmlns:a16="http://schemas.microsoft.com/office/drawing/2014/main" val="2638478187"/>
                    </a:ext>
                  </a:extLst>
                </a:gridCol>
                <a:gridCol w="1147897">
                  <a:extLst>
                    <a:ext uri="{9D8B030D-6E8A-4147-A177-3AD203B41FA5}">
                      <a16:colId xmlns:a16="http://schemas.microsoft.com/office/drawing/2014/main" val="3438262338"/>
                    </a:ext>
                  </a:extLst>
                </a:gridCol>
                <a:gridCol w="903969">
                  <a:extLst>
                    <a:ext uri="{9D8B030D-6E8A-4147-A177-3AD203B41FA5}">
                      <a16:colId xmlns:a16="http://schemas.microsoft.com/office/drawing/2014/main" val="562745936"/>
                    </a:ext>
                  </a:extLst>
                </a:gridCol>
                <a:gridCol w="1664450">
                  <a:extLst>
                    <a:ext uri="{9D8B030D-6E8A-4147-A177-3AD203B41FA5}">
                      <a16:colId xmlns:a16="http://schemas.microsoft.com/office/drawing/2014/main" val="992482443"/>
                    </a:ext>
                  </a:extLst>
                </a:gridCol>
              </a:tblGrid>
              <a:tr h="632490">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Impact</a:t>
                      </a:r>
                      <a:endParaRPr lang="es-MX" sz="1000" b="1" i="0" u="none" strike="noStrike" dirty="0">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347776271"/>
                  </a:ext>
                </a:extLst>
              </a:tr>
              <a:tr h="2650469">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Monitor the implementation of District Curriculum in the lower levels to increase fluency and reading comprehension as an alignment to upper grade level TEKS.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Principal, Assistant Principal, Counselor, CLL,  Librarian,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Title 1 -211</a:t>
                      </a:r>
                      <a:r>
                        <a:rPr lang="en-US" sz="1000" b="1" i="0" u="none" strike="noStrike" dirty="0">
                          <a:solidFill>
                            <a:srgbClr val="000000"/>
                          </a:solidFill>
                          <a:effectLst/>
                          <a:latin typeface="Calibri Light" panose="020F0302020204030204" pitchFamily="34" charset="0"/>
                        </a:rPr>
                        <a:t>/SCE, Local-199,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282 ESSER                     Curriculum with embedded assessments , Renaissance. Training with Research Based strategies: DMR, Region One, Forde Ferrier, SAVVAS, Think Up, IXL, Story works, Frog Street, Sing, Spell, Read, and Write, Estrellita, </a:t>
                      </a:r>
                      <a:r>
                        <a:rPr lang="en-US" sz="1000" b="1" i="0" u="none" strike="noStrike" dirty="0">
                          <a:solidFill>
                            <a:srgbClr val="000000"/>
                          </a:solidFill>
                          <a:effectLst/>
                          <a:highlight>
                            <a:srgbClr val="FFFF00"/>
                          </a:highlight>
                          <a:latin typeface="Calibri Light" panose="020F0302020204030204" pitchFamily="34" charset="0"/>
                        </a:rPr>
                        <a:t>Valley</a:t>
                      </a:r>
                      <a:r>
                        <a:rPr lang="en-US" sz="1000" b="1" i="0" u="none" strike="noStrike" dirty="0">
                          <a:solidFill>
                            <a:srgbClr val="000000"/>
                          </a:solidFill>
                          <a:effectLst/>
                          <a:latin typeface="Calibri Light" panose="020F0302020204030204" pitchFamily="34" charset="0"/>
                        </a:rPr>
                        <a:t> </a:t>
                      </a:r>
                      <a:r>
                        <a:rPr lang="en-US" sz="1000" b="1" i="0" u="none" strike="noStrike" dirty="0">
                          <a:solidFill>
                            <a:srgbClr val="000000"/>
                          </a:solidFill>
                          <a:effectLst/>
                          <a:highlight>
                            <a:srgbClr val="FFFF00"/>
                          </a:highlight>
                          <a:latin typeface="Calibri Light" panose="020F0302020204030204" pitchFamily="34" charset="0"/>
                        </a:rPr>
                        <a:t>Speech Language &amp; Learning Center.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DMAC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Imagine Reading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Voyager </a:t>
                      </a:r>
                      <a:r>
                        <a:rPr lang="es-MX" sz="1000" b="1" i="0" u="none" strike="noStrike" dirty="0" err="1">
                          <a:solidFill>
                            <a:srgbClr val="000000"/>
                          </a:solidFill>
                          <a:effectLst/>
                          <a:latin typeface="Calibri Light" panose="020F0302020204030204" pitchFamily="34" charset="0"/>
                        </a:rPr>
                        <a:t>monitoring</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TPRI/Tejas Lee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Fluency</a:t>
                      </a:r>
                      <a:r>
                        <a:rPr lang="es-MX" sz="1000" b="1" i="0" u="none" strike="noStrike" dirty="0">
                          <a:solidFill>
                            <a:srgbClr val="000000"/>
                          </a:solidFill>
                          <a:effectLst/>
                          <a:latin typeface="Calibri Light" panose="020F0302020204030204" pitchFamily="34" charset="0"/>
                        </a:rPr>
                        <a:t>/</a:t>
                      </a:r>
                      <a:r>
                        <a:rPr lang="es-MX" sz="1000" b="1" i="0" u="none" strike="noStrike" dirty="0" err="1">
                          <a:solidFill>
                            <a:srgbClr val="000000"/>
                          </a:solidFill>
                          <a:effectLst/>
                          <a:latin typeface="Calibri Light" panose="020F0302020204030204" pitchFamily="34" charset="0"/>
                        </a:rPr>
                        <a:t>Comprehesion</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Checks</a:t>
                      </a:r>
                      <a:r>
                        <a:rPr lang="es-MX" sz="1000" b="1" i="0" u="none" strike="noStrike" dirty="0">
                          <a:solidFill>
                            <a:srgbClr val="000000"/>
                          </a:solidFill>
                          <a:effectLst/>
                          <a:latin typeface="Calibri Light" panose="020F0302020204030204" pitchFamily="34" charset="0"/>
                        </a:rPr>
                        <a:t>                     TX-KEA data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CLI </a:t>
                      </a:r>
                      <a:r>
                        <a:rPr lang="es-MX" sz="1000" b="1" i="0" u="none" strike="noStrike" dirty="0" err="1">
                          <a:solidFill>
                            <a:srgbClr val="000000"/>
                          </a:solidFill>
                          <a:effectLst/>
                          <a:latin typeface="Calibri Light" panose="020F0302020204030204" pitchFamily="34" charset="0"/>
                        </a:rPr>
                        <a:t>Engage</a:t>
                      </a:r>
                      <a:r>
                        <a:rPr lang="es-MX" sz="1000" b="1" i="0" u="none" strike="noStrike" dirty="0">
                          <a:solidFill>
                            <a:srgbClr val="000000"/>
                          </a:solidFill>
                          <a:effectLst/>
                          <a:latin typeface="Calibri Light" panose="020F0302020204030204" pitchFamily="34" charset="0"/>
                        </a:rPr>
                        <a:t> data </a:t>
                      </a:r>
                      <a:r>
                        <a:rPr lang="es-MX" sz="1000" b="1" i="0" u="none" strike="noStrike" dirty="0" err="1">
                          <a:solidFill>
                            <a:srgbClr val="000000"/>
                          </a:solidFill>
                          <a:effectLst/>
                          <a:latin typeface="Calibri Light" panose="020F0302020204030204" pitchFamily="34" charset="0"/>
                        </a:rPr>
                        <a:t>reports</a:t>
                      </a:r>
                      <a:endParaRPr lang="es-MX" sz="1000" b="1" i="0" u="none" strike="noStrike" dirty="0">
                        <a:solidFill>
                          <a:srgbClr val="000000"/>
                        </a:solidFill>
                        <a:effectLst/>
                        <a:latin typeface="Calibri Light" panose="020F0302020204030204" pitchFamily="34" charset="0"/>
                      </a:endParaRP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TPRI/Tejas Lee assessments,  TELPAS,  BM's, TX-KEA, CLI Engage,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91703919"/>
                  </a:ext>
                </a:extLst>
              </a:tr>
              <a:tr h="253942">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1378238"/>
                  </a:ext>
                </a:extLst>
              </a:tr>
              <a:tr h="253942">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078843801"/>
                  </a:ext>
                </a:extLst>
              </a:tr>
              <a:tr h="253942">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884418101"/>
                  </a:ext>
                </a:extLst>
              </a:tr>
              <a:tr h="253942">
                <a:tc gridSpan="8">
                  <a:txBody>
                    <a:bodyPr/>
                    <a:lstStyle/>
                    <a:p>
                      <a:pPr algn="l" fontAlgn="t"/>
                      <a:r>
                        <a:rPr lang="en-US" sz="1000" b="1" i="0" u="none" strike="noStrike" dirty="0">
                          <a:solidFill>
                            <a:srgbClr val="000000"/>
                          </a:solidFill>
                          <a:effectLst/>
                          <a:latin typeface="Calibri Light" panose="020F0302020204030204" pitchFamily="34" charset="0"/>
                        </a:rPr>
                        <a:t>3. Teachers will use intentional grouping for intervention sessions.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905930963"/>
                  </a:ext>
                </a:extLst>
              </a:tr>
            </a:tbl>
          </a:graphicData>
        </a:graphic>
      </p:graphicFrame>
    </p:spTree>
    <p:extLst>
      <p:ext uri="{BB962C8B-B14F-4D97-AF65-F5344CB8AC3E}">
        <p14:creationId xmlns:p14="http://schemas.microsoft.com/office/powerpoint/2010/main" val="1649842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27</a:t>
            </a:fld>
            <a:endParaRPr lang="en-US"/>
          </a:p>
        </p:txBody>
      </p:sp>
      <p:graphicFrame>
        <p:nvGraphicFramePr>
          <p:cNvPr id="2" name="Table 1">
            <a:extLst>
              <a:ext uri="{FF2B5EF4-FFF2-40B4-BE49-F238E27FC236}">
                <a16:creationId xmlns:a16="http://schemas.microsoft.com/office/drawing/2014/main" id="{3164AED2-D618-4A3A-A11B-46D34C372E9A}"/>
              </a:ext>
            </a:extLst>
          </p:cNvPr>
          <p:cNvGraphicFramePr>
            <a:graphicFrameLocks noGrp="1"/>
          </p:cNvGraphicFramePr>
          <p:nvPr>
            <p:extLst>
              <p:ext uri="{D42A27DB-BD31-4B8C-83A1-F6EECF244321}">
                <p14:modId xmlns:p14="http://schemas.microsoft.com/office/powerpoint/2010/main" val="3019952029"/>
              </p:ext>
            </p:extLst>
          </p:nvPr>
        </p:nvGraphicFramePr>
        <p:xfrm>
          <a:off x="0" y="-233550"/>
          <a:ext cx="31422626" cy="7325100"/>
        </p:xfrm>
        <a:graphic>
          <a:graphicData uri="http://schemas.openxmlformats.org/drawingml/2006/table">
            <a:tbl>
              <a:tblPr/>
              <a:tblGrid>
                <a:gridCol w="1547007">
                  <a:extLst>
                    <a:ext uri="{9D8B030D-6E8A-4147-A177-3AD203B41FA5}">
                      <a16:colId xmlns:a16="http://schemas.microsoft.com/office/drawing/2014/main" val="3813392738"/>
                    </a:ext>
                  </a:extLst>
                </a:gridCol>
                <a:gridCol w="1292107">
                  <a:extLst>
                    <a:ext uri="{9D8B030D-6E8A-4147-A177-3AD203B41FA5}">
                      <a16:colId xmlns:a16="http://schemas.microsoft.com/office/drawing/2014/main" val="1698621154"/>
                    </a:ext>
                  </a:extLst>
                </a:gridCol>
                <a:gridCol w="1476695">
                  <a:extLst>
                    <a:ext uri="{9D8B030D-6E8A-4147-A177-3AD203B41FA5}">
                      <a16:colId xmlns:a16="http://schemas.microsoft.com/office/drawing/2014/main" val="2376426220"/>
                    </a:ext>
                  </a:extLst>
                </a:gridCol>
                <a:gridCol w="298854">
                  <a:extLst>
                    <a:ext uri="{9D8B030D-6E8A-4147-A177-3AD203B41FA5}">
                      <a16:colId xmlns:a16="http://schemas.microsoft.com/office/drawing/2014/main" val="2374746352"/>
                    </a:ext>
                  </a:extLst>
                </a:gridCol>
                <a:gridCol w="843827">
                  <a:extLst>
                    <a:ext uri="{9D8B030D-6E8A-4147-A177-3AD203B41FA5}">
                      <a16:colId xmlns:a16="http://schemas.microsoft.com/office/drawing/2014/main" val="229057017"/>
                    </a:ext>
                  </a:extLst>
                </a:gridCol>
                <a:gridCol w="1318477">
                  <a:extLst>
                    <a:ext uri="{9D8B030D-6E8A-4147-A177-3AD203B41FA5}">
                      <a16:colId xmlns:a16="http://schemas.microsoft.com/office/drawing/2014/main" val="772656284"/>
                    </a:ext>
                  </a:extLst>
                </a:gridCol>
                <a:gridCol w="949303">
                  <a:extLst>
                    <a:ext uri="{9D8B030D-6E8A-4147-A177-3AD203B41FA5}">
                      <a16:colId xmlns:a16="http://schemas.microsoft.com/office/drawing/2014/main" val="2097619131"/>
                    </a:ext>
                  </a:extLst>
                </a:gridCol>
                <a:gridCol w="958094">
                  <a:extLst>
                    <a:ext uri="{9D8B030D-6E8A-4147-A177-3AD203B41FA5}">
                      <a16:colId xmlns:a16="http://schemas.microsoft.com/office/drawing/2014/main" val="440240161"/>
                    </a:ext>
                  </a:extLst>
                </a:gridCol>
                <a:gridCol w="155591">
                  <a:extLst>
                    <a:ext uri="{9D8B030D-6E8A-4147-A177-3AD203B41FA5}">
                      <a16:colId xmlns:a16="http://schemas.microsoft.com/office/drawing/2014/main" val="1877359123"/>
                    </a:ext>
                  </a:extLst>
                </a:gridCol>
                <a:gridCol w="15573439">
                  <a:extLst>
                    <a:ext uri="{9D8B030D-6E8A-4147-A177-3AD203B41FA5}">
                      <a16:colId xmlns:a16="http://schemas.microsoft.com/office/drawing/2014/main" val="575838907"/>
                    </a:ext>
                  </a:extLst>
                </a:gridCol>
                <a:gridCol w="736264">
                  <a:extLst>
                    <a:ext uri="{9D8B030D-6E8A-4147-A177-3AD203B41FA5}">
                      <a16:colId xmlns:a16="http://schemas.microsoft.com/office/drawing/2014/main" val="1819028822"/>
                    </a:ext>
                  </a:extLst>
                </a:gridCol>
                <a:gridCol w="1781760">
                  <a:extLst>
                    <a:ext uri="{9D8B030D-6E8A-4147-A177-3AD203B41FA5}">
                      <a16:colId xmlns:a16="http://schemas.microsoft.com/office/drawing/2014/main" val="2474190794"/>
                    </a:ext>
                  </a:extLst>
                </a:gridCol>
                <a:gridCol w="1178020">
                  <a:extLst>
                    <a:ext uri="{9D8B030D-6E8A-4147-A177-3AD203B41FA5}">
                      <a16:colId xmlns:a16="http://schemas.microsoft.com/office/drawing/2014/main" val="4076350295"/>
                    </a:ext>
                  </a:extLst>
                </a:gridCol>
                <a:gridCol w="35654">
                  <a:extLst>
                    <a:ext uri="{9D8B030D-6E8A-4147-A177-3AD203B41FA5}">
                      <a16:colId xmlns:a16="http://schemas.microsoft.com/office/drawing/2014/main" val="382509402"/>
                    </a:ext>
                  </a:extLst>
                </a:gridCol>
                <a:gridCol w="35919">
                  <a:extLst>
                    <a:ext uri="{9D8B030D-6E8A-4147-A177-3AD203B41FA5}">
                      <a16:colId xmlns:a16="http://schemas.microsoft.com/office/drawing/2014/main" val="2305549896"/>
                    </a:ext>
                  </a:extLst>
                </a:gridCol>
                <a:gridCol w="3241615">
                  <a:extLst>
                    <a:ext uri="{9D8B030D-6E8A-4147-A177-3AD203B41FA5}">
                      <a16:colId xmlns:a16="http://schemas.microsoft.com/office/drawing/2014/main" val="685710534"/>
                    </a:ext>
                  </a:extLst>
                </a:gridCol>
              </a:tblGrid>
              <a:tr h="0">
                <a:tc>
                  <a:txBody>
                    <a:bodyPr/>
                    <a:lstStyle/>
                    <a:p>
                      <a:pPr algn="l" rtl="0" fontAlgn="ctr"/>
                      <a:r>
                        <a:rPr lang="es-MX" sz="1000" b="1" i="0" u="none" strike="noStrike" dirty="0" err="1">
                          <a:solidFill>
                            <a:srgbClr val="000000"/>
                          </a:solidFill>
                          <a:effectLst/>
                          <a:latin typeface="Calibri Light" panose="020F0302020204030204" pitchFamily="34" charset="0"/>
                        </a:rPr>
                        <a:t>Goal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Area</a:t>
                      </a:r>
                      <a:r>
                        <a:rPr lang="es-MX" sz="1000" b="1" i="0" u="none" strike="noStrike" dirty="0">
                          <a:solidFill>
                            <a:srgbClr val="000000"/>
                          </a:solidFill>
                          <a:effectLst/>
                          <a:latin typeface="Calibri Light" panose="020F0302020204030204" pitchFamily="34" charset="0"/>
                        </a:rPr>
                        <a:t> 1:  </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8">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a:t>
                      </a:r>
                    </a:p>
                  </a:txBody>
                  <a:tcPr marL="5100" marR="5100" marT="5100" marB="3672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6350" cap="flat" cmpd="sng" algn="ctr">
                      <a:noFill/>
                      <a:prstDash val="solid"/>
                      <a:round/>
                      <a:headEnd type="none" w="med" len="med"/>
                      <a:tailEnd type="none" w="med" len="me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pPr algn="l" rtl="0" fontAlgn="ctr"/>
                      <a:endParaRPr lang="es-MX" sz="1000" b="1" i="0" u="none" strike="noStrike" dirty="0">
                        <a:solidFill>
                          <a:srgbClr val="000000"/>
                        </a:solidFill>
                        <a:effectLst/>
                        <a:latin typeface="Calibri Light" panose="020F0302020204030204" pitchFamily="34" charset="0"/>
                      </a:endParaRPr>
                    </a:p>
                  </a:txBody>
                  <a:tcPr marL="5100" marR="5100" marT="5100" marB="36720" anchor="b">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dirty="0">
                          <a:solidFill>
                            <a:srgbClr val="000000"/>
                          </a:solidFill>
                          <a:effectLst/>
                          <a:highlight>
                            <a:srgbClr val="FFFF00"/>
                          </a:highlight>
                          <a:latin typeface="Calibri Light" panose="020F0302020204030204" pitchFamily="34" charset="0"/>
                        </a:rPr>
                        <a:t>Santos Livas Elementary </a:t>
                      </a:r>
                    </a:p>
                    <a:p>
                      <a:pPr algn="l" fontAlgn="b"/>
                      <a:r>
                        <a:rPr lang="es-MX" sz="1000" b="1" i="0" u="none" strike="noStrike" dirty="0">
                          <a:solidFill>
                            <a:srgbClr val="000000"/>
                          </a:solidFill>
                          <a:effectLst/>
                          <a:highlight>
                            <a:srgbClr val="FFFF00"/>
                          </a:highlight>
                          <a:latin typeface="Calibri Light" panose="020F0302020204030204" pitchFamily="34" charset="0"/>
                        </a:rPr>
                        <a:t>2023-2024</a:t>
                      </a:r>
                    </a:p>
                  </a:txBody>
                  <a:tcPr marL="5100" marR="5100" marT="5100" marB="36720" anchor="b">
                    <a:lnL w="12700" cmpd="sng">
                      <a:noFill/>
                      <a:prstDash val="soli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00" marR="5100" marT="5100" marB="3672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00" marR="5100" marT="5100" marB="3672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19065456"/>
                  </a:ext>
                </a:extLst>
              </a:tr>
              <a:tr h="188028">
                <a:tc>
                  <a:txBody>
                    <a:bodyPr/>
                    <a:lstStyle/>
                    <a:p>
                      <a:pPr algn="l" rtl="0" fontAlgn="ctr"/>
                      <a:r>
                        <a:rPr lang="es-MX" sz="1000" b="1" i="0" u="none" strike="noStrike" dirty="0" err="1">
                          <a:solidFill>
                            <a:srgbClr val="000000"/>
                          </a:solidFill>
                          <a:effectLst/>
                          <a:latin typeface="Calibri Light" panose="020F0302020204030204" pitchFamily="34" charset="0"/>
                        </a:rPr>
                        <a:t>Annual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Goal</a:t>
                      </a:r>
                      <a:r>
                        <a:rPr lang="es-MX" sz="1000" b="1" i="0" u="none" strike="noStrike" dirty="0">
                          <a:solidFill>
                            <a:srgbClr val="000000"/>
                          </a:solidFill>
                          <a:effectLst/>
                          <a:latin typeface="Calibri Light" panose="020F0302020204030204" pitchFamily="34" charset="0"/>
                        </a:rPr>
                        <a:t> 1:</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14">
                  <a:txBody>
                    <a:bodyPr/>
                    <a:lstStyle/>
                    <a:p>
                      <a:pPr algn="l" rtl="0" fontAlgn="ctr"/>
                      <a:r>
                        <a:rPr lang="en-US" sz="1000" b="1" i="0" u="none" strike="noStrike">
                          <a:solidFill>
                            <a:srgbClr val="000000"/>
                          </a:solidFill>
                          <a:effectLst/>
                          <a:latin typeface="Calibri Light" panose="020F0302020204030204" pitchFamily="34" charset="0"/>
                        </a:rPr>
                        <a:t>The Percent of Students who perform at meets grade level or above on the STAAR Reading will increase by seven percentage points by August 2023</a:t>
                      </a:r>
                      <a:endParaRPr lang="es-MX" sz="1000" b="1" i="0" u="none" strike="noStrike" dirty="0">
                        <a:solidFill>
                          <a:srgbClr val="000000"/>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6350" cap="flat" cmpd="sng" algn="ctr">
                      <a:noFill/>
                      <a:prstDash val="solid"/>
                      <a:round/>
                      <a:headEnd type="none" w="med" len="med"/>
                      <a:tailEnd type="none" w="med" len="me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lnT w="6350" cap="flat" cmpd="sng" algn="ctr">
                      <a:solidFill>
                        <a:srgbClr val="000000"/>
                      </a:solidFill>
                      <a:prstDash val="solid"/>
                      <a:round/>
                      <a:headEnd type="none" w="med" len="med"/>
                      <a:tailEnd type="none" w="med" len="med"/>
                    </a:lnT>
                  </a:tcPr>
                </a:tc>
                <a:tc hMerge="1">
                  <a:txBody>
                    <a:bodyPr/>
                    <a:lstStyle/>
                    <a:p>
                      <a:endParaRPr lang="es-MX"/>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4160119374"/>
                  </a:ext>
                </a:extLst>
              </a:tr>
              <a:tr h="188028">
                <a:tc>
                  <a:txBody>
                    <a:bodyPr/>
                    <a:lstStyle/>
                    <a:p>
                      <a:pPr algn="l" rtl="0" fontAlgn="ctr"/>
                      <a:r>
                        <a:rPr lang="es-MX" sz="1000" b="1" i="0" u="none" strike="noStrike" dirty="0" err="1">
                          <a:solidFill>
                            <a:srgbClr val="000000"/>
                          </a:solidFill>
                          <a:effectLst/>
                          <a:latin typeface="Calibri Light" panose="020F0302020204030204" pitchFamily="34" charset="0"/>
                        </a:rPr>
                        <a:t>Objective</a:t>
                      </a:r>
                      <a:r>
                        <a:rPr lang="es-MX" sz="1000" b="1" i="0" u="none" strike="noStrike" dirty="0">
                          <a:solidFill>
                            <a:srgbClr val="000000"/>
                          </a:solidFill>
                          <a:effectLst/>
                          <a:latin typeface="Calibri Light" panose="020F0302020204030204" pitchFamily="34" charset="0"/>
                        </a:rPr>
                        <a:t> 2:</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14">
                  <a:txBody>
                    <a:bodyPr/>
                    <a:lstStyle/>
                    <a:p>
                      <a:pPr algn="l" rtl="0" fontAlgn="ctr"/>
                      <a:r>
                        <a:rPr lang="en-US" sz="1000" b="1" i="0" u="none" strike="noStrike" dirty="0">
                          <a:solidFill>
                            <a:srgbClr val="000000"/>
                          </a:solidFill>
                          <a:effectLst/>
                          <a:latin typeface="Calibri Light" panose="020F0302020204030204" pitchFamily="34" charset="0"/>
                        </a:rPr>
                        <a:t>The percent of students performing at meets grade level or above on STAAR reading 4th grade will increase from 57% to 60% through data-driven instruction.</a:t>
                      </a:r>
                      <a:endParaRPr lang="es-MX" sz="1000" b="1" i="0" u="none" strike="noStrike" dirty="0">
                        <a:solidFill>
                          <a:srgbClr val="000000"/>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lnL w="6350" cap="flat" cmpd="sng" algn="ctr">
                      <a:noFill/>
                      <a:prstDash val="solid"/>
                      <a:round/>
                      <a:headEnd type="none" w="med" len="med"/>
                      <a:tailEnd type="none" w="med" len="me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775385560"/>
                  </a:ext>
                </a:extLst>
              </a:tr>
              <a:tr h="483109">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r>
                        <a:rPr lang="es-MX" sz="1000" b="1" i="0" u="none" strike="noStrike">
                          <a:solidFill>
                            <a:srgbClr val="FFFFFF"/>
                          </a:solidFill>
                          <a:effectLst/>
                          <a:latin typeface="Calibri Light" panose="020F0302020204030204" pitchFamily="34" charset="0"/>
                        </a:rPr>
                        <a:t>Formative/ Summative Assessment</a:t>
                      </a:r>
                      <a:endParaRPr lang="en-US"/>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gridSpan="7">
                  <a:txBody>
                    <a:bodyPr/>
                    <a:lstStyle/>
                    <a:p>
                      <a:r>
                        <a:rPr lang="es-MX" sz="1000" b="1" i="0" u="none" strike="noStrike" dirty="0" err="1">
                          <a:solidFill>
                            <a:srgbClr val="FFFFFF"/>
                          </a:solidFill>
                          <a:effectLst/>
                          <a:latin typeface="Calibri Light" panose="020F0302020204030204" pitchFamily="34" charset="0"/>
                        </a:rPr>
                        <a:t>Title</a:t>
                      </a:r>
                      <a:r>
                        <a:rPr lang="es-MX" sz="1000" b="1" i="0" u="none" strike="noStrike" dirty="0">
                          <a:solidFill>
                            <a:srgbClr val="FFFFFF"/>
                          </a:solidFill>
                          <a:effectLst/>
                          <a:latin typeface="Calibri Light" panose="020F0302020204030204" pitchFamily="34" charset="0"/>
                        </a:rPr>
                        <a:t>-I </a:t>
                      </a:r>
                      <a:r>
                        <a:rPr lang="es-MX" sz="1000" b="1" i="0" u="none" strike="noStrike" dirty="0" err="1">
                          <a:solidFill>
                            <a:srgbClr val="FFFFFF"/>
                          </a:solidFill>
                          <a:effectLst/>
                          <a:latin typeface="Calibri Light" panose="020F0302020204030204" pitchFamily="34" charset="0"/>
                        </a:rPr>
                        <a:t>School</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wide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Component</a:t>
                      </a:r>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15728345"/>
                  </a:ext>
                </a:extLst>
              </a:tr>
              <a:tr h="2076552">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Monitor the effectiveness of the curriculum and delivery of instruction.</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Dept. Directors, Coordinators, Principal, Asst. Principal, CLL, Teachers</a:t>
                      </a:r>
                      <a:endParaRPr lang="en-US" sz="1000" b="1" i="0" u="none" strike="noStrike" dirty="0">
                        <a:solidFill>
                          <a:srgbClr val="000000"/>
                        </a:solidFill>
                        <a:effectLst/>
                        <a:highlight>
                          <a:srgbClr val="FFFF00"/>
                        </a:highligh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Title 1 -211</a:t>
                      </a:r>
                      <a:r>
                        <a:rPr lang="en-US" sz="1000" b="1" i="0" u="none" strike="noStrike" dirty="0">
                          <a:solidFill>
                            <a:srgbClr val="000000"/>
                          </a:solidFill>
                          <a:effectLst/>
                          <a:latin typeface="Calibri Light" panose="020F0302020204030204" pitchFamily="34" charset="0"/>
                        </a:rPr>
                        <a:t>/ SCE-166 , Local-199, </a:t>
                      </a:r>
                    </a:p>
                    <a:p>
                      <a:pPr algn="l" rtl="0" fontAlgn="t"/>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 282 ESSER </a:t>
                      </a:r>
                    </a:p>
                    <a:p>
                      <a:pPr algn="l" rtl="0" fontAlgn="t"/>
                      <a:r>
                        <a:rPr lang="en-US" sz="1000" b="1" i="0" u="none" strike="noStrike" dirty="0">
                          <a:solidFill>
                            <a:srgbClr val="000000"/>
                          </a:solidFill>
                          <a:effectLst/>
                          <a:latin typeface="Calibri Light" panose="020F0302020204030204" pitchFamily="34" charset="0"/>
                        </a:rPr>
                        <a:t> </a:t>
                      </a:r>
                      <a:r>
                        <a:rPr lang="en-US" sz="800" b="1" i="0" u="none" strike="noStrike" dirty="0">
                          <a:solidFill>
                            <a:srgbClr val="000000"/>
                          </a:solidFill>
                          <a:effectLst/>
                          <a:latin typeface="Calibri Light" panose="020F0302020204030204" pitchFamily="34" charset="0"/>
                        </a:rPr>
                        <a:t>Curriculum with embedded assessments    </a:t>
                      </a:r>
                    </a:p>
                    <a:p>
                      <a:pPr algn="l" rtl="0" fontAlgn="t"/>
                      <a:r>
                        <a:rPr lang="en-US" sz="800" b="1" i="0" u="none" strike="noStrike" dirty="0">
                          <a:solidFill>
                            <a:srgbClr val="000000"/>
                          </a:solidFill>
                          <a:effectLst/>
                          <a:latin typeface="Calibri Light" panose="020F0302020204030204" pitchFamily="34" charset="0"/>
                        </a:rPr>
                        <a:t> Training with Research Based strategies: </a:t>
                      </a:r>
                    </a:p>
                    <a:p>
                      <a:pPr algn="l" rtl="0" fontAlgn="t"/>
                      <a:r>
                        <a:rPr lang="en-US" sz="800" b="1" i="0" u="none" strike="noStrike" dirty="0">
                          <a:solidFill>
                            <a:srgbClr val="000000"/>
                          </a:solidFill>
                          <a:effectLst/>
                          <a:latin typeface="Calibri Light" panose="020F0302020204030204" pitchFamily="34" charset="0"/>
                        </a:rPr>
                        <a:t>DMR,  Region One, Forde Ferrier, SAVVES,</a:t>
                      </a:r>
                    </a:p>
                    <a:p>
                      <a:pPr algn="l" rtl="0" fontAlgn="t"/>
                      <a:r>
                        <a:rPr lang="en-US" sz="800" b="1" i="0" u="none" strike="noStrike" dirty="0">
                          <a:solidFill>
                            <a:srgbClr val="000000"/>
                          </a:solidFill>
                          <a:effectLst/>
                          <a:latin typeface="Calibri Light" panose="020F0302020204030204" pitchFamily="34" charset="0"/>
                        </a:rPr>
                        <a:t> Think Up, IXL, </a:t>
                      </a:r>
                      <a:r>
                        <a:rPr lang="en-US" sz="800" b="1" i="0" u="none" strike="noStrike" dirty="0" err="1">
                          <a:solidFill>
                            <a:srgbClr val="000000"/>
                          </a:solidFill>
                          <a:effectLst/>
                          <a:latin typeface="Calibri Light" panose="020F0302020204030204" pitchFamily="34" charset="0"/>
                        </a:rPr>
                        <a:t>Storyworks</a:t>
                      </a:r>
                      <a:r>
                        <a:rPr lang="en-US" sz="800" b="1" i="0" u="none" strike="noStrike" dirty="0">
                          <a:solidFill>
                            <a:srgbClr val="000000"/>
                          </a:solidFill>
                          <a:effectLst/>
                          <a:latin typeface="Calibri Light" panose="020F0302020204030204" pitchFamily="34" charset="0"/>
                        </a:rPr>
                        <a:t> P-SJ-A ISD WAREHOUSE</a:t>
                      </a:r>
                    </a:p>
                    <a:p>
                      <a:pPr algn="l" rtl="0" fontAlgn="t"/>
                      <a:r>
                        <a:rPr lang="en-US" sz="800" b="1" i="0" u="none" strike="noStrike" dirty="0">
                          <a:solidFill>
                            <a:srgbClr val="000000"/>
                          </a:solidFill>
                          <a:effectLst/>
                          <a:latin typeface="Calibri Light" panose="020F0302020204030204" pitchFamily="34" charset="0"/>
                        </a:rPr>
                        <a:t> </a:t>
                      </a:r>
                      <a:r>
                        <a:rPr lang="en-US" sz="800" b="1" i="0" u="none" strike="noStrike" dirty="0">
                          <a:solidFill>
                            <a:srgbClr val="000000"/>
                          </a:solidFill>
                          <a:effectLst/>
                          <a:highlight>
                            <a:srgbClr val="FFFF00"/>
                          </a:highlight>
                          <a:latin typeface="Calibri Light" panose="020F0302020204030204" pitchFamily="34" charset="0"/>
                        </a:rPr>
                        <a:t>(</a:t>
                      </a:r>
                      <a:r>
                        <a:rPr lang="en-US" sz="800" b="1" i="0" u="none" strike="noStrike" dirty="0">
                          <a:solidFill>
                            <a:srgbClr val="000000"/>
                          </a:solidFill>
                          <a:effectLst/>
                          <a:latin typeface="Calibri Light" panose="020F0302020204030204" pitchFamily="34" charset="0"/>
                        </a:rPr>
                        <a:t>Instructional Supplies and copier paper) </a:t>
                      </a:r>
                    </a:p>
                    <a:p>
                      <a:pPr algn="l" rtl="0" fontAlgn="t"/>
                      <a:r>
                        <a:rPr lang="en-US" sz="800" b="1" i="0" u="none" strike="noStrike" dirty="0">
                          <a:solidFill>
                            <a:srgbClr val="000000"/>
                          </a:solidFill>
                          <a:effectLst/>
                          <a:latin typeface="Calibri Light" panose="020F0302020204030204" pitchFamily="34" charset="0"/>
                        </a:rPr>
                        <a:t> CARDSTOCK Supplies for poster maker / ink /paper, staples.</a:t>
                      </a:r>
                      <a:endParaRPr lang="en-US" sz="1000" b="1" i="0" u="none" strike="noStrike" dirty="0">
                        <a:solidFill>
                          <a:srgbClr val="000000"/>
                        </a:solidFill>
                        <a:effectLst/>
                        <a:highlight>
                          <a:srgbClr val="FFFF00"/>
                        </a:highligh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fontAlgn="t"/>
                      <a:r>
                        <a:rPr lang="es-MX" sz="1000" b="1" i="0" u="none" strike="noStrike" dirty="0" err="1">
                          <a:solidFill>
                            <a:srgbClr val="000000"/>
                          </a:solidFill>
                          <a:effectLst/>
                          <a:latin typeface="Calibri Light" panose="020F0302020204030204" pitchFamily="34" charset="0"/>
                        </a:rPr>
                        <a:t>September</a:t>
                      </a:r>
                      <a:r>
                        <a:rPr lang="es-MX" sz="1000" b="1" i="0" u="none" strike="noStrike" dirty="0">
                          <a:solidFill>
                            <a:srgbClr val="000000"/>
                          </a:solidFill>
                          <a:effectLst/>
                          <a:latin typeface="Calibri Light" panose="020F0302020204030204" pitchFamily="34" charset="0"/>
                        </a:rPr>
                        <a:t> 2023- August 2024</a:t>
                      </a:r>
                      <a:endParaRPr lang="en-US" sz="1000" b="1" i="0" u="none" strike="noStrike" dirty="0">
                        <a:solidFill>
                          <a:srgbClr val="000000"/>
                        </a:solidFill>
                        <a:effectLst/>
                        <a:highlight>
                          <a:srgbClr val="FFFF00"/>
                        </a:highligh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s-MX" sz="1000" b="1" i="0" u="none" strike="noStrike">
                          <a:solidFill>
                            <a:srgbClr val="000000"/>
                          </a:solidFill>
                          <a:effectLst/>
                          <a:latin typeface="Calibri Light" panose="020F0302020204030204" pitchFamily="34" charset="0"/>
                        </a:rPr>
                        <a:t>September 2023- August 2024</a:t>
                      </a:r>
                      <a:endParaRPr lang="en-US" sz="1000" b="1" i="0" u="none" strike="noStrike" dirty="0">
                        <a:solidFill>
                          <a:srgbClr val="000000"/>
                        </a:solidFill>
                        <a:effectLst/>
                        <a:highlight>
                          <a:srgbClr val="FFFF00"/>
                        </a:highligh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000" b="1" i="0" u="none" strike="noStrike">
                          <a:solidFill>
                            <a:srgbClr val="000000"/>
                          </a:solidFill>
                          <a:effectLst/>
                          <a:latin typeface="Calibri Light" panose="020F0302020204030204" pitchFamily="34" charset="0"/>
                        </a:rPr>
                        <a:t>DMAC Reports, weekly progress</a:t>
                      </a:r>
                    </a:p>
                    <a:p>
                      <a:r>
                        <a:rPr lang="en-US" sz="1000" b="1" i="0" u="none" strike="noStrike">
                          <a:solidFill>
                            <a:srgbClr val="000000"/>
                          </a:solidFill>
                          <a:effectLst/>
                          <a:latin typeface="Calibri Light" panose="020F0302020204030204" pitchFamily="34" charset="0"/>
                        </a:rPr>
                        <a:t> monitoring reports, Data Walls                    </a:t>
                      </a:r>
                    </a:p>
                    <a:p>
                      <a:r>
                        <a:rPr lang="en-US" sz="1000" b="1" i="0" u="none" strike="noStrike">
                          <a:solidFill>
                            <a:srgbClr val="000000"/>
                          </a:solidFill>
                          <a:effectLst/>
                          <a:latin typeface="Calibri Light" panose="020F0302020204030204" pitchFamily="34" charset="0"/>
                        </a:rPr>
                        <a:t>  Walk throughs</a:t>
                      </a:r>
                      <a:endParaRPr lang="en-US" sz="1000" b="1" i="0" u="none" strike="noStrike" dirty="0">
                        <a:solidFill>
                          <a:srgbClr val="000000"/>
                        </a:solidFill>
                        <a:effectLst/>
                        <a:highlight>
                          <a:srgbClr val="FFFF00"/>
                        </a:highligh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s-MX" sz="1000" b="1" i="0" u="none" strike="noStrike">
                          <a:solidFill>
                            <a:srgbClr val="000000"/>
                          </a:solidFill>
                          <a:effectLst/>
                          <a:latin typeface="Calibri Light" panose="020F0302020204030204" pitchFamily="34" charset="0"/>
                        </a:rPr>
                        <a:t>Increase in student achievement</a:t>
                      </a:r>
                      <a:endParaRPr lang="en-US" sz="1000" b="1" i="0" u="none" strike="noStrike" dirty="0">
                        <a:solidFill>
                          <a:srgbClr val="000000"/>
                        </a:solidFill>
                        <a:effectLst/>
                        <a:highlight>
                          <a:srgbClr val="FFFF00"/>
                        </a:highligh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000" b="1" i="0" u="none" strike="noStrike">
                          <a:solidFill>
                            <a:srgbClr val="000000"/>
                          </a:solidFill>
                          <a:effectLst/>
                          <a:latin typeface="Calibri Light" panose="020F0302020204030204" pitchFamily="34" charset="0"/>
                        </a:rPr>
                        <a:t>Weekly Assessments, BMs, STAAR, TELPAS</a:t>
                      </a:r>
                      <a:endParaRPr lang="en-US" dirty="0"/>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r>
                        <a:rPr lang="en-US" sz="1000" b="1" i="0" u="none" strike="noStrike" dirty="0">
                          <a:solidFill>
                            <a:srgbClr val="000000"/>
                          </a:solidFill>
                          <a:effectLst/>
                          <a:latin typeface="Calibri Light" panose="020F0302020204030204" pitchFamily="34" charset="0"/>
                        </a:rPr>
                        <a:t>Title I, Part A-Schoolwide  </a:t>
                      </a:r>
                    </a:p>
                    <a:p>
                      <a:r>
                        <a:rPr lang="en-US" sz="1000" b="1" i="0" u="none" strike="noStrike" dirty="0">
                          <a:solidFill>
                            <a:srgbClr val="000000"/>
                          </a:solidFill>
                          <a:effectLst/>
                          <a:latin typeface="Calibri Light" panose="020F0302020204030204" pitchFamily="34" charset="0"/>
                        </a:rPr>
                        <a:t>  #1, 2, 3, 4, 5, 6. 7, 8. 9. 10                                                                                             </a:t>
                      </a:r>
                      <a:endParaRPr lang="en-US" dirty="0"/>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r>
                        <a:rPr lang="en-US" sz="1000" b="1" i="0" u="none" strike="noStrike">
                          <a:solidFill>
                            <a:srgbClr val="000000"/>
                          </a:solidFill>
                          <a:effectLst/>
                          <a:latin typeface="Calibri Light" panose="020F0302020204030204" pitchFamily="34" charset="0"/>
                        </a:rPr>
                        <a:t>Title I, Part A-Schoolwide  </a:t>
                      </a:r>
                    </a:p>
                    <a:p>
                      <a:r>
                        <a:rPr lang="en-US" sz="1000" b="1" i="0" u="none" strike="noStrike">
                          <a:solidFill>
                            <a:srgbClr val="000000"/>
                          </a:solidFill>
                          <a:effectLst/>
                          <a:latin typeface="Calibri Light" panose="020F0302020204030204" pitchFamily="34" charset="0"/>
                        </a:rPr>
                        <a:t>  #1, 2, 3, 4, 5, 6. 7, 8. 9. 10                                                                                             </a:t>
                      </a:r>
                      <a:endParaRPr lang="en-US" sz="8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s-MX" sz="1000" b="1" i="0" u="none" strike="noStrike" dirty="0" err="1">
                          <a:solidFill>
                            <a:srgbClr val="000000"/>
                          </a:solidFill>
                          <a:effectLst/>
                          <a:latin typeface="Calibri Light" panose="020F0302020204030204" pitchFamily="34" charset="0"/>
                        </a:rPr>
                        <a:t>September</a:t>
                      </a:r>
                      <a:r>
                        <a:rPr lang="es-MX" sz="1000" b="1" i="0" u="none" strike="noStrike" dirty="0">
                          <a:solidFill>
                            <a:srgbClr val="000000"/>
                          </a:solidFill>
                          <a:effectLst/>
                          <a:latin typeface="Calibri Light" panose="020F0302020204030204" pitchFamily="34" charset="0"/>
                        </a:rPr>
                        <a:t> 2021- August 2022.</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dirty="0">
                          <a:solidFill>
                            <a:srgbClr val="000000"/>
                          </a:solidFill>
                          <a:effectLst/>
                          <a:latin typeface="Calibri Light" panose="020F0302020204030204" pitchFamily="34" charset="0"/>
                        </a:rPr>
                        <a:t>DMAC Reports, weekly progress monitoring reports, Data Walls                      Walk throughs</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dirty="0">
                          <a:solidFill>
                            <a:srgbClr val="000000"/>
                          </a:solidFill>
                          <a:effectLst/>
                          <a:latin typeface="Calibri Light" panose="020F0302020204030204" pitchFamily="34" charset="0"/>
                        </a:rPr>
                        <a:t>Weekly Assessments, BMs, STAAR, TELPAS</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96382104"/>
                  </a:ext>
                </a:extLst>
              </a:tr>
              <a:tr h="306060">
                <a:tc>
                  <a:txBody>
                    <a:bodyPr/>
                    <a:lstStyle/>
                    <a:p>
                      <a:pPr algn="ctr" rtl="0" fontAlgn="ctr"/>
                      <a:r>
                        <a:rPr lang="es-MX" sz="1000" b="1" i="0" u="none" strike="noStrike" dirty="0" err="1">
                          <a:solidFill>
                            <a:srgbClr val="FFFFFF"/>
                          </a:solidFill>
                          <a:effectLst/>
                          <a:latin typeface="Calibri Light" panose="020F0302020204030204" pitchFamily="34" charset="0"/>
                        </a:rPr>
                        <a:t>Action</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Steps</a:t>
                      </a: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7">
                  <a:txBody>
                    <a:bodyPr/>
                    <a:lstStyle/>
                    <a:p>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1533507"/>
                  </a:ext>
                </a:extLst>
              </a:tr>
              <a:tr h="188028">
                <a:tc gridSpan="15">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lnT w="6350" cap="flat" cmpd="sng" algn="ctr">
                      <a:solidFill>
                        <a:srgbClr val="000000"/>
                      </a:solidFill>
                      <a:prstDash val="solid"/>
                      <a:round/>
                      <a:headEnd type="none" w="med" len="med"/>
                      <a:tailEnd type="none" w="med" len="med"/>
                    </a:lnT>
                  </a:tcPr>
                </a:tc>
                <a:tc hMerge="1">
                  <a:txBody>
                    <a:bodyPr/>
                    <a:lstStyle/>
                    <a:p>
                      <a:endParaRPr lang="es-MX"/>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3184545804"/>
                  </a:ext>
                </a:extLst>
              </a:tr>
              <a:tr h="188028">
                <a:tc gridSpan="15">
                  <a:txBody>
                    <a:bodyPr/>
                    <a:lstStyle/>
                    <a:p>
                      <a:pPr algn="l" fontAlgn="t"/>
                      <a:r>
                        <a:rPr lang="en-US" sz="1000" b="1" i="0" u="none" strike="noStrike" dirty="0">
                          <a:solidFill>
                            <a:srgbClr val="000000"/>
                          </a:solidFill>
                          <a:effectLst/>
                          <a:latin typeface="Calibri Light" panose="020F0302020204030204" pitchFamily="34" charset="0"/>
                        </a:rPr>
                        <a:t>2. Teachers will unpack their TEKS to determine the depth and complexity of each student expectations.</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3615523780"/>
                  </a:ext>
                </a:extLst>
              </a:tr>
              <a:tr h="188028">
                <a:tc gridSpan="15">
                  <a:txBody>
                    <a:bodyPr/>
                    <a:lstStyle/>
                    <a:p>
                      <a:pPr algn="l" fontAlgn="t"/>
                      <a:r>
                        <a:rPr lang="en-US" sz="1000" b="1" i="0" u="none" strike="noStrike" dirty="0">
                          <a:solidFill>
                            <a:srgbClr val="000000"/>
                          </a:solidFill>
                          <a:effectLst/>
                          <a:latin typeface="Calibri Light" panose="020F0302020204030204" pitchFamily="34" charset="0"/>
                        </a:rPr>
                        <a:t>3. Administration team will conduct intervisitation visits by grade level</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3225712795"/>
                  </a:ext>
                </a:extLst>
              </a:tr>
              <a:tr h="188028">
                <a:tc gridSpan="15">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3744784382"/>
                  </a:ext>
                </a:extLst>
              </a:tr>
              <a:tr h="483109">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Impact</a:t>
                      </a: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r>
                        <a:rPr lang="es-MX" sz="1000" b="1" i="0" u="none" strike="noStrike" dirty="0">
                          <a:solidFill>
                            <a:srgbClr val="FFFFFF"/>
                          </a:solidFill>
                          <a:effectLst/>
                          <a:latin typeface="Calibri Light" panose="020F0302020204030204" pitchFamily="34" charset="0"/>
                        </a:rPr>
                        <a:t>Formative/ </a:t>
                      </a:r>
                      <a:r>
                        <a:rPr lang="es-MX" sz="1000" b="1" i="0" u="none" strike="noStrike" dirty="0" err="1">
                          <a:solidFill>
                            <a:srgbClr val="FFFFFF"/>
                          </a:solidFill>
                          <a:effectLst/>
                          <a:latin typeface="Calibri Light" panose="020F0302020204030204" pitchFamily="34" charset="0"/>
                        </a:rPr>
                        <a:t>Summative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Assessment</a:t>
                      </a:r>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gridSpan="7">
                  <a:txBody>
                    <a:bodyPr/>
                    <a:lstStyle/>
                    <a:p>
                      <a:r>
                        <a:rPr lang="es-MX" sz="1000" b="1" i="0" u="none" strike="noStrike" dirty="0" err="1">
                          <a:solidFill>
                            <a:srgbClr val="FFFFFF"/>
                          </a:solidFill>
                          <a:effectLst/>
                          <a:latin typeface="Calibri Light" panose="020F0302020204030204" pitchFamily="34" charset="0"/>
                        </a:rPr>
                        <a:t>Title</a:t>
                      </a:r>
                      <a:r>
                        <a:rPr lang="es-MX" sz="1000" b="1" i="0" u="none" strike="noStrike" dirty="0">
                          <a:solidFill>
                            <a:srgbClr val="FFFFFF"/>
                          </a:solidFill>
                          <a:effectLst/>
                          <a:latin typeface="Calibri Light" panose="020F0302020204030204" pitchFamily="34" charset="0"/>
                        </a:rPr>
                        <a:t>-I </a:t>
                      </a:r>
                      <a:r>
                        <a:rPr lang="es-MX" sz="1000" b="1" i="0" u="none" strike="noStrike" dirty="0" err="1">
                          <a:solidFill>
                            <a:srgbClr val="FFFFFF"/>
                          </a:solidFill>
                          <a:effectLst/>
                          <a:latin typeface="Calibri Light" panose="020F0302020204030204" pitchFamily="34" charset="0"/>
                        </a:rPr>
                        <a:t>School</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wide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Component</a:t>
                      </a:r>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81824770"/>
                  </a:ext>
                </a:extLst>
              </a:tr>
              <a:tr h="1220814">
                <a:tc>
                  <a:txBody>
                    <a:bodyPr/>
                    <a:lstStyle/>
                    <a:p>
                      <a:pPr algn="l" rtl="0" fontAlgn="t"/>
                      <a:r>
                        <a:rPr lang="en-US" sz="1000" b="1" i="0" u="none" strike="noStrike" dirty="0">
                          <a:solidFill>
                            <a:srgbClr val="000000"/>
                          </a:solidFill>
                          <a:effectLst/>
                          <a:latin typeface="Calibri Light" panose="020F0302020204030204" pitchFamily="34" charset="0"/>
                        </a:rPr>
                        <a:t>Closely monitor and provide interventions when students are not reading on grade level.</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Assisstant Principal, Counselor, CLL,  Librarian, 3rd Grade teachers</a:t>
                      </a:r>
                      <a:endParaRPr lang="en-US"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fontAlgn="t"/>
                      <a:r>
                        <a:rPr lang="en-US" sz="1000" b="1" i="0" u="none" strike="noStrike">
                          <a:solidFill>
                            <a:srgbClr val="000000"/>
                          </a:solidFill>
                          <a:effectLst/>
                          <a:latin typeface="Calibri Light" panose="020F0302020204030204" pitchFamily="34" charset="0"/>
                        </a:rPr>
                        <a:t>Title 1 -211/ SCE-166 , Local-199,</a:t>
                      </a:r>
                    </a:p>
                    <a:p>
                      <a:pPr algn="l" rtl="0" fontAlgn="t"/>
                      <a:r>
                        <a:rPr lang="en-US" sz="1000" b="1" i="0" u="none" strike="noStrike">
                          <a:solidFill>
                            <a:srgbClr val="000000"/>
                          </a:solidFill>
                          <a:effectLst/>
                          <a:latin typeface="Calibri Light" panose="020F0302020204030204" pitchFamily="34" charset="0"/>
                        </a:rPr>
                        <a:t> Sp-Ed- 224, Title III-263                      </a:t>
                      </a:r>
                    </a:p>
                    <a:p>
                      <a:pPr algn="l" rtl="0" fontAlgn="t"/>
                      <a:r>
                        <a:rPr lang="en-US" sz="1000" b="1" i="0" u="none" strike="noStrike">
                          <a:solidFill>
                            <a:srgbClr val="000000"/>
                          </a:solidFill>
                          <a:effectLst/>
                          <a:latin typeface="Calibri Light" panose="020F0302020204030204" pitchFamily="34" charset="0"/>
                        </a:rPr>
                        <a:t>Curriculum with embedded assessments                 </a:t>
                      </a:r>
                    </a:p>
                    <a:p>
                      <a:pPr algn="l" rtl="0" fontAlgn="t"/>
                      <a:r>
                        <a:rPr lang="en-US" sz="1000" b="1" i="0" u="none" strike="noStrike">
                          <a:solidFill>
                            <a:srgbClr val="000000"/>
                          </a:solidFill>
                          <a:effectLst/>
                          <a:latin typeface="Calibri Light" panose="020F0302020204030204" pitchFamily="34" charset="0"/>
                        </a:rPr>
                        <a:t>Training with Research Based strategies: </a:t>
                      </a:r>
                    </a:p>
                    <a:p>
                      <a:pPr algn="l" rtl="0" fontAlgn="t"/>
                      <a:r>
                        <a:rPr lang="en-US" sz="1000" b="1" i="0" u="none" strike="noStrike">
                          <a:solidFill>
                            <a:srgbClr val="000000"/>
                          </a:solidFill>
                          <a:effectLst/>
                          <a:latin typeface="Calibri Light" panose="020F0302020204030204" pitchFamily="34" charset="0"/>
                        </a:rPr>
                        <a:t>DMR,  Region One, Forde Ferrier, </a:t>
                      </a:r>
                    </a:p>
                    <a:p>
                      <a:pPr algn="l" rtl="0" fontAlgn="t"/>
                      <a:r>
                        <a:rPr lang="en-US" sz="1000" b="1" i="0" u="none" strike="noStrike">
                          <a:solidFill>
                            <a:srgbClr val="000000"/>
                          </a:solidFill>
                          <a:effectLst/>
                          <a:latin typeface="Calibri Light" panose="020F0302020204030204" pitchFamily="34" charset="0"/>
                        </a:rPr>
                        <a:t>SAVVAS, Think Up, IXL, Story works</a:t>
                      </a:r>
                      <a:endParaRPr lang="en-US"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endParaRPr lang="en-US"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October 2023-May 2024</a:t>
                      </a:r>
                      <a:endParaRPr lang="en-US"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Data reports                                                 </a:t>
                      </a:r>
                    </a:p>
                    <a:p>
                      <a:pPr algn="l" rtl="0" fontAlgn="t"/>
                      <a:r>
                        <a:rPr lang="en-US" sz="1000" b="1" i="0" u="none" strike="noStrike">
                          <a:solidFill>
                            <a:srgbClr val="000000"/>
                          </a:solidFill>
                          <a:effectLst/>
                          <a:latin typeface="Calibri Light" panose="020F0302020204030204" pitchFamily="34" charset="0"/>
                        </a:rPr>
                        <a:t> Imagine Reading data reports                                   </a:t>
                      </a:r>
                      <a:endParaRPr lang="en-US"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endParaRPr lang="en-US"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r>
                        <a:rPr lang="en-US" sz="1000" b="1" i="0" u="none" strike="noStrike">
                          <a:solidFill>
                            <a:srgbClr val="000000"/>
                          </a:solidFill>
                          <a:effectLst/>
                          <a:latin typeface="Calibri Light" panose="020F0302020204030204" pitchFamily="34" charset="0"/>
                        </a:rPr>
                        <a:t>Weekly Assessments, BMs, STAAR, TELPAS. </a:t>
                      </a:r>
                      <a:endParaRPr lang="en-US"/>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t"/>
                      <a:r>
                        <a:rPr lang="en-US" sz="1000" b="1" i="0" u="none" strike="noStrike" dirty="0">
                          <a:solidFill>
                            <a:srgbClr val="000000"/>
                          </a:solidFill>
                          <a:effectLst/>
                          <a:latin typeface="Calibri Light" panose="020F0302020204030204" pitchFamily="34" charset="0"/>
                        </a:rPr>
                        <a:t>Title I, Part A-Schoolwide   </a:t>
                      </a:r>
                    </a:p>
                    <a:p>
                      <a:pPr algn="l" rtl="0" fontAlgn="t"/>
                      <a:r>
                        <a:rPr lang="en-US" sz="1000" b="1" i="0" u="none" strike="noStrike" dirty="0">
                          <a:solidFill>
                            <a:srgbClr val="000000"/>
                          </a:solidFill>
                          <a:effectLst/>
                          <a:latin typeface="Calibri Light" panose="020F0302020204030204" pitchFamily="34" charset="0"/>
                        </a:rPr>
                        <a:t> #1, 2, 3, 4, 5, 6. 7, 8. 9. 10                                                                                             </a:t>
                      </a:r>
                      <a:endParaRPr lang="en-US" dirty="0"/>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dirty="0">
                          <a:solidFill>
                            <a:srgbClr val="000000"/>
                          </a:solidFill>
                          <a:effectLst/>
                          <a:latin typeface="Calibri Light" panose="020F0302020204030204" pitchFamily="34" charset="0"/>
                        </a:rPr>
                        <a:t>Title 1 -211/ SCE-166 , Local-199,</a:t>
                      </a:r>
                    </a:p>
                    <a:p>
                      <a:pPr algn="l" rtl="0" fontAlgn="t"/>
                      <a:r>
                        <a:rPr lang="en-US" sz="1000" b="1" i="0" u="none" strike="noStrike" dirty="0">
                          <a:solidFill>
                            <a:srgbClr val="000000"/>
                          </a:solidFill>
                          <a:effectLst/>
                          <a:latin typeface="Calibri Light" panose="020F0302020204030204" pitchFamily="34" charset="0"/>
                        </a:rPr>
                        <a:t>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a:t>
                      </a:r>
                    </a:p>
                    <a:p>
                      <a:pPr algn="l" rtl="0" fontAlgn="t"/>
                      <a:r>
                        <a:rPr lang="en-US" sz="1000" b="1" i="0" u="none" strike="noStrike" dirty="0">
                          <a:solidFill>
                            <a:srgbClr val="000000"/>
                          </a:solidFill>
                          <a:effectLst/>
                          <a:latin typeface="Calibri Light" panose="020F0302020204030204" pitchFamily="34" charset="0"/>
                        </a:rPr>
                        <a:t>Curriculum with embedded assessments                 </a:t>
                      </a:r>
                    </a:p>
                    <a:p>
                      <a:pPr algn="l" rtl="0" fontAlgn="t"/>
                      <a:r>
                        <a:rPr lang="en-US" sz="1000" b="1" i="0" u="none" strike="noStrike" dirty="0">
                          <a:solidFill>
                            <a:srgbClr val="000000"/>
                          </a:solidFill>
                          <a:effectLst/>
                          <a:latin typeface="Calibri Light" panose="020F0302020204030204" pitchFamily="34" charset="0"/>
                        </a:rPr>
                        <a:t>Training with Research Based strategies: </a:t>
                      </a:r>
                    </a:p>
                    <a:p>
                      <a:pPr algn="l" rtl="0" fontAlgn="t"/>
                      <a:r>
                        <a:rPr lang="en-US" sz="1000" b="1" i="0" u="none" strike="noStrike" dirty="0">
                          <a:solidFill>
                            <a:srgbClr val="000000"/>
                          </a:solidFill>
                          <a:effectLst/>
                          <a:latin typeface="Calibri Light" panose="020F0302020204030204" pitchFamily="34" charset="0"/>
                        </a:rPr>
                        <a:t>DMR,  Region One, Forde Ferrier, </a:t>
                      </a:r>
                    </a:p>
                    <a:p>
                      <a:pPr algn="l" rtl="0" fontAlgn="t"/>
                      <a:r>
                        <a:rPr lang="en-US" sz="1000" b="1" i="0" u="none" strike="noStrike" dirty="0">
                          <a:solidFill>
                            <a:srgbClr val="000000"/>
                          </a:solidFill>
                          <a:effectLst/>
                          <a:latin typeface="Calibri Light" panose="020F0302020204030204" pitchFamily="34" charset="0"/>
                        </a:rPr>
                        <a:t>SAVVAS, Think Up, IXL, Story works</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s-MX" sz="1000" b="1" i="0" u="none" strike="noStrike" dirty="0">
                          <a:solidFill>
                            <a:srgbClr val="000000"/>
                          </a:solidFill>
                          <a:effectLst/>
                          <a:latin typeface="Calibri Light" panose="020F0302020204030204" pitchFamily="34" charset="0"/>
                        </a:rPr>
                        <a:t>October 2021-May 2022</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a:solidFill>
                            <a:srgbClr val="000000"/>
                          </a:solidFill>
                          <a:effectLst/>
                          <a:latin typeface="Calibri Light" panose="020F0302020204030204" pitchFamily="34" charset="0"/>
                        </a:rPr>
                        <a:t>DMAC Data reports                                                  Imagine Reading data reports                                   </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a:solidFill>
                            <a:srgbClr val="000000"/>
                          </a:solidFill>
                          <a:effectLst/>
                          <a:latin typeface="Calibri Light" panose="020F0302020204030204" pitchFamily="34" charset="0"/>
                        </a:rPr>
                        <a:t>Weekly Assessments, BMs, STAAR, TELPAS. </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100" marR="5100" marT="5100" marB="3672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82255284"/>
                  </a:ext>
                </a:extLst>
              </a:tr>
              <a:tr h="30606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7">
                  <a:txBody>
                    <a:bodyPr/>
                    <a:lstStyle/>
                    <a:p>
                      <a:endParaRPr lang="en-US" dirty="0"/>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00" marR="5100" marT="5100" marB="3672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00" marR="5100" marT="5100" marB="3672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0100076"/>
                  </a:ext>
                </a:extLst>
              </a:tr>
              <a:tr h="188028">
                <a:tc gridSpan="15">
                  <a:txBody>
                    <a:bodyPr/>
                    <a:lstStyle/>
                    <a:p>
                      <a:pPr algn="l" fontAlgn="t"/>
                      <a:r>
                        <a:rPr lang="en-US" sz="1000" b="1" i="0" u="none" strike="noStrike" dirty="0">
                          <a:solidFill>
                            <a:srgbClr val="000000"/>
                          </a:solidFill>
                          <a:effectLst/>
                          <a:latin typeface="Calibri Light" panose="020F0302020204030204" pitchFamily="34" charset="0"/>
                        </a:rPr>
                        <a:t>1. Data </a:t>
                      </a:r>
                      <a:r>
                        <a:rPr lang="en-US" sz="1000" b="1" i="0" u="none" strike="noStrike" dirty="0" err="1">
                          <a:solidFill>
                            <a:srgbClr val="000000"/>
                          </a:solidFill>
                          <a:effectLst/>
                          <a:latin typeface="Calibri Light" panose="020F0302020204030204" pitchFamily="34" charset="0"/>
                        </a:rPr>
                        <a:t>anaylsis</a:t>
                      </a:r>
                      <a:r>
                        <a:rPr lang="en-US" sz="1000" b="1" i="0" u="none" strike="noStrike" dirty="0">
                          <a:solidFill>
                            <a:srgbClr val="000000"/>
                          </a:solidFill>
                          <a:effectLst/>
                          <a:latin typeface="Calibri Light" panose="020F0302020204030204" pitchFamily="34" charset="0"/>
                        </a:rPr>
                        <a:t> will  be conducted by teachers to identify students in need for extended learning opportunities.</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n-US"/>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lnT w="6350" cap="flat" cmpd="sng" algn="ctr">
                      <a:solidFill>
                        <a:srgbClr val="000000"/>
                      </a:solidFill>
                      <a:prstDash val="solid"/>
                      <a:round/>
                      <a:headEnd type="none" w="med" len="med"/>
                      <a:tailEnd type="none" w="med" len="med"/>
                    </a:lnT>
                  </a:tcPr>
                </a:tc>
                <a:tc hMerge="1">
                  <a:txBody>
                    <a:bodyPr/>
                    <a:lstStyle/>
                    <a:p>
                      <a:endParaRPr lang="es-MX"/>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4120996744"/>
                  </a:ext>
                </a:extLst>
              </a:tr>
              <a:tr h="188028">
                <a:tc gridSpan="15">
                  <a:txBody>
                    <a:bodyPr/>
                    <a:lstStyle/>
                    <a:p>
                      <a:pPr algn="l" fontAlgn="t"/>
                      <a:r>
                        <a:rPr lang="en-US" sz="1000" b="1" i="0" u="none" strike="noStrike" dirty="0">
                          <a:solidFill>
                            <a:srgbClr val="000000"/>
                          </a:solidFill>
                          <a:effectLst/>
                          <a:latin typeface="Calibri Light" panose="020F0302020204030204" pitchFamily="34" charset="0"/>
                        </a:rPr>
                        <a:t>2. Teachers will develop spiraling activities for low performing TEKS.</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4167047156"/>
                  </a:ext>
                </a:extLst>
              </a:tr>
              <a:tr h="188028">
                <a:tc gridSpan="15">
                  <a:txBody>
                    <a:bodyPr/>
                    <a:lstStyle/>
                    <a:p>
                      <a:pPr algn="l" fontAlgn="t"/>
                      <a:r>
                        <a:rPr lang="en-US" sz="1000" b="1" i="0" u="none" strike="noStrike" dirty="0">
                          <a:solidFill>
                            <a:srgbClr val="000000"/>
                          </a:solidFill>
                          <a:effectLst/>
                          <a:latin typeface="Calibri Light" panose="020F0302020204030204" pitchFamily="34" charset="0"/>
                        </a:rPr>
                        <a:t>3. Teachers will use intentional grouping for intervention sessions.                                            </a:t>
                      </a:r>
                      <a:r>
                        <a:rPr lang="en-US" sz="1000" b="1" i="0" u="none" strike="noStrike" dirty="0">
                          <a:solidFill>
                            <a:srgbClr val="000000"/>
                          </a:solidFill>
                          <a:effectLst/>
                          <a:highlight>
                            <a:srgbClr val="FFFF00"/>
                          </a:highlight>
                          <a:latin typeface="Calibri Light" panose="020F0302020204030204" pitchFamily="34" charset="0"/>
                        </a:rPr>
                        <a:t>26 </a:t>
                      </a: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3899308549"/>
                  </a:ext>
                </a:extLst>
              </a:tr>
              <a:tr h="188028">
                <a:tc gridSpan="15">
                  <a:txBody>
                    <a:bodyPr/>
                    <a:lstStyle/>
                    <a:p>
                      <a:pPr algn="l" fontAlgn="t"/>
                      <a:endParaRPr lang="es-MX" sz="1000" b="1" i="0" u="none" strike="noStrike" dirty="0">
                        <a:solidFill>
                          <a:srgbClr val="000000"/>
                        </a:solidFill>
                        <a:effectLst/>
                        <a:latin typeface="Calibri Light" panose="020F0302020204030204" pitchFamily="34" charset="0"/>
                      </a:endParaRPr>
                    </a:p>
                  </a:txBody>
                  <a:tcPr marL="5100" marR="5100" marT="5100" marB="3672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n-US"/>
                    </a:p>
                  </a:txBody>
                  <a:tcPr>
                    <a:lnL w="12700" cmpd="sng">
                      <a:noFill/>
                      <a:prstDash val="solid"/>
                    </a:lnL>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00" marR="5100" marT="5100" marB="36720" anchor="b">
                    <a:lnL>
                      <a:noFill/>
                    </a:lnL>
                    <a:lnR>
                      <a:noFill/>
                    </a:lnR>
                    <a:lnT>
                      <a:noFill/>
                    </a:lnT>
                    <a:lnB>
                      <a:noFill/>
                    </a:lnB>
                  </a:tcPr>
                </a:tc>
                <a:extLst>
                  <a:ext uri="{0D108BD9-81ED-4DB2-BD59-A6C34878D82A}">
                    <a16:rowId xmlns:a16="http://schemas.microsoft.com/office/drawing/2014/main" val="3535017190"/>
                  </a:ext>
                </a:extLst>
              </a:tr>
            </a:tbl>
          </a:graphicData>
        </a:graphic>
      </p:graphicFrame>
    </p:spTree>
    <p:extLst>
      <p:ext uri="{BB962C8B-B14F-4D97-AF65-F5344CB8AC3E}">
        <p14:creationId xmlns:p14="http://schemas.microsoft.com/office/powerpoint/2010/main" val="2045362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28</a:t>
            </a:fld>
            <a:endParaRPr lang="en-US"/>
          </a:p>
        </p:txBody>
      </p:sp>
      <p:graphicFrame>
        <p:nvGraphicFramePr>
          <p:cNvPr id="2" name="Table 1">
            <a:extLst>
              <a:ext uri="{FF2B5EF4-FFF2-40B4-BE49-F238E27FC236}">
                <a16:creationId xmlns:a16="http://schemas.microsoft.com/office/drawing/2014/main" id="{C91DFA1E-7E0C-403A-96F7-E21194C63B2B}"/>
              </a:ext>
            </a:extLst>
          </p:cNvPr>
          <p:cNvGraphicFramePr>
            <a:graphicFrameLocks noGrp="1"/>
          </p:cNvGraphicFramePr>
          <p:nvPr>
            <p:extLst>
              <p:ext uri="{D42A27DB-BD31-4B8C-83A1-F6EECF244321}">
                <p14:modId xmlns:p14="http://schemas.microsoft.com/office/powerpoint/2010/main" val="1894153733"/>
              </p:ext>
            </p:extLst>
          </p:nvPr>
        </p:nvGraphicFramePr>
        <p:xfrm>
          <a:off x="594733" y="107922"/>
          <a:ext cx="11136349" cy="6762272"/>
        </p:xfrm>
        <a:graphic>
          <a:graphicData uri="http://schemas.openxmlformats.org/drawingml/2006/table">
            <a:tbl>
              <a:tblPr/>
              <a:tblGrid>
                <a:gridCol w="1546302">
                  <a:extLst>
                    <a:ext uri="{9D8B030D-6E8A-4147-A177-3AD203B41FA5}">
                      <a16:colId xmlns:a16="http://schemas.microsoft.com/office/drawing/2014/main" val="2422327076"/>
                    </a:ext>
                  </a:extLst>
                </a:gridCol>
                <a:gridCol w="1278674">
                  <a:extLst>
                    <a:ext uri="{9D8B030D-6E8A-4147-A177-3AD203B41FA5}">
                      <a16:colId xmlns:a16="http://schemas.microsoft.com/office/drawing/2014/main" val="3405282596"/>
                    </a:ext>
                  </a:extLst>
                </a:gridCol>
                <a:gridCol w="1234068">
                  <a:extLst>
                    <a:ext uri="{9D8B030D-6E8A-4147-A177-3AD203B41FA5}">
                      <a16:colId xmlns:a16="http://schemas.microsoft.com/office/drawing/2014/main" val="2985649871"/>
                    </a:ext>
                  </a:extLst>
                </a:gridCol>
                <a:gridCol w="743414">
                  <a:extLst>
                    <a:ext uri="{9D8B030D-6E8A-4147-A177-3AD203B41FA5}">
                      <a16:colId xmlns:a16="http://schemas.microsoft.com/office/drawing/2014/main" val="1832393796"/>
                    </a:ext>
                  </a:extLst>
                </a:gridCol>
                <a:gridCol w="1799064">
                  <a:extLst>
                    <a:ext uri="{9D8B030D-6E8A-4147-A177-3AD203B41FA5}">
                      <a16:colId xmlns:a16="http://schemas.microsoft.com/office/drawing/2014/main" val="1570353475"/>
                    </a:ext>
                  </a:extLst>
                </a:gridCol>
                <a:gridCol w="1189463">
                  <a:extLst>
                    <a:ext uri="{9D8B030D-6E8A-4147-A177-3AD203B41FA5}">
                      <a16:colId xmlns:a16="http://schemas.microsoft.com/office/drawing/2014/main" val="1277847446"/>
                    </a:ext>
                  </a:extLst>
                </a:gridCol>
                <a:gridCol w="936702">
                  <a:extLst>
                    <a:ext uri="{9D8B030D-6E8A-4147-A177-3AD203B41FA5}">
                      <a16:colId xmlns:a16="http://schemas.microsoft.com/office/drawing/2014/main" val="2026736413"/>
                    </a:ext>
                  </a:extLst>
                </a:gridCol>
                <a:gridCol w="1724721">
                  <a:extLst>
                    <a:ext uri="{9D8B030D-6E8A-4147-A177-3AD203B41FA5}">
                      <a16:colId xmlns:a16="http://schemas.microsoft.com/office/drawing/2014/main" val="600192770"/>
                    </a:ext>
                  </a:extLst>
                </a:gridCol>
                <a:gridCol w="683941">
                  <a:extLst>
                    <a:ext uri="{9D8B030D-6E8A-4147-A177-3AD203B41FA5}">
                      <a16:colId xmlns:a16="http://schemas.microsoft.com/office/drawing/2014/main" val="389037388"/>
                    </a:ext>
                  </a:extLst>
                </a:gridCol>
              </a:tblGrid>
              <a:tr h="185567">
                <a:tc>
                  <a:txBody>
                    <a:bodyPr/>
                    <a:lstStyle/>
                    <a:p>
                      <a:pPr algn="l" rtl="0" fontAlgn="ctr"/>
                      <a:r>
                        <a:rPr lang="es-MX" sz="1000" b="1" i="0" u="none" strike="noStrike">
                          <a:solidFill>
                            <a:srgbClr val="000000"/>
                          </a:solidFill>
                          <a:effectLst/>
                          <a:latin typeface="Calibri Light" panose="020F0302020204030204" pitchFamily="34" charset="0"/>
                        </a:rPr>
                        <a:t>Goal Area 1:  </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Santos Livas 2023-2024</a:t>
                      </a:r>
                    </a:p>
                  </a:txBody>
                  <a:tcPr marL="5431" marR="5431" marT="5431" marB="39103"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519093049"/>
                  </a:ext>
                </a:extLst>
              </a:tr>
              <a:tr h="185567">
                <a:tc>
                  <a:txBody>
                    <a:bodyPr/>
                    <a:lstStyle/>
                    <a:p>
                      <a:pPr algn="l" rtl="0" fontAlgn="ctr"/>
                      <a:r>
                        <a:rPr lang="es-MX" sz="1000" b="1" i="0" u="none" strike="noStrike">
                          <a:solidFill>
                            <a:srgbClr val="000000"/>
                          </a:solidFill>
                          <a:effectLst/>
                          <a:latin typeface="Calibri Light" panose="020F0302020204030204" pitchFamily="34" charset="0"/>
                        </a:rPr>
                        <a:t>Annual Goal 1:</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the STAAR Reading will increase by seven percentage points by August 2024</a:t>
                      </a:r>
                    </a:p>
                  </a:txBody>
                  <a:tcPr marL="5431" marR="5431" marT="5431" marB="3910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2760411341"/>
                  </a:ext>
                </a:extLst>
              </a:tr>
              <a:tr h="185567">
                <a:tc>
                  <a:txBody>
                    <a:bodyPr/>
                    <a:lstStyle/>
                    <a:p>
                      <a:pPr algn="l" rtl="0" fontAlgn="ctr"/>
                      <a:r>
                        <a:rPr lang="es-MX" sz="1000" b="1" i="0" u="none" strike="noStrike">
                          <a:solidFill>
                            <a:srgbClr val="000000"/>
                          </a:solidFill>
                          <a:effectLst/>
                          <a:latin typeface="Calibri Light" panose="020F0302020204030204" pitchFamily="34" charset="0"/>
                        </a:rPr>
                        <a:t>Objective 3:</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The percent of students performing at meets grade level or above on STAAR reading 5th grade will increase from 44% to 50% through data-driven instruction.</a:t>
                      </a:r>
                    </a:p>
                  </a:txBody>
                  <a:tcPr marL="5431" marR="5431" marT="5431" marB="3910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3267333337"/>
                  </a:ext>
                </a:extLst>
              </a:tr>
              <a:tr h="472773">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27682509"/>
                  </a:ext>
                </a:extLst>
              </a:tr>
              <a:tr h="1621598">
                <a:tc>
                  <a:txBody>
                    <a:bodyPr/>
                    <a:lstStyle/>
                    <a:p>
                      <a:pPr algn="l" rtl="0" fontAlgn="t"/>
                      <a:r>
                        <a:rPr lang="en-US" sz="1000" b="1" i="0" u="none" strike="noStrike" dirty="0">
                          <a:solidFill>
                            <a:srgbClr val="000000"/>
                          </a:solidFill>
                          <a:effectLst/>
                          <a:latin typeface="Calibri Light" panose="020F0302020204030204" pitchFamily="34" charset="0"/>
                        </a:rPr>
                        <a:t>Monitor the effectiveness of the curriculum and delivery of instruction.</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Dept. Directors, Coordinators, Principal, Asst. Principal, CLL, Teachers</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1 -211/ CSE-166 , Local-199, Sp-Ed- 224, Title III-263                      Curriculum with embedded assessments                 Training with Research Based strategies: DMR,  Region One, Forde Ferrier, SAVVES, Think Up, IXL, Storyworks</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weekly progress monitoring reports, Data Walls                      Walk throughs</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TELPAS</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72318077"/>
                  </a:ext>
                </a:extLst>
              </a:tr>
              <a:tr h="185567">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15015740"/>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1399560682"/>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1829284147"/>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3. Administration team will conduct intervisitation visits by grade level</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245399154"/>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2919394272"/>
                  </a:ext>
                </a:extLst>
              </a:tr>
              <a:tr h="472773">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94508632"/>
                  </a:ext>
                </a:extLst>
              </a:tr>
              <a:tr h="1621598">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reading on grade level.</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Assisstant Principal, Counselor, CLL,  Librarian, 3rd Grade teachers</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1 -211/ CSE-166 , Local-199, Sp-Ed- 224, Title III-263                      Curriculum with embedded assessments                 Training with Research Based strategies: DMR, Region One, Forde Ferrier, SAVVES, Think Up, IXL, Storyworks</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October 2023-May 2024</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Data reports                                                  Imagine Reading data reports                                   </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TELPAS. </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431" marR="5431" marT="5431" marB="3910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74810716"/>
                  </a:ext>
                </a:extLst>
              </a:tr>
              <a:tr h="185567">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431" marR="5431" marT="5431" marB="3910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63701306"/>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3133186753"/>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3774182682"/>
                  </a:ext>
                </a:extLst>
              </a:tr>
              <a:tr h="185567">
                <a:tc gridSpan="8">
                  <a:txBody>
                    <a:bodyPr/>
                    <a:lstStyle/>
                    <a:p>
                      <a:pPr algn="l" fontAlgn="t"/>
                      <a:r>
                        <a:rPr lang="en-US" sz="1000" b="1" i="0" u="none" strike="noStrike">
                          <a:solidFill>
                            <a:srgbClr val="000000"/>
                          </a:solidFill>
                          <a:effectLst/>
                          <a:latin typeface="Calibri Light" panose="020F0302020204030204" pitchFamily="34" charset="0"/>
                        </a:rPr>
                        <a:t>3. Teachers will use intentional grouping for intervention sessions.</a:t>
                      </a:r>
                    </a:p>
                  </a:txBody>
                  <a:tcPr marL="5431" marR="5431" marT="5431" marB="3910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431" marR="5431" marT="5431" marB="39103" anchor="b">
                    <a:lnL>
                      <a:noFill/>
                    </a:lnL>
                    <a:lnR>
                      <a:noFill/>
                    </a:lnR>
                    <a:lnT>
                      <a:noFill/>
                    </a:lnT>
                    <a:lnB>
                      <a:noFill/>
                    </a:lnB>
                  </a:tcPr>
                </a:tc>
                <a:extLst>
                  <a:ext uri="{0D108BD9-81ED-4DB2-BD59-A6C34878D82A}">
                    <a16:rowId xmlns:a16="http://schemas.microsoft.com/office/drawing/2014/main" val="3071576247"/>
                  </a:ext>
                </a:extLst>
              </a:tr>
            </a:tbl>
          </a:graphicData>
        </a:graphic>
      </p:graphicFrame>
    </p:spTree>
    <p:extLst>
      <p:ext uri="{BB962C8B-B14F-4D97-AF65-F5344CB8AC3E}">
        <p14:creationId xmlns:p14="http://schemas.microsoft.com/office/powerpoint/2010/main" val="28963356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29</a:t>
            </a:fld>
            <a:endParaRPr lang="en-US"/>
          </a:p>
        </p:txBody>
      </p:sp>
      <p:graphicFrame>
        <p:nvGraphicFramePr>
          <p:cNvPr id="2" name="Table 1">
            <a:extLst>
              <a:ext uri="{FF2B5EF4-FFF2-40B4-BE49-F238E27FC236}">
                <a16:creationId xmlns:a16="http://schemas.microsoft.com/office/drawing/2014/main" id="{2E5CDDBF-B9C1-4B03-A147-832D04C15783}"/>
              </a:ext>
            </a:extLst>
          </p:cNvPr>
          <p:cNvGraphicFramePr>
            <a:graphicFrameLocks noGrp="1"/>
          </p:cNvGraphicFramePr>
          <p:nvPr>
            <p:extLst>
              <p:ext uri="{D42A27DB-BD31-4B8C-83A1-F6EECF244321}">
                <p14:modId xmlns:p14="http://schemas.microsoft.com/office/powerpoint/2010/main" val="2205305705"/>
              </p:ext>
            </p:extLst>
          </p:nvPr>
        </p:nvGraphicFramePr>
        <p:xfrm>
          <a:off x="360948" y="0"/>
          <a:ext cx="11466094" cy="6792588"/>
        </p:xfrm>
        <a:graphic>
          <a:graphicData uri="http://schemas.openxmlformats.org/drawingml/2006/table">
            <a:tbl>
              <a:tblPr/>
              <a:tblGrid>
                <a:gridCol w="1592088">
                  <a:extLst>
                    <a:ext uri="{9D8B030D-6E8A-4147-A177-3AD203B41FA5}">
                      <a16:colId xmlns:a16="http://schemas.microsoft.com/office/drawing/2014/main" val="3544447941"/>
                    </a:ext>
                  </a:extLst>
                </a:gridCol>
                <a:gridCol w="1316534">
                  <a:extLst>
                    <a:ext uri="{9D8B030D-6E8A-4147-A177-3AD203B41FA5}">
                      <a16:colId xmlns:a16="http://schemas.microsoft.com/office/drawing/2014/main" val="2131373682"/>
                    </a:ext>
                  </a:extLst>
                </a:gridCol>
                <a:gridCol w="1270608">
                  <a:extLst>
                    <a:ext uri="{9D8B030D-6E8A-4147-A177-3AD203B41FA5}">
                      <a16:colId xmlns:a16="http://schemas.microsoft.com/office/drawing/2014/main" val="2861453226"/>
                    </a:ext>
                  </a:extLst>
                </a:gridCol>
                <a:gridCol w="765427">
                  <a:extLst>
                    <a:ext uri="{9D8B030D-6E8A-4147-A177-3AD203B41FA5}">
                      <a16:colId xmlns:a16="http://schemas.microsoft.com/office/drawing/2014/main" val="2345236264"/>
                    </a:ext>
                  </a:extLst>
                </a:gridCol>
                <a:gridCol w="1852335">
                  <a:extLst>
                    <a:ext uri="{9D8B030D-6E8A-4147-A177-3AD203B41FA5}">
                      <a16:colId xmlns:a16="http://schemas.microsoft.com/office/drawing/2014/main" val="35833479"/>
                    </a:ext>
                  </a:extLst>
                </a:gridCol>
                <a:gridCol w="1224683">
                  <a:extLst>
                    <a:ext uri="{9D8B030D-6E8A-4147-A177-3AD203B41FA5}">
                      <a16:colId xmlns:a16="http://schemas.microsoft.com/office/drawing/2014/main" val="1596520756"/>
                    </a:ext>
                  </a:extLst>
                </a:gridCol>
                <a:gridCol w="964438">
                  <a:extLst>
                    <a:ext uri="{9D8B030D-6E8A-4147-A177-3AD203B41FA5}">
                      <a16:colId xmlns:a16="http://schemas.microsoft.com/office/drawing/2014/main" val="814531397"/>
                    </a:ext>
                  </a:extLst>
                </a:gridCol>
                <a:gridCol w="206013">
                  <a:extLst>
                    <a:ext uri="{9D8B030D-6E8A-4147-A177-3AD203B41FA5}">
                      <a16:colId xmlns:a16="http://schemas.microsoft.com/office/drawing/2014/main" val="4144841223"/>
                    </a:ext>
                  </a:extLst>
                </a:gridCol>
                <a:gridCol w="1569776">
                  <a:extLst>
                    <a:ext uri="{9D8B030D-6E8A-4147-A177-3AD203B41FA5}">
                      <a16:colId xmlns:a16="http://schemas.microsoft.com/office/drawing/2014/main" val="4127290255"/>
                    </a:ext>
                  </a:extLst>
                </a:gridCol>
                <a:gridCol w="704192">
                  <a:extLst>
                    <a:ext uri="{9D8B030D-6E8A-4147-A177-3AD203B41FA5}">
                      <a16:colId xmlns:a16="http://schemas.microsoft.com/office/drawing/2014/main" val="826539616"/>
                    </a:ext>
                  </a:extLst>
                </a:gridCol>
              </a:tblGrid>
              <a:tr h="167170">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8">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5090" marR="5090" marT="5090" marB="36651"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rtl="0" fontAlgn="ctr"/>
                      <a:endParaRPr lang="es-MX" sz="1000" b="1" i="0" u="none" strike="noStrike">
                        <a:solidFill>
                          <a:srgbClr val="000000"/>
                        </a:solidFill>
                        <a:effectLst/>
                        <a:latin typeface="Calibri Light" panose="020F0302020204030204" pitchFamily="34" charset="0"/>
                      </a:endParaRPr>
                    </a:p>
                  </a:txBody>
                  <a:tcPr marL="5090" marR="5090" marT="5090" marB="36651" anchor="ctr">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3865860693"/>
                  </a:ext>
                </a:extLst>
              </a:tr>
              <a:tr h="167170">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8">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Mathematics will increase by seven percentage points by August 2023</a:t>
                      </a:r>
                    </a:p>
                  </a:txBody>
                  <a:tcPr marL="5090" marR="5090" marT="5090" marB="36651"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rtl="0" fontAlgn="ctr"/>
                      <a:endParaRPr lang="en-US" sz="1000" b="1" i="0" u="none" strike="noStrike">
                        <a:solidFill>
                          <a:srgbClr val="000000"/>
                        </a:solidFill>
                        <a:effectLst/>
                        <a:latin typeface="Calibri Light" panose="020F0302020204030204" pitchFamily="34" charset="0"/>
                      </a:endParaRPr>
                    </a:p>
                  </a:txBody>
                  <a:tcPr marL="5090" marR="5090" marT="5090" marB="36651" anchor="ctr">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1813889280"/>
                  </a:ext>
                </a:extLst>
              </a:tr>
              <a:tr h="167170">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8">
                  <a:txBody>
                    <a:bodyPr/>
                    <a:lstStyle/>
                    <a:p>
                      <a:pPr algn="l" rtl="0" fontAlgn="ctr"/>
                      <a:r>
                        <a:rPr lang="en-US" sz="1000" b="1" i="0" u="none" strike="noStrike">
                          <a:solidFill>
                            <a:srgbClr val="000000"/>
                          </a:solidFill>
                          <a:effectLst/>
                          <a:latin typeface="Calibri Light" panose="020F0302020204030204" pitchFamily="34" charset="0"/>
                        </a:rPr>
                        <a:t>The percentage of students who perform at meets grade level or above on 3rd Grade STAAR Mathematics  will increase from 46% to 51% through data-driven instruction.</a:t>
                      </a:r>
                    </a:p>
                  </a:txBody>
                  <a:tcPr marL="5090" marR="5090" marT="5090" marB="36651"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rtl="0" fontAlgn="ctr"/>
                      <a:endParaRPr lang="en-US" sz="1000" b="1" i="0" u="none" strike="noStrike">
                        <a:solidFill>
                          <a:srgbClr val="000000"/>
                        </a:solidFill>
                        <a:effectLst/>
                        <a:latin typeface="Calibri Light" panose="020F0302020204030204" pitchFamily="34" charset="0"/>
                      </a:endParaRPr>
                    </a:p>
                  </a:txBody>
                  <a:tcPr marL="5090" marR="5090" marT="5090" marB="36651" anchor="ctr">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3466789191"/>
                  </a:ext>
                </a:extLst>
              </a:tr>
              <a:tr h="429627">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81800805"/>
                  </a:ext>
                </a:extLst>
              </a:tr>
              <a:tr h="254621">
                <a:tc>
                  <a:txBody>
                    <a:bodyPr/>
                    <a:lstStyle/>
                    <a:p>
                      <a:pPr algn="l" rtl="0" fontAlgn="t"/>
                      <a:r>
                        <a:rPr lang="en-US" sz="1000" b="1" i="0" u="none" strike="noStrike">
                          <a:solidFill>
                            <a:srgbClr val="000000"/>
                          </a:solidFill>
                          <a:effectLst/>
                          <a:latin typeface="Calibri Light" panose="020F0302020204030204" pitchFamily="34" charset="0"/>
                        </a:rPr>
                        <a:t>Monitor the effectiveness of the curriculum and delivery of instruction.</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Title 1 - 211/ SCE-166,                     Sharon Wells, Imagine Math, Countdown to Math, Forde Ferrier</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weekly progress monitoring reports, Data Walls                      Walk throughs, Imagine Math reports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45691104"/>
                  </a:ext>
                </a:extLst>
              </a:tr>
              <a:tr h="16717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64851713"/>
                  </a:ext>
                </a:extLst>
              </a:tr>
              <a:tr h="167170">
                <a:tc gridSpan="9">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2746243472"/>
                  </a:ext>
                </a:extLst>
              </a:tr>
              <a:tr h="167170">
                <a:tc gridSpan="9">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3177763008"/>
                  </a:ext>
                </a:extLst>
              </a:tr>
              <a:tr h="167170">
                <a:tc gridSpan="9">
                  <a:txBody>
                    <a:bodyPr/>
                    <a:lstStyle/>
                    <a:p>
                      <a:pPr algn="l" fontAlgn="t"/>
                      <a:r>
                        <a:rPr lang="en-US" sz="1000" b="1" i="0" u="none" strike="noStrike" dirty="0">
                          <a:solidFill>
                            <a:srgbClr val="000000"/>
                          </a:solidFill>
                          <a:effectLst/>
                          <a:latin typeface="Calibri Light" panose="020F0302020204030204" pitchFamily="34" charset="0"/>
                        </a:rPr>
                        <a:t>3. Administration team will conduct intervisitation visits by grade level</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dirty="0">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487677822"/>
                  </a:ext>
                </a:extLst>
              </a:tr>
              <a:tr h="167170">
                <a:tc gridSpan="9">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2173899310"/>
                  </a:ext>
                </a:extLst>
              </a:tr>
              <a:tr h="429627">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15579705"/>
                  </a:ext>
                </a:extLst>
              </a:tr>
              <a:tr h="576202">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showing mastery of the student expectation.</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 Imagine Math reports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Weekly Assessments, BMs, STAAR, Imagine Math usage reports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75444238"/>
                  </a:ext>
                </a:extLst>
              </a:tr>
              <a:tr h="16717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98959567"/>
                  </a:ext>
                </a:extLst>
              </a:tr>
              <a:tr h="167170">
                <a:tc gridSpan="9">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3338301190"/>
                  </a:ext>
                </a:extLst>
              </a:tr>
              <a:tr h="167170">
                <a:tc gridSpan="9">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791265450"/>
                  </a:ext>
                </a:extLst>
              </a:tr>
              <a:tr h="167170">
                <a:tc gridSpan="9">
                  <a:txBody>
                    <a:bodyPr/>
                    <a:lstStyle/>
                    <a:p>
                      <a:pPr algn="l" fontAlgn="t"/>
                      <a:r>
                        <a:rPr lang="en-US" sz="1000" b="1" i="0" u="none" strike="noStrike">
                          <a:solidFill>
                            <a:srgbClr val="000000"/>
                          </a:solidFill>
                          <a:effectLst/>
                          <a:latin typeface="Calibri Light" panose="020F0302020204030204" pitchFamily="34" charset="0"/>
                        </a:rPr>
                        <a:t>3. Teachers will use intentional grouping for intervention sessions.</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2213523146"/>
                  </a:ext>
                </a:extLst>
              </a:tr>
              <a:tr h="429627">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65621138"/>
                  </a:ext>
                </a:extLst>
              </a:tr>
              <a:tr h="692083">
                <a:tc>
                  <a:txBody>
                    <a:bodyPr/>
                    <a:lstStyle/>
                    <a:p>
                      <a:pPr algn="l" rtl="0" fontAlgn="t"/>
                      <a:r>
                        <a:rPr lang="en-US" sz="1000" b="1" i="0" u="none" strike="noStrike" dirty="0">
                          <a:solidFill>
                            <a:srgbClr val="000000"/>
                          </a:solidFill>
                          <a:effectLst/>
                          <a:latin typeface="Calibri Light" panose="020F0302020204030204" pitchFamily="34" charset="0"/>
                        </a:rPr>
                        <a:t>Implementation of a Problem-Solving Model that will be vertically aligned 2nd through 5th grade utilizing the Sharon Wells Curriculum.</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 Imagine Math reports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pPr algn="l" rtl="0"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75495277"/>
                  </a:ext>
                </a:extLst>
              </a:tr>
              <a:tr h="167170">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gridSpan="2">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hMerge="1">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090" marR="5090" marT="5090" marB="36651"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02900249"/>
                  </a:ext>
                </a:extLst>
              </a:tr>
              <a:tr h="167170">
                <a:tc gridSpan="9">
                  <a:txBody>
                    <a:bodyPr/>
                    <a:lstStyle/>
                    <a:p>
                      <a:pPr algn="l" fontAlgn="t"/>
                      <a:r>
                        <a:rPr lang="en-US" sz="1000" b="1" i="0" u="none" strike="noStrike" dirty="0">
                          <a:solidFill>
                            <a:srgbClr val="000000"/>
                          </a:solidFill>
                          <a:effectLst/>
                          <a:latin typeface="Calibri Light" panose="020F0302020204030204" pitchFamily="34" charset="0"/>
                        </a:rPr>
                        <a:t>1. During CLC meetings, math teachers will collaborate and reach a consensus on the problem-solving model that will be used campus wide.</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4138151396"/>
                  </a:ext>
                </a:extLst>
              </a:tr>
              <a:tr h="167170">
                <a:tc gridSpan="9">
                  <a:txBody>
                    <a:bodyPr/>
                    <a:lstStyle/>
                    <a:p>
                      <a:pPr algn="l" fontAlgn="t"/>
                      <a:r>
                        <a:rPr lang="en-US" sz="1000" b="1" i="0" u="none" strike="noStrike" dirty="0">
                          <a:solidFill>
                            <a:srgbClr val="000000"/>
                          </a:solidFill>
                          <a:effectLst/>
                          <a:latin typeface="Calibri Light" panose="020F0302020204030204" pitchFamily="34" charset="0"/>
                        </a:rPr>
                        <a:t>2. Math anchor charts will be created of our Problem-Solving Model</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n-US"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1470928199"/>
                  </a:ext>
                </a:extLst>
              </a:tr>
              <a:tr h="167170">
                <a:tc gridSpan="9">
                  <a:txBody>
                    <a:bodyPr/>
                    <a:lstStyle/>
                    <a:p>
                      <a:pPr algn="l" fontAlgn="t"/>
                      <a:r>
                        <a:rPr lang="es-MX" sz="1000" b="1" i="0" u="none" strike="noStrike" dirty="0">
                          <a:solidFill>
                            <a:srgbClr val="000000"/>
                          </a:solidFill>
                          <a:effectLst/>
                          <a:latin typeface="Calibri Light" panose="020F0302020204030204" pitchFamily="34" charset="0"/>
                        </a:rPr>
                        <a:t>3.  Monitoring the implementation</a:t>
                      </a:r>
                    </a:p>
                  </a:txBody>
                  <a:tcPr marL="5090" marR="5090" marT="5090" marB="3665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pPr algn="l" fontAlgn="t"/>
                      <a:endParaRPr lang="es-MX" sz="1000" b="1" i="0" u="none" strike="noStrike">
                        <a:solidFill>
                          <a:srgbClr val="000000"/>
                        </a:solidFill>
                        <a:effectLst/>
                        <a:latin typeface="Calibri Light" panose="020F0302020204030204" pitchFamily="34" charset="0"/>
                      </a:endParaRPr>
                    </a:p>
                  </a:txBody>
                  <a:tcPr marL="5090" marR="5090" marT="5090" marB="36651">
                    <a:lnL w="6350" cap="flat" cmpd="sng" algn="ctr">
                      <a:no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090" marR="5090" marT="5090" marB="36651" anchor="b">
                    <a:lnL>
                      <a:noFill/>
                    </a:lnL>
                    <a:lnR>
                      <a:noFill/>
                    </a:lnR>
                    <a:lnT>
                      <a:noFill/>
                    </a:lnT>
                    <a:lnB>
                      <a:noFill/>
                    </a:lnB>
                  </a:tcPr>
                </a:tc>
                <a:extLst>
                  <a:ext uri="{0D108BD9-81ED-4DB2-BD59-A6C34878D82A}">
                    <a16:rowId xmlns:a16="http://schemas.microsoft.com/office/drawing/2014/main" val="2589908828"/>
                  </a:ext>
                </a:extLst>
              </a:tr>
            </a:tbl>
          </a:graphicData>
        </a:graphic>
      </p:graphicFrame>
    </p:spTree>
    <p:extLst>
      <p:ext uri="{BB962C8B-B14F-4D97-AF65-F5344CB8AC3E}">
        <p14:creationId xmlns:p14="http://schemas.microsoft.com/office/powerpoint/2010/main" val="14958093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30</a:t>
            </a:fld>
            <a:endParaRPr lang="en-US"/>
          </a:p>
        </p:txBody>
      </p:sp>
      <p:graphicFrame>
        <p:nvGraphicFramePr>
          <p:cNvPr id="2" name="Table 1">
            <a:extLst>
              <a:ext uri="{FF2B5EF4-FFF2-40B4-BE49-F238E27FC236}">
                <a16:creationId xmlns:a16="http://schemas.microsoft.com/office/drawing/2014/main" id="{ECF8C0DF-1FEC-4B8F-8C7B-01F4039B778E}"/>
              </a:ext>
            </a:extLst>
          </p:cNvPr>
          <p:cNvGraphicFramePr>
            <a:graphicFrameLocks noGrp="1"/>
          </p:cNvGraphicFramePr>
          <p:nvPr>
            <p:extLst>
              <p:ext uri="{D42A27DB-BD31-4B8C-83A1-F6EECF244321}">
                <p14:modId xmlns:p14="http://schemas.microsoft.com/office/powerpoint/2010/main" val="449039898"/>
              </p:ext>
            </p:extLst>
          </p:nvPr>
        </p:nvGraphicFramePr>
        <p:xfrm>
          <a:off x="393031" y="137828"/>
          <a:ext cx="15223958" cy="6720172"/>
        </p:xfrm>
        <a:graphic>
          <a:graphicData uri="http://schemas.openxmlformats.org/drawingml/2006/table">
            <a:tbl>
              <a:tblPr/>
              <a:tblGrid>
                <a:gridCol w="1650300">
                  <a:extLst>
                    <a:ext uri="{9D8B030D-6E8A-4147-A177-3AD203B41FA5}">
                      <a16:colId xmlns:a16="http://schemas.microsoft.com/office/drawing/2014/main" val="3574398361"/>
                    </a:ext>
                  </a:extLst>
                </a:gridCol>
                <a:gridCol w="1364672">
                  <a:extLst>
                    <a:ext uri="{9D8B030D-6E8A-4147-A177-3AD203B41FA5}">
                      <a16:colId xmlns:a16="http://schemas.microsoft.com/office/drawing/2014/main" val="3178735316"/>
                    </a:ext>
                  </a:extLst>
                </a:gridCol>
                <a:gridCol w="1317068">
                  <a:extLst>
                    <a:ext uri="{9D8B030D-6E8A-4147-A177-3AD203B41FA5}">
                      <a16:colId xmlns:a16="http://schemas.microsoft.com/office/drawing/2014/main" val="2502382017"/>
                    </a:ext>
                  </a:extLst>
                </a:gridCol>
                <a:gridCol w="793414">
                  <a:extLst>
                    <a:ext uri="{9D8B030D-6E8A-4147-A177-3AD203B41FA5}">
                      <a16:colId xmlns:a16="http://schemas.microsoft.com/office/drawing/2014/main" val="2873399394"/>
                    </a:ext>
                  </a:extLst>
                </a:gridCol>
                <a:gridCol w="1920063">
                  <a:extLst>
                    <a:ext uri="{9D8B030D-6E8A-4147-A177-3AD203B41FA5}">
                      <a16:colId xmlns:a16="http://schemas.microsoft.com/office/drawing/2014/main" val="2160394062"/>
                    </a:ext>
                  </a:extLst>
                </a:gridCol>
                <a:gridCol w="1269463">
                  <a:extLst>
                    <a:ext uri="{9D8B030D-6E8A-4147-A177-3AD203B41FA5}">
                      <a16:colId xmlns:a16="http://schemas.microsoft.com/office/drawing/2014/main" val="3364563152"/>
                    </a:ext>
                  </a:extLst>
                </a:gridCol>
                <a:gridCol w="999701">
                  <a:extLst>
                    <a:ext uri="{9D8B030D-6E8A-4147-A177-3AD203B41FA5}">
                      <a16:colId xmlns:a16="http://schemas.microsoft.com/office/drawing/2014/main" val="2037052466"/>
                    </a:ext>
                  </a:extLst>
                </a:gridCol>
                <a:gridCol w="1840720">
                  <a:extLst>
                    <a:ext uri="{9D8B030D-6E8A-4147-A177-3AD203B41FA5}">
                      <a16:colId xmlns:a16="http://schemas.microsoft.com/office/drawing/2014/main" val="275726143"/>
                    </a:ext>
                  </a:extLst>
                </a:gridCol>
                <a:gridCol w="4068557">
                  <a:extLst>
                    <a:ext uri="{9D8B030D-6E8A-4147-A177-3AD203B41FA5}">
                      <a16:colId xmlns:a16="http://schemas.microsoft.com/office/drawing/2014/main" val="2348449435"/>
                    </a:ext>
                  </a:extLst>
                </a:gridCol>
              </a:tblGrid>
              <a:tr h="128738">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5150" marR="5150" marT="5150" marB="3707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4200613945"/>
                  </a:ext>
                </a:extLst>
              </a:tr>
              <a:tr h="128738">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Mathematics will increase by seven percentage points by August 2023</a:t>
                      </a:r>
                    </a:p>
                  </a:txBody>
                  <a:tcPr marL="5150" marR="5150" marT="5150" marB="3707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1857302335"/>
                  </a:ext>
                </a:extLst>
              </a:tr>
              <a:tr h="128738">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The percentage of students who perform at meets grade level or above on 4th Grade STAAR Mathematics  will increase from 57% to 62% through data-driven instruction.</a:t>
                      </a:r>
                    </a:p>
                  </a:txBody>
                  <a:tcPr marL="5150" marR="5150" marT="5150" marB="3707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3796687349"/>
                  </a:ext>
                </a:extLst>
              </a:tr>
              <a:tr h="301761">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4193844"/>
                  </a:ext>
                </a:extLst>
              </a:tr>
              <a:tr h="393938">
                <a:tc>
                  <a:txBody>
                    <a:bodyPr/>
                    <a:lstStyle/>
                    <a:p>
                      <a:pPr algn="l" rtl="0" fontAlgn="t"/>
                      <a:r>
                        <a:rPr lang="en-US" sz="1000" b="1" i="0" u="none" strike="noStrike">
                          <a:solidFill>
                            <a:srgbClr val="000000"/>
                          </a:solidFill>
                          <a:effectLst/>
                          <a:latin typeface="Calibri Light" panose="020F0302020204030204" pitchFamily="34" charset="0"/>
                        </a:rPr>
                        <a:t>Monitor the effectiveness of the curriculum and delivery of instruction.</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weekly progress monitoring reports, Data Walls                      Walk throughs, Imagine Math reports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13379860"/>
                  </a:ext>
                </a:extLst>
              </a:tr>
              <a:tr h="154485">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6589683"/>
                  </a:ext>
                </a:extLst>
              </a:tr>
              <a:tr h="128738">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2244357628"/>
                  </a:ext>
                </a:extLst>
              </a:tr>
              <a:tr h="128738">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691354891"/>
                  </a:ext>
                </a:extLst>
              </a:tr>
              <a:tr h="128738">
                <a:tc gridSpan="8">
                  <a:txBody>
                    <a:bodyPr/>
                    <a:lstStyle/>
                    <a:p>
                      <a:pPr algn="l" fontAlgn="t"/>
                      <a:r>
                        <a:rPr lang="en-US" sz="1000" b="1" i="0" u="none" strike="noStrike">
                          <a:solidFill>
                            <a:srgbClr val="000000"/>
                          </a:solidFill>
                          <a:effectLst/>
                          <a:latin typeface="Calibri Light" panose="020F0302020204030204" pitchFamily="34" charset="0"/>
                        </a:rPr>
                        <a:t>3. Administration team will conduct intervisitation visits by grade level</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1547024260"/>
                  </a:ext>
                </a:extLst>
              </a:tr>
              <a:tr h="154485">
                <a:tc gridSpan="8">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1055234799"/>
                  </a:ext>
                </a:extLst>
              </a:tr>
              <a:tr h="301761">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14680319"/>
                  </a:ext>
                </a:extLst>
              </a:tr>
              <a:tr h="440283">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showing mastery of the student expectation.</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 Imagine Math reports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89498436"/>
                  </a:ext>
                </a:extLst>
              </a:tr>
              <a:tr h="154485">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44314757"/>
                  </a:ext>
                </a:extLst>
              </a:tr>
              <a:tr h="128738">
                <a:tc gridSpan="8">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2918041970"/>
                  </a:ext>
                </a:extLst>
              </a:tr>
              <a:tr h="128738">
                <a:tc gridSpan="8">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2359733910"/>
                  </a:ext>
                </a:extLst>
              </a:tr>
              <a:tr h="128738">
                <a:tc gridSpan="8">
                  <a:txBody>
                    <a:bodyPr/>
                    <a:lstStyle/>
                    <a:p>
                      <a:pPr algn="l" fontAlgn="t"/>
                      <a:r>
                        <a:rPr lang="en-US" sz="1000" b="1" i="0" u="none" strike="noStrike">
                          <a:solidFill>
                            <a:srgbClr val="000000"/>
                          </a:solidFill>
                          <a:effectLst/>
                          <a:latin typeface="Calibri Light" panose="020F0302020204030204" pitchFamily="34" charset="0"/>
                        </a:rPr>
                        <a:t>3. Teachers will use intentional grouping for intervention sessions.</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2761066822"/>
                  </a:ext>
                </a:extLst>
              </a:tr>
              <a:tr h="301761">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41521426"/>
                  </a:ext>
                </a:extLst>
              </a:tr>
              <a:tr h="474785">
                <a:tc>
                  <a:txBody>
                    <a:bodyPr/>
                    <a:lstStyle/>
                    <a:p>
                      <a:pPr algn="l" rtl="0" fontAlgn="t"/>
                      <a:r>
                        <a:rPr lang="en-US" sz="1000" b="1" i="0" u="none" strike="noStrike" dirty="0">
                          <a:solidFill>
                            <a:srgbClr val="000000"/>
                          </a:solidFill>
                          <a:effectLst/>
                          <a:latin typeface="Calibri Light" panose="020F0302020204030204" pitchFamily="34" charset="0"/>
                        </a:rPr>
                        <a:t>Implementation of a Problem-Solving Model that will be vertically aligned 2nd through 5th grade </a:t>
                      </a:r>
                      <a:r>
                        <a:rPr lang="en-US" sz="1000" b="1" i="0" u="none" strike="noStrike" dirty="0" err="1">
                          <a:solidFill>
                            <a:srgbClr val="000000"/>
                          </a:solidFill>
                          <a:effectLst/>
                          <a:latin typeface="Calibri Light" panose="020F0302020204030204" pitchFamily="34" charset="0"/>
                        </a:rPr>
                        <a:t>utlizing</a:t>
                      </a:r>
                      <a:r>
                        <a:rPr lang="en-US" sz="1000" b="1" i="0" u="none" strike="noStrike" dirty="0">
                          <a:solidFill>
                            <a:srgbClr val="000000"/>
                          </a:solidFill>
                          <a:effectLst/>
                          <a:latin typeface="Calibri Light" panose="020F0302020204030204" pitchFamily="34" charset="0"/>
                        </a:rPr>
                        <a:t> the Sharon Wells Curriculum.</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 Imagine Math reports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150" marR="5150" marT="5150" marB="3707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015796"/>
                  </a:ext>
                </a:extLst>
              </a:tr>
              <a:tr h="128738">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150" marR="5150" marT="5150" marB="3707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76883363"/>
                  </a:ext>
                </a:extLst>
              </a:tr>
              <a:tr h="128738">
                <a:tc gridSpan="8">
                  <a:txBody>
                    <a:bodyPr/>
                    <a:lstStyle/>
                    <a:p>
                      <a:pPr algn="l" fontAlgn="t"/>
                      <a:r>
                        <a:rPr lang="en-US" sz="1000" b="1" i="0" u="none" strike="noStrike" dirty="0">
                          <a:solidFill>
                            <a:srgbClr val="000000"/>
                          </a:solidFill>
                          <a:effectLst/>
                          <a:latin typeface="Calibri Light" panose="020F0302020204030204" pitchFamily="34" charset="0"/>
                        </a:rPr>
                        <a:t>1. During CLC meetings, math teachers will collaborate and reach a consensus on the problem-solving model that will be used campus wide.</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945869813"/>
                  </a:ext>
                </a:extLst>
              </a:tr>
              <a:tr h="128738">
                <a:tc gridSpan="8">
                  <a:txBody>
                    <a:bodyPr/>
                    <a:lstStyle/>
                    <a:p>
                      <a:pPr algn="l" fontAlgn="t"/>
                      <a:r>
                        <a:rPr lang="en-US" sz="1000" b="1" i="0" u="none" strike="noStrike" dirty="0">
                          <a:solidFill>
                            <a:srgbClr val="000000"/>
                          </a:solidFill>
                          <a:effectLst/>
                          <a:latin typeface="Calibri Light" panose="020F0302020204030204" pitchFamily="34" charset="0"/>
                        </a:rPr>
                        <a:t>2. Math anchor charts will be created of our Problem-Solving Model</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772993740"/>
                  </a:ext>
                </a:extLst>
              </a:tr>
              <a:tr h="128738">
                <a:tc gridSpan="8">
                  <a:txBody>
                    <a:bodyPr/>
                    <a:lstStyle/>
                    <a:p>
                      <a:pPr algn="l" fontAlgn="t"/>
                      <a:r>
                        <a:rPr lang="es-MX" sz="1000" b="1" i="0" u="none" strike="noStrike" dirty="0">
                          <a:solidFill>
                            <a:srgbClr val="000000"/>
                          </a:solidFill>
                          <a:effectLst/>
                          <a:latin typeface="Calibri Light" panose="020F0302020204030204" pitchFamily="34" charset="0"/>
                        </a:rPr>
                        <a:t>3.  Monitoring </a:t>
                      </a:r>
                      <a:r>
                        <a:rPr lang="es-MX" sz="1000" b="1" i="0" u="none" strike="noStrike" dirty="0" err="1">
                          <a:solidFill>
                            <a:srgbClr val="000000"/>
                          </a:solidFill>
                          <a:effectLst/>
                          <a:latin typeface="Calibri Light" panose="020F0302020204030204" pitchFamily="34" charset="0"/>
                        </a:rPr>
                        <a:t>of</a:t>
                      </a:r>
                      <a:r>
                        <a:rPr lang="es-MX" sz="1000" b="1" i="0" u="none" strike="noStrike" dirty="0">
                          <a:solidFill>
                            <a:srgbClr val="000000"/>
                          </a:solidFill>
                          <a:effectLst/>
                          <a:latin typeface="Calibri Light" panose="020F0302020204030204" pitchFamily="34" charset="0"/>
                        </a:rPr>
                        <a:t> implementation</a:t>
                      </a:r>
                    </a:p>
                  </a:txBody>
                  <a:tcPr marL="5150" marR="5150" marT="5150" marB="3707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150" marR="5150" marT="5150" marB="37076" anchor="b">
                    <a:lnL>
                      <a:noFill/>
                    </a:lnL>
                    <a:lnR>
                      <a:noFill/>
                    </a:lnR>
                    <a:lnT>
                      <a:noFill/>
                    </a:lnT>
                    <a:lnB>
                      <a:noFill/>
                    </a:lnB>
                  </a:tcPr>
                </a:tc>
                <a:extLst>
                  <a:ext uri="{0D108BD9-81ED-4DB2-BD59-A6C34878D82A}">
                    <a16:rowId xmlns:a16="http://schemas.microsoft.com/office/drawing/2014/main" val="2075638553"/>
                  </a:ext>
                </a:extLst>
              </a:tr>
            </a:tbl>
          </a:graphicData>
        </a:graphic>
      </p:graphicFrame>
    </p:spTree>
    <p:extLst>
      <p:ext uri="{BB962C8B-B14F-4D97-AF65-F5344CB8AC3E}">
        <p14:creationId xmlns:p14="http://schemas.microsoft.com/office/powerpoint/2010/main" val="25196985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31</a:t>
            </a:fld>
            <a:endParaRPr lang="en-US"/>
          </a:p>
        </p:txBody>
      </p:sp>
      <p:graphicFrame>
        <p:nvGraphicFramePr>
          <p:cNvPr id="2" name="Table 1">
            <a:extLst>
              <a:ext uri="{FF2B5EF4-FFF2-40B4-BE49-F238E27FC236}">
                <a16:creationId xmlns:a16="http://schemas.microsoft.com/office/drawing/2014/main" id="{FFACB265-CDAD-44D5-9BB6-B6CE79E441AA}"/>
              </a:ext>
            </a:extLst>
          </p:cNvPr>
          <p:cNvGraphicFramePr>
            <a:graphicFrameLocks noGrp="1"/>
          </p:cNvGraphicFramePr>
          <p:nvPr>
            <p:extLst>
              <p:ext uri="{D42A27DB-BD31-4B8C-83A1-F6EECF244321}">
                <p14:modId xmlns:p14="http://schemas.microsoft.com/office/powerpoint/2010/main" val="3227077430"/>
              </p:ext>
            </p:extLst>
          </p:nvPr>
        </p:nvGraphicFramePr>
        <p:xfrm>
          <a:off x="798021" y="364791"/>
          <a:ext cx="10185412" cy="6195493"/>
        </p:xfrm>
        <a:graphic>
          <a:graphicData uri="http://schemas.openxmlformats.org/drawingml/2006/table">
            <a:tbl>
              <a:tblPr/>
              <a:tblGrid>
                <a:gridCol w="1506803">
                  <a:extLst>
                    <a:ext uri="{9D8B030D-6E8A-4147-A177-3AD203B41FA5}">
                      <a16:colId xmlns:a16="http://schemas.microsoft.com/office/drawing/2014/main" val="887602796"/>
                    </a:ext>
                  </a:extLst>
                </a:gridCol>
                <a:gridCol w="1246011">
                  <a:extLst>
                    <a:ext uri="{9D8B030D-6E8A-4147-A177-3AD203B41FA5}">
                      <a16:colId xmlns:a16="http://schemas.microsoft.com/office/drawing/2014/main" val="4066978237"/>
                    </a:ext>
                  </a:extLst>
                </a:gridCol>
                <a:gridCol w="1202544">
                  <a:extLst>
                    <a:ext uri="{9D8B030D-6E8A-4147-A177-3AD203B41FA5}">
                      <a16:colId xmlns:a16="http://schemas.microsoft.com/office/drawing/2014/main" val="3904768322"/>
                    </a:ext>
                  </a:extLst>
                </a:gridCol>
                <a:gridCol w="724425">
                  <a:extLst>
                    <a:ext uri="{9D8B030D-6E8A-4147-A177-3AD203B41FA5}">
                      <a16:colId xmlns:a16="http://schemas.microsoft.com/office/drawing/2014/main" val="1291410843"/>
                    </a:ext>
                  </a:extLst>
                </a:gridCol>
                <a:gridCol w="1753108">
                  <a:extLst>
                    <a:ext uri="{9D8B030D-6E8A-4147-A177-3AD203B41FA5}">
                      <a16:colId xmlns:a16="http://schemas.microsoft.com/office/drawing/2014/main" val="547227916"/>
                    </a:ext>
                  </a:extLst>
                </a:gridCol>
                <a:gridCol w="1159080">
                  <a:extLst>
                    <a:ext uri="{9D8B030D-6E8A-4147-A177-3AD203B41FA5}">
                      <a16:colId xmlns:a16="http://schemas.microsoft.com/office/drawing/2014/main" val="2192052291"/>
                    </a:ext>
                  </a:extLst>
                </a:gridCol>
                <a:gridCol w="912775">
                  <a:extLst>
                    <a:ext uri="{9D8B030D-6E8A-4147-A177-3AD203B41FA5}">
                      <a16:colId xmlns:a16="http://schemas.microsoft.com/office/drawing/2014/main" val="238790620"/>
                    </a:ext>
                  </a:extLst>
                </a:gridCol>
                <a:gridCol w="1680666">
                  <a:extLst>
                    <a:ext uri="{9D8B030D-6E8A-4147-A177-3AD203B41FA5}">
                      <a16:colId xmlns:a16="http://schemas.microsoft.com/office/drawing/2014/main" val="701337516"/>
                    </a:ext>
                  </a:extLst>
                </a:gridCol>
              </a:tblGrid>
              <a:tr h="241169">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158630812"/>
                  </a:ext>
                </a:extLst>
              </a:tr>
              <a:tr h="241169">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Mathematics will increase by seven percentage points by August 2023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127733509"/>
                  </a:ext>
                </a:extLst>
              </a:tr>
              <a:tr h="420922">
                <a:tc>
                  <a:txBody>
                    <a:bodyPr/>
                    <a:lstStyle/>
                    <a:p>
                      <a:pPr algn="l" rtl="0" fontAlgn="ctr"/>
                      <a:r>
                        <a:rPr lang="es-MX" sz="1000" b="1" i="0" u="none" strike="noStrike">
                          <a:solidFill>
                            <a:srgbClr val="000000"/>
                          </a:solidFill>
                          <a:effectLst/>
                          <a:latin typeface="Calibri Light" panose="020F0302020204030204" pitchFamily="34" charset="0"/>
                        </a:rPr>
                        <a:t>Objective 3: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The percentage of students who perform at meets grade level or above on 5th Grade STAAR Mathematics  will increase from 46% to 51% through data-driven instruction.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704098306"/>
                  </a:ext>
                </a:extLst>
              </a:tr>
              <a:tr h="600675">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Resources</a:t>
                      </a:r>
                      <a:endParaRPr lang="es-MX" sz="1000" b="1" i="0" u="none" strike="noStrike" dirty="0">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48696770"/>
                  </a:ext>
                </a:extLst>
              </a:tr>
              <a:tr h="960181">
                <a:tc>
                  <a:txBody>
                    <a:bodyPr/>
                    <a:lstStyle/>
                    <a:p>
                      <a:pPr algn="l" rtl="0" fontAlgn="t"/>
                      <a:r>
                        <a:rPr lang="en-US" sz="1000" b="1" i="0" u="none" strike="noStrike">
                          <a:solidFill>
                            <a:srgbClr val="000000"/>
                          </a:solidFill>
                          <a:effectLst/>
                          <a:latin typeface="Calibri Light" panose="020F0302020204030204" pitchFamily="34" charset="0"/>
                        </a:rPr>
                        <a:t>Monitor the effectiveness of the curriculum and delivery of instruction.</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weekly progress monitoring reports, Data Walls                      Walk throughs, Imagine Math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7104701"/>
                  </a:ext>
                </a:extLst>
              </a:tr>
              <a:tr h="241169">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432059646"/>
                  </a:ext>
                </a:extLst>
              </a:tr>
              <a:tr h="241169">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21078484"/>
                  </a:ext>
                </a:extLst>
              </a:tr>
              <a:tr h="241169">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684834980"/>
                  </a:ext>
                </a:extLst>
              </a:tr>
              <a:tr h="241169">
                <a:tc gridSpan="8">
                  <a:txBody>
                    <a:bodyPr/>
                    <a:lstStyle/>
                    <a:p>
                      <a:pPr algn="l" fontAlgn="t"/>
                      <a:r>
                        <a:rPr lang="en-US" sz="1000" b="1" i="0" u="none" strike="noStrike">
                          <a:solidFill>
                            <a:srgbClr val="000000"/>
                          </a:solidFill>
                          <a:effectLst/>
                          <a:latin typeface="Calibri Light" panose="020F0302020204030204" pitchFamily="34" charset="0"/>
                        </a:rPr>
                        <a:t>3. Administration team will conduct intervisitation visits by grade level</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797886047"/>
                  </a:ext>
                </a:extLst>
              </a:tr>
              <a:tr h="241169">
                <a:tc gridSpan="8">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655843102"/>
                  </a:ext>
                </a:extLst>
              </a:tr>
              <a:tr h="600675">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04673055"/>
                  </a:ext>
                </a:extLst>
              </a:tr>
              <a:tr h="960181">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showing mastery of the student expectation.</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 Imagine Math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01288762"/>
                  </a:ext>
                </a:extLst>
              </a:tr>
              <a:tr h="241169">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5817735"/>
                  </a:ext>
                </a:extLst>
              </a:tr>
              <a:tr h="241169">
                <a:tc gridSpan="8">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813841259"/>
                  </a:ext>
                </a:extLst>
              </a:tr>
              <a:tr h="241169">
                <a:tc gridSpan="8">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598596934"/>
                  </a:ext>
                </a:extLst>
              </a:tr>
              <a:tr h="241169">
                <a:tc gridSpan="8">
                  <a:txBody>
                    <a:bodyPr/>
                    <a:lstStyle/>
                    <a:p>
                      <a:pPr algn="l" fontAlgn="t"/>
                      <a:r>
                        <a:rPr lang="en-US" sz="1000" b="1" i="0" u="none" strike="noStrike" dirty="0">
                          <a:solidFill>
                            <a:srgbClr val="000000"/>
                          </a:solidFill>
                          <a:effectLst/>
                          <a:latin typeface="Calibri Light" panose="020F0302020204030204" pitchFamily="34" charset="0"/>
                        </a:rPr>
                        <a:t>3. Teachers will use intentional grouping for intervention sessions.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077137695"/>
                  </a:ext>
                </a:extLst>
              </a:tr>
            </a:tbl>
          </a:graphicData>
        </a:graphic>
      </p:graphicFrame>
    </p:spTree>
    <p:extLst>
      <p:ext uri="{BB962C8B-B14F-4D97-AF65-F5344CB8AC3E}">
        <p14:creationId xmlns:p14="http://schemas.microsoft.com/office/powerpoint/2010/main" val="1147725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32</a:t>
            </a:fld>
            <a:endParaRPr lang="en-US"/>
          </a:p>
        </p:txBody>
      </p:sp>
      <p:graphicFrame>
        <p:nvGraphicFramePr>
          <p:cNvPr id="2" name="Table 1">
            <a:extLst>
              <a:ext uri="{FF2B5EF4-FFF2-40B4-BE49-F238E27FC236}">
                <a16:creationId xmlns:a16="http://schemas.microsoft.com/office/drawing/2014/main" id="{90F750B3-5DF7-4D4E-9A7F-064B3FB622AE}"/>
              </a:ext>
            </a:extLst>
          </p:cNvPr>
          <p:cNvGraphicFramePr>
            <a:graphicFrameLocks noGrp="1"/>
          </p:cNvGraphicFramePr>
          <p:nvPr>
            <p:extLst>
              <p:ext uri="{D42A27DB-BD31-4B8C-83A1-F6EECF244321}">
                <p14:modId xmlns:p14="http://schemas.microsoft.com/office/powerpoint/2010/main" val="914434203"/>
              </p:ext>
            </p:extLst>
          </p:nvPr>
        </p:nvGraphicFramePr>
        <p:xfrm>
          <a:off x="898746" y="605297"/>
          <a:ext cx="10116585" cy="1213161"/>
        </p:xfrm>
        <a:graphic>
          <a:graphicData uri="http://schemas.openxmlformats.org/drawingml/2006/table">
            <a:tbl>
              <a:tblPr/>
              <a:tblGrid>
                <a:gridCol w="2093781">
                  <a:extLst>
                    <a:ext uri="{9D8B030D-6E8A-4147-A177-3AD203B41FA5}">
                      <a16:colId xmlns:a16="http://schemas.microsoft.com/office/drawing/2014/main" val="371127750"/>
                    </a:ext>
                  </a:extLst>
                </a:gridCol>
                <a:gridCol w="8022804">
                  <a:extLst>
                    <a:ext uri="{9D8B030D-6E8A-4147-A177-3AD203B41FA5}">
                      <a16:colId xmlns:a16="http://schemas.microsoft.com/office/drawing/2014/main" val="2486363199"/>
                    </a:ext>
                  </a:extLst>
                </a:gridCol>
              </a:tblGrid>
              <a:tr h="270151">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9550948"/>
                  </a:ext>
                </a:extLst>
              </a:tr>
              <a:tr h="471505">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Mathematics will increase by seven percentage points by August 2023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835157"/>
                  </a:ext>
                </a:extLst>
              </a:tr>
              <a:tr h="471505">
                <a:tc>
                  <a:txBody>
                    <a:bodyPr/>
                    <a:lstStyle/>
                    <a:p>
                      <a:pPr algn="l" rtl="0" fontAlgn="ctr"/>
                      <a:r>
                        <a:rPr lang="es-MX" sz="1000" b="1" i="0" u="none" strike="noStrike">
                          <a:solidFill>
                            <a:srgbClr val="000000"/>
                          </a:solidFill>
                          <a:effectLst/>
                          <a:latin typeface="Calibri Light" panose="020F0302020204030204" pitchFamily="34" charset="0"/>
                        </a:rPr>
                        <a:t>Objective 3: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000" b="1" i="0" u="none" strike="noStrike" dirty="0">
                          <a:solidFill>
                            <a:srgbClr val="000000"/>
                          </a:solidFill>
                          <a:effectLst/>
                          <a:latin typeface="Calibri Light" panose="020F0302020204030204" pitchFamily="34" charset="0"/>
                        </a:rPr>
                        <a:t>The percentage of students who perform at meets grade level or above on 5th Grade STAAR Mathematics  will increase from 46% to 51% through data-driven instruction.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5013327"/>
                  </a:ext>
                </a:extLst>
              </a:tr>
            </a:tbl>
          </a:graphicData>
        </a:graphic>
      </p:graphicFrame>
      <p:graphicFrame>
        <p:nvGraphicFramePr>
          <p:cNvPr id="3" name="Table 2">
            <a:extLst>
              <a:ext uri="{FF2B5EF4-FFF2-40B4-BE49-F238E27FC236}">
                <a16:creationId xmlns:a16="http://schemas.microsoft.com/office/drawing/2014/main" id="{59970228-8E39-42EC-86AB-B53ED0B3A1EF}"/>
              </a:ext>
            </a:extLst>
          </p:cNvPr>
          <p:cNvGraphicFramePr>
            <a:graphicFrameLocks noGrp="1"/>
          </p:cNvGraphicFramePr>
          <p:nvPr>
            <p:extLst>
              <p:ext uri="{D42A27DB-BD31-4B8C-83A1-F6EECF244321}">
                <p14:modId xmlns:p14="http://schemas.microsoft.com/office/powerpoint/2010/main" val="3706560995"/>
              </p:ext>
            </p:extLst>
          </p:nvPr>
        </p:nvGraphicFramePr>
        <p:xfrm>
          <a:off x="898746" y="1818459"/>
          <a:ext cx="10116585" cy="3986918"/>
        </p:xfrm>
        <a:graphic>
          <a:graphicData uri="http://schemas.openxmlformats.org/drawingml/2006/table">
            <a:tbl>
              <a:tblPr/>
              <a:tblGrid>
                <a:gridCol w="1496621">
                  <a:extLst>
                    <a:ext uri="{9D8B030D-6E8A-4147-A177-3AD203B41FA5}">
                      <a16:colId xmlns:a16="http://schemas.microsoft.com/office/drawing/2014/main" val="3195748284"/>
                    </a:ext>
                  </a:extLst>
                </a:gridCol>
                <a:gridCol w="1237591">
                  <a:extLst>
                    <a:ext uri="{9D8B030D-6E8A-4147-A177-3AD203B41FA5}">
                      <a16:colId xmlns:a16="http://schemas.microsoft.com/office/drawing/2014/main" val="3597928715"/>
                    </a:ext>
                  </a:extLst>
                </a:gridCol>
                <a:gridCol w="1194419">
                  <a:extLst>
                    <a:ext uri="{9D8B030D-6E8A-4147-A177-3AD203B41FA5}">
                      <a16:colId xmlns:a16="http://schemas.microsoft.com/office/drawing/2014/main" val="1605410832"/>
                    </a:ext>
                  </a:extLst>
                </a:gridCol>
                <a:gridCol w="719529">
                  <a:extLst>
                    <a:ext uri="{9D8B030D-6E8A-4147-A177-3AD203B41FA5}">
                      <a16:colId xmlns:a16="http://schemas.microsoft.com/office/drawing/2014/main" val="3021324840"/>
                    </a:ext>
                  </a:extLst>
                </a:gridCol>
                <a:gridCol w="1741261">
                  <a:extLst>
                    <a:ext uri="{9D8B030D-6E8A-4147-A177-3AD203B41FA5}">
                      <a16:colId xmlns:a16="http://schemas.microsoft.com/office/drawing/2014/main" val="309652434"/>
                    </a:ext>
                  </a:extLst>
                </a:gridCol>
                <a:gridCol w="1151248">
                  <a:extLst>
                    <a:ext uri="{9D8B030D-6E8A-4147-A177-3AD203B41FA5}">
                      <a16:colId xmlns:a16="http://schemas.microsoft.com/office/drawing/2014/main" val="1791881537"/>
                    </a:ext>
                  </a:extLst>
                </a:gridCol>
                <a:gridCol w="906608">
                  <a:extLst>
                    <a:ext uri="{9D8B030D-6E8A-4147-A177-3AD203B41FA5}">
                      <a16:colId xmlns:a16="http://schemas.microsoft.com/office/drawing/2014/main" val="477121609"/>
                    </a:ext>
                  </a:extLst>
                </a:gridCol>
                <a:gridCol w="1669308">
                  <a:extLst>
                    <a:ext uri="{9D8B030D-6E8A-4147-A177-3AD203B41FA5}">
                      <a16:colId xmlns:a16="http://schemas.microsoft.com/office/drawing/2014/main" val="3277735244"/>
                    </a:ext>
                  </a:extLst>
                </a:gridCol>
              </a:tblGrid>
              <a:tr h="885246">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905126453"/>
                  </a:ext>
                </a:extLst>
              </a:tr>
              <a:tr h="1679980">
                <a:tc>
                  <a:txBody>
                    <a:bodyPr/>
                    <a:lstStyle/>
                    <a:p>
                      <a:pPr algn="l" rtl="0" fontAlgn="t"/>
                      <a:r>
                        <a:rPr lang="en-US" sz="1000" b="1" i="0" u="none" strike="noStrike" dirty="0">
                          <a:solidFill>
                            <a:srgbClr val="000000"/>
                          </a:solidFill>
                          <a:effectLst/>
                          <a:latin typeface="Calibri Light" panose="020F0302020204030204" pitchFamily="34" charset="0"/>
                        </a:rPr>
                        <a:t>Implementation of a Problem-Solving Model that will be vertically aligned 2nd through 5th grade utilizing the Sharon Wells Curriculum.</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Principal, </a:t>
                      </a:r>
                      <a:r>
                        <a:rPr lang="es-MX" sz="1000" b="1" i="0" u="none" strike="noStrike" dirty="0" err="1">
                          <a:solidFill>
                            <a:srgbClr val="000000"/>
                          </a:solidFill>
                          <a:effectLst/>
                          <a:latin typeface="Calibri Light" panose="020F0302020204030204" pitchFamily="34" charset="0"/>
                        </a:rPr>
                        <a:t>Assisstant</a:t>
                      </a:r>
                      <a:r>
                        <a:rPr lang="es-MX" sz="1000" b="1" i="0" u="none" strike="noStrike" dirty="0">
                          <a:solidFill>
                            <a:srgbClr val="000000"/>
                          </a:solidFill>
                          <a:effectLst/>
                          <a:latin typeface="Calibri Light" panose="020F0302020204030204" pitchFamily="34" charset="0"/>
                        </a:rPr>
                        <a:t> Principal, CLL, </a:t>
                      </a:r>
                      <a:r>
                        <a:rPr lang="es-MX" sz="1000" b="1" i="0" u="none" strike="noStrike" dirty="0" err="1">
                          <a:solidFill>
                            <a:srgbClr val="000000"/>
                          </a:solidFill>
                          <a:effectLst/>
                          <a:latin typeface="Calibri Light" panose="020F0302020204030204" pitchFamily="34" charset="0"/>
                        </a:rPr>
                        <a:t>Teachers</a:t>
                      </a:r>
                      <a:r>
                        <a:rPr lang="es-MX" sz="1000" b="1" i="0" u="none" strike="noStrike" dirty="0">
                          <a:solidFill>
                            <a:srgbClr val="000000"/>
                          </a:solidFill>
                          <a:effectLst/>
                          <a:latin typeface="Calibri Light" panose="020F0302020204030204" pitchFamily="34" charset="0"/>
                        </a:rPr>
                        <a: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Sharon Wells, Imagine Math, Countdown to Math, Forde Ferrier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 Imagine Math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BMs, STAAR, Imagine Math usage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4934466"/>
                  </a:ext>
                </a:extLst>
              </a:tr>
              <a:tr h="355423">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737228037"/>
                  </a:ext>
                </a:extLst>
              </a:tr>
              <a:tr h="355423">
                <a:tc gridSpan="8">
                  <a:txBody>
                    <a:bodyPr/>
                    <a:lstStyle/>
                    <a:p>
                      <a:pPr algn="l" fontAlgn="t"/>
                      <a:r>
                        <a:rPr lang="en-US" sz="1000" b="1" i="0" u="none" strike="noStrike" dirty="0">
                          <a:solidFill>
                            <a:srgbClr val="000000"/>
                          </a:solidFill>
                          <a:effectLst/>
                          <a:latin typeface="Calibri Light" panose="020F0302020204030204" pitchFamily="34" charset="0"/>
                        </a:rPr>
                        <a:t>1. During CLC meetings, math teachers will collaborate and reach a consensus on the problem -solving model that will be used campus wide.</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779131273"/>
                  </a:ext>
                </a:extLst>
              </a:tr>
              <a:tr h="355423">
                <a:tc gridSpan="8">
                  <a:txBody>
                    <a:bodyPr/>
                    <a:lstStyle/>
                    <a:p>
                      <a:pPr algn="l" fontAlgn="t"/>
                      <a:r>
                        <a:rPr lang="en-US" sz="1000" b="1" i="0" u="none" strike="noStrike" dirty="0">
                          <a:solidFill>
                            <a:srgbClr val="000000"/>
                          </a:solidFill>
                          <a:effectLst/>
                          <a:latin typeface="Calibri Light" panose="020F0302020204030204" pitchFamily="34" charset="0"/>
                        </a:rPr>
                        <a:t>2. Math anchor charts will be created of our Problem -Solving Model</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869548290"/>
                  </a:ext>
                </a:extLst>
              </a:tr>
              <a:tr h="355423">
                <a:tc gridSpan="8">
                  <a:txBody>
                    <a:bodyPr/>
                    <a:lstStyle/>
                    <a:p>
                      <a:pPr algn="l" fontAlgn="t"/>
                      <a:r>
                        <a:rPr lang="es-MX" sz="1000" b="1" i="0" u="none" strike="noStrike" dirty="0">
                          <a:solidFill>
                            <a:srgbClr val="000000"/>
                          </a:solidFill>
                          <a:effectLst/>
                          <a:latin typeface="Calibri Light" panose="020F0302020204030204" pitchFamily="34" charset="0"/>
                        </a:rPr>
                        <a:t>3.  Monitoring </a:t>
                      </a:r>
                      <a:r>
                        <a:rPr lang="es-MX" sz="1000" b="1" i="0" u="none" strike="noStrike" dirty="0" err="1">
                          <a:solidFill>
                            <a:srgbClr val="000000"/>
                          </a:solidFill>
                          <a:effectLst/>
                          <a:latin typeface="Calibri Light" panose="020F0302020204030204" pitchFamily="34" charset="0"/>
                        </a:rPr>
                        <a:t>of</a:t>
                      </a:r>
                      <a:r>
                        <a:rPr lang="es-MX" sz="1000" b="1" i="0" u="none" strike="noStrike" dirty="0">
                          <a:solidFill>
                            <a:srgbClr val="000000"/>
                          </a:solidFill>
                          <a:effectLst/>
                          <a:latin typeface="Calibri Light" panose="020F0302020204030204" pitchFamily="34" charset="0"/>
                        </a:rPr>
                        <a:t> implementation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853932047"/>
                  </a:ext>
                </a:extLst>
              </a:tr>
            </a:tbl>
          </a:graphicData>
        </a:graphic>
      </p:graphicFrame>
    </p:spTree>
    <p:extLst>
      <p:ext uri="{BB962C8B-B14F-4D97-AF65-F5344CB8AC3E}">
        <p14:creationId xmlns:p14="http://schemas.microsoft.com/office/powerpoint/2010/main" val="27969313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33</a:t>
            </a:fld>
            <a:endParaRPr lang="en-US"/>
          </a:p>
        </p:txBody>
      </p:sp>
      <p:graphicFrame>
        <p:nvGraphicFramePr>
          <p:cNvPr id="3" name="Table 2">
            <a:extLst>
              <a:ext uri="{FF2B5EF4-FFF2-40B4-BE49-F238E27FC236}">
                <a16:creationId xmlns:a16="http://schemas.microsoft.com/office/drawing/2014/main" id="{98859462-870E-4087-9E8B-F66ADD547031}"/>
              </a:ext>
            </a:extLst>
          </p:cNvPr>
          <p:cNvGraphicFramePr>
            <a:graphicFrameLocks noGrp="1"/>
          </p:cNvGraphicFramePr>
          <p:nvPr>
            <p:extLst>
              <p:ext uri="{D42A27DB-BD31-4B8C-83A1-F6EECF244321}">
                <p14:modId xmlns:p14="http://schemas.microsoft.com/office/powerpoint/2010/main" val="1489919314"/>
              </p:ext>
            </p:extLst>
          </p:nvPr>
        </p:nvGraphicFramePr>
        <p:xfrm>
          <a:off x="674914" y="464474"/>
          <a:ext cx="10678886" cy="5891876"/>
        </p:xfrm>
        <a:graphic>
          <a:graphicData uri="http://schemas.openxmlformats.org/drawingml/2006/table">
            <a:tbl>
              <a:tblPr/>
              <a:tblGrid>
                <a:gridCol w="1579807">
                  <a:extLst>
                    <a:ext uri="{9D8B030D-6E8A-4147-A177-3AD203B41FA5}">
                      <a16:colId xmlns:a16="http://schemas.microsoft.com/office/drawing/2014/main" val="3040263846"/>
                    </a:ext>
                  </a:extLst>
                </a:gridCol>
                <a:gridCol w="1306378">
                  <a:extLst>
                    <a:ext uri="{9D8B030D-6E8A-4147-A177-3AD203B41FA5}">
                      <a16:colId xmlns:a16="http://schemas.microsoft.com/office/drawing/2014/main" val="2944432600"/>
                    </a:ext>
                  </a:extLst>
                </a:gridCol>
                <a:gridCol w="1260807">
                  <a:extLst>
                    <a:ext uri="{9D8B030D-6E8A-4147-A177-3AD203B41FA5}">
                      <a16:colId xmlns:a16="http://schemas.microsoft.com/office/drawing/2014/main" val="193478244"/>
                    </a:ext>
                  </a:extLst>
                </a:gridCol>
                <a:gridCol w="759522">
                  <a:extLst>
                    <a:ext uri="{9D8B030D-6E8A-4147-A177-3AD203B41FA5}">
                      <a16:colId xmlns:a16="http://schemas.microsoft.com/office/drawing/2014/main" val="2509317732"/>
                    </a:ext>
                  </a:extLst>
                </a:gridCol>
                <a:gridCol w="1838043">
                  <a:extLst>
                    <a:ext uri="{9D8B030D-6E8A-4147-A177-3AD203B41FA5}">
                      <a16:colId xmlns:a16="http://schemas.microsoft.com/office/drawing/2014/main" val="2740529514"/>
                    </a:ext>
                  </a:extLst>
                </a:gridCol>
                <a:gridCol w="1215237">
                  <a:extLst>
                    <a:ext uri="{9D8B030D-6E8A-4147-A177-3AD203B41FA5}">
                      <a16:colId xmlns:a16="http://schemas.microsoft.com/office/drawing/2014/main" val="298613379"/>
                    </a:ext>
                  </a:extLst>
                </a:gridCol>
                <a:gridCol w="956999">
                  <a:extLst>
                    <a:ext uri="{9D8B030D-6E8A-4147-A177-3AD203B41FA5}">
                      <a16:colId xmlns:a16="http://schemas.microsoft.com/office/drawing/2014/main" val="3299397175"/>
                    </a:ext>
                  </a:extLst>
                </a:gridCol>
                <a:gridCol w="1762093">
                  <a:extLst>
                    <a:ext uri="{9D8B030D-6E8A-4147-A177-3AD203B41FA5}">
                      <a16:colId xmlns:a16="http://schemas.microsoft.com/office/drawing/2014/main" val="4023823753"/>
                    </a:ext>
                  </a:extLst>
                </a:gridCol>
              </a:tblGrid>
              <a:tr h="194948">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4109" marR="4109" marT="4109" marB="29584"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879492115"/>
                  </a:ext>
                </a:extLst>
              </a:tr>
              <a:tr h="241909">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Writing and Science will each increase by five percentage points by August 2023</a:t>
                      </a:r>
                    </a:p>
                  </a:txBody>
                  <a:tcPr marL="4109" marR="4109" marT="4109" marB="29584"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088540110"/>
                  </a:ext>
                </a:extLst>
              </a:tr>
              <a:tr h="241909">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The percentage of students who perform at meets grade level or above on 4th Grade STAAR Writing  will increase from 57% to 62% through data-driven instruction.</a:t>
                      </a:r>
                    </a:p>
                  </a:txBody>
                  <a:tcPr marL="4109" marR="4109" marT="4109" marB="29584"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760575387"/>
                  </a:ext>
                </a:extLst>
              </a:tr>
              <a:tr h="514252">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17796709"/>
                  </a:ext>
                </a:extLst>
              </a:tr>
              <a:tr h="1312511">
                <a:tc>
                  <a:txBody>
                    <a:bodyPr/>
                    <a:lstStyle/>
                    <a:p>
                      <a:pPr algn="l" rtl="0" fontAlgn="t"/>
                      <a:r>
                        <a:rPr lang="en-US" sz="1000" b="1" i="0" u="none" strike="noStrike">
                          <a:solidFill>
                            <a:srgbClr val="000000"/>
                          </a:solidFill>
                          <a:effectLst/>
                          <a:latin typeface="Calibri Light" panose="020F0302020204030204" pitchFamily="34" charset="0"/>
                        </a:rPr>
                        <a:t>Monitor the effectiveness of the curriculum and delivery of instruction.</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Dept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Directors</a:t>
                      </a:r>
                      <a:r>
                        <a:rPr lang="es-MX" sz="1000" b="1" i="0" u="none" strike="noStrike" dirty="0">
                          <a:solidFill>
                            <a:srgbClr val="000000"/>
                          </a:solidFill>
                          <a:effectLst/>
                          <a:latin typeface="Calibri Light" panose="020F0302020204030204" pitchFamily="34" charset="0"/>
                        </a:rPr>
                        <a:t> , Principal, </a:t>
                      </a:r>
                      <a:r>
                        <a:rPr lang="es-MX" sz="1000" b="1" i="0" u="none" strike="noStrike" dirty="0" err="1">
                          <a:solidFill>
                            <a:srgbClr val="000000"/>
                          </a:solidFill>
                          <a:effectLst/>
                          <a:latin typeface="Calibri Light" panose="020F0302020204030204" pitchFamily="34" charset="0"/>
                        </a:rPr>
                        <a:t>Assisstant</a:t>
                      </a:r>
                      <a:r>
                        <a:rPr lang="es-MX" sz="1000" b="1" i="0" u="none" strike="noStrike" dirty="0">
                          <a:solidFill>
                            <a:srgbClr val="000000"/>
                          </a:solidFill>
                          <a:effectLst/>
                          <a:latin typeface="Calibri Light" panose="020F0302020204030204" pitchFamily="34" charset="0"/>
                        </a:rPr>
                        <a:t> Principal, CLL,  </a:t>
                      </a:r>
                      <a:r>
                        <a:rPr lang="es-MX" sz="1000" b="1" i="0" u="none" strike="noStrike" dirty="0" err="1">
                          <a:solidFill>
                            <a:srgbClr val="000000"/>
                          </a:solidFill>
                          <a:effectLst/>
                          <a:latin typeface="Calibri Light" panose="020F0302020204030204" pitchFamily="34" charset="0"/>
                        </a:rPr>
                        <a:t>Teachers</a:t>
                      </a:r>
                      <a:endParaRPr lang="es-MX" sz="1000" b="1" i="0" u="none" strike="noStrike" dirty="0">
                        <a:solidFill>
                          <a:srgbClr val="000000"/>
                        </a:solidFill>
                        <a:effectLst/>
                        <a:latin typeface="Calibri Light" panose="020F0302020204030204" pitchFamily="34" charset="0"/>
                      </a:endParaRP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Title 1 -211/ SCE-166 , Local-199,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Training with Research Based strategies: DMR, Region One, Forde Ferrier, SAVVAS, Think Up, Education Galaxy</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DMAC Reports, Data Walls                      Walk throughs</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Increase</a:t>
                      </a:r>
                      <a:r>
                        <a:rPr lang="es-MX" sz="1000" b="1" i="0" u="none" strike="noStrike" dirty="0">
                          <a:solidFill>
                            <a:srgbClr val="000000"/>
                          </a:solidFill>
                          <a:effectLst/>
                          <a:latin typeface="Calibri Light" panose="020F0302020204030204" pitchFamily="34" charset="0"/>
                        </a:rPr>
                        <a:t> in </a:t>
                      </a: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endParaRPr lang="es-MX" sz="1000" b="1" i="0" u="none" strike="noStrike" dirty="0">
                        <a:solidFill>
                          <a:srgbClr val="000000"/>
                        </a:solidFill>
                        <a:effectLst/>
                        <a:latin typeface="Calibri Light" panose="020F0302020204030204" pitchFamily="34" charset="0"/>
                      </a:endParaRP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Writing Samples, BMs, STAAR, TELPAS</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62320942"/>
                  </a:ext>
                </a:extLst>
              </a:tr>
              <a:tr h="194948">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665761362"/>
                  </a:ext>
                </a:extLst>
              </a:tr>
              <a:tr h="194948">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4109" marR="4109" marT="4109" marB="2958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739123996"/>
                  </a:ext>
                </a:extLst>
              </a:tr>
              <a:tr h="194948">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4109" marR="4109" marT="4109" marB="2958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726557366"/>
                  </a:ext>
                </a:extLst>
              </a:tr>
              <a:tr h="194948">
                <a:tc gridSpan="8">
                  <a:txBody>
                    <a:bodyPr/>
                    <a:lstStyle/>
                    <a:p>
                      <a:pPr algn="l" fontAlgn="t"/>
                      <a:r>
                        <a:rPr lang="en-US" sz="1000" b="1" i="0" u="none" strike="noStrike">
                          <a:solidFill>
                            <a:srgbClr val="000000"/>
                          </a:solidFill>
                          <a:effectLst/>
                          <a:latin typeface="Calibri Light" panose="020F0302020204030204" pitchFamily="34" charset="0"/>
                        </a:rPr>
                        <a:t>3. Implement the district writing process model through vertical alignment.</a:t>
                      </a:r>
                    </a:p>
                  </a:txBody>
                  <a:tcPr marL="4109" marR="4109" marT="4109" marB="2958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847729555"/>
                  </a:ext>
                </a:extLst>
              </a:tr>
              <a:tr h="514252">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529924240"/>
                  </a:ext>
                </a:extLst>
              </a:tr>
              <a:tr h="1312511">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mastering the writing process.</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 Dept. Directors , Principal, Assisstant Principal, CLL,  Teachers</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Title 1 -211/ SCE-166 , Local-199, </a:t>
                      </a:r>
                      <a:r>
                        <a:rPr lang="en-US" sz="1000" b="1" i="0" u="none" strike="noStrike" dirty="0" err="1">
                          <a:solidFill>
                            <a:srgbClr val="000000"/>
                          </a:solidFill>
                          <a:effectLst/>
                          <a:latin typeface="Calibri Light" panose="020F0302020204030204" pitchFamily="34" charset="0"/>
                        </a:rPr>
                        <a:t>Sp</a:t>
                      </a:r>
                      <a:r>
                        <a:rPr lang="en-US" sz="1000" b="1" i="0" u="none" strike="noStrike" dirty="0">
                          <a:solidFill>
                            <a:srgbClr val="000000"/>
                          </a:solidFill>
                          <a:effectLst/>
                          <a:latin typeface="Calibri Light" panose="020F0302020204030204" pitchFamily="34" charset="0"/>
                        </a:rPr>
                        <a:t>-Ed- 224, Title III-263                          Training with Research Based strategies: DMR, Region One, Forde Ferrier, SAVVAS, Think Up, Education Galaxy</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Data Walls                      Walk throughs</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Writing Samples, BMs, STAAR, TELPAS</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4109" marR="4109" marT="4109" marB="2958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11147976"/>
                  </a:ext>
                </a:extLst>
              </a:tr>
              <a:tr h="194948">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09" marR="4109" marT="4109" marB="2958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589063105"/>
                  </a:ext>
                </a:extLst>
              </a:tr>
              <a:tr h="194948">
                <a:tc gridSpan="8">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4109" marR="4109" marT="4109" marB="2958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552114545"/>
                  </a:ext>
                </a:extLst>
              </a:tr>
              <a:tr h="194948">
                <a:tc gridSpan="8">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4109" marR="4109" marT="4109" marB="2958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365154748"/>
                  </a:ext>
                </a:extLst>
              </a:tr>
              <a:tr h="194948">
                <a:tc gridSpan="8">
                  <a:txBody>
                    <a:bodyPr/>
                    <a:lstStyle/>
                    <a:p>
                      <a:pPr algn="l" fontAlgn="t"/>
                      <a:r>
                        <a:rPr lang="en-US" sz="1000" b="1" i="0" u="none" strike="noStrike" dirty="0">
                          <a:solidFill>
                            <a:srgbClr val="000000"/>
                          </a:solidFill>
                          <a:effectLst/>
                          <a:latin typeface="Calibri Light" panose="020F0302020204030204" pitchFamily="34" charset="0"/>
                        </a:rPr>
                        <a:t>3. Teachers will use intentional grouping for intervention sessions.</a:t>
                      </a:r>
                    </a:p>
                  </a:txBody>
                  <a:tcPr marL="4109" marR="4109" marT="4109" marB="2958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696366279"/>
                  </a:ext>
                </a:extLst>
              </a:tr>
            </a:tbl>
          </a:graphicData>
        </a:graphic>
      </p:graphicFrame>
    </p:spTree>
    <p:extLst>
      <p:ext uri="{BB962C8B-B14F-4D97-AF65-F5344CB8AC3E}">
        <p14:creationId xmlns:p14="http://schemas.microsoft.com/office/powerpoint/2010/main" val="2026444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34</a:t>
            </a:fld>
            <a:endParaRPr lang="en-US"/>
          </a:p>
        </p:txBody>
      </p:sp>
      <p:graphicFrame>
        <p:nvGraphicFramePr>
          <p:cNvPr id="2" name="Table 1">
            <a:extLst>
              <a:ext uri="{FF2B5EF4-FFF2-40B4-BE49-F238E27FC236}">
                <a16:creationId xmlns:a16="http://schemas.microsoft.com/office/drawing/2014/main" id="{1992B676-91D4-4EA5-83C6-0F043A0F091D}"/>
              </a:ext>
            </a:extLst>
          </p:cNvPr>
          <p:cNvGraphicFramePr>
            <a:graphicFrameLocks noGrp="1"/>
          </p:cNvGraphicFramePr>
          <p:nvPr>
            <p:extLst>
              <p:ext uri="{D42A27DB-BD31-4B8C-83A1-F6EECF244321}">
                <p14:modId xmlns:p14="http://schemas.microsoft.com/office/powerpoint/2010/main" val="3603269518"/>
              </p:ext>
            </p:extLst>
          </p:nvPr>
        </p:nvGraphicFramePr>
        <p:xfrm>
          <a:off x="991505" y="744559"/>
          <a:ext cx="10101037" cy="1051584"/>
        </p:xfrm>
        <a:graphic>
          <a:graphicData uri="http://schemas.openxmlformats.org/drawingml/2006/table">
            <a:tbl>
              <a:tblPr/>
              <a:tblGrid>
                <a:gridCol w="2090563">
                  <a:extLst>
                    <a:ext uri="{9D8B030D-6E8A-4147-A177-3AD203B41FA5}">
                      <a16:colId xmlns:a16="http://schemas.microsoft.com/office/drawing/2014/main" val="92129903"/>
                    </a:ext>
                  </a:extLst>
                </a:gridCol>
                <a:gridCol w="8010474">
                  <a:extLst>
                    <a:ext uri="{9D8B030D-6E8A-4147-A177-3AD203B41FA5}">
                      <a16:colId xmlns:a16="http://schemas.microsoft.com/office/drawing/2014/main" val="827721808"/>
                    </a:ext>
                  </a:extLst>
                </a:gridCol>
              </a:tblGrid>
              <a:tr h="234170">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5755182"/>
                  </a:ext>
                </a:extLst>
              </a:tr>
              <a:tr h="408707">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Writing and Science will each increase by five percentage points by August 2023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8350222"/>
                  </a:ext>
                </a:extLst>
              </a:tr>
              <a:tr h="408707">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000" b="1" i="0" u="none" strike="noStrike" dirty="0">
                          <a:solidFill>
                            <a:srgbClr val="000000"/>
                          </a:solidFill>
                          <a:effectLst/>
                          <a:latin typeface="Calibri Light" panose="020F0302020204030204" pitchFamily="34" charset="0"/>
                        </a:rPr>
                        <a:t>The percentage of students who perform at meets grade level or above on 4th Grade STAAR Writing  will increase from 57% to 62% through data-driven instruction.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5906190"/>
                  </a:ext>
                </a:extLst>
              </a:tr>
            </a:tbl>
          </a:graphicData>
        </a:graphic>
      </p:graphicFrame>
      <p:graphicFrame>
        <p:nvGraphicFramePr>
          <p:cNvPr id="3" name="Table 2">
            <a:extLst>
              <a:ext uri="{FF2B5EF4-FFF2-40B4-BE49-F238E27FC236}">
                <a16:creationId xmlns:a16="http://schemas.microsoft.com/office/drawing/2014/main" id="{CE5A619A-1899-4AE7-942A-9CA83A706750}"/>
              </a:ext>
            </a:extLst>
          </p:cNvPr>
          <p:cNvGraphicFramePr>
            <a:graphicFrameLocks noGrp="1"/>
          </p:cNvGraphicFramePr>
          <p:nvPr>
            <p:extLst>
              <p:ext uri="{D42A27DB-BD31-4B8C-83A1-F6EECF244321}">
                <p14:modId xmlns:p14="http://schemas.microsoft.com/office/powerpoint/2010/main" val="3103728857"/>
              </p:ext>
            </p:extLst>
          </p:nvPr>
        </p:nvGraphicFramePr>
        <p:xfrm>
          <a:off x="991506" y="1796143"/>
          <a:ext cx="10101038" cy="3354694"/>
        </p:xfrm>
        <a:graphic>
          <a:graphicData uri="http://schemas.openxmlformats.org/drawingml/2006/table">
            <a:tbl>
              <a:tblPr/>
              <a:tblGrid>
                <a:gridCol w="1494321">
                  <a:extLst>
                    <a:ext uri="{9D8B030D-6E8A-4147-A177-3AD203B41FA5}">
                      <a16:colId xmlns:a16="http://schemas.microsoft.com/office/drawing/2014/main" val="2860930959"/>
                    </a:ext>
                  </a:extLst>
                </a:gridCol>
                <a:gridCol w="1235689">
                  <a:extLst>
                    <a:ext uri="{9D8B030D-6E8A-4147-A177-3AD203B41FA5}">
                      <a16:colId xmlns:a16="http://schemas.microsoft.com/office/drawing/2014/main" val="1137923087"/>
                    </a:ext>
                  </a:extLst>
                </a:gridCol>
                <a:gridCol w="1192584">
                  <a:extLst>
                    <a:ext uri="{9D8B030D-6E8A-4147-A177-3AD203B41FA5}">
                      <a16:colId xmlns:a16="http://schemas.microsoft.com/office/drawing/2014/main" val="2632128981"/>
                    </a:ext>
                  </a:extLst>
                </a:gridCol>
                <a:gridCol w="718423">
                  <a:extLst>
                    <a:ext uri="{9D8B030D-6E8A-4147-A177-3AD203B41FA5}">
                      <a16:colId xmlns:a16="http://schemas.microsoft.com/office/drawing/2014/main" val="2454989341"/>
                    </a:ext>
                  </a:extLst>
                </a:gridCol>
                <a:gridCol w="1738585">
                  <a:extLst>
                    <a:ext uri="{9D8B030D-6E8A-4147-A177-3AD203B41FA5}">
                      <a16:colId xmlns:a16="http://schemas.microsoft.com/office/drawing/2014/main" val="241474562"/>
                    </a:ext>
                  </a:extLst>
                </a:gridCol>
                <a:gridCol w="1149479">
                  <a:extLst>
                    <a:ext uri="{9D8B030D-6E8A-4147-A177-3AD203B41FA5}">
                      <a16:colId xmlns:a16="http://schemas.microsoft.com/office/drawing/2014/main" val="3236438915"/>
                    </a:ext>
                  </a:extLst>
                </a:gridCol>
                <a:gridCol w="905214">
                  <a:extLst>
                    <a:ext uri="{9D8B030D-6E8A-4147-A177-3AD203B41FA5}">
                      <a16:colId xmlns:a16="http://schemas.microsoft.com/office/drawing/2014/main" val="3265368007"/>
                    </a:ext>
                  </a:extLst>
                </a:gridCol>
                <a:gridCol w="1666743">
                  <a:extLst>
                    <a:ext uri="{9D8B030D-6E8A-4147-A177-3AD203B41FA5}">
                      <a16:colId xmlns:a16="http://schemas.microsoft.com/office/drawing/2014/main" val="2019530770"/>
                    </a:ext>
                  </a:extLst>
                </a:gridCol>
              </a:tblGrid>
              <a:tr h="945103">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956458998"/>
                  </a:ext>
                </a:extLst>
              </a:tr>
              <a:tr h="1232247">
                <a:tc>
                  <a:txBody>
                    <a:bodyPr/>
                    <a:lstStyle/>
                    <a:p>
                      <a:pPr algn="l" rtl="0" fontAlgn="t"/>
                      <a:r>
                        <a:rPr lang="en-US" sz="1000" b="1" i="0" u="none" strike="noStrike">
                          <a:solidFill>
                            <a:srgbClr val="000000"/>
                          </a:solidFill>
                          <a:effectLst/>
                          <a:latin typeface="Calibri Light" panose="020F0302020204030204" pitchFamily="34" charset="0"/>
                        </a:rPr>
                        <a:t>Monitor the implemetation of District Curriculum in the lower levels to vertically align the writing process.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Title 1- 211/ SCE-166 Frog street, SAAVAS,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Writing Samples, Walk-throughs,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Writing Samples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0322842"/>
                  </a:ext>
                </a:extLst>
              </a:tr>
              <a:tr h="294336">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78737067"/>
                  </a:ext>
                </a:extLst>
              </a:tr>
              <a:tr h="294336">
                <a:tc gridSpan="8">
                  <a:txBody>
                    <a:bodyPr/>
                    <a:lstStyle/>
                    <a:p>
                      <a:pPr algn="l" fontAlgn="t"/>
                      <a:r>
                        <a:rPr lang="en-US" sz="1000" b="1" i="0" u="none" strike="noStrike">
                          <a:solidFill>
                            <a:srgbClr val="000000"/>
                          </a:solidFill>
                          <a:effectLst/>
                          <a:latin typeface="Calibri Light" panose="020F0302020204030204" pitchFamily="34" charset="0"/>
                        </a:rPr>
                        <a:t>1. Teachers will unpack their TEKS to determine the depth and complexity of each student expectations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660430347"/>
                  </a:ext>
                </a:extLst>
              </a:tr>
              <a:tr h="294336">
                <a:tc gridSpan="8">
                  <a:txBody>
                    <a:bodyPr/>
                    <a:lstStyle/>
                    <a:p>
                      <a:pPr algn="l" fontAlgn="t"/>
                      <a:r>
                        <a:rPr lang="en-US" sz="1000" b="1" i="0" u="none" strike="noStrike">
                          <a:solidFill>
                            <a:srgbClr val="000000"/>
                          </a:solidFill>
                          <a:effectLst/>
                          <a:latin typeface="Calibri Light" panose="020F0302020204030204" pitchFamily="34" charset="0"/>
                        </a:rPr>
                        <a:t>2. Teachers will be provided with grade level appropriate trainings to prepare them to deliver instruction on the writing process. </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252136103"/>
                  </a:ext>
                </a:extLst>
              </a:tr>
              <a:tr h="294336">
                <a:tc gridSpan="8">
                  <a:txBody>
                    <a:bodyPr/>
                    <a:lstStyle/>
                    <a:p>
                      <a:pPr algn="l" fontAlgn="t"/>
                      <a:r>
                        <a:rPr lang="en-US" sz="1000" b="1" i="0" u="none" strike="noStrike" dirty="0">
                          <a:solidFill>
                            <a:srgbClr val="000000"/>
                          </a:solidFill>
                          <a:effectLst/>
                          <a:latin typeface="Calibri Light" panose="020F0302020204030204" pitchFamily="34" charset="0"/>
                        </a:rPr>
                        <a:t>3. Writing samples will be collected every six weeks to gauge student growth.</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49570741"/>
                  </a:ext>
                </a:extLst>
              </a:tr>
            </a:tbl>
          </a:graphicData>
        </a:graphic>
      </p:graphicFrame>
    </p:spTree>
    <p:extLst>
      <p:ext uri="{BB962C8B-B14F-4D97-AF65-F5344CB8AC3E}">
        <p14:creationId xmlns:p14="http://schemas.microsoft.com/office/powerpoint/2010/main" val="12029423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35</a:t>
            </a:fld>
            <a:endParaRPr lang="en-US"/>
          </a:p>
        </p:txBody>
      </p:sp>
      <p:graphicFrame>
        <p:nvGraphicFramePr>
          <p:cNvPr id="2" name="Table 1">
            <a:extLst>
              <a:ext uri="{FF2B5EF4-FFF2-40B4-BE49-F238E27FC236}">
                <a16:creationId xmlns:a16="http://schemas.microsoft.com/office/drawing/2014/main" id="{298A8848-74B9-404B-AD94-95FF81104B1D}"/>
              </a:ext>
            </a:extLst>
          </p:cNvPr>
          <p:cNvGraphicFramePr>
            <a:graphicFrameLocks noGrp="1"/>
          </p:cNvGraphicFramePr>
          <p:nvPr>
            <p:extLst>
              <p:ext uri="{D42A27DB-BD31-4B8C-83A1-F6EECF244321}">
                <p14:modId xmlns:p14="http://schemas.microsoft.com/office/powerpoint/2010/main" val="529658321"/>
              </p:ext>
            </p:extLst>
          </p:nvPr>
        </p:nvGraphicFramePr>
        <p:xfrm>
          <a:off x="613079" y="303888"/>
          <a:ext cx="11017643" cy="6052460"/>
        </p:xfrm>
        <a:graphic>
          <a:graphicData uri="http://schemas.openxmlformats.org/drawingml/2006/table">
            <a:tbl>
              <a:tblPr/>
              <a:tblGrid>
                <a:gridCol w="1529819">
                  <a:extLst>
                    <a:ext uri="{9D8B030D-6E8A-4147-A177-3AD203B41FA5}">
                      <a16:colId xmlns:a16="http://schemas.microsoft.com/office/drawing/2014/main" val="1010037020"/>
                    </a:ext>
                  </a:extLst>
                </a:gridCol>
                <a:gridCol w="1265044">
                  <a:extLst>
                    <a:ext uri="{9D8B030D-6E8A-4147-A177-3AD203B41FA5}">
                      <a16:colId xmlns:a16="http://schemas.microsoft.com/office/drawing/2014/main" val="3567106373"/>
                    </a:ext>
                  </a:extLst>
                </a:gridCol>
                <a:gridCol w="1220914">
                  <a:extLst>
                    <a:ext uri="{9D8B030D-6E8A-4147-A177-3AD203B41FA5}">
                      <a16:colId xmlns:a16="http://schemas.microsoft.com/office/drawing/2014/main" val="405242698"/>
                    </a:ext>
                  </a:extLst>
                </a:gridCol>
                <a:gridCol w="735489">
                  <a:extLst>
                    <a:ext uri="{9D8B030D-6E8A-4147-A177-3AD203B41FA5}">
                      <a16:colId xmlns:a16="http://schemas.microsoft.com/office/drawing/2014/main" val="2437767731"/>
                    </a:ext>
                  </a:extLst>
                </a:gridCol>
                <a:gridCol w="1779886">
                  <a:extLst>
                    <a:ext uri="{9D8B030D-6E8A-4147-A177-3AD203B41FA5}">
                      <a16:colId xmlns:a16="http://schemas.microsoft.com/office/drawing/2014/main" val="2527984686"/>
                    </a:ext>
                  </a:extLst>
                </a:gridCol>
                <a:gridCol w="1176785">
                  <a:extLst>
                    <a:ext uri="{9D8B030D-6E8A-4147-A177-3AD203B41FA5}">
                      <a16:colId xmlns:a16="http://schemas.microsoft.com/office/drawing/2014/main" val="2825306402"/>
                    </a:ext>
                  </a:extLst>
                </a:gridCol>
                <a:gridCol w="926718">
                  <a:extLst>
                    <a:ext uri="{9D8B030D-6E8A-4147-A177-3AD203B41FA5}">
                      <a16:colId xmlns:a16="http://schemas.microsoft.com/office/drawing/2014/main" val="792641154"/>
                    </a:ext>
                  </a:extLst>
                </a:gridCol>
                <a:gridCol w="1706337">
                  <a:extLst>
                    <a:ext uri="{9D8B030D-6E8A-4147-A177-3AD203B41FA5}">
                      <a16:colId xmlns:a16="http://schemas.microsoft.com/office/drawing/2014/main" val="4284503095"/>
                    </a:ext>
                  </a:extLst>
                </a:gridCol>
                <a:gridCol w="676651">
                  <a:extLst>
                    <a:ext uri="{9D8B030D-6E8A-4147-A177-3AD203B41FA5}">
                      <a16:colId xmlns:a16="http://schemas.microsoft.com/office/drawing/2014/main" val="797192492"/>
                    </a:ext>
                  </a:extLst>
                </a:gridCol>
              </a:tblGrid>
              <a:tr h="242641">
                <a:tc>
                  <a:txBody>
                    <a:bodyPr/>
                    <a:lstStyle/>
                    <a:p>
                      <a:pPr algn="l" rtl="0" fontAlgn="ctr"/>
                      <a:r>
                        <a:rPr lang="es-MX" sz="1000" b="1" i="0" u="none" strike="noStrike">
                          <a:solidFill>
                            <a:srgbClr val="000000"/>
                          </a:solidFill>
                          <a:effectLst/>
                          <a:latin typeface="Calibri Light" panose="020F0302020204030204" pitchFamily="34" charset="0"/>
                        </a:rPr>
                        <a:t>Goal Area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Student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Achievement</a:t>
                      </a:r>
                      <a:r>
                        <a:rPr lang="es-MX" sz="1000" b="1" i="0" u="none" strike="noStrike" dirty="0">
                          <a:solidFill>
                            <a:srgbClr val="000000"/>
                          </a:solidFill>
                          <a:effectLst/>
                          <a:latin typeface="Calibri Light" panose="020F0302020204030204" pitchFamily="34" charset="0"/>
                        </a:rPr>
                        <a:t>  Livas Elementary 2023-2024</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413856734"/>
                  </a:ext>
                </a:extLst>
              </a:tr>
              <a:tr h="242641">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The percent of students who perform at meets grade level or above on STAAR Writing and Science will each increase by five percentage points by August 2023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573310839"/>
                  </a:ext>
                </a:extLst>
              </a:tr>
              <a:tr h="242641">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The percentage of students who perform at meets grade level or above on 5th Grade STAAR Science will increase from 47% to 52% through data-driven instruction.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376220994"/>
                  </a:ext>
                </a:extLst>
              </a:tr>
              <a:tr h="604342">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7536229"/>
                  </a:ext>
                </a:extLst>
              </a:tr>
              <a:tr h="966042">
                <a:tc>
                  <a:txBody>
                    <a:bodyPr/>
                    <a:lstStyle/>
                    <a:p>
                      <a:pPr algn="l" rtl="0" fontAlgn="t"/>
                      <a:r>
                        <a:rPr lang="en-US" sz="1000" b="1" i="0" u="none" strike="noStrike">
                          <a:solidFill>
                            <a:srgbClr val="000000"/>
                          </a:solidFill>
                          <a:effectLst/>
                          <a:latin typeface="Calibri Light" panose="020F0302020204030204" pitchFamily="34" charset="0"/>
                        </a:rPr>
                        <a:t>Monitor the effectiveness of the curriculum and delivery of instruction.</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Science Pilot, Forde Ferrier, Fusion, EduSmart, Think Up, Kamico</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weekly progress monitoring reports, Data Walls                      Walk throughs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Weekly Assessments, BMs, STAAR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76447310"/>
                  </a:ext>
                </a:extLst>
              </a:tr>
              <a:tr h="24264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57884232"/>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1. Teachers will do data analysis after each district assessments to identify areas of concerns and develop an action plan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007015492"/>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2. Teachers will unpack their TEKS to determine the depth and complexity of each student expectations.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117357487"/>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3. Administration team will conduct intervisitation visits by grade level</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323501370"/>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4. Teachers will create DOK questions during planning to increase the rigor and relevance of their daily instruction.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994671539"/>
                  </a:ext>
                </a:extLst>
              </a:tr>
              <a:tr h="604342">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31337137"/>
                  </a:ext>
                </a:extLst>
              </a:tr>
              <a:tr h="966042">
                <a:tc>
                  <a:txBody>
                    <a:bodyPr/>
                    <a:lstStyle/>
                    <a:p>
                      <a:pPr algn="l" rtl="0" fontAlgn="t"/>
                      <a:r>
                        <a:rPr lang="en-US" sz="1000" b="1" i="0" u="none" strike="noStrike">
                          <a:solidFill>
                            <a:srgbClr val="000000"/>
                          </a:solidFill>
                          <a:effectLst/>
                          <a:latin typeface="Calibri Light" panose="020F0302020204030204" pitchFamily="34" charset="0"/>
                        </a:rPr>
                        <a:t>Closely monitor and provide interventions when students are not showing mastery of the student expectation.</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Principal, </a:t>
                      </a:r>
                      <a:r>
                        <a:rPr lang="es-MX" sz="1000" b="1" i="0" u="none" strike="noStrike" dirty="0" err="1">
                          <a:solidFill>
                            <a:srgbClr val="000000"/>
                          </a:solidFill>
                          <a:effectLst/>
                          <a:latin typeface="Calibri Light" panose="020F0302020204030204" pitchFamily="34" charset="0"/>
                        </a:rPr>
                        <a:t>Assisstant</a:t>
                      </a:r>
                      <a:r>
                        <a:rPr lang="es-MX" sz="1000" b="1" i="0" u="none" strike="noStrike" dirty="0">
                          <a:solidFill>
                            <a:srgbClr val="000000"/>
                          </a:solidFill>
                          <a:effectLst/>
                          <a:latin typeface="Calibri Light" panose="020F0302020204030204" pitchFamily="34" charset="0"/>
                        </a:rPr>
                        <a:t> Principal, CLL, </a:t>
                      </a:r>
                      <a:r>
                        <a:rPr lang="es-MX" sz="1000" b="1" i="0" u="none" strike="noStrike" dirty="0" err="1">
                          <a:solidFill>
                            <a:srgbClr val="000000"/>
                          </a:solidFill>
                          <a:effectLst/>
                          <a:latin typeface="Calibri Light" panose="020F0302020204030204" pitchFamily="34" charset="0"/>
                        </a:rPr>
                        <a:t>Teachers</a:t>
                      </a:r>
                      <a:r>
                        <a:rPr lang="es-MX" sz="1000" b="1" i="0" u="none" strike="noStrike" dirty="0">
                          <a:solidFill>
                            <a:srgbClr val="000000"/>
                          </a:solidFill>
                          <a:effectLst/>
                          <a:latin typeface="Calibri Light" panose="020F0302020204030204" pitchFamily="34" charset="0"/>
                        </a:rPr>
                        <a: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SCE-166,                     Science Pilot, Forde Ferrier, Fusion, EduSmart, Think Up, Kamico</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DMAC Reports, weekly progress monitoring reports, Data Walls                      Walk throughs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Weekly Assessments, BMs, STAAR,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62482046"/>
                  </a:ext>
                </a:extLst>
              </a:tr>
              <a:tr h="24264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73899928"/>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1. Data anaylsis will  be conducted by teachers to identify students in need for extended learning opportunities.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0644925"/>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2. Teachers will develop spiraling activities for low performing TEKS.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38678813"/>
                  </a:ext>
                </a:extLst>
              </a:tr>
              <a:tr h="242641">
                <a:tc gridSpan="8">
                  <a:txBody>
                    <a:bodyPr/>
                    <a:lstStyle/>
                    <a:p>
                      <a:pPr algn="l" fontAlgn="t"/>
                      <a:r>
                        <a:rPr lang="en-US" sz="1000" b="1" i="0" u="none" strike="noStrike">
                          <a:solidFill>
                            <a:srgbClr val="000000"/>
                          </a:solidFill>
                          <a:effectLst/>
                          <a:latin typeface="Calibri Light" panose="020F0302020204030204" pitchFamily="34" charset="0"/>
                        </a:rPr>
                        <a:t>3. Teachers will use intentional grouping for intervention sessions.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69267326"/>
                  </a:ext>
                </a:extLst>
              </a:tr>
            </a:tbl>
          </a:graphicData>
        </a:graphic>
      </p:graphicFrame>
    </p:spTree>
    <p:extLst>
      <p:ext uri="{BB962C8B-B14F-4D97-AF65-F5344CB8AC3E}">
        <p14:creationId xmlns:p14="http://schemas.microsoft.com/office/powerpoint/2010/main" val="40480389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9174" y="1942740"/>
            <a:ext cx="10515600" cy="4351338"/>
          </a:xfrm>
        </p:spPr>
        <p:txBody>
          <a:bodyPr/>
          <a:lstStyle/>
          <a:p>
            <a:pPr marL="0" indent="0" algn="ctr">
              <a:buNone/>
            </a:pPr>
            <a:r>
              <a:rPr lang="en-US" sz="4400" i="1" u="sng" dirty="0"/>
              <a:t>Goal Area 2</a:t>
            </a:r>
          </a:p>
          <a:p>
            <a:pPr marL="0" indent="0">
              <a:buNone/>
            </a:pPr>
            <a:endParaRPr lang="en-US" dirty="0"/>
          </a:p>
          <a:p>
            <a:pPr marL="0" indent="0" algn="ctr">
              <a:buNone/>
            </a:pPr>
            <a:r>
              <a:rPr lang="en-US" sz="5500" dirty="0"/>
              <a:t>Closing the Gap</a:t>
            </a:r>
          </a:p>
        </p:txBody>
      </p:sp>
      <p:grpSp>
        <p:nvGrpSpPr>
          <p:cNvPr id="4" name="Group 3"/>
          <p:cNvGrpSpPr/>
          <p:nvPr/>
        </p:nvGrpSpPr>
        <p:grpSpPr>
          <a:xfrm>
            <a:off x="685800" y="258951"/>
            <a:ext cx="10823028" cy="1120532"/>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2023 – 2024 Campus Goals </a:t>
              </a: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114" y="370975"/>
            <a:ext cx="914765" cy="915319"/>
          </a:xfrm>
          <a:prstGeom prst="rect">
            <a:avLst/>
          </a:prstGeom>
        </p:spPr>
      </p:pic>
      <p:sp>
        <p:nvSpPr>
          <p:cNvPr id="10" name="Slide Number Placeholder 9"/>
          <p:cNvSpPr>
            <a:spLocks noGrp="1"/>
          </p:cNvSpPr>
          <p:nvPr>
            <p:ph type="sldNum" sz="quarter" idx="12"/>
          </p:nvPr>
        </p:nvSpPr>
        <p:spPr/>
        <p:txBody>
          <a:bodyPr/>
          <a:lstStyle/>
          <a:p>
            <a:fld id="{CD845126-1A98-4963-AB2A-A5DAD9D79AA9}" type="slidenum">
              <a:rPr lang="en-US" smtClean="0"/>
              <a:t>36</a:t>
            </a:fld>
            <a:endParaRPr lang="en-US"/>
          </a:p>
        </p:txBody>
      </p:sp>
    </p:spTree>
    <p:extLst>
      <p:ext uri="{BB962C8B-B14F-4D97-AF65-F5344CB8AC3E}">
        <p14:creationId xmlns:p14="http://schemas.microsoft.com/office/powerpoint/2010/main" val="42440501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A137FA6-4EEA-4072-8F08-7E100B5B6D70}"/>
              </a:ext>
            </a:extLst>
          </p:cNvPr>
          <p:cNvSpPr>
            <a:spLocks noGrp="1"/>
          </p:cNvSpPr>
          <p:nvPr>
            <p:ph type="sldNum" sz="quarter" idx="12"/>
          </p:nvPr>
        </p:nvSpPr>
        <p:spPr/>
        <p:txBody>
          <a:bodyPr/>
          <a:lstStyle/>
          <a:p>
            <a:fld id="{CD845126-1A98-4963-AB2A-A5DAD9D79AA9}" type="slidenum">
              <a:rPr lang="en-US" smtClean="0"/>
              <a:t>37</a:t>
            </a:fld>
            <a:endParaRPr lang="en-US"/>
          </a:p>
        </p:txBody>
      </p:sp>
      <p:graphicFrame>
        <p:nvGraphicFramePr>
          <p:cNvPr id="3" name="Table 2">
            <a:extLst>
              <a:ext uri="{FF2B5EF4-FFF2-40B4-BE49-F238E27FC236}">
                <a16:creationId xmlns:a16="http://schemas.microsoft.com/office/drawing/2014/main" id="{BC33D51F-44AF-42A1-86B5-1E7139349307}"/>
              </a:ext>
            </a:extLst>
          </p:cNvPr>
          <p:cNvGraphicFramePr>
            <a:graphicFrameLocks noGrp="1"/>
          </p:cNvGraphicFramePr>
          <p:nvPr>
            <p:extLst>
              <p:ext uri="{D42A27DB-BD31-4B8C-83A1-F6EECF244321}">
                <p14:modId xmlns:p14="http://schemas.microsoft.com/office/powerpoint/2010/main" val="1498795399"/>
              </p:ext>
            </p:extLst>
          </p:nvPr>
        </p:nvGraphicFramePr>
        <p:xfrm>
          <a:off x="795866" y="241050"/>
          <a:ext cx="10405534" cy="5702549"/>
        </p:xfrm>
        <a:graphic>
          <a:graphicData uri="http://schemas.openxmlformats.org/drawingml/2006/table">
            <a:tbl>
              <a:tblPr/>
              <a:tblGrid>
                <a:gridCol w="1224181">
                  <a:extLst>
                    <a:ext uri="{9D8B030D-6E8A-4147-A177-3AD203B41FA5}">
                      <a16:colId xmlns:a16="http://schemas.microsoft.com/office/drawing/2014/main" val="2433288138"/>
                    </a:ext>
                  </a:extLst>
                </a:gridCol>
                <a:gridCol w="1053364">
                  <a:extLst>
                    <a:ext uri="{9D8B030D-6E8A-4147-A177-3AD203B41FA5}">
                      <a16:colId xmlns:a16="http://schemas.microsoft.com/office/drawing/2014/main" val="3370346899"/>
                    </a:ext>
                  </a:extLst>
                </a:gridCol>
                <a:gridCol w="1181477">
                  <a:extLst>
                    <a:ext uri="{9D8B030D-6E8A-4147-A177-3AD203B41FA5}">
                      <a16:colId xmlns:a16="http://schemas.microsoft.com/office/drawing/2014/main" val="1837903294"/>
                    </a:ext>
                  </a:extLst>
                </a:gridCol>
                <a:gridCol w="711732">
                  <a:extLst>
                    <a:ext uri="{9D8B030D-6E8A-4147-A177-3AD203B41FA5}">
                      <a16:colId xmlns:a16="http://schemas.microsoft.com/office/drawing/2014/main" val="3392160399"/>
                    </a:ext>
                  </a:extLst>
                </a:gridCol>
                <a:gridCol w="1722394">
                  <a:extLst>
                    <a:ext uri="{9D8B030D-6E8A-4147-A177-3AD203B41FA5}">
                      <a16:colId xmlns:a16="http://schemas.microsoft.com/office/drawing/2014/main" val="1369647173"/>
                    </a:ext>
                  </a:extLst>
                </a:gridCol>
                <a:gridCol w="1138772">
                  <a:extLst>
                    <a:ext uri="{9D8B030D-6E8A-4147-A177-3AD203B41FA5}">
                      <a16:colId xmlns:a16="http://schemas.microsoft.com/office/drawing/2014/main" val="1323459706"/>
                    </a:ext>
                  </a:extLst>
                </a:gridCol>
                <a:gridCol w="754437">
                  <a:extLst>
                    <a:ext uri="{9D8B030D-6E8A-4147-A177-3AD203B41FA5}">
                      <a16:colId xmlns:a16="http://schemas.microsoft.com/office/drawing/2014/main" val="1578758370"/>
                    </a:ext>
                  </a:extLst>
                </a:gridCol>
                <a:gridCol w="1964383">
                  <a:extLst>
                    <a:ext uri="{9D8B030D-6E8A-4147-A177-3AD203B41FA5}">
                      <a16:colId xmlns:a16="http://schemas.microsoft.com/office/drawing/2014/main" val="2518479689"/>
                    </a:ext>
                  </a:extLst>
                </a:gridCol>
                <a:gridCol w="654794">
                  <a:extLst>
                    <a:ext uri="{9D8B030D-6E8A-4147-A177-3AD203B41FA5}">
                      <a16:colId xmlns:a16="http://schemas.microsoft.com/office/drawing/2014/main" val="1653462070"/>
                    </a:ext>
                  </a:extLst>
                </a:gridCol>
              </a:tblGrid>
              <a:tr h="186989">
                <a:tc>
                  <a:txBody>
                    <a:bodyPr/>
                    <a:lstStyle/>
                    <a:p>
                      <a:pPr algn="l" rtl="0" fontAlgn="ctr"/>
                      <a:r>
                        <a:rPr lang="es-MX" sz="1000" b="1" i="0" u="none" strike="noStrike">
                          <a:solidFill>
                            <a:srgbClr val="000000"/>
                          </a:solidFill>
                          <a:effectLst/>
                          <a:latin typeface="Calibri Light" panose="020F0302020204030204" pitchFamily="34" charset="0"/>
                        </a:rPr>
                        <a:t>Goal Area 2:</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  Livas Elementary 2023-2024</a:t>
                      </a:r>
                    </a:p>
                  </a:txBody>
                  <a:tcPr marL="3859" marR="3859" marT="3859" marB="2778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a:noFill/>
                    </a:lnL>
                    <a:lnR>
                      <a:noFill/>
                    </a:lnR>
                    <a:lnT>
                      <a:noFill/>
                    </a:lnT>
                    <a:lnB>
                      <a:noFill/>
                    </a:lnB>
                  </a:tcPr>
                </a:tc>
                <a:extLst>
                  <a:ext uri="{0D108BD9-81ED-4DB2-BD59-A6C34878D82A}">
                    <a16:rowId xmlns:a16="http://schemas.microsoft.com/office/drawing/2014/main" val="96847283"/>
                  </a:ext>
                </a:extLst>
              </a:tr>
              <a:tr h="199940">
                <a:tc>
                  <a:txBody>
                    <a:bodyPr/>
                    <a:lstStyle/>
                    <a:p>
                      <a:pPr algn="l" rtl="0" fontAlgn="ctr"/>
                      <a:r>
                        <a:rPr lang="es-MX" sz="1000" b="1" i="0" u="none" strike="noStrike">
                          <a:solidFill>
                            <a:srgbClr val="000000"/>
                          </a:solidFill>
                          <a:effectLst/>
                          <a:latin typeface="Calibri Light" panose="020F0302020204030204" pitchFamily="34" charset="0"/>
                        </a:rPr>
                        <a:t>Annual Goal 1:</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identified student groups in the Closing the Gaps domain will meet 90% of the indicators in the Academic Achievement Component by August 2023.</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38956203"/>
                  </a:ext>
                </a:extLst>
              </a:tr>
              <a:tr h="341831">
                <a:tc>
                  <a:txBody>
                    <a:bodyPr/>
                    <a:lstStyle/>
                    <a:p>
                      <a:pPr algn="l" rtl="0" fontAlgn="ctr"/>
                      <a:r>
                        <a:rPr lang="es-MX" sz="1000" b="1" i="0" u="none" strike="noStrike">
                          <a:solidFill>
                            <a:srgbClr val="000000"/>
                          </a:solidFill>
                          <a:effectLst/>
                          <a:latin typeface="Calibri Light" panose="020F0302020204030204" pitchFamily="34" charset="0"/>
                        </a:rPr>
                        <a:t>Objective 1:</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identified student groups in the Closing the Gaps domain will be monitored monthly to ensure that at least 90% of the indicators in the Academic Achievement component are met by June 2022.</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67527886"/>
                  </a:ext>
                </a:extLst>
              </a:tr>
              <a:tr h="496672">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6834565"/>
                  </a:ext>
                </a:extLst>
              </a:tr>
              <a:tr h="1580561">
                <a:tc>
                  <a:txBody>
                    <a:bodyPr/>
                    <a:lstStyle/>
                    <a:p>
                      <a:pPr algn="l" rtl="0" fontAlgn="t"/>
                      <a:r>
                        <a:rPr lang="en-US" sz="1000" b="1" i="0" u="none" strike="noStrike">
                          <a:solidFill>
                            <a:srgbClr val="000000"/>
                          </a:solidFill>
                          <a:effectLst/>
                          <a:latin typeface="Calibri Light" panose="020F0302020204030204" pitchFamily="34" charset="0"/>
                        </a:rPr>
                        <a:t>Monitor the progress of all students including special population students, i.e. SPED, ELs, migrant, 504, etc. through formal and informal assessments.</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Campus Administrator, CLL, teachers,  Resources account Directors</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-Weekly Assessments                    -DMAC reports                           -TPRI/Tejas LEE reports                                                                                               Title 1 -211 / SCE - 166  Local Funds 199, Special Ed 224, Title III-263</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 2023 -   May 2024</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disaggregated data reports utilized in district templates for meeting the system safeguards and shared during district review sessions.                                                -Walk-throughs                                                     -ARD's                                                                              -Teacher's disaggreating data during their weekly lesson planning periods.</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Decrease in the student achievement gap among all student population.</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 </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48548002"/>
                  </a:ext>
                </a:extLst>
              </a:tr>
              <a:tr h="19406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61235979"/>
                  </a:ext>
                </a:extLst>
              </a:tr>
              <a:tr h="186989">
                <a:tc gridSpan="8">
                  <a:txBody>
                    <a:bodyPr/>
                    <a:lstStyle/>
                    <a:p>
                      <a:pPr algn="l" fontAlgn="t"/>
                      <a:r>
                        <a:rPr lang="en-US" sz="1000" b="1" i="0" u="none" strike="noStrike">
                          <a:solidFill>
                            <a:srgbClr val="000000"/>
                          </a:solidFill>
                          <a:effectLst/>
                          <a:latin typeface="Calibri Light" panose="020F0302020204030204" pitchFamily="34" charset="0"/>
                        </a:rPr>
                        <a:t>1. Monitor usage of programs to track student progress and adjust instructional delivery</a:t>
                      </a:r>
                    </a:p>
                  </a:txBody>
                  <a:tcPr marL="3859" marR="3859" marT="3859" marB="2778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a:noFill/>
                    </a:lnL>
                    <a:lnR>
                      <a:noFill/>
                    </a:lnR>
                    <a:lnT>
                      <a:noFill/>
                    </a:lnT>
                    <a:lnB>
                      <a:noFill/>
                    </a:lnB>
                  </a:tcPr>
                </a:tc>
                <a:extLst>
                  <a:ext uri="{0D108BD9-81ED-4DB2-BD59-A6C34878D82A}">
                    <a16:rowId xmlns:a16="http://schemas.microsoft.com/office/drawing/2014/main" val="3280855499"/>
                  </a:ext>
                </a:extLst>
              </a:tr>
              <a:tr h="186989">
                <a:tc gridSpan="8">
                  <a:txBody>
                    <a:bodyPr/>
                    <a:lstStyle/>
                    <a:p>
                      <a:pPr algn="l" fontAlgn="t"/>
                      <a:r>
                        <a:rPr lang="en-US" sz="1000" b="1" i="0" u="none" strike="noStrike">
                          <a:solidFill>
                            <a:srgbClr val="000000"/>
                          </a:solidFill>
                          <a:effectLst/>
                          <a:latin typeface="Calibri Light" panose="020F0302020204030204" pitchFamily="34" charset="0"/>
                        </a:rPr>
                        <a:t>2. Student group data will be disaggregated at the campus level to determine student progress.</a:t>
                      </a:r>
                    </a:p>
                  </a:txBody>
                  <a:tcPr marL="3859" marR="3859" marT="3859" marB="2778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a:noFill/>
                    </a:lnL>
                    <a:lnR>
                      <a:noFill/>
                    </a:lnR>
                    <a:lnT>
                      <a:noFill/>
                    </a:lnT>
                    <a:lnB>
                      <a:noFill/>
                    </a:lnB>
                  </a:tcPr>
                </a:tc>
                <a:extLst>
                  <a:ext uri="{0D108BD9-81ED-4DB2-BD59-A6C34878D82A}">
                    <a16:rowId xmlns:a16="http://schemas.microsoft.com/office/drawing/2014/main" val="3397386808"/>
                  </a:ext>
                </a:extLst>
              </a:tr>
              <a:tr h="496672">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43029393"/>
                  </a:ext>
                </a:extLst>
              </a:tr>
              <a:tr h="1270879">
                <a:tc>
                  <a:txBody>
                    <a:bodyPr/>
                    <a:lstStyle/>
                    <a:p>
                      <a:pPr algn="l" rtl="0" fontAlgn="t"/>
                      <a:r>
                        <a:rPr lang="en-US" sz="1000" b="1" i="0" u="none" strike="noStrike">
                          <a:solidFill>
                            <a:srgbClr val="000000"/>
                          </a:solidFill>
                          <a:effectLst/>
                          <a:latin typeface="Calibri Light" panose="020F0302020204030204" pitchFamily="34" charset="0"/>
                        </a:rPr>
                        <a:t>Monitor campus implementation of accommodations, co-teaching, inclusion support and interventions to accelerate student progress.</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Campus Administrator, CLL, Teachers                       Resources account Directors</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  RTI documentation                    - IAP's and IEP's                                                                                                                       Title 1-211/ SCE-166, Local 199, Special Ed- 224, Title III-263</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2023-May 2024</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Walk-throughs, ARDs, Accomodations, monitoring of the IEP's,  and Lesson Plans</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Decrease in the student achievement gap among all student population.</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 </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3859" marR="3859" marT="3859" marB="2778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35301507"/>
                  </a:ext>
                </a:extLst>
              </a:tr>
              <a:tr h="186989">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3859" marR="3859" marT="3859" marB="2778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92000742"/>
                  </a:ext>
                </a:extLst>
              </a:tr>
              <a:tr h="186989">
                <a:tc gridSpan="8">
                  <a:txBody>
                    <a:bodyPr/>
                    <a:lstStyle/>
                    <a:p>
                      <a:pPr algn="l" fontAlgn="t"/>
                      <a:r>
                        <a:rPr lang="en-US" sz="1000" b="1" i="0" u="none" strike="noStrike" dirty="0">
                          <a:solidFill>
                            <a:srgbClr val="000000"/>
                          </a:solidFill>
                          <a:effectLst/>
                          <a:latin typeface="Calibri Light" panose="020F0302020204030204" pitchFamily="34" charset="0"/>
                        </a:rPr>
                        <a:t>1.  Ensure each teacher is  provided with student's current accommodations.</a:t>
                      </a:r>
                    </a:p>
                  </a:txBody>
                  <a:tcPr marL="3859" marR="3859" marT="3859" marB="2778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3859" marR="3859" marT="3859" marB="27782" anchor="b">
                    <a:lnL>
                      <a:noFill/>
                    </a:lnL>
                    <a:lnR>
                      <a:noFill/>
                    </a:lnR>
                    <a:lnT>
                      <a:noFill/>
                    </a:lnT>
                    <a:lnB>
                      <a:noFill/>
                    </a:lnB>
                  </a:tcPr>
                </a:tc>
                <a:extLst>
                  <a:ext uri="{0D108BD9-81ED-4DB2-BD59-A6C34878D82A}">
                    <a16:rowId xmlns:a16="http://schemas.microsoft.com/office/drawing/2014/main" val="3787754721"/>
                  </a:ext>
                </a:extLst>
              </a:tr>
              <a:tr h="186989">
                <a:tc gridSpan="8">
                  <a:txBody>
                    <a:bodyPr/>
                    <a:lstStyle/>
                    <a:p>
                      <a:pPr algn="l" fontAlgn="t"/>
                      <a:r>
                        <a:rPr lang="en-US" sz="1000" b="1" i="0" u="none" strike="noStrike">
                          <a:solidFill>
                            <a:srgbClr val="000000"/>
                          </a:solidFill>
                          <a:effectLst/>
                          <a:latin typeface="Calibri Light" panose="020F0302020204030204" pitchFamily="34" charset="0"/>
                        </a:rPr>
                        <a:t>2. Porvide in depth understanding of the various accomodations to our staff</a:t>
                      </a:r>
                    </a:p>
                  </a:txBody>
                  <a:tcPr marL="3859" marR="3859" marT="3859" marB="2778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dirty="0">
                        <a:solidFill>
                          <a:srgbClr val="000000"/>
                        </a:solidFill>
                        <a:effectLst/>
                        <a:latin typeface="Calibri Light" panose="020F0302020204030204" pitchFamily="34" charset="0"/>
                      </a:endParaRPr>
                    </a:p>
                  </a:txBody>
                  <a:tcPr marL="3859" marR="3859" marT="3859" marB="27782" anchor="b">
                    <a:lnL>
                      <a:noFill/>
                    </a:lnL>
                    <a:lnR>
                      <a:noFill/>
                    </a:lnR>
                    <a:lnT>
                      <a:noFill/>
                    </a:lnT>
                    <a:lnB>
                      <a:noFill/>
                    </a:lnB>
                  </a:tcPr>
                </a:tc>
                <a:extLst>
                  <a:ext uri="{0D108BD9-81ED-4DB2-BD59-A6C34878D82A}">
                    <a16:rowId xmlns:a16="http://schemas.microsoft.com/office/drawing/2014/main" val="2799395116"/>
                  </a:ext>
                </a:extLst>
              </a:tr>
            </a:tbl>
          </a:graphicData>
        </a:graphic>
      </p:graphicFrame>
    </p:spTree>
    <p:extLst>
      <p:ext uri="{BB962C8B-B14F-4D97-AF65-F5344CB8AC3E}">
        <p14:creationId xmlns:p14="http://schemas.microsoft.com/office/powerpoint/2010/main" val="41895474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highlight>
                  <a:srgbClr val="FFFF00"/>
                </a:highlight>
              </a:rPr>
              <a:t>38</a:t>
            </a:fld>
            <a:endParaRPr lang="en-US" dirty="0">
              <a:highlight>
                <a:srgbClr val="FFFF00"/>
              </a:highlight>
            </a:endParaRPr>
          </a:p>
        </p:txBody>
      </p:sp>
      <p:graphicFrame>
        <p:nvGraphicFramePr>
          <p:cNvPr id="3" name="Table 2">
            <a:extLst>
              <a:ext uri="{FF2B5EF4-FFF2-40B4-BE49-F238E27FC236}">
                <a16:creationId xmlns:a16="http://schemas.microsoft.com/office/drawing/2014/main" id="{DCA30A35-4562-43B2-8CBA-C6AFB932F8B2}"/>
              </a:ext>
            </a:extLst>
          </p:cNvPr>
          <p:cNvGraphicFramePr>
            <a:graphicFrameLocks noGrp="1"/>
          </p:cNvGraphicFramePr>
          <p:nvPr>
            <p:extLst>
              <p:ext uri="{D42A27DB-BD31-4B8C-83A1-F6EECF244321}">
                <p14:modId xmlns:p14="http://schemas.microsoft.com/office/powerpoint/2010/main" val="472168645"/>
              </p:ext>
            </p:extLst>
          </p:nvPr>
        </p:nvGraphicFramePr>
        <p:xfrm>
          <a:off x="668868" y="136525"/>
          <a:ext cx="10193865" cy="6372267"/>
        </p:xfrm>
        <a:graphic>
          <a:graphicData uri="http://schemas.openxmlformats.org/drawingml/2006/table">
            <a:tbl>
              <a:tblPr/>
              <a:tblGrid>
                <a:gridCol w="1670161">
                  <a:extLst>
                    <a:ext uri="{9D8B030D-6E8A-4147-A177-3AD203B41FA5}">
                      <a16:colId xmlns:a16="http://schemas.microsoft.com/office/drawing/2014/main" val="3064188842"/>
                    </a:ext>
                  </a:extLst>
                </a:gridCol>
                <a:gridCol w="1060838">
                  <a:extLst>
                    <a:ext uri="{9D8B030D-6E8A-4147-A177-3AD203B41FA5}">
                      <a16:colId xmlns:a16="http://schemas.microsoft.com/office/drawing/2014/main" val="4132540835"/>
                    </a:ext>
                  </a:extLst>
                </a:gridCol>
                <a:gridCol w="1430896">
                  <a:extLst>
                    <a:ext uri="{9D8B030D-6E8A-4147-A177-3AD203B41FA5}">
                      <a16:colId xmlns:a16="http://schemas.microsoft.com/office/drawing/2014/main" val="3576736382"/>
                    </a:ext>
                  </a:extLst>
                </a:gridCol>
                <a:gridCol w="740119">
                  <a:extLst>
                    <a:ext uri="{9D8B030D-6E8A-4147-A177-3AD203B41FA5}">
                      <a16:colId xmlns:a16="http://schemas.microsoft.com/office/drawing/2014/main" val="2342995832"/>
                    </a:ext>
                  </a:extLst>
                </a:gridCol>
                <a:gridCol w="1492573">
                  <a:extLst>
                    <a:ext uri="{9D8B030D-6E8A-4147-A177-3AD203B41FA5}">
                      <a16:colId xmlns:a16="http://schemas.microsoft.com/office/drawing/2014/main" val="3958901171"/>
                    </a:ext>
                  </a:extLst>
                </a:gridCol>
                <a:gridCol w="1406227">
                  <a:extLst>
                    <a:ext uri="{9D8B030D-6E8A-4147-A177-3AD203B41FA5}">
                      <a16:colId xmlns:a16="http://schemas.microsoft.com/office/drawing/2014/main" val="2949299911"/>
                    </a:ext>
                  </a:extLst>
                </a:gridCol>
                <a:gridCol w="838802">
                  <a:extLst>
                    <a:ext uri="{9D8B030D-6E8A-4147-A177-3AD203B41FA5}">
                      <a16:colId xmlns:a16="http://schemas.microsoft.com/office/drawing/2014/main" val="3897263389"/>
                    </a:ext>
                  </a:extLst>
                </a:gridCol>
                <a:gridCol w="1035142">
                  <a:extLst>
                    <a:ext uri="{9D8B030D-6E8A-4147-A177-3AD203B41FA5}">
                      <a16:colId xmlns:a16="http://schemas.microsoft.com/office/drawing/2014/main" val="4267772809"/>
                    </a:ext>
                  </a:extLst>
                </a:gridCol>
                <a:gridCol w="519107">
                  <a:extLst>
                    <a:ext uri="{9D8B030D-6E8A-4147-A177-3AD203B41FA5}">
                      <a16:colId xmlns:a16="http://schemas.microsoft.com/office/drawing/2014/main" val="2686360527"/>
                    </a:ext>
                  </a:extLst>
                </a:gridCol>
              </a:tblGrid>
              <a:tr h="144381">
                <a:tc>
                  <a:txBody>
                    <a:bodyPr/>
                    <a:lstStyle/>
                    <a:p>
                      <a:pPr algn="l" rtl="0" fontAlgn="ctr"/>
                      <a:r>
                        <a:rPr lang="es-MX" sz="1000" b="1" i="0" u="none" strike="noStrike" dirty="0" err="1">
                          <a:solidFill>
                            <a:srgbClr val="000000"/>
                          </a:solidFill>
                          <a:effectLst/>
                          <a:latin typeface="Calibri Light" panose="020F0302020204030204" pitchFamily="34" charset="0"/>
                        </a:rPr>
                        <a:t>Goal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Area</a:t>
                      </a:r>
                      <a:r>
                        <a:rPr lang="es-MX" sz="1000" b="1" i="0" u="none" strike="noStrike" dirty="0">
                          <a:solidFill>
                            <a:srgbClr val="000000"/>
                          </a:solidFill>
                          <a:effectLst/>
                          <a:latin typeface="Calibri Light" panose="020F0302020204030204" pitchFamily="34" charset="0"/>
                        </a:rPr>
                        <a:t> 2:</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a:t>
                      </a:r>
                    </a:p>
                  </a:txBody>
                  <a:tcPr marL="4049" marR="4049" marT="4049" marB="2915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s-MX" sz="900" b="1" i="0" u="none" strike="noStrike" dirty="0">
                          <a:solidFill>
                            <a:srgbClr val="000000"/>
                          </a:solidFill>
                          <a:effectLst/>
                          <a:highlight>
                            <a:srgbClr val="FFFF00"/>
                          </a:highlight>
                          <a:latin typeface="Calibri Light" panose="020F0302020204030204" pitchFamily="34" charset="0"/>
                        </a:rPr>
                        <a:t>Livas Elementary  2023-2024</a:t>
                      </a:r>
                    </a:p>
                  </a:txBody>
                  <a:tcPr marL="4049" marR="4049" marT="4049" marB="2915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900" b="1" i="0" u="none" strike="noStrike" dirty="0">
                        <a:solidFill>
                          <a:srgbClr val="000000"/>
                        </a:solidFill>
                        <a:effectLst/>
                        <a:highlight>
                          <a:srgbClr val="FFFF00"/>
                        </a:highlight>
                        <a:latin typeface="Calibri Light" panose="020F0302020204030204" pitchFamily="34" charset="0"/>
                      </a:endParaRPr>
                    </a:p>
                  </a:txBody>
                  <a:tcPr marL="4049" marR="4049" marT="4049" marB="2915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4049" marR="4049" marT="4049" marB="2915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4049" marR="4049" marT="4049" marB="2915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4049" marR="4049" marT="4049" marB="29152"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4049" marR="4049" marT="4049" marB="29152"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35000087"/>
                  </a:ext>
                </a:extLst>
              </a:tr>
              <a:tr h="168845">
                <a:tc>
                  <a:txBody>
                    <a:bodyPr/>
                    <a:lstStyle/>
                    <a:p>
                      <a:pPr algn="l" rtl="0" fontAlgn="ctr"/>
                      <a:r>
                        <a:rPr lang="es-MX" sz="1000" b="1" i="0" u="none" strike="noStrike">
                          <a:solidFill>
                            <a:srgbClr val="000000"/>
                          </a:solidFill>
                          <a:effectLst/>
                          <a:latin typeface="Calibri Light" panose="020F0302020204030204" pitchFamily="34" charset="0"/>
                        </a:rPr>
                        <a:t>Annual Goal 1:  </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identified student groups in the Closing the Gaps domain will meet 90% of the indicators in the Academic Achievement Component by August 2023.</a:t>
                      </a:r>
                    </a:p>
                  </a:txBody>
                  <a:tcPr marL="4049" marR="4049" marT="4049" marB="2915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2664592146"/>
                  </a:ext>
                </a:extLst>
              </a:tr>
              <a:tr h="250303">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identified student groups in the Academic Achievement component will meet 90% of the indicators by being provided high-quality, research-based instruction throughout the 23-24 school year.</a:t>
                      </a:r>
                    </a:p>
                  </a:txBody>
                  <a:tcPr marL="4049" marR="4049" marT="4049" marB="2915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562517222"/>
                  </a:ext>
                </a:extLst>
              </a:tr>
              <a:tr h="356225">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100919713"/>
                  </a:ext>
                </a:extLst>
              </a:tr>
              <a:tr h="928645">
                <a:tc>
                  <a:txBody>
                    <a:bodyPr/>
                    <a:lstStyle/>
                    <a:p>
                      <a:pPr algn="l" rtl="0" fontAlgn="t"/>
                      <a:r>
                        <a:rPr lang="en-US" sz="1000" b="1" i="0" u="none" strike="noStrike" dirty="0">
                          <a:solidFill>
                            <a:srgbClr val="000000"/>
                          </a:solidFill>
                          <a:effectLst/>
                          <a:latin typeface="Calibri Light" panose="020F0302020204030204" pitchFamily="34" charset="0"/>
                        </a:rPr>
                        <a:t>Provide professional development to staff on implementation of supplemental aids, ELPs strategies, and effective use of data.</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AP,CLL, Teachers,Resources account Directors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 TEA Accommodations </a:t>
                      </a:r>
                      <a:r>
                        <a:rPr lang="en-US" sz="1000" b="1" i="0" u="none" strike="noStrike" dirty="0" err="1">
                          <a:solidFill>
                            <a:srgbClr val="000000"/>
                          </a:solidFill>
                          <a:effectLst/>
                          <a:latin typeface="Calibri Light" panose="020F0302020204030204" pitchFamily="34" charset="0"/>
                        </a:rPr>
                        <a:t>Resouce</a:t>
                      </a:r>
                      <a:r>
                        <a:rPr lang="en-US" sz="1000" b="1" i="0" u="none" strike="noStrike" dirty="0">
                          <a:solidFill>
                            <a:srgbClr val="000000"/>
                          </a:solidFill>
                          <a:effectLst/>
                          <a:latin typeface="Calibri Light" panose="020F0302020204030204" pitchFamily="34" charset="0"/>
                        </a:rPr>
                        <a:t> documents                              -English </a:t>
                      </a:r>
                      <a:r>
                        <a:rPr lang="en-US" sz="1000" b="1" i="0" u="none" strike="noStrike" dirty="0" err="1">
                          <a:solidFill>
                            <a:srgbClr val="000000"/>
                          </a:solidFill>
                          <a:effectLst/>
                          <a:latin typeface="Calibri Light" panose="020F0302020204030204" pitchFamily="34" charset="0"/>
                        </a:rPr>
                        <a:t>Lanuage</a:t>
                      </a:r>
                      <a:r>
                        <a:rPr lang="en-US" sz="1000" b="1" i="0" u="none" strike="noStrike" dirty="0">
                          <a:solidFill>
                            <a:srgbClr val="000000"/>
                          </a:solidFill>
                          <a:effectLst/>
                          <a:latin typeface="Calibri Light" panose="020F0302020204030204" pitchFamily="34" charset="0"/>
                        </a:rPr>
                        <a:t> Proficiency documents                                    -DMAC reports                                                         </a:t>
                      </a:r>
                      <a:r>
                        <a:rPr lang="en-US" sz="1000" b="1" i="0" u="none" strike="noStrike" dirty="0">
                          <a:solidFill>
                            <a:srgbClr val="000000"/>
                          </a:solidFill>
                          <a:effectLst/>
                          <a:highlight>
                            <a:srgbClr val="FFFF00"/>
                          </a:highlight>
                          <a:latin typeface="Calibri Light" panose="020F0302020204030204" pitchFamily="34" charset="0"/>
                        </a:rPr>
                        <a:t>Title I -211</a:t>
                      </a:r>
                      <a:r>
                        <a:rPr lang="en-US" sz="1000" b="1" i="0" u="none" strike="noStrike" dirty="0">
                          <a:solidFill>
                            <a:srgbClr val="000000"/>
                          </a:solidFill>
                          <a:effectLst/>
                          <a:latin typeface="Calibri Light" panose="020F0302020204030204" pitchFamily="34" charset="0"/>
                        </a:rPr>
                        <a:t>/SCE-166, Local-199, Title III 263,ESSER 282  Special Ed -224</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-ELPS Strategies are implemented in the classroom                                                            -Walk Through documentation                     -Lesson Plans  </a:t>
                      </a:r>
                    </a:p>
                    <a:p>
                      <a:pPr algn="l" rtl="0" fontAlgn="t"/>
                      <a:r>
                        <a:rPr lang="en-US" sz="1000" b="1" i="0" u="none" strike="noStrike" dirty="0">
                          <a:solidFill>
                            <a:srgbClr val="000000"/>
                          </a:solidFill>
                          <a:effectLst/>
                          <a:latin typeface="Calibri Light" panose="020F0302020204030204" pitchFamily="34" charset="0"/>
                        </a:rPr>
                        <a:t>Professional development (Early childhood conference)                                                      </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Narrowing the </a:t>
                      </a:r>
                      <a:r>
                        <a:rPr lang="en-US" sz="1000" b="1" i="0" u="none" strike="noStrike" dirty="0" err="1">
                          <a:solidFill>
                            <a:srgbClr val="000000"/>
                          </a:solidFill>
                          <a:effectLst/>
                          <a:latin typeface="Calibri Light" panose="020F0302020204030204" pitchFamily="34" charset="0"/>
                        </a:rPr>
                        <a:t>stdent</a:t>
                      </a:r>
                      <a:r>
                        <a:rPr lang="en-US" sz="1000" b="1" i="0" u="none" strike="noStrike" dirty="0">
                          <a:solidFill>
                            <a:srgbClr val="000000"/>
                          </a:solidFill>
                          <a:effectLst/>
                          <a:latin typeface="Calibri Light" panose="020F0302020204030204" pitchFamily="34" charset="0"/>
                        </a:rPr>
                        <a:t> </a:t>
                      </a:r>
                      <a:r>
                        <a:rPr lang="en-US" sz="1000" b="1" i="0" u="none" strike="noStrike" dirty="0" err="1">
                          <a:solidFill>
                            <a:srgbClr val="000000"/>
                          </a:solidFill>
                          <a:effectLst/>
                          <a:latin typeface="Calibri Light" panose="020F0302020204030204" pitchFamily="34" charset="0"/>
                        </a:rPr>
                        <a:t>acheivement</a:t>
                      </a:r>
                      <a:r>
                        <a:rPr lang="en-US" sz="1000" b="1" i="0" u="none" strike="noStrike" dirty="0">
                          <a:solidFill>
                            <a:srgbClr val="000000"/>
                          </a:solidFill>
                          <a:effectLst/>
                          <a:latin typeface="Calibri Light" panose="020F0302020204030204" pitchFamily="34" charset="0"/>
                        </a:rPr>
                        <a:t> gap among all student populations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12918405"/>
                  </a:ext>
                </a:extLst>
              </a:tr>
              <a:tr h="14438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dirty="0">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17660993"/>
                  </a:ext>
                </a:extLst>
              </a:tr>
              <a:tr h="144381">
                <a:tc gridSpan="8">
                  <a:txBody>
                    <a:bodyPr/>
                    <a:lstStyle/>
                    <a:p>
                      <a:pPr algn="l" fontAlgn="t"/>
                      <a:r>
                        <a:rPr lang="en-US" sz="1000" b="1" i="0" u="none" strike="noStrike">
                          <a:solidFill>
                            <a:srgbClr val="000000"/>
                          </a:solidFill>
                          <a:effectLst/>
                          <a:latin typeface="Calibri Light" panose="020F0302020204030204" pitchFamily="34" charset="0"/>
                        </a:rPr>
                        <a:t>1. Monitor the use of supplemental aids by students during instruction.</a:t>
                      </a:r>
                    </a:p>
                  </a:txBody>
                  <a:tcPr marL="4049" marR="4049" marT="4049" marB="2915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1806971870"/>
                  </a:ext>
                </a:extLst>
              </a:tr>
              <a:tr h="144381">
                <a:tc gridSpan="8">
                  <a:txBody>
                    <a:bodyPr/>
                    <a:lstStyle/>
                    <a:p>
                      <a:pPr algn="l" fontAlgn="t"/>
                      <a:r>
                        <a:rPr lang="en-US" sz="1000" b="1" i="0" u="none" strike="noStrike">
                          <a:solidFill>
                            <a:srgbClr val="000000"/>
                          </a:solidFill>
                          <a:effectLst/>
                          <a:latin typeface="Calibri Light" panose="020F0302020204030204" pitchFamily="34" charset="0"/>
                        </a:rPr>
                        <a:t>2. Plan out a PD calendar to provide up to date information on TEA's approved supplemental aids.</a:t>
                      </a:r>
                    </a:p>
                  </a:txBody>
                  <a:tcPr marL="4049" marR="4049" marT="4049" marB="2915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536668721"/>
                  </a:ext>
                </a:extLst>
              </a:tr>
              <a:tr h="144381">
                <a:tc gridSpan="8">
                  <a:txBody>
                    <a:bodyPr/>
                    <a:lstStyle/>
                    <a:p>
                      <a:pPr algn="l" fontAlgn="t"/>
                      <a:r>
                        <a:rPr lang="en-US" sz="1000" b="1" i="0" u="none" strike="noStrike">
                          <a:solidFill>
                            <a:srgbClr val="000000"/>
                          </a:solidFill>
                          <a:effectLst/>
                          <a:latin typeface="Calibri Light" panose="020F0302020204030204" pitchFamily="34" charset="0"/>
                        </a:rPr>
                        <a:t>3. Monitor the implementation of  ELPS strategies.</a:t>
                      </a:r>
                    </a:p>
                  </a:txBody>
                  <a:tcPr marL="4049" marR="4049" marT="4049" marB="2915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3489798704"/>
                  </a:ext>
                </a:extLst>
              </a:tr>
              <a:tr h="356225">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Resources</a:t>
                      </a:r>
                      <a:endParaRPr lang="es-MX" sz="1000" b="1" i="0" u="none" strike="noStrike" dirty="0">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953740472"/>
                  </a:ext>
                </a:extLst>
              </a:tr>
              <a:tr h="1945053">
                <a:tc>
                  <a:txBody>
                    <a:bodyPr/>
                    <a:lstStyle/>
                    <a:p>
                      <a:pPr algn="l" rtl="0" fontAlgn="t"/>
                      <a:r>
                        <a:rPr lang="en-US" sz="1000" b="1" i="0" u="none" strike="noStrike" dirty="0">
                          <a:solidFill>
                            <a:srgbClr val="000000"/>
                          </a:solidFill>
                          <a:effectLst/>
                          <a:latin typeface="Calibri Light" panose="020F0302020204030204" pitchFamily="34" charset="0"/>
                        </a:rPr>
                        <a:t>Teachers will incorporate learned strategies from Research Based professional development into their curriculum guides.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1000" b="1" i="0" u="none" strike="noStrike" noProof="0">
                          <a:solidFill>
                            <a:srgbClr val="000000"/>
                          </a:solidFill>
                          <a:effectLst/>
                          <a:latin typeface="Calibri Light" panose="020F0302020204030204" pitchFamily="34" charset="0"/>
                        </a:rPr>
                        <a:t>Principal, AP, CLL,Teachers, Rescouces accout Directors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800" b="1" i="0" u="none" strike="noStrike" noProof="0" dirty="0">
                          <a:solidFill>
                            <a:srgbClr val="000000"/>
                          </a:solidFill>
                          <a:effectLst/>
                          <a:latin typeface="Calibri Light" panose="020F0302020204030204" pitchFamily="34" charset="0"/>
                        </a:rPr>
                        <a:t>Dictionaries, paper, pencils, non-linguistic representations activities--laminating machine, graphic organizers, voyager program, Istation/Learning .com, Think Up, SAVVAS Pearson, TPRI/</a:t>
                      </a:r>
                      <a:r>
                        <a:rPr lang="en-US" sz="800" b="1" i="0" u="none" strike="noStrike" noProof="0" dirty="0" err="1">
                          <a:solidFill>
                            <a:srgbClr val="000000"/>
                          </a:solidFill>
                          <a:effectLst/>
                          <a:latin typeface="Calibri Light" panose="020F0302020204030204" pitchFamily="34" charset="0"/>
                        </a:rPr>
                        <a:t>Tejas</a:t>
                      </a:r>
                      <a:r>
                        <a:rPr lang="en-US" sz="800" b="1" i="0" u="none" strike="noStrike" noProof="0" dirty="0">
                          <a:solidFill>
                            <a:srgbClr val="000000"/>
                          </a:solidFill>
                          <a:effectLst/>
                          <a:latin typeface="Calibri Light" panose="020F0302020204030204" pitchFamily="34" charset="0"/>
                        </a:rPr>
                        <a:t> Lee, Unique Learning, /</a:t>
                      </a:r>
                      <a:r>
                        <a:rPr lang="en-US" sz="800" b="1" i="0" u="none" strike="noStrike" noProof="0" dirty="0" err="1">
                          <a:solidFill>
                            <a:srgbClr val="000000"/>
                          </a:solidFill>
                          <a:effectLst/>
                          <a:latin typeface="Calibri Light" panose="020F0302020204030204" pitchFamily="34" charset="0"/>
                        </a:rPr>
                        <a:t>Tutorrt</a:t>
                      </a:r>
                      <a:r>
                        <a:rPr lang="en-US" sz="800" b="1" i="0" u="none" strike="noStrike" noProof="0" dirty="0">
                          <a:solidFill>
                            <a:srgbClr val="000000"/>
                          </a:solidFill>
                          <a:effectLst/>
                          <a:latin typeface="Calibri Light" panose="020F0302020204030204" pitchFamily="34" charset="0"/>
                        </a:rPr>
                        <a:t> time Professional tutors,</a:t>
                      </a:r>
                      <a:r>
                        <a:rPr lang="en-US" sz="800" b="1" i="0" u="none" strike="noStrike" noProof="0" dirty="0">
                          <a:solidFill>
                            <a:srgbClr val="000000"/>
                          </a:solidFill>
                          <a:effectLst/>
                          <a:highlight>
                            <a:srgbClr val="FFFF00"/>
                          </a:highlight>
                          <a:latin typeface="Calibri Light" panose="020F0302020204030204" pitchFamily="34" charset="0"/>
                        </a:rPr>
                        <a:t> </a:t>
                      </a:r>
                      <a:r>
                        <a:rPr lang="en-US" sz="800" b="1" i="0" u="none" strike="noStrike" noProof="0" dirty="0">
                          <a:solidFill>
                            <a:srgbClr val="000000"/>
                          </a:solidFill>
                          <a:effectLst/>
                          <a:latin typeface="Calibri Light" panose="020F0302020204030204" pitchFamily="34" charset="0"/>
                        </a:rPr>
                        <a:t>Science Fusion, REACH Adoption materials, STAAR Ready Countdown, Think Through Math, Student instructional materials(Lakeshore, central supply, gateway, </a:t>
                      </a:r>
                      <a:r>
                        <a:rPr lang="en-US" sz="800" b="1" i="0" u="none" strike="noStrike" noProof="0" dirty="0">
                          <a:solidFill>
                            <a:srgbClr val="000000"/>
                          </a:solidFill>
                          <a:effectLst/>
                          <a:highlight>
                            <a:srgbClr val="FFFF00"/>
                          </a:highlight>
                          <a:latin typeface="Calibri Light" panose="020F0302020204030204" pitchFamily="34" charset="0"/>
                        </a:rPr>
                        <a:t>canon copiers, copy graphics, staples).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noProof="0" dirty="0">
                          <a:solidFill>
                            <a:srgbClr val="000000"/>
                          </a:solidFill>
                          <a:effectLst/>
                          <a:latin typeface="Calibri Light" panose="020F0302020204030204" pitchFamily="34" charset="0"/>
                        </a:rPr>
                        <a:t>September 2023-August 2024</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Strategies are implemented in the classroom                                                         -Walk Through documentation                      -Lesson Plans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Narrowing the student acheivement gap among all student populations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4049" marR="4049" marT="4049" marB="2915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13031864"/>
                  </a:ext>
                </a:extLst>
              </a:tr>
              <a:tr h="144381">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049" marR="4049" marT="4049" marB="2915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333464735"/>
                  </a:ext>
                </a:extLst>
              </a:tr>
              <a:tr h="144381">
                <a:tc gridSpan="8">
                  <a:txBody>
                    <a:bodyPr/>
                    <a:lstStyle/>
                    <a:p>
                      <a:pPr algn="l" fontAlgn="t"/>
                      <a:r>
                        <a:rPr lang="en-US" sz="1000" b="1" i="0" u="none" strike="noStrike" dirty="0">
                          <a:solidFill>
                            <a:srgbClr val="000000"/>
                          </a:solidFill>
                          <a:effectLst/>
                          <a:latin typeface="Calibri Light" panose="020F0302020204030204" pitchFamily="34" charset="0"/>
                        </a:rPr>
                        <a:t>1. During weekly curriculum planning teachers will include research-based strategies to enhance instruction</a:t>
                      </a:r>
                    </a:p>
                  </a:txBody>
                  <a:tcPr marL="4049" marR="4049" marT="4049" marB="2915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lnT w="6350" cap="flat" cmpd="sng" algn="ctr">
                      <a:solidFill>
                        <a:srgbClr val="000000"/>
                      </a:solidFill>
                      <a:prstDash val="solid"/>
                      <a:round/>
                      <a:headEnd type="none" w="med" len="med"/>
                      <a:tailEnd type="none" w="med" len="med"/>
                    </a:lnT>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3554564057"/>
                  </a:ext>
                </a:extLst>
              </a:tr>
              <a:tr h="144381">
                <a:tc gridSpan="8">
                  <a:txBody>
                    <a:bodyPr/>
                    <a:lstStyle/>
                    <a:p>
                      <a:pPr algn="l" fontAlgn="t"/>
                      <a:r>
                        <a:rPr lang="en-US" sz="1000" b="1" i="0" u="none" strike="noStrike">
                          <a:solidFill>
                            <a:srgbClr val="000000"/>
                          </a:solidFill>
                          <a:effectLst/>
                          <a:latin typeface="Calibri Light" panose="020F0302020204030204" pitchFamily="34" charset="0"/>
                        </a:rPr>
                        <a:t>2. Monitor of implementation of new strategies during walk throughs</a:t>
                      </a:r>
                    </a:p>
                  </a:txBody>
                  <a:tcPr marL="4049" marR="4049" marT="4049" marB="2915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4119964192"/>
                  </a:ext>
                </a:extLst>
              </a:tr>
              <a:tr h="117253">
                <a:tc gridSpan="8">
                  <a:txBody>
                    <a:bodyPr/>
                    <a:lstStyle/>
                    <a:p>
                      <a:pPr algn="l" fontAlgn="t"/>
                      <a:endParaRPr lang="es-MX" sz="1000" b="0" i="0" u="none" strike="noStrike">
                        <a:solidFill>
                          <a:srgbClr val="000000"/>
                        </a:solidFill>
                        <a:effectLst/>
                        <a:latin typeface="Calibri Light" panose="020F0302020204030204" pitchFamily="34" charset="0"/>
                      </a:endParaRPr>
                    </a:p>
                  </a:txBody>
                  <a:tcPr marL="4049" marR="4049" marT="4049" marB="2915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lnL w="12700" cmpd="sng">
                      <a:noFill/>
                      <a:prstDash val="solid"/>
                    </a:lnL>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dirty="0">
                        <a:solidFill>
                          <a:srgbClr val="000000"/>
                        </a:solidFill>
                        <a:effectLst/>
                        <a:latin typeface="Calibri Light" panose="020F0302020204030204" pitchFamily="34" charset="0"/>
                      </a:endParaRPr>
                    </a:p>
                  </a:txBody>
                  <a:tcPr marL="4049" marR="4049" marT="4049" marB="29152" anchor="b">
                    <a:lnL>
                      <a:noFill/>
                    </a:lnL>
                    <a:lnR>
                      <a:noFill/>
                    </a:lnR>
                    <a:lnT>
                      <a:noFill/>
                    </a:lnT>
                    <a:lnB>
                      <a:noFill/>
                    </a:lnB>
                  </a:tcPr>
                </a:tc>
                <a:extLst>
                  <a:ext uri="{0D108BD9-81ED-4DB2-BD59-A6C34878D82A}">
                    <a16:rowId xmlns:a16="http://schemas.microsoft.com/office/drawing/2014/main" val="285989245"/>
                  </a:ext>
                </a:extLst>
              </a:tr>
            </a:tbl>
          </a:graphicData>
        </a:graphic>
      </p:graphicFrame>
    </p:spTree>
    <p:extLst>
      <p:ext uri="{BB962C8B-B14F-4D97-AF65-F5344CB8AC3E}">
        <p14:creationId xmlns:p14="http://schemas.microsoft.com/office/powerpoint/2010/main" val="30049217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39</a:t>
            </a:fld>
            <a:endParaRPr lang="en-US"/>
          </a:p>
        </p:txBody>
      </p:sp>
      <p:graphicFrame>
        <p:nvGraphicFramePr>
          <p:cNvPr id="2" name="Table 1">
            <a:extLst>
              <a:ext uri="{FF2B5EF4-FFF2-40B4-BE49-F238E27FC236}">
                <a16:creationId xmlns:a16="http://schemas.microsoft.com/office/drawing/2014/main" id="{5B48D524-DA81-4413-8B34-40373E9470D8}"/>
              </a:ext>
            </a:extLst>
          </p:cNvPr>
          <p:cNvGraphicFramePr>
            <a:graphicFrameLocks noGrp="1"/>
          </p:cNvGraphicFramePr>
          <p:nvPr>
            <p:extLst>
              <p:ext uri="{D42A27DB-BD31-4B8C-83A1-F6EECF244321}">
                <p14:modId xmlns:p14="http://schemas.microsoft.com/office/powerpoint/2010/main" val="3140354051"/>
              </p:ext>
            </p:extLst>
          </p:nvPr>
        </p:nvGraphicFramePr>
        <p:xfrm>
          <a:off x="653143" y="-1"/>
          <a:ext cx="10627019" cy="6554885"/>
        </p:xfrm>
        <a:graphic>
          <a:graphicData uri="http://schemas.openxmlformats.org/drawingml/2006/table">
            <a:tbl>
              <a:tblPr/>
              <a:tblGrid>
                <a:gridCol w="1499607">
                  <a:extLst>
                    <a:ext uri="{9D8B030D-6E8A-4147-A177-3AD203B41FA5}">
                      <a16:colId xmlns:a16="http://schemas.microsoft.com/office/drawing/2014/main" val="2917172218"/>
                    </a:ext>
                  </a:extLst>
                </a:gridCol>
                <a:gridCol w="1240060">
                  <a:extLst>
                    <a:ext uri="{9D8B030D-6E8A-4147-A177-3AD203B41FA5}">
                      <a16:colId xmlns:a16="http://schemas.microsoft.com/office/drawing/2014/main" val="1193343399"/>
                    </a:ext>
                  </a:extLst>
                </a:gridCol>
                <a:gridCol w="1196800">
                  <a:extLst>
                    <a:ext uri="{9D8B030D-6E8A-4147-A177-3AD203B41FA5}">
                      <a16:colId xmlns:a16="http://schemas.microsoft.com/office/drawing/2014/main" val="2514700157"/>
                    </a:ext>
                  </a:extLst>
                </a:gridCol>
                <a:gridCol w="720966">
                  <a:extLst>
                    <a:ext uri="{9D8B030D-6E8A-4147-A177-3AD203B41FA5}">
                      <a16:colId xmlns:a16="http://schemas.microsoft.com/office/drawing/2014/main" val="203524211"/>
                    </a:ext>
                  </a:extLst>
                </a:gridCol>
                <a:gridCol w="1744735">
                  <a:extLst>
                    <a:ext uri="{9D8B030D-6E8A-4147-A177-3AD203B41FA5}">
                      <a16:colId xmlns:a16="http://schemas.microsoft.com/office/drawing/2014/main" val="1601599687"/>
                    </a:ext>
                  </a:extLst>
                </a:gridCol>
                <a:gridCol w="1153543">
                  <a:extLst>
                    <a:ext uri="{9D8B030D-6E8A-4147-A177-3AD203B41FA5}">
                      <a16:colId xmlns:a16="http://schemas.microsoft.com/office/drawing/2014/main" val="2068092614"/>
                    </a:ext>
                  </a:extLst>
                </a:gridCol>
                <a:gridCol w="908414">
                  <a:extLst>
                    <a:ext uri="{9D8B030D-6E8A-4147-A177-3AD203B41FA5}">
                      <a16:colId xmlns:a16="http://schemas.microsoft.com/office/drawing/2014/main" val="1214892748"/>
                    </a:ext>
                  </a:extLst>
                </a:gridCol>
                <a:gridCol w="1499607">
                  <a:extLst>
                    <a:ext uri="{9D8B030D-6E8A-4147-A177-3AD203B41FA5}">
                      <a16:colId xmlns:a16="http://schemas.microsoft.com/office/drawing/2014/main" val="3564897754"/>
                    </a:ext>
                  </a:extLst>
                </a:gridCol>
                <a:gridCol w="663287">
                  <a:extLst>
                    <a:ext uri="{9D8B030D-6E8A-4147-A177-3AD203B41FA5}">
                      <a16:colId xmlns:a16="http://schemas.microsoft.com/office/drawing/2014/main" val="1695311957"/>
                    </a:ext>
                  </a:extLst>
                </a:gridCol>
              </a:tblGrid>
              <a:tr h="200609">
                <a:tc>
                  <a:txBody>
                    <a:bodyPr/>
                    <a:lstStyle/>
                    <a:p>
                      <a:pPr algn="l" rtl="0" fontAlgn="ctr"/>
                      <a:r>
                        <a:rPr lang="es-MX" sz="1000" b="1" i="0" u="none" strike="noStrike" dirty="0" err="1">
                          <a:solidFill>
                            <a:srgbClr val="000000"/>
                          </a:solidFill>
                          <a:effectLst/>
                          <a:latin typeface="Calibri Light"/>
                        </a:rPr>
                        <a:t>Goal</a:t>
                      </a:r>
                      <a:r>
                        <a:rPr lang="es-MX" sz="1000" b="1" i="0" u="none" strike="noStrike" dirty="0">
                          <a:solidFill>
                            <a:srgbClr val="000000"/>
                          </a:solidFill>
                          <a:effectLst/>
                          <a:latin typeface="Calibri Light"/>
                        </a:rPr>
                        <a:t> </a:t>
                      </a:r>
                      <a:r>
                        <a:rPr lang="es-MX" sz="1000" b="1" i="0" u="none" strike="noStrike" dirty="0" err="1">
                          <a:solidFill>
                            <a:srgbClr val="000000"/>
                          </a:solidFill>
                          <a:effectLst/>
                          <a:latin typeface="Calibri Light"/>
                        </a:rPr>
                        <a:t>Area</a:t>
                      </a:r>
                      <a:r>
                        <a:rPr lang="es-MX" sz="1000" b="1" i="0" u="none" strike="noStrike" dirty="0">
                          <a:solidFill>
                            <a:srgbClr val="000000"/>
                          </a:solidFill>
                          <a:effectLst/>
                          <a:latin typeface="Calibri Light"/>
                        </a:rPr>
                        <a:t> 2:</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s-MX" sz="1000" b="1" i="0" u="none" strike="noStrike" dirty="0" err="1">
                          <a:solidFill>
                            <a:srgbClr val="000000"/>
                          </a:solidFill>
                          <a:effectLst/>
                          <a:latin typeface="Calibri Light"/>
                        </a:rPr>
                        <a:t>Closing</a:t>
                      </a:r>
                      <a:r>
                        <a:rPr lang="es-MX" sz="1000" b="1" i="0" u="none" strike="noStrike" dirty="0">
                          <a:solidFill>
                            <a:srgbClr val="000000"/>
                          </a:solidFill>
                          <a:effectLst/>
                          <a:latin typeface="Calibri Light"/>
                        </a:rPr>
                        <a:t> the Gaps   Livas Elementary 2023-2024</a:t>
                      </a:r>
                    </a:p>
                  </a:txBody>
                  <a:tcPr marL="4174" marR="4174" marT="4174" marB="300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93318704"/>
                  </a:ext>
                </a:extLst>
              </a:tr>
              <a:tr h="364429">
                <a:tc>
                  <a:txBody>
                    <a:bodyPr/>
                    <a:lstStyle/>
                    <a:p>
                      <a:pPr algn="l" rtl="0" fontAlgn="ctr"/>
                      <a:r>
                        <a:rPr lang="es-MX" sz="1000" b="1" i="0" u="none" strike="noStrike" dirty="0" err="1">
                          <a:solidFill>
                            <a:srgbClr val="000000"/>
                          </a:solidFill>
                          <a:effectLst/>
                          <a:latin typeface="Calibri Light"/>
                        </a:rPr>
                        <a:t>Annual</a:t>
                      </a:r>
                      <a:r>
                        <a:rPr lang="es-MX" sz="1000" b="1" i="0" u="none" strike="noStrike" dirty="0">
                          <a:solidFill>
                            <a:srgbClr val="000000"/>
                          </a:solidFill>
                          <a:effectLst/>
                          <a:latin typeface="Calibri Light"/>
                        </a:rPr>
                        <a:t> </a:t>
                      </a:r>
                      <a:r>
                        <a:rPr lang="es-MX" sz="1000" b="1" i="0" u="none" strike="noStrike" dirty="0" err="1">
                          <a:solidFill>
                            <a:srgbClr val="000000"/>
                          </a:solidFill>
                          <a:effectLst/>
                          <a:latin typeface="Calibri Light"/>
                        </a:rPr>
                        <a:t>Goal</a:t>
                      </a:r>
                      <a:r>
                        <a:rPr lang="es-MX" sz="1000" b="1" i="0" u="none" strike="noStrike" dirty="0">
                          <a:solidFill>
                            <a:srgbClr val="000000"/>
                          </a:solidFill>
                          <a:effectLst/>
                          <a:latin typeface="Calibri Light"/>
                        </a:rPr>
                        <a:t> 1:  </a:t>
                      </a:r>
                      <a:endParaRPr lang="es-MX" sz="1000" b="1" i="0" u="none" strike="noStrike">
                        <a:solidFill>
                          <a:srgbClr val="000000"/>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identified student groups in the Closing the Gaps domain will meet 90% of the indicators in the Academic Achievement Component by  August 2023.</a:t>
                      </a:r>
                    </a:p>
                  </a:txBody>
                  <a:tcPr marL="4174" marR="4174" marT="4174" marB="300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2054105850"/>
                  </a:ext>
                </a:extLst>
              </a:tr>
              <a:tr h="364429">
                <a:tc>
                  <a:txBody>
                    <a:bodyPr/>
                    <a:lstStyle/>
                    <a:p>
                      <a:pPr algn="l" rtl="0" fontAlgn="ctr"/>
                      <a:r>
                        <a:rPr lang="es-MX" sz="1000" b="1" i="0" u="none" strike="noStrike" dirty="0" err="1">
                          <a:solidFill>
                            <a:srgbClr val="000000"/>
                          </a:solidFill>
                          <a:effectLst/>
                          <a:latin typeface="Calibri Light" panose="020F0302020204030204" pitchFamily="34" charset="0"/>
                        </a:rPr>
                        <a:t>Objective</a:t>
                      </a:r>
                      <a:r>
                        <a:rPr lang="es-MX" sz="1000" b="1" i="0" u="none" strike="noStrike" dirty="0">
                          <a:solidFill>
                            <a:srgbClr val="000000"/>
                          </a:solidFill>
                          <a:effectLst/>
                          <a:latin typeface="Calibri Light" panose="020F0302020204030204" pitchFamily="34" charset="0"/>
                        </a:rPr>
                        <a:t> 3:  </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a:rPr>
                        <a:t>Non-continuously enrolled students in the Academic Achievement component will meet the performance target in the area of reading by June 2023.</a:t>
                      </a:r>
                    </a:p>
                  </a:txBody>
                  <a:tcPr marL="4174" marR="4174" marT="4174" marB="300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3583875776"/>
                  </a:ext>
                </a:extLst>
              </a:tr>
              <a:tr h="528249">
                <a:tc>
                  <a:txBody>
                    <a:bodyPr/>
                    <a:lstStyle/>
                    <a:p>
                      <a:pPr algn="ctr" rtl="0" fontAlgn="ctr"/>
                      <a:r>
                        <a:rPr lang="es-MX" sz="1000" b="1" i="0" u="none" strike="noStrike" dirty="0" err="1">
                          <a:solidFill>
                            <a:srgbClr val="FFFFFF"/>
                          </a:solidFill>
                          <a:effectLst/>
                          <a:latin typeface="Calibri Light"/>
                        </a:rPr>
                        <a:t>Strategy</a:t>
                      </a:r>
                      <a:r>
                        <a:rPr lang="es-MX" sz="1000" b="1" i="0" u="none" strike="noStrike" dirty="0">
                          <a:solidFill>
                            <a:srgbClr val="FFFFFF"/>
                          </a:solidFill>
                          <a:effectLst/>
                          <a:latin typeface="Calibri Light"/>
                        </a:rPr>
                        <a:t> 1</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Persons</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Responsible</a:t>
                      </a:r>
                      <a:r>
                        <a:rPr lang="es-MX" sz="1000" b="1" i="0" u="none" strike="noStrike" dirty="0">
                          <a:solidFill>
                            <a:srgbClr val="FFFFFF"/>
                          </a:solidFill>
                          <a:effectLst/>
                          <a:latin typeface="Calibri Light"/>
                        </a:rPr>
                        <a:t>/</a:t>
                      </a:r>
                      <a:r>
                        <a:rPr lang="es-MX" sz="1000" b="1" i="0" u="none" strike="noStrike" dirty="0" err="1">
                          <a:solidFill>
                            <a:srgbClr val="FFFFFF"/>
                          </a:solidFill>
                          <a:effectLst/>
                          <a:latin typeface="Calibri Light"/>
                        </a:rPr>
                        <a:t>Title</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Resources</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a:rPr>
                        <a:t>Timeline</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Evidence</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of</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Impact</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a:rPr>
                        <a:t>Formative/ </a:t>
                      </a:r>
                      <a:r>
                        <a:rPr lang="es-MX" sz="1000" b="1" i="0" u="none" strike="noStrike" dirty="0" err="1">
                          <a:solidFill>
                            <a:srgbClr val="FFFFFF"/>
                          </a:solidFill>
                          <a:effectLst/>
                          <a:latin typeface="Calibri Light"/>
                        </a:rPr>
                        <a:t>Summative</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Assessment</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Title</a:t>
                      </a:r>
                      <a:r>
                        <a:rPr lang="es-MX" sz="1000" b="1" i="0" u="none" strike="noStrike" dirty="0">
                          <a:solidFill>
                            <a:srgbClr val="FFFFFF"/>
                          </a:solidFill>
                          <a:effectLst/>
                          <a:latin typeface="Calibri Light"/>
                        </a:rPr>
                        <a:t>-I </a:t>
                      </a:r>
                      <a:r>
                        <a:rPr lang="es-MX" sz="1000" b="1" i="0" u="none" strike="noStrike" dirty="0" err="1">
                          <a:solidFill>
                            <a:srgbClr val="FFFFFF"/>
                          </a:solidFill>
                          <a:effectLst/>
                          <a:latin typeface="Calibri Light"/>
                        </a:rPr>
                        <a:t>School</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wide</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Component</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01980310"/>
                  </a:ext>
                </a:extLst>
              </a:tr>
              <a:tr h="1183531">
                <a:tc>
                  <a:txBody>
                    <a:bodyPr/>
                    <a:lstStyle/>
                    <a:p>
                      <a:pPr algn="l" rtl="0" fontAlgn="t"/>
                      <a:r>
                        <a:rPr lang="en-US" sz="1000" b="1" i="0" u="none" strike="noStrike" dirty="0">
                          <a:solidFill>
                            <a:srgbClr val="000000"/>
                          </a:solidFill>
                          <a:effectLst/>
                          <a:latin typeface="Calibri Light" panose="020F0302020204030204" pitchFamily="34" charset="0"/>
                        </a:rPr>
                        <a:t>Identification of our students in the non-continuous group and analyze their trend data in the area of reading.</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Principal, AP, </a:t>
                      </a:r>
                      <a:r>
                        <a:rPr lang="en-US" sz="1000" b="1" i="0" u="none" strike="noStrike" dirty="0" err="1">
                          <a:solidFill>
                            <a:srgbClr val="000000"/>
                          </a:solidFill>
                          <a:effectLst/>
                          <a:latin typeface="Calibri Light"/>
                        </a:rPr>
                        <a:t>CLL,Teachers</a:t>
                      </a:r>
                      <a:r>
                        <a:rPr lang="en-US" sz="1000" b="1" i="0" u="none" strike="noStrike" dirty="0">
                          <a:solidFill>
                            <a:srgbClr val="000000"/>
                          </a:solidFill>
                          <a:effectLst/>
                          <a:latin typeface="Calibri Light"/>
                        </a:rPr>
                        <a:t>, PEIMS clerk</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 PEIMS REPORT                           -TPRI/TEJAS LEE REPORTS                       -DMAC REPORTS                          Title I 211/ SCE 166, Local - 199, SpEd-224, Title III-263</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-TPRI/Tejas LEE data </a:t>
                      </a:r>
                      <a:r>
                        <a:rPr lang="es-MX" sz="1000" b="1" i="0" u="none" strike="noStrike" dirty="0" err="1">
                          <a:solidFill>
                            <a:srgbClr val="000000"/>
                          </a:solidFill>
                          <a:effectLst/>
                          <a:latin typeface="Calibri Light" panose="020F0302020204030204" pitchFamily="34" charset="0"/>
                        </a:rPr>
                        <a:t>results</a:t>
                      </a:r>
                      <a:r>
                        <a:rPr lang="es-MX" sz="1000" b="1" i="0" u="none" strike="noStrike" dirty="0">
                          <a:solidFill>
                            <a:srgbClr val="000000"/>
                          </a:solidFill>
                          <a:effectLst/>
                          <a:latin typeface="Calibri Light" panose="020F0302020204030204" pitchFamily="34" charset="0"/>
                        </a:rPr>
                        <a:t>                            -DMAC data </a:t>
                      </a:r>
                      <a:r>
                        <a:rPr lang="es-MX" sz="1000" b="1" i="0" u="none" strike="noStrike" dirty="0" err="1">
                          <a:solidFill>
                            <a:srgbClr val="000000"/>
                          </a:solidFill>
                          <a:effectLst/>
                          <a:latin typeface="Calibri Light" panose="020F0302020204030204" pitchFamily="34" charset="0"/>
                        </a:rPr>
                        <a:t>reults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weekly</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assessments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progress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monitoring</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reports</a:t>
                      </a:r>
                      <a:r>
                        <a:rPr lang="es-MX" sz="1000" b="1" i="0" u="none" strike="noStrike" dirty="0">
                          <a:solidFill>
                            <a:srgbClr val="000000"/>
                          </a:solidFill>
                          <a:effectLst/>
                          <a:latin typeface="Calibri Light" panose="020F0302020204030204" pitchFamily="34" charset="0"/>
                        </a:rPr>
                        <a:t>                   </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Seeing an increase in the non-continuous student group academic growth</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a:rPr>
                        <a:t>BMs</a:t>
                      </a:r>
                      <a:r>
                        <a:rPr lang="es-MX" sz="1000" b="1" i="0" u="none" strike="noStrike" dirty="0">
                          <a:solidFill>
                            <a:srgbClr val="000000"/>
                          </a:solidFill>
                          <a:effectLst/>
                          <a:latin typeface="Calibri Light"/>
                        </a:rPr>
                        <a:t>, STAAR, TELPAS, STAAR ALT 2, </a:t>
                      </a:r>
                      <a:r>
                        <a:rPr lang="es-MX" sz="1000" b="1" i="0" u="none" strike="noStrike" dirty="0" err="1">
                          <a:solidFill>
                            <a:srgbClr val="000000"/>
                          </a:solidFill>
                          <a:effectLst/>
                          <a:latin typeface="Calibri Light"/>
                        </a:rPr>
                        <a:t>weekly</a:t>
                      </a:r>
                      <a:r>
                        <a:rPr lang="es-MX" sz="1000" b="1" i="0" u="none" strike="noStrike" dirty="0">
                          <a:solidFill>
                            <a:srgbClr val="000000"/>
                          </a:solidFill>
                          <a:effectLst/>
                          <a:latin typeface="Calibri Light"/>
                        </a:rPr>
                        <a:t> </a:t>
                      </a:r>
                      <a:r>
                        <a:rPr lang="es-MX" sz="1000" b="1" i="0" u="none" strike="noStrike" dirty="0" err="1">
                          <a:solidFill>
                            <a:srgbClr val="000000"/>
                          </a:solidFill>
                          <a:effectLst/>
                          <a:latin typeface="Calibri Light"/>
                        </a:rPr>
                        <a:t>assessments</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Title I, Part A-Schoolwide                 #1, 2, 3, 4, 5, 6. 7, 8. 9. 10                                                                                             </a:t>
                      </a:r>
                      <a:endParaRPr lang="en-US" sz="1000" b="1" i="0" u="none" strike="noStrike">
                        <a:solidFill>
                          <a:srgbClr val="000000"/>
                        </a:solidFill>
                        <a:effectLst/>
                        <a:latin typeface="Calibri Light" panose="020F0302020204030204" pitchFamily="34" charset="0"/>
                      </a:endParaRP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25987227"/>
                  </a:ext>
                </a:extLst>
              </a:tr>
              <a:tr h="200609">
                <a:tc>
                  <a:txBody>
                    <a:bodyPr/>
                    <a:lstStyle/>
                    <a:p>
                      <a:pPr algn="ctr" rtl="0" fontAlgn="ctr"/>
                      <a:r>
                        <a:rPr lang="es-MX" sz="1000" b="1" i="0" u="none" strike="noStrike" dirty="0" err="1">
                          <a:solidFill>
                            <a:srgbClr val="FFFFFF"/>
                          </a:solidFill>
                          <a:effectLst/>
                          <a:latin typeface="Calibri Light"/>
                        </a:rPr>
                        <a:t>Action</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Steps</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37781893"/>
                  </a:ext>
                </a:extLst>
              </a:tr>
              <a:tr h="200609">
                <a:tc gridSpan="8">
                  <a:txBody>
                    <a:bodyPr/>
                    <a:lstStyle/>
                    <a:p>
                      <a:pPr algn="l" fontAlgn="t"/>
                      <a:r>
                        <a:rPr lang="en-US" sz="1000" b="1" i="0" u="none" strike="noStrike" dirty="0">
                          <a:solidFill>
                            <a:srgbClr val="000000"/>
                          </a:solidFill>
                          <a:effectLst/>
                          <a:latin typeface="Calibri Light"/>
                        </a:rPr>
                        <a:t>1. Use PEIMS data reports to identify non-continuous student group and create rosters per teacher</a:t>
                      </a:r>
                    </a:p>
                  </a:txBody>
                  <a:tcPr marL="4174" marR="4174" marT="4174" marB="300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2613671440"/>
                  </a:ext>
                </a:extLst>
              </a:tr>
              <a:tr h="200609">
                <a:tc gridSpan="8">
                  <a:txBody>
                    <a:bodyPr/>
                    <a:lstStyle/>
                    <a:p>
                      <a:pPr algn="l" fontAlgn="t"/>
                      <a:r>
                        <a:rPr lang="en-US" sz="1000" b="1" i="0" u="none" strike="noStrike" dirty="0">
                          <a:solidFill>
                            <a:srgbClr val="000000"/>
                          </a:solidFill>
                          <a:effectLst/>
                          <a:latin typeface="Calibri Light"/>
                        </a:rPr>
                        <a:t>2. Analyze data and set intermittent goals for the identified students.</a:t>
                      </a:r>
                    </a:p>
                  </a:txBody>
                  <a:tcPr marL="4174" marR="4174" marT="4174" marB="300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705924706"/>
                  </a:ext>
                </a:extLst>
              </a:tr>
              <a:tr h="200609">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4174" marR="4174" marT="4174" marB="300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575723251"/>
                  </a:ext>
                </a:extLst>
              </a:tr>
              <a:tr h="528249">
                <a:tc>
                  <a:txBody>
                    <a:bodyPr/>
                    <a:lstStyle/>
                    <a:p>
                      <a:pPr algn="ctr" rtl="0" fontAlgn="ctr"/>
                      <a:r>
                        <a:rPr lang="es-MX" sz="1000" b="1" i="0" u="none" strike="noStrike" dirty="0" err="1">
                          <a:solidFill>
                            <a:srgbClr val="FFFFFF"/>
                          </a:solidFill>
                          <a:effectLst/>
                          <a:latin typeface="Calibri Light"/>
                        </a:rPr>
                        <a:t>Strategy</a:t>
                      </a:r>
                      <a:r>
                        <a:rPr lang="es-MX" sz="1000" b="1" i="0" u="none" strike="noStrike" dirty="0">
                          <a:solidFill>
                            <a:srgbClr val="FFFFFF"/>
                          </a:solidFill>
                          <a:effectLst/>
                          <a:latin typeface="Calibri Light"/>
                        </a:rPr>
                        <a:t> 2</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Persons</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Responsible</a:t>
                      </a:r>
                      <a:r>
                        <a:rPr lang="es-MX" sz="1000" b="1" i="0" u="none" strike="noStrike" dirty="0">
                          <a:solidFill>
                            <a:srgbClr val="FFFFFF"/>
                          </a:solidFill>
                          <a:effectLst/>
                          <a:latin typeface="Calibri Light"/>
                        </a:rPr>
                        <a:t>/</a:t>
                      </a:r>
                      <a:r>
                        <a:rPr lang="es-MX" sz="1000" b="1" i="0" u="none" strike="noStrike" dirty="0" err="1">
                          <a:solidFill>
                            <a:srgbClr val="FFFFFF"/>
                          </a:solidFill>
                          <a:effectLst/>
                          <a:latin typeface="Calibri Light"/>
                        </a:rPr>
                        <a:t>Title</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Resources</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a:rPr>
                        <a:t>Timeline</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Evidence</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of</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Impact</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a:rPr>
                        <a:t>Formative/ </a:t>
                      </a:r>
                      <a:r>
                        <a:rPr lang="es-MX" sz="1000" b="1" i="0" u="none" strike="noStrike" dirty="0" err="1">
                          <a:solidFill>
                            <a:srgbClr val="FFFFFF"/>
                          </a:solidFill>
                          <a:effectLst/>
                          <a:latin typeface="Calibri Light"/>
                        </a:rPr>
                        <a:t>Summative</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Assessment</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a:rPr>
                        <a:t>Title</a:t>
                      </a:r>
                      <a:r>
                        <a:rPr lang="es-MX" sz="1000" b="1" i="0" u="none" strike="noStrike" dirty="0">
                          <a:solidFill>
                            <a:srgbClr val="FFFFFF"/>
                          </a:solidFill>
                          <a:effectLst/>
                          <a:latin typeface="Calibri Light"/>
                        </a:rPr>
                        <a:t>-I </a:t>
                      </a:r>
                      <a:r>
                        <a:rPr lang="es-MX" sz="1000" b="1" i="0" u="none" strike="noStrike" dirty="0" err="1">
                          <a:solidFill>
                            <a:srgbClr val="FFFFFF"/>
                          </a:solidFill>
                          <a:effectLst/>
                          <a:latin typeface="Calibri Light"/>
                        </a:rPr>
                        <a:t>School</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wide</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Component</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660305192"/>
                  </a:ext>
                </a:extLst>
              </a:tr>
              <a:tr h="1511171">
                <a:tc>
                  <a:txBody>
                    <a:bodyPr/>
                    <a:lstStyle/>
                    <a:p>
                      <a:pPr algn="l" rtl="0" fontAlgn="t"/>
                      <a:r>
                        <a:rPr lang="en-US" sz="1000" b="1" i="0" u="none" strike="noStrike" dirty="0">
                          <a:solidFill>
                            <a:srgbClr val="000000"/>
                          </a:solidFill>
                          <a:effectLst/>
                          <a:latin typeface="Calibri Light"/>
                        </a:rPr>
                        <a:t>Monitor data for non-continuous student group of both implementation of strategies and individual </a:t>
                      </a:r>
                      <a:r>
                        <a:rPr lang="en-US" sz="1000" b="1" i="0" u="none" strike="noStrike" dirty="0" err="1">
                          <a:solidFill>
                            <a:srgbClr val="000000"/>
                          </a:solidFill>
                          <a:effectLst/>
                          <a:latin typeface="Calibri Light"/>
                        </a:rPr>
                        <a:t>itervention</a:t>
                      </a:r>
                      <a:r>
                        <a:rPr lang="en-US" sz="1000" b="1" i="0" u="none" strike="noStrike" dirty="0">
                          <a:solidFill>
                            <a:srgbClr val="000000"/>
                          </a:solidFill>
                          <a:effectLst/>
                          <a:latin typeface="Calibri Light"/>
                        </a:rPr>
                        <a:t> plan </a:t>
                      </a:r>
                      <a:r>
                        <a:rPr lang="en-US" sz="1000" b="1" i="0" u="none" strike="noStrike" dirty="0">
                          <a:solidFill>
                            <a:srgbClr val="000000"/>
                          </a:solidFill>
                          <a:effectLst/>
                          <a:highlight>
                            <a:srgbClr val="FFFF00"/>
                          </a:highlight>
                          <a:latin typeface="Calibri Light"/>
                        </a:rPr>
                        <a:t>(after school</a:t>
                      </a:r>
                      <a:r>
                        <a:rPr lang="en-US" sz="1000" b="1" i="0" u="none" strike="noStrike" dirty="0">
                          <a:solidFill>
                            <a:srgbClr val="000000"/>
                          </a:solidFill>
                          <a:effectLst/>
                          <a:latin typeface="Calibri Light"/>
                        </a:rPr>
                        <a:t> </a:t>
                      </a:r>
                      <a:r>
                        <a:rPr lang="en-US" sz="1000" b="1" i="0" u="none" strike="noStrike" dirty="0">
                          <a:solidFill>
                            <a:srgbClr val="000000"/>
                          </a:solidFill>
                          <a:effectLst/>
                          <a:highlight>
                            <a:srgbClr val="FFFF00"/>
                          </a:highlight>
                          <a:latin typeface="Calibri Light"/>
                        </a:rPr>
                        <a:t>tutoring)</a:t>
                      </a:r>
                      <a:endParaRPr lang="en-US" sz="1000" b="1" i="0" u="none" strike="noStrike" dirty="0">
                        <a:solidFill>
                          <a:srgbClr val="000000"/>
                        </a:solidFill>
                        <a:effectLst/>
                        <a:highlight>
                          <a:srgbClr val="FFFF00"/>
                        </a:highlight>
                        <a:latin typeface="Calibri Light" panose="020F0302020204030204" pitchFamily="34" charset="0"/>
                      </a:endParaRP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Principal, AP, CLL, Teachers, PEIMS clerk</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-District/Campus Pre-Assessment                    -DMAC REPORTS                         -DMR curriculum/graphic organizers                        </a:t>
                      </a:r>
                      <a:r>
                        <a:rPr lang="en-US" sz="1000" b="1" i="0" u="none" strike="noStrike" dirty="0">
                          <a:solidFill>
                            <a:srgbClr val="000000"/>
                          </a:solidFill>
                          <a:effectLst/>
                          <a:highlight>
                            <a:srgbClr val="FFFF00"/>
                          </a:highlight>
                          <a:latin typeface="Calibri Light"/>
                        </a:rPr>
                        <a:t>Title I 211</a:t>
                      </a:r>
                      <a:r>
                        <a:rPr lang="en-US" sz="1000" b="1" i="0" u="none" strike="noStrike" dirty="0">
                          <a:solidFill>
                            <a:srgbClr val="000000"/>
                          </a:solidFill>
                          <a:effectLst/>
                          <a:latin typeface="Calibri Light"/>
                        </a:rPr>
                        <a:t>/ SCE 166, Local - 199, SpEd-224, Title III-263, </a:t>
                      </a:r>
                      <a:r>
                        <a:rPr lang="en-US" sz="1000" b="1" i="0" u="none" strike="noStrike" dirty="0">
                          <a:solidFill>
                            <a:srgbClr val="000000"/>
                          </a:solidFill>
                          <a:effectLst/>
                          <a:highlight>
                            <a:srgbClr val="FFFF00"/>
                          </a:highlight>
                          <a:latin typeface="Calibri Light"/>
                        </a:rPr>
                        <a:t>ESSER 282</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-Pre -Assessment data results                            -DMAC data results                                                                     -Intervention Plans from teachers</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Seeing an increase in the non-continuous student group academic growth</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a:rPr>
                        <a:t>BMs</a:t>
                      </a:r>
                      <a:r>
                        <a:rPr lang="es-MX" sz="1000" b="1" i="0" u="none" strike="noStrike" dirty="0">
                          <a:solidFill>
                            <a:srgbClr val="000000"/>
                          </a:solidFill>
                          <a:effectLst/>
                          <a:latin typeface="Calibri Light"/>
                        </a:rPr>
                        <a:t>, STAAR, TELPAS, STAAR ALT 2, </a:t>
                      </a:r>
                      <a:r>
                        <a:rPr lang="es-MX" sz="1000" b="1" i="0" u="none" strike="noStrike" dirty="0" err="1">
                          <a:solidFill>
                            <a:srgbClr val="000000"/>
                          </a:solidFill>
                          <a:effectLst/>
                          <a:latin typeface="Calibri Light"/>
                        </a:rPr>
                        <a:t>weekly</a:t>
                      </a:r>
                      <a:r>
                        <a:rPr lang="es-MX" sz="1000" b="1" i="0" u="none" strike="noStrike" dirty="0">
                          <a:solidFill>
                            <a:srgbClr val="000000"/>
                          </a:solidFill>
                          <a:effectLst/>
                          <a:latin typeface="Calibri Light"/>
                        </a:rPr>
                        <a:t> </a:t>
                      </a:r>
                      <a:r>
                        <a:rPr lang="es-MX" sz="1000" b="1" i="0" u="none" strike="noStrike" dirty="0" err="1">
                          <a:solidFill>
                            <a:srgbClr val="000000"/>
                          </a:solidFill>
                          <a:effectLst/>
                          <a:latin typeface="Calibri Light"/>
                        </a:rPr>
                        <a:t>assessments</a:t>
                      </a: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a:rPr>
                        <a:t>Title I, Part A-Schoolwide                 #1, 2, 3, 4, 5, 6. 7, 8. 9. 10                                                                                             </a:t>
                      </a:r>
                      <a:endParaRPr lang="en-US" sz="1000" b="1" i="0" u="none" strike="noStrike">
                        <a:solidFill>
                          <a:srgbClr val="000000"/>
                        </a:solidFill>
                        <a:effectLst/>
                        <a:latin typeface="Calibri Light" panose="020F0302020204030204" pitchFamily="34" charset="0"/>
                      </a:endParaRPr>
                    </a:p>
                  </a:txBody>
                  <a:tcPr marL="4174" marR="4174" marT="4174" marB="300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002085255"/>
                  </a:ext>
                </a:extLst>
              </a:tr>
              <a:tr h="200609">
                <a:tc>
                  <a:txBody>
                    <a:bodyPr/>
                    <a:lstStyle/>
                    <a:p>
                      <a:pPr algn="ctr" rtl="0" fontAlgn="ctr"/>
                      <a:r>
                        <a:rPr lang="es-MX" sz="1000" b="1" i="0" u="none" strike="noStrike" dirty="0" err="1">
                          <a:solidFill>
                            <a:srgbClr val="FFFFFF"/>
                          </a:solidFill>
                          <a:effectLst/>
                          <a:latin typeface="Calibri Light"/>
                        </a:rPr>
                        <a:t>Action</a:t>
                      </a:r>
                      <a:r>
                        <a:rPr lang="es-MX" sz="1000" b="1" i="0" u="none" strike="noStrike" dirty="0">
                          <a:solidFill>
                            <a:srgbClr val="FFFFFF"/>
                          </a:solidFill>
                          <a:effectLst/>
                          <a:latin typeface="Calibri Light"/>
                        </a:rPr>
                        <a:t> </a:t>
                      </a:r>
                      <a:r>
                        <a:rPr lang="es-MX" sz="1000" b="1" i="0" u="none" strike="noStrike" dirty="0" err="1">
                          <a:solidFill>
                            <a:srgbClr val="FFFFFF"/>
                          </a:solidFill>
                          <a:effectLst/>
                          <a:latin typeface="Calibri Light"/>
                        </a:rPr>
                        <a:t>Steps</a:t>
                      </a: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174" marR="4174" marT="4174" marB="300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12953909"/>
                  </a:ext>
                </a:extLst>
              </a:tr>
              <a:tr h="200609">
                <a:tc gridSpan="8">
                  <a:txBody>
                    <a:bodyPr/>
                    <a:lstStyle/>
                    <a:p>
                      <a:pPr algn="l" fontAlgn="t"/>
                      <a:r>
                        <a:rPr lang="en-US" sz="1000" b="1" i="0" u="none" strike="noStrike" dirty="0">
                          <a:solidFill>
                            <a:srgbClr val="000000"/>
                          </a:solidFill>
                          <a:effectLst/>
                          <a:latin typeface="Calibri Light" panose="020F0302020204030204" pitchFamily="34" charset="0"/>
                        </a:rPr>
                        <a:t>1. Once data has been analyzed an individual intervention plan with research-based strategies will be developed.</a:t>
                      </a:r>
                    </a:p>
                  </a:txBody>
                  <a:tcPr marL="4174" marR="4174" marT="4174" marB="300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582818977"/>
                  </a:ext>
                </a:extLst>
              </a:tr>
              <a:tr h="200609">
                <a:tc gridSpan="8">
                  <a:txBody>
                    <a:bodyPr/>
                    <a:lstStyle/>
                    <a:p>
                      <a:pPr algn="l" fontAlgn="t"/>
                      <a:r>
                        <a:rPr lang="en-US" sz="1000" b="1" i="0" u="none" strike="noStrike" dirty="0">
                          <a:solidFill>
                            <a:srgbClr val="000000"/>
                          </a:solidFill>
                          <a:effectLst/>
                          <a:latin typeface="Calibri Light"/>
                        </a:rPr>
                        <a:t>2. Implement and monitor the </a:t>
                      </a:r>
                      <a:r>
                        <a:rPr lang="en-US" sz="1000" b="1" i="0" u="none" strike="noStrike" dirty="0" err="1">
                          <a:solidFill>
                            <a:srgbClr val="000000"/>
                          </a:solidFill>
                          <a:effectLst/>
                          <a:latin typeface="Calibri Light"/>
                        </a:rPr>
                        <a:t>individial</a:t>
                      </a:r>
                      <a:r>
                        <a:rPr lang="en-US" sz="1000" b="1" i="0" u="none" strike="noStrike" dirty="0">
                          <a:solidFill>
                            <a:srgbClr val="000000"/>
                          </a:solidFill>
                          <a:effectLst/>
                          <a:latin typeface="Calibri Light"/>
                        </a:rPr>
                        <a:t> intervention plans.</a:t>
                      </a:r>
                    </a:p>
                  </a:txBody>
                  <a:tcPr marL="4174" marR="4174" marT="4174" marB="300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4153940077"/>
                  </a:ext>
                </a:extLst>
              </a:tr>
              <a:tr h="200609">
                <a:tc gridSpan="8">
                  <a:txBody>
                    <a:bodyPr/>
                    <a:lstStyle/>
                    <a:p>
                      <a:pPr algn="l" fontAlgn="t"/>
                      <a:endParaRPr lang="es-MX" sz="1000" b="0" i="0" u="none" strike="noStrike">
                        <a:solidFill>
                          <a:srgbClr val="000000"/>
                        </a:solidFill>
                        <a:effectLst/>
                        <a:latin typeface="Calibri Light" panose="020F0302020204030204" pitchFamily="34" charset="0"/>
                      </a:endParaRPr>
                    </a:p>
                  </a:txBody>
                  <a:tcPr marL="4174" marR="4174" marT="4174" marB="300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dirty="0">
                        <a:solidFill>
                          <a:srgbClr val="000000"/>
                        </a:solidFill>
                        <a:effectLst/>
                        <a:latin typeface="Calibri Light" panose="020F0302020204030204" pitchFamily="34" charset="0"/>
                      </a:endParaRPr>
                    </a:p>
                  </a:txBody>
                  <a:tcPr marL="4174" marR="4174" marT="4174" marB="30050" anchor="b">
                    <a:lnL>
                      <a:noFill/>
                    </a:lnL>
                    <a:lnR>
                      <a:noFill/>
                    </a:lnR>
                    <a:lnT>
                      <a:noFill/>
                    </a:lnT>
                    <a:lnB>
                      <a:noFill/>
                    </a:lnB>
                  </a:tcPr>
                </a:tc>
                <a:extLst>
                  <a:ext uri="{0D108BD9-81ED-4DB2-BD59-A6C34878D82A}">
                    <a16:rowId xmlns:a16="http://schemas.microsoft.com/office/drawing/2014/main" val="1812875194"/>
                  </a:ext>
                </a:extLst>
              </a:tr>
            </a:tbl>
          </a:graphicData>
        </a:graphic>
      </p:graphicFrame>
    </p:spTree>
    <p:extLst>
      <p:ext uri="{BB962C8B-B14F-4D97-AF65-F5344CB8AC3E}">
        <p14:creationId xmlns:p14="http://schemas.microsoft.com/office/powerpoint/2010/main" val="77752672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40</a:t>
            </a:fld>
            <a:endParaRPr lang="en-US"/>
          </a:p>
        </p:txBody>
      </p:sp>
      <p:graphicFrame>
        <p:nvGraphicFramePr>
          <p:cNvPr id="2" name="Table 1">
            <a:extLst>
              <a:ext uri="{FF2B5EF4-FFF2-40B4-BE49-F238E27FC236}">
                <a16:creationId xmlns:a16="http://schemas.microsoft.com/office/drawing/2014/main" id="{322F6C3A-CBE7-45E0-A79B-8503B1BA8B3A}"/>
              </a:ext>
            </a:extLst>
          </p:cNvPr>
          <p:cNvGraphicFramePr>
            <a:graphicFrameLocks noGrp="1"/>
          </p:cNvGraphicFramePr>
          <p:nvPr>
            <p:extLst>
              <p:ext uri="{D42A27DB-BD31-4B8C-83A1-F6EECF244321}">
                <p14:modId xmlns:p14="http://schemas.microsoft.com/office/powerpoint/2010/main" val="3783703788"/>
              </p:ext>
            </p:extLst>
          </p:nvPr>
        </p:nvGraphicFramePr>
        <p:xfrm>
          <a:off x="599355" y="620728"/>
          <a:ext cx="10481019" cy="5735619"/>
        </p:xfrm>
        <a:graphic>
          <a:graphicData uri="http://schemas.openxmlformats.org/drawingml/2006/table">
            <a:tbl>
              <a:tblPr/>
              <a:tblGrid>
                <a:gridCol w="1483029">
                  <a:extLst>
                    <a:ext uri="{9D8B030D-6E8A-4147-A177-3AD203B41FA5}">
                      <a16:colId xmlns:a16="http://schemas.microsoft.com/office/drawing/2014/main" val="1453566067"/>
                    </a:ext>
                  </a:extLst>
                </a:gridCol>
                <a:gridCol w="1226350">
                  <a:extLst>
                    <a:ext uri="{9D8B030D-6E8A-4147-A177-3AD203B41FA5}">
                      <a16:colId xmlns:a16="http://schemas.microsoft.com/office/drawing/2014/main" val="4188101229"/>
                    </a:ext>
                  </a:extLst>
                </a:gridCol>
                <a:gridCol w="1183570">
                  <a:extLst>
                    <a:ext uri="{9D8B030D-6E8A-4147-A177-3AD203B41FA5}">
                      <a16:colId xmlns:a16="http://schemas.microsoft.com/office/drawing/2014/main" val="124005695"/>
                    </a:ext>
                  </a:extLst>
                </a:gridCol>
                <a:gridCol w="712995">
                  <a:extLst>
                    <a:ext uri="{9D8B030D-6E8A-4147-A177-3AD203B41FA5}">
                      <a16:colId xmlns:a16="http://schemas.microsoft.com/office/drawing/2014/main" val="3163956668"/>
                    </a:ext>
                  </a:extLst>
                </a:gridCol>
                <a:gridCol w="1725447">
                  <a:extLst>
                    <a:ext uri="{9D8B030D-6E8A-4147-A177-3AD203B41FA5}">
                      <a16:colId xmlns:a16="http://schemas.microsoft.com/office/drawing/2014/main" val="2833062948"/>
                    </a:ext>
                  </a:extLst>
                </a:gridCol>
                <a:gridCol w="1112271">
                  <a:extLst>
                    <a:ext uri="{9D8B030D-6E8A-4147-A177-3AD203B41FA5}">
                      <a16:colId xmlns:a16="http://schemas.microsoft.com/office/drawing/2014/main" val="2224812624"/>
                    </a:ext>
                  </a:extLst>
                </a:gridCol>
                <a:gridCol w="898374">
                  <a:extLst>
                    <a:ext uri="{9D8B030D-6E8A-4147-A177-3AD203B41FA5}">
                      <a16:colId xmlns:a16="http://schemas.microsoft.com/office/drawing/2014/main" val="1099669447"/>
                    </a:ext>
                  </a:extLst>
                </a:gridCol>
                <a:gridCol w="1483029">
                  <a:extLst>
                    <a:ext uri="{9D8B030D-6E8A-4147-A177-3AD203B41FA5}">
                      <a16:colId xmlns:a16="http://schemas.microsoft.com/office/drawing/2014/main" val="1120528937"/>
                    </a:ext>
                  </a:extLst>
                </a:gridCol>
                <a:gridCol w="655954">
                  <a:extLst>
                    <a:ext uri="{9D8B030D-6E8A-4147-A177-3AD203B41FA5}">
                      <a16:colId xmlns:a16="http://schemas.microsoft.com/office/drawing/2014/main" val="1234499233"/>
                    </a:ext>
                  </a:extLst>
                </a:gridCol>
              </a:tblGrid>
              <a:tr h="193118">
                <a:tc>
                  <a:txBody>
                    <a:bodyPr/>
                    <a:lstStyle/>
                    <a:p>
                      <a:pPr algn="l" rtl="0" fontAlgn="ctr"/>
                      <a:r>
                        <a:rPr lang="es-MX" sz="1000" b="1" i="0" u="none" strike="noStrike">
                          <a:solidFill>
                            <a:srgbClr val="000000"/>
                          </a:solidFill>
                          <a:effectLst/>
                          <a:latin typeface="Calibri Light" panose="020F0302020204030204" pitchFamily="34" charset="0"/>
                        </a:rPr>
                        <a:t>Goal Area 2:</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  Livas Elementary 2023-2024</a:t>
                      </a:r>
                    </a:p>
                  </a:txBody>
                  <a:tcPr marL="4477" marR="4477" marT="4477" marB="3223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4194299407"/>
                  </a:ext>
                </a:extLst>
              </a:tr>
              <a:tr h="193118">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At least 90% of indicators evaluated in the Academic Growth Status will be met by all student groups by August 2023.</a:t>
                      </a:r>
                    </a:p>
                  </a:txBody>
                  <a:tcPr marL="4477" marR="4477" marT="4477" marB="3223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21104986"/>
                  </a:ext>
                </a:extLst>
              </a:tr>
              <a:tr h="193118">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students will demonstrate a 5% increase of academic progress in the areas of reading and mathematics by August 2023.</a:t>
                      </a:r>
                    </a:p>
                  </a:txBody>
                  <a:tcPr marL="4477" marR="4477" marT="4477" marB="3223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3189153132"/>
                  </a:ext>
                </a:extLst>
              </a:tr>
              <a:tr h="504381">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4537224"/>
                  </a:ext>
                </a:extLst>
              </a:tr>
              <a:tr h="1126905">
                <a:tc>
                  <a:txBody>
                    <a:bodyPr/>
                    <a:lstStyle/>
                    <a:p>
                      <a:pPr algn="l" rtl="0" fontAlgn="t"/>
                      <a:r>
                        <a:rPr lang="en-US" sz="1000" b="1" i="0" u="none" strike="noStrike">
                          <a:solidFill>
                            <a:srgbClr val="000000"/>
                          </a:solidFill>
                          <a:effectLst/>
                          <a:latin typeface="Calibri Light" panose="020F0302020204030204" pitchFamily="34" charset="0"/>
                        </a:rPr>
                        <a:t>Campus goals specific for each subgroup will be implemented and shared with each staff member</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Grade Level Chairs, CLL, Teachers</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-DMAC Reports                          -TPRI/Tejas Lee Reports                                   Migrant Funds 212 SPED Funds 224, Tittle III Funds Bilingual 263</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september</a:t>
                      </a:r>
                      <a:r>
                        <a:rPr lang="es-MX" sz="1000" b="1" i="0" u="none" strike="noStrike" dirty="0">
                          <a:solidFill>
                            <a:srgbClr val="000000"/>
                          </a:solidFill>
                          <a:effectLst/>
                          <a:latin typeface="Calibri Light" panose="020F0302020204030204" pitchFamily="34" charset="0"/>
                        </a:rPr>
                        <a:t> 2023 - May 2024</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Data walls in Data room will be updated after each assessment</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Narrowing the student acheivement gap among all student populations</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50337331"/>
                  </a:ext>
                </a:extLst>
              </a:tr>
              <a:tr h="193118">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88994211"/>
                  </a:ext>
                </a:extLst>
              </a:tr>
              <a:tr h="193118">
                <a:tc gridSpan="8">
                  <a:txBody>
                    <a:bodyPr/>
                    <a:lstStyle/>
                    <a:p>
                      <a:pPr algn="l" fontAlgn="t"/>
                      <a:r>
                        <a:rPr lang="en-US" sz="1000" b="1" i="0" u="none" strike="noStrike">
                          <a:solidFill>
                            <a:srgbClr val="000000"/>
                          </a:solidFill>
                          <a:effectLst/>
                          <a:latin typeface="Calibri Light" panose="020F0302020204030204" pitchFamily="34" charset="0"/>
                        </a:rPr>
                        <a:t>1. Data will be analyzed from state and distrcit level assessments.</a:t>
                      </a:r>
                    </a:p>
                  </a:txBody>
                  <a:tcPr marL="4477" marR="4477" marT="4477" marB="3223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3677752648"/>
                  </a:ext>
                </a:extLst>
              </a:tr>
              <a:tr h="193118">
                <a:tc gridSpan="8">
                  <a:txBody>
                    <a:bodyPr/>
                    <a:lstStyle/>
                    <a:p>
                      <a:pPr algn="l" fontAlgn="t"/>
                      <a:r>
                        <a:rPr lang="en-US" sz="1000" b="1" i="0" u="none" strike="noStrike">
                          <a:solidFill>
                            <a:srgbClr val="000000"/>
                          </a:solidFill>
                          <a:effectLst/>
                          <a:latin typeface="Calibri Light" panose="020F0302020204030204" pitchFamily="34" charset="0"/>
                        </a:rPr>
                        <a:t>2. Goals will be established for each subgroup</a:t>
                      </a:r>
                    </a:p>
                  </a:txBody>
                  <a:tcPr marL="4477" marR="4477" marT="4477" marB="3223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1585187806"/>
                  </a:ext>
                </a:extLst>
              </a:tr>
              <a:tr h="504381">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62485522"/>
                  </a:ext>
                </a:extLst>
              </a:tr>
              <a:tr h="1282536">
                <a:tc>
                  <a:txBody>
                    <a:bodyPr/>
                    <a:lstStyle/>
                    <a:p>
                      <a:pPr algn="l" rtl="0" fontAlgn="t"/>
                      <a:r>
                        <a:rPr lang="en-US" sz="1000" b="1" i="0" u="none" strike="noStrike">
                          <a:solidFill>
                            <a:srgbClr val="000000"/>
                          </a:solidFill>
                          <a:effectLst/>
                          <a:latin typeface="Calibri Light" panose="020F0302020204030204" pitchFamily="34" charset="0"/>
                        </a:rPr>
                        <a:t>Campus administrators will prepare campus level binders with data related to students in each of their subgroups such as  ELs, SPED, Migrant, Eco Disadvantage, Hispanic, White, etc.</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Grade Level Chairs, CLL, Teacheers</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Migrant Funds 212 SPED Funds 224, Tittle III Funds Bilingual 263</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August 2023 May 2024</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Data walls in Data room will be updated after each assessment</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Narrowing the student acheivement gap among all student populations</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4477" marR="4477" marT="4477" marB="3223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13827414"/>
                  </a:ext>
                </a:extLst>
              </a:tr>
              <a:tr h="193118">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4477" marR="4477" marT="4477" marB="322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00382605"/>
                  </a:ext>
                </a:extLst>
              </a:tr>
              <a:tr h="193118">
                <a:tc gridSpan="8">
                  <a:txBody>
                    <a:bodyPr/>
                    <a:lstStyle/>
                    <a:p>
                      <a:pPr algn="l" fontAlgn="t"/>
                      <a:r>
                        <a:rPr lang="en-US" sz="1000" b="1" i="0" u="none" strike="noStrike">
                          <a:solidFill>
                            <a:srgbClr val="000000"/>
                          </a:solidFill>
                          <a:effectLst/>
                          <a:latin typeface="Calibri Light" panose="020F0302020204030204" pitchFamily="34" charset="0"/>
                        </a:rPr>
                        <a:t>1. Data will be collected and organzied by subgroup for each staff member</a:t>
                      </a:r>
                    </a:p>
                  </a:txBody>
                  <a:tcPr marL="4477" marR="4477" marT="4477" marB="3223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690768193"/>
                  </a:ext>
                </a:extLst>
              </a:tr>
              <a:tr h="193118">
                <a:tc gridSpan="8">
                  <a:txBody>
                    <a:bodyPr/>
                    <a:lstStyle/>
                    <a:p>
                      <a:pPr algn="l" fontAlgn="t"/>
                      <a:r>
                        <a:rPr lang="en-US" sz="1000" b="1" i="0" u="none" strike="noStrike">
                          <a:solidFill>
                            <a:srgbClr val="000000"/>
                          </a:solidFill>
                          <a:effectLst/>
                          <a:latin typeface="Calibri Light" panose="020F0302020204030204" pitchFamily="34" charset="0"/>
                        </a:rPr>
                        <a:t>2. Teachers will update binders after each formal assessment in binder and data wall</a:t>
                      </a:r>
                    </a:p>
                  </a:txBody>
                  <a:tcPr marL="4477" marR="4477" marT="4477" marB="3223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2238059451"/>
                  </a:ext>
                </a:extLst>
              </a:tr>
              <a:tr h="193118">
                <a:tc gridSpan="8">
                  <a:txBody>
                    <a:bodyPr/>
                    <a:lstStyle/>
                    <a:p>
                      <a:pPr algn="l" fontAlgn="t"/>
                      <a:r>
                        <a:rPr lang="en-US" sz="1000" b="1" i="0" u="none" strike="noStrike">
                          <a:solidFill>
                            <a:srgbClr val="000000"/>
                          </a:solidFill>
                          <a:effectLst/>
                          <a:latin typeface="Calibri Light" panose="020F0302020204030204" pitchFamily="34" charset="0"/>
                        </a:rPr>
                        <a:t>3. Administration along with teachers will monitor growth after each assessment.</a:t>
                      </a:r>
                    </a:p>
                  </a:txBody>
                  <a:tcPr marL="4477" marR="4477" marT="4477" marB="3223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1332601957"/>
                  </a:ext>
                </a:extLst>
              </a:tr>
              <a:tr h="193118">
                <a:tc gridSpan="8">
                  <a:txBody>
                    <a:bodyPr/>
                    <a:lstStyle/>
                    <a:p>
                      <a:pPr algn="l" fontAlgn="t"/>
                      <a:endParaRPr lang="es-MX" sz="1000" b="0" i="0" u="none" strike="noStrike">
                        <a:solidFill>
                          <a:srgbClr val="000000"/>
                        </a:solidFill>
                        <a:effectLst/>
                        <a:latin typeface="Calibri Light" panose="020F0302020204030204" pitchFamily="34" charset="0"/>
                      </a:endParaRPr>
                    </a:p>
                  </a:txBody>
                  <a:tcPr marL="4477" marR="4477" marT="4477" marB="3223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25232839"/>
                  </a:ext>
                </a:extLst>
              </a:tr>
              <a:tr h="193118">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a:solidFill>
                          <a:srgbClr val="000000"/>
                        </a:solidFill>
                        <a:effectLst/>
                        <a:latin typeface="Calibri Light" panose="020F0302020204030204" pitchFamily="34" charset="0"/>
                      </a:endParaRPr>
                    </a:p>
                  </a:txBody>
                  <a:tcPr marL="4477" marR="4477" marT="4477" marB="3223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0" i="0" u="none" strike="noStrike" dirty="0">
                        <a:solidFill>
                          <a:srgbClr val="000000"/>
                        </a:solidFill>
                        <a:effectLst/>
                        <a:latin typeface="Calibri" panose="020F0502020204030204" pitchFamily="34" charset="0"/>
                      </a:endParaRPr>
                    </a:p>
                  </a:txBody>
                  <a:tcPr marL="4477" marR="4477" marT="4477" marB="32232" anchor="b">
                    <a:lnL>
                      <a:noFill/>
                    </a:lnL>
                    <a:lnR>
                      <a:noFill/>
                    </a:lnR>
                    <a:lnT>
                      <a:noFill/>
                    </a:lnT>
                    <a:lnB>
                      <a:noFill/>
                    </a:lnB>
                  </a:tcPr>
                </a:tc>
                <a:extLst>
                  <a:ext uri="{0D108BD9-81ED-4DB2-BD59-A6C34878D82A}">
                    <a16:rowId xmlns:a16="http://schemas.microsoft.com/office/drawing/2014/main" val="3997529301"/>
                  </a:ext>
                </a:extLst>
              </a:tr>
            </a:tbl>
          </a:graphicData>
        </a:graphic>
      </p:graphicFrame>
    </p:spTree>
    <p:extLst>
      <p:ext uri="{BB962C8B-B14F-4D97-AF65-F5344CB8AC3E}">
        <p14:creationId xmlns:p14="http://schemas.microsoft.com/office/powerpoint/2010/main" val="34596580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a:xfrm>
            <a:off x="8577044" y="6357303"/>
            <a:ext cx="2622259" cy="365125"/>
          </a:xfrm>
        </p:spPr>
        <p:txBody>
          <a:bodyPr/>
          <a:lstStyle/>
          <a:p>
            <a:fld id="{CD845126-1A98-4963-AB2A-A5DAD9D79AA9}" type="slidenum">
              <a:rPr lang="en-US" smtClean="0"/>
              <a:t>41</a:t>
            </a:fld>
            <a:endParaRPr lang="en-US"/>
          </a:p>
        </p:txBody>
      </p:sp>
      <p:graphicFrame>
        <p:nvGraphicFramePr>
          <p:cNvPr id="2" name="Table 1">
            <a:extLst>
              <a:ext uri="{FF2B5EF4-FFF2-40B4-BE49-F238E27FC236}">
                <a16:creationId xmlns:a16="http://schemas.microsoft.com/office/drawing/2014/main" id="{EAE92F1F-8369-4102-9C12-5387A4517A83}"/>
              </a:ext>
            </a:extLst>
          </p:cNvPr>
          <p:cNvGraphicFramePr>
            <a:graphicFrameLocks noGrp="1"/>
          </p:cNvGraphicFramePr>
          <p:nvPr>
            <p:extLst>
              <p:ext uri="{D42A27DB-BD31-4B8C-83A1-F6EECF244321}">
                <p14:modId xmlns:p14="http://schemas.microsoft.com/office/powerpoint/2010/main" val="1311977437"/>
              </p:ext>
            </p:extLst>
          </p:nvPr>
        </p:nvGraphicFramePr>
        <p:xfrm>
          <a:off x="472948" y="458548"/>
          <a:ext cx="10434276" cy="6399452"/>
        </p:xfrm>
        <a:graphic>
          <a:graphicData uri="http://schemas.openxmlformats.org/drawingml/2006/table">
            <a:tbl>
              <a:tblPr/>
              <a:tblGrid>
                <a:gridCol w="1448818">
                  <a:extLst>
                    <a:ext uri="{9D8B030D-6E8A-4147-A177-3AD203B41FA5}">
                      <a16:colId xmlns:a16="http://schemas.microsoft.com/office/drawing/2014/main" val="2199876077"/>
                    </a:ext>
                  </a:extLst>
                </a:gridCol>
                <a:gridCol w="1198062">
                  <a:extLst>
                    <a:ext uri="{9D8B030D-6E8A-4147-A177-3AD203B41FA5}">
                      <a16:colId xmlns:a16="http://schemas.microsoft.com/office/drawing/2014/main" val="3972555233"/>
                    </a:ext>
                  </a:extLst>
                </a:gridCol>
                <a:gridCol w="1156268">
                  <a:extLst>
                    <a:ext uri="{9D8B030D-6E8A-4147-A177-3AD203B41FA5}">
                      <a16:colId xmlns:a16="http://schemas.microsoft.com/office/drawing/2014/main" val="1858889061"/>
                    </a:ext>
                  </a:extLst>
                </a:gridCol>
                <a:gridCol w="696547">
                  <a:extLst>
                    <a:ext uri="{9D8B030D-6E8A-4147-A177-3AD203B41FA5}">
                      <a16:colId xmlns:a16="http://schemas.microsoft.com/office/drawing/2014/main" val="1563717204"/>
                    </a:ext>
                  </a:extLst>
                </a:gridCol>
                <a:gridCol w="1685643">
                  <a:extLst>
                    <a:ext uri="{9D8B030D-6E8A-4147-A177-3AD203B41FA5}">
                      <a16:colId xmlns:a16="http://schemas.microsoft.com/office/drawing/2014/main" val="783843433"/>
                    </a:ext>
                  </a:extLst>
                </a:gridCol>
                <a:gridCol w="1114475">
                  <a:extLst>
                    <a:ext uri="{9D8B030D-6E8A-4147-A177-3AD203B41FA5}">
                      <a16:colId xmlns:a16="http://schemas.microsoft.com/office/drawing/2014/main" val="670635097"/>
                    </a:ext>
                  </a:extLst>
                </a:gridCol>
                <a:gridCol w="877651">
                  <a:extLst>
                    <a:ext uri="{9D8B030D-6E8A-4147-A177-3AD203B41FA5}">
                      <a16:colId xmlns:a16="http://schemas.microsoft.com/office/drawing/2014/main" val="2420144740"/>
                    </a:ext>
                  </a:extLst>
                </a:gridCol>
                <a:gridCol w="1615989">
                  <a:extLst>
                    <a:ext uri="{9D8B030D-6E8A-4147-A177-3AD203B41FA5}">
                      <a16:colId xmlns:a16="http://schemas.microsoft.com/office/drawing/2014/main" val="1574712260"/>
                    </a:ext>
                  </a:extLst>
                </a:gridCol>
                <a:gridCol w="640823">
                  <a:extLst>
                    <a:ext uri="{9D8B030D-6E8A-4147-A177-3AD203B41FA5}">
                      <a16:colId xmlns:a16="http://schemas.microsoft.com/office/drawing/2014/main" val="1643293070"/>
                    </a:ext>
                  </a:extLst>
                </a:gridCol>
              </a:tblGrid>
              <a:tr h="242406">
                <a:tc>
                  <a:txBody>
                    <a:bodyPr/>
                    <a:lstStyle/>
                    <a:p>
                      <a:pPr algn="l" rtl="0" fontAlgn="ctr"/>
                      <a:r>
                        <a:rPr lang="es-MX" sz="1000" b="1" i="0" u="none" strike="noStrike">
                          <a:solidFill>
                            <a:srgbClr val="000000"/>
                          </a:solidFill>
                          <a:effectLst/>
                          <a:latin typeface="Calibri Light" panose="020F0302020204030204" pitchFamily="34" charset="0"/>
                        </a:rPr>
                        <a:t>Goal Area 2:</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   </a:t>
                      </a:r>
                      <a:r>
                        <a:rPr lang="es-MX" sz="1000" b="1" i="0" u="none" strike="noStrike" dirty="0">
                          <a:solidFill>
                            <a:srgbClr val="000000"/>
                          </a:solidFill>
                          <a:effectLst/>
                          <a:highlight>
                            <a:srgbClr val="FFFF00"/>
                          </a:highlight>
                          <a:latin typeface="Calibri Light" panose="020F0302020204030204" pitchFamily="34" charset="0"/>
                        </a:rPr>
                        <a:t>Livas Elementary 2023-2024</a:t>
                      </a:r>
                    </a:p>
                  </a:txBody>
                  <a:tcPr marL="5240" marR="5240" marT="5240" marB="37728"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2388150652"/>
                  </a:ext>
                </a:extLst>
              </a:tr>
              <a:tr h="154482">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At least 90% of indicators evaluated in the Academic Growth Status will be met by all student groups by August 2022.</a:t>
                      </a:r>
                    </a:p>
                  </a:txBody>
                  <a:tcPr marL="5240" marR="5240" marT="5240" marB="37728"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1133000012"/>
                  </a:ext>
                </a:extLst>
              </a:tr>
              <a:tr h="221494">
                <a:tc>
                  <a:txBody>
                    <a:bodyPr/>
                    <a:lstStyle/>
                    <a:p>
                      <a:pPr algn="l" rtl="0" fontAlgn="ctr"/>
                      <a:r>
                        <a:rPr lang="es-MX" sz="1000" b="1" i="0" u="none" strike="noStrike" dirty="0" err="1">
                          <a:solidFill>
                            <a:srgbClr val="000000"/>
                          </a:solidFill>
                          <a:effectLst/>
                          <a:latin typeface="Calibri Light" panose="020F0302020204030204" pitchFamily="34" charset="0"/>
                        </a:rPr>
                        <a:t>Objective</a:t>
                      </a:r>
                      <a:r>
                        <a:rPr lang="es-MX" sz="1000" b="1" i="0" u="none" strike="noStrike" dirty="0">
                          <a:solidFill>
                            <a:srgbClr val="000000"/>
                          </a:solidFill>
                          <a:effectLst/>
                          <a:latin typeface="Calibri Light" panose="020F0302020204030204" pitchFamily="34" charset="0"/>
                        </a:rPr>
                        <a:t> 2:  </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All English Learners will </a:t>
                      </a:r>
                      <a:r>
                        <a:rPr lang="en-US" sz="1000" b="1" i="0" u="none" strike="noStrike" dirty="0" err="1">
                          <a:solidFill>
                            <a:srgbClr val="000000"/>
                          </a:solidFill>
                          <a:effectLst/>
                          <a:latin typeface="Calibri Light" panose="020F0302020204030204" pitchFamily="34" charset="0"/>
                        </a:rPr>
                        <a:t>demonstate</a:t>
                      </a:r>
                      <a:r>
                        <a:rPr lang="en-US" sz="1000" b="1" i="0" u="none" strike="noStrike" dirty="0">
                          <a:solidFill>
                            <a:srgbClr val="000000"/>
                          </a:solidFill>
                          <a:effectLst/>
                          <a:latin typeface="Calibri Light" panose="020F0302020204030204" pitchFamily="34" charset="0"/>
                        </a:rPr>
                        <a:t> a 5% increase in academic </a:t>
                      </a:r>
                      <a:r>
                        <a:rPr lang="en-US" sz="1000" b="1" i="0" u="none" strike="noStrike" dirty="0" err="1">
                          <a:solidFill>
                            <a:srgbClr val="000000"/>
                          </a:solidFill>
                          <a:effectLst/>
                          <a:latin typeface="Calibri Light" panose="020F0302020204030204" pitchFamily="34" charset="0"/>
                        </a:rPr>
                        <a:t>progressin</a:t>
                      </a:r>
                      <a:r>
                        <a:rPr lang="en-US" sz="1000" b="1" i="0" u="none" strike="noStrike" dirty="0">
                          <a:solidFill>
                            <a:srgbClr val="000000"/>
                          </a:solidFill>
                          <a:effectLst/>
                          <a:latin typeface="Calibri Light" panose="020F0302020204030204" pitchFamily="34" charset="0"/>
                        </a:rPr>
                        <a:t> the areas of reading and mathematics by August 2022.</a:t>
                      </a:r>
                    </a:p>
                  </a:txBody>
                  <a:tcPr marL="5240" marR="5240" marT="5240" marB="37728"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366390716"/>
                  </a:ext>
                </a:extLst>
              </a:tr>
              <a:tr h="395494">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Formative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Summative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Assessment</a:t>
                      </a:r>
                      <a:endParaRPr lang="es-MX" sz="1000" b="1" i="0" u="none" strike="noStrike" dirty="0">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79823632"/>
                  </a:ext>
                </a:extLst>
              </a:tr>
              <a:tr h="1359542">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Review English Learners student performance and progress to provide interventions.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Grade Level Chairs, CLL, Teachers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 -TPRI/TEJAS LEE REPORTS                       -DMAC REPORTS                        -WEEKLY /DISTRICT </a:t>
                      </a:r>
                      <a:r>
                        <a:rPr lang="en-US" sz="1000" b="1" i="0" u="none" strike="noStrike" dirty="0">
                          <a:solidFill>
                            <a:srgbClr val="000000"/>
                          </a:solidFill>
                          <a:effectLst/>
                          <a:highlight>
                            <a:srgbClr val="FFFF00"/>
                          </a:highlight>
                          <a:latin typeface="Calibri Light" panose="020F0302020204030204" pitchFamily="34" charset="0"/>
                        </a:rPr>
                        <a:t>ASSESSMENTS                           -TELPAS /STAAR</a:t>
                      </a:r>
                      <a:r>
                        <a:rPr lang="en-US" sz="1000" b="1" i="0" u="none" strike="noStrike" dirty="0">
                          <a:solidFill>
                            <a:srgbClr val="000000"/>
                          </a:solidFill>
                          <a:effectLst/>
                          <a:latin typeface="Calibri Light" panose="020F0302020204030204" pitchFamily="34" charset="0"/>
                        </a:rPr>
                        <a:t> REPORTS    Title I 211/ SCE 166, Local - 199, SpEd-224, Title III-263</a:t>
                      </a:r>
                      <a:r>
                        <a:rPr lang="en-US" sz="1000" b="1" i="0" u="none" strike="noStrike" dirty="0">
                          <a:solidFill>
                            <a:srgbClr val="000000"/>
                          </a:solidFill>
                          <a:effectLst/>
                          <a:highlight>
                            <a:srgbClr val="FFFF00"/>
                          </a:highlight>
                          <a:latin typeface="Calibri Light" panose="020F0302020204030204" pitchFamily="34" charset="0"/>
                        </a:rPr>
                        <a:t>             </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Data walls in Data room will be updated after each assessment</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Narrowing the stdent acheivement gap among all student populations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 CBA's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96019204"/>
                  </a:ext>
                </a:extLst>
              </a:tr>
              <a:tr h="154482">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86307710"/>
                  </a:ext>
                </a:extLst>
              </a:tr>
              <a:tr h="154482">
                <a:tc gridSpan="8">
                  <a:txBody>
                    <a:bodyPr/>
                    <a:lstStyle/>
                    <a:p>
                      <a:pPr algn="l" fontAlgn="t"/>
                      <a:r>
                        <a:rPr lang="en-US" sz="1000" b="1" i="0" u="none" strike="noStrike">
                          <a:solidFill>
                            <a:srgbClr val="000000"/>
                          </a:solidFill>
                          <a:effectLst/>
                          <a:latin typeface="Calibri Light" panose="020F0302020204030204" pitchFamily="34" charset="0"/>
                        </a:rPr>
                        <a:t>1. Following any state/district assessment,  teachers will analyze data and develop an action plan.</a:t>
                      </a:r>
                    </a:p>
                  </a:txBody>
                  <a:tcPr marL="5240" marR="5240" marT="5240" marB="3772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2034287398"/>
                  </a:ext>
                </a:extLst>
              </a:tr>
              <a:tr h="154482">
                <a:tc gridSpan="8">
                  <a:txBody>
                    <a:bodyPr/>
                    <a:lstStyle/>
                    <a:p>
                      <a:pPr algn="l" fontAlgn="t"/>
                      <a:r>
                        <a:rPr lang="en-US" sz="1000" b="1" i="0" u="none" strike="noStrike">
                          <a:solidFill>
                            <a:srgbClr val="000000"/>
                          </a:solidFill>
                          <a:effectLst/>
                          <a:latin typeface="Calibri Light" panose="020F0302020204030204" pitchFamily="34" charset="0"/>
                        </a:rPr>
                        <a:t>2. Implement and monitor the interventions from action plans</a:t>
                      </a:r>
                    </a:p>
                  </a:txBody>
                  <a:tcPr marL="5240" marR="5240" marT="5240" marB="3772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2629315648"/>
                  </a:ext>
                </a:extLst>
              </a:tr>
              <a:tr h="395494">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a:solidFill>
                            <a:srgbClr val="FFFFFF"/>
                          </a:solidFill>
                          <a:effectLst/>
                          <a:latin typeface="Calibri Light" panose="020F0302020204030204" pitchFamily="34" charset="0"/>
                        </a:rPr>
                        <a:t>Timeline</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39539833"/>
                  </a:ext>
                </a:extLst>
              </a:tr>
              <a:tr h="1359542">
                <a:tc>
                  <a:txBody>
                    <a:bodyPr/>
                    <a:lstStyle/>
                    <a:p>
                      <a:pPr algn="l" rtl="0" fontAlgn="t"/>
                      <a:r>
                        <a:rPr lang="en-US" sz="1000" b="1" i="0" u="none" strike="noStrike" dirty="0">
                          <a:solidFill>
                            <a:srgbClr val="000000"/>
                          </a:solidFill>
                          <a:effectLst/>
                          <a:latin typeface="Calibri Light" panose="020F0302020204030204" pitchFamily="34" charset="0"/>
                        </a:rPr>
                        <a:t>Provide extended learning opportunities  for students not mastering the curriculum through Saturday academies, tutorials and enrichment period. (computers, I pads, headphones and technology resources cables accessories)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Grade Level Chairs, CLL, Teacheers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 -TPRI/TEJAS LEE REPORTS                       -DMAC REPORTS                        -WEEKLY /DISTRICT ASSESSMENTS                           -TELPAS /STAAR REPORTS               Title I 211/ SCE 166, Local - 199, SpEd-224, Title III-263 , ESSER 282            </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-Tutorial Sign in sheets                                    -Tutorial Schedule                                            -Intervention Plans                                           -Tutorial Calendar                                             -Tutorial Lesson Plans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Narrowing the stdent acheivement gap among all student populations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BMs, STAAR, TELPAS, STAAR ALT 2, weekly assessments, CBA's</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240" marR="5240" marT="5240" marB="37728">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108428857"/>
                  </a:ext>
                </a:extLst>
              </a:tr>
              <a:tr h="154482">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240" marR="5240" marT="5240" marB="3772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895034951"/>
                  </a:ext>
                </a:extLst>
              </a:tr>
              <a:tr h="154482">
                <a:tc gridSpan="8">
                  <a:txBody>
                    <a:bodyPr/>
                    <a:lstStyle/>
                    <a:p>
                      <a:pPr algn="l" fontAlgn="t"/>
                      <a:r>
                        <a:rPr lang="en-US" sz="1000" b="1" i="0" u="none" strike="noStrike">
                          <a:solidFill>
                            <a:srgbClr val="000000"/>
                          </a:solidFill>
                          <a:effectLst/>
                          <a:latin typeface="Calibri Light" panose="020F0302020204030204" pitchFamily="34" charset="0"/>
                        </a:rPr>
                        <a:t>1. Creat a calendar for theses extended learning opportunities</a:t>
                      </a:r>
                    </a:p>
                  </a:txBody>
                  <a:tcPr marL="5240" marR="5240" marT="5240" marB="3772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2080163689"/>
                  </a:ext>
                </a:extLst>
              </a:tr>
              <a:tr h="154482">
                <a:tc gridSpan="8">
                  <a:txBody>
                    <a:bodyPr/>
                    <a:lstStyle/>
                    <a:p>
                      <a:pPr algn="l" fontAlgn="t"/>
                      <a:r>
                        <a:rPr lang="en-US" sz="1000" b="1" i="0" u="none" strike="noStrike">
                          <a:solidFill>
                            <a:srgbClr val="000000"/>
                          </a:solidFill>
                          <a:effectLst/>
                          <a:latin typeface="Calibri Light" panose="020F0302020204030204" pitchFamily="34" charset="0"/>
                        </a:rPr>
                        <a:t>2. Establish the resources that will be used to efficiently run these extended learning opportunities</a:t>
                      </a:r>
                    </a:p>
                  </a:txBody>
                  <a:tcPr marL="5240" marR="5240" marT="5240" marB="3772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3359619772"/>
                  </a:ext>
                </a:extLst>
              </a:tr>
              <a:tr h="154482">
                <a:tc gridSpan="8">
                  <a:txBody>
                    <a:bodyPr/>
                    <a:lstStyle/>
                    <a:p>
                      <a:pPr algn="l" fontAlgn="t"/>
                      <a:r>
                        <a:rPr lang="en-US" sz="1000" b="1" i="0" u="none" strike="noStrike">
                          <a:solidFill>
                            <a:srgbClr val="000000"/>
                          </a:solidFill>
                          <a:effectLst/>
                          <a:latin typeface="Calibri Light" panose="020F0302020204030204" pitchFamily="34" charset="0"/>
                        </a:rPr>
                        <a:t>3. Create the groups based on student needs to focus on the individual student needs</a:t>
                      </a:r>
                    </a:p>
                  </a:txBody>
                  <a:tcPr marL="5240" marR="5240" marT="5240" marB="37728">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4039867973"/>
                  </a:ext>
                </a:extLst>
              </a:tr>
              <a:tr h="154482">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1281476219"/>
                  </a:ext>
                </a:extLst>
              </a:tr>
              <a:tr h="154482">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240" marR="5240" marT="5240" marB="37728" anchor="b">
                    <a:lnL>
                      <a:noFill/>
                    </a:lnL>
                    <a:lnR>
                      <a:noFill/>
                    </a:lnR>
                    <a:lnT>
                      <a:noFill/>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5240" marR="5240" marT="5240" marB="37728" anchor="b">
                    <a:lnL>
                      <a:noFill/>
                    </a:lnL>
                    <a:lnR>
                      <a:noFill/>
                    </a:lnR>
                    <a:lnT>
                      <a:noFill/>
                    </a:lnT>
                    <a:lnB>
                      <a:noFill/>
                    </a:lnB>
                  </a:tcPr>
                </a:tc>
                <a:extLst>
                  <a:ext uri="{0D108BD9-81ED-4DB2-BD59-A6C34878D82A}">
                    <a16:rowId xmlns:a16="http://schemas.microsoft.com/office/drawing/2014/main" val="3225153572"/>
                  </a:ext>
                </a:extLst>
              </a:tr>
            </a:tbl>
          </a:graphicData>
        </a:graphic>
      </p:graphicFrame>
    </p:spTree>
    <p:extLst>
      <p:ext uri="{BB962C8B-B14F-4D97-AF65-F5344CB8AC3E}">
        <p14:creationId xmlns:p14="http://schemas.microsoft.com/office/powerpoint/2010/main" val="376251693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42</a:t>
            </a:fld>
            <a:endParaRPr lang="en-US"/>
          </a:p>
        </p:txBody>
      </p:sp>
      <p:graphicFrame>
        <p:nvGraphicFramePr>
          <p:cNvPr id="2" name="Table 1">
            <a:extLst>
              <a:ext uri="{FF2B5EF4-FFF2-40B4-BE49-F238E27FC236}">
                <a16:creationId xmlns:a16="http://schemas.microsoft.com/office/drawing/2014/main" id="{DFD178D9-F99B-44F7-8FF8-B1052A0AA8E5}"/>
              </a:ext>
            </a:extLst>
          </p:cNvPr>
          <p:cNvGraphicFramePr>
            <a:graphicFrameLocks noGrp="1"/>
          </p:cNvGraphicFramePr>
          <p:nvPr>
            <p:extLst>
              <p:ext uri="{D42A27DB-BD31-4B8C-83A1-F6EECF244321}">
                <p14:modId xmlns:p14="http://schemas.microsoft.com/office/powerpoint/2010/main" val="2610151445"/>
              </p:ext>
            </p:extLst>
          </p:nvPr>
        </p:nvGraphicFramePr>
        <p:xfrm>
          <a:off x="748559" y="211605"/>
          <a:ext cx="10390497" cy="6434789"/>
        </p:xfrm>
        <a:graphic>
          <a:graphicData uri="http://schemas.openxmlformats.org/drawingml/2006/table">
            <a:tbl>
              <a:tblPr/>
              <a:tblGrid>
                <a:gridCol w="1442740">
                  <a:extLst>
                    <a:ext uri="{9D8B030D-6E8A-4147-A177-3AD203B41FA5}">
                      <a16:colId xmlns:a16="http://schemas.microsoft.com/office/drawing/2014/main" val="574751229"/>
                    </a:ext>
                  </a:extLst>
                </a:gridCol>
                <a:gridCol w="1193035">
                  <a:extLst>
                    <a:ext uri="{9D8B030D-6E8A-4147-A177-3AD203B41FA5}">
                      <a16:colId xmlns:a16="http://schemas.microsoft.com/office/drawing/2014/main" val="3777781828"/>
                    </a:ext>
                  </a:extLst>
                </a:gridCol>
                <a:gridCol w="1151416">
                  <a:extLst>
                    <a:ext uri="{9D8B030D-6E8A-4147-A177-3AD203B41FA5}">
                      <a16:colId xmlns:a16="http://schemas.microsoft.com/office/drawing/2014/main" val="3555326617"/>
                    </a:ext>
                  </a:extLst>
                </a:gridCol>
                <a:gridCol w="693624">
                  <a:extLst>
                    <a:ext uri="{9D8B030D-6E8A-4147-A177-3AD203B41FA5}">
                      <a16:colId xmlns:a16="http://schemas.microsoft.com/office/drawing/2014/main" val="1202181006"/>
                    </a:ext>
                  </a:extLst>
                </a:gridCol>
                <a:gridCol w="1678573">
                  <a:extLst>
                    <a:ext uri="{9D8B030D-6E8A-4147-A177-3AD203B41FA5}">
                      <a16:colId xmlns:a16="http://schemas.microsoft.com/office/drawing/2014/main" val="496278519"/>
                    </a:ext>
                  </a:extLst>
                </a:gridCol>
                <a:gridCol w="1109800">
                  <a:extLst>
                    <a:ext uri="{9D8B030D-6E8A-4147-A177-3AD203B41FA5}">
                      <a16:colId xmlns:a16="http://schemas.microsoft.com/office/drawing/2014/main" val="3305230707"/>
                    </a:ext>
                  </a:extLst>
                </a:gridCol>
                <a:gridCol w="873967">
                  <a:extLst>
                    <a:ext uri="{9D8B030D-6E8A-4147-A177-3AD203B41FA5}">
                      <a16:colId xmlns:a16="http://schemas.microsoft.com/office/drawing/2014/main" val="3941888242"/>
                    </a:ext>
                  </a:extLst>
                </a:gridCol>
                <a:gridCol w="1609208">
                  <a:extLst>
                    <a:ext uri="{9D8B030D-6E8A-4147-A177-3AD203B41FA5}">
                      <a16:colId xmlns:a16="http://schemas.microsoft.com/office/drawing/2014/main" val="3915560113"/>
                    </a:ext>
                  </a:extLst>
                </a:gridCol>
                <a:gridCol w="638134">
                  <a:extLst>
                    <a:ext uri="{9D8B030D-6E8A-4147-A177-3AD203B41FA5}">
                      <a16:colId xmlns:a16="http://schemas.microsoft.com/office/drawing/2014/main" val="2660621980"/>
                    </a:ext>
                  </a:extLst>
                </a:gridCol>
              </a:tblGrid>
              <a:tr h="183634">
                <a:tc>
                  <a:txBody>
                    <a:bodyPr/>
                    <a:lstStyle/>
                    <a:p>
                      <a:pPr algn="l" rtl="0" fontAlgn="ctr"/>
                      <a:r>
                        <a:rPr lang="es-MX" sz="1000" b="1" i="0" u="none" strike="noStrike">
                          <a:solidFill>
                            <a:srgbClr val="000000"/>
                          </a:solidFill>
                          <a:effectLst/>
                          <a:latin typeface="Calibri Light" panose="020F0302020204030204" pitchFamily="34" charset="0"/>
                        </a:rPr>
                        <a:t>Goal Area 2:</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  Livas Elementary 2023-2024</a:t>
                      </a:r>
                    </a:p>
                  </a:txBody>
                  <a:tcPr marL="5664" marR="5664" marT="5664" marB="4078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843531185"/>
                  </a:ext>
                </a:extLst>
              </a:tr>
              <a:tr h="183634">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English Learners will advance by at least one level of TELPAS composite rating from September 2021 to August 2023.</a:t>
                      </a:r>
                    </a:p>
                  </a:txBody>
                  <a:tcPr marL="5664" marR="5664" marT="5664" marB="4078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837384656"/>
                  </a:ext>
                </a:extLst>
              </a:tr>
              <a:tr h="183634">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we will effectively implement the adopted dual language program in PK to 5th grade.</a:t>
                      </a:r>
                    </a:p>
                  </a:txBody>
                  <a:tcPr marL="5664" marR="5664" marT="5664" marB="4078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4240394475"/>
                  </a:ext>
                </a:extLst>
              </a:tr>
              <a:tr h="465114">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90677406"/>
                  </a:ext>
                </a:extLst>
              </a:tr>
              <a:tr h="1168815">
                <a:tc>
                  <a:txBody>
                    <a:bodyPr/>
                    <a:lstStyle/>
                    <a:p>
                      <a:pPr algn="l" rtl="0" fontAlgn="t"/>
                      <a:r>
                        <a:rPr lang="en-US" sz="1000" b="1" i="0" u="none" strike="noStrike">
                          <a:solidFill>
                            <a:srgbClr val="000000"/>
                          </a:solidFill>
                          <a:effectLst/>
                          <a:latin typeface="Calibri Light" panose="020F0302020204030204" pitchFamily="34" charset="0"/>
                        </a:rPr>
                        <a:t>Teachers will adhere to the recommended schedule presented by the Bilingual Department ensuring that the correct number of minutes are alloted</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Bilingual Director, Teachers</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 - English Language Proficiency Standrad Document                                       Title III Bilingual 263</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Teacher Schedules                                                  Lesson plans                                                      Walk throughs</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Engaging activities that reflect the four domains of TELPAS</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TELPAS tutorials, TELPAS BM and TELPAS </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7148692"/>
                  </a:ext>
                </a:extLst>
              </a:tr>
              <a:tr h="183634">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67816367"/>
                  </a:ext>
                </a:extLst>
              </a:tr>
              <a:tr h="183634">
                <a:tc gridSpan="8">
                  <a:txBody>
                    <a:bodyPr/>
                    <a:lstStyle/>
                    <a:p>
                      <a:pPr algn="l" fontAlgn="t"/>
                      <a:r>
                        <a:rPr lang="en-US" sz="1000" b="1" i="0" u="none" strike="noStrike">
                          <a:solidFill>
                            <a:srgbClr val="000000"/>
                          </a:solidFill>
                          <a:effectLst/>
                          <a:latin typeface="Calibri Light" panose="020F0302020204030204" pitchFamily="34" charset="0"/>
                        </a:rPr>
                        <a:t>1. Teacher schedules will reflect their understanding of the dual language program</a:t>
                      </a: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4171376336"/>
                  </a:ext>
                </a:extLst>
              </a:tr>
              <a:tr h="183634">
                <a:tc gridSpan="8">
                  <a:txBody>
                    <a:bodyPr/>
                    <a:lstStyle/>
                    <a:p>
                      <a:pPr algn="l" fontAlgn="t"/>
                      <a:r>
                        <a:rPr lang="en-US" sz="1000" b="1" i="0" u="none" strike="noStrike">
                          <a:solidFill>
                            <a:srgbClr val="000000"/>
                          </a:solidFill>
                          <a:effectLst/>
                          <a:latin typeface="Calibri Light" panose="020F0302020204030204" pitchFamily="34" charset="0"/>
                        </a:rPr>
                        <a:t>2. Planning will be closely monitored for effective implementation of Dual Language program</a:t>
                      </a: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2079680221"/>
                  </a:ext>
                </a:extLst>
              </a:tr>
              <a:tr h="183634">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4091639595"/>
                  </a:ext>
                </a:extLst>
              </a:tr>
              <a:tr h="183634">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1698920181"/>
                  </a:ext>
                </a:extLst>
              </a:tr>
              <a:tr h="465114">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864058724"/>
                  </a:ext>
                </a:extLst>
              </a:tr>
              <a:tr h="1872516">
                <a:tc>
                  <a:txBody>
                    <a:bodyPr/>
                    <a:lstStyle/>
                    <a:p>
                      <a:pPr algn="l" rtl="0" fontAlgn="t"/>
                      <a:r>
                        <a:rPr lang="en-US" sz="1000" b="1" i="0" u="none" strike="noStrike">
                          <a:solidFill>
                            <a:srgbClr val="000000"/>
                          </a:solidFill>
                          <a:effectLst/>
                          <a:latin typeface="Calibri Light" panose="020F0302020204030204" pitchFamily="34" charset="0"/>
                        </a:rPr>
                        <a:t>Professional development will be provided to all bilingual staff on TELPAS to better understand strategies that could be incorporated into classroom instruction.</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Bilingual Director, Teachers</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 TELPAS Resources -4 domains                                    -English Lanuage Proficiency Standards document                              -Title III Bilingual 263</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will reflect focus strategies, walk-throughs, CLC agendas, Content and Language Objectives visible to students</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-Engaging activities that reflect the Speaking, Reading, Listening, and Writing component of TELPAS                         -Student Achievement gains on all four TELPAS Domains</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TELPAS tutorials, TELPAS BM and TELPAS </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64" marR="5664" marT="5664" marB="4078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93544767"/>
                  </a:ext>
                </a:extLst>
              </a:tr>
              <a:tr h="183634">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4" marR="5664" marT="5664" marB="4078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32638022"/>
                  </a:ext>
                </a:extLst>
              </a:tr>
              <a:tr h="183634">
                <a:tc gridSpan="8">
                  <a:txBody>
                    <a:bodyPr/>
                    <a:lstStyle/>
                    <a:p>
                      <a:pPr algn="l" fontAlgn="t"/>
                      <a:r>
                        <a:rPr lang="en-US" sz="1000" b="1" i="0" u="none" strike="noStrike">
                          <a:solidFill>
                            <a:srgbClr val="000000"/>
                          </a:solidFill>
                          <a:effectLst/>
                          <a:latin typeface="Calibri Light" panose="020F0302020204030204" pitchFamily="34" charset="0"/>
                        </a:rPr>
                        <a:t>1. Professional development will be scheduled with the assistance of Bilingual Program Coordinator</a:t>
                      </a: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1060106876"/>
                  </a:ext>
                </a:extLst>
              </a:tr>
              <a:tr h="183634">
                <a:tc gridSpan="8">
                  <a:txBody>
                    <a:bodyPr/>
                    <a:lstStyle/>
                    <a:p>
                      <a:pPr algn="l" fontAlgn="t"/>
                      <a:r>
                        <a:rPr lang="en-US" sz="1000" b="1" i="0" u="none" strike="noStrike">
                          <a:solidFill>
                            <a:srgbClr val="000000"/>
                          </a:solidFill>
                          <a:effectLst/>
                          <a:latin typeface="Calibri Light" panose="020F0302020204030204" pitchFamily="34" charset="0"/>
                        </a:rPr>
                        <a:t>2.  Implemetation of the ELPS strategies in daily instruction.</a:t>
                      </a: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3857088076"/>
                  </a:ext>
                </a:extLst>
              </a:tr>
              <a:tr h="183634">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64" marR="5664" marT="5664" marB="4078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664" marR="5664" marT="5664" marB="40783" anchor="b">
                    <a:lnL>
                      <a:noFill/>
                    </a:lnL>
                    <a:lnR>
                      <a:noFill/>
                    </a:lnR>
                    <a:lnT>
                      <a:noFill/>
                    </a:lnT>
                    <a:lnB>
                      <a:noFill/>
                    </a:lnB>
                  </a:tcPr>
                </a:tc>
                <a:extLst>
                  <a:ext uri="{0D108BD9-81ED-4DB2-BD59-A6C34878D82A}">
                    <a16:rowId xmlns:a16="http://schemas.microsoft.com/office/drawing/2014/main" val="2164057466"/>
                  </a:ext>
                </a:extLst>
              </a:tr>
            </a:tbl>
          </a:graphicData>
        </a:graphic>
      </p:graphicFrame>
    </p:spTree>
    <p:extLst>
      <p:ext uri="{BB962C8B-B14F-4D97-AF65-F5344CB8AC3E}">
        <p14:creationId xmlns:p14="http://schemas.microsoft.com/office/powerpoint/2010/main" val="410989327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43</a:t>
            </a:fld>
            <a:endParaRPr lang="en-US"/>
          </a:p>
        </p:txBody>
      </p:sp>
      <p:graphicFrame>
        <p:nvGraphicFramePr>
          <p:cNvPr id="2" name="Table 1">
            <a:extLst>
              <a:ext uri="{FF2B5EF4-FFF2-40B4-BE49-F238E27FC236}">
                <a16:creationId xmlns:a16="http://schemas.microsoft.com/office/drawing/2014/main" id="{A946D0EB-E831-484E-A6DF-B2867C803548}"/>
              </a:ext>
            </a:extLst>
          </p:cNvPr>
          <p:cNvGraphicFramePr>
            <a:graphicFrameLocks noGrp="1"/>
          </p:cNvGraphicFramePr>
          <p:nvPr>
            <p:extLst>
              <p:ext uri="{D42A27DB-BD31-4B8C-83A1-F6EECF244321}">
                <p14:modId xmlns:p14="http://schemas.microsoft.com/office/powerpoint/2010/main" val="1857383613"/>
              </p:ext>
            </p:extLst>
          </p:nvPr>
        </p:nvGraphicFramePr>
        <p:xfrm>
          <a:off x="623539" y="320634"/>
          <a:ext cx="10349259" cy="6258298"/>
        </p:xfrm>
        <a:graphic>
          <a:graphicData uri="http://schemas.openxmlformats.org/drawingml/2006/table">
            <a:tbl>
              <a:tblPr/>
              <a:tblGrid>
                <a:gridCol w="1437014">
                  <a:extLst>
                    <a:ext uri="{9D8B030D-6E8A-4147-A177-3AD203B41FA5}">
                      <a16:colId xmlns:a16="http://schemas.microsoft.com/office/drawing/2014/main" val="2108973138"/>
                    </a:ext>
                  </a:extLst>
                </a:gridCol>
                <a:gridCol w="1188301">
                  <a:extLst>
                    <a:ext uri="{9D8B030D-6E8A-4147-A177-3AD203B41FA5}">
                      <a16:colId xmlns:a16="http://schemas.microsoft.com/office/drawing/2014/main" val="3246959256"/>
                    </a:ext>
                  </a:extLst>
                </a:gridCol>
                <a:gridCol w="1146847">
                  <a:extLst>
                    <a:ext uri="{9D8B030D-6E8A-4147-A177-3AD203B41FA5}">
                      <a16:colId xmlns:a16="http://schemas.microsoft.com/office/drawing/2014/main" val="3514005634"/>
                    </a:ext>
                  </a:extLst>
                </a:gridCol>
                <a:gridCol w="690871">
                  <a:extLst>
                    <a:ext uri="{9D8B030D-6E8A-4147-A177-3AD203B41FA5}">
                      <a16:colId xmlns:a16="http://schemas.microsoft.com/office/drawing/2014/main" val="4202777916"/>
                    </a:ext>
                  </a:extLst>
                </a:gridCol>
                <a:gridCol w="1671910">
                  <a:extLst>
                    <a:ext uri="{9D8B030D-6E8A-4147-A177-3AD203B41FA5}">
                      <a16:colId xmlns:a16="http://schemas.microsoft.com/office/drawing/2014/main" val="1302443880"/>
                    </a:ext>
                  </a:extLst>
                </a:gridCol>
                <a:gridCol w="1105394">
                  <a:extLst>
                    <a:ext uri="{9D8B030D-6E8A-4147-A177-3AD203B41FA5}">
                      <a16:colId xmlns:a16="http://schemas.microsoft.com/office/drawing/2014/main" val="91605183"/>
                    </a:ext>
                  </a:extLst>
                </a:gridCol>
                <a:gridCol w="870499">
                  <a:extLst>
                    <a:ext uri="{9D8B030D-6E8A-4147-A177-3AD203B41FA5}">
                      <a16:colId xmlns:a16="http://schemas.microsoft.com/office/drawing/2014/main" val="1923164254"/>
                    </a:ext>
                  </a:extLst>
                </a:gridCol>
                <a:gridCol w="1602821">
                  <a:extLst>
                    <a:ext uri="{9D8B030D-6E8A-4147-A177-3AD203B41FA5}">
                      <a16:colId xmlns:a16="http://schemas.microsoft.com/office/drawing/2014/main" val="1952883624"/>
                    </a:ext>
                  </a:extLst>
                </a:gridCol>
                <a:gridCol w="635602">
                  <a:extLst>
                    <a:ext uri="{9D8B030D-6E8A-4147-A177-3AD203B41FA5}">
                      <a16:colId xmlns:a16="http://schemas.microsoft.com/office/drawing/2014/main" val="2062753270"/>
                    </a:ext>
                  </a:extLst>
                </a:gridCol>
              </a:tblGrid>
              <a:tr h="229368">
                <a:tc>
                  <a:txBody>
                    <a:bodyPr/>
                    <a:lstStyle/>
                    <a:p>
                      <a:pPr algn="l" rtl="0" fontAlgn="ctr"/>
                      <a:r>
                        <a:rPr lang="es-MX" sz="1000" b="1" i="0" u="none" strike="noStrike">
                          <a:solidFill>
                            <a:srgbClr val="000000"/>
                          </a:solidFill>
                          <a:effectLst/>
                          <a:latin typeface="Calibri Light" panose="020F0302020204030204" pitchFamily="34" charset="0"/>
                        </a:rPr>
                        <a:t>Goal Area 2:</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  Livas Elementary 2023-2024</a:t>
                      </a:r>
                    </a:p>
                  </a:txBody>
                  <a:tcPr marL="5577" marR="5577" marT="5577" marB="4015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1349091950"/>
                  </a:ext>
                </a:extLst>
              </a:tr>
              <a:tr h="229368">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English Learners will advance by at least one level of TELPAS composite rating from August 2022 to September 2023.</a:t>
                      </a:r>
                    </a:p>
                  </a:txBody>
                  <a:tcPr marL="5577" marR="5577" marT="5577" marB="4015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1579141945"/>
                  </a:ext>
                </a:extLst>
              </a:tr>
              <a:tr h="229368">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our Speaking component of TELPAS will see a 12-point percentage growth from 24% to 36%.</a:t>
                      </a:r>
                    </a:p>
                  </a:txBody>
                  <a:tcPr marL="5577" marR="5577" marT="5577" marB="4015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433903276"/>
                  </a:ext>
                </a:extLst>
              </a:tr>
              <a:tr h="582219">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38086077"/>
                  </a:ext>
                </a:extLst>
              </a:tr>
              <a:tr h="1111494">
                <a:tc>
                  <a:txBody>
                    <a:bodyPr/>
                    <a:lstStyle/>
                    <a:p>
                      <a:pPr algn="l" rtl="0" fontAlgn="t"/>
                      <a:r>
                        <a:rPr lang="en-US" sz="1000" b="1" i="0" u="none" strike="noStrike">
                          <a:solidFill>
                            <a:srgbClr val="000000"/>
                          </a:solidFill>
                          <a:effectLst/>
                          <a:latin typeface="Calibri Light" panose="020F0302020204030204" pitchFamily="34" charset="0"/>
                        </a:rPr>
                        <a:t>Staff will unpack the Speaking component of TELPAS to get a better undertanding of the Speaking domain assessment.</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1000" b="1" i="0" u="none" strike="noStrike">
                          <a:solidFill>
                            <a:srgbClr val="000000"/>
                          </a:solidFill>
                          <a:effectLst/>
                          <a:latin typeface="Calibri Light" panose="020F0302020204030204" pitchFamily="34" charset="0"/>
                        </a:rPr>
                        <a:t>Dual Language Director, Principal, AP, CLL, Teachers</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166 SCE, ELPS Booklet, TELPAS release assessments</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will reflect the strategies that address the speaking component of TELPAS, walk-throughs, </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Communication level of students in their second language will be observable</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fi-FI" sz="1000" b="1" i="0" u="none" strike="noStrike">
                          <a:solidFill>
                            <a:srgbClr val="000000"/>
                          </a:solidFill>
                          <a:effectLst/>
                          <a:latin typeface="Calibri Light" panose="020F0302020204030204" pitchFamily="34" charset="0"/>
                        </a:rPr>
                        <a:t>TELPAS tutorials, TELPAS BM, TELPAS, Summit K-12</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08367069"/>
                  </a:ext>
                </a:extLst>
              </a:tr>
              <a:tr h="229368">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15208705"/>
                  </a:ext>
                </a:extLst>
              </a:tr>
              <a:tr h="229368">
                <a:tc gridSpan="8">
                  <a:txBody>
                    <a:bodyPr/>
                    <a:lstStyle/>
                    <a:p>
                      <a:pPr algn="l" fontAlgn="t"/>
                      <a:r>
                        <a:rPr lang="en-US" sz="1000" b="1" i="0" u="none" strike="noStrike">
                          <a:solidFill>
                            <a:srgbClr val="000000"/>
                          </a:solidFill>
                          <a:effectLst/>
                          <a:latin typeface="Calibri Light" panose="020F0302020204030204" pitchFamily="34" charset="0"/>
                        </a:rPr>
                        <a:t>1. Unpacking the Speaking component of TELPAS</a:t>
                      </a: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3937059646"/>
                  </a:ext>
                </a:extLst>
              </a:tr>
              <a:tr h="229368">
                <a:tc gridSpan="8">
                  <a:txBody>
                    <a:bodyPr/>
                    <a:lstStyle/>
                    <a:p>
                      <a:pPr algn="l" fontAlgn="t"/>
                      <a:r>
                        <a:rPr lang="en-US" sz="1000" b="1" i="0" u="none" strike="noStrike">
                          <a:solidFill>
                            <a:srgbClr val="000000"/>
                          </a:solidFill>
                          <a:effectLst/>
                          <a:latin typeface="Calibri Light" panose="020F0302020204030204" pitchFamily="34" charset="0"/>
                        </a:rPr>
                        <a:t>2. Use the learning to incorporate Speaking activities into our lesson plans</a:t>
                      </a: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3434658865"/>
                  </a:ext>
                </a:extLst>
              </a:tr>
              <a:tr h="229368">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3613545047"/>
                  </a:ext>
                </a:extLst>
              </a:tr>
              <a:tr h="229368">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2259472310"/>
                  </a:ext>
                </a:extLst>
              </a:tr>
              <a:tr h="582219">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84158410"/>
                  </a:ext>
                </a:extLst>
              </a:tr>
              <a:tr h="1229950">
                <a:tc>
                  <a:txBody>
                    <a:bodyPr/>
                    <a:lstStyle/>
                    <a:p>
                      <a:pPr algn="l" rtl="0" fontAlgn="t"/>
                      <a:r>
                        <a:rPr lang="en-US" sz="1000" b="1" i="0" u="none" strike="noStrike">
                          <a:solidFill>
                            <a:srgbClr val="000000"/>
                          </a:solidFill>
                          <a:effectLst/>
                          <a:latin typeface="Calibri Light" panose="020F0302020204030204" pitchFamily="34" charset="0"/>
                        </a:rPr>
                        <a:t>ELPS Speaking strategies will be embedded in the lesson plans to ensure that speaking opportunities are part of the daily instruction.</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alibri Light" panose="020F0302020204030204" pitchFamily="34" charset="0"/>
                        </a:rPr>
                        <a:t>Principall, AP, Teachers, CLL</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166 SCE, TELPAS release assessments, English Language Proficiency Standards document, TELPAS data report</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will reflect the strategies that address the speaking component of TELPAS, walk-throughs, </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Communication level of students in their second language will be observable</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fi-FI" sz="1000" b="1" i="0" u="none" strike="noStrike">
                          <a:solidFill>
                            <a:srgbClr val="000000"/>
                          </a:solidFill>
                          <a:effectLst/>
                          <a:latin typeface="Calibri Light" panose="020F0302020204030204" pitchFamily="34" charset="0"/>
                        </a:rPr>
                        <a:t>TELPAS tutorials, TELPAS BM, TELPAS, Summit K-12</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577" marR="5577" marT="5577" marB="401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22693436"/>
                  </a:ext>
                </a:extLst>
              </a:tr>
              <a:tr h="229368">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577" marR="5577" marT="5577" marB="4015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53932259"/>
                  </a:ext>
                </a:extLst>
              </a:tr>
              <a:tr h="229368">
                <a:tc gridSpan="8">
                  <a:txBody>
                    <a:bodyPr/>
                    <a:lstStyle/>
                    <a:p>
                      <a:pPr algn="l" fontAlgn="t"/>
                      <a:r>
                        <a:rPr lang="en-US" sz="1000" b="1" i="0" u="none" strike="noStrike">
                          <a:solidFill>
                            <a:srgbClr val="000000"/>
                          </a:solidFill>
                          <a:effectLst/>
                          <a:latin typeface="Calibri Light" panose="020F0302020204030204" pitchFamily="34" charset="0"/>
                        </a:rPr>
                        <a:t>1. Embedd speaking opportunites/activities into the lesson plans during grade level CLC meetings.</a:t>
                      </a: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2418497055"/>
                  </a:ext>
                </a:extLst>
              </a:tr>
              <a:tr h="229368">
                <a:tc gridSpan="8">
                  <a:txBody>
                    <a:bodyPr/>
                    <a:lstStyle/>
                    <a:p>
                      <a:pPr algn="l" fontAlgn="t"/>
                      <a:r>
                        <a:rPr lang="en-US" sz="1000" b="1" i="0" u="none" strike="noStrike">
                          <a:solidFill>
                            <a:srgbClr val="000000"/>
                          </a:solidFill>
                          <a:effectLst/>
                          <a:latin typeface="Calibri Light" panose="020F0302020204030204" pitchFamily="34" charset="0"/>
                        </a:rPr>
                        <a:t>2. Monitor the implementatiion of these activities in the classrooms.</a:t>
                      </a: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2119451291"/>
                  </a:ext>
                </a:extLst>
              </a:tr>
              <a:tr h="229368">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577" marR="5577" marT="5577" marB="4015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577" marR="5577" marT="5577" marB="40156" anchor="b">
                    <a:lnL>
                      <a:noFill/>
                    </a:lnL>
                    <a:lnR>
                      <a:noFill/>
                    </a:lnR>
                    <a:lnT>
                      <a:noFill/>
                    </a:lnT>
                    <a:lnB>
                      <a:noFill/>
                    </a:lnB>
                  </a:tcPr>
                </a:tc>
                <a:extLst>
                  <a:ext uri="{0D108BD9-81ED-4DB2-BD59-A6C34878D82A}">
                    <a16:rowId xmlns:a16="http://schemas.microsoft.com/office/drawing/2014/main" val="125016713"/>
                  </a:ext>
                </a:extLst>
              </a:tr>
            </a:tbl>
          </a:graphicData>
        </a:graphic>
      </p:graphicFrame>
    </p:spTree>
    <p:extLst>
      <p:ext uri="{BB962C8B-B14F-4D97-AF65-F5344CB8AC3E}">
        <p14:creationId xmlns:p14="http://schemas.microsoft.com/office/powerpoint/2010/main" val="752817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44</a:t>
            </a:fld>
            <a:endParaRPr lang="en-US"/>
          </a:p>
        </p:txBody>
      </p:sp>
      <p:graphicFrame>
        <p:nvGraphicFramePr>
          <p:cNvPr id="2" name="Table 1">
            <a:extLst>
              <a:ext uri="{FF2B5EF4-FFF2-40B4-BE49-F238E27FC236}">
                <a16:creationId xmlns:a16="http://schemas.microsoft.com/office/drawing/2014/main" id="{C72C666E-A360-4C3E-823A-A2EA91DDD024}"/>
              </a:ext>
            </a:extLst>
          </p:cNvPr>
          <p:cNvGraphicFramePr>
            <a:graphicFrameLocks noGrp="1"/>
          </p:cNvGraphicFramePr>
          <p:nvPr>
            <p:extLst>
              <p:ext uri="{D42A27DB-BD31-4B8C-83A1-F6EECF244321}">
                <p14:modId xmlns:p14="http://schemas.microsoft.com/office/powerpoint/2010/main" val="3515175825"/>
              </p:ext>
            </p:extLst>
          </p:nvPr>
        </p:nvGraphicFramePr>
        <p:xfrm>
          <a:off x="605642" y="267170"/>
          <a:ext cx="10748158" cy="6323659"/>
        </p:xfrm>
        <a:graphic>
          <a:graphicData uri="http://schemas.openxmlformats.org/drawingml/2006/table">
            <a:tbl>
              <a:tblPr/>
              <a:tblGrid>
                <a:gridCol w="1492401">
                  <a:extLst>
                    <a:ext uri="{9D8B030D-6E8A-4147-A177-3AD203B41FA5}">
                      <a16:colId xmlns:a16="http://schemas.microsoft.com/office/drawing/2014/main" val="2378039151"/>
                    </a:ext>
                  </a:extLst>
                </a:gridCol>
                <a:gridCol w="1234101">
                  <a:extLst>
                    <a:ext uri="{9D8B030D-6E8A-4147-A177-3AD203B41FA5}">
                      <a16:colId xmlns:a16="http://schemas.microsoft.com/office/drawing/2014/main" val="2510877583"/>
                    </a:ext>
                  </a:extLst>
                </a:gridCol>
                <a:gridCol w="1191050">
                  <a:extLst>
                    <a:ext uri="{9D8B030D-6E8A-4147-A177-3AD203B41FA5}">
                      <a16:colId xmlns:a16="http://schemas.microsoft.com/office/drawing/2014/main" val="2976630847"/>
                    </a:ext>
                  </a:extLst>
                </a:gridCol>
                <a:gridCol w="717501">
                  <a:extLst>
                    <a:ext uri="{9D8B030D-6E8A-4147-A177-3AD203B41FA5}">
                      <a16:colId xmlns:a16="http://schemas.microsoft.com/office/drawing/2014/main" val="2940625517"/>
                    </a:ext>
                  </a:extLst>
                </a:gridCol>
                <a:gridCol w="1736352">
                  <a:extLst>
                    <a:ext uri="{9D8B030D-6E8A-4147-A177-3AD203B41FA5}">
                      <a16:colId xmlns:a16="http://schemas.microsoft.com/office/drawing/2014/main" val="3269811096"/>
                    </a:ext>
                  </a:extLst>
                </a:gridCol>
                <a:gridCol w="1148001">
                  <a:extLst>
                    <a:ext uri="{9D8B030D-6E8A-4147-A177-3AD203B41FA5}">
                      <a16:colId xmlns:a16="http://schemas.microsoft.com/office/drawing/2014/main" val="877022571"/>
                    </a:ext>
                  </a:extLst>
                </a:gridCol>
                <a:gridCol w="904051">
                  <a:extLst>
                    <a:ext uri="{9D8B030D-6E8A-4147-A177-3AD203B41FA5}">
                      <a16:colId xmlns:a16="http://schemas.microsoft.com/office/drawing/2014/main" val="4228917560"/>
                    </a:ext>
                  </a:extLst>
                </a:gridCol>
                <a:gridCol w="1664601">
                  <a:extLst>
                    <a:ext uri="{9D8B030D-6E8A-4147-A177-3AD203B41FA5}">
                      <a16:colId xmlns:a16="http://schemas.microsoft.com/office/drawing/2014/main" val="686449323"/>
                    </a:ext>
                  </a:extLst>
                </a:gridCol>
                <a:gridCol w="660100">
                  <a:extLst>
                    <a:ext uri="{9D8B030D-6E8A-4147-A177-3AD203B41FA5}">
                      <a16:colId xmlns:a16="http://schemas.microsoft.com/office/drawing/2014/main" val="3435213583"/>
                    </a:ext>
                  </a:extLst>
                </a:gridCol>
              </a:tblGrid>
              <a:tr h="231346">
                <a:tc>
                  <a:txBody>
                    <a:bodyPr/>
                    <a:lstStyle/>
                    <a:p>
                      <a:pPr algn="l" rtl="0" fontAlgn="ctr"/>
                      <a:r>
                        <a:rPr lang="es-MX" sz="1000" b="1" i="0" u="none" strike="noStrike">
                          <a:solidFill>
                            <a:srgbClr val="000000"/>
                          </a:solidFill>
                          <a:effectLst/>
                          <a:latin typeface="Calibri Light" panose="020F0302020204030204" pitchFamily="34" charset="0"/>
                        </a:rPr>
                        <a:t>Goal Area 2:</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s-MX" sz="1000" b="1" i="0" u="none" strike="noStrike" dirty="0" err="1">
                          <a:solidFill>
                            <a:srgbClr val="000000"/>
                          </a:solidFill>
                          <a:effectLst/>
                          <a:latin typeface="Calibri Light" panose="020F0302020204030204" pitchFamily="34" charset="0"/>
                        </a:rPr>
                        <a:t>Closing</a:t>
                      </a:r>
                      <a:r>
                        <a:rPr lang="es-MX" sz="1000" b="1" i="0" u="none" strike="noStrike" dirty="0">
                          <a:solidFill>
                            <a:srgbClr val="000000"/>
                          </a:solidFill>
                          <a:effectLst/>
                          <a:latin typeface="Calibri Light" panose="020F0302020204030204" pitchFamily="34" charset="0"/>
                        </a:rPr>
                        <a:t> the Gaps  Livas Elementary 2023-2024</a:t>
                      </a:r>
                    </a:p>
                  </a:txBody>
                  <a:tcPr marL="5687" marR="5687" marT="5687" marB="4094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3271894306"/>
                  </a:ext>
                </a:extLst>
              </a:tr>
              <a:tr h="231346">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English Learners will advance by at least one level of TELPAS composite rating from August 2022 to September 2023.</a:t>
                      </a:r>
                    </a:p>
                  </a:txBody>
                  <a:tcPr marL="5687" marR="5687" marT="5687" marB="4094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1412207912"/>
                  </a:ext>
                </a:extLst>
              </a:tr>
              <a:tr h="231346">
                <a:tc>
                  <a:txBody>
                    <a:bodyPr/>
                    <a:lstStyle/>
                    <a:p>
                      <a:pPr algn="l" rtl="0" fontAlgn="ctr"/>
                      <a:r>
                        <a:rPr lang="es-MX" sz="1000" b="1" i="0" u="none" strike="noStrike">
                          <a:solidFill>
                            <a:srgbClr val="000000"/>
                          </a:solidFill>
                          <a:effectLst/>
                          <a:latin typeface="Calibri Light" panose="020F0302020204030204" pitchFamily="34" charset="0"/>
                        </a:rPr>
                        <a:t>Objective 3:  </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our Listening component of TELPAS will see a 7-point percentage growth from 58% to 65%.</a:t>
                      </a:r>
                    </a:p>
                  </a:txBody>
                  <a:tcPr marL="5687" marR="5687" marT="5687" marB="40943"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1836965027"/>
                  </a:ext>
                </a:extLst>
              </a:tr>
              <a:tr h="585634">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88446841"/>
                  </a:ext>
                </a:extLst>
              </a:tr>
              <a:tr h="1117067">
                <a:tc>
                  <a:txBody>
                    <a:bodyPr/>
                    <a:lstStyle/>
                    <a:p>
                      <a:pPr algn="l" rtl="0" fontAlgn="t"/>
                      <a:r>
                        <a:rPr lang="en-US" sz="1000" b="1" i="0" u="none" strike="noStrike">
                          <a:solidFill>
                            <a:srgbClr val="000000"/>
                          </a:solidFill>
                          <a:effectLst/>
                          <a:latin typeface="Calibri Light" panose="020F0302020204030204" pitchFamily="34" charset="0"/>
                        </a:rPr>
                        <a:t>Staff will unpack the Listening component of TELPAS to get a better undertanding of the Listening domain assessment.</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n-US" sz="1000" b="1" i="0" u="none" strike="noStrike">
                          <a:solidFill>
                            <a:srgbClr val="000000"/>
                          </a:solidFill>
                          <a:effectLst/>
                          <a:latin typeface="Calibri Light" panose="020F0302020204030204" pitchFamily="34" charset="0"/>
                        </a:rPr>
                        <a:t>Dual Language Director, Principal, AP, CLL, Teachers</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166 SCE, ELPS Booklet, TELPAS release assessments</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will reflect the strategies that address the Listening component of TELPAS, walk-throughs, </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Communication level of students in their second language will be observable</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fi-FI" sz="1000" b="1" i="0" u="none" strike="noStrike">
                          <a:solidFill>
                            <a:srgbClr val="000000"/>
                          </a:solidFill>
                          <a:effectLst/>
                          <a:latin typeface="Calibri Light" panose="020F0302020204030204" pitchFamily="34" charset="0"/>
                        </a:rPr>
                        <a:t>TELPAS tutorials, TELPAS BM, TELPAS, Summit K-12</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881053439"/>
                  </a:ext>
                </a:extLst>
              </a:tr>
              <a:tr h="23134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4429354"/>
                  </a:ext>
                </a:extLst>
              </a:tr>
              <a:tr h="231346">
                <a:tc gridSpan="8">
                  <a:txBody>
                    <a:bodyPr/>
                    <a:lstStyle/>
                    <a:p>
                      <a:pPr algn="l" fontAlgn="t"/>
                      <a:r>
                        <a:rPr lang="en-US" sz="1000" b="1" i="0" u="none" strike="noStrike">
                          <a:solidFill>
                            <a:srgbClr val="000000"/>
                          </a:solidFill>
                          <a:effectLst/>
                          <a:latin typeface="Calibri Light" panose="020F0302020204030204" pitchFamily="34" charset="0"/>
                        </a:rPr>
                        <a:t>1. Unpacking the Listening domain of TELPAS</a:t>
                      </a: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4199139600"/>
                  </a:ext>
                </a:extLst>
              </a:tr>
              <a:tr h="231346">
                <a:tc gridSpan="8">
                  <a:txBody>
                    <a:bodyPr/>
                    <a:lstStyle/>
                    <a:p>
                      <a:pPr algn="l" fontAlgn="t"/>
                      <a:r>
                        <a:rPr lang="en-US" sz="1000" b="1" i="0" u="none" strike="noStrike">
                          <a:solidFill>
                            <a:srgbClr val="000000"/>
                          </a:solidFill>
                          <a:effectLst/>
                          <a:latin typeface="Calibri Light" panose="020F0302020204030204" pitchFamily="34" charset="0"/>
                        </a:rPr>
                        <a:t>2. Use the learning to incorporate Listening activities into our lesson plans</a:t>
                      </a: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730416986"/>
                  </a:ext>
                </a:extLst>
              </a:tr>
              <a:tr h="231346">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595540357"/>
                  </a:ext>
                </a:extLst>
              </a:tr>
              <a:tr h="231346">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4286133285"/>
                  </a:ext>
                </a:extLst>
              </a:tr>
              <a:tr h="585634">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5921903"/>
                  </a:ext>
                </a:extLst>
              </a:tr>
              <a:tr h="1259172">
                <a:tc>
                  <a:txBody>
                    <a:bodyPr/>
                    <a:lstStyle/>
                    <a:p>
                      <a:pPr algn="l" rtl="0" fontAlgn="t"/>
                      <a:r>
                        <a:rPr lang="en-US" sz="1000" b="1" i="0" u="none" strike="noStrike">
                          <a:solidFill>
                            <a:srgbClr val="000000"/>
                          </a:solidFill>
                          <a:effectLst/>
                          <a:latin typeface="Calibri Light" panose="020F0302020204030204" pitchFamily="34" charset="0"/>
                        </a:rPr>
                        <a:t>ELPS Listening strategies will be embedded in the lesson plans to ensure that refleciion on listening opportunities are part of the daily instruction.</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rtl="0" fontAlgn="t"/>
                      <a:r>
                        <a:rPr lang="es-MX" sz="1000" b="1" i="0" u="none" strike="noStrike">
                          <a:solidFill>
                            <a:srgbClr val="000000"/>
                          </a:solidFill>
                          <a:effectLst/>
                          <a:latin typeface="Calibri Light" panose="020F0302020204030204" pitchFamily="34" charset="0"/>
                        </a:rPr>
                        <a:t>Principall, AP, Teachers, CLL</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166 SCE, TELPAS release assessments, English Language Proficiency Standards document, TELPAS data report</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Lesson Plans will reflect the strategies that address the listening component of TELPAS, walk-throughs, </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Communication level of students in their second language will be observable</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fi-FI" sz="1000" b="1" i="0" u="none" strike="noStrike">
                          <a:solidFill>
                            <a:srgbClr val="000000"/>
                          </a:solidFill>
                          <a:effectLst/>
                          <a:latin typeface="Calibri Light" panose="020F0302020204030204" pitchFamily="34" charset="0"/>
                        </a:rPr>
                        <a:t>TELPAS tutorials, TELPAS BM, TELPAS, Summit K-12</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87" marR="5687" marT="5687" marB="40943">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02389481"/>
                  </a:ext>
                </a:extLst>
              </a:tr>
              <a:tr h="23134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87" marR="5687" marT="5687" marB="40943"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60031060"/>
                  </a:ext>
                </a:extLst>
              </a:tr>
              <a:tr h="231346">
                <a:tc gridSpan="8">
                  <a:txBody>
                    <a:bodyPr/>
                    <a:lstStyle/>
                    <a:p>
                      <a:pPr algn="l" fontAlgn="t"/>
                      <a:r>
                        <a:rPr lang="en-US" sz="1000" b="1" i="0" u="none" strike="noStrike">
                          <a:solidFill>
                            <a:srgbClr val="000000"/>
                          </a:solidFill>
                          <a:effectLst/>
                          <a:latin typeface="Calibri Light" panose="020F0302020204030204" pitchFamily="34" charset="0"/>
                        </a:rPr>
                        <a:t>1. Embedd reflection opportunites/activities on the listening component into the lesson plans during grade level CLC meetings.</a:t>
                      </a: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112402972"/>
                  </a:ext>
                </a:extLst>
              </a:tr>
              <a:tr h="231346">
                <a:tc gridSpan="8">
                  <a:txBody>
                    <a:bodyPr/>
                    <a:lstStyle/>
                    <a:p>
                      <a:pPr algn="l" fontAlgn="t"/>
                      <a:r>
                        <a:rPr lang="en-US" sz="1000" b="1" i="0" u="none" strike="noStrike">
                          <a:solidFill>
                            <a:srgbClr val="000000"/>
                          </a:solidFill>
                          <a:effectLst/>
                          <a:latin typeface="Calibri Light" panose="020F0302020204030204" pitchFamily="34" charset="0"/>
                        </a:rPr>
                        <a:t>2. Monitor the implementatiion of these activities in the classrooms.</a:t>
                      </a: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908246947"/>
                  </a:ext>
                </a:extLst>
              </a:tr>
              <a:tr h="231346">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87" marR="5687" marT="5687" marB="40943">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687" marR="5687" marT="5687" marB="40943" anchor="b">
                    <a:lnL>
                      <a:noFill/>
                    </a:lnL>
                    <a:lnR>
                      <a:noFill/>
                    </a:lnR>
                    <a:lnT>
                      <a:noFill/>
                    </a:lnT>
                    <a:lnB>
                      <a:noFill/>
                    </a:lnB>
                  </a:tcPr>
                </a:tc>
                <a:extLst>
                  <a:ext uri="{0D108BD9-81ED-4DB2-BD59-A6C34878D82A}">
                    <a16:rowId xmlns:a16="http://schemas.microsoft.com/office/drawing/2014/main" val="803301817"/>
                  </a:ext>
                </a:extLst>
              </a:tr>
            </a:tbl>
          </a:graphicData>
        </a:graphic>
      </p:graphicFrame>
    </p:spTree>
    <p:extLst>
      <p:ext uri="{BB962C8B-B14F-4D97-AF65-F5344CB8AC3E}">
        <p14:creationId xmlns:p14="http://schemas.microsoft.com/office/powerpoint/2010/main" val="21393091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9174" y="1942740"/>
            <a:ext cx="10515600" cy="4351338"/>
          </a:xfrm>
        </p:spPr>
        <p:txBody>
          <a:bodyPr/>
          <a:lstStyle/>
          <a:p>
            <a:pPr marL="0" indent="0" algn="ctr">
              <a:buNone/>
            </a:pPr>
            <a:r>
              <a:rPr lang="en-US" sz="4400" i="1" u="sng" dirty="0"/>
              <a:t>Goal Area 3</a:t>
            </a:r>
          </a:p>
          <a:p>
            <a:pPr marL="0" indent="0">
              <a:buNone/>
            </a:pPr>
            <a:endParaRPr lang="en-US" dirty="0"/>
          </a:p>
          <a:p>
            <a:pPr marL="0" indent="0" algn="ctr">
              <a:buNone/>
            </a:pPr>
            <a:r>
              <a:rPr lang="en-US" sz="5500" dirty="0"/>
              <a:t>School Culture and Climate</a:t>
            </a:r>
          </a:p>
        </p:txBody>
      </p:sp>
      <p:grpSp>
        <p:nvGrpSpPr>
          <p:cNvPr id="4" name="Group 3"/>
          <p:cNvGrpSpPr/>
          <p:nvPr/>
        </p:nvGrpSpPr>
        <p:grpSpPr>
          <a:xfrm>
            <a:off x="685800" y="258951"/>
            <a:ext cx="10823028" cy="1120532"/>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2023 – 2024 Campus Goals </a:t>
              </a: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114" y="370975"/>
            <a:ext cx="914765" cy="915319"/>
          </a:xfrm>
          <a:prstGeom prst="rect">
            <a:avLst/>
          </a:prstGeom>
        </p:spPr>
      </p:pic>
      <p:sp>
        <p:nvSpPr>
          <p:cNvPr id="10" name="Slide Number Placeholder 9"/>
          <p:cNvSpPr>
            <a:spLocks noGrp="1"/>
          </p:cNvSpPr>
          <p:nvPr>
            <p:ph type="sldNum" sz="quarter" idx="12"/>
          </p:nvPr>
        </p:nvSpPr>
        <p:spPr/>
        <p:txBody>
          <a:bodyPr/>
          <a:lstStyle/>
          <a:p>
            <a:fld id="{CD845126-1A98-4963-AB2A-A5DAD9D79AA9}" type="slidenum">
              <a:rPr lang="en-US" smtClean="0"/>
              <a:t>45</a:t>
            </a:fld>
            <a:endParaRPr lang="en-US"/>
          </a:p>
        </p:txBody>
      </p:sp>
    </p:spTree>
    <p:extLst>
      <p:ext uri="{BB962C8B-B14F-4D97-AF65-F5344CB8AC3E}">
        <p14:creationId xmlns:p14="http://schemas.microsoft.com/office/powerpoint/2010/main" val="21192963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46</a:t>
            </a:fld>
            <a:endParaRPr lang="en-US"/>
          </a:p>
        </p:txBody>
      </p:sp>
      <p:graphicFrame>
        <p:nvGraphicFramePr>
          <p:cNvPr id="3" name="Table 2">
            <a:extLst>
              <a:ext uri="{FF2B5EF4-FFF2-40B4-BE49-F238E27FC236}">
                <a16:creationId xmlns:a16="http://schemas.microsoft.com/office/drawing/2014/main" id="{422E1A7E-DEEA-4EED-9E0C-DA3C14927D23}"/>
              </a:ext>
            </a:extLst>
          </p:cNvPr>
          <p:cNvGraphicFramePr>
            <a:graphicFrameLocks noGrp="1"/>
          </p:cNvGraphicFramePr>
          <p:nvPr>
            <p:extLst>
              <p:ext uri="{D42A27DB-BD31-4B8C-83A1-F6EECF244321}">
                <p14:modId xmlns:p14="http://schemas.microsoft.com/office/powerpoint/2010/main" val="1623300875"/>
              </p:ext>
            </p:extLst>
          </p:nvPr>
        </p:nvGraphicFramePr>
        <p:xfrm>
          <a:off x="448236" y="236501"/>
          <a:ext cx="11474822" cy="6191040"/>
        </p:xfrm>
        <a:graphic>
          <a:graphicData uri="http://schemas.openxmlformats.org/drawingml/2006/table">
            <a:tbl>
              <a:tblPr/>
              <a:tblGrid>
                <a:gridCol w="1697555">
                  <a:extLst>
                    <a:ext uri="{9D8B030D-6E8A-4147-A177-3AD203B41FA5}">
                      <a16:colId xmlns:a16="http://schemas.microsoft.com/office/drawing/2014/main" val="280101219"/>
                    </a:ext>
                  </a:extLst>
                </a:gridCol>
                <a:gridCol w="1403749">
                  <a:extLst>
                    <a:ext uri="{9D8B030D-6E8A-4147-A177-3AD203B41FA5}">
                      <a16:colId xmlns:a16="http://schemas.microsoft.com/office/drawing/2014/main" val="919317847"/>
                    </a:ext>
                  </a:extLst>
                </a:gridCol>
                <a:gridCol w="1354779">
                  <a:extLst>
                    <a:ext uri="{9D8B030D-6E8A-4147-A177-3AD203B41FA5}">
                      <a16:colId xmlns:a16="http://schemas.microsoft.com/office/drawing/2014/main" val="1308707425"/>
                    </a:ext>
                  </a:extLst>
                </a:gridCol>
                <a:gridCol w="816131">
                  <a:extLst>
                    <a:ext uri="{9D8B030D-6E8A-4147-A177-3AD203B41FA5}">
                      <a16:colId xmlns:a16="http://schemas.microsoft.com/office/drawing/2014/main" val="1632855931"/>
                    </a:ext>
                  </a:extLst>
                </a:gridCol>
                <a:gridCol w="1975040">
                  <a:extLst>
                    <a:ext uri="{9D8B030D-6E8A-4147-A177-3AD203B41FA5}">
                      <a16:colId xmlns:a16="http://schemas.microsoft.com/office/drawing/2014/main" val="165506830"/>
                    </a:ext>
                  </a:extLst>
                </a:gridCol>
                <a:gridCol w="1305813">
                  <a:extLst>
                    <a:ext uri="{9D8B030D-6E8A-4147-A177-3AD203B41FA5}">
                      <a16:colId xmlns:a16="http://schemas.microsoft.com/office/drawing/2014/main" val="68123662"/>
                    </a:ext>
                  </a:extLst>
                </a:gridCol>
                <a:gridCol w="1028327">
                  <a:extLst>
                    <a:ext uri="{9D8B030D-6E8A-4147-A177-3AD203B41FA5}">
                      <a16:colId xmlns:a16="http://schemas.microsoft.com/office/drawing/2014/main" val="1320886888"/>
                    </a:ext>
                  </a:extLst>
                </a:gridCol>
                <a:gridCol w="1893428">
                  <a:extLst>
                    <a:ext uri="{9D8B030D-6E8A-4147-A177-3AD203B41FA5}">
                      <a16:colId xmlns:a16="http://schemas.microsoft.com/office/drawing/2014/main" val="4210039726"/>
                    </a:ext>
                  </a:extLst>
                </a:gridCol>
              </a:tblGrid>
              <a:tr h="134267">
                <a:tc>
                  <a:txBody>
                    <a:bodyPr/>
                    <a:lstStyle/>
                    <a:p>
                      <a:pPr algn="l" rtl="0" fontAlgn="ctr"/>
                      <a:r>
                        <a:rPr lang="es-MX" sz="1000" b="1" i="0" u="none" strike="noStrike">
                          <a:solidFill>
                            <a:srgbClr val="000000"/>
                          </a:solidFill>
                          <a:effectLst/>
                          <a:latin typeface="Calibri Light" panose="020F0302020204030204" pitchFamily="34" charset="0"/>
                        </a:rPr>
                        <a:t>Goal Area 3:  </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Improve Safety, Public Support, Culture and Climate  Livas Elementary 2023-2024</a:t>
                      </a:r>
                    </a:p>
                  </a:txBody>
                  <a:tcPr marL="5371" marR="5371" marT="5371" marB="38669"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85301076"/>
                  </a:ext>
                </a:extLst>
              </a:tr>
              <a:tr h="134267">
                <a:tc>
                  <a:txBody>
                    <a:bodyPr/>
                    <a:lstStyle/>
                    <a:p>
                      <a:pPr algn="l" rtl="0" fontAlgn="ctr"/>
                      <a:r>
                        <a:rPr lang="es-MX" sz="1000" b="1" i="0" u="none" strike="noStrike">
                          <a:solidFill>
                            <a:srgbClr val="000000"/>
                          </a:solidFill>
                          <a:effectLst/>
                          <a:latin typeface="Calibri Light" panose="020F0302020204030204" pitchFamily="34" charset="0"/>
                        </a:rPr>
                        <a:t>Annual Goal 1:</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the campus attendance rate will increase by 3%.</a:t>
                      </a:r>
                    </a:p>
                  </a:txBody>
                  <a:tcPr marL="5371" marR="5371" marT="5371" marB="38669"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446428575"/>
                  </a:ext>
                </a:extLst>
              </a:tr>
              <a:tr h="134267">
                <a:tc>
                  <a:txBody>
                    <a:bodyPr/>
                    <a:lstStyle/>
                    <a:p>
                      <a:pPr algn="l" rtl="0" fontAlgn="ctr"/>
                      <a:r>
                        <a:rPr lang="es-MX" sz="1000" b="1" i="0" u="none" strike="noStrike">
                          <a:solidFill>
                            <a:srgbClr val="000000"/>
                          </a:solidFill>
                          <a:effectLst/>
                          <a:latin typeface="Calibri Light" panose="020F0302020204030204" pitchFamily="34" charset="0"/>
                        </a:rPr>
                        <a:t>Objective 1:</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Provide a school environment that promotes wellness for its students that yield increased attendance.</a:t>
                      </a:r>
                    </a:p>
                  </a:txBody>
                  <a:tcPr marL="5371" marR="5371" marT="5371" marB="38669"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981688248"/>
                  </a:ext>
                </a:extLst>
              </a:tr>
              <a:tr h="314723">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616153277"/>
                  </a:ext>
                </a:extLst>
              </a:tr>
              <a:tr h="886165">
                <a:tc>
                  <a:txBody>
                    <a:bodyPr/>
                    <a:lstStyle/>
                    <a:p>
                      <a:pPr algn="l" rtl="0" fontAlgn="t"/>
                      <a:r>
                        <a:rPr lang="en-US" sz="1000" b="1" i="0" u="none" strike="noStrike">
                          <a:solidFill>
                            <a:srgbClr val="000000"/>
                          </a:solidFill>
                          <a:effectLst/>
                          <a:latin typeface="Calibri Light" panose="020F0302020204030204" pitchFamily="34" charset="0"/>
                        </a:rPr>
                        <a:t>Provide a school environment free of drugs and violence.  Red Ribbon Week, Veteran's Day,  Parental Involvement Monthly Meetings, Book/Character Parade</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Counselor, Teachers</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Texas tropical Behavioral Centers, PSJA PD, Security Guard, </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Impairment assessments by nurse</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Resource referral issued to every student at risk for drug use or violent behavior</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Data</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7826891"/>
                  </a:ext>
                </a:extLst>
              </a:tr>
              <a:tr h="16112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603391909"/>
                  </a:ext>
                </a:extLst>
              </a:tr>
              <a:tr h="134267">
                <a:tc gridSpan="8">
                  <a:txBody>
                    <a:bodyPr/>
                    <a:lstStyle/>
                    <a:p>
                      <a:pPr algn="l" fontAlgn="t"/>
                      <a:r>
                        <a:rPr lang="en-US" sz="1000" b="1" i="0" u="none" strike="noStrike">
                          <a:solidFill>
                            <a:srgbClr val="000000"/>
                          </a:solidFill>
                          <a:effectLst/>
                          <a:latin typeface="Calibri Light" panose="020F0302020204030204" pitchFamily="34" charset="0"/>
                        </a:rPr>
                        <a:t>1. Develop partnerships with parents to establish the responsibilities of each</a:t>
                      </a: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919915293"/>
                  </a:ext>
                </a:extLst>
              </a:tr>
              <a:tr h="134267">
                <a:tc gridSpan="8">
                  <a:txBody>
                    <a:bodyPr/>
                    <a:lstStyle/>
                    <a:p>
                      <a:pPr algn="l" fontAlgn="t"/>
                      <a:r>
                        <a:rPr lang="en-US" sz="1000" b="1" i="0" u="none" strike="noStrike">
                          <a:solidFill>
                            <a:srgbClr val="000000"/>
                          </a:solidFill>
                          <a:effectLst/>
                          <a:latin typeface="Calibri Light" panose="020F0302020204030204" pitchFamily="34" charset="0"/>
                        </a:rPr>
                        <a:t>2. Promote community activities that showcase our students</a:t>
                      </a: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952178560"/>
                  </a:ext>
                </a:extLst>
              </a:tr>
              <a:tr h="134267">
                <a:tc gridSpan="8">
                  <a:txBody>
                    <a:bodyPr/>
                    <a:lstStyle/>
                    <a:p>
                      <a:pPr algn="l" fontAlgn="t"/>
                      <a:r>
                        <a:rPr lang="en-US" sz="1000" b="1" i="0" u="none" strike="noStrike">
                          <a:solidFill>
                            <a:srgbClr val="000000"/>
                          </a:solidFill>
                          <a:effectLst/>
                          <a:latin typeface="Calibri Light" panose="020F0302020204030204" pitchFamily="34" charset="0"/>
                        </a:rPr>
                        <a:t>3. Incorporate Drug Free and Anti-Bullying presentations into our assemblies</a:t>
                      </a: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1959017"/>
                  </a:ext>
                </a:extLst>
              </a:tr>
              <a:tr h="161121">
                <a:tc gridSpan="8">
                  <a:txBody>
                    <a:bodyPr/>
                    <a:lstStyle/>
                    <a:p>
                      <a:pPr algn="l" fontAlgn="t"/>
                      <a:r>
                        <a:rPr lang="es-MX" sz="1000" b="1" i="0" u="none" strike="noStrike">
                          <a:solidFill>
                            <a:srgbClr val="000000"/>
                          </a:solidFill>
                          <a:effectLst/>
                          <a:latin typeface="Calibri Light" panose="020F0302020204030204" pitchFamily="34" charset="0"/>
                        </a:rPr>
                        <a:t>4.  Open House </a:t>
                      </a: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430398204"/>
                  </a:ext>
                </a:extLst>
              </a:tr>
              <a:tr h="314723">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2075225458"/>
                  </a:ext>
                </a:extLst>
              </a:tr>
              <a:tr h="1143958">
                <a:tc>
                  <a:txBody>
                    <a:bodyPr/>
                    <a:lstStyle/>
                    <a:p>
                      <a:pPr algn="l" rtl="0" fontAlgn="t"/>
                      <a:r>
                        <a:rPr lang="en-US" sz="1000" b="1" i="0" u="none" strike="noStrike">
                          <a:solidFill>
                            <a:srgbClr val="000000"/>
                          </a:solidFill>
                          <a:effectLst/>
                          <a:latin typeface="Calibri Light" panose="020F0302020204030204" pitchFamily="34" charset="0"/>
                        </a:rPr>
                        <a:t>Promote the development of each student as a whole person.</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Principal, AP, Counselor, Teachers, PE Coach</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Counselor</a:t>
                      </a:r>
                      <a:r>
                        <a:rPr lang="es-MX" sz="1000" b="1" i="0" u="none" strike="noStrike" dirty="0">
                          <a:solidFill>
                            <a:srgbClr val="000000"/>
                          </a:solidFill>
                          <a:effectLst/>
                          <a:latin typeface="Calibri Light" panose="020F0302020204030204" pitchFamily="34" charset="0"/>
                        </a:rPr>
                        <a:t>, Nurse                         </a:t>
                      </a:r>
                      <a:r>
                        <a:rPr lang="es-MX" sz="1000" b="1" i="0" u="none" strike="noStrike" dirty="0" err="1">
                          <a:solidFill>
                            <a:srgbClr val="000000"/>
                          </a:solidFill>
                          <a:effectLst/>
                          <a:latin typeface="Calibri Light" panose="020F0302020204030204" pitchFamily="34" charset="0"/>
                        </a:rPr>
                        <a:t>End</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of</a:t>
                      </a:r>
                      <a:r>
                        <a:rPr lang="es-MX" sz="1000" b="1" i="0" u="none" strike="noStrike" dirty="0">
                          <a:solidFill>
                            <a:srgbClr val="000000"/>
                          </a:solidFill>
                          <a:effectLst/>
                          <a:latin typeface="Calibri Light" panose="020F0302020204030204" pitchFamily="34" charset="0"/>
                        </a:rPr>
                        <a:t> the </a:t>
                      </a:r>
                      <a:r>
                        <a:rPr lang="es-MX" sz="1000" b="1" i="0" u="none" strike="noStrike" dirty="0" err="1">
                          <a:solidFill>
                            <a:srgbClr val="000000"/>
                          </a:solidFill>
                          <a:effectLst/>
                          <a:latin typeface="Calibri Light" panose="020F0302020204030204" pitchFamily="34" charset="0"/>
                        </a:rPr>
                        <a:t>year</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Awards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medals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trophies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cer</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tificates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Participate</a:t>
                      </a:r>
                      <a:r>
                        <a:rPr lang="es-MX" sz="1000" b="1" i="0" u="none" strike="noStrike" dirty="0">
                          <a:solidFill>
                            <a:srgbClr val="000000"/>
                          </a:solidFill>
                          <a:effectLst/>
                          <a:latin typeface="Calibri Light" panose="020F0302020204030204" pitchFamily="34" charset="0"/>
                        </a:rPr>
                        <a:t> in </a:t>
                      </a:r>
                      <a:r>
                        <a:rPr lang="es-MX" sz="1000" b="1" i="0" u="none" strike="noStrike" dirty="0" err="1">
                          <a:solidFill>
                            <a:srgbClr val="000000"/>
                          </a:solidFill>
                          <a:effectLst/>
                          <a:latin typeface="Calibri Light" panose="020F0302020204030204" pitchFamily="34" charset="0"/>
                        </a:rPr>
                        <a:t>extra-curriculur</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activities</a:t>
                      </a:r>
                      <a:r>
                        <a:rPr lang="es-MX" sz="1000" b="1" i="0" u="none" strike="noStrike" dirty="0">
                          <a:solidFill>
                            <a:srgbClr val="000000"/>
                          </a:solidFill>
                          <a:effectLst/>
                          <a:latin typeface="Calibri Light" panose="020F0302020204030204" pitchFamily="34" charset="0"/>
                        </a:rPr>
                        <a:t>:  Running Club, Folklorico Dance, </a:t>
                      </a:r>
                      <a:r>
                        <a:rPr lang="es-MX" sz="1000" b="1" i="0" u="none" strike="noStrike" dirty="0" err="1">
                          <a:solidFill>
                            <a:srgbClr val="000000"/>
                          </a:solidFill>
                          <a:effectLst/>
                          <a:latin typeface="Calibri Light" panose="020F0302020204030204" pitchFamily="34" charset="0"/>
                        </a:rPr>
                        <a:t>Cheerleading</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Destination</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Imagination</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Team</a:t>
                      </a:r>
                      <a:r>
                        <a:rPr lang="es-MX" sz="1000" b="1" i="0" u="none" strike="noStrike" dirty="0">
                          <a:solidFill>
                            <a:srgbClr val="000000"/>
                          </a:solidFill>
                          <a:effectLst/>
                          <a:latin typeface="Calibri Light" panose="020F0302020204030204" pitchFamily="34" charset="0"/>
                        </a:rPr>
                        <a:t>, Techie Club, </a:t>
                      </a:r>
                      <a:r>
                        <a:rPr lang="es-MX" sz="1000" b="1" i="0" u="none" strike="noStrike" dirty="0" err="1">
                          <a:solidFill>
                            <a:srgbClr val="000000"/>
                          </a:solidFill>
                          <a:effectLst/>
                          <a:latin typeface="Calibri Light" panose="020F0302020204030204" pitchFamily="34" charset="0"/>
                        </a:rPr>
                        <a:t>Chess</a:t>
                      </a:r>
                      <a:r>
                        <a:rPr lang="es-MX" sz="1000" b="1" i="0" u="none" strike="noStrike" dirty="0">
                          <a:solidFill>
                            <a:srgbClr val="000000"/>
                          </a:solidFill>
                          <a:effectLst/>
                          <a:latin typeface="Calibri Light" panose="020F0302020204030204" pitchFamily="34" charset="0"/>
                        </a:rPr>
                        <a:t>, UIL, Softball, </a:t>
                      </a:r>
                      <a:r>
                        <a:rPr lang="es-MX" sz="1000" b="1" i="0" u="none" strike="noStrike" dirty="0" err="1">
                          <a:solidFill>
                            <a:srgbClr val="000000"/>
                          </a:solidFill>
                          <a:effectLst/>
                          <a:latin typeface="Calibri Light" panose="020F0302020204030204" pitchFamily="34" charset="0"/>
                        </a:rPr>
                        <a:t>Basketball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Volleyball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Readers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Theatre</a:t>
                      </a:r>
                      <a:r>
                        <a:rPr lang="es-MX" sz="1000" b="1" i="0" u="none" strike="noStrike" dirty="0">
                          <a:solidFill>
                            <a:srgbClr val="000000"/>
                          </a:solidFill>
                          <a:effectLst/>
                          <a:latin typeface="Calibri Light" panose="020F0302020204030204" pitchFamily="34" charset="0"/>
                        </a:rPr>
                        <a:t>.</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Ongoing one to one assistance of emotional needs. Counselor Presentations, Nurse will </a:t>
                      </a:r>
                      <a:r>
                        <a:rPr lang="en-US" sz="1000" b="1" i="0" u="none" strike="noStrike" dirty="0" err="1">
                          <a:solidFill>
                            <a:srgbClr val="000000"/>
                          </a:solidFill>
                          <a:effectLst/>
                          <a:latin typeface="Calibri Light" panose="020F0302020204030204" pitchFamily="34" charset="0"/>
                        </a:rPr>
                        <a:t>develope</a:t>
                      </a:r>
                      <a:r>
                        <a:rPr lang="en-US" sz="1000" b="1" i="0" u="none" strike="noStrike" dirty="0">
                          <a:solidFill>
                            <a:srgbClr val="000000"/>
                          </a:solidFill>
                          <a:effectLst/>
                          <a:latin typeface="Calibri Light" panose="020F0302020204030204" pitchFamily="34" charset="0"/>
                        </a:rPr>
                        <a:t> a nurturing relationship with students</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Clinic Visits</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Data</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371" marR="5371" marT="5371" marB="3866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2565059"/>
                  </a:ext>
                </a:extLst>
              </a:tr>
              <a:tr h="16112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371" marR="5371" marT="5371" marB="3866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463389430"/>
                  </a:ext>
                </a:extLst>
              </a:tr>
              <a:tr h="134267">
                <a:tc gridSpan="8">
                  <a:txBody>
                    <a:bodyPr/>
                    <a:lstStyle/>
                    <a:p>
                      <a:pPr algn="l" fontAlgn="t"/>
                      <a:r>
                        <a:rPr lang="en-US" sz="1000" b="1" i="0" u="none" strike="noStrike">
                          <a:solidFill>
                            <a:srgbClr val="000000"/>
                          </a:solidFill>
                          <a:effectLst/>
                          <a:latin typeface="Calibri Light" panose="020F0302020204030204" pitchFamily="34" charset="0"/>
                        </a:rPr>
                        <a:t>1. Strengthen personal growth, self-esteem and responsible behavior.</a:t>
                      </a: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23246711"/>
                  </a:ext>
                </a:extLst>
              </a:tr>
              <a:tr h="134267">
                <a:tc gridSpan="8">
                  <a:txBody>
                    <a:bodyPr/>
                    <a:lstStyle/>
                    <a:p>
                      <a:pPr algn="l" fontAlgn="t"/>
                      <a:r>
                        <a:rPr lang="es-MX" sz="1000" b="1" i="0" u="none" strike="noStrike">
                          <a:solidFill>
                            <a:srgbClr val="000000"/>
                          </a:solidFill>
                          <a:effectLst/>
                          <a:latin typeface="Calibri Light" panose="020F0302020204030204" pitchFamily="34" charset="0"/>
                        </a:rPr>
                        <a:t>2. Encourage participation in extracurricular activities</a:t>
                      </a: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03380279"/>
                  </a:ext>
                </a:extLst>
              </a:tr>
              <a:tr h="134267">
                <a:tc gridSpan="8">
                  <a:txBody>
                    <a:bodyPr/>
                    <a:lstStyle/>
                    <a:p>
                      <a:pPr algn="l" fontAlgn="t"/>
                      <a:endParaRPr lang="es-MX" sz="1000" b="1" i="0" u="none" strike="noStrike" dirty="0">
                        <a:solidFill>
                          <a:srgbClr val="000000"/>
                        </a:solidFill>
                        <a:effectLst/>
                        <a:latin typeface="Calibri Light" panose="020F0302020204030204" pitchFamily="34" charset="0"/>
                      </a:endParaRPr>
                    </a:p>
                  </a:txBody>
                  <a:tcPr marL="5371" marR="5371" marT="5371" marB="3866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2613188086"/>
                  </a:ext>
                </a:extLst>
              </a:tr>
            </a:tbl>
          </a:graphicData>
        </a:graphic>
      </p:graphicFrame>
    </p:spTree>
    <p:extLst>
      <p:ext uri="{BB962C8B-B14F-4D97-AF65-F5344CB8AC3E}">
        <p14:creationId xmlns:p14="http://schemas.microsoft.com/office/powerpoint/2010/main" val="2186934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47</a:t>
            </a:fld>
            <a:endParaRPr lang="en-US"/>
          </a:p>
        </p:txBody>
      </p:sp>
      <p:graphicFrame>
        <p:nvGraphicFramePr>
          <p:cNvPr id="2" name="Table 1">
            <a:extLst>
              <a:ext uri="{FF2B5EF4-FFF2-40B4-BE49-F238E27FC236}">
                <a16:creationId xmlns:a16="http://schemas.microsoft.com/office/drawing/2014/main" id="{96EB656A-7E3A-4B24-96C1-3198C404373E}"/>
              </a:ext>
            </a:extLst>
          </p:cNvPr>
          <p:cNvGraphicFramePr>
            <a:graphicFrameLocks noGrp="1"/>
          </p:cNvGraphicFramePr>
          <p:nvPr>
            <p:extLst>
              <p:ext uri="{D42A27DB-BD31-4B8C-83A1-F6EECF244321}">
                <p14:modId xmlns:p14="http://schemas.microsoft.com/office/powerpoint/2010/main" val="23113834"/>
              </p:ext>
            </p:extLst>
          </p:nvPr>
        </p:nvGraphicFramePr>
        <p:xfrm>
          <a:off x="842683" y="803471"/>
          <a:ext cx="10269818" cy="613410"/>
        </p:xfrm>
        <a:graphic>
          <a:graphicData uri="http://schemas.openxmlformats.org/drawingml/2006/table">
            <a:tbl>
              <a:tblPr/>
              <a:tblGrid>
                <a:gridCol w="2125494">
                  <a:extLst>
                    <a:ext uri="{9D8B030D-6E8A-4147-A177-3AD203B41FA5}">
                      <a16:colId xmlns:a16="http://schemas.microsoft.com/office/drawing/2014/main" val="761534599"/>
                    </a:ext>
                  </a:extLst>
                </a:gridCol>
                <a:gridCol w="8144324">
                  <a:extLst>
                    <a:ext uri="{9D8B030D-6E8A-4147-A177-3AD203B41FA5}">
                      <a16:colId xmlns:a16="http://schemas.microsoft.com/office/drawing/2014/main" val="2592816768"/>
                    </a:ext>
                  </a:extLst>
                </a:gridCol>
              </a:tblGrid>
              <a:tr h="0">
                <a:tc>
                  <a:txBody>
                    <a:bodyPr/>
                    <a:lstStyle/>
                    <a:p>
                      <a:pPr algn="l" rtl="0" fontAlgn="ctr"/>
                      <a:r>
                        <a:rPr lang="es-MX" sz="1000" b="1" i="0" u="none" strike="noStrike">
                          <a:solidFill>
                            <a:srgbClr val="000000"/>
                          </a:solidFill>
                          <a:effectLst/>
                          <a:latin typeface="Calibri Light" panose="020F0302020204030204" pitchFamily="34" charset="0"/>
                        </a:rPr>
                        <a:t>Goal Area 3: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000" b="1" i="0" u="none" strike="noStrike" dirty="0">
                          <a:solidFill>
                            <a:srgbClr val="000000"/>
                          </a:solidFill>
                          <a:effectLst/>
                          <a:latin typeface="Calibri Light" panose="020F0302020204030204" pitchFamily="34" charset="0"/>
                        </a:rPr>
                        <a:t>Improve Safety, Public Support, Culture and Climate  Livas Elementary 2023-2024</a:t>
                      </a:r>
                    </a:p>
                  </a:txBody>
                  <a:tcPr marL="6350" marR="6350" marT="635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4966029"/>
                  </a:ext>
                </a:extLst>
              </a:tr>
              <a:tr h="114300">
                <a:tc>
                  <a:txBody>
                    <a:bodyPr/>
                    <a:lstStyle/>
                    <a:p>
                      <a:pPr algn="l" rtl="0" fontAlgn="ctr"/>
                      <a:r>
                        <a:rPr lang="es-MX" sz="1000" b="1" i="0" u="none" strike="noStrike">
                          <a:solidFill>
                            <a:srgbClr val="000000"/>
                          </a:solidFill>
                          <a:effectLst/>
                          <a:latin typeface="Calibri Light" panose="020F0302020204030204" pitchFamily="34" charset="0"/>
                        </a:rPr>
                        <a:t>Annual Goal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000" b="1" i="0" u="none" strike="noStrike" dirty="0">
                          <a:solidFill>
                            <a:srgbClr val="000000"/>
                          </a:solidFill>
                          <a:effectLst/>
                          <a:latin typeface="Calibri Light" panose="020F0302020204030204" pitchFamily="34" charset="0"/>
                        </a:rPr>
                        <a:t>By August 2023, the campus attendance rate will increase by 3%.</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60110523"/>
                  </a:ext>
                </a:extLst>
              </a:tr>
              <a:tr h="114300">
                <a:tc>
                  <a:txBody>
                    <a:bodyPr/>
                    <a:lstStyle/>
                    <a:p>
                      <a:pPr algn="l" rtl="0" fontAlgn="ctr"/>
                      <a:r>
                        <a:rPr lang="es-MX" sz="1000" b="1" i="0" u="none" strike="noStrike">
                          <a:solidFill>
                            <a:srgbClr val="000000"/>
                          </a:solidFill>
                          <a:effectLst/>
                          <a:latin typeface="Calibri Light" panose="020F0302020204030204" pitchFamily="34" charset="0"/>
                        </a:rPr>
                        <a:t>Objective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ctr"/>
                      <a:r>
                        <a:rPr lang="en-US" sz="1000" b="1" i="0" u="none" strike="noStrike" dirty="0">
                          <a:solidFill>
                            <a:srgbClr val="000000"/>
                          </a:solidFill>
                          <a:effectLst/>
                          <a:latin typeface="Calibri Light" panose="020F0302020204030204" pitchFamily="34" charset="0"/>
                        </a:rPr>
                        <a:t>Provide a school environment that promotes wellness for its students that yield increased attendance.</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0911436"/>
                  </a:ext>
                </a:extLst>
              </a:tr>
            </a:tbl>
          </a:graphicData>
        </a:graphic>
      </p:graphicFrame>
      <p:graphicFrame>
        <p:nvGraphicFramePr>
          <p:cNvPr id="3" name="Table 2">
            <a:extLst>
              <a:ext uri="{FF2B5EF4-FFF2-40B4-BE49-F238E27FC236}">
                <a16:creationId xmlns:a16="http://schemas.microsoft.com/office/drawing/2014/main" id="{E342C3CA-D091-4C20-B890-6E6818A44906}"/>
              </a:ext>
            </a:extLst>
          </p:cNvPr>
          <p:cNvGraphicFramePr>
            <a:graphicFrameLocks noGrp="1"/>
          </p:cNvGraphicFramePr>
          <p:nvPr>
            <p:extLst>
              <p:ext uri="{D42A27DB-BD31-4B8C-83A1-F6EECF244321}">
                <p14:modId xmlns:p14="http://schemas.microsoft.com/office/powerpoint/2010/main" val="2536053746"/>
              </p:ext>
            </p:extLst>
          </p:nvPr>
        </p:nvGraphicFramePr>
        <p:xfrm>
          <a:off x="842683" y="1451610"/>
          <a:ext cx="10269818" cy="4094001"/>
        </p:xfrm>
        <a:graphic>
          <a:graphicData uri="http://schemas.openxmlformats.org/drawingml/2006/table">
            <a:tbl>
              <a:tblPr/>
              <a:tblGrid>
                <a:gridCol w="1519290">
                  <a:extLst>
                    <a:ext uri="{9D8B030D-6E8A-4147-A177-3AD203B41FA5}">
                      <a16:colId xmlns:a16="http://schemas.microsoft.com/office/drawing/2014/main" val="4079066728"/>
                    </a:ext>
                  </a:extLst>
                </a:gridCol>
                <a:gridCol w="1256337">
                  <a:extLst>
                    <a:ext uri="{9D8B030D-6E8A-4147-A177-3AD203B41FA5}">
                      <a16:colId xmlns:a16="http://schemas.microsoft.com/office/drawing/2014/main" val="260299566"/>
                    </a:ext>
                  </a:extLst>
                </a:gridCol>
                <a:gridCol w="1394265">
                  <a:extLst>
                    <a:ext uri="{9D8B030D-6E8A-4147-A177-3AD203B41FA5}">
                      <a16:colId xmlns:a16="http://schemas.microsoft.com/office/drawing/2014/main" val="1725012921"/>
                    </a:ext>
                  </a:extLst>
                </a:gridCol>
                <a:gridCol w="1072341">
                  <a:extLst>
                    <a:ext uri="{9D8B030D-6E8A-4147-A177-3AD203B41FA5}">
                      <a16:colId xmlns:a16="http://schemas.microsoft.com/office/drawing/2014/main" val="1548944598"/>
                    </a:ext>
                  </a:extLst>
                </a:gridCol>
                <a:gridCol w="1243968">
                  <a:extLst>
                    <a:ext uri="{9D8B030D-6E8A-4147-A177-3AD203B41FA5}">
                      <a16:colId xmlns:a16="http://schemas.microsoft.com/office/drawing/2014/main" val="2168971547"/>
                    </a:ext>
                  </a:extLst>
                </a:gridCol>
                <a:gridCol w="1168685">
                  <a:extLst>
                    <a:ext uri="{9D8B030D-6E8A-4147-A177-3AD203B41FA5}">
                      <a16:colId xmlns:a16="http://schemas.microsoft.com/office/drawing/2014/main" val="4033329107"/>
                    </a:ext>
                  </a:extLst>
                </a:gridCol>
                <a:gridCol w="920339">
                  <a:extLst>
                    <a:ext uri="{9D8B030D-6E8A-4147-A177-3AD203B41FA5}">
                      <a16:colId xmlns:a16="http://schemas.microsoft.com/office/drawing/2014/main" val="1011898591"/>
                    </a:ext>
                  </a:extLst>
                </a:gridCol>
                <a:gridCol w="1694593">
                  <a:extLst>
                    <a:ext uri="{9D8B030D-6E8A-4147-A177-3AD203B41FA5}">
                      <a16:colId xmlns:a16="http://schemas.microsoft.com/office/drawing/2014/main" val="2995837865"/>
                    </a:ext>
                  </a:extLst>
                </a:gridCol>
              </a:tblGrid>
              <a:tr h="734234">
                <a:tc>
                  <a:txBody>
                    <a:bodyPr/>
                    <a:lstStyle/>
                    <a:p>
                      <a:pPr algn="ctr" rtl="0" fontAlgn="ctr"/>
                      <a:r>
                        <a:rPr lang="es-MX" sz="1000" b="1" i="0" u="none" strike="noStrike">
                          <a:solidFill>
                            <a:srgbClr val="FFFFFF"/>
                          </a:solidFill>
                          <a:effectLst/>
                          <a:latin typeface="Calibri Light" panose="020F0302020204030204" pitchFamily="34" charset="0"/>
                        </a:rPr>
                        <a:t>Strategy 3</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161864419"/>
                  </a:ext>
                </a:extLst>
              </a:tr>
              <a:tr h="2469283">
                <a:tc>
                  <a:txBody>
                    <a:bodyPr/>
                    <a:lstStyle/>
                    <a:p>
                      <a:pPr algn="l" rtl="0" fontAlgn="t"/>
                      <a:r>
                        <a:rPr lang="en-US" sz="1000" b="1" i="0" u="none" strike="noStrike">
                          <a:solidFill>
                            <a:srgbClr val="000000"/>
                          </a:solidFill>
                          <a:effectLst/>
                          <a:latin typeface="Calibri Light" panose="020F0302020204030204" pitchFamily="34" charset="0"/>
                        </a:rPr>
                        <a:t>Review and revise campus monitoring systems to implement effective accountability measures of attendance and address program evaluation.</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Counselor,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Locul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Funds</a:t>
                      </a:r>
                      <a:r>
                        <a:rPr lang="es-MX" sz="1000" b="1" i="0" u="none" strike="noStrike" dirty="0">
                          <a:solidFill>
                            <a:srgbClr val="000000"/>
                          </a:solidFill>
                          <a:effectLst/>
                          <a:latin typeface="Calibri Light" panose="020F0302020204030204" pitchFamily="34" charset="0"/>
                        </a:rPr>
                        <a:t> and Campus </a:t>
                      </a:r>
                      <a:r>
                        <a:rPr lang="es-MX" sz="1000" b="1" i="0" u="none" strike="noStrike" dirty="0" err="1">
                          <a:solidFill>
                            <a:srgbClr val="000000"/>
                          </a:solidFill>
                          <a:effectLst/>
                          <a:latin typeface="Calibri Light" panose="020F0302020204030204" pitchFamily="34" charset="0"/>
                        </a:rPr>
                        <a:t>Activity</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Funds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Promote</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attendance</a:t>
                      </a:r>
                      <a:r>
                        <a:rPr lang="es-MX" sz="1000" b="1" i="0" u="none" strike="noStrike" dirty="0">
                          <a:solidFill>
                            <a:srgbClr val="000000"/>
                          </a:solidFill>
                          <a:effectLst/>
                          <a:latin typeface="Calibri Light" panose="020F0302020204030204" pitchFamily="34" charset="0"/>
                        </a:rPr>
                        <a:t> in a positive </a:t>
                      </a:r>
                      <a:r>
                        <a:rPr lang="es-MX" sz="1000" b="1" i="0" u="none" strike="noStrike" dirty="0" err="1">
                          <a:solidFill>
                            <a:srgbClr val="000000"/>
                          </a:solidFill>
                          <a:effectLst/>
                          <a:latin typeface="Calibri Light" panose="020F0302020204030204" pitchFamily="34" charset="0"/>
                        </a:rPr>
                        <a:t>reward</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system</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Game</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Room</a:t>
                      </a:r>
                      <a:r>
                        <a:rPr lang="es-MX" sz="1000" b="1" i="0" u="none" strike="noStrike" dirty="0">
                          <a:solidFill>
                            <a:srgbClr val="000000"/>
                          </a:solidFill>
                          <a:effectLst/>
                          <a:latin typeface="Calibri Light" panose="020F0302020204030204" pitchFamily="34" charset="0"/>
                        </a:rPr>
                        <a:t> in the </a:t>
                      </a:r>
                      <a:r>
                        <a:rPr lang="es-MX" sz="1000" b="1" i="0" u="none" strike="noStrike" dirty="0" err="1">
                          <a:solidFill>
                            <a:srgbClr val="000000"/>
                          </a:solidFill>
                          <a:effectLst/>
                          <a:latin typeface="Calibri Light" panose="020F0302020204030204" pitchFamily="34" charset="0"/>
                        </a:rPr>
                        <a:t>gym</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area</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Movie</a:t>
                      </a:r>
                      <a:r>
                        <a:rPr lang="es-MX" sz="1000" b="1" i="0" u="none" strike="noStrike" dirty="0">
                          <a:solidFill>
                            <a:srgbClr val="000000"/>
                          </a:solidFill>
                          <a:effectLst/>
                          <a:latin typeface="Calibri Light" panose="020F0302020204030204" pitchFamily="34" charset="0"/>
                        </a:rPr>
                        <a:t>/</a:t>
                      </a:r>
                      <a:r>
                        <a:rPr lang="es-MX" sz="1000" b="1" i="0" u="none" strike="noStrike" dirty="0" err="1">
                          <a:solidFill>
                            <a:srgbClr val="000000"/>
                          </a:solidFill>
                          <a:effectLst/>
                          <a:latin typeface="Calibri Light" panose="020F0302020204030204" pitchFamily="34" charset="0"/>
                        </a:rPr>
                        <a:t>popcorn</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painting</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tye-dye</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shirts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Six</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weeks</a:t>
                      </a:r>
                      <a:r>
                        <a:rPr lang="es-MX" sz="1000" b="1" i="0" u="none" strike="noStrike" dirty="0">
                          <a:solidFill>
                            <a:srgbClr val="000000"/>
                          </a:solidFill>
                          <a:effectLst/>
                          <a:latin typeface="Calibri Light" panose="020F0302020204030204" pitchFamily="34" charset="0"/>
                        </a:rPr>
                        <a:t> incentives- </a:t>
                      </a:r>
                      <a:r>
                        <a:rPr lang="es-MX" sz="1000" b="1" i="0" u="none" strike="noStrike" dirty="0" err="1">
                          <a:solidFill>
                            <a:srgbClr val="000000"/>
                          </a:solidFill>
                          <a:effectLst/>
                          <a:latin typeface="Calibri Light" panose="020F0302020204030204" pitchFamily="34" charset="0"/>
                        </a:rPr>
                        <a:t>fruit</a:t>
                      </a:r>
                      <a:r>
                        <a:rPr lang="es-MX" sz="1000" b="1" i="0" u="none" strike="noStrike" dirty="0">
                          <a:solidFill>
                            <a:srgbClr val="000000"/>
                          </a:solidFill>
                          <a:effectLst/>
                          <a:latin typeface="Calibri Light" panose="020F0302020204030204" pitchFamily="34" charset="0"/>
                        </a:rPr>
                        <a:t> cups, banana </a:t>
                      </a:r>
                      <a:r>
                        <a:rPr lang="es-MX" sz="1000" b="1" i="0" u="none" strike="noStrike" dirty="0" err="1">
                          <a:solidFill>
                            <a:srgbClr val="000000"/>
                          </a:solidFill>
                          <a:effectLst/>
                          <a:latin typeface="Calibri Light" panose="020F0302020204030204" pitchFamily="34" charset="0"/>
                        </a:rPr>
                        <a:t>splits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root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beer</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floats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snow</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cones</a:t>
                      </a:r>
                      <a:r>
                        <a:rPr lang="es-MX" sz="1000" b="1" i="0" u="none" strike="noStrike" dirty="0">
                          <a:solidFill>
                            <a:srgbClr val="000000"/>
                          </a:solidFill>
                          <a:effectLst/>
                          <a:latin typeface="Calibri Light" panose="020F0302020204030204" pitchFamily="34" charset="0"/>
                        </a:rPr>
                        <a:t>, nachos, </a:t>
                      </a:r>
                      <a:r>
                        <a:rPr lang="es-MX" sz="1000" b="1" i="0" u="none" strike="noStrike" dirty="0" err="1">
                          <a:solidFill>
                            <a:srgbClr val="000000"/>
                          </a:solidFill>
                          <a:effectLst/>
                          <a:latin typeface="Calibri Light" panose="020F0302020204030204" pitchFamily="34" charset="0"/>
                        </a:rPr>
                        <a:t>hot</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cheetos</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with</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cheese</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hotdogs</a:t>
                      </a:r>
                      <a:r>
                        <a:rPr lang="es-MX" sz="1000" b="1" i="0" u="none" strike="noStrike" dirty="0">
                          <a:solidFill>
                            <a:srgbClr val="000000"/>
                          </a:solidFill>
                          <a:effectLst/>
                          <a:latin typeface="Calibri Light" panose="020F0302020204030204" pitchFamily="34" charset="0"/>
                        </a:rPr>
                        <a:t>, Play Day at the </a:t>
                      </a:r>
                      <a:r>
                        <a:rPr lang="es-MX" sz="1000" b="1" i="0" u="none" strike="noStrike" dirty="0" err="1">
                          <a:solidFill>
                            <a:srgbClr val="000000"/>
                          </a:solidFill>
                          <a:effectLst/>
                          <a:latin typeface="Calibri Light" panose="020F0302020204030204" pitchFamily="34" charset="0"/>
                        </a:rPr>
                        <a:t>park</a:t>
                      </a:r>
                      <a:r>
                        <a:rPr lang="es-MX" sz="1000" b="1" i="0" u="none" strike="noStrike" dirty="0">
                          <a:solidFill>
                            <a:srgbClr val="000000"/>
                          </a:solidFill>
                          <a:effectLst/>
                          <a:latin typeface="Calibri Light" panose="020F0302020204030204" pitchFamily="34" charset="0"/>
                        </a:rPr>
                        <a:t>, Picnic at the </a:t>
                      </a:r>
                      <a:r>
                        <a:rPr lang="es-MX" sz="1000" b="1" i="0" u="none" strike="noStrike" dirty="0" err="1">
                          <a:solidFill>
                            <a:srgbClr val="000000"/>
                          </a:solidFill>
                          <a:effectLst/>
                          <a:latin typeface="Calibri Light" panose="020F0302020204030204" pitchFamily="34" charset="0"/>
                        </a:rPr>
                        <a:t>park</a:t>
                      </a:r>
                      <a:endParaRPr lang="es-MX" sz="1000" b="1" i="0" u="none" strike="noStrike" dirty="0">
                        <a:solidFill>
                          <a:srgbClr val="000000"/>
                        </a:solidFill>
                        <a:effectLst/>
                        <a:latin typeface="Calibri Light" panose="020F0302020204030204" pitchFamily="34" charset="0"/>
                      </a:endParaRP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Attendance</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Reports</a:t>
                      </a:r>
                      <a:endParaRPr lang="es-MX" sz="1000" b="1" i="0" u="none" strike="noStrike" dirty="0">
                        <a:solidFill>
                          <a:srgbClr val="000000"/>
                        </a:solidFill>
                        <a:effectLst/>
                        <a:latin typeface="Calibri Light" panose="020F0302020204030204" pitchFamily="34" charset="0"/>
                      </a:endParaRP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Increase in Student Attendance</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Attendance Data Reports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46825113"/>
                  </a:ext>
                </a:extLst>
              </a:tr>
              <a:tr h="222621">
                <a:tc>
                  <a:txBody>
                    <a:bodyPr/>
                    <a:lstStyle/>
                    <a:p>
                      <a:pPr algn="ctr" rtl="0" fontAlgn="ctr"/>
                      <a:r>
                        <a:rPr lang="es-MX" sz="1000" b="1" i="0" u="none" strike="noStrike">
                          <a:solidFill>
                            <a:srgbClr val="FFFFFF"/>
                          </a:solidFill>
                          <a:effectLst/>
                          <a:latin typeface="Calibri Light" panose="020F0302020204030204" pitchFamily="34" charset="0"/>
                        </a:rPr>
                        <a:t>Acrion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extLst>
                  <a:ext uri="{0D108BD9-81ED-4DB2-BD59-A6C34878D82A}">
                    <a16:rowId xmlns:a16="http://schemas.microsoft.com/office/drawing/2014/main" val="3023360383"/>
                  </a:ext>
                </a:extLst>
              </a:tr>
              <a:tr h="222621">
                <a:tc gridSpan="8">
                  <a:txBody>
                    <a:bodyPr/>
                    <a:lstStyle/>
                    <a:p>
                      <a:pPr algn="l" fontAlgn="t"/>
                      <a:r>
                        <a:rPr lang="en-US" sz="1000" b="1" i="0" u="none" strike="noStrike">
                          <a:solidFill>
                            <a:srgbClr val="000000"/>
                          </a:solidFill>
                          <a:effectLst/>
                          <a:latin typeface="Calibri Light" panose="020F0302020204030204" pitchFamily="34" charset="0"/>
                        </a:rPr>
                        <a:t>1. School Messenger will be utilized weekly to promote attendance.</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171792901"/>
                  </a:ext>
                </a:extLst>
              </a:tr>
              <a:tr h="222621">
                <a:tc gridSpan="8">
                  <a:txBody>
                    <a:bodyPr/>
                    <a:lstStyle/>
                    <a:p>
                      <a:pPr algn="l" fontAlgn="t"/>
                      <a:r>
                        <a:rPr lang="en-US" sz="1000" b="1" i="0" u="none" strike="noStrike">
                          <a:solidFill>
                            <a:srgbClr val="000000"/>
                          </a:solidFill>
                          <a:effectLst/>
                          <a:latin typeface="Calibri Light" panose="020F0302020204030204" pitchFamily="34" charset="0"/>
                        </a:rPr>
                        <a:t>2. Personal Phone Calls on a daily basis to students with an absence.</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1011582294"/>
                  </a:ext>
                </a:extLst>
              </a:tr>
              <a:tr h="222621">
                <a:tc gridSpan="8">
                  <a:txBody>
                    <a:bodyPr/>
                    <a:lstStyle/>
                    <a:p>
                      <a:pPr algn="l" fontAlgn="t"/>
                      <a:r>
                        <a:rPr lang="en-US" sz="1000" b="1" i="0" u="none" strike="noStrike" dirty="0">
                          <a:solidFill>
                            <a:srgbClr val="000000"/>
                          </a:solidFill>
                          <a:effectLst/>
                          <a:latin typeface="Calibri Light" panose="020F0302020204030204" pitchFamily="34" charset="0"/>
                        </a:rPr>
                        <a:t>3. ARP participation will be closely monitored</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extLst>
                  <a:ext uri="{0D108BD9-81ED-4DB2-BD59-A6C34878D82A}">
                    <a16:rowId xmlns:a16="http://schemas.microsoft.com/office/drawing/2014/main" val="3887055357"/>
                  </a:ext>
                </a:extLst>
              </a:tr>
            </a:tbl>
          </a:graphicData>
        </a:graphic>
      </p:graphicFrame>
    </p:spTree>
    <p:extLst>
      <p:ext uri="{BB962C8B-B14F-4D97-AF65-F5344CB8AC3E}">
        <p14:creationId xmlns:p14="http://schemas.microsoft.com/office/powerpoint/2010/main" val="16504467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48</a:t>
            </a:fld>
            <a:endParaRPr lang="en-US"/>
          </a:p>
        </p:txBody>
      </p:sp>
      <p:graphicFrame>
        <p:nvGraphicFramePr>
          <p:cNvPr id="2" name="Table 1">
            <a:extLst>
              <a:ext uri="{FF2B5EF4-FFF2-40B4-BE49-F238E27FC236}">
                <a16:creationId xmlns:a16="http://schemas.microsoft.com/office/drawing/2014/main" id="{2847554C-B043-4F01-BA81-C7C1E4FD3DA5}"/>
              </a:ext>
            </a:extLst>
          </p:cNvPr>
          <p:cNvGraphicFramePr>
            <a:graphicFrameLocks noGrp="1"/>
          </p:cNvGraphicFramePr>
          <p:nvPr>
            <p:extLst>
              <p:ext uri="{D42A27DB-BD31-4B8C-83A1-F6EECF244321}">
                <p14:modId xmlns:p14="http://schemas.microsoft.com/office/powerpoint/2010/main" val="3042484875"/>
              </p:ext>
            </p:extLst>
          </p:nvPr>
        </p:nvGraphicFramePr>
        <p:xfrm>
          <a:off x="651510" y="589696"/>
          <a:ext cx="11223163" cy="6268308"/>
        </p:xfrm>
        <a:graphic>
          <a:graphicData uri="http://schemas.openxmlformats.org/drawingml/2006/table">
            <a:tbl>
              <a:tblPr/>
              <a:tblGrid>
                <a:gridCol w="1558357">
                  <a:extLst>
                    <a:ext uri="{9D8B030D-6E8A-4147-A177-3AD203B41FA5}">
                      <a16:colId xmlns:a16="http://schemas.microsoft.com/office/drawing/2014/main" val="1922320857"/>
                    </a:ext>
                  </a:extLst>
                </a:gridCol>
                <a:gridCol w="1288641">
                  <a:extLst>
                    <a:ext uri="{9D8B030D-6E8A-4147-A177-3AD203B41FA5}">
                      <a16:colId xmlns:a16="http://schemas.microsoft.com/office/drawing/2014/main" val="338952973"/>
                    </a:ext>
                  </a:extLst>
                </a:gridCol>
                <a:gridCol w="1243688">
                  <a:extLst>
                    <a:ext uri="{9D8B030D-6E8A-4147-A177-3AD203B41FA5}">
                      <a16:colId xmlns:a16="http://schemas.microsoft.com/office/drawing/2014/main" val="2393761882"/>
                    </a:ext>
                  </a:extLst>
                </a:gridCol>
                <a:gridCol w="749209">
                  <a:extLst>
                    <a:ext uri="{9D8B030D-6E8A-4147-A177-3AD203B41FA5}">
                      <a16:colId xmlns:a16="http://schemas.microsoft.com/office/drawing/2014/main" val="1045118063"/>
                    </a:ext>
                  </a:extLst>
                </a:gridCol>
                <a:gridCol w="1813088">
                  <a:extLst>
                    <a:ext uri="{9D8B030D-6E8A-4147-A177-3AD203B41FA5}">
                      <a16:colId xmlns:a16="http://schemas.microsoft.com/office/drawing/2014/main" val="4070340989"/>
                    </a:ext>
                  </a:extLst>
                </a:gridCol>
                <a:gridCol w="1198736">
                  <a:extLst>
                    <a:ext uri="{9D8B030D-6E8A-4147-A177-3AD203B41FA5}">
                      <a16:colId xmlns:a16="http://schemas.microsoft.com/office/drawing/2014/main" val="3038470994"/>
                    </a:ext>
                  </a:extLst>
                </a:gridCol>
                <a:gridCol w="944005">
                  <a:extLst>
                    <a:ext uri="{9D8B030D-6E8A-4147-A177-3AD203B41FA5}">
                      <a16:colId xmlns:a16="http://schemas.microsoft.com/office/drawing/2014/main" val="781671755"/>
                    </a:ext>
                  </a:extLst>
                </a:gridCol>
                <a:gridCol w="1738166">
                  <a:extLst>
                    <a:ext uri="{9D8B030D-6E8A-4147-A177-3AD203B41FA5}">
                      <a16:colId xmlns:a16="http://schemas.microsoft.com/office/drawing/2014/main" val="332343670"/>
                    </a:ext>
                  </a:extLst>
                </a:gridCol>
                <a:gridCol w="689273">
                  <a:extLst>
                    <a:ext uri="{9D8B030D-6E8A-4147-A177-3AD203B41FA5}">
                      <a16:colId xmlns:a16="http://schemas.microsoft.com/office/drawing/2014/main" val="2449026550"/>
                    </a:ext>
                  </a:extLst>
                </a:gridCol>
              </a:tblGrid>
              <a:tr h="225106">
                <a:tc>
                  <a:txBody>
                    <a:bodyPr/>
                    <a:lstStyle/>
                    <a:p>
                      <a:pPr algn="l" rtl="0" fontAlgn="ctr"/>
                      <a:r>
                        <a:rPr lang="es-MX" sz="1000" b="1" i="0" u="none" strike="noStrike">
                          <a:solidFill>
                            <a:srgbClr val="000000"/>
                          </a:solidFill>
                          <a:effectLst/>
                          <a:latin typeface="Calibri Light" panose="020F0302020204030204" pitchFamily="34" charset="0"/>
                        </a:rPr>
                        <a:t>Goal Area 3:</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Improve Safety, Public Support, Culture and Climate   Livas Elementary 2023-2024</a:t>
                      </a:r>
                    </a:p>
                  </a:txBody>
                  <a:tcPr marL="6111" marR="6111" marT="6111" marB="44002"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4061695689"/>
                  </a:ext>
                </a:extLst>
              </a:tr>
              <a:tr h="225106">
                <a:tc>
                  <a:txBody>
                    <a:bodyPr/>
                    <a:lstStyle/>
                    <a:p>
                      <a:pPr algn="l" rtl="0" fontAlgn="ctr"/>
                      <a:r>
                        <a:rPr lang="es-MX" sz="1000" b="1" i="0" u="none" strike="noStrike">
                          <a:solidFill>
                            <a:srgbClr val="000000"/>
                          </a:solidFill>
                          <a:effectLst/>
                          <a:latin typeface="Calibri Light" panose="020F0302020204030204" pitchFamily="34" charset="0"/>
                        </a:rPr>
                        <a:t>Annual Goal 1:  </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our campus attendance rate will increase by 3%.</a:t>
                      </a:r>
                    </a:p>
                  </a:txBody>
                  <a:tcPr marL="6111" marR="6111" marT="6111" marB="4400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2933369379"/>
                  </a:ext>
                </a:extLst>
              </a:tr>
              <a:tr h="394507">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100% of teachers and staff will participate in Social Emotional Learning professional development and implement strategies to increase staff-student relationships.</a:t>
                      </a:r>
                    </a:p>
                  </a:txBody>
                  <a:tcPr marL="6111" marR="6111" marT="6111" marB="44002"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336608881"/>
                  </a:ext>
                </a:extLst>
              </a:tr>
              <a:tr h="563909">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52866185"/>
                  </a:ext>
                </a:extLst>
              </a:tr>
              <a:tr h="885618">
                <a:tc>
                  <a:txBody>
                    <a:bodyPr/>
                    <a:lstStyle/>
                    <a:p>
                      <a:pPr algn="l" rtl="0" fontAlgn="t"/>
                      <a:r>
                        <a:rPr lang="es-MX" sz="1000" b="1" i="0" u="none" strike="noStrike">
                          <a:solidFill>
                            <a:srgbClr val="000000"/>
                          </a:solidFill>
                          <a:effectLst/>
                          <a:latin typeface="Calibri Light" panose="020F0302020204030204" pitchFamily="34" charset="0"/>
                        </a:rPr>
                        <a:t>De-escalating techniques--training staff on proper confrontational management techniques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Counselor, Behavior strategist</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Local Funds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Less incidents of improper force used by De-escalation techniques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Decrease in security and safety incidents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Side by Side Data</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48788186"/>
                  </a:ext>
                </a:extLst>
              </a:tr>
              <a:tr h="22510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94433855"/>
                  </a:ext>
                </a:extLst>
              </a:tr>
              <a:tr h="225106">
                <a:tc gridSpan="8">
                  <a:txBody>
                    <a:bodyPr/>
                    <a:lstStyle/>
                    <a:p>
                      <a:pPr algn="l" fontAlgn="t"/>
                      <a:r>
                        <a:rPr lang="en-US" sz="1000" b="1" i="0" u="none" strike="noStrike">
                          <a:solidFill>
                            <a:srgbClr val="000000"/>
                          </a:solidFill>
                          <a:effectLst/>
                          <a:latin typeface="Calibri Light" panose="020F0302020204030204" pitchFamily="34" charset="0"/>
                        </a:rPr>
                        <a:t>1. Provide training to staff members on a yearly basis</a:t>
                      </a:r>
                    </a:p>
                  </a:txBody>
                  <a:tcPr marL="6111" marR="6111" marT="6111" marB="4400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3549239286"/>
                  </a:ext>
                </a:extLst>
              </a:tr>
              <a:tr h="225106">
                <a:tc gridSpan="8">
                  <a:txBody>
                    <a:bodyPr/>
                    <a:lstStyle/>
                    <a:p>
                      <a:pPr algn="l" fontAlgn="t"/>
                      <a:r>
                        <a:rPr lang="es-MX" sz="1000" b="1" i="0" u="none" strike="noStrike">
                          <a:solidFill>
                            <a:srgbClr val="000000"/>
                          </a:solidFill>
                          <a:effectLst/>
                          <a:latin typeface="Calibri Light" panose="020F0302020204030204" pitchFamily="34" charset="0"/>
                        </a:rPr>
                        <a:t>2. Establish protocols for de-escalating situations</a:t>
                      </a:r>
                    </a:p>
                  </a:txBody>
                  <a:tcPr marL="6111" marR="6111" marT="6111" marB="4400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3736133040"/>
                  </a:ext>
                </a:extLst>
              </a:tr>
              <a:tr h="563909">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726619098"/>
                  </a:ext>
                </a:extLst>
              </a:tr>
              <a:tr h="1384199">
                <a:tc>
                  <a:txBody>
                    <a:bodyPr/>
                    <a:lstStyle/>
                    <a:p>
                      <a:pPr algn="l" rtl="0" fontAlgn="t"/>
                      <a:r>
                        <a:rPr lang="en-US" sz="1000" b="1" i="0" u="none" strike="noStrike">
                          <a:solidFill>
                            <a:srgbClr val="000000"/>
                          </a:solidFill>
                          <a:effectLst/>
                          <a:latin typeface="Calibri Light" panose="020F0302020204030204" pitchFamily="34" charset="0"/>
                        </a:rPr>
                        <a:t>Training all staff to always be professional and courteous to all students, staff, and parents.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Counselor</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Local Funds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Sign in Sheets                                                    Agendas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Reduction in the numbeer of student referrals and increase in student attendance and extra-curricular activities</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Side by Side Data</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111" marR="6111" marT="6111" marB="44002">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30070942"/>
                  </a:ext>
                </a:extLst>
              </a:tr>
              <a:tr h="22510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11" marR="6111" marT="6111" marB="4400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55363565"/>
                  </a:ext>
                </a:extLst>
              </a:tr>
              <a:tr h="225106">
                <a:tc gridSpan="8">
                  <a:txBody>
                    <a:bodyPr/>
                    <a:lstStyle/>
                    <a:p>
                      <a:pPr algn="l" fontAlgn="t"/>
                      <a:r>
                        <a:rPr lang="en-US" sz="1000" b="1" i="0" u="none" strike="noStrike">
                          <a:solidFill>
                            <a:srgbClr val="000000"/>
                          </a:solidFill>
                          <a:effectLst/>
                          <a:latin typeface="Calibri Light" panose="020F0302020204030204" pitchFamily="34" charset="0"/>
                        </a:rPr>
                        <a:t>1. Establishing campus procedures for disciplinary actions by students.</a:t>
                      </a:r>
                    </a:p>
                  </a:txBody>
                  <a:tcPr marL="6111" marR="6111" marT="6111" marB="4400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2849016134"/>
                  </a:ext>
                </a:extLst>
              </a:tr>
              <a:tr h="225106">
                <a:tc gridSpan="8">
                  <a:txBody>
                    <a:bodyPr/>
                    <a:lstStyle/>
                    <a:p>
                      <a:pPr algn="l" fontAlgn="t"/>
                      <a:r>
                        <a:rPr lang="en-US" sz="1000" b="1" i="0" u="none" strike="noStrike">
                          <a:solidFill>
                            <a:srgbClr val="000000"/>
                          </a:solidFill>
                          <a:effectLst/>
                          <a:latin typeface="Calibri Light" panose="020F0302020204030204" pitchFamily="34" charset="0"/>
                        </a:rPr>
                        <a:t>2. Continue to promote the Lion PAWS campus wide.</a:t>
                      </a:r>
                    </a:p>
                  </a:txBody>
                  <a:tcPr marL="6111" marR="6111" marT="6111" marB="4400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2464697010"/>
                  </a:ext>
                </a:extLst>
              </a:tr>
              <a:tr h="225106">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111" marR="6111" marT="6111" marB="44002">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2708084721"/>
                  </a:ext>
                </a:extLst>
              </a:tr>
              <a:tr h="225106">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3445443317"/>
                  </a:ext>
                </a:extLst>
              </a:tr>
              <a:tr h="225106">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11" marR="6111" marT="6111" marB="44002" anchor="b">
                    <a:lnL>
                      <a:noFill/>
                    </a:lnL>
                    <a:lnR>
                      <a:noFill/>
                    </a:lnR>
                    <a:lnT>
                      <a:noFill/>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6111" marR="6111" marT="6111" marB="44002" anchor="b">
                    <a:lnL>
                      <a:noFill/>
                    </a:lnL>
                    <a:lnR>
                      <a:noFill/>
                    </a:lnR>
                    <a:lnT>
                      <a:noFill/>
                    </a:lnT>
                    <a:lnB>
                      <a:noFill/>
                    </a:lnB>
                  </a:tcPr>
                </a:tc>
                <a:extLst>
                  <a:ext uri="{0D108BD9-81ED-4DB2-BD59-A6C34878D82A}">
                    <a16:rowId xmlns:a16="http://schemas.microsoft.com/office/drawing/2014/main" val="3259661493"/>
                  </a:ext>
                </a:extLst>
              </a:tr>
            </a:tbl>
          </a:graphicData>
        </a:graphic>
      </p:graphicFrame>
    </p:spTree>
    <p:extLst>
      <p:ext uri="{BB962C8B-B14F-4D97-AF65-F5344CB8AC3E}">
        <p14:creationId xmlns:p14="http://schemas.microsoft.com/office/powerpoint/2010/main" val="14484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49</a:t>
            </a:fld>
            <a:endParaRPr lang="en-US"/>
          </a:p>
        </p:txBody>
      </p:sp>
      <p:graphicFrame>
        <p:nvGraphicFramePr>
          <p:cNvPr id="2" name="Table 1">
            <a:extLst>
              <a:ext uri="{FF2B5EF4-FFF2-40B4-BE49-F238E27FC236}">
                <a16:creationId xmlns:a16="http://schemas.microsoft.com/office/drawing/2014/main" id="{9B672AFA-F234-4298-828A-9E8EC12C6D3A}"/>
              </a:ext>
            </a:extLst>
          </p:cNvPr>
          <p:cNvGraphicFramePr>
            <a:graphicFrameLocks noGrp="1"/>
          </p:cNvGraphicFramePr>
          <p:nvPr>
            <p:extLst>
              <p:ext uri="{D42A27DB-BD31-4B8C-83A1-F6EECF244321}">
                <p14:modId xmlns:p14="http://schemas.microsoft.com/office/powerpoint/2010/main" val="1329651553"/>
              </p:ext>
            </p:extLst>
          </p:nvPr>
        </p:nvGraphicFramePr>
        <p:xfrm>
          <a:off x="642387" y="479138"/>
          <a:ext cx="11041379" cy="5761642"/>
        </p:xfrm>
        <a:graphic>
          <a:graphicData uri="http://schemas.openxmlformats.org/drawingml/2006/table">
            <a:tbl>
              <a:tblPr/>
              <a:tblGrid>
                <a:gridCol w="1533116">
                  <a:extLst>
                    <a:ext uri="{9D8B030D-6E8A-4147-A177-3AD203B41FA5}">
                      <a16:colId xmlns:a16="http://schemas.microsoft.com/office/drawing/2014/main" val="1516118229"/>
                    </a:ext>
                  </a:extLst>
                </a:gridCol>
                <a:gridCol w="1267770">
                  <a:extLst>
                    <a:ext uri="{9D8B030D-6E8A-4147-A177-3AD203B41FA5}">
                      <a16:colId xmlns:a16="http://schemas.microsoft.com/office/drawing/2014/main" val="36428525"/>
                    </a:ext>
                  </a:extLst>
                </a:gridCol>
                <a:gridCol w="1223543">
                  <a:extLst>
                    <a:ext uri="{9D8B030D-6E8A-4147-A177-3AD203B41FA5}">
                      <a16:colId xmlns:a16="http://schemas.microsoft.com/office/drawing/2014/main" val="1315497094"/>
                    </a:ext>
                  </a:extLst>
                </a:gridCol>
                <a:gridCol w="737074">
                  <a:extLst>
                    <a:ext uri="{9D8B030D-6E8A-4147-A177-3AD203B41FA5}">
                      <a16:colId xmlns:a16="http://schemas.microsoft.com/office/drawing/2014/main" val="2042683715"/>
                    </a:ext>
                  </a:extLst>
                </a:gridCol>
                <a:gridCol w="1783720">
                  <a:extLst>
                    <a:ext uri="{9D8B030D-6E8A-4147-A177-3AD203B41FA5}">
                      <a16:colId xmlns:a16="http://schemas.microsoft.com/office/drawing/2014/main" val="2420545067"/>
                    </a:ext>
                  </a:extLst>
                </a:gridCol>
                <a:gridCol w="1179319">
                  <a:extLst>
                    <a:ext uri="{9D8B030D-6E8A-4147-A177-3AD203B41FA5}">
                      <a16:colId xmlns:a16="http://schemas.microsoft.com/office/drawing/2014/main" val="1784230052"/>
                    </a:ext>
                  </a:extLst>
                </a:gridCol>
                <a:gridCol w="928715">
                  <a:extLst>
                    <a:ext uri="{9D8B030D-6E8A-4147-A177-3AD203B41FA5}">
                      <a16:colId xmlns:a16="http://schemas.microsoft.com/office/drawing/2014/main" val="471842349"/>
                    </a:ext>
                  </a:extLst>
                </a:gridCol>
                <a:gridCol w="1710013">
                  <a:extLst>
                    <a:ext uri="{9D8B030D-6E8A-4147-A177-3AD203B41FA5}">
                      <a16:colId xmlns:a16="http://schemas.microsoft.com/office/drawing/2014/main" val="1904258950"/>
                    </a:ext>
                  </a:extLst>
                </a:gridCol>
                <a:gridCol w="678109">
                  <a:extLst>
                    <a:ext uri="{9D8B030D-6E8A-4147-A177-3AD203B41FA5}">
                      <a16:colId xmlns:a16="http://schemas.microsoft.com/office/drawing/2014/main" val="1316591871"/>
                    </a:ext>
                  </a:extLst>
                </a:gridCol>
              </a:tblGrid>
              <a:tr h="211725">
                <a:tc>
                  <a:txBody>
                    <a:bodyPr/>
                    <a:lstStyle/>
                    <a:p>
                      <a:pPr algn="l" rtl="0" fontAlgn="ctr"/>
                      <a:r>
                        <a:rPr lang="es-MX" sz="1000" b="1" i="0" u="none" strike="noStrike" dirty="0" err="1">
                          <a:solidFill>
                            <a:srgbClr val="000000"/>
                          </a:solidFill>
                          <a:effectLst/>
                          <a:latin typeface="Calibri Light" panose="020F0302020204030204" pitchFamily="34" charset="0"/>
                        </a:rPr>
                        <a:t>Goal</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Area</a:t>
                      </a:r>
                      <a:r>
                        <a:rPr lang="es-MX" sz="1000" b="1" i="0" u="none" strike="noStrike" dirty="0">
                          <a:solidFill>
                            <a:srgbClr val="000000"/>
                          </a:solidFill>
                          <a:effectLst/>
                          <a:latin typeface="Calibri Light" panose="020F0302020204030204" pitchFamily="34" charset="0"/>
                        </a:rPr>
                        <a:t> 3:</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Improve Safety, Public Support, Culture and Climate  Livas Elementary 2023-2024</a:t>
                      </a:r>
                    </a:p>
                  </a:txBody>
                  <a:tcPr marL="6277" marR="6277" marT="6277" marB="4519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898254194"/>
                  </a:ext>
                </a:extLst>
              </a:tr>
              <a:tr h="211725">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the students' perception for their physical and psychological school safety will improve to a positive percent.</a:t>
                      </a:r>
                    </a:p>
                  </a:txBody>
                  <a:tcPr marL="6277" marR="6277" marT="6277" marB="4519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2393188254"/>
                  </a:ext>
                </a:extLst>
              </a:tr>
              <a:tr h="211725">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100% of the campus will implement safety and violence prevention protocols that will increase school safety.</a:t>
                      </a:r>
                    </a:p>
                  </a:txBody>
                  <a:tcPr marL="6277" marR="6277" marT="6277" marB="45196"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1859290823"/>
                  </a:ext>
                </a:extLst>
              </a:tr>
              <a:tr h="528264">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17422084"/>
                  </a:ext>
                </a:extLst>
              </a:tr>
              <a:tr h="1319611">
                <a:tc>
                  <a:txBody>
                    <a:bodyPr/>
                    <a:lstStyle/>
                    <a:p>
                      <a:pPr algn="l" rtl="0" fontAlgn="t"/>
                      <a:r>
                        <a:rPr lang="en-US" sz="1000" b="1" i="0" u="none" strike="noStrike" dirty="0">
                          <a:solidFill>
                            <a:srgbClr val="000000"/>
                          </a:solidFill>
                          <a:effectLst/>
                          <a:latin typeface="Calibri Light" panose="020F0302020204030204" pitchFamily="34" charset="0"/>
                        </a:rPr>
                        <a:t>Increase the safety of all students and staff                                                Identify and resolve health issues that affect the ability of students and staff to attain optimal health status and school success.</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Principal, AP, Nurse, </a:t>
                      </a:r>
                      <a:r>
                        <a:rPr lang="es-MX" sz="1000" b="1" i="0" u="none" strike="noStrike" dirty="0" err="1">
                          <a:solidFill>
                            <a:srgbClr val="000000"/>
                          </a:solidFill>
                          <a:effectLst/>
                          <a:latin typeface="Calibri Light" panose="020F0302020204030204" pitchFamily="34" charset="0"/>
                        </a:rPr>
                        <a:t>Counselor</a:t>
                      </a:r>
                      <a:endParaRPr lang="es-MX" sz="1000" b="1" i="0" u="none" strike="noStrike" dirty="0">
                        <a:solidFill>
                          <a:srgbClr val="000000"/>
                        </a:solidFill>
                        <a:effectLst/>
                        <a:latin typeface="Calibri Light" panose="020F0302020204030204" pitchFamily="34" charset="0"/>
                      </a:endParaRP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Emergency medical services from PSJA area                                                        Local Funds , ESSER 282          Telemedicine</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School Nurse conducts impairment assessments as needed  and generates medical referrals based on health issue.                                                  </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 Staff and students will be healthy and in the classroom.                               </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Side by Side Data</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95448507"/>
                  </a:ext>
                </a:extLst>
              </a:tr>
              <a:tr h="211725">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45526951"/>
                  </a:ext>
                </a:extLst>
              </a:tr>
              <a:tr h="211725">
                <a:tc gridSpan="8">
                  <a:txBody>
                    <a:bodyPr/>
                    <a:lstStyle/>
                    <a:p>
                      <a:pPr algn="l" fontAlgn="t"/>
                      <a:r>
                        <a:rPr lang="en-US" sz="1000" b="1" i="0" u="none" strike="noStrike">
                          <a:solidFill>
                            <a:srgbClr val="000000"/>
                          </a:solidFill>
                          <a:effectLst/>
                          <a:latin typeface="Calibri Light" panose="020F0302020204030204" pitchFamily="34" charset="0"/>
                        </a:rPr>
                        <a:t>1. Emergency response plan/team will be revised and modified yearly</a:t>
                      </a: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1520998828"/>
                  </a:ext>
                </a:extLst>
              </a:tr>
              <a:tr h="211725">
                <a:tc gridSpan="8">
                  <a:txBody>
                    <a:bodyPr/>
                    <a:lstStyle/>
                    <a:p>
                      <a:pPr algn="l" fontAlgn="t"/>
                      <a:r>
                        <a:rPr lang="en-US" sz="1000" b="1" i="0" u="none" strike="noStrike">
                          <a:solidFill>
                            <a:srgbClr val="000000"/>
                          </a:solidFill>
                          <a:effectLst/>
                          <a:latin typeface="Calibri Light" panose="020F0302020204030204" pitchFamily="34" charset="0"/>
                        </a:rPr>
                        <a:t>2. Training for all staff for managing students while an emergency is taking place.</a:t>
                      </a: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4265912532"/>
                  </a:ext>
                </a:extLst>
              </a:tr>
              <a:tr h="211725">
                <a:tc gridSpan="8">
                  <a:txBody>
                    <a:bodyPr/>
                    <a:lstStyle/>
                    <a:p>
                      <a:pPr algn="l" fontAlgn="t"/>
                      <a:r>
                        <a:rPr lang="en-US" sz="1000" b="1" i="0" u="none" strike="noStrike">
                          <a:solidFill>
                            <a:srgbClr val="000000"/>
                          </a:solidFill>
                          <a:effectLst/>
                          <a:latin typeface="Calibri Light" panose="020F0302020204030204" pitchFamily="34" charset="0"/>
                        </a:rPr>
                        <a:t>3. Promote telemedicine services throughout the campus and community.</a:t>
                      </a: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2692159540"/>
                  </a:ext>
                </a:extLst>
              </a:tr>
              <a:tr h="211725">
                <a:tc gridSpan="8">
                  <a:txBody>
                    <a:bodyPr/>
                    <a:lstStyle/>
                    <a:p>
                      <a:pPr algn="l" fontAlgn="t"/>
                      <a:r>
                        <a:rPr lang="en-US" sz="1000" b="1" i="0" u="none" strike="noStrike">
                          <a:solidFill>
                            <a:srgbClr val="000000"/>
                          </a:solidFill>
                          <a:effectLst/>
                          <a:latin typeface="Calibri Light" panose="020F0302020204030204" pitchFamily="34" charset="0"/>
                        </a:rPr>
                        <a:t>4. Train all school staff on fire drill and lock down procedures.</a:t>
                      </a: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2886717031"/>
                  </a:ext>
                </a:extLst>
              </a:tr>
              <a:tr h="528264">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87955704"/>
                  </a:ext>
                </a:extLst>
              </a:tr>
              <a:tr h="844803">
                <a:tc>
                  <a:txBody>
                    <a:bodyPr/>
                    <a:lstStyle/>
                    <a:p>
                      <a:pPr algn="l" rtl="0" fontAlgn="t"/>
                      <a:r>
                        <a:rPr lang="en-US" sz="1000" b="1" i="0" u="none" strike="noStrike">
                          <a:solidFill>
                            <a:srgbClr val="000000"/>
                          </a:solidFill>
                          <a:effectLst/>
                          <a:latin typeface="Calibri Light" panose="020F0302020204030204" pitchFamily="34" charset="0"/>
                        </a:rPr>
                        <a:t>Provide support services including determent of bullying/emotional abuse, and suicide risk</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Nurse, Counselor</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Local Funds</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School Nurse conducts impairment assessment as needed.                                   Counselor's schedule</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Help increase student attendance and higher academic achievement.</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Side by Side Data</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277" marR="6277" marT="6277" marB="4519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73476002"/>
                  </a:ext>
                </a:extLst>
              </a:tr>
              <a:tr h="211725">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77" marR="6277" marT="6277" marB="4519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46876990"/>
                  </a:ext>
                </a:extLst>
              </a:tr>
              <a:tr h="211725">
                <a:tc gridSpan="8">
                  <a:txBody>
                    <a:bodyPr/>
                    <a:lstStyle/>
                    <a:p>
                      <a:pPr algn="l" fontAlgn="t"/>
                      <a:r>
                        <a:rPr lang="en-US" sz="1000" b="1" i="0" u="none" strike="noStrike">
                          <a:solidFill>
                            <a:srgbClr val="000000"/>
                          </a:solidFill>
                          <a:effectLst/>
                          <a:latin typeface="Calibri Light" panose="020F0302020204030204" pitchFamily="34" charset="0"/>
                        </a:rPr>
                        <a:t>1. Students will continue to use the bullying/suicide box.</a:t>
                      </a: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1266788075"/>
                  </a:ext>
                </a:extLst>
              </a:tr>
              <a:tr h="211725">
                <a:tc gridSpan="8">
                  <a:txBody>
                    <a:bodyPr/>
                    <a:lstStyle/>
                    <a:p>
                      <a:pPr algn="l" fontAlgn="t"/>
                      <a:r>
                        <a:rPr lang="en-US" sz="1000" b="1" i="0" u="none" strike="noStrike">
                          <a:solidFill>
                            <a:srgbClr val="000000"/>
                          </a:solidFill>
                          <a:effectLst/>
                          <a:latin typeface="Calibri Light" panose="020F0302020204030204" pitchFamily="34" charset="0"/>
                        </a:rPr>
                        <a:t>2. Counselor will provide guidance lessons for students who are experiencing difficult times--Social Emotional Learning.</a:t>
                      </a: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2089107953"/>
                  </a:ext>
                </a:extLst>
              </a:tr>
              <a:tr h="211725">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277" marR="6277" marT="6277" marB="4519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6277" marR="6277" marT="6277" marB="45196" anchor="b">
                    <a:lnL>
                      <a:noFill/>
                    </a:lnL>
                    <a:lnR>
                      <a:noFill/>
                    </a:lnR>
                    <a:lnT>
                      <a:noFill/>
                    </a:lnT>
                    <a:lnB>
                      <a:noFill/>
                    </a:lnB>
                  </a:tcPr>
                </a:tc>
                <a:extLst>
                  <a:ext uri="{0D108BD9-81ED-4DB2-BD59-A6C34878D82A}">
                    <a16:rowId xmlns:a16="http://schemas.microsoft.com/office/drawing/2014/main" val="2730358378"/>
                  </a:ext>
                </a:extLst>
              </a:tr>
            </a:tbl>
          </a:graphicData>
        </a:graphic>
      </p:graphicFrame>
    </p:spTree>
    <p:extLst>
      <p:ext uri="{BB962C8B-B14F-4D97-AF65-F5344CB8AC3E}">
        <p14:creationId xmlns:p14="http://schemas.microsoft.com/office/powerpoint/2010/main" val="25248040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FF5E2A7-F8D2-409F-8860-CD89C24727D7}"/>
              </a:ext>
            </a:extLst>
          </p:cNvPr>
          <p:cNvSpPr>
            <a:spLocks noGrp="1"/>
          </p:cNvSpPr>
          <p:nvPr>
            <p:ph type="sldNum" sz="quarter" idx="12"/>
          </p:nvPr>
        </p:nvSpPr>
        <p:spPr/>
        <p:txBody>
          <a:bodyPr/>
          <a:lstStyle/>
          <a:p>
            <a:fld id="{CD845126-1A98-4963-AB2A-A5DAD9D79AA9}" type="slidenum">
              <a:rPr lang="en-US" smtClean="0"/>
              <a:t>50</a:t>
            </a:fld>
            <a:endParaRPr lang="en-US"/>
          </a:p>
        </p:txBody>
      </p:sp>
      <p:graphicFrame>
        <p:nvGraphicFramePr>
          <p:cNvPr id="3" name="Table 2">
            <a:extLst>
              <a:ext uri="{FF2B5EF4-FFF2-40B4-BE49-F238E27FC236}">
                <a16:creationId xmlns:a16="http://schemas.microsoft.com/office/drawing/2014/main" id="{2B442C19-9C8F-44B5-911F-E7240D23F99E}"/>
              </a:ext>
            </a:extLst>
          </p:cNvPr>
          <p:cNvGraphicFramePr>
            <a:graphicFrameLocks noGrp="1"/>
          </p:cNvGraphicFramePr>
          <p:nvPr>
            <p:extLst>
              <p:ext uri="{D42A27DB-BD31-4B8C-83A1-F6EECF244321}">
                <p14:modId xmlns:p14="http://schemas.microsoft.com/office/powerpoint/2010/main" val="1115418239"/>
              </p:ext>
            </p:extLst>
          </p:nvPr>
        </p:nvGraphicFramePr>
        <p:xfrm>
          <a:off x="564523" y="465584"/>
          <a:ext cx="10984473" cy="5890764"/>
        </p:xfrm>
        <a:graphic>
          <a:graphicData uri="http://schemas.openxmlformats.org/drawingml/2006/table">
            <a:tbl>
              <a:tblPr/>
              <a:tblGrid>
                <a:gridCol w="1525213">
                  <a:extLst>
                    <a:ext uri="{9D8B030D-6E8A-4147-A177-3AD203B41FA5}">
                      <a16:colId xmlns:a16="http://schemas.microsoft.com/office/drawing/2014/main" val="3108054676"/>
                    </a:ext>
                  </a:extLst>
                </a:gridCol>
                <a:gridCol w="1261235">
                  <a:extLst>
                    <a:ext uri="{9D8B030D-6E8A-4147-A177-3AD203B41FA5}">
                      <a16:colId xmlns:a16="http://schemas.microsoft.com/office/drawing/2014/main" val="932854741"/>
                    </a:ext>
                  </a:extLst>
                </a:gridCol>
                <a:gridCol w="1217238">
                  <a:extLst>
                    <a:ext uri="{9D8B030D-6E8A-4147-A177-3AD203B41FA5}">
                      <a16:colId xmlns:a16="http://schemas.microsoft.com/office/drawing/2014/main" val="530100589"/>
                    </a:ext>
                  </a:extLst>
                </a:gridCol>
                <a:gridCol w="733276">
                  <a:extLst>
                    <a:ext uri="{9D8B030D-6E8A-4147-A177-3AD203B41FA5}">
                      <a16:colId xmlns:a16="http://schemas.microsoft.com/office/drawing/2014/main" val="4272101486"/>
                    </a:ext>
                  </a:extLst>
                </a:gridCol>
                <a:gridCol w="1774528">
                  <a:extLst>
                    <a:ext uri="{9D8B030D-6E8A-4147-A177-3AD203B41FA5}">
                      <a16:colId xmlns:a16="http://schemas.microsoft.com/office/drawing/2014/main" val="76460719"/>
                    </a:ext>
                  </a:extLst>
                </a:gridCol>
                <a:gridCol w="1173242">
                  <a:extLst>
                    <a:ext uri="{9D8B030D-6E8A-4147-A177-3AD203B41FA5}">
                      <a16:colId xmlns:a16="http://schemas.microsoft.com/office/drawing/2014/main" val="1230650162"/>
                    </a:ext>
                  </a:extLst>
                </a:gridCol>
                <a:gridCol w="923928">
                  <a:extLst>
                    <a:ext uri="{9D8B030D-6E8A-4147-A177-3AD203B41FA5}">
                      <a16:colId xmlns:a16="http://schemas.microsoft.com/office/drawing/2014/main" val="99311345"/>
                    </a:ext>
                  </a:extLst>
                </a:gridCol>
                <a:gridCol w="1701200">
                  <a:extLst>
                    <a:ext uri="{9D8B030D-6E8A-4147-A177-3AD203B41FA5}">
                      <a16:colId xmlns:a16="http://schemas.microsoft.com/office/drawing/2014/main" val="2063439795"/>
                    </a:ext>
                  </a:extLst>
                </a:gridCol>
                <a:gridCol w="674613">
                  <a:extLst>
                    <a:ext uri="{9D8B030D-6E8A-4147-A177-3AD203B41FA5}">
                      <a16:colId xmlns:a16="http://schemas.microsoft.com/office/drawing/2014/main" val="4257426166"/>
                    </a:ext>
                  </a:extLst>
                </a:gridCol>
              </a:tblGrid>
              <a:tr h="210057">
                <a:tc>
                  <a:txBody>
                    <a:bodyPr/>
                    <a:lstStyle/>
                    <a:p>
                      <a:pPr algn="l" rtl="0" fontAlgn="ctr"/>
                      <a:r>
                        <a:rPr lang="es-MX" sz="1000" b="1" i="0" u="none" strike="noStrike">
                          <a:solidFill>
                            <a:srgbClr val="000000"/>
                          </a:solidFill>
                          <a:effectLst/>
                          <a:latin typeface="Calibri Light" panose="020F0302020204030204" pitchFamily="34" charset="0"/>
                        </a:rPr>
                        <a:t>Goal Area 3:</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Improve Safety, Public Support, Culture and Climate  </a:t>
                      </a:r>
                      <a:r>
                        <a:rPr lang="en-US" sz="1000" b="1" i="0" u="none" strike="noStrike" dirty="0">
                          <a:solidFill>
                            <a:srgbClr val="000000"/>
                          </a:solidFill>
                          <a:effectLst/>
                          <a:highlight>
                            <a:srgbClr val="FFFF00"/>
                          </a:highlight>
                          <a:latin typeface="Calibri Light" panose="020F0302020204030204" pitchFamily="34" charset="0"/>
                        </a:rPr>
                        <a:t>Santos </a:t>
                      </a:r>
                      <a:r>
                        <a:rPr lang="en-US" sz="1000" b="1" i="0" u="none" strike="noStrike" dirty="0" err="1">
                          <a:solidFill>
                            <a:srgbClr val="000000"/>
                          </a:solidFill>
                          <a:effectLst/>
                          <a:highlight>
                            <a:srgbClr val="FFFF00"/>
                          </a:highlight>
                          <a:latin typeface="Calibri Light" panose="020F0302020204030204" pitchFamily="34" charset="0"/>
                        </a:rPr>
                        <a:t>Livas</a:t>
                      </a:r>
                      <a:r>
                        <a:rPr lang="en-US" sz="1000" b="1" i="0" u="none" strike="noStrike" dirty="0">
                          <a:solidFill>
                            <a:srgbClr val="000000"/>
                          </a:solidFill>
                          <a:effectLst/>
                          <a:highlight>
                            <a:srgbClr val="FFFF00"/>
                          </a:highlight>
                          <a:latin typeface="Calibri Light" panose="020F0302020204030204" pitchFamily="34" charset="0"/>
                        </a:rPr>
                        <a:t> Elementary 2023-2024</a:t>
                      </a:r>
                    </a:p>
                  </a:txBody>
                  <a:tcPr marL="6105" marR="6105" marT="6105" marB="43959"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1206438979"/>
                  </a:ext>
                </a:extLst>
              </a:tr>
              <a:tr h="210057">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family involvement and their interaction with their child's school will increase by 5%.</a:t>
                      </a:r>
                    </a:p>
                  </a:txBody>
                  <a:tcPr marL="6105" marR="6105" marT="6105" marB="43959"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913799860"/>
                  </a:ext>
                </a:extLst>
              </a:tr>
              <a:tr h="210057">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50% of parents will participate in informational and training sessions.</a:t>
                      </a:r>
                    </a:p>
                  </a:txBody>
                  <a:tcPr marL="6105" marR="6105" marT="6105" marB="43959"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2882749767"/>
                  </a:ext>
                </a:extLst>
              </a:tr>
              <a:tr h="526289">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95500300"/>
                  </a:ext>
                </a:extLst>
              </a:tr>
              <a:tr h="1158751">
                <a:tc>
                  <a:txBody>
                    <a:bodyPr/>
                    <a:lstStyle/>
                    <a:p>
                      <a:pPr algn="l" rtl="0" fontAlgn="t"/>
                      <a:r>
                        <a:rPr lang="en-US" sz="1000" b="1" i="0" u="none" strike="noStrike">
                          <a:solidFill>
                            <a:srgbClr val="000000"/>
                          </a:solidFill>
                          <a:effectLst/>
                          <a:latin typeface="Calibri Light" panose="020F0302020204030204" pitchFamily="34" charset="0"/>
                        </a:rPr>
                        <a:t>Conduct Parent meetings geared toward knowledge of STATE standardized testing and accountability system.</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AP, Counselor, Parent Educator</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Campus STAAR Report                             Title I-211 / SCE - 166, Local-199,</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Sign-In Sheets                                                         Agendas</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Parent Surveys                       Increase in the areas of: Student Performance  and     Attendance        </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STAAR Assessments       TELPAS, TPRI/Tejas Lee, TX-KEA, Cli Engage , District assessments</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50487287"/>
                  </a:ext>
                </a:extLst>
              </a:tr>
              <a:tr h="210057">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511675252"/>
                  </a:ext>
                </a:extLst>
              </a:tr>
              <a:tr h="210057">
                <a:tc gridSpan="8">
                  <a:txBody>
                    <a:bodyPr/>
                    <a:lstStyle/>
                    <a:p>
                      <a:pPr algn="l" fontAlgn="t"/>
                      <a:r>
                        <a:rPr lang="en-US" sz="1000" b="1" i="0" u="none" strike="noStrike">
                          <a:solidFill>
                            <a:srgbClr val="000000"/>
                          </a:solidFill>
                          <a:effectLst/>
                          <a:latin typeface="Calibri Light" panose="020F0302020204030204" pitchFamily="34" charset="0"/>
                        </a:rPr>
                        <a:t>1. PAC meeting presentations will be geared to informing parents about state assessments (STAAR and TELPAS)</a:t>
                      </a: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2079774673"/>
                  </a:ext>
                </a:extLst>
              </a:tr>
              <a:tr h="210057">
                <a:tc gridSpan="8">
                  <a:txBody>
                    <a:bodyPr/>
                    <a:lstStyle/>
                    <a:p>
                      <a:pPr algn="l" fontAlgn="t"/>
                      <a:r>
                        <a:rPr lang="en-US" sz="1000" b="1" i="0" u="none" strike="noStrike">
                          <a:solidFill>
                            <a:srgbClr val="000000"/>
                          </a:solidFill>
                          <a:effectLst/>
                          <a:latin typeface="Calibri Light" panose="020F0302020204030204" pitchFamily="34" charset="0"/>
                        </a:rPr>
                        <a:t>2. During PAC meetings, provide activities/strategies to parents which will allow them to help their child with homework.</a:t>
                      </a: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4279817238"/>
                  </a:ext>
                </a:extLst>
              </a:tr>
              <a:tr h="210057">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3983983412"/>
                  </a:ext>
                </a:extLst>
              </a:tr>
              <a:tr h="210057">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3490104226"/>
                  </a:ext>
                </a:extLst>
              </a:tr>
              <a:tr h="526289">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80758954"/>
                  </a:ext>
                </a:extLst>
              </a:tr>
              <a:tr h="1158751">
                <a:tc>
                  <a:txBody>
                    <a:bodyPr/>
                    <a:lstStyle/>
                    <a:p>
                      <a:pPr algn="l" rtl="0" fontAlgn="t"/>
                      <a:r>
                        <a:rPr lang="en-US" sz="1000" b="1" i="0" u="none" strike="noStrike" dirty="0">
                          <a:solidFill>
                            <a:srgbClr val="000000"/>
                          </a:solidFill>
                          <a:effectLst/>
                          <a:highlight>
                            <a:srgbClr val="FFFF00"/>
                          </a:highlight>
                          <a:latin typeface="Calibri Light" panose="020F0302020204030204" pitchFamily="34" charset="0"/>
                        </a:rPr>
                        <a:t>Parent orientations to inform parents in the areas of:   literacy </a:t>
                      </a:r>
                      <a:r>
                        <a:rPr lang="en-US" sz="1000" b="1" i="0" u="none" strike="noStrike" dirty="0" err="1">
                          <a:solidFill>
                            <a:srgbClr val="000000"/>
                          </a:solidFill>
                          <a:effectLst/>
                          <a:highlight>
                            <a:srgbClr val="FFFF00"/>
                          </a:highlight>
                          <a:latin typeface="Calibri Light" panose="020F0302020204030204" pitchFamily="34" charset="0"/>
                        </a:rPr>
                        <a:t>deveopment</a:t>
                      </a:r>
                      <a:r>
                        <a:rPr lang="en-US" sz="1000" b="1" i="0" u="none" strike="noStrike" dirty="0">
                          <a:solidFill>
                            <a:srgbClr val="000000"/>
                          </a:solidFill>
                          <a:effectLst/>
                          <a:highlight>
                            <a:srgbClr val="FFFF00"/>
                          </a:highlight>
                          <a:latin typeface="Calibri Light" panose="020F0302020204030204" pitchFamily="34" charset="0"/>
                        </a:rPr>
                        <a:t>, attendance, and share Reading/Math curriculum</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Principal, AP, </a:t>
                      </a:r>
                      <a:r>
                        <a:rPr lang="es-MX" sz="1000" b="1" i="0" u="none" strike="noStrike" dirty="0" err="1">
                          <a:solidFill>
                            <a:srgbClr val="000000"/>
                          </a:solidFill>
                          <a:effectLst/>
                          <a:latin typeface="Calibri Light" panose="020F0302020204030204" pitchFamily="34" charset="0"/>
                        </a:rPr>
                        <a:t>Counselor</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highlight>
                            <a:srgbClr val="FFFF00"/>
                          </a:highlight>
                          <a:latin typeface="Calibri Light" panose="020F0302020204030204" pitchFamily="34" charset="0"/>
                        </a:rPr>
                        <a:t>Parent</a:t>
                      </a:r>
                      <a:r>
                        <a:rPr lang="es-MX" sz="1000" b="1" i="0" u="none" strike="noStrike" dirty="0">
                          <a:solidFill>
                            <a:srgbClr val="000000"/>
                          </a:solidFill>
                          <a:effectLst/>
                          <a:highlight>
                            <a:srgbClr val="FFFF00"/>
                          </a:highlight>
                          <a:latin typeface="Calibri Light" panose="020F0302020204030204" pitchFamily="34" charset="0"/>
                        </a:rPr>
                        <a:t> </a:t>
                      </a:r>
                      <a:r>
                        <a:rPr lang="es-MX" sz="1000" b="1" i="0" u="none" strike="noStrike" dirty="0" err="1">
                          <a:solidFill>
                            <a:srgbClr val="000000"/>
                          </a:solidFill>
                          <a:effectLst/>
                          <a:highlight>
                            <a:srgbClr val="FFFF00"/>
                          </a:highlight>
                          <a:latin typeface="Calibri Light" panose="020F0302020204030204" pitchFamily="34" charset="0"/>
                        </a:rPr>
                        <a:t>Educator</a:t>
                      </a:r>
                      <a:endParaRPr lang="es-MX" sz="1000" b="1" i="0" u="none" strike="noStrike" dirty="0">
                        <a:solidFill>
                          <a:srgbClr val="000000"/>
                        </a:solidFill>
                        <a:effectLst/>
                        <a:highlight>
                          <a:srgbClr val="FFFF00"/>
                        </a:highlight>
                        <a:latin typeface="Calibri Light" panose="020F0302020204030204" pitchFamily="34" charset="0"/>
                      </a:endParaRP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 Campus STAAR Report                             </a:t>
                      </a:r>
                      <a:r>
                        <a:rPr lang="en-US" sz="1000" b="1" i="0" u="none" strike="noStrike" dirty="0">
                          <a:solidFill>
                            <a:srgbClr val="000000"/>
                          </a:solidFill>
                          <a:effectLst/>
                          <a:highlight>
                            <a:srgbClr val="FFFF00"/>
                          </a:highlight>
                          <a:latin typeface="Calibri Light" panose="020F0302020204030204" pitchFamily="34" charset="0"/>
                        </a:rPr>
                        <a:t>Title I-211 </a:t>
                      </a:r>
                      <a:r>
                        <a:rPr lang="en-US" sz="1000" b="1" i="0" u="none" strike="noStrike" dirty="0">
                          <a:solidFill>
                            <a:srgbClr val="000000"/>
                          </a:solidFill>
                          <a:effectLst/>
                          <a:latin typeface="Calibri Light" panose="020F0302020204030204" pitchFamily="34" charset="0"/>
                        </a:rPr>
                        <a:t>/ SCE - 166, Local-199,</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Sign-In Sheets                                                         Agendas</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Parent Surveys                       Increase in the areas of: Student Performance  and     Attendance        </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STAAR Assessments       TELPAS, TPRI/Tejas Lee, TX-KEA, Cli Engage , District assessments</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105" marR="6105" marT="6105" marB="43959">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68077162"/>
                  </a:ext>
                </a:extLst>
              </a:tr>
              <a:tr h="210057">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05" marR="6105" marT="6105" marB="43959"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50080956"/>
                  </a:ext>
                </a:extLst>
              </a:tr>
              <a:tr h="210057">
                <a:tc gridSpan="8">
                  <a:txBody>
                    <a:bodyPr/>
                    <a:lstStyle/>
                    <a:p>
                      <a:pPr algn="l" fontAlgn="t"/>
                      <a:r>
                        <a:rPr lang="en-US" sz="1000" b="1" i="0" u="none" strike="noStrike">
                          <a:solidFill>
                            <a:srgbClr val="000000"/>
                          </a:solidFill>
                          <a:effectLst/>
                          <a:latin typeface="Calibri Light" panose="020F0302020204030204" pitchFamily="34" charset="0"/>
                        </a:rPr>
                        <a:t>1. During the first Title I PAC we will present the Parent Involvement Policy</a:t>
                      </a: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2140548862"/>
                  </a:ext>
                </a:extLst>
              </a:tr>
              <a:tr h="210057">
                <a:tc gridSpan="8">
                  <a:txBody>
                    <a:bodyPr/>
                    <a:lstStyle/>
                    <a:p>
                      <a:pPr algn="l" fontAlgn="t"/>
                      <a:r>
                        <a:rPr lang="en-US" sz="1000" b="1" i="0" u="none" strike="noStrike" dirty="0">
                          <a:solidFill>
                            <a:srgbClr val="000000"/>
                          </a:solidFill>
                          <a:effectLst/>
                          <a:latin typeface="Calibri Light" panose="020F0302020204030204" pitchFamily="34" charset="0"/>
                        </a:rPr>
                        <a:t>2. Each grade level will conduct a curriculum night for parents.</a:t>
                      </a: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2049859831"/>
                  </a:ext>
                </a:extLst>
              </a:tr>
              <a:tr h="210057">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105" marR="6105" marT="6105" marB="43959">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6105" marR="6105" marT="6105" marB="43959" anchor="b">
                    <a:lnL>
                      <a:noFill/>
                    </a:lnL>
                    <a:lnR>
                      <a:noFill/>
                    </a:lnR>
                    <a:lnT>
                      <a:noFill/>
                    </a:lnT>
                    <a:lnB>
                      <a:noFill/>
                    </a:lnB>
                  </a:tcPr>
                </a:tc>
                <a:extLst>
                  <a:ext uri="{0D108BD9-81ED-4DB2-BD59-A6C34878D82A}">
                    <a16:rowId xmlns:a16="http://schemas.microsoft.com/office/drawing/2014/main" val="620046581"/>
                  </a:ext>
                </a:extLst>
              </a:tr>
            </a:tbl>
          </a:graphicData>
        </a:graphic>
      </p:graphicFrame>
    </p:spTree>
    <p:extLst>
      <p:ext uri="{BB962C8B-B14F-4D97-AF65-F5344CB8AC3E}">
        <p14:creationId xmlns:p14="http://schemas.microsoft.com/office/powerpoint/2010/main" val="39974089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51</a:t>
            </a:fld>
            <a:endParaRPr lang="en-US"/>
          </a:p>
        </p:txBody>
      </p:sp>
      <p:graphicFrame>
        <p:nvGraphicFramePr>
          <p:cNvPr id="5" name="Table 4">
            <a:extLst>
              <a:ext uri="{FF2B5EF4-FFF2-40B4-BE49-F238E27FC236}">
                <a16:creationId xmlns:a16="http://schemas.microsoft.com/office/drawing/2014/main" id="{731AB129-0688-4708-95B3-CD2D157D7436}"/>
              </a:ext>
            </a:extLst>
          </p:cNvPr>
          <p:cNvGraphicFramePr>
            <a:graphicFrameLocks noGrp="1"/>
          </p:cNvGraphicFramePr>
          <p:nvPr>
            <p:extLst>
              <p:ext uri="{D42A27DB-BD31-4B8C-83A1-F6EECF244321}">
                <p14:modId xmlns:p14="http://schemas.microsoft.com/office/powerpoint/2010/main" val="439938608"/>
              </p:ext>
            </p:extLst>
          </p:nvPr>
        </p:nvGraphicFramePr>
        <p:xfrm>
          <a:off x="538619" y="479120"/>
          <a:ext cx="11336055" cy="5877232"/>
        </p:xfrm>
        <a:graphic>
          <a:graphicData uri="http://schemas.openxmlformats.org/drawingml/2006/table">
            <a:tbl>
              <a:tblPr/>
              <a:tblGrid>
                <a:gridCol w="1574031">
                  <a:extLst>
                    <a:ext uri="{9D8B030D-6E8A-4147-A177-3AD203B41FA5}">
                      <a16:colId xmlns:a16="http://schemas.microsoft.com/office/drawing/2014/main" val="1498237183"/>
                    </a:ext>
                  </a:extLst>
                </a:gridCol>
                <a:gridCol w="1301604">
                  <a:extLst>
                    <a:ext uri="{9D8B030D-6E8A-4147-A177-3AD203B41FA5}">
                      <a16:colId xmlns:a16="http://schemas.microsoft.com/office/drawing/2014/main" val="3519004257"/>
                    </a:ext>
                  </a:extLst>
                </a:gridCol>
                <a:gridCol w="1256198">
                  <a:extLst>
                    <a:ext uri="{9D8B030D-6E8A-4147-A177-3AD203B41FA5}">
                      <a16:colId xmlns:a16="http://schemas.microsoft.com/office/drawing/2014/main" val="269636017"/>
                    </a:ext>
                  </a:extLst>
                </a:gridCol>
                <a:gridCol w="756747">
                  <a:extLst>
                    <a:ext uri="{9D8B030D-6E8A-4147-A177-3AD203B41FA5}">
                      <a16:colId xmlns:a16="http://schemas.microsoft.com/office/drawing/2014/main" val="1388930549"/>
                    </a:ext>
                  </a:extLst>
                </a:gridCol>
                <a:gridCol w="1831327">
                  <a:extLst>
                    <a:ext uri="{9D8B030D-6E8A-4147-A177-3AD203B41FA5}">
                      <a16:colId xmlns:a16="http://schemas.microsoft.com/office/drawing/2014/main" val="794262992"/>
                    </a:ext>
                  </a:extLst>
                </a:gridCol>
                <a:gridCol w="1210793">
                  <a:extLst>
                    <a:ext uri="{9D8B030D-6E8A-4147-A177-3AD203B41FA5}">
                      <a16:colId xmlns:a16="http://schemas.microsoft.com/office/drawing/2014/main" val="1488423533"/>
                    </a:ext>
                  </a:extLst>
                </a:gridCol>
                <a:gridCol w="953499">
                  <a:extLst>
                    <a:ext uri="{9D8B030D-6E8A-4147-A177-3AD203B41FA5}">
                      <a16:colId xmlns:a16="http://schemas.microsoft.com/office/drawing/2014/main" val="3726411610"/>
                    </a:ext>
                  </a:extLst>
                </a:gridCol>
                <a:gridCol w="1755649">
                  <a:extLst>
                    <a:ext uri="{9D8B030D-6E8A-4147-A177-3AD203B41FA5}">
                      <a16:colId xmlns:a16="http://schemas.microsoft.com/office/drawing/2014/main" val="1229001331"/>
                    </a:ext>
                  </a:extLst>
                </a:gridCol>
                <a:gridCol w="696207">
                  <a:extLst>
                    <a:ext uri="{9D8B030D-6E8A-4147-A177-3AD203B41FA5}">
                      <a16:colId xmlns:a16="http://schemas.microsoft.com/office/drawing/2014/main" val="2369888491"/>
                    </a:ext>
                  </a:extLst>
                </a:gridCol>
              </a:tblGrid>
              <a:tr h="207863">
                <a:tc>
                  <a:txBody>
                    <a:bodyPr/>
                    <a:lstStyle/>
                    <a:p>
                      <a:pPr algn="l" rtl="0" fontAlgn="ctr"/>
                      <a:r>
                        <a:rPr lang="es-MX" sz="1000" b="1" i="0" u="none" strike="noStrike">
                          <a:solidFill>
                            <a:srgbClr val="000000"/>
                          </a:solidFill>
                          <a:effectLst/>
                          <a:latin typeface="Calibri Light" panose="020F0302020204030204" pitchFamily="34" charset="0"/>
                        </a:rPr>
                        <a:t>Goal Area 3:</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Improve Safety, Public Support, Culture and Climate   Livas Elementary 2023-2024</a:t>
                      </a:r>
                    </a:p>
                  </a:txBody>
                  <a:tcPr marL="5641" marR="5641" marT="5641" marB="40614"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150250231"/>
                  </a:ext>
                </a:extLst>
              </a:tr>
              <a:tr h="207863">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 2023, family involvement and their interaction with their child's school will increase by 5%.</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01052397"/>
                  </a:ext>
                </a:extLst>
              </a:tr>
              <a:tr h="207863">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dirty="0">
                          <a:solidFill>
                            <a:srgbClr val="000000"/>
                          </a:solidFill>
                          <a:effectLst/>
                          <a:latin typeface="Calibri Light" panose="020F0302020204030204" pitchFamily="34" charset="0"/>
                        </a:rPr>
                        <a:t>By August2023 20% of our parents will be connected with community partners and resources.</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03483527"/>
                  </a:ext>
                </a:extLst>
              </a:tr>
              <a:tr h="526791">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934750067"/>
                  </a:ext>
                </a:extLst>
              </a:tr>
              <a:tr h="1005183">
                <a:tc>
                  <a:txBody>
                    <a:bodyPr/>
                    <a:lstStyle/>
                    <a:p>
                      <a:pPr algn="l" rtl="0" fontAlgn="t"/>
                      <a:r>
                        <a:rPr lang="en-US" sz="1000" b="1" i="0" u="none" strike="noStrike">
                          <a:solidFill>
                            <a:srgbClr val="000000"/>
                          </a:solidFill>
                          <a:effectLst/>
                          <a:latin typeface="Calibri Light" panose="020F0302020204030204" pitchFamily="34" charset="0"/>
                        </a:rPr>
                        <a:t>Modify adult volunteering services programs to include student supervision at all levels.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Parent Educator, Organization sponsors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 Title I - 211/ SCE- 166 , Local 199, Activity Fund: Techie Club, Choir, UIL Competition, Cheerleading parade, Say NO to Drug parade</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err="1">
                          <a:solidFill>
                            <a:srgbClr val="000000"/>
                          </a:solidFill>
                          <a:effectLst/>
                          <a:latin typeface="Calibri Light" panose="020F0302020204030204" pitchFamily="34" charset="0"/>
                        </a:rPr>
                        <a:t>Volunteer</a:t>
                      </a:r>
                      <a:r>
                        <a:rPr lang="es-MX" sz="1000" b="1" i="0" u="none" strike="noStrike" dirty="0">
                          <a:solidFill>
                            <a:srgbClr val="000000"/>
                          </a:solidFill>
                          <a:effectLst/>
                          <a:latin typeface="Calibri Light" panose="020F0302020204030204" pitchFamily="34" charset="0"/>
                        </a:rPr>
                        <a:t> </a:t>
                      </a:r>
                      <a:r>
                        <a:rPr lang="es-MX" sz="1000" b="1" i="0" u="none" strike="noStrike" dirty="0" err="1">
                          <a:solidFill>
                            <a:srgbClr val="000000"/>
                          </a:solidFill>
                          <a:effectLst/>
                          <a:latin typeface="Calibri Light" panose="020F0302020204030204" pitchFamily="34" charset="0"/>
                        </a:rPr>
                        <a:t>Sign</a:t>
                      </a:r>
                      <a:r>
                        <a:rPr lang="es-MX" sz="1000" b="1" i="0" u="none" strike="noStrike" dirty="0">
                          <a:solidFill>
                            <a:srgbClr val="000000"/>
                          </a:solidFill>
                          <a:effectLst/>
                          <a:latin typeface="Calibri Light" panose="020F0302020204030204" pitchFamily="34" charset="0"/>
                        </a:rPr>
                        <a:t> In </a:t>
                      </a:r>
                      <a:r>
                        <a:rPr lang="es-MX" sz="1000" b="1" i="0" u="none" strike="noStrike" dirty="0" err="1">
                          <a:solidFill>
                            <a:srgbClr val="000000"/>
                          </a:solidFill>
                          <a:effectLst/>
                          <a:latin typeface="Calibri Light" panose="020F0302020204030204" pitchFamily="34" charset="0"/>
                        </a:rPr>
                        <a:t>Sheets</a:t>
                      </a:r>
                      <a:endParaRPr lang="es-MX" sz="1000" b="1" i="0" u="none" strike="noStrike" dirty="0">
                        <a:solidFill>
                          <a:srgbClr val="000000"/>
                        </a:solidFill>
                        <a:effectLst/>
                        <a:latin typeface="Calibri Light" panose="020F0302020204030204" pitchFamily="34" charset="0"/>
                      </a:endParaRP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Increase in Parent Volunteer Hours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Volunteer Sign In Sheets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07710718"/>
                  </a:ext>
                </a:extLst>
              </a:tr>
              <a:tr h="207863">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29869362"/>
                  </a:ext>
                </a:extLst>
              </a:tr>
              <a:tr h="207863">
                <a:tc gridSpan="8">
                  <a:txBody>
                    <a:bodyPr/>
                    <a:lstStyle/>
                    <a:p>
                      <a:pPr algn="l" fontAlgn="t"/>
                      <a:r>
                        <a:rPr lang="en-US" sz="1000" b="1" i="0" u="none" strike="noStrike">
                          <a:solidFill>
                            <a:srgbClr val="000000"/>
                          </a:solidFill>
                          <a:effectLst/>
                          <a:latin typeface="Calibri Light" panose="020F0302020204030204" pitchFamily="34" charset="0"/>
                        </a:rPr>
                        <a:t>1. Review the District policy on roles of parent volunteers</a:t>
                      </a: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1141330264"/>
                  </a:ext>
                </a:extLst>
              </a:tr>
              <a:tr h="207863">
                <a:tc gridSpan="8">
                  <a:txBody>
                    <a:bodyPr/>
                    <a:lstStyle/>
                    <a:p>
                      <a:pPr algn="l" fontAlgn="t"/>
                      <a:r>
                        <a:rPr lang="en-US" sz="1000" b="1" i="0" u="none" strike="noStrike">
                          <a:solidFill>
                            <a:srgbClr val="000000"/>
                          </a:solidFill>
                          <a:effectLst/>
                          <a:latin typeface="Calibri Light" panose="020F0302020204030204" pitchFamily="34" charset="0"/>
                        </a:rPr>
                        <a:t>2. Incorporate the district required protocol for adult volunteers at the instructional level.</a:t>
                      </a: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3357133715"/>
                  </a:ext>
                </a:extLst>
              </a:tr>
              <a:tr h="207863">
                <a:tc gridSpan="8">
                  <a:txBody>
                    <a:bodyPr/>
                    <a:lstStyle/>
                    <a:p>
                      <a:pPr algn="l" fontAlgn="t"/>
                      <a:r>
                        <a:rPr lang="en-US" sz="1000" b="1" i="0" u="none" strike="noStrike">
                          <a:solidFill>
                            <a:srgbClr val="000000"/>
                          </a:solidFill>
                          <a:effectLst/>
                          <a:latin typeface="Calibri Light" panose="020F0302020204030204" pitchFamily="34" charset="0"/>
                        </a:rPr>
                        <a:t>3. Recruitment Fair to increase the number of parent volunteers.</a:t>
                      </a: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2697227305"/>
                  </a:ext>
                </a:extLst>
              </a:tr>
              <a:tr h="207863">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3930039476"/>
                  </a:ext>
                </a:extLst>
              </a:tr>
              <a:tr h="526791">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94300049"/>
                  </a:ext>
                </a:extLst>
              </a:tr>
              <a:tr h="1324111">
                <a:tc>
                  <a:txBody>
                    <a:bodyPr/>
                    <a:lstStyle/>
                    <a:p>
                      <a:pPr algn="l" rtl="0" fontAlgn="t"/>
                      <a:r>
                        <a:rPr lang="en-US" sz="1000" b="1" i="0" u="none" strike="noStrike">
                          <a:solidFill>
                            <a:srgbClr val="000000"/>
                          </a:solidFill>
                          <a:effectLst/>
                          <a:latin typeface="Calibri Light" panose="020F0302020204030204" pitchFamily="34" charset="0"/>
                        </a:rPr>
                        <a:t>Host at least 2 major events at primary campus: curriculum night, meet the teacher, Veteran's Day, Awards Ceremony, Graduation Ceremony, School Pep Rally, Student of the Six Weeks Celebration</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AP, Parent Educator, Organization sponsors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- 211 / SCE-166 , Local- 199, Activity</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  August 2024</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Volunteer Sign In Sheets, Student/Parent/Teacher Compact</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Increase in Parent Volunteer Hours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Volunteer Sign In Sheets</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41" marR="5641" marT="5641" marB="40614">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95697932"/>
                  </a:ext>
                </a:extLst>
              </a:tr>
              <a:tr h="207863">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41" marR="5641" marT="5641" marB="40614"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922758378"/>
                  </a:ext>
                </a:extLst>
              </a:tr>
              <a:tr h="207863">
                <a:tc gridSpan="8">
                  <a:txBody>
                    <a:bodyPr/>
                    <a:lstStyle/>
                    <a:p>
                      <a:pPr algn="l" fontAlgn="t"/>
                      <a:r>
                        <a:rPr lang="en-US" sz="1000" b="1" i="0" u="none" strike="noStrike">
                          <a:solidFill>
                            <a:srgbClr val="000000"/>
                          </a:solidFill>
                          <a:effectLst/>
                          <a:latin typeface="Calibri Light" panose="020F0302020204030204" pitchFamily="34" charset="0"/>
                        </a:rPr>
                        <a:t>1. Establish the support needed at these events</a:t>
                      </a: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1045736333"/>
                  </a:ext>
                </a:extLst>
              </a:tr>
              <a:tr h="207863">
                <a:tc gridSpan="8">
                  <a:txBody>
                    <a:bodyPr/>
                    <a:lstStyle/>
                    <a:p>
                      <a:pPr algn="l" fontAlgn="t"/>
                      <a:r>
                        <a:rPr lang="en-US" sz="1000" b="1" i="0" u="none" strike="noStrike">
                          <a:solidFill>
                            <a:srgbClr val="000000"/>
                          </a:solidFill>
                          <a:effectLst/>
                          <a:latin typeface="Calibri Light" panose="020F0302020204030204" pitchFamily="34" charset="0"/>
                        </a:rPr>
                        <a:t>2. Create a calendar for volunteers to sign up</a:t>
                      </a: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3801194967"/>
                  </a:ext>
                </a:extLst>
              </a:tr>
              <a:tr h="207863">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5641" marR="5641" marT="5641" marB="40614">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5641" marR="5641" marT="5641" marB="40614" anchor="b">
                    <a:lnL>
                      <a:noFill/>
                    </a:lnL>
                    <a:lnR>
                      <a:noFill/>
                    </a:lnR>
                    <a:lnT>
                      <a:noFill/>
                    </a:lnT>
                    <a:lnB>
                      <a:noFill/>
                    </a:lnB>
                  </a:tcPr>
                </a:tc>
                <a:extLst>
                  <a:ext uri="{0D108BD9-81ED-4DB2-BD59-A6C34878D82A}">
                    <a16:rowId xmlns:a16="http://schemas.microsoft.com/office/drawing/2014/main" val="836096092"/>
                  </a:ext>
                </a:extLst>
              </a:tr>
            </a:tbl>
          </a:graphicData>
        </a:graphic>
      </p:graphicFrame>
    </p:spTree>
    <p:extLst>
      <p:ext uri="{BB962C8B-B14F-4D97-AF65-F5344CB8AC3E}">
        <p14:creationId xmlns:p14="http://schemas.microsoft.com/office/powerpoint/2010/main" val="7370007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505" y="1942740"/>
            <a:ext cx="10927269" cy="4351338"/>
          </a:xfrm>
        </p:spPr>
        <p:txBody>
          <a:bodyPr/>
          <a:lstStyle/>
          <a:p>
            <a:pPr marL="0" indent="0" algn="ctr">
              <a:buNone/>
            </a:pPr>
            <a:r>
              <a:rPr lang="en-US" sz="4400" i="1" u="sng" dirty="0"/>
              <a:t>Goal Area 4</a:t>
            </a:r>
          </a:p>
          <a:p>
            <a:pPr marL="0" indent="0">
              <a:buNone/>
            </a:pPr>
            <a:endParaRPr lang="en-US" dirty="0"/>
          </a:p>
          <a:p>
            <a:pPr marL="0" indent="0" algn="ctr">
              <a:buNone/>
            </a:pPr>
            <a:r>
              <a:rPr lang="en-US" sz="5000" dirty="0"/>
              <a:t>Staff Quality, Recruitment, </a:t>
            </a:r>
          </a:p>
          <a:p>
            <a:pPr marL="0" indent="0" algn="ctr">
              <a:buNone/>
            </a:pPr>
            <a:r>
              <a:rPr lang="en-US" sz="5000" dirty="0"/>
              <a:t>and </a:t>
            </a:r>
          </a:p>
          <a:p>
            <a:pPr marL="0" indent="0" algn="ctr">
              <a:buNone/>
            </a:pPr>
            <a:r>
              <a:rPr lang="en-US" sz="5000" dirty="0"/>
              <a:t>Retention</a:t>
            </a:r>
          </a:p>
        </p:txBody>
      </p:sp>
      <p:grpSp>
        <p:nvGrpSpPr>
          <p:cNvPr id="4" name="Group 3"/>
          <p:cNvGrpSpPr/>
          <p:nvPr/>
        </p:nvGrpSpPr>
        <p:grpSpPr>
          <a:xfrm>
            <a:off x="685800" y="258951"/>
            <a:ext cx="10823028" cy="1120532"/>
            <a:chOff x="-88900" y="203200"/>
            <a:chExt cx="9307602" cy="596900"/>
          </a:xfrm>
        </p:grpSpPr>
        <p:sp>
          <p:nvSpPr>
            <p:cNvPr id="5" name="Rectangle 4"/>
            <p:cNvSpPr/>
            <p:nvPr/>
          </p:nvSpPr>
          <p:spPr>
            <a:xfrm>
              <a:off x="-88900" y="203200"/>
              <a:ext cx="9307602" cy="596900"/>
            </a:xfrm>
            <a:prstGeom prst="rect">
              <a:avLst/>
            </a:prstGeom>
            <a:solidFill>
              <a:srgbClr val="800000"/>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t>2023 – 2024 Campus Goals </a:t>
              </a:r>
            </a:p>
          </p:txBody>
        </p:sp>
        <p:sp>
          <p:nvSpPr>
            <p:cNvPr id="6" name="Title 1"/>
            <p:cNvSpPr txBox="1">
              <a:spLocks/>
            </p:cNvSpPr>
            <p:nvPr/>
          </p:nvSpPr>
          <p:spPr>
            <a:xfrm>
              <a:off x="0" y="241879"/>
              <a:ext cx="9143999" cy="469901"/>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2800" spc="300" dirty="0">
                <a:solidFill>
                  <a:schemeClr val="bg1"/>
                </a:solidFill>
                <a:latin typeface="Gill Sans"/>
                <a:cs typeface="Gill Sans"/>
              </a:endParaRPr>
            </a:p>
          </p:txBody>
        </p:sp>
      </p:grpSp>
      <p:pic>
        <p:nvPicPr>
          <p:cNvPr id="7" name="Picture 6" descr="trans_psja_logo_stack.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0114" y="370975"/>
            <a:ext cx="914765" cy="915319"/>
          </a:xfrm>
          <a:prstGeom prst="rect">
            <a:avLst/>
          </a:prstGeom>
        </p:spPr>
      </p:pic>
      <p:sp>
        <p:nvSpPr>
          <p:cNvPr id="10" name="Slide Number Placeholder 9"/>
          <p:cNvSpPr>
            <a:spLocks noGrp="1"/>
          </p:cNvSpPr>
          <p:nvPr>
            <p:ph type="sldNum" sz="quarter" idx="12"/>
          </p:nvPr>
        </p:nvSpPr>
        <p:spPr/>
        <p:txBody>
          <a:bodyPr/>
          <a:lstStyle/>
          <a:p>
            <a:fld id="{CD845126-1A98-4963-AB2A-A5DAD9D79AA9}" type="slidenum">
              <a:rPr lang="en-US" smtClean="0"/>
              <a:t>52</a:t>
            </a:fld>
            <a:endParaRPr lang="en-US"/>
          </a:p>
        </p:txBody>
      </p:sp>
    </p:spTree>
    <p:extLst>
      <p:ext uri="{BB962C8B-B14F-4D97-AF65-F5344CB8AC3E}">
        <p14:creationId xmlns:p14="http://schemas.microsoft.com/office/powerpoint/2010/main" val="51884541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53</a:t>
            </a:fld>
            <a:endParaRPr lang="en-US"/>
          </a:p>
        </p:txBody>
      </p:sp>
      <p:graphicFrame>
        <p:nvGraphicFramePr>
          <p:cNvPr id="3" name="Table 2">
            <a:extLst>
              <a:ext uri="{FF2B5EF4-FFF2-40B4-BE49-F238E27FC236}">
                <a16:creationId xmlns:a16="http://schemas.microsoft.com/office/drawing/2014/main" id="{D54150E0-402E-4870-820B-378163B45AA8}"/>
              </a:ext>
            </a:extLst>
          </p:cNvPr>
          <p:cNvGraphicFramePr>
            <a:graphicFrameLocks noGrp="1"/>
          </p:cNvGraphicFramePr>
          <p:nvPr>
            <p:extLst>
              <p:ext uri="{D42A27DB-BD31-4B8C-83A1-F6EECF244321}">
                <p14:modId xmlns:p14="http://schemas.microsoft.com/office/powerpoint/2010/main" val="1568831064"/>
              </p:ext>
            </p:extLst>
          </p:nvPr>
        </p:nvGraphicFramePr>
        <p:xfrm>
          <a:off x="528656" y="583392"/>
          <a:ext cx="11508856" cy="6274608"/>
        </p:xfrm>
        <a:graphic>
          <a:graphicData uri="http://schemas.openxmlformats.org/drawingml/2006/table">
            <a:tbl>
              <a:tblPr/>
              <a:tblGrid>
                <a:gridCol w="1598026">
                  <a:extLst>
                    <a:ext uri="{9D8B030D-6E8A-4147-A177-3AD203B41FA5}">
                      <a16:colId xmlns:a16="http://schemas.microsoft.com/office/drawing/2014/main" val="2486560084"/>
                    </a:ext>
                  </a:extLst>
                </a:gridCol>
                <a:gridCol w="1321444">
                  <a:extLst>
                    <a:ext uri="{9D8B030D-6E8A-4147-A177-3AD203B41FA5}">
                      <a16:colId xmlns:a16="http://schemas.microsoft.com/office/drawing/2014/main" val="2011237131"/>
                    </a:ext>
                  </a:extLst>
                </a:gridCol>
                <a:gridCol w="1275347">
                  <a:extLst>
                    <a:ext uri="{9D8B030D-6E8A-4147-A177-3AD203B41FA5}">
                      <a16:colId xmlns:a16="http://schemas.microsoft.com/office/drawing/2014/main" val="622992143"/>
                    </a:ext>
                  </a:extLst>
                </a:gridCol>
                <a:gridCol w="768281">
                  <a:extLst>
                    <a:ext uri="{9D8B030D-6E8A-4147-A177-3AD203B41FA5}">
                      <a16:colId xmlns:a16="http://schemas.microsoft.com/office/drawing/2014/main" val="1595198701"/>
                    </a:ext>
                  </a:extLst>
                </a:gridCol>
                <a:gridCol w="1859243">
                  <a:extLst>
                    <a:ext uri="{9D8B030D-6E8A-4147-A177-3AD203B41FA5}">
                      <a16:colId xmlns:a16="http://schemas.microsoft.com/office/drawing/2014/main" val="520350226"/>
                    </a:ext>
                  </a:extLst>
                </a:gridCol>
                <a:gridCol w="1229251">
                  <a:extLst>
                    <a:ext uri="{9D8B030D-6E8A-4147-A177-3AD203B41FA5}">
                      <a16:colId xmlns:a16="http://schemas.microsoft.com/office/drawing/2014/main" val="108383086"/>
                    </a:ext>
                  </a:extLst>
                </a:gridCol>
                <a:gridCol w="968035">
                  <a:extLst>
                    <a:ext uri="{9D8B030D-6E8A-4147-A177-3AD203B41FA5}">
                      <a16:colId xmlns:a16="http://schemas.microsoft.com/office/drawing/2014/main" val="3533883137"/>
                    </a:ext>
                  </a:extLst>
                </a:gridCol>
                <a:gridCol w="1782412">
                  <a:extLst>
                    <a:ext uri="{9D8B030D-6E8A-4147-A177-3AD203B41FA5}">
                      <a16:colId xmlns:a16="http://schemas.microsoft.com/office/drawing/2014/main" val="1787355466"/>
                    </a:ext>
                  </a:extLst>
                </a:gridCol>
                <a:gridCol w="706817">
                  <a:extLst>
                    <a:ext uri="{9D8B030D-6E8A-4147-A177-3AD203B41FA5}">
                      <a16:colId xmlns:a16="http://schemas.microsoft.com/office/drawing/2014/main" val="2516920381"/>
                    </a:ext>
                  </a:extLst>
                </a:gridCol>
              </a:tblGrid>
              <a:tr h="242773">
                <a:tc>
                  <a:txBody>
                    <a:bodyPr/>
                    <a:lstStyle/>
                    <a:p>
                      <a:pPr algn="l" rtl="0" fontAlgn="ctr"/>
                      <a:r>
                        <a:rPr lang="es-MX" sz="1000" b="1" i="0" u="none" strike="noStrike">
                          <a:solidFill>
                            <a:srgbClr val="000000"/>
                          </a:solidFill>
                          <a:effectLst/>
                          <a:latin typeface="Calibri Light" panose="020F0302020204030204" pitchFamily="34" charset="0"/>
                        </a:rPr>
                        <a:t>Goal Area 4:  </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Increase Staff Quality, Recruitment and Retention  Livas Elementary 2023-2024</a:t>
                      </a:r>
                    </a:p>
                  </a:txBody>
                  <a:tcPr marL="6298" marR="6298" marT="6298" marB="45346"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3908386061"/>
                  </a:ext>
                </a:extLst>
              </a:tr>
              <a:tr h="242773">
                <a:tc>
                  <a:txBody>
                    <a:bodyPr/>
                    <a:lstStyle/>
                    <a:p>
                      <a:pPr algn="l" rtl="0" fontAlgn="ctr"/>
                      <a:r>
                        <a:rPr lang="es-MX" sz="1000" b="1" i="0" u="none" strike="noStrike">
                          <a:solidFill>
                            <a:srgbClr val="000000"/>
                          </a:solidFill>
                          <a:effectLst/>
                          <a:latin typeface="Calibri Light" panose="020F0302020204030204" pitchFamily="34" charset="0"/>
                        </a:rPr>
                        <a:t>Annual Goal 1:</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All teachers will deliver high quality, engaging lessons maximizing at least 95% of the instructional time.</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687345312"/>
                  </a:ext>
                </a:extLst>
              </a:tr>
              <a:tr h="242773">
                <a:tc>
                  <a:txBody>
                    <a:bodyPr/>
                    <a:lstStyle/>
                    <a:p>
                      <a:pPr algn="l" rtl="0" fontAlgn="ctr"/>
                      <a:r>
                        <a:rPr lang="es-MX" sz="1000" b="1" i="0" u="none" strike="noStrike">
                          <a:solidFill>
                            <a:srgbClr val="000000"/>
                          </a:solidFill>
                          <a:effectLst/>
                          <a:latin typeface="Calibri Light" panose="020F0302020204030204" pitchFamily="34" charset="0"/>
                        </a:rPr>
                        <a:t>Objective 1:</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All teachers will use research-based strategies in their daily lesson to increase student engagement.</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27132895"/>
                  </a:ext>
                </a:extLst>
              </a:tr>
              <a:tr h="605425">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5974881"/>
                  </a:ext>
                </a:extLst>
              </a:tr>
              <a:tr h="968076">
                <a:tc>
                  <a:txBody>
                    <a:bodyPr/>
                    <a:lstStyle/>
                    <a:p>
                      <a:pPr algn="l" rtl="0" fontAlgn="t"/>
                      <a:r>
                        <a:rPr lang="en-US" sz="1000" b="1" i="0" u="none" strike="noStrike" dirty="0">
                          <a:solidFill>
                            <a:srgbClr val="000000"/>
                          </a:solidFill>
                          <a:effectLst/>
                          <a:latin typeface="Calibri Light" panose="020F0302020204030204" pitchFamily="34" charset="0"/>
                        </a:rPr>
                        <a:t>Provide instructional coaching support and research-based strategies to new teachers and experienced teachers.</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Assistant Principal, New Teacher Institute, CLL</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- 211 / SCE-166 , Local- 199, Sp Ed- 224, Title III - 263</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Coaching Logs, calendar of sessions, New Teacher Trainings</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MCREL Teacher Evaluation Proficiency Level will Increase</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McRel Observations  Walk Throughs      </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14444632"/>
                  </a:ext>
                </a:extLst>
              </a:tr>
              <a:tr h="242773">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48482406"/>
                  </a:ext>
                </a:extLst>
              </a:tr>
              <a:tr h="242773">
                <a:tc gridSpan="8">
                  <a:txBody>
                    <a:bodyPr/>
                    <a:lstStyle/>
                    <a:p>
                      <a:pPr algn="l" fontAlgn="t"/>
                      <a:r>
                        <a:rPr lang="en-US" sz="1000" b="1" i="0" u="none" strike="noStrike" dirty="0">
                          <a:solidFill>
                            <a:srgbClr val="000000"/>
                          </a:solidFill>
                          <a:effectLst/>
                          <a:latin typeface="Calibri Light" panose="020F0302020204030204" pitchFamily="34" charset="0"/>
                        </a:rPr>
                        <a:t>1. Teachers will be provided the latest in research-based training and curriculums to best serve our student needs.</a:t>
                      </a:r>
                    </a:p>
                  </a:txBody>
                  <a:tcPr marL="6298" marR="6298" marT="6298" marB="4534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1230068823"/>
                  </a:ext>
                </a:extLst>
              </a:tr>
              <a:tr h="242773">
                <a:tc gridSpan="8">
                  <a:txBody>
                    <a:bodyPr/>
                    <a:lstStyle/>
                    <a:p>
                      <a:pPr algn="l" fontAlgn="t"/>
                      <a:r>
                        <a:rPr lang="en-US" sz="1000" b="1" i="0" u="none" strike="noStrike">
                          <a:solidFill>
                            <a:srgbClr val="000000"/>
                          </a:solidFill>
                          <a:effectLst/>
                          <a:latin typeface="Calibri Light" panose="020F0302020204030204" pitchFamily="34" charset="0"/>
                        </a:rPr>
                        <a:t>2. Monthly intravisitations by grade level cohort.</a:t>
                      </a:r>
                    </a:p>
                  </a:txBody>
                  <a:tcPr marL="6298" marR="6298" marT="6298" marB="4534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2896850178"/>
                  </a:ext>
                </a:extLst>
              </a:tr>
              <a:tr h="605425">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dirty="0" err="1">
                          <a:solidFill>
                            <a:srgbClr val="FFFFFF"/>
                          </a:solidFill>
                          <a:effectLst/>
                          <a:latin typeface="Calibri Light" panose="020F0302020204030204" pitchFamily="34" charset="0"/>
                        </a:rPr>
                        <a:t>Evidence</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of</a:t>
                      </a:r>
                      <a:r>
                        <a:rPr lang="es-MX" sz="1000" b="1" i="0" u="none" strike="noStrike" dirty="0">
                          <a:solidFill>
                            <a:srgbClr val="FFFFFF"/>
                          </a:solidFill>
                          <a:effectLst/>
                          <a:latin typeface="Calibri Light" panose="020F0302020204030204" pitchFamily="34" charset="0"/>
                        </a:rPr>
                        <a:t> </a:t>
                      </a:r>
                      <a:r>
                        <a:rPr lang="es-MX" sz="1000" b="1" i="0" u="none" strike="noStrike" dirty="0" err="1">
                          <a:solidFill>
                            <a:srgbClr val="FFFFFF"/>
                          </a:solidFill>
                          <a:effectLst/>
                          <a:latin typeface="Calibri Light" panose="020F0302020204030204" pitchFamily="34" charset="0"/>
                        </a:rPr>
                        <a:t>Impact</a:t>
                      </a:r>
                      <a:endParaRPr lang="es-MX" sz="1000" b="1" i="0" u="none" strike="noStrike" dirty="0">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528726"/>
                  </a:ext>
                </a:extLst>
              </a:tr>
              <a:tr h="1149404">
                <a:tc>
                  <a:txBody>
                    <a:bodyPr/>
                    <a:lstStyle/>
                    <a:p>
                      <a:pPr algn="l" rtl="0" fontAlgn="t"/>
                      <a:r>
                        <a:rPr lang="en-US" sz="1000" b="1" i="0" u="none" strike="noStrike">
                          <a:solidFill>
                            <a:srgbClr val="000000"/>
                          </a:solidFill>
                          <a:effectLst/>
                          <a:latin typeface="Calibri Light" panose="020F0302020204030204" pitchFamily="34" charset="0"/>
                        </a:rPr>
                        <a:t>Teachers will use the latest technology tools to best engage their students such as: Google Classroom, Google Meets, </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Assistant Principal, CIT, CLL</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1 - 211 / SCE - 166 ,  Local-199 , Sp Ed - 224, Title III - 263</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Sign in sheets, Meeting agendas</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Teachers/students will be well versed in the use of various technology applications.</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Usage Data Reports</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298" marR="6298" marT="6298" marB="4534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55508957"/>
                  </a:ext>
                </a:extLst>
              </a:tr>
              <a:tr h="242773">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298" marR="6298" marT="6298" marB="45346"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34596305"/>
                  </a:ext>
                </a:extLst>
              </a:tr>
              <a:tr h="242773">
                <a:tc gridSpan="8">
                  <a:txBody>
                    <a:bodyPr/>
                    <a:lstStyle/>
                    <a:p>
                      <a:pPr algn="l" fontAlgn="t"/>
                      <a:r>
                        <a:rPr lang="en-US" sz="1000" b="1" i="0" u="none" strike="noStrike">
                          <a:solidFill>
                            <a:srgbClr val="000000"/>
                          </a:solidFill>
                          <a:effectLst/>
                          <a:latin typeface="Calibri Light" panose="020F0302020204030204" pitchFamily="34" charset="0"/>
                        </a:rPr>
                        <a:t>1. District wide technology training will be available for teachers to incorporate the latest technology applications into their instruction.</a:t>
                      </a:r>
                    </a:p>
                  </a:txBody>
                  <a:tcPr marL="6298" marR="6298" marT="6298" marB="4534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3991663864"/>
                  </a:ext>
                </a:extLst>
              </a:tr>
              <a:tr h="242773">
                <a:tc gridSpan="8">
                  <a:txBody>
                    <a:bodyPr/>
                    <a:lstStyle/>
                    <a:p>
                      <a:pPr algn="l" fontAlgn="t"/>
                      <a:r>
                        <a:rPr lang="en-US" sz="1000" b="1" i="0" u="none" strike="noStrike">
                          <a:solidFill>
                            <a:srgbClr val="000000"/>
                          </a:solidFill>
                          <a:effectLst/>
                          <a:latin typeface="Calibri Light" panose="020F0302020204030204" pitchFamily="34" charset="0"/>
                        </a:rPr>
                        <a:t>2. Campus wide technology trainings will be available from our CIT.</a:t>
                      </a:r>
                    </a:p>
                  </a:txBody>
                  <a:tcPr marL="6298" marR="6298" marT="6298" marB="4534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2449978174"/>
                  </a:ext>
                </a:extLst>
              </a:tr>
              <a:tr h="242773">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1235529403"/>
                  </a:ext>
                </a:extLst>
              </a:tr>
              <a:tr h="259274">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2111238449"/>
                  </a:ext>
                </a:extLst>
              </a:tr>
              <a:tr h="259274">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298" marR="6298" marT="6298" marB="45346" anchor="b">
                    <a:lnL>
                      <a:noFill/>
                    </a:lnL>
                    <a:lnR>
                      <a:noFill/>
                    </a:lnR>
                    <a:lnT>
                      <a:noFill/>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6298" marR="6298" marT="6298" marB="45346" anchor="b">
                    <a:lnL>
                      <a:noFill/>
                    </a:lnL>
                    <a:lnR>
                      <a:noFill/>
                    </a:lnR>
                    <a:lnT>
                      <a:noFill/>
                    </a:lnT>
                    <a:lnB>
                      <a:noFill/>
                    </a:lnB>
                  </a:tcPr>
                </a:tc>
                <a:extLst>
                  <a:ext uri="{0D108BD9-81ED-4DB2-BD59-A6C34878D82A}">
                    <a16:rowId xmlns:a16="http://schemas.microsoft.com/office/drawing/2014/main" val="3052393919"/>
                  </a:ext>
                </a:extLst>
              </a:tr>
            </a:tbl>
          </a:graphicData>
        </a:graphic>
      </p:graphicFrame>
    </p:spTree>
    <p:extLst>
      <p:ext uri="{BB962C8B-B14F-4D97-AF65-F5344CB8AC3E}">
        <p14:creationId xmlns:p14="http://schemas.microsoft.com/office/powerpoint/2010/main" val="23377385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54</a:t>
            </a:fld>
            <a:endParaRPr lang="en-US"/>
          </a:p>
        </p:txBody>
      </p:sp>
      <p:graphicFrame>
        <p:nvGraphicFramePr>
          <p:cNvPr id="5" name="Table 4">
            <a:extLst>
              <a:ext uri="{FF2B5EF4-FFF2-40B4-BE49-F238E27FC236}">
                <a16:creationId xmlns:a16="http://schemas.microsoft.com/office/drawing/2014/main" id="{42E51563-ADE7-4914-99DF-3A2E66C5EC8B}"/>
              </a:ext>
            </a:extLst>
          </p:cNvPr>
          <p:cNvGraphicFramePr>
            <a:graphicFrameLocks noGrp="1"/>
          </p:cNvGraphicFramePr>
          <p:nvPr>
            <p:extLst>
              <p:ext uri="{D42A27DB-BD31-4B8C-83A1-F6EECF244321}">
                <p14:modId xmlns:p14="http://schemas.microsoft.com/office/powerpoint/2010/main" val="1667427811"/>
              </p:ext>
            </p:extLst>
          </p:nvPr>
        </p:nvGraphicFramePr>
        <p:xfrm>
          <a:off x="744254" y="488514"/>
          <a:ext cx="11030210" cy="6626270"/>
        </p:xfrm>
        <a:graphic>
          <a:graphicData uri="http://schemas.openxmlformats.org/drawingml/2006/table">
            <a:tbl>
              <a:tblPr/>
              <a:tblGrid>
                <a:gridCol w="1531564">
                  <a:extLst>
                    <a:ext uri="{9D8B030D-6E8A-4147-A177-3AD203B41FA5}">
                      <a16:colId xmlns:a16="http://schemas.microsoft.com/office/drawing/2014/main" val="2769042788"/>
                    </a:ext>
                  </a:extLst>
                </a:gridCol>
                <a:gridCol w="1266487">
                  <a:extLst>
                    <a:ext uri="{9D8B030D-6E8A-4147-A177-3AD203B41FA5}">
                      <a16:colId xmlns:a16="http://schemas.microsoft.com/office/drawing/2014/main" val="3961112020"/>
                    </a:ext>
                  </a:extLst>
                </a:gridCol>
                <a:gridCol w="1222307">
                  <a:extLst>
                    <a:ext uri="{9D8B030D-6E8A-4147-A177-3AD203B41FA5}">
                      <a16:colId xmlns:a16="http://schemas.microsoft.com/office/drawing/2014/main" val="1589662476"/>
                    </a:ext>
                  </a:extLst>
                </a:gridCol>
                <a:gridCol w="736329">
                  <a:extLst>
                    <a:ext uri="{9D8B030D-6E8A-4147-A177-3AD203B41FA5}">
                      <a16:colId xmlns:a16="http://schemas.microsoft.com/office/drawing/2014/main" val="3215920314"/>
                    </a:ext>
                  </a:extLst>
                </a:gridCol>
                <a:gridCol w="1781916">
                  <a:extLst>
                    <a:ext uri="{9D8B030D-6E8A-4147-A177-3AD203B41FA5}">
                      <a16:colId xmlns:a16="http://schemas.microsoft.com/office/drawing/2014/main" val="2505651848"/>
                    </a:ext>
                  </a:extLst>
                </a:gridCol>
                <a:gridCol w="1178126">
                  <a:extLst>
                    <a:ext uri="{9D8B030D-6E8A-4147-A177-3AD203B41FA5}">
                      <a16:colId xmlns:a16="http://schemas.microsoft.com/office/drawing/2014/main" val="809363752"/>
                    </a:ext>
                  </a:extLst>
                </a:gridCol>
                <a:gridCol w="927776">
                  <a:extLst>
                    <a:ext uri="{9D8B030D-6E8A-4147-A177-3AD203B41FA5}">
                      <a16:colId xmlns:a16="http://schemas.microsoft.com/office/drawing/2014/main" val="336342978"/>
                    </a:ext>
                  </a:extLst>
                </a:gridCol>
                <a:gridCol w="1708284">
                  <a:extLst>
                    <a:ext uri="{9D8B030D-6E8A-4147-A177-3AD203B41FA5}">
                      <a16:colId xmlns:a16="http://schemas.microsoft.com/office/drawing/2014/main" val="3985647161"/>
                    </a:ext>
                  </a:extLst>
                </a:gridCol>
                <a:gridCol w="677421">
                  <a:extLst>
                    <a:ext uri="{9D8B030D-6E8A-4147-A177-3AD203B41FA5}">
                      <a16:colId xmlns:a16="http://schemas.microsoft.com/office/drawing/2014/main" val="3991334938"/>
                    </a:ext>
                  </a:extLst>
                </a:gridCol>
              </a:tblGrid>
              <a:tr h="239600">
                <a:tc>
                  <a:txBody>
                    <a:bodyPr/>
                    <a:lstStyle/>
                    <a:p>
                      <a:pPr algn="l" rtl="0" fontAlgn="ctr"/>
                      <a:r>
                        <a:rPr lang="es-MX" sz="1000" b="1" i="0" u="none" strike="noStrike">
                          <a:solidFill>
                            <a:srgbClr val="000000"/>
                          </a:solidFill>
                          <a:effectLst/>
                          <a:latin typeface="Calibri Light" panose="020F0302020204030204" pitchFamily="34" charset="0"/>
                        </a:rPr>
                        <a:t>Goal Area 4:</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Increase Staff Quality, Recruitment and Retention   Livas Elementary 2023-2024</a:t>
                      </a:r>
                    </a:p>
                  </a:txBody>
                  <a:tcPr marL="5669" marR="5669" marT="5669" marB="40815"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3939791137"/>
                  </a:ext>
                </a:extLst>
              </a:tr>
              <a:tr h="239600">
                <a:tc>
                  <a:txBody>
                    <a:bodyPr/>
                    <a:lstStyle/>
                    <a:p>
                      <a:pPr algn="l" rtl="0" fontAlgn="ctr"/>
                      <a:r>
                        <a:rPr lang="es-MX" sz="1000" b="1" i="0" u="none" strike="noStrike">
                          <a:solidFill>
                            <a:srgbClr val="000000"/>
                          </a:solidFill>
                          <a:effectLst/>
                          <a:latin typeface="Calibri Light" panose="020F0302020204030204" pitchFamily="34" charset="0"/>
                        </a:rPr>
                        <a:t>Annual Goal 1:  </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All teachers will deliver high quality, engaging lessons maximizing at least 95% of the instructional time.</a:t>
                      </a:r>
                    </a:p>
                  </a:txBody>
                  <a:tcPr marL="5669" marR="5669" marT="5669" marB="40815"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1829348994"/>
                  </a:ext>
                </a:extLst>
              </a:tr>
              <a:tr h="239600">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Walk through data will be utilized to monitor and support teacher effectiveness.</a:t>
                      </a:r>
                    </a:p>
                  </a:txBody>
                  <a:tcPr marL="5669" marR="5669" marT="5669" marB="40815"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2352941881"/>
                  </a:ext>
                </a:extLst>
              </a:tr>
              <a:tr h="606799">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856980498"/>
                  </a:ext>
                </a:extLst>
              </a:tr>
              <a:tr h="1341198">
                <a:tc>
                  <a:txBody>
                    <a:bodyPr/>
                    <a:lstStyle/>
                    <a:p>
                      <a:pPr algn="l" rtl="0" fontAlgn="t"/>
                      <a:r>
                        <a:rPr lang="en-US" sz="1000" b="1" i="0" u="none" strike="noStrike">
                          <a:solidFill>
                            <a:srgbClr val="000000"/>
                          </a:solidFill>
                          <a:effectLst/>
                          <a:latin typeface="Calibri Light" panose="020F0302020204030204" pitchFamily="34" charset="0"/>
                        </a:rPr>
                        <a:t>Walkthrough data will be reviewed with administration within 5 days of such walkthrough and teachers and administration will reflect on best ideas moving forward.</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Assistant Principal,  CLL, Teachers</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Title 1, Local Funds</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Walk-throughs                                                  Post-meetings</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dirty="0">
                          <a:solidFill>
                            <a:srgbClr val="000000"/>
                          </a:solidFill>
                          <a:effectLst/>
                          <a:latin typeface="Calibri Light" panose="020F0302020204030204" pitchFamily="34" charset="0"/>
                        </a:rPr>
                        <a:t>Teachers will improve on the efficiency of instructional time.</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Walkthroughs, McRel Evaluations</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33797339"/>
                  </a:ext>
                </a:extLst>
              </a:tr>
              <a:tr h="23960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7866376"/>
                  </a:ext>
                </a:extLst>
              </a:tr>
              <a:tr h="239600">
                <a:tc gridSpan="8">
                  <a:txBody>
                    <a:bodyPr/>
                    <a:lstStyle/>
                    <a:p>
                      <a:pPr algn="l" fontAlgn="t"/>
                      <a:r>
                        <a:rPr lang="en-US" sz="1000" b="1" i="0" u="none" strike="noStrike">
                          <a:solidFill>
                            <a:srgbClr val="000000"/>
                          </a:solidFill>
                          <a:effectLst/>
                          <a:latin typeface="Calibri Light" panose="020F0302020204030204" pitchFamily="34" charset="0"/>
                        </a:rPr>
                        <a:t>1. Administration will provide teachers feedback from walkthroughs on a timely manner.</a:t>
                      </a:r>
                    </a:p>
                  </a:txBody>
                  <a:tcPr marL="5669" marR="5669" marT="5669" marB="40815">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2440260888"/>
                  </a:ext>
                </a:extLst>
              </a:tr>
              <a:tr h="239600">
                <a:tc gridSpan="8">
                  <a:txBody>
                    <a:bodyPr/>
                    <a:lstStyle/>
                    <a:p>
                      <a:pPr algn="l" fontAlgn="t"/>
                      <a:r>
                        <a:rPr lang="en-US" sz="1000" b="1" i="0" u="none" strike="noStrike">
                          <a:solidFill>
                            <a:srgbClr val="000000"/>
                          </a:solidFill>
                          <a:effectLst/>
                          <a:latin typeface="Calibri Light" panose="020F0302020204030204" pitchFamily="34" charset="0"/>
                        </a:rPr>
                        <a:t>2. Teachers will reflect on growth opportunities based on feedback from walkthroughs and intravisitations.</a:t>
                      </a:r>
                    </a:p>
                  </a:txBody>
                  <a:tcPr marL="5669" marR="5669" marT="5669" marB="40815">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1451911078"/>
                  </a:ext>
                </a:extLst>
              </a:tr>
              <a:tr h="606799">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02354873"/>
                  </a:ext>
                </a:extLst>
              </a:tr>
              <a:tr h="717074">
                <a:tc>
                  <a:txBody>
                    <a:bodyPr/>
                    <a:lstStyle/>
                    <a:p>
                      <a:pPr algn="l" rtl="0" fontAlgn="t"/>
                      <a:r>
                        <a:rPr lang="en-US" sz="1000" b="1" i="0" u="none" strike="noStrike">
                          <a:solidFill>
                            <a:srgbClr val="000000"/>
                          </a:solidFill>
                          <a:effectLst/>
                          <a:latin typeface="Calibri Light" panose="020F0302020204030204" pitchFamily="34" charset="0"/>
                        </a:rPr>
                        <a:t>Professional Development will be provided on the walkthrough instrument.</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Assisstant Principal, CLL</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Local Funds            Walkthrough Document</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August 2024</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Agendas                                                             Sign in Sheets</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Teachers will be more comfortable with the feedback</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Walkthrough reports</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5669" marR="5669" marT="5669" marB="40815">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02174598"/>
                  </a:ext>
                </a:extLst>
              </a:tr>
              <a:tr h="239600">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5669" marR="5669" marT="5669" marB="40815"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926013498"/>
                  </a:ext>
                </a:extLst>
              </a:tr>
              <a:tr h="239600">
                <a:tc gridSpan="8">
                  <a:txBody>
                    <a:bodyPr/>
                    <a:lstStyle/>
                    <a:p>
                      <a:pPr algn="l" fontAlgn="t"/>
                      <a:r>
                        <a:rPr lang="en-US" sz="1000" b="1" i="0" u="none" strike="noStrike">
                          <a:solidFill>
                            <a:srgbClr val="000000"/>
                          </a:solidFill>
                          <a:effectLst/>
                          <a:latin typeface="Calibri Light" panose="020F0302020204030204" pitchFamily="34" charset="0"/>
                        </a:rPr>
                        <a:t>1. Schedule trainings during CLCs for each component of the walkthrough document</a:t>
                      </a:r>
                    </a:p>
                  </a:txBody>
                  <a:tcPr marL="5669" marR="5669" marT="5669" marB="40815">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3411460203"/>
                  </a:ext>
                </a:extLst>
              </a:tr>
              <a:tr h="239600">
                <a:tc gridSpan="8">
                  <a:txBody>
                    <a:bodyPr/>
                    <a:lstStyle/>
                    <a:p>
                      <a:pPr algn="l" fontAlgn="t"/>
                      <a:r>
                        <a:rPr lang="en-US" sz="1000" b="1" i="0" u="none" strike="noStrike">
                          <a:solidFill>
                            <a:srgbClr val="000000"/>
                          </a:solidFill>
                          <a:effectLst/>
                          <a:latin typeface="Calibri Light" panose="020F0302020204030204" pitchFamily="34" charset="0"/>
                        </a:rPr>
                        <a:t>2.  Create agenda which will guide the components that will be covered each session</a:t>
                      </a:r>
                    </a:p>
                  </a:txBody>
                  <a:tcPr marL="5669" marR="5669" marT="5669" marB="40815">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429629939"/>
                  </a:ext>
                </a:extLst>
              </a:tr>
              <a:tr h="239600">
                <a:tc gridSpan="8">
                  <a:txBody>
                    <a:bodyPr/>
                    <a:lstStyle/>
                    <a:p>
                      <a:pPr algn="l" fontAlgn="t"/>
                      <a:r>
                        <a:rPr lang="en-US" sz="1000" b="1" i="0" u="none" strike="noStrike">
                          <a:solidFill>
                            <a:srgbClr val="000000"/>
                          </a:solidFill>
                          <a:effectLst/>
                          <a:latin typeface="Calibri Light" panose="020F0302020204030204" pitchFamily="34" charset="0"/>
                        </a:rPr>
                        <a:t>3.  Provide examples and non-examples of each component</a:t>
                      </a:r>
                    </a:p>
                  </a:txBody>
                  <a:tcPr marL="5669" marR="5669" marT="5669" marB="40815">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427428084"/>
                  </a:ext>
                </a:extLst>
              </a:tr>
              <a:tr h="239600">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1754363750"/>
                  </a:ext>
                </a:extLst>
              </a:tr>
              <a:tr h="239600">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4109932751"/>
                  </a:ext>
                </a:extLst>
              </a:tr>
              <a:tr h="239600">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231528394"/>
                  </a:ext>
                </a:extLst>
              </a:tr>
              <a:tr h="239600">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5669" marR="5669" marT="5669" marB="40815" anchor="b">
                    <a:lnL>
                      <a:noFill/>
                    </a:lnL>
                    <a:lnR>
                      <a:noFill/>
                    </a:lnR>
                    <a:lnT>
                      <a:noFill/>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5669" marR="5669" marT="5669" marB="40815" anchor="b">
                    <a:lnL>
                      <a:noFill/>
                    </a:lnL>
                    <a:lnR>
                      <a:noFill/>
                    </a:lnR>
                    <a:lnT>
                      <a:noFill/>
                    </a:lnT>
                    <a:lnB>
                      <a:noFill/>
                    </a:lnB>
                  </a:tcPr>
                </a:tc>
                <a:extLst>
                  <a:ext uri="{0D108BD9-81ED-4DB2-BD59-A6C34878D82A}">
                    <a16:rowId xmlns:a16="http://schemas.microsoft.com/office/drawing/2014/main" val="1020794295"/>
                  </a:ext>
                </a:extLst>
              </a:tr>
            </a:tbl>
          </a:graphicData>
        </a:graphic>
      </p:graphicFrame>
    </p:spTree>
    <p:extLst>
      <p:ext uri="{BB962C8B-B14F-4D97-AF65-F5344CB8AC3E}">
        <p14:creationId xmlns:p14="http://schemas.microsoft.com/office/powerpoint/2010/main" val="261361840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55</a:t>
            </a:fld>
            <a:endParaRPr lang="en-US"/>
          </a:p>
        </p:txBody>
      </p:sp>
      <p:graphicFrame>
        <p:nvGraphicFramePr>
          <p:cNvPr id="2" name="Table 1">
            <a:extLst>
              <a:ext uri="{FF2B5EF4-FFF2-40B4-BE49-F238E27FC236}">
                <a16:creationId xmlns:a16="http://schemas.microsoft.com/office/drawing/2014/main" id="{57384852-25C2-4A33-A75B-F6BAFD8EF057}"/>
              </a:ext>
            </a:extLst>
          </p:cNvPr>
          <p:cNvGraphicFramePr>
            <a:graphicFrameLocks noGrp="1"/>
          </p:cNvGraphicFramePr>
          <p:nvPr>
            <p:extLst>
              <p:ext uri="{D42A27DB-BD31-4B8C-83A1-F6EECF244321}">
                <p14:modId xmlns:p14="http://schemas.microsoft.com/office/powerpoint/2010/main" val="180843964"/>
              </p:ext>
            </p:extLst>
          </p:nvPr>
        </p:nvGraphicFramePr>
        <p:xfrm>
          <a:off x="738774" y="347599"/>
          <a:ext cx="10960536" cy="6162801"/>
        </p:xfrm>
        <a:graphic>
          <a:graphicData uri="http://schemas.openxmlformats.org/drawingml/2006/table">
            <a:tbl>
              <a:tblPr/>
              <a:tblGrid>
                <a:gridCol w="1521890">
                  <a:extLst>
                    <a:ext uri="{9D8B030D-6E8A-4147-A177-3AD203B41FA5}">
                      <a16:colId xmlns:a16="http://schemas.microsoft.com/office/drawing/2014/main" val="3841793204"/>
                    </a:ext>
                  </a:extLst>
                </a:gridCol>
                <a:gridCol w="1258486">
                  <a:extLst>
                    <a:ext uri="{9D8B030D-6E8A-4147-A177-3AD203B41FA5}">
                      <a16:colId xmlns:a16="http://schemas.microsoft.com/office/drawing/2014/main" val="3534210070"/>
                    </a:ext>
                  </a:extLst>
                </a:gridCol>
                <a:gridCol w="1214585">
                  <a:extLst>
                    <a:ext uri="{9D8B030D-6E8A-4147-A177-3AD203B41FA5}">
                      <a16:colId xmlns:a16="http://schemas.microsoft.com/office/drawing/2014/main" val="2027240580"/>
                    </a:ext>
                  </a:extLst>
                </a:gridCol>
                <a:gridCol w="731678">
                  <a:extLst>
                    <a:ext uri="{9D8B030D-6E8A-4147-A177-3AD203B41FA5}">
                      <a16:colId xmlns:a16="http://schemas.microsoft.com/office/drawing/2014/main" val="3113856065"/>
                    </a:ext>
                  </a:extLst>
                </a:gridCol>
                <a:gridCol w="1770661">
                  <a:extLst>
                    <a:ext uri="{9D8B030D-6E8A-4147-A177-3AD203B41FA5}">
                      <a16:colId xmlns:a16="http://schemas.microsoft.com/office/drawing/2014/main" val="3864186433"/>
                    </a:ext>
                  </a:extLst>
                </a:gridCol>
                <a:gridCol w="1170685">
                  <a:extLst>
                    <a:ext uri="{9D8B030D-6E8A-4147-A177-3AD203B41FA5}">
                      <a16:colId xmlns:a16="http://schemas.microsoft.com/office/drawing/2014/main" val="759682652"/>
                    </a:ext>
                  </a:extLst>
                </a:gridCol>
                <a:gridCol w="921914">
                  <a:extLst>
                    <a:ext uri="{9D8B030D-6E8A-4147-A177-3AD203B41FA5}">
                      <a16:colId xmlns:a16="http://schemas.microsoft.com/office/drawing/2014/main" val="4217213874"/>
                    </a:ext>
                  </a:extLst>
                </a:gridCol>
                <a:gridCol w="1697493">
                  <a:extLst>
                    <a:ext uri="{9D8B030D-6E8A-4147-A177-3AD203B41FA5}">
                      <a16:colId xmlns:a16="http://schemas.microsoft.com/office/drawing/2014/main" val="1802470642"/>
                    </a:ext>
                  </a:extLst>
                </a:gridCol>
                <a:gridCol w="673144">
                  <a:extLst>
                    <a:ext uri="{9D8B030D-6E8A-4147-A177-3AD203B41FA5}">
                      <a16:colId xmlns:a16="http://schemas.microsoft.com/office/drawing/2014/main" val="3247790665"/>
                    </a:ext>
                  </a:extLst>
                </a:gridCol>
              </a:tblGrid>
              <a:tr h="239896">
                <a:tc>
                  <a:txBody>
                    <a:bodyPr/>
                    <a:lstStyle/>
                    <a:p>
                      <a:pPr algn="l" rtl="0" fontAlgn="ctr"/>
                      <a:r>
                        <a:rPr lang="es-MX" sz="1000" b="1" i="0" u="none" strike="noStrike">
                          <a:solidFill>
                            <a:srgbClr val="000000"/>
                          </a:solidFill>
                          <a:effectLst/>
                          <a:latin typeface="Calibri Light" panose="020F0302020204030204" pitchFamily="34" charset="0"/>
                        </a:rPr>
                        <a:t>Goal Area 4:</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Increase Staff Quality, Recruitment and Retention  Livas Elementary 2023-2024</a:t>
                      </a: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512171576"/>
                  </a:ext>
                </a:extLst>
              </a:tr>
              <a:tr h="239896">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Use evaluation system to increase staff quality, recruitment and retention.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931034804"/>
                  </a:ext>
                </a:extLst>
              </a:tr>
              <a:tr h="239896">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Develop the skills in teacher evaluators needed to complete fair, valid teacher evaluations through calibration and assessments.</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207028280"/>
                  </a:ext>
                </a:extLst>
              </a:tr>
              <a:tr h="597506">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294139992"/>
                  </a:ext>
                </a:extLst>
              </a:tr>
              <a:tr h="955116">
                <a:tc>
                  <a:txBody>
                    <a:bodyPr/>
                    <a:lstStyle/>
                    <a:p>
                      <a:pPr algn="l" rtl="0" fontAlgn="t"/>
                      <a:r>
                        <a:rPr lang="en-US" sz="1000" b="1" i="0" u="none" strike="noStrike">
                          <a:solidFill>
                            <a:srgbClr val="000000"/>
                          </a:solidFill>
                          <a:effectLst/>
                          <a:latin typeface="Calibri Light" panose="020F0302020204030204" pitchFamily="34" charset="0"/>
                        </a:rPr>
                        <a:t>Administrative team will complete district trainings and assessment on the MCREL evaluation tool.</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Asst. Principal, CLL</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Local - 199 , Title I -211 / SCE-166 , Sp Ed - 224 , Title III - 263</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October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Sign In Sheets, Meeting Agendas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Calibration Assesment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McRel Evaluation Tool</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63360451"/>
                  </a:ext>
                </a:extLst>
              </a:tr>
              <a:tr h="23989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82896473"/>
                  </a:ext>
                </a:extLst>
              </a:tr>
              <a:tr h="239896">
                <a:tc gridSpan="8">
                  <a:txBody>
                    <a:bodyPr/>
                    <a:lstStyle/>
                    <a:p>
                      <a:pPr algn="l" fontAlgn="t"/>
                      <a:r>
                        <a:rPr lang="en-US" sz="1000" b="1" i="0" u="none" strike="noStrike">
                          <a:solidFill>
                            <a:srgbClr val="000000"/>
                          </a:solidFill>
                          <a:effectLst/>
                          <a:latin typeface="Calibri Light" panose="020F0302020204030204" pitchFamily="34" charset="0"/>
                        </a:rPr>
                        <a:t>1. Administrative Team will attend District provided Professional Development</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616857076"/>
                  </a:ext>
                </a:extLst>
              </a:tr>
              <a:tr h="239896">
                <a:tc gridSpan="8">
                  <a:txBody>
                    <a:bodyPr/>
                    <a:lstStyle/>
                    <a:p>
                      <a:pPr algn="l" fontAlgn="t"/>
                      <a:r>
                        <a:rPr lang="en-US" sz="1000" b="1" i="0" u="none" strike="noStrike">
                          <a:solidFill>
                            <a:srgbClr val="000000"/>
                          </a:solidFill>
                          <a:effectLst/>
                          <a:latin typeface="Calibri Light" panose="020F0302020204030204" pitchFamily="34" charset="0"/>
                        </a:rPr>
                        <a:t>2. Administrative Team will pass the calibration assessment</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967384691"/>
                  </a:ext>
                </a:extLst>
              </a:tr>
              <a:tr h="239896">
                <a:tc gridSpan="8">
                  <a:txBody>
                    <a:bodyPr/>
                    <a:lstStyle/>
                    <a:p>
                      <a:pPr algn="l" fontAlgn="t"/>
                      <a:r>
                        <a:rPr lang="en-US" sz="1000" b="1" i="0" u="none" strike="noStrike">
                          <a:solidFill>
                            <a:srgbClr val="000000"/>
                          </a:solidFill>
                          <a:effectLst/>
                          <a:latin typeface="Calibri Light" panose="020F0302020204030204" pitchFamily="34" charset="0"/>
                        </a:rPr>
                        <a:t>3. Administrative team will do team walkthroughs to continue to calibrate.</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377714415"/>
                  </a:ext>
                </a:extLst>
              </a:tr>
              <a:tr h="239896">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286970611"/>
                  </a:ext>
                </a:extLst>
              </a:tr>
              <a:tr h="597506">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618244444"/>
                  </a:ext>
                </a:extLst>
              </a:tr>
              <a:tr h="1133921">
                <a:tc>
                  <a:txBody>
                    <a:bodyPr/>
                    <a:lstStyle/>
                    <a:p>
                      <a:pPr algn="l" rtl="0" fontAlgn="t"/>
                      <a:r>
                        <a:rPr lang="en-US" sz="1000" b="1" i="0" u="none" strike="noStrike">
                          <a:solidFill>
                            <a:srgbClr val="000000"/>
                          </a:solidFill>
                          <a:effectLst/>
                          <a:latin typeface="Calibri Light" panose="020F0302020204030204" pitchFamily="34" charset="0"/>
                        </a:rPr>
                        <a:t>Teachers will be trained on the three MCREL components: Self-Evaluation, PD Goals, SLOs, and Observation Rubric.</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Asst. Principal,  CLL, TXCEE Team</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Local - 199 , Title I -211 / SCE-166 , Sp Ed - 224 , Title III - 263</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October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Sign In Sheets, Meeting Agendas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Completion of all components on a timely manner.</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MCREL Summative Report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69109577"/>
                  </a:ext>
                </a:extLst>
              </a:tr>
              <a:tr h="23989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57213549"/>
                  </a:ext>
                </a:extLst>
              </a:tr>
              <a:tr h="239896">
                <a:tc gridSpan="8">
                  <a:txBody>
                    <a:bodyPr/>
                    <a:lstStyle/>
                    <a:p>
                      <a:pPr algn="l" fontAlgn="t"/>
                      <a:r>
                        <a:rPr lang="en-US" sz="1000" b="1" i="0" u="none" strike="noStrike">
                          <a:solidFill>
                            <a:srgbClr val="000000"/>
                          </a:solidFill>
                          <a:effectLst/>
                          <a:latin typeface="Calibri Light" panose="020F0302020204030204" pitchFamily="34" charset="0"/>
                        </a:rPr>
                        <a:t>1. Provide trainings on MCREL components through CLC meetings.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224006504"/>
                  </a:ext>
                </a:extLst>
              </a:tr>
              <a:tr h="239896">
                <a:tc gridSpan="8">
                  <a:txBody>
                    <a:bodyPr/>
                    <a:lstStyle/>
                    <a:p>
                      <a:pPr algn="l" fontAlgn="t"/>
                      <a:r>
                        <a:rPr lang="en-US" sz="1000" b="1" i="0" u="none" strike="noStrike">
                          <a:solidFill>
                            <a:srgbClr val="000000"/>
                          </a:solidFill>
                          <a:effectLst/>
                          <a:latin typeface="Calibri Light" panose="020F0302020204030204" pitchFamily="34" charset="0"/>
                        </a:rPr>
                        <a:t>2. Provide training one component at a time and determine timeline with due dates.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609508229"/>
                  </a:ext>
                </a:extLst>
              </a:tr>
              <a:tr h="239896">
                <a:tc gridSpan="8">
                  <a:txBody>
                    <a:bodyPr/>
                    <a:lstStyle/>
                    <a:p>
                      <a:pPr algn="l" fontAlgn="t"/>
                      <a:endParaRPr lang="es-MX" sz="1000" b="1" i="0" u="none" strike="noStrike">
                        <a:solidFill>
                          <a:srgbClr val="000000"/>
                        </a:solidFill>
                        <a:effectLst/>
                        <a:latin typeface="Calibri Light" panose="020F0302020204030204" pitchFamily="34" charset="0"/>
                      </a:endParaRP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dirty="0">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208645148"/>
                  </a:ext>
                </a:extLst>
              </a:tr>
            </a:tbl>
          </a:graphicData>
        </a:graphic>
      </p:graphicFrame>
    </p:spTree>
    <p:extLst>
      <p:ext uri="{BB962C8B-B14F-4D97-AF65-F5344CB8AC3E}">
        <p14:creationId xmlns:p14="http://schemas.microsoft.com/office/powerpoint/2010/main" val="207737500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56</a:t>
            </a:fld>
            <a:endParaRPr lang="en-US"/>
          </a:p>
        </p:txBody>
      </p:sp>
      <p:graphicFrame>
        <p:nvGraphicFramePr>
          <p:cNvPr id="2" name="Table 1">
            <a:extLst>
              <a:ext uri="{FF2B5EF4-FFF2-40B4-BE49-F238E27FC236}">
                <a16:creationId xmlns:a16="http://schemas.microsoft.com/office/drawing/2014/main" id="{E67D339D-8870-45AA-BF9F-ED9AE635FF98}"/>
              </a:ext>
            </a:extLst>
          </p:cNvPr>
          <p:cNvGraphicFramePr>
            <a:graphicFrameLocks noGrp="1"/>
          </p:cNvGraphicFramePr>
          <p:nvPr>
            <p:extLst>
              <p:ext uri="{D42A27DB-BD31-4B8C-83A1-F6EECF244321}">
                <p14:modId xmlns:p14="http://schemas.microsoft.com/office/powerpoint/2010/main" val="1023993036"/>
              </p:ext>
            </p:extLst>
          </p:nvPr>
        </p:nvGraphicFramePr>
        <p:xfrm>
          <a:off x="521918" y="522206"/>
          <a:ext cx="11148164" cy="6016706"/>
        </p:xfrm>
        <a:graphic>
          <a:graphicData uri="http://schemas.openxmlformats.org/drawingml/2006/table">
            <a:tbl>
              <a:tblPr/>
              <a:tblGrid>
                <a:gridCol w="1547942">
                  <a:extLst>
                    <a:ext uri="{9D8B030D-6E8A-4147-A177-3AD203B41FA5}">
                      <a16:colId xmlns:a16="http://schemas.microsoft.com/office/drawing/2014/main" val="3869411835"/>
                    </a:ext>
                  </a:extLst>
                </a:gridCol>
                <a:gridCol w="1280030">
                  <a:extLst>
                    <a:ext uri="{9D8B030D-6E8A-4147-A177-3AD203B41FA5}">
                      <a16:colId xmlns:a16="http://schemas.microsoft.com/office/drawing/2014/main" val="3588559664"/>
                    </a:ext>
                  </a:extLst>
                </a:gridCol>
                <a:gridCol w="1235377">
                  <a:extLst>
                    <a:ext uri="{9D8B030D-6E8A-4147-A177-3AD203B41FA5}">
                      <a16:colId xmlns:a16="http://schemas.microsoft.com/office/drawing/2014/main" val="1443872476"/>
                    </a:ext>
                  </a:extLst>
                </a:gridCol>
                <a:gridCol w="744204">
                  <a:extLst>
                    <a:ext uri="{9D8B030D-6E8A-4147-A177-3AD203B41FA5}">
                      <a16:colId xmlns:a16="http://schemas.microsoft.com/office/drawing/2014/main" val="3110342711"/>
                    </a:ext>
                  </a:extLst>
                </a:gridCol>
                <a:gridCol w="1800972">
                  <a:extLst>
                    <a:ext uri="{9D8B030D-6E8A-4147-A177-3AD203B41FA5}">
                      <a16:colId xmlns:a16="http://schemas.microsoft.com/office/drawing/2014/main" val="3622434001"/>
                    </a:ext>
                  </a:extLst>
                </a:gridCol>
                <a:gridCol w="1190725">
                  <a:extLst>
                    <a:ext uri="{9D8B030D-6E8A-4147-A177-3AD203B41FA5}">
                      <a16:colId xmlns:a16="http://schemas.microsoft.com/office/drawing/2014/main" val="2399588353"/>
                    </a:ext>
                  </a:extLst>
                </a:gridCol>
                <a:gridCol w="937696">
                  <a:extLst>
                    <a:ext uri="{9D8B030D-6E8A-4147-A177-3AD203B41FA5}">
                      <a16:colId xmlns:a16="http://schemas.microsoft.com/office/drawing/2014/main" val="552503746"/>
                    </a:ext>
                  </a:extLst>
                </a:gridCol>
                <a:gridCol w="1726552">
                  <a:extLst>
                    <a:ext uri="{9D8B030D-6E8A-4147-A177-3AD203B41FA5}">
                      <a16:colId xmlns:a16="http://schemas.microsoft.com/office/drawing/2014/main" val="4017766573"/>
                    </a:ext>
                  </a:extLst>
                </a:gridCol>
                <a:gridCol w="684666">
                  <a:extLst>
                    <a:ext uri="{9D8B030D-6E8A-4147-A177-3AD203B41FA5}">
                      <a16:colId xmlns:a16="http://schemas.microsoft.com/office/drawing/2014/main" val="3954935225"/>
                    </a:ext>
                  </a:extLst>
                </a:gridCol>
              </a:tblGrid>
              <a:tr h="248382">
                <a:tc>
                  <a:txBody>
                    <a:bodyPr/>
                    <a:lstStyle/>
                    <a:p>
                      <a:pPr algn="l" rtl="0" fontAlgn="ctr"/>
                      <a:r>
                        <a:rPr lang="es-MX" sz="1000" b="1" i="0" u="none" strike="noStrike">
                          <a:solidFill>
                            <a:srgbClr val="000000"/>
                          </a:solidFill>
                          <a:effectLst/>
                          <a:latin typeface="Calibri Light" panose="020F0302020204030204" pitchFamily="34" charset="0"/>
                        </a:rPr>
                        <a:t>Goal Area 4:</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Increase Staff Quality, Recruitment and Retention   Livas Elementary 2023-2024</a:t>
                      </a: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583388284"/>
                  </a:ext>
                </a:extLst>
              </a:tr>
              <a:tr h="248382">
                <a:tc>
                  <a:txBody>
                    <a:bodyPr/>
                    <a:lstStyle/>
                    <a:p>
                      <a:pPr algn="l" rtl="0" fontAlgn="ctr"/>
                      <a:r>
                        <a:rPr lang="es-MX" sz="1000" b="1" i="0" u="none" strike="noStrike">
                          <a:solidFill>
                            <a:srgbClr val="000000"/>
                          </a:solidFill>
                          <a:effectLst/>
                          <a:latin typeface="Calibri Light" panose="020F0302020204030204" pitchFamily="34" charset="0"/>
                        </a:rPr>
                        <a:t>Annual Goal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Use evaluation system to increase staff quality, recruitment and retention.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882130677"/>
                  </a:ext>
                </a:extLst>
              </a:tr>
              <a:tr h="248382">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Support the professional growth of campus teachers by monitoring, evaluating, and providing feedback.</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269862517"/>
                  </a:ext>
                </a:extLst>
              </a:tr>
              <a:tr h="618641">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2601004"/>
                  </a:ext>
                </a:extLst>
              </a:tr>
              <a:tr h="809941">
                <a:tc>
                  <a:txBody>
                    <a:bodyPr/>
                    <a:lstStyle/>
                    <a:p>
                      <a:pPr algn="l" rtl="0" fontAlgn="t"/>
                      <a:r>
                        <a:rPr lang="en-US" sz="1000" b="1" i="0" u="none" strike="noStrike">
                          <a:solidFill>
                            <a:srgbClr val="000000"/>
                          </a:solidFill>
                          <a:effectLst/>
                          <a:latin typeface="Calibri Light" panose="020F0302020204030204" pitchFamily="34" charset="0"/>
                        </a:rPr>
                        <a:t>Provide self-reflection opportunities on data from MCREL self-evaluation instrument.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1- 211/ SCE- 166, Local-199, SpEd-224, Title III-263</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October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 Completion of self-evaluation documented via TEEMS website,                  -walk-throughs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Positive growth on self-evaluation instrument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MCREL Summative Report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52696000"/>
                  </a:ext>
                </a:extLst>
              </a:tr>
              <a:tr h="248382">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293199206"/>
                  </a:ext>
                </a:extLst>
              </a:tr>
              <a:tr h="248382">
                <a:tc gridSpan="8">
                  <a:txBody>
                    <a:bodyPr/>
                    <a:lstStyle/>
                    <a:p>
                      <a:pPr algn="l" fontAlgn="t"/>
                      <a:r>
                        <a:rPr lang="en-US" sz="1000" b="1" i="0" u="none" strike="noStrike">
                          <a:solidFill>
                            <a:srgbClr val="000000"/>
                          </a:solidFill>
                          <a:effectLst/>
                          <a:latin typeface="Calibri Light" panose="020F0302020204030204" pitchFamily="34" charset="0"/>
                        </a:rPr>
                        <a:t>1. During MCREL orientation we will provide a brief overview on the self-evaluation tool</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131012232"/>
                  </a:ext>
                </a:extLst>
              </a:tr>
              <a:tr h="248382">
                <a:tc gridSpan="8">
                  <a:txBody>
                    <a:bodyPr/>
                    <a:lstStyle/>
                    <a:p>
                      <a:pPr algn="l" fontAlgn="t"/>
                      <a:r>
                        <a:rPr lang="en-US" sz="1000" b="1" i="0" u="none" strike="noStrike">
                          <a:solidFill>
                            <a:srgbClr val="000000"/>
                          </a:solidFill>
                          <a:effectLst/>
                          <a:latin typeface="Calibri Light" panose="020F0302020204030204" pitchFamily="34" charset="0"/>
                        </a:rPr>
                        <a:t>2. Teachers will have an opportunity to reflect with administrator when filling out their self-evaluation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699736048"/>
                  </a:ext>
                </a:extLst>
              </a:tr>
              <a:tr h="248382">
                <a:tc gridSpan="8">
                  <a:txBody>
                    <a:bodyPr/>
                    <a:lstStyle/>
                    <a:p>
                      <a:pPr algn="l" fontAlgn="t"/>
                      <a:r>
                        <a:rPr lang="en-US" sz="1000" b="1" i="0" u="none" strike="noStrike">
                          <a:solidFill>
                            <a:srgbClr val="000000"/>
                          </a:solidFill>
                          <a:effectLst/>
                          <a:latin typeface="Calibri Light" panose="020F0302020204030204" pitchFamily="34" charset="0"/>
                        </a:rPr>
                        <a:t>3.  Adminstration will assist in goal seeting once self-assesment is complete.</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384865052"/>
                  </a:ext>
                </a:extLst>
              </a:tr>
              <a:tr h="618641">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523603598"/>
                  </a:ext>
                </a:extLst>
              </a:tr>
              <a:tr h="988899">
                <a:tc>
                  <a:txBody>
                    <a:bodyPr/>
                    <a:lstStyle/>
                    <a:p>
                      <a:pPr algn="l" rtl="0" fontAlgn="t"/>
                      <a:r>
                        <a:rPr lang="en-US" sz="1000" b="1" i="0" u="none" strike="noStrike">
                          <a:solidFill>
                            <a:srgbClr val="000000"/>
                          </a:solidFill>
                          <a:effectLst/>
                          <a:latin typeface="Calibri Light" panose="020F0302020204030204" pitchFamily="34" charset="0"/>
                        </a:rPr>
                        <a:t>Teachers will use data from previous year evaluation tool and summative conference to create their PD goals.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1- 211/ SCE- 166, Local-199, SpEd-224, Title III-263</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 May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 Completion of PD goals documented via TEEMS website                                                -walkthroughs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Positive growth in the areas idetified for PD goals.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MCREL Summative Report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612212933"/>
                  </a:ext>
                </a:extLst>
              </a:tr>
              <a:tr h="248382">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3393455"/>
                  </a:ext>
                </a:extLst>
              </a:tr>
              <a:tr h="248382">
                <a:tc gridSpan="8">
                  <a:txBody>
                    <a:bodyPr/>
                    <a:lstStyle/>
                    <a:p>
                      <a:pPr algn="l" fontAlgn="t"/>
                      <a:r>
                        <a:rPr lang="en-US" sz="1000" b="1" i="0" u="none" strike="noStrike">
                          <a:solidFill>
                            <a:srgbClr val="000000"/>
                          </a:solidFill>
                          <a:effectLst/>
                          <a:latin typeface="Calibri Light" panose="020F0302020204030204" pitchFamily="34" charset="0"/>
                        </a:rPr>
                        <a:t>1. During MCREL orientation we will provide a brief overview on PD goals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738224334"/>
                  </a:ext>
                </a:extLst>
              </a:tr>
              <a:tr h="248382">
                <a:tc gridSpan="8">
                  <a:txBody>
                    <a:bodyPr/>
                    <a:lstStyle/>
                    <a:p>
                      <a:pPr algn="l" fontAlgn="t"/>
                      <a:r>
                        <a:rPr lang="en-US" sz="1000" b="1" i="0" u="none" strike="noStrike">
                          <a:solidFill>
                            <a:srgbClr val="000000"/>
                          </a:solidFill>
                          <a:effectLst/>
                          <a:latin typeface="Calibri Light" panose="020F0302020204030204" pitchFamily="34" charset="0"/>
                        </a:rPr>
                        <a:t>2. Teachers will have an opportunity to reflect with administrator when creating their PD goals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379812292"/>
                  </a:ext>
                </a:extLst>
              </a:tr>
              <a:tr h="248382">
                <a:tc gridSpan="8">
                  <a:txBody>
                    <a:bodyPr/>
                    <a:lstStyle/>
                    <a:p>
                      <a:pPr algn="l" fontAlgn="t"/>
                      <a:r>
                        <a:rPr lang="en-US" sz="1000" b="1" i="0" u="none" strike="noStrike">
                          <a:solidFill>
                            <a:srgbClr val="000000"/>
                          </a:solidFill>
                          <a:effectLst/>
                          <a:latin typeface="Calibri Light" panose="020F0302020204030204" pitchFamily="34" charset="0"/>
                        </a:rPr>
                        <a:t>3.  Adminstration will offer support in teacher PD goals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446577559"/>
                  </a:ext>
                </a:extLst>
              </a:tr>
              <a:tr h="248382">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3198737090"/>
                  </a:ext>
                </a:extLst>
              </a:tr>
            </a:tbl>
          </a:graphicData>
        </a:graphic>
      </p:graphicFrame>
    </p:spTree>
    <p:extLst>
      <p:ext uri="{BB962C8B-B14F-4D97-AF65-F5344CB8AC3E}">
        <p14:creationId xmlns:p14="http://schemas.microsoft.com/office/powerpoint/2010/main" val="19350651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57</a:t>
            </a:fld>
            <a:endParaRPr lang="en-US"/>
          </a:p>
        </p:txBody>
      </p:sp>
      <p:graphicFrame>
        <p:nvGraphicFramePr>
          <p:cNvPr id="3" name="Table 2">
            <a:extLst>
              <a:ext uri="{FF2B5EF4-FFF2-40B4-BE49-F238E27FC236}">
                <a16:creationId xmlns:a16="http://schemas.microsoft.com/office/drawing/2014/main" id="{7BB67DB5-C9D2-4415-B0C6-AA3E2BB62D4B}"/>
              </a:ext>
            </a:extLst>
          </p:cNvPr>
          <p:cNvGraphicFramePr>
            <a:graphicFrameLocks noGrp="1"/>
          </p:cNvGraphicFramePr>
          <p:nvPr>
            <p:extLst>
              <p:ext uri="{D42A27DB-BD31-4B8C-83A1-F6EECF244321}">
                <p14:modId xmlns:p14="http://schemas.microsoft.com/office/powerpoint/2010/main" val="3355990584"/>
              </p:ext>
            </p:extLst>
          </p:nvPr>
        </p:nvGraphicFramePr>
        <p:xfrm>
          <a:off x="504868" y="601575"/>
          <a:ext cx="11457488" cy="6256423"/>
        </p:xfrm>
        <a:graphic>
          <a:graphicData uri="http://schemas.openxmlformats.org/drawingml/2006/table">
            <a:tbl>
              <a:tblPr/>
              <a:tblGrid>
                <a:gridCol w="1590892">
                  <a:extLst>
                    <a:ext uri="{9D8B030D-6E8A-4147-A177-3AD203B41FA5}">
                      <a16:colId xmlns:a16="http://schemas.microsoft.com/office/drawing/2014/main" val="1025676535"/>
                    </a:ext>
                  </a:extLst>
                </a:gridCol>
                <a:gridCol w="1315546">
                  <a:extLst>
                    <a:ext uri="{9D8B030D-6E8A-4147-A177-3AD203B41FA5}">
                      <a16:colId xmlns:a16="http://schemas.microsoft.com/office/drawing/2014/main" val="2546493134"/>
                    </a:ext>
                  </a:extLst>
                </a:gridCol>
                <a:gridCol w="1269655">
                  <a:extLst>
                    <a:ext uri="{9D8B030D-6E8A-4147-A177-3AD203B41FA5}">
                      <a16:colId xmlns:a16="http://schemas.microsoft.com/office/drawing/2014/main" val="2827283766"/>
                    </a:ext>
                  </a:extLst>
                </a:gridCol>
                <a:gridCol w="764852">
                  <a:extLst>
                    <a:ext uri="{9D8B030D-6E8A-4147-A177-3AD203B41FA5}">
                      <a16:colId xmlns:a16="http://schemas.microsoft.com/office/drawing/2014/main" val="1425918996"/>
                    </a:ext>
                  </a:extLst>
                </a:gridCol>
                <a:gridCol w="1850943">
                  <a:extLst>
                    <a:ext uri="{9D8B030D-6E8A-4147-A177-3AD203B41FA5}">
                      <a16:colId xmlns:a16="http://schemas.microsoft.com/office/drawing/2014/main" val="1624833188"/>
                    </a:ext>
                  </a:extLst>
                </a:gridCol>
                <a:gridCol w="1223765">
                  <a:extLst>
                    <a:ext uri="{9D8B030D-6E8A-4147-A177-3AD203B41FA5}">
                      <a16:colId xmlns:a16="http://schemas.microsoft.com/office/drawing/2014/main" val="109776500"/>
                    </a:ext>
                  </a:extLst>
                </a:gridCol>
                <a:gridCol w="963715">
                  <a:extLst>
                    <a:ext uri="{9D8B030D-6E8A-4147-A177-3AD203B41FA5}">
                      <a16:colId xmlns:a16="http://schemas.microsoft.com/office/drawing/2014/main" val="3874402822"/>
                    </a:ext>
                  </a:extLst>
                </a:gridCol>
                <a:gridCol w="1774457">
                  <a:extLst>
                    <a:ext uri="{9D8B030D-6E8A-4147-A177-3AD203B41FA5}">
                      <a16:colId xmlns:a16="http://schemas.microsoft.com/office/drawing/2014/main" val="374789706"/>
                    </a:ext>
                  </a:extLst>
                </a:gridCol>
                <a:gridCol w="703663">
                  <a:extLst>
                    <a:ext uri="{9D8B030D-6E8A-4147-A177-3AD203B41FA5}">
                      <a16:colId xmlns:a16="http://schemas.microsoft.com/office/drawing/2014/main" val="2817520093"/>
                    </a:ext>
                  </a:extLst>
                </a:gridCol>
              </a:tblGrid>
              <a:tr h="253446">
                <a:tc>
                  <a:txBody>
                    <a:bodyPr/>
                    <a:lstStyle/>
                    <a:p>
                      <a:pPr algn="l" rtl="0" fontAlgn="ctr"/>
                      <a:r>
                        <a:rPr lang="es-MX" sz="1000" b="1" i="0" u="none" strike="noStrike">
                          <a:solidFill>
                            <a:srgbClr val="000000"/>
                          </a:solidFill>
                          <a:effectLst/>
                          <a:latin typeface="Calibri Light" panose="020F0302020204030204" pitchFamily="34" charset="0"/>
                        </a:rPr>
                        <a:t>Goal Area 4:</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Increase Staff Quality, Recruitment and Retention  Livas Elementary 2023-2024</a:t>
                      </a:r>
                    </a:p>
                  </a:txBody>
                  <a:tcPr marL="6194" marR="6194" marT="6194" marB="44597"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3416642581"/>
                  </a:ext>
                </a:extLst>
              </a:tr>
              <a:tr h="253446">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Use evaluation system to increase staff quality, recruitment and retention.</a:t>
                      </a:r>
                    </a:p>
                  </a:txBody>
                  <a:tcPr marL="6194" marR="6194" marT="6194" marB="44597"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3992265556"/>
                  </a:ext>
                </a:extLst>
              </a:tr>
              <a:tr h="253446">
                <a:tc>
                  <a:txBody>
                    <a:bodyPr/>
                    <a:lstStyle/>
                    <a:p>
                      <a:pPr algn="l" rtl="0" fontAlgn="ctr"/>
                      <a:r>
                        <a:rPr lang="es-MX" sz="1000" b="1" i="0" u="none" strike="noStrike">
                          <a:solidFill>
                            <a:srgbClr val="000000"/>
                          </a:solidFill>
                          <a:effectLst/>
                          <a:latin typeface="Calibri Light" panose="020F0302020204030204" pitchFamily="34" charset="0"/>
                        </a:rPr>
                        <a:t>Objective 1:  </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Establish a system to recruit a highly qualified staff.</a:t>
                      </a:r>
                    </a:p>
                  </a:txBody>
                  <a:tcPr marL="6194" marR="6194" marT="6194" marB="44597"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4068114400"/>
                  </a:ext>
                </a:extLst>
              </a:tr>
              <a:tr h="633632">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063620348"/>
                  </a:ext>
                </a:extLst>
              </a:tr>
              <a:tr h="1013818">
                <a:tc>
                  <a:txBody>
                    <a:bodyPr/>
                    <a:lstStyle/>
                    <a:p>
                      <a:pPr algn="l" rtl="0" fontAlgn="t"/>
                      <a:r>
                        <a:rPr lang="en-US" sz="1000" b="1" i="0" u="none" strike="noStrike">
                          <a:solidFill>
                            <a:srgbClr val="000000"/>
                          </a:solidFill>
                          <a:effectLst/>
                          <a:latin typeface="Calibri Light" panose="020F0302020204030204" pitchFamily="34" charset="0"/>
                        </a:rPr>
                        <a:t>Paricipate in district job fairs to promote the successful learning environment at our campus.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Asst. Principal, Counselor, Nurse, CLL, Teachers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1-211 / SCE-166, Local-199, Sp Ed-224, Title III-263</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Job Fair Flyers, Attendance Sign In Sheets, </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Highly Qualified Staff with appropriate certifications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Interviewee Resumes, Application/Advertisement Records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90579206"/>
                  </a:ext>
                </a:extLst>
              </a:tr>
              <a:tr h="25344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598814153"/>
                  </a:ext>
                </a:extLst>
              </a:tr>
              <a:tr h="253446">
                <a:tc gridSpan="8">
                  <a:txBody>
                    <a:bodyPr/>
                    <a:lstStyle/>
                    <a:p>
                      <a:pPr algn="l" fontAlgn="t"/>
                      <a:r>
                        <a:rPr lang="en-US" sz="1000" b="1" i="0" u="none" strike="noStrike">
                          <a:solidFill>
                            <a:srgbClr val="000000"/>
                          </a:solidFill>
                          <a:effectLst/>
                          <a:latin typeface="Calibri Light" panose="020F0302020204030204" pitchFamily="34" charset="0"/>
                        </a:rPr>
                        <a:t>1. Form a campus interviewing committee</a:t>
                      </a:r>
                    </a:p>
                  </a:txBody>
                  <a:tcPr marL="6194" marR="6194" marT="6194" marB="44597">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2324964713"/>
                  </a:ext>
                </a:extLst>
              </a:tr>
              <a:tr h="253446">
                <a:tc gridSpan="8">
                  <a:txBody>
                    <a:bodyPr/>
                    <a:lstStyle/>
                    <a:p>
                      <a:pPr algn="l" fontAlgn="t"/>
                      <a:r>
                        <a:rPr lang="en-US" sz="1000" b="1" i="0" u="none" strike="noStrike">
                          <a:solidFill>
                            <a:srgbClr val="000000"/>
                          </a:solidFill>
                          <a:effectLst/>
                          <a:latin typeface="Calibri Light" panose="020F0302020204030204" pitchFamily="34" charset="0"/>
                        </a:rPr>
                        <a:t>2. Create a campus brochure to share our accolades</a:t>
                      </a:r>
                    </a:p>
                  </a:txBody>
                  <a:tcPr marL="6194" marR="6194" marT="6194" marB="44597">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2596851321"/>
                  </a:ext>
                </a:extLst>
              </a:tr>
              <a:tr h="633632">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20670637"/>
                  </a:ext>
                </a:extLst>
              </a:tr>
              <a:tr h="892361">
                <a:tc>
                  <a:txBody>
                    <a:bodyPr/>
                    <a:lstStyle/>
                    <a:p>
                      <a:pPr algn="l" rtl="0" fontAlgn="t"/>
                      <a:r>
                        <a:rPr lang="en-US" sz="1000" b="1" i="0" u="none" strike="noStrike">
                          <a:solidFill>
                            <a:srgbClr val="000000"/>
                          </a:solidFill>
                          <a:effectLst/>
                          <a:latin typeface="Calibri Light" panose="020F0302020204030204" pitchFamily="34" charset="0"/>
                        </a:rPr>
                        <a:t>Interview committee will be familiar with the hiring process.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Assistant Principal, CLL, Counselor, Nurse, Teachers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1-211 / SCE-166, Local-199, Sp Ed-224, Title III-263</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Schedule of interviews, applicant resumes, interviewee questions, hiring protocols, </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Better selection of teachers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Campus Interview Committee Protocols</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194" marR="6194" marT="6194" marB="44597">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444369675"/>
                  </a:ext>
                </a:extLst>
              </a:tr>
              <a:tr h="253446">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194" marR="6194" marT="6194" marB="4459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443948760"/>
                  </a:ext>
                </a:extLst>
              </a:tr>
              <a:tr h="253446">
                <a:tc gridSpan="8">
                  <a:txBody>
                    <a:bodyPr/>
                    <a:lstStyle/>
                    <a:p>
                      <a:pPr algn="l" fontAlgn="t"/>
                      <a:r>
                        <a:rPr lang="en-US" sz="1000" b="1" i="0" u="none" strike="noStrike">
                          <a:solidFill>
                            <a:srgbClr val="000000"/>
                          </a:solidFill>
                          <a:effectLst/>
                          <a:latin typeface="Calibri Light" panose="020F0302020204030204" pitchFamily="34" charset="0"/>
                        </a:rPr>
                        <a:t>1. Selection of Interview Committee</a:t>
                      </a:r>
                    </a:p>
                  </a:txBody>
                  <a:tcPr marL="6194" marR="6194" marT="6194" marB="44597">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2057242159"/>
                  </a:ext>
                </a:extLst>
              </a:tr>
              <a:tr h="253446">
                <a:tc gridSpan="8">
                  <a:txBody>
                    <a:bodyPr/>
                    <a:lstStyle/>
                    <a:p>
                      <a:pPr algn="l" fontAlgn="t"/>
                      <a:r>
                        <a:rPr lang="en-US" sz="1000" b="1" i="0" u="none" strike="noStrike">
                          <a:solidFill>
                            <a:srgbClr val="000000"/>
                          </a:solidFill>
                          <a:effectLst/>
                          <a:latin typeface="Calibri Light" panose="020F0302020204030204" pitchFamily="34" charset="0"/>
                        </a:rPr>
                        <a:t>2. Training will be provided on the interview process and documentation.</a:t>
                      </a:r>
                    </a:p>
                  </a:txBody>
                  <a:tcPr marL="6194" marR="6194" marT="6194" marB="44597">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2244004200"/>
                  </a:ext>
                </a:extLst>
              </a:tr>
              <a:tr h="267322">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4214111553"/>
                  </a:ext>
                </a:extLst>
              </a:tr>
              <a:tr h="267322">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3666315700"/>
                  </a:ext>
                </a:extLst>
              </a:tr>
              <a:tr h="267322">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194" marR="6194" marT="6194" marB="44597" anchor="b">
                    <a:lnL>
                      <a:noFill/>
                    </a:lnL>
                    <a:lnR>
                      <a:noFill/>
                    </a:lnR>
                    <a:lnT>
                      <a:noFill/>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6194" marR="6194" marT="6194" marB="44597" anchor="b">
                    <a:lnL>
                      <a:noFill/>
                    </a:lnL>
                    <a:lnR>
                      <a:noFill/>
                    </a:lnR>
                    <a:lnT>
                      <a:noFill/>
                    </a:lnT>
                    <a:lnB>
                      <a:noFill/>
                    </a:lnB>
                  </a:tcPr>
                </a:tc>
                <a:extLst>
                  <a:ext uri="{0D108BD9-81ED-4DB2-BD59-A6C34878D82A}">
                    <a16:rowId xmlns:a16="http://schemas.microsoft.com/office/drawing/2014/main" val="3041578326"/>
                  </a:ext>
                </a:extLst>
              </a:tr>
            </a:tbl>
          </a:graphicData>
        </a:graphic>
      </p:graphicFrame>
    </p:spTree>
    <p:extLst>
      <p:ext uri="{BB962C8B-B14F-4D97-AF65-F5344CB8AC3E}">
        <p14:creationId xmlns:p14="http://schemas.microsoft.com/office/powerpoint/2010/main" val="6539839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2F6AD0A-A391-4061-8F99-07AA0AEF1D6C}"/>
              </a:ext>
            </a:extLst>
          </p:cNvPr>
          <p:cNvSpPr>
            <a:spLocks noGrp="1"/>
          </p:cNvSpPr>
          <p:nvPr>
            <p:ph type="sldNum" sz="quarter" idx="12"/>
          </p:nvPr>
        </p:nvSpPr>
        <p:spPr/>
        <p:txBody>
          <a:bodyPr/>
          <a:lstStyle/>
          <a:p>
            <a:fld id="{CD845126-1A98-4963-AB2A-A5DAD9D79AA9}" type="slidenum">
              <a:rPr lang="en-US" smtClean="0"/>
              <a:t>58</a:t>
            </a:fld>
            <a:endParaRPr lang="en-US"/>
          </a:p>
        </p:txBody>
      </p:sp>
      <p:graphicFrame>
        <p:nvGraphicFramePr>
          <p:cNvPr id="3" name="Table 2">
            <a:extLst>
              <a:ext uri="{FF2B5EF4-FFF2-40B4-BE49-F238E27FC236}">
                <a16:creationId xmlns:a16="http://schemas.microsoft.com/office/drawing/2014/main" id="{4F20D9F0-3AE9-4342-8DA2-1F0FE4AF7D36}"/>
              </a:ext>
            </a:extLst>
          </p:cNvPr>
          <p:cNvGraphicFramePr>
            <a:graphicFrameLocks noGrp="1"/>
          </p:cNvGraphicFramePr>
          <p:nvPr>
            <p:extLst>
              <p:ext uri="{D42A27DB-BD31-4B8C-83A1-F6EECF244321}">
                <p14:modId xmlns:p14="http://schemas.microsoft.com/office/powerpoint/2010/main" val="3965824817"/>
              </p:ext>
            </p:extLst>
          </p:nvPr>
        </p:nvGraphicFramePr>
        <p:xfrm>
          <a:off x="498439" y="621449"/>
          <a:ext cx="11151254" cy="5933728"/>
        </p:xfrm>
        <a:graphic>
          <a:graphicData uri="http://schemas.openxmlformats.org/drawingml/2006/table">
            <a:tbl>
              <a:tblPr/>
              <a:tblGrid>
                <a:gridCol w="1548371">
                  <a:extLst>
                    <a:ext uri="{9D8B030D-6E8A-4147-A177-3AD203B41FA5}">
                      <a16:colId xmlns:a16="http://schemas.microsoft.com/office/drawing/2014/main" val="1456536570"/>
                    </a:ext>
                  </a:extLst>
                </a:gridCol>
                <a:gridCol w="1280385">
                  <a:extLst>
                    <a:ext uri="{9D8B030D-6E8A-4147-A177-3AD203B41FA5}">
                      <a16:colId xmlns:a16="http://schemas.microsoft.com/office/drawing/2014/main" val="2365836225"/>
                    </a:ext>
                  </a:extLst>
                </a:gridCol>
                <a:gridCol w="1235719">
                  <a:extLst>
                    <a:ext uri="{9D8B030D-6E8A-4147-A177-3AD203B41FA5}">
                      <a16:colId xmlns:a16="http://schemas.microsoft.com/office/drawing/2014/main" val="3776657410"/>
                    </a:ext>
                  </a:extLst>
                </a:gridCol>
                <a:gridCol w="744409">
                  <a:extLst>
                    <a:ext uri="{9D8B030D-6E8A-4147-A177-3AD203B41FA5}">
                      <a16:colId xmlns:a16="http://schemas.microsoft.com/office/drawing/2014/main" val="3241263582"/>
                    </a:ext>
                  </a:extLst>
                </a:gridCol>
                <a:gridCol w="1801472">
                  <a:extLst>
                    <a:ext uri="{9D8B030D-6E8A-4147-A177-3AD203B41FA5}">
                      <a16:colId xmlns:a16="http://schemas.microsoft.com/office/drawing/2014/main" val="812251756"/>
                    </a:ext>
                  </a:extLst>
                </a:gridCol>
                <a:gridCol w="1191055">
                  <a:extLst>
                    <a:ext uri="{9D8B030D-6E8A-4147-A177-3AD203B41FA5}">
                      <a16:colId xmlns:a16="http://schemas.microsoft.com/office/drawing/2014/main" val="3804805380"/>
                    </a:ext>
                  </a:extLst>
                </a:gridCol>
                <a:gridCol w="937957">
                  <a:extLst>
                    <a:ext uri="{9D8B030D-6E8A-4147-A177-3AD203B41FA5}">
                      <a16:colId xmlns:a16="http://schemas.microsoft.com/office/drawing/2014/main" val="3659856723"/>
                    </a:ext>
                  </a:extLst>
                </a:gridCol>
                <a:gridCol w="1727030">
                  <a:extLst>
                    <a:ext uri="{9D8B030D-6E8A-4147-A177-3AD203B41FA5}">
                      <a16:colId xmlns:a16="http://schemas.microsoft.com/office/drawing/2014/main" val="3249512787"/>
                    </a:ext>
                  </a:extLst>
                </a:gridCol>
                <a:gridCol w="684856">
                  <a:extLst>
                    <a:ext uri="{9D8B030D-6E8A-4147-A177-3AD203B41FA5}">
                      <a16:colId xmlns:a16="http://schemas.microsoft.com/office/drawing/2014/main" val="15882534"/>
                    </a:ext>
                  </a:extLst>
                </a:gridCol>
              </a:tblGrid>
              <a:tr h="237881">
                <a:tc>
                  <a:txBody>
                    <a:bodyPr/>
                    <a:lstStyle/>
                    <a:p>
                      <a:pPr algn="l" rtl="0" fontAlgn="ctr"/>
                      <a:r>
                        <a:rPr lang="es-MX" sz="1000" b="1" i="0" u="none" strike="noStrike">
                          <a:solidFill>
                            <a:srgbClr val="000000"/>
                          </a:solidFill>
                          <a:effectLst/>
                          <a:latin typeface="Calibri Light" panose="020F0302020204030204" pitchFamily="34" charset="0"/>
                        </a:rPr>
                        <a:t>Goal Area 4:</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fontAlgn="b"/>
                      <a:r>
                        <a:rPr lang="en-US" sz="1000" b="1" i="0" u="none" strike="noStrike" dirty="0">
                          <a:solidFill>
                            <a:srgbClr val="000000"/>
                          </a:solidFill>
                          <a:effectLst/>
                          <a:latin typeface="Calibri Light" panose="020F0302020204030204" pitchFamily="34" charset="0"/>
                        </a:rPr>
                        <a:t>Increase Staff Quality, Recruitment and Retention   Livas Elementary 2023-2024</a:t>
                      </a:r>
                    </a:p>
                  </a:txBody>
                  <a:tcPr marL="6350" marR="6350" marT="635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582504697"/>
                  </a:ext>
                </a:extLst>
              </a:tr>
              <a:tr h="237881">
                <a:tc>
                  <a:txBody>
                    <a:bodyPr/>
                    <a:lstStyle/>
                    <a:p>
                      <a:pPr algn="l" rtl="0" fontAlgn="ctr"/>
                      <a:r>
                        <a:rPr lang="es-MX" sz="1000" b="1" i="0" u="none" strike="noStrike">
                          <a:solidFill>
                            <a:srgbClr val="000000"/>
                          </a:solidFill>
                          <a:effectLst/>
                          <a:latin typeface="Calibri Light" panose="020F0302020204030204" pitchFamily="34" charset="0"/>
                        </a:rPr>
                        <a:t>Annual Goal 3: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Use evaluation system to increase staff quality, recruitment and retention.</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731875146"/>
                  </a:ext>
                </a:extLst>
              </a:tr>
              <a:tr h="237881">
                <a:tc>
                  <a:txBody>
                    <a:bodyPr/>
                    <a:lstStyle/>
                    <a:p>
                      <a:pPr algn="l" rtl="0" fontAlgn="ctr"/>
                      <a:r>
                        <a:rPr lang="es-MX" sz="1000" b="1" i="0" u="none" strike="noStrike">
                          <a:solidFill>
                            <a:srgbClr val="000000"/>
                          </a:solidFill>
                          <a:effectLst/>
                          <a:latin typeface="Calibri Light" panose="020F0302020204030204" pitchFamily="34" charset="0"/>
                        </a:rPr>
                        <a:t>Objective 2:  </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7">
                  <a:txBody>
                    <a:bodyPr/>
                    <a:lstStyle/>
                    <a:p>
                      <a:pPr algn="l" rtl="0" fontAlgn="ctr"/>
                      <a:r>
                        <a:rPr lang="en-US" sz="1000" b="1" i="0" u="none" strike="noStrike">
                          <a:solidFill>
                            <a:srgbClr val="000000"/>
                          </a:solidFill>
                          <a:effectLst/>
                          <a:latin typeface="Calibri Light" panose="020F0302020204030204" pitchFamily="34" charset="0"/>
                        </a:rPr>
                        <a:t>Establish a system to retain 100% of our highly qualified staff.</a:t>
                      </a:r>
                    </a:p>
                  </a:txBody>
                  <a:tcPr marL="6350" marR="6350" marT="635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218954989"/>
                  </a:ext>
                </a:extLst>
              </a:tr>
              <a:tr h="592486">
                <a:tc>
                  <a:txBody>
                    <a:bodyPr/>
                    <a:lstStyle/>
                    <a:p>
                      <a:pPr algn="ctr" rtl="0" fontAlgn="ctr"/>
                      <a:r>
                        <a:rPr lang="es-MX" sz="1000" b="1" i="0" u="none" strike="noStrike">
                          <a:solidFill>
                            <a:srgbClr val="FFFFFF"/>
                          </a:solidFill>
                          <a:effectLst/>
                          <a:latin typeface="Calibri Light" panose="020F0302020204030204" pitchFamily="34" charset="0"/>
                        </a:rPr>
                        <a:t>Strategy 1</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402346673"/>
                  </a:ext>
                </a:extLst>
              </a:tr>
              <a:tr h="947092">
                <a:tc>
                  <a:txBody>
                    <a:bodyPr/>
                    <a:lstStyle/>
                    <a:p>
                      <a:pPr algn="l" rtl="0" fontAlgn="t"/>
                      <a:r>
                        <a:rPr lang="en-US" sz="1000" b="1" i="0" u="none" strike="noStrike">
                          <a:solidFill>
                            <a:srgbClr val="000000"/>
                          </a:solidFill>
                          <a:effectLst/>
                          <a:latin typeface="Calibri Light" panose="020F0302020204030204" pitchFamily="34" charset="0"/>
                        </a:rPr>
                        <a:t>Recognize staff member for their excellence in providing a positive learning envrironment on our campus.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Principal, Asst. Principal, CLL, Counselor, Librarian, Nurse,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1-211/ SCE-166, Local-199, Sp Ed-224, Title III-263</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2023-May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Postings on Social Media, Voting Ballots, District Recognitions,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Low turn-over rate</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Organizational Chart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488063760"/>
                  </a:ext>
                </a:extLst>
              </a:tr>
              <a:tr h="23788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074113489"/>
                  </a:ext>
                </a:extLst>
              </a:tr>
              <a:tr h="237881">
                <a:tc gridSpan="8">
                  <a:txBody>
                    <a:bodyPr/>
                    <a:lstStyle/>
                    <a:p>
                      <a:pPr algn="l" fontAlgn="t"/>
                      <a:r>
                        <a:rPr lang="en-US" sz="1000" b="1" i="0" u="none" strike="noStrike">
                          <a:solidFill>
                            <a:srgbClr val="000000"/>
                          </a:solidFill>
                          <a:effectLst/>
                          <a:latin typeface="Calibri Light" panose="020F0302020204030204" pitchFamily="34" charset="0"/>
                        </a:rPr>
                        <a:t>1. Establish the various recognitions and criteria for selection--award to be given.</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931633551"/>
                  </a:ext>
                </a:extLst>
              </a:tr>
              <a:tr h="237881">
                <a:tc gridSpan="8">
                  <a:txBody>
                    <a:bodyPr/>
                    <a:lstStyle/>
                    <a:p>
                      <a:pPr algn="l" fontAlgn="t"/>
                      <a:r>
                        <a:rPr lang="en-US" sz="1000" b="1" i="0" u="none" strike="noStrike">
                          <a:solidFill>
                            <a:srgbClr val="000000"/>
                          </a:solidFill>
                          <a:effectLst/>
                          <a:latin typeface="Calibri Light" panose="020F0302020204030204" pitchFamily="34" charset="0"/>
                        </a:rPr>
                        <a:t>2. Calendar with the various recognitions and nomination process.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348431389"/>
                  </a:ext>
                </a:extLst>
              </a:tr>
              <a:tr h="592486">
                <a:tc>
                  <a:txBody>
                    <a:bodyPr/>
                    <a:lstStyle/>
                    <a:p>
                      <a:pPr algn="ctr" rtl="0" fontAlgn="ctr"/>
                      <a:r>
                        <a:rPr lang="es-MX" sz="1000" b="1" i="0" u="none" strike="noStrike">
                          <a:solidFill>
                            <a:srgbClr val="FFFFFF"/>
                          </a:solidFill>
                          <a:effectLst/>
                          <a:latin typeface="Calibri Light" panose="020F0302020204030204" pitchFamily="34" charset="0"/>
                        </a:rPr>
                        <a:t>Strategy 2</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Persons Responsible/Title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Resources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Timeline</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Implementation</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Evidence of Impact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Formative/ Summative Assessment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r>
                        <a:rPr lang="es-MX" sz="1000" b="1" i="0" u="none" strike="noStrike">
                          <a:solidFill>
                            <a:srgbClr val="FFFFFF"/>
                          </a:solidFill>
                          <a:effectLst/>
                          <a:latin typeface="Calibri Light" panose="020F0302020204030204" pitchFamily="34" charset="0"/>
                        </a:rPr>
                        <a:t>Title-I School- wide Component</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732030357"/>
                  </a:ext>
                </a:extLst>
              </a:tr>
              <a:tr h="947092">
                <a:tc>
                  <a:txBody>
                    <a:bodyPr/>
                    <a:lstStyle/>
                    <a:p>
                      <a:pPr algn="l" rtl="0" fontAlgn="t"/>
                      <a:r>
                        <a:rPr lang="en-US" sz="1000" b="1" i="0" u="none" strike="noStrike">
                          <a:solidFill>
                            <a:srgbClr val="000000"/>
                          </a:solidFill>
                          <a:effectLst/>
                          <a:latin typeface="Calibri Light" panose="020F0302020204030204" pitchFamily="34" charset="0"/>
                        </a:rPr>
                        <a:t>Teachers will receive the support required for continual professional growth.</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Principal, Asst. Principal, CLL, Teachers</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1-211/ SCE-166, Local-199, Sp Ed-224, Title III-263</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dirty="0">
                          <a:solidFill>
                            <a:srgbClr val="000000"/>
                          </a:solidFill>
                          <a:effectLst/>
                          <a:latin typeface="Calibri Light" panose="020F0302020204030204" pitchFamily="34" charset="0"/>
                        </a:rPr>
                        <a:t>September 2023-August 2024</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s-MX" sz="1000" b="1" i="0" u="none" strike="noStrike">
                          <a:solidFill>
                            <a:srgbClr val="000000"/>
                          </a:solidFill>
                          <a:effectLst/>
                          <a:latin typeface="Calibri Light" panose="020F0302020204030204" pitchFamily="34" charset="0"/>
                        </a:rPr>
                        <a:t>PD Calendar, CLC Agendas, Coaching Logs, Mentoring Logs,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Low turn-over rate, increase in student achievement</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Organizational Chart, Higher retention rate of highly qualified staff</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rtl="0" fontAlgn="t"/>
                      <a:r>
                        <a:rPr lang="en-US" sz="1000" b="1" i="0" u="none" strike="noStrike">
                          <a:solidFill>
                            <a:srgbClr val="000000"/>
                          </a:solidFill>
                          <a:effectLst/>
                          <a:latin typeface="Calibri Light" panose="020F0302020204030204" pitchFamily="34" charset="0"/>
                        </a:rPr>
                        <a:t>Title I, Part A-Schoolwide                         #1, 2, 3, 4, 5, 6. 7, 8. 9. 10                                                                                             </a:t>
                      </a:r>
                    </a:p>
                  </a:txBody>
                  <a:tcPr marL="6350" marR="6350" marT="635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393608194"/>
                  </a:ext>
                </a:extLst>
              </a:tr>
              <a:tr h="237881">
                <a:tc>
                  <a:txBody>
                    <a:bodyPr/>
                    <a:lstStyle/>
                    <a:p>
                      <a:pPr algn="ctr" rtl="0" fontAlgn="ctr"/>
                      <a:r>
                        <a:rPr lang="es-MX" sz="1000" b="1" i="0" u="none" strike="noStrike">
                          <a:solidFill>
                            <a:srgbClr val="FFFFFF"/>
                          </a:solidFill>
                          <a:effectLst/>
                          <a:latin typeface="Calibri Light" panose="020F0302020204030204" pitchFamily="34" charset="0"/>
                        </a:rPr>
                        <a:t>Action Steps</a:t>
                      </a: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ctr" rtl="0" fontAlgn="ctr"/>
                      <a:endParaRPr lang="es-MX" sz="1000" b="1" i="0" u="none" strike="noStrike">
                        <a:solidFill>
                          <a:srgbClr val="FFFFFF"/>
                        </a:solidFill>
                        <a:effectLst/>
                        <a:latin typeface="Calibri Light" panose="020F0302020204030204" pitchFamily="34" charset="0"/>
                      </a:endParaRPr>
                    </a:p>
                  </a:txBody>
                  <a:tcPr marL="6350" marR="6350" marT="635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00000"/>
                    </a:solidFill>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w="6350" cap="flat" cmpd="sng" algn="ctr">
                      <a:solidFill>
                        <a:srgbClr val="000000"/>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24744851"/>
                  </a:ext>
                </a:extLst>
              </a:tr>
              <a:tr h="237881">
                <a:tc gridSpan="8">
                  <a:txBody>
                    <a:bodyPr/>
                    <a:lstStyle/>
                    <a:p>
                      <a:pPr algn="l" fontAlgn="t"/>
                      <a:r>
                        <a:rPr lang="en-US" sz="1000" b="1" i="0" u="none" strike="noStrike" dirty="0">
                          <a:solidFill>
                            <a:srgbClr val="000000"/>
                          </a:solidFill>
                          <a:effectLst/>
                          <a:latin typeface="Calibri Light" panose="020F0302020204030204" pitchFamily="34" charset="0"/>
                        </a:rPr>
                        <a:t>1. Provide research-based resources and professional development for their instructional needs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512911985"/>
                  </a:ext>
                </a:extLst>
              </a:tr>
              <a:tr h="237881">
                <a:tc gridSpan="8">
                  <a:txBody>
                    <a:bodyPr/>
                    <a:lstStyle/>
                    <a:p>
                      <a:pPr algn="l" fontAlgn="t"/>
                      <a:r>
                        <a:rPr lang="en-US" sz="1000" b="1" i="0" u="none" strike="noStrike">
                          <a:solidFill>
                            <a:srgbClr val="000000"/>
                          </a:solidFill>
                          <a:effectLst/>
                          <a:latin typeface="Calibri Light" panose="020F0302020204030204" pitchFamily="34" charset="0"/>
                        </a:rPr>
                        <a:t>2. Mentor teachers will be provided on a as needed basis.</a:t>
                      </a:r>
                    </a:p>
                  </a:txBody>
                  <a:tcPr marL="6350" marR="6350" marT="635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1179892299"/>
                  </a:ext>
                </a:extLst>
              </a:tr>
              <a:tr h="237881">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84739695"/>
                  </a:ext>
                </a:extLst>
              </a:tr>
              <a:tr h="237881">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panose="020F05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2884935898"/>
                  </a:ext>
                </a:extLst>
              </a:tr>
              <a:tr h="237881">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a:solidFill>
                          <a:srgbClr val="000000"/>
                        </a:solidFill>
                        <a:effectLst/>
                        <a:latin typeface="Calibri Light" panose="020F0302020204030204" pitchFamily="34" charset="0"/>
                      </a:endParaRPr>
                    </a:p>
                  </a:txBody>
                  <a:tcPr marL="6350" marR="6350" marT="6350" anchor="b">
                    <a:lnL>
                      <a:noFill/>
                    </a:lnL>
                    <a:lnR>
                      <a:noFill/>
                    </a:lnR>
                    <a:lnT>
                      <a:noFill/>
                    </a:lnT>
                    <a:lnB>
                      <a:noFill/>
                    </a:lnB>
                  </a:tcPr>
                </a:tc>
                <a:tc>
                  <a:txBody>
                    <a:bodyPr/>
                    <a:lstStyle/>
                    <a:p>
                      <a:pPr algn="l" fontAlgn="b"/>
                      <a:endParaRPr lang="es-MX" sz="1000" b="1" i="0" u="none" strike="noStrike" dirty="0">
                        <a:solidFill>
                          <a:srgbClr val="000000"/>
                        </a:solidFill>
                        <a:effectLst/>
                        <a:latin typeface="Calibri" panose="020F0502020204030204" pitchFamily="34" charset="0"/>
                      </a:endParaRPr>
                    </a:p>
                  </a:txBody>
                  <a:tcPr marL="6350" marR="6350" marT="6350" anchor="b">
                    <a:lnL>
                      <a:noFill/>
                    </a:lnL>
                    <a:lnR>
                      <a:noFill/>
                    </a:lnR>
                    <a:lnT>
                      <a:noFill/>
                    </a:lnT>
                    <a:lnB>
                      <a:noFill/>
                    </a:lnB>
                  </a:tcPr>
                </a:tc>
                <a:extLst>
                  <a:ext uri="{0D108BD9-81ED-4DB2-BD59-A6C34878D82A}">
                    <a16:rowId xmlns:a16="http://schemas.microsoft.com/office/drawing/2014/main" val="4057124362"/>
                  </a:ext>
                </a:extLst>
              </a:tr>
            </a:tbl>
          </a:graphicData>
        </a:graphic>
      </p:graphicFrame>
    </p:spTree>
    <p:extLst>
      <p:ext uri="{BB962C8B-B14F-4D97-AF65-F5344CB8AC3E}">
        <p14:creationId xmlns:p14="http://schemas.microsoft.com/office/powerpoint/2010/main" val="1621200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38F833EC3DF9E4E9CDC238C587C23C1" ma:contentTypeVersion="13" ma:contentTypeDescription="Create a new document." ma:contentTypeScope="" ma:versionID="3df63cde63b5073a5ab0eb5648766eca">
  <xsd:schema xmlns:xsd="http://www.w3.org/2001/XMLSchema" xmlns:xs="http://www.w3.org/2001/XMLSchema" xmlns:p="http://schemas.microsoft.com/office/2006/metadata/properties" xmlns:ns3="4837f5b5-3c43-455e-81b9-7fa3d09a2761" xmlns:ns4="22e51246-9694-406c-a0e1-e63bcc4d1303" targetNamespace="http://schemas.microsoft.com/office/2006/metadata/properties" ma:root="true" ma:fieldsID="07691ae5c7c09f6658eb8f304029b1d1" ns3:_="" ns4:_="">
    <xsd:import namespace="4837f5b5-3c43-455e-81b9-7fa3d09a2761"/>
    <xsd:import namespace="22e51246-9694-406c-a0e1-e63bcc4d130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element ref="ns4:MediaServiceOCR" minOccurs="0"/>
                <xsd:element ref="ns4:MediaServiceDateTaken" minOccurs="0"/>
                <xsd:element ref="ns4:MediaServiceLocation"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37f5b5-3c43-455e-81b9-7fa3d09a2761"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e51246-9694-406c-a0e1-e63bcc4d130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80669B-FDB3-4871-807A-92C2570125DC}">
  <ds:schemaRefs>
    <ds:schemaRef ds:uri="http://schemas.microsoft.com/office/2006/documentManagement/types"/>
    <ds:schemaRef ds:uri="http://purl.org/dc/terms/"/>
    <ds:schemaRef ds:uri="4837f5b5-3c43-455e-81b9-7fa3d09a2761"/>
    <ds:schemaRef ds:uri="http://schemas.microsoft.com/office/2006/metadata/properties"/>
    <ds:schemaRef ds:uri="http://purl.org/dc/elements/1.1/"/>
    <ds:schemaRef ds:uri="http://schemas.microsoft.com/office/infopath/2007/PartnerControls"/>
    <ds:schemaRef ds:uri="http://purl.org/dc/dcmitype/"/>
    <ds:schemaRef ds:uri="22e51246-9694-406c-a0e1-e63bcc4d1303"/>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41E068E2-7FE0-4ADE-A6DF-87CF5987392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37f5b5-3c43-455e-81b9-7fa3d09a2761"/>
    <ds:schemaRef ds:uri="22e51246-9694-406c-a0e1-e63bcc4d130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D68B517-FB82-4BA0-907F-BB58F9C960C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7209</TotalTime>
  <Words>15912</Words>
  <Application>Microsoft Office PowerPoint</Application>
  <PresentationFormat>Widescreen</PresentationFormat>
  <Paragraphs>2062</Paragraphs>
  <Slides>58</Slides>
  <Notes>3</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58</vt:i4>
      </vt:variant>
    </vt:vector>
  </HeadingPairs>
  <TitlesOfParts>
    <vt:vector size="67" baseType="lpstr">
      <vt:lpstr>AbcCursive</vt:lpstr>
      <vt:lpstr>Arial</vt:lpstr>
      <vt:lpstr>Brush Script MT</vt:lpstr>
      <vt:lpstr>Calibri</vt:lpstr>
      <vt:lpstr>Calibri Light</vt:lpstr>
      <vt:lpstr>Gill Sans</vt:lpstr>
      <vt:lpstr>Open Sans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Comprehensive Needs Assessment </vt:lpstr>
      <vt:lpstr>Comprehensive Needs Assessment Continued:  Goal Area 1-4 Summary  of Findings</vt:lpstr>
      <vt:lpstr>PowerPoint Presentation</vt:lpstr>
      <vt:lpstr>PowerPoint Presentation</vt:lpstr>
      <vt:lpstr>System Safeguards 2015</vt:lpstr>
      <vt:lpstr>Accountability System Summary and Goals  2022 </vt:lpstr>
      <vt:lpstr>Accountability System Summary and Goals  2022 </vt:lpstr>
      <vt:lpstr>Accountability System Summary and Goals  2022 (Spring 2022 STAAR District Data)</vt:lpstr>
      <vt:lpstr>Campus Overall Rating Calculation (Spring 2022 STAAR District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PSJA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Karla Rodriguez</dc:creator>
  <cp:lastModifiedBy>Veronica Cervantes</cp:lastModifiedBy>
  <cp:revision>151</cp:revision>
  <cp:lastPrinted>2023-09-18T14:15:28Z</cp:lastPrinted>
  <dcterms:created xsi:type="dcterms:W3CDTF">2018-09-05T14:38:10Z</dcterms:created>
  <dcterms:modified xsi:type="dcterms:W3CDTF">2024-01-18T23:25:09Z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0x010100138F833EC3DF9E4E9CDC238C587C23C1</vt:lpwstr>
  </property>
</Properties>
</file>