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Permanent Marker"/>
      <p:regular r:id="rId31"/>
    </p:embeddedFont>
    <p:embeddedFont>
      <p:font typeface="Pacifico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ermanentMarker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Pacifico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87d40588b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87d40588b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87d40588b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87d40588b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87cdd69d5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87cdd69d5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862c4a77b1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862c4a77b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862c4a77b1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862c4a77b1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862c4a77b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862c4a77b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862c4a77b1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862c4a77b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862c4a77b1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862c4a77b1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862c4a77b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862c4a77b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62c4a77b1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62c4a77b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62c4a77b1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862c4a77b1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862c4a77b1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862c4a77b1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862c4a77b1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862c4a77b1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62c4a77b1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62c4a77b1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62c4a77b1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62c4a77b1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862c4a77b1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862c4a77b1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62c4a77b1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62c4a77b1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862c4a77b1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862c4a77b1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862c4a77b1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862c4a77b1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862c4a77b1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862c4a77b1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862c4a77b1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862c4a77b1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862c4a77b1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862c4a77b1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862c4a77b1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862c4a77b1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862c4a77b1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862c4a77b1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5.jpg"/><Relationship Id="rId5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jp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jpg"/><Relationship Id="rId5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jpg"/><Relationship Id="rId4" Type="http://schemas.openxmlformats.org/officeDocument/2006/relationships/image" Target="../media/image5.jpg"/><Relationship Id="rId5" Type="http://schemas.openxmlformats.org/officeDocument/2006/relationships/image" Target="../media/image14.jpg"/><Relationship Id="rId6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Relationship Id="rId4" Type="http://schemas.openxmlformats.org/officeDocument/2006/relationships/image" Target="../media/image2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jpg"/><Relationship Id="rId4" Type="http://schemas.openxmlformats.org/officeDocument/2006/relationships/image" Target="../media/image16.jpg"/><Relationship Id="rId5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Relationship Id="rId4" Type="http://schemas.openxmlformats.org/officeDocument/2006/relationships/image" Target="../media/image6.jpg"/><Relationship Id="rId5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6.jpg"/><Relationship Id="rId4" Type="http://schemas.openxmlformats.org/officeDocument/2006/relationships/image" Target="../media/image44.jpg"/><Relationship Id="rId5" Type="http://schemas.openxmlformats.org/officeDocument/2006/relationships/image" Target="../media/image2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6.jpg"/><Relationship Id="rId4" Type="http://schemas.openxmlformats.org/officeDocument/2006/relationships/image" Target="../media/image32.jpg"/><Relationship Id="rId5" Type="http://schemas.openxmlformats.org/officeDocument/2006/relationships/image" Target="../media/image2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6.jpg"/><Relationship Id="rId4" Type="http://schemas.openxmlformats.org/officeDocument/2006/relationships/image" Target="../media/image3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jpg"/><Relationship Id="rId4" Type="http://schemas.openxmlformats.org/officeDocument/2006/relationships/image" Target="../media/image3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jpg"/><Relationship Id="rId4" Type="http://schemas.openxmlformats.org/officeDocument/2006/relationships/image" Target="../media/image48.jpg"/><Relationship Id="rId5" Type="http://schemas.openxmlformats.org/officeDocument/2006/relationships/image" Target="../media/image41.jpg"/><Relationship Id="rId6" Type="http://schemas.openxmlformats.org/officeDocument/2006/relationships/image" Target="../media/image3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5.jpg"/><Relationship Id="rId4" Type="http://schemas.openxmlformats.org/officeDocument/2006/relationships/image" Target="../media/image30.jpg"/><Relationship Id="rId5" Type="http://schemas.openxmlformats.org/officeDocument/2006/relationships/image" Target="../media/image53.jpg"/><Relationship Id="rId6" Type="http://schemas.openxmlformats.org/officeDocument/2006/relationships/image" Target="../media/image5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jpg"/><Relationship Id="rId4" Type="http://schemas.openxmlformats.org/officeDocument/2006/relationships/image" Target="../media/image4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jpg"/><Relationship Id="rId4" Type="http://schemas.openxmlformats.org/officeDocument/2006/relationships/image" Target="../media/image42.jpg"/><Relationship Id="rId5" Type="http://schemas.openxmlformats.org/officeDocument/2006/relationships/image" Target="../media/image4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7.jpg"/><Relationship Id="rId4" Type="http://schemas.openxmlformats.org/officeDocument/2006/relationships/image" Target="../media/image59.jpg"/><Relationship Id="rId5" Type="http://schemas.openxmlformats.org/officeDocument/2006/relationships/image" Target="../media/image40.jpg"/><Relationship Id="rId6" Type="http://schemas.openxmlformats.org/officeDocument/2006/relationships/image" Target="../media/image3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6.jpg"/><Relationship Id="rId4" Type="http://schemas.openxmlformats.org/officeDocument/2006/relationships/image" Target="../media/image45.jpg"/><Relationship Id="rId5" Type="http://schemas.openxmlformats.org/officeDocument/2006/relationships/image" Target="../media/image5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2.jpg"/><Relationship Id="rId4" Type="http://schemas.openxmlformats.org/officeDocument/2006/relationships/image" Target="../media/image54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817950" y="1016375"/>
            <a:ext cx="7372800" cy="7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Pacifico"/>
                <a:ea typeface="Pacifico"/>
                <a:cs typeface="Pacifico"/>
                <a:sym typeface="Pacifico"/>
              </a:rPr>
              <a:t>Ms. Samson’s</a:t>
            </a:r>
            <a:r>
              <a:rPr b="1" lang="en" sz="3600">
                <a:latin typeface="Pacifico"/>
                <a:ea typeface="Pacifico"/>
                <a:cs typeface="Pacifico"/>
                <a:sym typeface="Pacifico"/>
              </a:rPr>
              <a:t> Third Grade 2019-20</a:t>
            </a:r>
            <a:endParaRPr b="1" sz="3600"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1786350" y="3758100"/>
            <a:ext cx="5436000" cy="104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acifico"/>
                <a:ea typeface="Pacifico"/>
                <a:cs typeface="Pacifico"/>
                <a:sym typeface="Pacifico"/>
              </a:rPr>
              <a:t>Pacific Beach Elementary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acifico"/>
                <a:ea typeface="Pacifico"/>
                <a:cs typeface="Pacifico"/>
                <a:sym typeface="Pacifico"/>
              </a:rPr>
              <a:t>Pacific Beach, Washington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73763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603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6413875" y="3893775"/>
            <a:ext cx="2158500" cy="9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rPr>
              <a:t>And the </a:t>
            </a:r>
            <a:endParaRPr sz="2300">
              <a:solidFill>
                <a:srgbClr val="FFFFFF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rgbClr val="FFFFFF"/>
                </a:solidFill>
                <a:latin typeface="Pacifico"/>
                <a:ea typeface="Pacifico"/>
                <a:cs typeface="Pacifico"/>
                <a:sym typeface="Pacifico"/>
              </a:rPr>
              <a:t>journey begins!</a:t>
            </a:r>
            <a:endParaRPr sz="2300">
              <a:solidFill>
                <a:srgbClr val="FFFFFF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783F04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3525" y="214000"/>
            <a:ext cx="5108849" cy="305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175" y="2194325"/>
            <a:ext cx="4149552" cy="27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1499" y="2591123"/>
            <a:ext cx="2938329" cy="232377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970175" y="415800"/>
            <a:ext cx="2140500" cy="13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Pacifico"/>
                <a:ea typeface="Pacifico"/>
                <a:cs typeface="Pacifico"/>
                <a:sym typeface="Pacifico"/>
              </a:rPr>
              <a:t>The Pumpkin Patch</a:t>
            </a:r>
            <a:endParaRPr sz="28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C343D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2975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631" y="2110075"/>
            <a:ext cx="4817497" cy="269622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/>
        </p:nvSpPr>
        <p:spPr>
          <a:xfrm>
            <a:off x="1379550" y="508225"/>
            <a:ext cx="3326400" cy="13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acifico"/>
                <a:ea typeface="Pacifico"/>
                <a:cs typeface="Pacifico"/>
                <a:sym typeface="Pacifico"/>
              </a:rPr>
              <a:t>What do you dream of doing? Reading can help take you there!</a:t>
            </a:r>
            <a:endParaRPr sz="24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74E13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5725" y="275600"/>
            <a:ext cx="4650873" cy="2865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200" y="275600"/>
            <a:ext cx="3360326" cy="4170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84400" y="2287076"/>
            <a:ext cx="3360322" cy="251762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6883675" y="3726725"/>
            <a:ext cx="1817100" cy="5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Pacifico"/>
                <a:ea typeface="Pacifico"/>
                <a:cs typeface="Pacifico"/>
                <a:sym typeface="Pacifico"/>
              </a:rPr>
              <a:t>READING!</a:t>
            </a:r>
            <a:endParaRPr b="1" sz="22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7F6000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016" y="260199"/>
            <a:ext cx="4426786" cy="270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39175" y="152400"/>
            <a:ext cx="2961478" cy="270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7660" y="2328275"/>
            <a:ext cx="4047537" cy="270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4550" y="2480812"/>
            <a:ext cx="3160627" cy="240234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8048300" y="2967625"/>
            <a:ext cx="652500" cy="18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S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T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E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M 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0000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600" y="152400"/>
            <a:ext cx="2351171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0325" y="168625"/>
            <a:ext cx="4619505" cy="4822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2910850" y="723775"/>
            <a:ext cx="924000" cy="38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N     S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A     T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T     U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I      D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V     I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E     E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       S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A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M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E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R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I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C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A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ermanent Marker"/>
                <a:ea typeface="Permanent Marker"/>
                <a:cs typeface="Permanent Marker"/>
                <a:sym typeface="Permanent Marker"/>
              </a:rPr>
              <a:t>N</a:t>
            </a:r>
            <a:endParaRPr b="1" sz="16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0000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8663" y="337175"/>
            <a:ext cx="4829422" cy="3589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950" y="2171350"/>
            <a:ext cx="3089201" cy="2823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175" y="90800"/>
            <a:ext cx="2698832" cy="208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80000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28600"/>
            <a:ext cx="3227253" cy="305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9550" y="290200"/>
            <a:ext cx="3227252" cy="2652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3675" y="1801750"/>
            <a:ext cx="3150672" cy="3156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460400" y="3649750"/>
            <a:ext cx="2203800" cy="9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Permanent Marker"/>
                <a:ea typeface="Permanent Marker"/>
                <a:cs typeface="Permanent Marker"/>
                <a:sym typeface="Permanent Marker"/>
              </a:rPr>
              <a:t>Coast Salish </a:t>
            </a:r>
            <a:endParaRPr b="1" sz="23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Permanent Marker"/>
                <a:ea typeface="Permanent Marker"/>
                <a:cs typeface="Permanent Marker"/>
                <a:sym typeface="Permanent Marker"/>
              </a:rPr>
              <a:t>History Box</a:t>
            </a:r>
            <a:endParaRPr b="1" sz="23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116" name="Google Shape;116;p21"/>
          <p:cNvSpPr txBox="1"/>
          <p:nvPr/>
        </p:nvSpPr>
        <p:spPr>
          <a:xfrm>
            <a:off x="6606475" y="3557350"/>
            <a:ext cx="16017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In-class </a:t>
            </a:r>
            <a:endParaRPr b="1" sz="2200">
              <a:solidFill>
                <a:schemeClr val="dk1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field trip!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980000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818549" cy="292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1475" y="152401"/>
            <a:ext cx="4005527" cy="331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55801" y="1914700"/>
            <a:ext cx="3550374" cy="3152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1155CC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675" y="152400"/>
            <a:ext cx="7850649" cy="439420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/>
        </p:nvSpPr>
        <p:spPr>
          <a:xfrm>
            <a:off x="2136450" y="4546600"/>
            <a:ext cx="45447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Pacifico"/>
                <a:ea typeface="Pacifico"/>
                <a:cs typeface="Pacifico"/>
                <a:sym typeface="Pacifico"/>
              </a:rPr>
              <a:t>New Dictionaries from the Elks Club!</a:t>
            </a:r>
            <a:endParaRPr b="1" sz="21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1C75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000" y="170025"/>
            <a:ext cx="6068949" cy="380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6590949" y="487425"/>
            <a:ext cx="2539253" cy="1904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0300" y="1838925"/>
            <a:ext cx="3403324" cy="318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 txBox="1"/>
          <p:nvPr/>
        </p:nvSpPr>
        <p:spPr>
          <a:xfrm>
            <a:off x="1308975" y="4165400"/>
            <a:ext cx="25101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latin typeface="Pacifico"/>
                <a:ea typeface="Pacifico"/>
                <a:cs typeface="Pacifico"/>
                <a:sym typeface="Pacifico"/>
              </a:rPr>
              <a:t>Recess!</a:t>
            </a:r>
            <a:endParaRPr sz="42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134F5C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400" y="244800"/>
            <a:ext cx="3347875" cy="312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1888" y="244800"/>
            <a:ext cx="2617814" cy="312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85899" y="2231375"/>
            <a:ext cx="4572199" cy="269494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/>
          <p:nvPr/>
        </p:nvSpPr>
        <p:spPr>
          <a:xfrm>
            <a:off x="3692788" y="800800"/>
            <a:ext cx="23406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acifico"/>
                <a:ea typeface="Pacifico"/>
                <a:cs typeface="Pacifico"/>
                <a:sym typeface="Pacifico"/>
              </a:rPr>
              <a:t>Learning   X</a:t>
            </a:r>
            <a:endParaRPr sz="25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acifico"/>
                <a:ea typeface="Pacifico"/>
                <a:cs typeface="Pacifico"/>
                <a:sym typeface="Pacifico"/>
              </a:rPr>
              <a:t>Multiplication!</a:t>
            </a:r>
            <a:endParaRPr sz="25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74E13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949" y="152400"/>
            <a:ext cx="4487347" cy="2809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4975" y="1586175"/>
            <a:ext cx="5745025" cy="336122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5251300" y="261800"/>
            <a:ext cx="3403200" cy="9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Pacifico"/>
                <a:ea typeface="Pacifico"/>
                <a:cs typeface="Pacifico"/>
                <a:sym typeface="Pacifico"/>
              </a:rPr>
              <a:t>Our Winter Holiday </a:t>
            </a:r>
            <a:endParaRPr b="1" sz="28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Pacifico"/>
                <a:ea typeface="Pacifico"/>
                <a:cs typeface="Pacifico"/>
                <a:sym typeface="Pacifico"/>
              </a:rPr>
              <a:t>         Concert!</a:t>
            </a:r>
            <a:endParaRPr b="1" sz="28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434343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8899" y="275601"/>
            <a:ext cx="4586428" cy="2989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4075" y="275600"/>
            <a:ext cx="3220248" cy="419837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7"/>
          <p:cNvSpPr txBox="1"/>
          <p:nvPr/>
        </p:nvSpPr>
        <p:spPr>
          <a:xfrm>
            <a:off x="4028900" y="3695925"/>
            <a:ext cx="4734600" cy="11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Taking notes from a 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Martin Luther King Jr video!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74E13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1700" y="214000"/>
            <a:ext cx="3131053" cy="357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425" y="152400"/>
            <a:ext cx="2946397" cy="3928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5600" y="152400"/>
            <a:ext cx="2323699" cy="2046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11776" y="2358174"/>
            <a:ext cx="2872848" cy="270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8"/>
          <p:cNvSpPr txBox="1"/>
          <p:nvPr/>
        </p:nvSpPr>
        <p:spPr>
          <a:xfrm>
            <a:off x="6899050" y="3957025"/>
            <a:ext cx="1408200" cy="11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100">
                <a:latin typeface="Pacifico"/>
                <a:ea typeface="Pacifico"/>
                <a:cs typeface="Pacifico"/>
                <a:sym typeface="Pacifico"/>
              </a:rPr>
              <a:t>More Math!</a:t>
            </a:r>
            <a:endParaRPr b="1" sz="31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134F5C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720" y="77000"/>
            <a:ext cx="2398198" cy="319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351" y="2431550"/>
            <a:ext cx="2630668" cy="271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0224" y="1580000"/>
            <a:ext cx="2513601" cy="348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4150" y="169400"/>
            <a:ext cx="4024450" cy="3018353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/>
          <p:nvPr/>
        </p:nvSpPr>
        <p:spPr>
          <a:xfrm>
            <a:off x="2650525" y="286400"/>
            <a:ext cx="2630700" cy="12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latin typeface="Pacifico"/>
                <a:ea typeface="Pacifico"/>
                <a:cs typeface="Pacifico"/>
                <a:sym typeface="Pacifico"/>
              </a:rPr>
              <a:t>Puzzles and Legos!</a:t>
            </a:r>
            <a:endParaRPr b="1" sz="34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D9EEB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6400" y="402550"/>
            <a:ext cx="4419598" cy="4338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77598" y="2508550"/>
            <a:ext cx="4113200" cy="242729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0"/>
          <p:cNvSpPr txBox="1"/>
          <p:nvPr/>
        </p:nvSpPr>
        <p:spPr>
          <a:xfrm>
            <a:off x="5618850" y="508200"/>
            <a:ext cx="2466000" cy="13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Mindfulness 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     With 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  Miss Liz!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0"/>
          <p:cNvSpPr txBox="1"/>
          <p:nvPr/>
        </p:nvSpPr>
        <p:spPr>
          <a:xfrm>
            <a:off x="5121400" y="1978475"/>
            <a:ext cx="3869400" cy="3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Pacifico"/>
                <a:ea typeface="Pacifico"/>
                <a:cs typeface="Pacifico"/>
                <a:sym typeface="Pacifico"/>
              </a:rPr>
              <a:t>(Have you practiced mindful walking today?)</a:t>
            </a:r>
            <a:endParaRPr b="1" sz="15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76A5AF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52400"/>
            <a:ext cx="4202448" cy="26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6175" y="1395551"/>
            <a:ext cx="4526324" cy="3482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3975" y="2924350"/>
            <a:ext cx="2369556" cy="200515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1"/>
          <p:cNvSpPr txBox="1"/>
          <p:nvPr/>
        </p:nvSpPr>
        <p:spPr>
          <a:xfrm>
            <a:off x="4572000" y="354200"/>
            <a:ext cx="4311900" cy="8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Pacifico"/>
                <a:ea typeface="Pacifico"/>
                <a:cs typeface="Pacifico"/>
                <a:sym typeface="Pacifico"/>
              </a:rPr>
              <a:t>Reading and working together!</a:t>
            </a:r>
            <a:endParaRPr b="1" sz="25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C78D8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0375" y="131475"/>
            <a:ext cx="4579200" cy="4936626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2"/>
          <p:cNvSpPr txBox="1"/>
          <p:nvPr/>
        </p:nvSpPr>
        <p:spPr>
          <a:xfrm>
            <a:off x="6390875" y="3665125"/>
            <a:ext cx="2001900" cy="12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Permanent Marker"/>
                <a:ea typeface="Permanent Marker"/>
                <a:cs typeface="Permanent Marker"/>
                <a:sym typeface="Permanent Marker"/>
              </a:rPr>
              <a:t>A game of</a:t>
            </a:r>
            <a:endParaRPr b="1" sz="2700"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latin typeface="Permanent Marker"/>
                <a:ea typeface="Permanent Marker"/>
                <a:cs typeface="Permanent Marker"/>
                <a:sym typeface="Permanent Marker"/>
              </a:rPr>
              <a:t> Dead Fish!</a:t>
            </a:r>
            <a:endParaRPr b="1" sz="2700"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448549" cy="295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4376" y="2044150"/>
            <a:ext cx="2311152" cy="3081527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3"/>
          <p:cNvSpPr txBox="1"/>
          <p:nvPr/>
        </p:nvSpPr>
        <p:spPr>
          <a:xfrm>
            <a:off x="6770325" y="152400"/>
            <a:ext cx="18552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Distance Learning 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During the 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latin typeface="Pacifico"/>
                <a:ea typeface="Pacifico"/>
                <a:cs typeface="Pacifico"/>
                <a:sym typeface="Pacifico"/>
              </a:rPr>
              <a:t>Closure!</a:t>
            </a:r>
            <a:endParaRPr b="1" sz="260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207" name="Google Shape;20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6275" y="254663"/>
            <a:ext cx="2065363" cy="2753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25150" y="2141147"/>
            <a:ext cx="2448551" cy="2887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807799" cy="3743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1913" y="152400"/>
            <a:ext cx="3236038" cy="374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55599" y="215375"/>
            <a:ext cx="2400714" cy="3200952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4"/>
          <p:cNvSpPr txBox="1"/>
          <p:nvPr/>
        </p:nvSpPr>
        <p:spPr>
          <a:xfrm>
            <a:off x="1632400" y="4419700"/>
            <a:ext cx="6017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https://www.facebook.com/PBElementary/videos/1131124153895708/?t=5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666666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038" y="152400"/>
            <a:ext cx="626792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849" y="3200825"/>
            <a:ext cx="1654128" cy="1790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6"/>
          <p:cNvSpPr txBox="1"/>
          <p:nvPr/>
        </p:nvSpPr>
        <p:spPr>
          <a:xfrm>
            <a:off x="2385350" y="562050"/>
            <a:ext cx="4419600" cy="40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acifico"/>
                <a:ea typeface="Pacifico"/>
                <a:cs typeface="Pacifico"/>
                <a:sym typeface="Pacifico"/>
              </a:rPr>
              <a:t>May we be safe.</a:t>
            </a:r>
            <a:endParaRPr b="1" sz="37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acifico"/>
                <a:ea typeface="Pacifico"/>
                <a:cs typeface="Pacifico"/>
                <a:sym typeface="Pacifico"/>
              </a:rPr>
              <a:t>May we be happy.</a:t>
            </a:r>
            <a:endParaRPr b="1" sz="37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acifico"/>
                <a:ea typeface="Pacifico"/>
                <a:cs typeface="Pacifico"/>
                <a:sym typeface="Pacifico"/>
              </a:rPr>
              <a:t>May we be healthy.</a:t>
            </a:r>
            <a:endParaRPr b="1" sz="37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acifico"/>
                <a:ea typeface="Pacifico"/>
                <a:cs typeface="Pacifico"/>
                <a:sym typeface="Pacifico"/>
              </a:rPr>
              <a:t>May we be peaceful.</a:t>
            </a:r>
            <a:endParaRPr b="1" sz="37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Pacifico"/>
                <a:ea typeface="Pacifico"/>
                <a:cs typeface="Pacifico"/>
                <a:sym typeface="Pacifico"/>
              </a:rPr>
              <a:t>Ms. Samson’s Third Grade</a:t>
            </a:r>
            <a:endParaRPr b="1" sz="22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Pacifico"/>
                <a:ea typeface="Pacifico"/>
                <a:cs typeface="Pacifico"/>
                <a:sym typeface="Pacifico"/>
              </a:rPr>
              <a:t>          2019-2020</a:t>
            </a:r>
            <a:endParaRPr b="1" sz="2200"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00"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