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67" r:id="rId3"/>
    <p:sldId id="275" r:id="rId4"/>
    <p:sldId id="327" r:id="rId5"/>
    <p:sldId id="276" r:id="rId6"/>
    <p:sldId id="277" r:id="rId7"/>
    <p:sldId id="321" r:id="rId8"/>
    <p:sldId id="322" r:id="rId9"/>
    <p:sldId id="323" r:id="rId10"/>
    <p:sldId id="296" r:id="rId11"/>
    <p:sldId id="295" r:id="rId12"/>
    <p:sldId id="317" r:id="rId13"/>
    <p:sldId id="294" r:id="rId14"/>
    <p:sldId id="297" r:id="rId15"/>
    <p:sldId id="298" r:id="rId16"/>
    <p:sldId id="300" r:id="rId17"/>
    <p:sldId id="299" r:id="rId18"/>
    <p:sldId id="301" r:id="rId19"/>
    <p:sldId id="303" r:id="rId20"/>
    <p:sldId id="318" r:id="rId21"/>
    <p:sldId id="311" r:id="rId22"/>
    <p:sldId id="319" r:id="rId23"/>
    <p:sldId id="310" r:id="rId24"/>
    <p:sldId id="316" r:id="rId25"/>
    <p:sldId id="320" r:id="rId26"/>
    <p:sldId id="324" r:id="rId27"/>
    <p:sldId id="32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607CF-C595-4F5E-9542-E4279EA41FFD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8E9E4-E863-4BC6-AD0C-B19777EF7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4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STEPH, VIDEO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2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95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88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4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13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83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8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85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Sample Passage, 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73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10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Sample Passage, 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1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2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Grade Sample Passages, LINDS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82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68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70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85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52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19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38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NIK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11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LINDS</a:t>
            </a:r>
            <a:r>
              <a:rPr lang="en-US" baseline="0" dirty="0" smtClean="0"/>
              <a:t> LEAD TOOLS, PARENTS EXPLORE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8E9E4-E863-4BC6-AD0C-B19777EF74B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78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4882E0E-7269-4396-AD8C-AB00C5CA5687}" type="datetimeFigureOut">
              <a:rPr lang="en-US" smtClean="0"/>
              <a:t>4/17/2018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DD9175D-F6AD-45D9-AF2A-23551F65607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doe.org/Curriculum-Instruction-and-Assessment/Assessment/Documents/Milestones/Study-Resource%20Guides/Milestones_StudyGuide_GR03_11-16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doe.org/Curriculum-Instruction-and-Assessment/Assessment/Pages/Georgia-Milestones-EOG-Resources.aspx" TargetMode="External"/><Relationship Id="rId5" Type="http://schemas.openxmlformats.org/officeDocument/2006/relationships/hyperlink" Target="https://lorpub.gadoe.org/xmlui/bitstream/handle/123456789/49666/Grade-5_Study_Guide_7.7.17.pdf" TargetMode="External"/><Relationship Id="rId4" Type="http://schemas.openxmlformats.org/officeDocument/2006/relationships/hyperlink" Target="http://www.gadoe.org/Curriculum-Instruction-and-Assessment/Assessment/Documents/Milestones/Study-Resource%20Guides/Milestones_StudyGuide_GR04_3-20-2017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experienceonline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Sawyer Road Elementary</a:t>
            </a:r>
          </a:p>
          <a:p>
            <a:endParaRPr lang="en-US" dirty="0" smtClean="0"/>
          </a:p>
          <a:p>
            <a:r>
              <a:rPr lang="en-US" dirty="0" smtClean="0"/>
              <a:t>Grades 3-5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066800"/>
            <a:ext cx="6629400" cy="4724400"/>
          </a:xfrm>
        </p:spPr>
        <p:txBody>
          <a:bodyPr/>
          <a:lstStyle/>
          <a:p>
            <a:pPr algn="ctr"/>
            <a:r>
              <a:rPr lang="en-US" sz="4800" dirty="0" smtClean="0"/>
              <a:t>Georgia Milestones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parent information session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557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10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Grades 3-5, online administration with scratch paper</a:t>
            </a:r>
          </a:p>
          <a:p>
            <a:endParaRPr lang="en-US" dirty="0"/>
          </a:p>
          <a:p>
            <a:r>
              <a:rPr lang="en-US" dirty="0" smtClean="0"/>
              <a:t>ELA &amp; Math: </a:t>
            </a:r>
            <a:r>
              <a:rPr lang="en-US" dirty="0" smtClean="0">
                <a:hlinkClick r:id="rId3"/>
              </a:rPr>
              <a:t>Grade 3 </a:t>
            </a:r>
            <a:r>
              <a:rPr lang="en-US" dirty="0" smtClean="0"/>
              <a:t>and </a:t>
            </a:r>
            <a:r>
              <a:rPr lang="en-US" dirty="0" smtClean="0">
                <a:hlinkClick r:id="rId4"/>
              </a:rPr>
              <a:t>Grade 4</a:t>
            </a: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r>
              <a:rPr lang="en-US" dirty="0" smtClean="0"/>
              <a:t>ELA, Math, Social Studies, &amp; Science: </a:t>
            </a:r>
            <a:r>
              <a:rPr lang="en-US" dirty="0" smtClean="0">
                <a:hlinkClick r:id="rId5"/>
              </a:rPr>
              <a:t>Grade 5</a:t>
            </a:r>
            <a:endParaRPr lang="en-US" dirty="0" smtClean="0"/>
          </a:p>
          <a:p>
            <a:pPr marL="64008" indent="0">
              <a:buNone/>
            </a:pPr>
            <a:endParaRPr lang="en-US" dirty="0" smtClean="0"/>
          </a:p>
          <a:p>
            <a:r>
              <a:rPr lang="en-US" dirty="0" smtClean="0"/>
              <a:t>Selected (multiple choice), technology-enhanced (drag or click), and constructed (typed) responses</a:t>
            </a:r>
          </a:p>
          <a:p>
            <a:endParaRPr lang="en-US" dirty="0"/>
          </a:p>
          <a:p>
            <a:r>
              <a:rPr lang="en-US" dirty="0" smtClean="0"/>
              <a:t>Criterion-referenced items (scored) to show mastery of standards</a:t>
            </a:r>
          </a:p>
          <a:p>
            <a:endParaRPr lang="en-US" dirty="0"/>
          </a:p>
          <a:p>
            <a:r>
              <a:rPr lang="en-US" dirty="0" smtClean="0"/>
              <a:t>Norm referenced items (some scored) to provide feedback for national norming</a:t>
            </a:r>
          </a:p>
          <a:p>
            <a:endParaRPr lang="en-US" dirty="0"/>
          </a:p>
          <a:p>
            <a:r>
              <a:rPr lang="en-US" dirty="0" smtClean="0"/>
              <a:t>Field test items (unscored) to develop new items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hlinkClick r:id="rId6"/>
              </a:rPr>
              <a:t>Georgia </a:t>
            </a:r>
            <a:r>
              <a:rPr lang="en-US" dirty="0" err="1" smtClean="0">
                <a:hlinkClick r:id="rId6"/>
              </a:rPr>
              <a:t>MilestoneS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13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400" dirty="0"/>
              <a:t>ELA will consist of 3 sections, 1 of which will focus mainly on </a:t>
            </a:r>
            <a:r>
              <a:rPr lang="en-US" sz="2400" dirty="0" smtClean="0"/>
              <a:t>writing</a:t>
            </a:r>
          </a:p>
          <a:p>
            <a:pPr marL="64008" indent="0">
              <a:buNone/>
            </a:pPr>
            <a:endParaRPr lang="en-US" sz="2400" dirty="0"/>
          </a:p>
          <a:p>
            <a:r>
              <a:rPr lang="en-US" sz="2400" dirty="0"/>
              <a:t>Mathematics will consist of 2 </a:t>
            </a:r>
            <a:r>
              <a:rPr lang="en-US" sz="2400" dirty="0" smtClean="0"/>
              <a:t>sections</a:t>
            </a:r>
          </a:p>
          <a:p>
            <a:pPr marL="64008" indent="0">
              <a:buNone/>
            </a:pPr>
            <a:endParaRPr lang="en-US" sz="2400" dirty="0"/>
          </a:p>
          <a:p>
            <a:r>
              <a:rPr lang="en-US" sz="2400" dirty="0"/>
              <a:t>Science will consist of 2 </a:t>
            </a:r>
            <a:r>
              <a:rPr lang="en-US" sz="2400" dirty="0" smtClean="0"/>
              <a:t>sections (5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Only)</a:t>
            </a:r>
          </a:p>
          <a:p>
            <a:pPr marL="64008" indent="0">
              <a:buNone/>
            </a:pPr>
            <a:endParaRPr lang="en-US" sz="2400" dirty="0"/>
          </a:p>
          <a:p>
            <a:r>
              <a:rPr lang="en-US" sz="2400" dirty="0"/>
              <a:t>Social Studies will consist of 2 </a:t>
            </a:r>
            <a:r>
              <a:rPr lang="en-US" sz="2400" dirty="0" smtClean="0"/>
              <a:t>sections (5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Only)</a:t>
            </a:r>
            <a:endParaRPr lang="en-US" sz="24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Test </a:t>
            </a:r>
            <a:r>
              <a:rPr lang="en-US" dirty="0" smtClean="0"/>
              <a:t>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2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742195"/>
          </a:xfrm>
        </p:spPr>
        <p:txBody>
          <a:bodyPr/>
          <a:lstStyle/>
          <a:p>
            <a:r>
              <a:rPr lang="en-US" dirty="0" smtClean="0"/>
              <a:t>Test schedule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600200"/>
            <a:ext cx="8839200" cy="5105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" y="1600200"/>
            <a:ext cx="8839200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000" y="989738"/>
            <a:ext cx="5181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APRIL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4946152"/>
            <a:ext cx="5181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MAY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905000" y="4338357"/>
            <a:ext cx="51816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RETEST SCHEDULE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282" y="5425291"/>
            <a:ext cx="6267036" cy="124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2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92" y="1676400"/>
            <a:ext cx="6501008" cy="5181600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b="1" i="1" dirty="0" smtClean="0"/>
              <a:t>Criterion-Referenced Scored Items</a:t>
            </a:r>
            <a:endParaRPr lang="en-US" b="1" i="1" dirty="0"/>
          </a:p>
          <a:p>
            <a:pPr marL="64008" indent="0">
              <a:buNone/>
            </a:pPr>
            <a:r>
              <a:rPr lang="en-US" dirty="0"/>
              <a:t>Total Number of Items</a:t>
            </a:r>
            <a:r>
              <a:rPr lang="en-US" dirty="0" smtClean="0"/>
              <a:t>: 43 </a:t>
            </a:r>
          </a:p>
          <a:p>
            <a:pPr marL="64008" indent="0">
              <a:buNone/>
            </a:pPr>
            <a:r>
              <a:rPr lang="en-US" dirty="0" smtClean="0"/>
              <a:t>Total </a:t>
            </a:r>
            <a:r>
              <a:rPr lang="en-US" dirty="0"/>
              <a:t>Number of Points: </a:t>
            </a:r>
            <a:r>
              <a:rPr lang="en-US" dirty="0" smtClean="0"/>
              <a:t>55</a:t>
            </a:r>
          </a:p>
          <a:p>
            <a:pPr marL="64008" indent="0">
              <a:buNone/>
            </a:pPr>
            <a:endParaRPr lang="en-US" sz="800" dirty="0"/>
          </a:p>
          <a:p>
            <a:pPr marL="64008" indent="0">
              <a:buNone/>
            </a:pPr>
            <a:r>
              <a:rPr lang="en-US" b="1" i="1" dirty="0" smtClean="0"/>
              <a:t>Breakdown by Item Type:</a:t>
            </a:r>
          </a:p>
          <a:p>
            <a:r>
              <a:rPr lang="en-US" dirty="0" smtClean="0"/>
              <a:t>38 </a:t>
            </a:r>
            <a:r>
              <a:rPr lang="en-US" dirty="0"/>
              <a:t>Selected Response </a:t>
            </a:r>
            <a:r>
              <a:rPr lang="en-US" dirty="0" smtClean="0"/>
              <a:t>(1 </a:t>
            </a:r>
            <a:r>
              <a:rPr lang="en-US" dirty="0"/>
              <a:t>point </a:t>
            </a:r>
            <a:r>
              <a:rPr lang="en-US" dirty="0" smtClean="0"/>
              <a:t>each, 10 of which provide Norm Reference Test feedback)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 smtClean="0"/>
              <a:t>1 Technology Enhanced Response (2 points)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2 Constructed Response (2 points each</a:t>
            </a:r>
            <a:r>
              <a:rPr lang="en-US" dirty="0" smtClean="0"/>
              <a:t>)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1 Extended Constructed </a:t>
            </a:r>
            <a:r>
              <a:rPr lang="en-US" dirty="0"/>
              <a:t>Response </a:t>
            </a:r>
            <a:r>
              <a:rPr lang="en-US" dirty="0" smtClean="0"/>
              <a:t>(4 </a:t>
            </a:r>
            <a:r>
              <a:rPr lang="en-US" dirty="0"/>
              <a:t>points</a:t>
            </a:r>
            <a:r>
              <a:rPr lang="en-US" dirty="0" smtClean="0"/>
              <a:t>)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1 </a:t>
            </a:r>
            <a:r>
              <a:rPr lang="en-US" dirty="0" smtClean="0"/>
              <a:t>Extended Writing </a:t>
            </a:r>
            <a:r>
              <a:rPr lang="en-US" dirty="0"/>
              <a:t>Response </a:t>
            </a:r>
            <a:r>
              <a:rPr lang="en-US" dirty="0" smtClean="0"/>
              <a:t>(7 </a:t>
            </a:r>
            <a:r>
              <a:rPr lang="en-US" dirty="0"/>
              <a:t>points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382000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English Language Arts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53200" y="1676400"/>
            <a:ext cx="2462408" cy="1371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Wingdings 2" pitchFamily="18" charset="2"/>
              <a:buNone/>
            </a:pPr>
            <a:r>
              <a:rPr lang="en-US" i="1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Items Not Scored</a:t>
            </a:r>
          </a:p>
          <a:p>
            <a:pPr marL="64008" indent="0">
              <a:buFont typeface="Wingdings 2" pitchFamily="18" charset="2"/>
              <a:buNone/>
            </a:pPr>
            <a:r>
              <a:rPr lang="en-US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 NRT only</a:t>
            </a:r>
          </a:p>
          <a:p>
            <a:pPr marL="64008" indent="0">
              <a:buFont typeface="Wingdings 2" pitchFamily="18" charset="2"/>
              <a:buNone/>
            </a:pPr>
            <a:r>
              <a:rPr lang="en-US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 CR Field Test</a:t>
            </a:r>
          </a:p>
          <a:p>
            <a:pPr marL="45720" indent="0">
              <a:buFont typeface="Wingdings 2" pitchFamily="18" charset="2"/>
              <a:buNone/>
            </a:pPr>
            <a:endParaRPr lang="en-US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" indent="0">
              <a:buFont typeface="Wingdings 2" pitchFamily="18" charset="2"/>
              <a:buNone/>
            </a:pPr>
            <a:endParaRPr lang="en-US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64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3581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 smtClean="0"/>
              <a:t>Constructed Response: Short response (2-4 sentences) to a question that can be answered by reading the source text </a:t>
            </a:r>
          </a:p>
          <a:p>
            <a:endParaRPr lang="en-US" dirty="0"/>
          </a:p>
          <a:p>
            <a:r>
              <a:rPr lang="en-US" dirty="0" smtClean="0"/>
              <a:t>Extended Constructed Response: Longer response (1-2 paragraphs) writing a Narrative story connected to one or two source texts</a:t>
            </a:r>
          </a:p>
          <a:p>
            <a:endParaRPr lang="en-US" dirty="0"/>
          </a:p>
          <a:p>
            <a:r>
              <a:rPr lang="en-US" dirty="0" smtClean="0"/>
              <a:t>Extended Writing Response: Longest response (multiple paragraphs) writing an Informational or Opinion piece connected to two source texts</a:t>
            </a:r>
          </a:p>
          <a:p>
            <a:endParaRPr lang="en-US" dirty="0" smtClean="0"/>
          </a:p>
          <a:p>
            <a:pPr marL="6400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80306"/>
          </a:xfrm>
        </p:spPr>
        <p:txBody>
          <a:bodyPr>
            <a:normAutofit/>
          </a:bodyPr>
          <a:lstStyle/>
          <a:p>
            <a:r>
              <a:rPr lang="en-US" dirty="0"/>
              <a:t>Writing at Every </a:t>
            </a:r>
            <a:r>
              <a:rPr lang="en-US" dirty="0" smtClean="0"/>
              <a:t>Grade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048693"/>
              </p:ext>
            </p:extLst>
          </p:nvPr>
        </p:nvGraphicFramePr>
        <p:xfrm>
          <a:off x="152400" y="5029200"/>
          <a:ext cx="8839200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4419600"/>
              </a:tblGrid>
              <a:tr h="6902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DAY 1</a:t>
                      </a:r>
                    </a:p>
                    <a:p>
                      <a:pPr algn="ctr"/>
                      <a:r>
                        <a:rPr lang="en-US" dirty="0" smtClean="0"/>
                        <a:t>90 minutes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DAYS</a:t>
                      </a:r>
                      <a:r>
                        <a:rPr lang="en-US" baseline="0" dirty="0" smtClean="0"/>
                        <a:t> 2 &amp; 3</a:t>
                      </a:r>
                    </a:p>
                    <a:p>
                      <a:pPr algn="ctr"/>
                      <a:r>
                        <a:rPr lang="en-US" baseline="0" dirty="0" smtClean="0"/>
                        <a:t>75 minutes</a:t>
                      </a:r>
                      <a:endParaRPr lang="en-US" dirty="0"/>
                    </a:p>
                  </a:txBody>
                  <a:tcPr/>
                </a:tc>
              </a:tr>
              <a:tr h="986118">
                <a:tc>
                  <a:txBody>
                    <a:bodyPr/>
                    <a:lstStyle/>
                    <a:p>
                      <a:r>
                        <a:rPr lang="en-US" dirty="0" smtClean="0"/>
                        <a:t>3 Selected Responses</a:t>
                      </a:r>
                    </a:p>
                    <a:p>
                      <a:r>
                        <a:rPr lang="en-US" dirty="0" smtClean="0"/>
                        <a:t>1 Constructed Response </a:t>
                      </a:r>
                    </a:p>
                    <a:p>
                      <a:r>
                        <a:rPr lang="en-US" dirty="0" smtClean="0"/>
                        <a:t>1 Extended Writing 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 Selected</a:t>
                      </a:r>
                      <a:r>
                        <a:rPr lang="en-US" baseline="0" dirty="0" smtClean="0"/>
                        <a:t> Responses</a:t>
                      </a:r>
                    </a:p>
                    <a:p>
                      <a:r>
                        <a:rPr lang="en-US" baseline="0" dirty="0" smtClean="0"/>
                        <a:t>1 Constructed Response</a:t>
                      </a:r>
                    </a:p>
                    <a:p>
                      <a:r>
                        <a:rPr lang="en-US" baseline="0" dirty="0" smtClean="0"/>
                        <a:t>1 Extended Constructed Response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44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" y="10438"/>
            <a:ext cx="486746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2688" y="152400"/>
            <a:ext cx="4179577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3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795"/>
            <a:ext cx="8229600" cy="118030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Grade selected response</a:t>
            </a:r>
            <a:br>
              <a:rPr lang="en-US" sz="2800" dirty="0" smtClean="0"/>
            </a:br>
            <a:r>
              <a:rPr lang="en-US" sz="2800" dirty="0" smtClean="0"/>
              <a:t>1-point, Depth of knowledge 2 &amp; DOK 3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52600"/>
            <a:ext cx="6771118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360" y="4231449"/>
            <a:ext cx="7028840" cy="232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1795"/>
            <a:ext cx="8229600" cy="118030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Grade technology enhanced</a:t>
            </a:r>
            <a:br>
              <a:rPr lang="en-US" sz="2800" dirty="0" smtClean="0"/>
            </a:br>
            <a:r>
              <a:rPr lang="en-US" sz="2800" dirty="0" smtClean="0"/>
              <a:t>2-point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838200"/>
            <a:ext cx="590489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5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0"/>
            <a:ext cx="7086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212906" y="223837"/>
            <a:ext cx="88392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Grade constructed response </a:t>
            </a:r>
          </a:p>
          <a:p>
            <a:pPr algn="l"/>
            <a:r>
              <a:rPr lang="en-US" sz="2400" dirty="0" smtClean="0"/>
              <a:t>2-point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87" y="2133600"/>
            <a:ext cx="826023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8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8991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86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"/>
            <a:ext cx="8839200" cy="1143000"/>
          </a:xfrm>
        </p:spPr>
        <p:txBody>
          <a:bodyPr/>
          <a:lstStyle/>
          <a:p>
            <a:pPr algn="l"/>
            <a:r>
              <a:rPr lang="en-US" sz="1800" dirty="0" smtClean="0"/>
              <a:t>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grade extended constructed response</a:t>
            </a:r>
            <a:br>
              <a:rPr lang="en-US" sz="1800" dirty="0" smtClean="0"/>
            </a:br>
            <a:r>
              <a:rPr lang="en-US" sz="1800" dirty="0" smtClean="0"/>
              <a:t>4-point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09800"/>
            <a:ext cx="7924800" cy="43305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111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4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8762999" cy="35813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3733800"/>
            <a:ext cx="8762999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241" y="152400"/>
            <a:ext cx="7319518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dirty="0"/>
              <a:t>4</a:t>
            </a:r>
            <a:r>
              <a:rPr lang="en-US" sz="2400" baseline="30000" dirty="0"/>
              <a:t>th</a:t>
            </a:r>
            <a:r>
              <a:rPr lang="en-US" sz="2400" dirty="0"/>
              <a:t> grade </a:t>
            </a:r>
            <a:r>
              <a:rPr lang="en-US" sz="2400" dirty="0" smtClean="0"/>
              <a:t>extended writing response</a:t>
            </a:r>
            <a:br>
              <a:rPr lang="en-US" sz="2400" dirty="0" smtClean="0"/>
            </a:br>
            <a:r>
              <a:rPr lang="en-US" sz="2400" dirty="0" smtClean="0"/>
              <a:t>informational essay 7-point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30" y="1905000"/>
            <a:ext cx="78486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0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0"/>
            <a:ext cx="8839200" cy="3581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657600"/>
            <a:ext cx="8839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32" y="152400"/>
            <a:ext cx="822413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634753"/>
          </a:xfrm>
        </p:spPr>
        <p:txBody>
          <a:bodyPr/>
          <a:lstStyle/>
          <a:p>
            <a:pPr algn="l"/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/>
              <a:t>grade </a:t>
            </a:r>
            <a:r>
              <a:rPr lang="en-US" sz="2400" dirty="0" smtClean="0"/>
              <a:t>extended writing response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opinion essay 7-point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52601"/>
            <a:ext cx="7699208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6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92" y="1676400"/>
            <a:ext cx="6501008" cy="51816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n-US" b="1" i="1" dirty="0" smtClean="0"/>
              <a:t>Criterion-Referenced Scored Items</a:t>
            </a:r>
            <a:endParaRPr lang="en-US" b="1" i="1" dirty="0"/>
          </a:p>
          <a:p>
            <a:pPr marL="64008" indent="0">
              <a:buNone/>
            </a:pPr>
            <a:r>
              <a:rPr lang="en-US" dirty="0"/>
              <a:t>Total Number of Items</a:t>
            </a:r>
            <a:r>
              <a:rPr lang="en-US" dirty="0" smtClean="0"/>
              <a:t>: 52 </a:t>
            </a:r>
          </a:p>
          <a:p>
            <a:pPr marL="64008" indent="0">
              <a:buNone/>
            </a:pPr>
            <a:r>
              <a:rPr lang="en-US" dirty="0" smtClean="0"/>
              <a:t>Total </a:t>
            </a:r>
            <a:r>
              <a:rPr lang="en-US" dirty="0"/>
              <a:t>Number of Points: </a:t>
            </a:r>
            <a:r>
              <a:rPr lang="en-US" dirty="0" smtClean="0"/>
              <a:t>58</a:t>
            </a:r>
          </a:p>
          <a:p>
            <a:pPr marL="64008" indent="0">
              <a:buNone/>
            </a:pPr>
            <a:endParaRPr lang="en-US" sz="800" dirty="0"/>
          </a:p>
          <a:p>
            <a:pPr marL="64008" indent="0">
              <a:buNone/>
            </a:pPr>
            <a:r>
              <a:rPr lang="en-US" b="1" i="1" dirty="0" smtClean="0"/>
              <a:t>Breakdown by Item Type:</a:t>
            </a:r>
          </a:p>
          <a:p>
            <a:r>
              <a:rPr lang="en-US" dirty="0" smtClean="0"/>
              <a:t>48 </a:t>
            </a:r>
            <a:r>
              <a:rPr lang="en-US" dirty="0"/>
              <a:t>Selected Response </a:t>
            </a:r>
            <a:r>
              <a:rPr lang="en-US" dirty="0" smtClean="0"/>
              <a:t>(1 </a:t>
            </a:r>
            <a:r>
              <a:rPr lang="en-US" dirty="0"/>
              <a:t>point </a:t>
            </a:r>
            <a:r>
              <a:rPr lang="en-US" dirty="0" smtClean="0"/>
              <a:t>each, 8 of which provide Norm Reference Test feedback)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 smtClean="0"/>
              <a:t>1 Technology Enhanced Response (2 points)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2 Constructed Response (2 points each</a:t>
            </a:r>
            <a:r>
              <a:rPr lang="en-US" dirty="0" smtClean="0"/>
              <a:t>)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1 Extended Constructed </a:t>
            </a:r>
            <a:r>
              <a:rPr lang="en-US" dirty="0"/>
              <a:t>Response </a:t>
            </a:r>
            <a:r>
              <a:rPr lang="en-US" dirty="0" smtClean="0"/>
              <a:t>(4 </a:t>
            </a:r>
            <a:r>
              <a:rPr lang="en-US" dirty="0"/>
              <a:t>points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63208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53200" y="1676400"/>
            <a:ext cx="2462408" cy="1371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Wingdings 2" pitchFamily="18" charset="2"/>
              <a:buNone/>
            </a:pPr>
            <a:r>
              <a:rPr lang="en-US" i="1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Items Not Scored</a:t>
            </a:r>
          </a:p>
          <a:p>
            <a:pPr marL="64008" indent="0">
              <a:buFont typeface="Wingdings 2" pitchFamily="18" charset="2"/>
              <a:buNone/>
            </a:pPr>
            <a:r>
              <a:rPr lang="en-US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 NRT only</a:t>
            </a:r>
          </a:p>
          <a:p>
            <a:pPr marL="64008" indent="0">
              <a:buFont typeface="Wingdings 2" pitchFamily="18" charset="2"/>
              <a:buNone/>
            </a:pPr>
            <a:r>
              <a:rPr lang="en-US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en-US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CR Field Test</a:t>
            </a:r>
          </a:p>
          <a:p>
            <a:pPr marL="45720" indent="0">
              <a:buFont typeface="Wingdings 2" pitchFamily="18" charset="2"/>
              <a:buNone/>
            </a:pPr>
            <a:endParaRPr lang="en-US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" indent="0">
              <a:buFont typeface="Wingdings 2" pitchFamily="18" charset="2"/>
              <a:buNone/>
            </a:pPr>
            <a:endParaRPr lang="en-US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18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selected responses</a:t>
            </a:r>
            <a:br>
              <a:rPr lang="en-US" dirty="0" smtClean="0"/>
            </a:br>
            <a:r>
              <a:rPr lang="en-US" dirty="0" smtClean="0"/>
              <a:t>1-point, DOK 1 &amp; dok 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82" y="1750813"/>
            <a:ext cx="3158917" cy="24401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81" y="4191000"/>
            <a:ext cx="3158918" cy="20056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750813"/>
            <a:ext cx="5249083" cy="463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9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grade technology enhanced</a:t>
            </a:r>
            <a:br>
              <a:rPr lang="en-US" dirty="0" smtClean="0"/>
            </a:br>
            <a:r>
              <a:rPr lang="en-US" dirty="0" smtClean="0"/>
              <a:t>2-point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230" y="1752600"/>
            <a:ext cx="41148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constructed response</a:t>
            </a:r>
            <a:br>
              <a:rPr lang="en-US" dirty="0" smtClean="0"/>
            </a:br>
            <a:r>
              <a:rPr lang="en-US" dirty="0" smtClean="0"/>
              <a:t>2-points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82" y="1752600"/>
            <a:ext cx="8572500" cy="3532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858" y="5638800"/>
            <a:ext cx="846440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 got 6655 feet. I took 10,000 times 2.5 to get 25,000 and 7338 times 2.5 to get 18,345 and then I subtracted.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4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55847"/>
            <a:ext cx="8763000" cy="1054394"/>
          </a:xfrm>
        </p:spPr>
        <p:txBody>
          <a:bodyPr/>
          <a:lstStyle/>
          <a:p>
            <a:pPr algn="l"/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Grade extended constructed response</a:t>
            </a:r>
            <a:br>
              <a:rPr lang="en-US" sz="2800" dirty="0" smtClean="0"/>
            </a:br>
            <a:r>
              <a:rPr lang="en-US" sz="2800" dirty="0" smtClean="0"/>
              <a:t>4-point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91433"/>
            <a:ext cx="6553200" cy="500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06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04800" y="381000"/>
            <a:ext cx="8534400" cy="6172199"/>
            <a:chOff x="152400" y="228601"/>
            <a:chExt cx="8839200" cy="64769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400" y="228601"/>
              <a:ext cx="8839200" cy="647699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04800" y="1295400"/>
              <a:ext cx="80772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The rule in this pattern is counting up by tens.</a:t>
              </a:r>
              <a:endParaRPr lang="en-US" sz="2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4800" y="3582645"/>
              <a:ext cx="80772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The next number will be 36 in this pattern. I multiplied 4 x 9</a:t>
              </a:r>
              <a:endParaRPr lang="en-US" sz="2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5844" y="5791200"/>
              <a:ext cx="807720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All of these products on this table are even numbers because they are all multiplied with at least one even number.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5843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92" y="1676400"/>
            <a:ext cx="6958208" cy="51816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n-US" b="1" i="1" dirty="0" smtClean="0"/>
              <a:t>Criterion-Referenced Scored Items</a:t>
            </a:r>
            <a:endParaRPr lang="en-US" b="1" i="1" dirty="0"/>
          </a:p>
          <a:p>
            <a:pPr marL="64008" indent="0">
              <a:buNone/>
            </a:pPr>
            <a:r>
              <a:rPr lang="en-US" dirty="0"/>
              <a:t>Total Number of Items</a:t>
            </a:r>
            <a:r>
              <a:rPr lang="en-US" dirty="0" smtClean="0"/>
              <a:t>: 56 </a:t>
            </a:r>
          </a:p>
          <a:p>
            <a:pPr marL="64008" indent="0">
              <a:buNone/>
            </a:pPr>
            <a:r>
              <a:rPr lang="en-US" dirty="0" smtClean="0"/>
              <a:t>Total </a:t>
            </a:r>
            <a:r>
              <a:rPr lang="en-US" dirty="0"/>
              <a:t>Number of Points: </a:t>
            </a:r>
            <a:r>
              <a:rPr lang="en-US" dirty="0" smtClean="0"/>
              <a:t>60</a:t>
            </a:r>
          </a:p>
          <a:p>
            <a:pPr marL="64008" indent="0">
              <a:buNone/>
            </a:pPr>
            <a:endParaRPr lang="en-US" sz="800" dirty="0"/>
          </a:p>
          <a:p>
            <a:pPr marL="64008" indent="0">
              <a:buNone/>
            </a:pPr>
            <a:r>
              <a:rPr lang="en-US" b="1" i="1" dirty="0" smtClean="0"/>
              <a:t>Breakdown by Item Type:</a:t>
            </a:r>
          </a:p>
          <a:p>
            <a:r>
              <a:rPr lang="en-US" dirty="0" smtClean="0"/>
              <a:t>52 </a:t>
            </a:r>
            <a:r>
              <a:rPr lang="en-US" dirty="0"/>
              <a:t>Selected Response </a:t>
            </a:r>
            <a:r>
              <a:rPr lang="en-US" dirty="0" smtClean="0"/>
              <a:t>(1 </a:t>
            </a:r>
            <a:r>
              <a:rPr lang="en-US" dirty="0"/>
              <a:t>point </a:t>
            </a:r>
            <a:r>
              <a:rPr lang="en-US" dirty="0" smtClean="0"/>
              <a:t>each, 9 of which provide Norm Reference Test feedback)</a:t>
            </a:r>
          </a:p>
          <a:p>
            <a:pPr marL="45720" indent="0">
              <a:buNone/>
            </a:pPr>
            <a:endParaRPr lang="en-US" dirty="0"/>
          </a:p>
          <a:p>
            <a:r>
              <a:rPr lang="en-US" dirty="0"/>
              <a:t>4</a:t>
            </a:r>
            <a:r>
              <a:rPr lang="en-US" dirty="0" smtClean="0"/>
              <a:t> Technology Enhanced Response (2 points each)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63208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Science &amp; social studies</a:t>
            </a:r>
            <a:br>
              <a:rPr lang="en-US" dirty="0" smtClean="0"/>
            </a:b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only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553200" y="1676400"/>
            <a:ext cx="2462408" cy="1371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sz="2000" kern="1200" spc="1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6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Char char="§"/>
              <a:defRPr sz="13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Wingdings 2" pitchFamily="18" charset="2"/>
              <a:buNone/>
            </a:pPr>
            <a:r>
              <a:rPr lang="en-US" i="1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Items Not Scored</a:t>
            </a:r>
          </a:p>
          <a:p>
            <a:pPr marL="64008" indent="0">
              <a:buFont typeface="Wingdings 2" pitchFamily="18" charset="2"/>
              <a:buNone/>
            </a:pPr>
            <a:r>
              <a:rPr lang="en-US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11 NRT only</a:t>
            </a:r>
          </a:p>
          <a:p>
            <a:pPr marL="64008" indent="0">
              <a:buFont typeface="Wingdings 2" pitchFamily="18" charset="2"/>
              <a:buNone/>
            </a:pPr>
            <a:r>
              <a:rPr lang="en-US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9</a:t>
            </a:r>
            <a:r>
              <a:rPr lang="en-US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CR Field Test</a:t>
            </a:r>
          </a:p>
          <a:p>
            <a:pPr marL="45720" indent="0">
              <a:buFont typeface="Wingdings 2" pitchFamily="18" charset="2"/>
              <a:buNone/>
            </a:pPr>
            <a:endParaRPr lang="en-US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" indent="0">
              <a:buFont typeface="Wingdings 2" pitchFamily="18" charset="2"/>
              <a:buNone/>
            </a:pPr>
            <a:endParaRPr lang="en-US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913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Online Testing Experience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www.gaexperienceonline.com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2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47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3563</TotalTime>
  <Words>635</Words>
  <Application>Microsoft Office PowerPoint</Application>
  <PresentationFormat>On-screen Show (4:3)</PresentationFormat>
  <Paragraphs>158</Paragraphs>
  <Slides>27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Franklin Gothic Medium</vt:lpstr>
      <vt:lpstr>Wingdings</vt:lpstr>
      <vt:lpstr>Wingdings 2</vt:lpstr>
      <vt:lpstr>Grid</vt:lpstr>
      <vt:lpstr>Georgia Milestones  parent information session</vt:lpstr>
      <vt:lpstr>Georgia MilestoneS</vt:lpstr>
      <vt:lpstr>General Test Parameters</vt:lpstr>
      <vt:lpstr>Test schedule</vt:lpstr>
      <vt:lpstr>English Language Arts</vt:lpstr>
      <vt:lpstr>Writing at Every Grade</vt:lpstr>
      <vt:lpstr>PowerPoint Presentation</vt:lpstr>
      <vt:lpstr>3rd Grade selected response 1-point, Depth of knowledge 2 &amp; DOK 3</vt:lpstr>
      <vt:lpstr>3rd Grade technology enhanced 2-point</vt:lpstr>
      <vt:lpstr>PowerPoint Presentation</vt:lpstr>
      <vt:lpstr>PowerPoint Presentation</vt:lpstr>
      <vt:lpstr>PowerPoint Presentation</vt:lpstr>
      <vt:lpstr>3rd grade extended constructed response 4-point</vt:lpstr>
      <vt:lpstr>PowerPoint Presentation</vt:lpstr>
      <vt:lpstr>PowerPoint Presentation</vt:lpstr>
      <vt:lpstr>4th grade extended writing response informational essay 7-point </vt:lpstr>
      <vt:lpstr>PowerPoint Presentation</vt:lpstr>
      <vt:lpstr>PowerPoint Presentation</vt:lpstr>
      <vt:lpstr>5th grade extended writing response opinion essay 7-point</vt:lpstr>
      <vt:lpstr>mathematics</vt:lpstr>
      <vt:lpstr>3rd grade selected responses 1-point, DOK 1 &amp; dok 3</vt:lpstr>
      <vt:lpstr>4th grade technology enhanced 2-point</vt:lpstr>
      <vt:lpstr>5th grade constructed response 2-points</vt:lpstr>
      <vt:lpstr>3rd Grade extended constructed response 4-point</vt:lpstr>
      <vt:lpstr>PowerPoint Presentation</vt:lpstr>
      <vt:lpstr>Science &amp; social studies 5th grade only</vt:lpstr>
      <vt:lpstr>Online Testing Experience www.gaexperienceonline.com</vt:lpstr>
    </vt:vector>
  </TitlesOfParts>
  <Company>Marietta City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Literacy Lunch and Learn</dc:title>
  <dc:creator>Lindsay Bryan</dc:creator>
  <cp:lastModifiedBy>Moore, Melissa</cp:lastModifiedBy>
  <cp:revision>105</cp:revision>
  <dcterms:created xsi:type="dcterms:W3CDTF">2015-02-23T19:38:36Z</dcterms:created>
  <dcterms:modified xsi:type="dcterms:W3CDTF">2018-04-17T11:01:53Z</dcterms:modified>
</cp:coreProperties>
</file>