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Amatic SC"/>
      <p:regular r:id="rId11"/>
      <p:bold r:id="rId12"/>
    </p:embeddedFont>
    <p:embeddedFont>
      <p:font typeface="Source Code Pr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maticSC-regular.fntdata"/><Relationship Id="rId10" Type="http://schemas.openxmlformats.org/officeDocument/2006/relationships/slide" Target="slides/slide5.xml"/><Relationship Id="rId13" Type="http://schemas.openxmlformats.org/officeDocument/2006/relationships/font" Target="fonts/SourceCodePro-regular.fntdata"/><Relationship Id="rId12" Type="http://schemas.openxmlformats.org/officeDocument/2006/relationships/font" Target="fonts/AmaticSC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italic.fntdata"/><Relationship Id="rId14" Type="http://schemas.openxmlformats.org/officeDocument/2006/relationships/font" Target="fonts/SourceCodePro-bold.fntdata"/><Relationship Id="rId16" Type="http://schemas.openxmlformats.org/officeDocument/2006/relationships/font" Target="fonts/SourceCodePr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597df6ca78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597df6ca78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7adfc5719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7adfc571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597df6ca78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597df6ca78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597df6ca7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597df6ca7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Gifted and Talented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Referral Information for Teachers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–contact Tamra Warner with any questions–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2825" y="2157598"/>
            <a:ext cx="2698375" cy="124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few reminders about giftedness</a:t>
            </a:r>
            <a:endParaRPr/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Gifted students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do not always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excel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in school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often have emotional intensities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often sensitive to world issues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can have learning disabilities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may struggle socially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develop asynchronously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are culturally, racially, and socially diverse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have unique learning needs that must be met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553" y="1115312"/>
            <a:ext cx="2385225" cy="3164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Remember:</a:t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Please take care to know who your current G/T kids are. If you’re not sure, let me know – I’ll share!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Allow them to work together when collaborating (TEA assumes this is happening DAILY).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If you have a student making all A’s, that’s an indicator that s/he’s not being challenged. Push them, upset their normal so their brains can grow!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G/T is not optional – it is a necessary intervention that students have qualified for.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Complete all required trainings!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5850" y="3369725"/>
            <a:ext cx="1281525" cy="128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timeline 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228675"/>
            <a:ext cx="8520600" cy="230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Open referral is from November 1st - 17th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Accepting K-12; K will also be screened in January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Testing will take place after the winter break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Results will be sent home by spring break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K-8 students will join G/T as soon as qualifying permissions are returned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0400" y="3486325"/>
            <a:ext cx="1082550" cy="108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5" y="3486325"/>
            <a:ext cx="1082550" cy="108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0825" y="3486325"/>
            <a:ext cx="1082550" cy="108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3725" y="3486325"/>
            <a:ext cx="1082550" cy="108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1650" y="3486325"/>
            <a:ext cx="1082550" cy="108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724200" y="3486325"/>
            <a:ext cx="1082550" cy="108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2463" y="3486325"/>
            <a:ext cx="1082550" cy="108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8300" y="3486325"/>
            <a:ext cx="1082550" cy="108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48700" y="322475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refer a </a:t>
            </a:r>
            <a:r>
              <a:rPr lang="en"/>
              <a:t>student for testing</a:t>
            </a:r>
            <a:endParaRPr/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311700" y="1213200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Anyone can refer a student – parent, teacher, coach, principal, or the student themselves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Referral is not the same as qualification – parents get confused here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All referral </a:t>
            </a:r>
            <a:r>
              <a:rPr lang="en" sz="1700">
                <a:latin typeface="Arial"/>
                <a:ea typeface="Arial"/>
                <a:cs typeface="Arial"/>
                <a:sym typeface="Arial"/>
              </a:rPr>
              <a:t>information</a:t>
            </a:r>
            <a:r>
              <a:rPr lang="en" sz="1700">
                <a:latin typeface="Arial"/>
                <a:ea typeface="Arial"/>
                <a:cs typeface="Arial"/>
                <a:sym typeface="Arial"/>
              </a:rPr>
              <a:t> is on the district website – forms open on Nov 1st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b="1" lang="en" sz="1700">
                <a:latin typeface="Arial"/>
                <a:ea typeface="Arial"/>
                <a:cs typeface="Arial"/>
                <a:sym typeface="Arial"/>
              </a:rPr>
              <a:t>If you plan to refer a student, notify the parent – </a:t>
            </a:r>
            <a:r>
              <a:rPr lang="en" sz="1700">
                <a:latin typeface="Arial"/>
                <a:ea typeface="Arial"/>
                <a:cs typeface="Arial"/>
                <a:sym typeface="Arial"/>
              </a:rPr>
              <a:t>it’s hard for me to get information from them if they don’t understand why I’m asking for it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Teacher</a:t>
            </a:r>
            <a:r>
              <a:rPr lang="en" sz="1700">
                <a:latin typeface="Arial"/>
                <a:ea typeface="Arial"/>
                <a:cs typeface="Arial"/>
                <a:sym typeface="Arial"/>
              </a:rPr>
              <a:t> OR parent completes online referral form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i="1" lang="en" sz="1700">
                <a:latin typeface="Arial"/>
                <a:ea typeface="Arial"/>
                <a:cs typeface="Arial"/>
                <a:sym typeface="Arial"/>
              </a:rPr>
              <a:t>The parent completes a Permission to Test form (!)</a:t>
            </a:r>
            <a:endParaRPr i="1"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Parent and </a:t>
            </a:r>
            <a:r>
              <a:rPr i="1" lang="en" sz="1700">
                <a:latin typeface="Arial"/>
                <a:ea typeface="Arial"/>
                <a:cs typeface="Arial"/>
                <a:sym typeface="Arial"/>
              </a:rPr>
              <a:t>teacher (!)</a:t>
            </a:r>
            <a:r>
              <a:rPr lang="en" sz="1700">
                <a:latin typeface="Arial"/>
                <a:ea typeface="Arial"/>
                <a:cs typeface="Arial"/>
                <a:sym typeface="Arial"/>
              </a:rPr>
              <a:t> each </a:t>
            </a:r>
            <a:r>
              <a:rPr i="1" lang="en" sz="1700">
                <a:latin typeface="Arial"/>
                <a:ea typeface="Arial"/>
                <a:cs typeface="Arial"/>
                <a:sym typeface="Arial"/>
              </a:rPr>
              <a:t>complete a student survey</a:t>
            </a:r>
            <a:endParaRPr i="1"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●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Student will be registered for testing once the </a:t>
            </a:r>
            <a:r>
              <a:rPr i="1" lang="en" sz="1700">
                <a:latin typeface="Arial"/>
                <a:ea typeface="Arial"/>
                <a:cs typeface="Arial"/>
                <a:sym typeface="Arial"/>
              </a:rPr>
              <a:t>(!)s </a:t>
            </a:r>
            <a:r>
              <a:rPr lang="en" sz="1700">
                <a:latin typeface="Arial"/>
                <a:ea typeface="Arial"/>
                <a:cs typeface="Arial"/>
                <a:sym typeface="Arial"/>
              </a:rPr>
              <a:t>are received</a:t>
            </a:r>
            <a:endParaRPr sz="17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9800" y="3110350"/>
            <a:ext cx="1737626" cy="1737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