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Average"/>
      <p:regular r:id="rId21"/>
    </p:embeddedFont>
    <p:embeddedFont>
      <p:font typeface="Oswal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22" Type="http://schemas.openxmlformats.org/officeDocument/2006/relationships/font" Target="fonts/Oswald-regular.fntdata"/><Relationship Id="rId10" Type="http://schemas.openxmlformats.org/officeDocument/2006/relationships/slide" Target="slides/slide5.xml"/><Relationship Id="rId21" Type="http://schemas.openxmlformats.org/officeDocument/2006/relationships/font" Target="fonts/Averag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swa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dc5c793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dc5c793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dc5c793a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dc5c793a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dc5c793a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dc5c793a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d08635bf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d08635bf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dc5c793a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dc5c793a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dc5c793a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dc5c793a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dc5c793a8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dc5c793a8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2b8144a3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2b8144a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dc5c793a8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dc5c793a8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dc5c793a8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dc5c793a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ainesvilleisd.org/Page/6263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twarner@gainesvillei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704550"/>
            <a:ext cx="7801500" cy="17301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¿Podría mi hijo ser Sobresaliente y Talentoso?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5"/>
            <a:ext cx="7801500" cy="95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Una guía básica sobre la superdoción, la evaluación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 el programa de servicios de Gainesville ISD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 rot="-1480353">
            <a:off x="2711500" y="120763"/>
            <a:ext cx="3720998" cy="4901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¿Qué significa "superdotada"?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720"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50"/>
              <a:t>La Agencia de Educación de Texas define la superdote como:</a:t>
            </a:r>
            <a:endParaRPr sz="2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50"/>
              <a:t>"... un niño o joven que se desempeña o muestra el potencial para desempeñarse a un nivel notablemente alto de logro en comparación con los demás de la misma edad, experiencias o entorno y que</a:t>
            </a:r>
            <a:endParaRPr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exhibe una alta capacidad de rendimiento en un área intelectual, creativa o artística 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posee una capacidad inusual para el liderazgo 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sobresale en un campo académico específico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(Texas Education Code 29.121)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50"/>
              <a:t>Un recordatorio de TAGT: "... es crucial enfatizar que ser identificado como dotado y talentoso no es una insignia de honor, ni una razón para presumir, ni una recompensa por el buen comportamiento. Es una necesidad educativa".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¿Qué significa "superdotada"?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90"/>
              <a:t>En Gainesville, nuestro programa de Dotados y Talentosos actualmente atiende a aquellos estudiantes que sobresalen en un campo académico específico y / o muestran una capacidad de alto rendimiento en un área intelectual. </a:t>
            </a:r>
            <a:endParaRPr sz="259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90"/>
              <a:t>En este momento, no podemos probar y servir habilidades artísticas o habilidades de liderazgo.  </a:t>
            </a:r>
            <a:endParaRPr sz="259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590"/>
              <a:t>Sin embargo, ofrecemos clases de arte en todos los niveles de grado, así como cursos electivos de liderazgo a nivel de escuela intermedia. Si necesita ayuda para satisfacer esta necesidad, comuníquese con el especialista en G / T de su campus.</a:t>
            </a:r>
            <a:endParaRPr sz="259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 rot="-3502243">
            <a:off x="4895057" y="0"/>
            <a:ext cx="270163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¿Cómo sé si mi hijo debe hacerse la prueba?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266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Su hijo puede: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Comprender a los sujetos mucho más allá de sus compañeros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Mostrar profundidad emocional extrema y sensibilidad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Tienes muchas preguntas y curiosidades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Ser muy entusiasta acerca de temas e intereses únicos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Estar detrás de sus compañeros socialmente y puede preferir hablar con adultos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Absorba información rápidamente y siéntase molesto por la repetición 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Sentirse fuertemente acerca de los problemas mundanos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 sz="1400">
                <a:latin typeface="Roboto"/>
                <a:ea typeface="Roboto"/>
                <a:cs typeface="Roboto"/>
                <a:sym typeface="Roboto"/>
              </a:rPr>
              <a:t>Resuelve problemas de forma creativa y prueba una enorme imaginación</a:t>
            </a:r>
            <a:endParaRPr sz="205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600" y="152400"/>
            <a:ext cx="380183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6886" y="1597950"/>
            <a:ext cx="2089527" cy="323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232225" y="445025"/>
            <a:ext cx="8766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Necesito referir a mi hijo para que </a:t>
            </a:r>
            <a:r>
              <a:rPr lang="en" sz="2800"/>
              <a:t>me lo</a:t>
            </a:r>
            <a:r>
              <a:rPr lang="en" sz="2800"/>
              <a:t> pruebe. ¿Cómo lo hago?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/>
              <a:t>Por favor, haga clic en el siguiente enlace. Se le llevará a la página G/T del distrito:</a:t>
            </a:r>
            <a:endParaRPr sz="22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Curriculum &amp; Instruction / Gifted &amp; Talented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50"/>
              <a:t>Al final del formulario de referencia, se le pedirá que complete una Encuesta para padres que nos brindará información valiosa sobre su hijo. También se le pedirá que complete y firme un formulario de Permiso para realizar la prueba. Asegúrese de devolver el formulario de Permiso a la persona adecuada ANTES DE LA FECHA DE VENCIMIENTO que figura en el formulario.</a:t>
            </a:r>
            <a:endParaRPr sz="205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50"/>
              <a:t>Las solicitudes tardías se trasladarán para ser evaluadas el siguiente año escolar.</a:t>
            </a:r>
            <a:endParaRPr sz="205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Referí a mi hijo y llené los formularios requeridos. ¿Qué sigue?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1) Pruebas: 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Los estudiantes tomarán una serie de pruebas que miden sus habilidades de razonamiento. Por lo general, se requieren dos o tres sesiones de prueba y se programan durante los meses de enero y febrero.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2) Comité: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Una vez que se reciben todos los resultados de las pruebas, el comité G/T de la escuela se reúniar para revisar los hallazgos y determinar la ubicación.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3) Notificación: 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Recibirá una carta del departamento de G/T que le notificará la decisión del comité y le indicará los próximos pasos.</a:t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50">
                <a:latin typeface="Arial"/>
                <a:ea typeface="Arial"/>
                <a:cs typeface="Arial"/>
                <a:sym typeface="Arial"/>
              </a:rPr>
              <a:t>Nuestro objetivo es que todas las cartas de notificación se distribuyan antes de las vacaciones de primavera, ya que los números de referencia varían.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sucede en la clase G/T?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Impulsada por la investigación y la iniciativa de los estudiantes, la clase de superdotados y talentosos se enfoca en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 auténtico, resolución de problemas del mundo real a través del uso de proyectos diseñados por estudiantes a largo plazo.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Los estudiantes desarrollar aún más las habilidades de comunicación escrita y verbal, practicar el pensamiento crítico,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 demostrar habilidades imaginativas y gestión del tiempo, mientras aprende a colaborar con sus compañeros equipos y expertos externos.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El objetivo de esta clase es proporcionar a los estudiantes las habilidades necesarias, pensar creativamente, aceptar fácilmente los desafíos y tomar el control de su propio aprendizaje, en última instancia. preparándolos para participar en un entorno postsecundaria.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sucede en la clase G/T?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Las clases de primaria son impartidas por maestros capacitados en G/T y se reúnen durante 45 minutos por semana.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Los estudiantes de intermedia y secundaria reciben servicios a través de un período de asesoría G/T dedicado.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Los estudiantes de secundaria también reciben servicios a través de un asesor G/T dedicado y pueden elegir entre cursos avanzados como cursos AP y de crédito dual, así como CTE y una variedad de clases optativas.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¿Qué pasa si mi hijo no califica para los servicios de G/T?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Todos nuestros maestros de clases principales han sido capacitados para adaptarse a las necesidades individuales de los estudiantes. Si necesita un desafío en un área en particular, comuníquese con el maestro de su hijo e infórmele.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 su hijo desea volver a realizar la prueba de G/T, simplemente remítalo nuevamente el próximo año.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¿A quién puedo contactar para obtener ayuda o más información?</a:t>
            </a:r>
            <a:endParaRPr sz="2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4CCCC"/>
                </a:solidFill>
              </a:rPr>
              <a:t>Tamra Warner</a:t>
            </a:r>
            <a:endParaRPr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4CCCC"/>
                </a:solidFill>
              </a:rPr>
              <a:t>Advanced Academics Coordinator</a:t>
            </a:r>
            <a:endParaRPr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twarner@gainesvilleisd.org</a:t>
            </a:r>
            <a:endParaRPr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4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800"/>
              <a:buChar char="●"/>
            </a:pPr>
            <a:r>
              <a:rPr lang="en">
                <a:solidFill>
                  <a:srgbClr val="F4CCCC"/>
                </a:solidFill>
              </a:rPr>
              <a:t>Edison – Whitney Vogl</a:t>
            </a:r>
            <a:endParaRPr>
              <a:solidFill>
                <a:srgbClr val="F4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800"/>
              <a:buChar char="●"/>
            </a:pPr>
            <a:r>
              <a:rPr lang="en">
                <a:solidFill>
                  <a:srgbClr val="F4CCCC"/>
                </a:solidFill>
              </a:rPr>
              <a:t>Chalmers – Lori Nixon</a:t>
            </a:r>
            <a:endParaRPr>
              <a:solidFill>
                <a:srgbClr val="F4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800"/>
              <a:buChar char="●"/>
            </a:pPr>
            <a:r>
              <a:rPr lang="en">
                <a:solidFill>
                  <a:srgbClr val="F4CCCC"/>
                </a:solidFill>
              </a:rPr>
              <a:t>Intermediate – Kelly Stogner (6), Donicio Trujillo (5)</a:t>
            </a:r>
            <a:endParaRPr>
              <a:solidFill>
                <a:srgbClr val="F4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800"/>
              <a:buChar char="●"/>
            </a:pPr>
            <a:r>
              <a:rPr lang="en">
                <a:solidFill>
                  <a:srgbClr val="F4CCCC"/>
                </a:solidFill>
              </a:rPr>
              <a:t>Junior High – Jessica Pederson (7), Diana DeSantiago (8)</a:t>
            </a:r>
            <a:endParaRPr>
              <a:solidFill>
                <a:srgbClr val="F4CCCC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800"/>
              <a:buChar char="●"/>
            </a:pPr>
            <a:r>
              <a:rPr lang="en">
                <a:solidFill>
                  <a:srgbClr val="F4CCCC"/>
                </a:solidFill>
              </a:rPr>
              <a:t>High School – </a:t>
            </a:r>
            <a:r>
              <a:rPr lang="en">
                <a:solidFill>
                  <a:srgbClr val="F4CCCC"/>
                </a:solidFill>
              </a:rPr>
              <a:t>Jonathan</a:t>
            </a:r>
            <a:r>
              <a:rPr lang="en">
                <a:solidFill>
                  <a:srgbClr val="F4CCCC"/>
                </a:solidFill>
              </a:rPr>
              <a:t> Phelps</a:t>
            </a:r>
            <a:endParaRPr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4CC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