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y="5143500" cx="9144000"/>
  <p:notesSz cx="6858000" cy="9144000"/>
  <p:embeddedFontLst>
    <p:embeddedFont>
      <p:font typeface="Average"/>
      <p:regular r:id="rId17"/>
    </p:embeddedFont>
    <p:embeddedFont>
      <p:font typeface="Oswald"/>
      <p:regular r:id="rId18"/>
      <p:bold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Average-regular.fntdata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font" Target="fonts/Oswald-bold.fntdata"/><Relationship Id="rId6" Type="http://schemas.openxmlformats.org/officeDocument/2006/relationships/slide" Target="slides/slide1.xml"/><Relationship Id="rId18" Type="http://schemas.openxmlformats.org/officeDocument/2006/relationships/font" Target="fonts/Oswald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edc5c793a8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edc5c793a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edc5c793a8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edc5c793a8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edc5c793a8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edc5c793a8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ed08635bfa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ed08635bfa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edc5c793a8_0_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edc5c793a8_0_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edc5c793a8_0_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edc5c793a8_0_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edc5c793a8_0_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edc5c793a8_0_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f2b8144a30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f2b8144a30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edc5c793a8_0_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edc5c793a8_0_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edc5c793a8_0_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edc5c793a8_0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4350279" y="2855377"/>
            <a:ext cx="443589" cy="105632"/>
            <a:chOff x="4137525" y="2915950"/>
            <a:chExt cx="869100" cy="207000"/>
          </a:xfrm>
        </p:grpSpPr>
        <p:sp>
          <p:nvSpPr>
            <p:cNvPr id="11" name="Google Shape;11;p2"/>
            <p:cNvSpPr/>
            <p:nvPr/>
          </p:nvSpPr>
          <p:spPr>
            <a:xfrm>
              <a:off x="4468575" y="2915950"/>
              <a:ext cx="207000" cy="20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>
              <a:off x="4799625" y="2915950"/>
              <a:ext cx="207000" cy="20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4137525" y="2915950"/>
              <a:ext cx="207000" cy="20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" name="Google Shape;14;p2"/>
          <p:cNvSpPr txBox="1"/>
          <p:nvPr>
            <p:ph type="ctrTitle"/>
          </p:nvPr>
        </p:nvSpPr>
        <p:spPr>
          <a:xfrm>
            <a:off x="671258" y="990800"/>
            <a:ext cx="7801500" cy="1730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5" name="Google Shape;15;p2"/>
          <p:cNvSpPr txBox="1"/>
          <p:nvPr>
            <p:ph idx="1" type="subTitle"/>
          </p:nvPr>
        </p:nvSpPr>
        <p:spPr>
          <a:xfrm>
            <a:off x="671250" y="3174876"/>
            <a:ext cx="78015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title"/>
          </p:nvPr>
        </p:nvSpPr>
        <p:spPr>
          <a:xfrm>
            <a:off x="671250" y="2141250"/>
            <a:ext cx="7852200" cy="861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9" name="Google Shape;19;p3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6" name="Google Shape;26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7" name="Google Shape;27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8" name="Google Shape;28;p5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4" name="Google Shape;34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5" name="Google Shape;35;p7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lt2"/>
        </a:solidFill>
      </p:bgPr>
    </p:bg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8"/>
          <p:cNvSpPr txBox="1"/>
          <p:nvPr>
            <p:ph type="title"/>
          </p:nvPr>
        </p:nvSpPr>
        <p:spPr>
          <a:xfrm>
            <a:off x="490250" y="526350"/>
            <a:ext cx="62271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8" name="Google Shape;38;p8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9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1" name="Google Shape;41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2" name="Google Shape;42;p9"/>
          <p:cNvSpPr txBox="1"/>
          <p:nvPr>
            <p:ph type="title"/>
          </p:nvPr>
        </p:nvSpPr>
        <p:spPr>
          <a:xfrm>
            <a:off x="265500" y="1081400"/>
            <a:ext cx="4045200" cy="1710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3" name="Google Shape;43;p9"/>
          <p:cNvSpPr txBox="1"/>
          <p:nvPr>
            <p:ph idx="1" type="subTitle"/>
          </p:nvPr>
        </p:nvSpPr>
        <p:spPr>
          <a:xfrm>
            <a:off x="265500" y="28452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44" name="Google Shape;44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5" name="Google Shape;45;p9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Oswald"/>
              <a:buNone/>
              <a:defRPr sz="21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</a:lstStyle>
          <a:p/>
        </p:txBody>
      </p:sp>
      <p:sp>
        <p:nvSpPr>
          <p:cNvPr id="48" name="Google Shape;48;p10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1"/>
          <p:cNvSpPr txBox="1"/>
          <p:nvPr>
            <p:ph hasCustomPrompt="1" type="title"/>
          </p:nvPr>
        </p:nvSpPr>
        <p:spPr>
          <a:xfrm>
            <a:off x="311700" y="1255275"/>
            <a:ext cx="8520600" cy="1890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1" name="Google Shape;51;p11"/>
          <p:cNvSpPr txBox="1"/>
          <p:nvPr>
            <p:ph idx="1" type="body"/>
          </p:nvPr>
        </p:nvSpPr>
        <p:spPr>
          <a:xfrm>
            <a:off x="311700" y="32284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2" name="Google Shape;52;p11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2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late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verage"/>
              <a:buChar char="●"/>
              <a:defRPr sz="18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○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■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●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○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■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●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○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■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1pPr>
            <a:lvl2pPr lvl="1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2pPr>
            <a:lvl3pPr lvl="2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3pPr>
            <a:lvl4pPr lvl="3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4pPr>
            <a:lvl5pPr lvl="4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5pPr>
            <a:lvl6pPr lvl="5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6pPr>
            <a:lvl7pPr lvl="6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7pPr>
            <a:lvl8pPr lvl="7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8pPr>
            <a:lvl9pPr lvl="8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hyperlink" Target="https://www.gainesvilleisd.org/Page/6263" TargetMode="Externa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hyperlink" Target="mailto:twarner@gainesvilleisd.org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3"/>
          <p:cNvSpPr txBox="1"/>
          <p:nvPr>
            <p:ph type="ctrTitle"/>
          </p:nvPr>
        </p:nvSpPr>
        <p:spPr>
          <a:xfrm>
            <a:off x="671258" y="704550"/>
            <a:ext cx="7801500" cy="1730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Could my child be gifted?</a:t>
            </a:r>
            <a:endParaRPr/>
          </a:p>
        </p:txBody>
      </p:sp>
      <p:sp>
        <p:nvSpPr>
          <p:cNvPr id="60" name="Google Shape;60;p13"/>
          <p:cNvSpPr txBox="1"/>
          <p:nvPr>
            <p:ph idx="1" type="subTitle"/>
          </p:nvPr>
        </p:nvSpPr>
        <p:spPr>
          <a:xfrm>
            <a:off x="671250" y="3174876"/>
            <a:ext cx="78015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basic guide to giftedness, assessment, 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and the Gainesville ISD program of services</a:t>
            </a:r>
            <a:endParaRPr/>
          </a:p>
        </p:txBody>
      </p:sp>
      <p:pic>
        <p:nvPicPr>
          <p:cNvPr id="61" name="Google Shape;61;p13"/>
          <p:cNvPicPr preferRelativeResize="0"/>
          <p:nvPr/>
        </p:nvPicPr>
        <p:blipFill rotWithShape="1">
          <a:blip r:embed="rId3">
            <a:alphaModFix amt="12000"/>
          </a:blip>
          <a:srcRect b="-270" l="0" r="338" t="0"/>
          <a:stretch/>
        </p:blipFill>
        <p:spPr>
          <a:xfrm rot="-1480354">
            <a:off x="2715542" y="121969"/>
            <a:ext cx="3711438" cy="49192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720"/>
              <a:t>What does “gifted” mean?</a:t>
            </a:r>
            <a:endParaRPr sz="3800"/>
          </a:p>
        </p:txBody>
      </p:sp>
      <p:sp>
        <p:nvSpPr>
          <p:cNvPr id="67" name="Google Shape;67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70000"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Texas Education Agency defines giftedness as: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“...a child or youth that performs at or shows the potential for </a:t>
            </a:r>
            <a:r>
              <a:rPr lang="en"/>
              <a:t>performing</a:t>
            </a:r>
            <a:r>
              <a:rPr lang="en"/>
              <a:t> at a remarkably high level of accomplishment when compared to others of the same age, experience, or environment, and who</a:t>
            </a:r>
            <a:endParaRPr/>
          </a:p>
          <a:p>
            <a:pPr indent="-308610" lvl="0" marL="457200" rtl="0" algn="l">
              <a:spcBef>
                <a:spcPts val="120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exhibits high performance capability in an </a:t>
            </a:r>
            <a:r>
              <a:rPr lang="en"/>
              <a:t>intellectual</a:t>
            </a:r>
            <a:r>
              <a:rPr lang="en"/>
              <a:t>, creative, or </a:t>
            </a:r>
            <a:r>
              <a:rPr lang="en"/>
              <a:t>artistic</a:t>
            </a:r>
            <a:r>
              <a:rPr lang="en"/>
              <a:t> area</a:t>
            </a:r>
            <a:endParaRPr/>
          </a:p>
          <a:p>
            <a:pPr indent="-308610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possesses an unusual capacity for leadership</a:t>
            </a:r>
            <a:endParaRPr/>
          </a:p>
          <a:p>
            <a:pPr indent="-308610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excels in a specific academic field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(Texas Education Code 29.121)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058"/>
              <a:t>A reminder from TAGT: “...it is crucial to emphasize that being identified as gifted and talented is not a badge of honor, not a reason for bragging, nor a reward for good behavior. It is an educational need.”</a:t>
            </a:r>
            <a:endParaRPr sz="2058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does “gifted” mean?</a:t>
            </a:r>
            <a:endParaRPr/>
          </a:p>
        </p:txBody>
      </p:sp>
      <p:sp>
        <p:nvSpPr>
          <p:cNvPr id="73" name="Google Shape;73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 Gainesville, our Gifted and Talented program </a:t>
            </a:r>
            <a:r>
              <a:rPr lang="en"/>
              <a:t>currently</a:t>
            </a:r>
            <a:r>
              <a:rPr lang="en"/>
              <a:t> services those students that excel in a specific academic field and/or show high performance capability in an intellectual area.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At this time, we are unable to test for and service </a:t>
            </a:r>
            <a:r>
              <a:rPr lang="en"/>
              <a:t>artistic</a:t>
            </a:r>
            <a:r>
              <a:rPr lang="en"/>
              <a:t> abilities or leadership skills.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00"/>
                </a:solidFill>
              </a:rPr>
              <a:t>However, we do offer art classes at every grade level and </a:t>
            </a:r>
            <a:r>
              <a:rPr lang="en">
                <a:solidFill>
                  <a:srgbClr val="FFFF00"/>
                </a:solidFill>
              </a:rPr>
              <a:t>various</a:t>
            </a:r>
            <a:r>
              <a:rPr lang="en">
                <a:solidFill>
                  <a:srgbClr val="FFFF00"/>
                </a:solidFill>
              </a:rPr>
              <a:t> leadership opportunities on our campuses for students to participate in. If you need help fulfilling this need, please contact your campus’s G/T teacher.</a:t>
            </a:r>
            <a:endParaRPr>
              <a:solidFill>
                <a:srgbClr val="FFFF00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400"/>
          </a:p>
        </p:txBody>
      </p:sp>
      <p:pic>
        <p:nvPicPr>
          <p:cNvPr id="74" name="Google Shape;74;p15"/>
          <p:cNvPicPr preferRelativeResize="0"/>
          <p:nvPr/>
        </p:nvPicPr>
        <p:blipFill>
          <a:blip r:embed="rId3">
            <a:alphaModFix amt="21000"/>
          </a:blip>
          <a:stretch>
            <a:fillRect/>
          </a:stretch>
        </p:blipFill>
        <p:spPr>
          <a:xfrm rot="-3502243">
            <a:off x="4895057" y="0"/>
            <a:ext cx="2701636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do I know if my child should be tested?</a:t>
            </a:r>
            <a:endParaRPr/>
          </a:p>
        </p:txBody>
      </p:sp>
      <p:sp>
        <p:nvSpPr>
          <p:cNvPr id="80" name="Google Shape;80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056"/>
              <a:t>Your child may:</a:t>
            </a:r>
            <a:endParaRPr sz="2556"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Understand subjects far beyond their peers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Show extreme emotional depth and sensitivity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Have many questions and curiosities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Be very enthusiastic about unique topics and interests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Be behind their peers socially and may prefer talking to adults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Absorb information quickly and feel annoyed by </a:t>
            </a:r>
            <a:r>
              <a:rPr lang="en"/>
              <a:t>repetition</a:t>
            </a:r>
            <a:r>
              <a:rPr lang="en"/>
              <a:t>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Feel strongly about worldly issues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Solve problems creatively and have a huge imagination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Google Shape;85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19600" y="152400"/>
            <a:ext cx="3801836" cy="48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66886" y="1597950"/>
            <a:ext cx="2089527" cy="32393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 need to refer my child for testing. How do I do that?</a:t>
            </a:r>
            <a:endParaRPr/>
          </a:p>
        </p:txBody>
      </p:sp>
      <p:sp>
        <p:nvSpPr>
          <p:cNvPr id="92" name="Google Shape;92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Please click on the link below. You’ll be taken to the district G/T page where you will find referral information.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 </a:t>
            </a:r>
            <a:r>
              <a:rPr lang="en" u="sng">
                <a:solidFill>
                  <a:schemeClr val="hlink"/>
                </a:solidFill>
                <a:hlinkClick r:id="rId3"/>
              </a:rPr>
              <a:t>Curriculum &amp; Instruction / Gifted &amp; Talented</a:t>
            </a:r>
            <a:endParaRPr>
              <a:solidFill>
                <a:srgbClr val="FFFF00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After referring, the parent will be asked to </a:t>
            </a:r>
            <a:r>
              <a:rPr lang="en"/>
              <a:t>complete</a:t>
            </a:r>
            <a:r>
              <a:rPr lang="en"/>
              <a:t> and sign a Permission to Test form. </a:t>
            </a:r>
            <a:r>
              <a:rPr lang="en"/>
              <a:t>Please</a:t>
            </a:r>
            <a:r>
              <a:rPr lang="en"/>
              <a:t> make sure you return </a:t>
            </a:r>
            <a:r>
              <a:rPr lang="en"/>
              <a:t>the</a:t>
            </a:r>
            <a:r>
              <a:rPr lang="en"/>
              <a:t> Permission form to the appropriate person BY THE DUE DATE listed on the form.</a:t>
            </a:r>
            <a:endParaRPr b="1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700"/>
              <a:t>REFERRALS MUST BE COMPLETED BY THE CUTOFF DATE FOR SPRING TESTING.</a:t>
            </a:r>
            <a:endParaRPr b="1" sz="17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Late applications will carry over to be tested the following school year.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 referred my child and filled out the required forms. What’s next?</a:t>
            </a:r>
            <a:endParaRPr/>
          </a:p>
        </p:txBody>
      </p:sp>
      <p:sp>
        <p:nvSpPr>
          <p:cNvPr id="98" name="Google Shape;98;p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70000"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1) </a:t>
            </a:r>
            <a:r>
              <a:rPr b="1" lang="en"/>
              <a:t>Testing:</a:t>
            </a:r>
            <a:r>
              <a:rPr lang="en"/>
              <a:t>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Students will take a series of tests that measure their reasoning abilities. Two or three testing sessions are usually required and are scheduled during the months of January and February.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2) </a:t>
            </a:r>
            <a:r>
              <a:rPr b="1" lang="en"/>
              <a:t>Committee:</a:t>
            </a:r>
            <a:endParaRPr b="1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Once all testing </a:t>
            </a:r>
            <a:r>
              <a:rPr lang="en"/>
              <a:t>results</a:t>
            </a:r>
            <a:r>
              <a:rPr lang="en"/>
              <a:t> are received, the campus G/T committee meets in order to review the findings and determine placement.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3) </a:t>
            </a:r>
            <a:r>
              <a:rPr b="1" lang="en"/>
              <a:t>Notification:</a:t>
            </a:r>
            <a:endParaRPr b="1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You will receive a letter from the G/T dep</a:t>
            </a:r>
            <a:r>
              <a:rPr lang="en"/>
              <a:t>artment notifying you of the committee’s decision and guiding you to next steps.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Our goal is for all notification letters to be distributed prior to spring break as referral numbers vary.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happens in the G/T class?</a:t>
            </a:r>
            <a:endParaRPr/>
          </a:p>
        </p:txBody>
      </p:sp>
      <p:sp>
        <p:nvSpPr>
          <p:cNvPr id="104" name="Google Shape;104;p2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Driven by student inquiry and initiative, the gifted and talented class focuses on authentic,</a:t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real-world problem solving through the use of long-term student designed projects. Students will</a:t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further develop written and verbal communication skills, practice critical thinking, and</a:t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demonstrate imaginative skills and time management, while learning to collaborate with peer</a:t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teams and outside experts. The goal of this class is to provide students with the necessary skills</a:t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to think creatively, readily accept challenges, and take control of their own learning, ultimately</a:t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preparing them to engage in a post-secondary environment.</a:t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happens in G/T class?</a:t>
            </a:r>
            <a:endParaRPr/>
          </a:p>
        </p:txBody>
      </p:sp>
      <p:sp>
        <p:nvSpPr>
          <p:cNvPr id="110" name="Google Shape;110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Clr>
                <a:schemeClr val="lt2"/>
              </a:buClr>
              <a:buSzPts val="1800"/>
              <a:buChar char="●"/>
            </a:pPr>
            <a:r>
              <a:rPr lang="en">
                <a:solidFill>
                  <a:schemeClr val="lt2"/>
                </a:solidFill>
              </a:rPr>
              <a:t>Elementary pull-out classes are taught by G/T trained teachers and meet for 45 minutes per week. </a:t>
            </a:r>
            <a:endParaRPr>
              <a:solidFill>
                <a:schemeClr val="lt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Char char="●"/>
            </a:pPr>
            <a:r>
              <a:rPr lang="en">
                <a:solidFill>
                  <a:schemeClr val="lt2"/>
                </a:solidFill>
              </a:rPr>
              <a:t>Intermediate and Junior High students are served through a dedicated G/T Advisory period.</a:t>
            </a:r>
            <a:endParaRPr>
              <a:solidFill>
                <a:schemeClr val="lt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High school students are also served through a dedicated G/T Advisory, and may choose from advanced coursework such as AP and dual credit courses as well as CTE and a variety of elective classes.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if my child doesn’t qualify for G/T services?</a:t>
            </a:r>
            <a:endParaRPr/>
          </a:p>
        </p:txBody>
      </p:sp>
      <p:sp>
        <p:nvSpPr>
          <p:cNvPr id="116" name="Google Shape;116;p2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All of our core classroom teachers have been trained to accommodate a student’s individual needs. If s/he needs a challenge in a particular area, please contact your child’s teacher and let them know.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Should your child want to retest for G/T, simply refer them </a:t>
            </a:r>
            <a:r>
              <a:rPr lang="en"/>
              <a:t>again</a:t>
            </a:r>
            <a:r>
              <a:rPr lang="en"/>
              <a:t> next year.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Who can I contact for help or more information?</a:t>
            </a:r>
            <a:endParaRPr/>
          </a:p>
        </p:txBody>
      </p:sp>
      <p:sp>
        <p:nvSpPr>
          <p:cNvPr id="122" name="Google Shape;122;p2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F4CCCC"/>
                </a:solidFill>
              </a:rPr>
              <a:t>Tamra Warner</a:t>
            </a:r>
            <a:endParaRPr sz="1500">
              <a:solidFill>
                <a:srgbClr val="F4CCCC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F4CCCC"/>
                </a:solidFill>
              </a:rPr>
              <a:t>Advanced Academics Coordinator</a:t>
            </a:r>
            <a:endParaRPr sz="1500">
              <a:solidFill>
                <a:srgbClr val="F4CCCC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u="sng">
                <a:solidFill>
                  <a:schemeClr val="hlink"/>
                </a:solidFill>
                <a:hlinkClick r:id="rId3"/>
              </a:rPr>
              <a:t>twarner@gainesvilleisd.org</a:t>
            </a:r>
            <a:endParaRPr sz="1500">
              <a:solidFill>
                <a:srgbClr val="F4CCCC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rgbClr val="F4CCCC"/>
              </a:solidFill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rgbClr val="F4CCCC"/>
              </a:buClr>
              <a:buSzPts val="1500"/>
              <a:buChar char="●"/>
            </a:pPr>
            <a:r>
              <a:rPr lang="en" sz="1500">
                <a:solidFill>
                  <a:srgbClr val="F4CCCC"/>
                </a:solidFill>
              </a:rPr>
              <a:t>Edison – Whitney Vogl</a:t>
            </a:r>
            <a:endParaRPr sz="1500">
              <a:solidFill>
                <a:srgbClr val="F4CCCC"/>
              </a:solidFill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rgbClr val="F4CCCC"/>
              </a:buClr>
              <a:buSzPts val="1500"/>
              <a:buChar char="●"/>
            </a:pPr>
            <a:r>
              <a:rPr lang="en" sz="1500">
                <a:solidFill>
                  <a:srgbClr val="F4CCCC"/>
                </a:solidFill>
              </a:rPr>
              <a:t>Chalmers – Lori Nixon</a:t>
            </a:r>
            <a:endParaRPr sz="1500">
              <a:solidFill>
                <a:srgbClr val="F4CCCC"/>
              </a:solidFill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rgbClr val="F4CCCC"/>
              </a:buClr>
              <a:buSzPts val="1500"/>
              <a:buChar char="●"/>
            </a:pPr>
            <a:r>
              <a:rPr lang="en" sz="1500">
                <a:solidFill>
                  <a:srgbClr val="F4CCCC"/>
                </a:solidFill>
              </a:rPr>
              <a:t>Intermediate – Kelly Stogner (6), Donicio Trujillo (5)</a:t>
            </a:r>
            <a:endParaRPr sz="1500">
              <a:solidFill>
                <a:srgbClr val="F4CCCC"/>
              </a:solidFill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rgbClr val="F4CCCC"/>
              </a:buClr>
              <a:buSzPts val="1500"/>
              <a:buChar char="●"/>
            </a:pPr>
            <a:r>
              <a:rPr lang="en" sz="1500">
                <a:solidFill>
                  <a:srgbClr val="F4CCCC"/>
                </a:solidFill>
              </a:rPr>
              <a:t>Junior High – Jessica Pederson (7), Diana DeSantiago (8)</a:t>
            </a:r>
            <a:endParaRPr sz="1500">
              <a:solidFill>
                <a:srgbClr val="F4CCCC"/>
              </a:solidFill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rgbClr val="F4CCCC"/>
              </a:buClr>
              <a:buSzPts val="1500"/>
              <a:buChar char="●"/>
            </a:pPr>
            <a:r>
              <a:rPr lang="en" sz="1500">
                <a:solidFill>
                  <a:srgbClr val="F4CCCC"/>
                </a:solidFill>
              </a:rPr>
              <a:t>High School – </a:t>
            </a:r>
            <a:r>
              <a:rPr lang="en" sz="1500">
                <a:solidFill>
                  <a:srgbClr val="F4CCCC"/>
                </a:solidFill>
              </a:rPr>
              <a:t>Jonathon</a:t>
            </a:r>
            <a:r>
              <a:rPr lang="en" sz="1500">
                <a:solidFill>
                  <a:srgbClr val="F4CCCC"/>
                </a:solidFill>
              </a:rPr>
              <a:t> Phelps</a:t>
            </a:r>
            <a:endParaRPr sz="1500">
              <a:solidFill>
                <a:srgbClr val="F4CCCC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rgbClr val="F4CCCC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late">
  <a:themeElements>
    <a:clrScheme name="Slate">
      <a:dk1>
        <a:srgbClr val="FFFFFF"/>
      </a:dk1>
      <a:lt1>
        <a:srgbClr val="37474F"/>
      </a:lt1>
      <a:dk2>
        <a:srgbClr val="9E9E9E"/>
      </a:dk2>
      <a:lt2>
        <a:srgbClr val="E0E0E0"/>
      </a:lt2>
      <a:accent1>
        <a:srgbClr val="616161"/>
      </a:accent1>
      <a:accent2>
        <a:srgbClr val="78909C"/>
      </a:accent2>
      <a:accent3>
        <a:srgbClr val="CACACA"/>
      </a:accent3>
      <a:accent4>
        <a:srgbClr val="64FFDA"/>
      </a:accent4>
      <a:accent5>
        <a:srgbClr val="FFD966"/>
      </a:accent5>
      <a:accent6>
        <a:srgbClr val="F5F5F5"/>
      </a:accent6>
      <a:hlink>
        <a:srgbClr val="FFD966"/>
      </a:hlink>
      <a:folHlink>
        <a:srgbClr val="FFD96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