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567" r:id="rId2"/>
    <p:sldId id="275" r:id="rId3"/>
    <p:sldId id="575" r:id="rId4"/>
    <p:sldId id="579" r:id="rId5"/>
    <p:sldId id="576" r:id="rId6"/>
    <p:sldId id="257" r:id="rId7"/>
    <p:sldId id="259" r:id="rId8"/>
    <p:sldId id="586" r:id="rId9"/>
    <p:sldId id="57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  <a:srgbClr val="A50021"/>
    <a:srgbClr val="800000"/>
    <a:srgbClr val="0000CC"/>
    <a:srgbClr val="0000FF"/>
    <a:srgbClr val="000099"/>
    <a:srgbClr val="003300"/>
    <a:srgbClr val="336600"/>
    <a:srgbClr val="008000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2" autoAdjust="0"/>
    <p:restoredTop sz="94660"/>
  </p:normalViewPr>
  <p:slideViewPr>
    <p:cSldViewPr snapToGrid="0" showGuides="1">
      <p:cViewPr varScale="1">
        <p:scale>
          <a:sx n="103" d="100"/>
          <a:sy n="103" d="100"/>
        </p:scale>
        <p:origin x="54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B344D3-6B47-4ED8-BFCB-88A524B9BAD8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E9860D-CA43-45C1-9E4A-F6DE1EE476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725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05C868-8CB9-4E3C-9BAC-060A53461EDA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648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E71F5-BB87-4974-AF16-E9EBD7EECC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F06130-0B5D-427C-AF71-5AA32BF9E5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9DC0AB-06FB-4F21-AE4E-D4F54534F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01899-D04D-414A-95B0-D72FBF18C1BF}" type="datetime1">
              <a:rPr lang="en-US" smtClean="0"/>
              <a:t>1/19/2022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52A6C3-3127-4ADA-8F8B-3E905D48E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55F444-48A1-45D2-A0BE-24C8BFD56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682B6-8D94-4635-9AEF-38453787D7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32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93FAA-5747-4CA6-B726-4AB893F09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06DDA5-2116-4ACC-8486-3C58EFF281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BF5BC7-F2E2-49A8-9BAD-5F67CD643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4AD0-5116-439A-B857-5D20DEF0940B}" type="datetime1">
              <a:rPr lang="en-US" smtClean="0"/>
              <a:t>1/19/2022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AA09C0-4035-4BFB-90F8-295E860B5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4E8C38-9B55-4BD6-9203-683ECB335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682B6-8D94-4635-9AEF-38453787D7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613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7FE67-1924-4C6F-8F02-29A57D924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9163A1-0F20-4DF8-9C22-B82AB68F50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156717-862D-4463-9396-0254463E5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48AB2-C31D-42A1-A56A-9C0B001517D1}" type="datetime1">
              <a:rPr lang="en-US" smtClean="0"/>
              <a:t>1/19/2022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B272AE-A535-410A-ACD4-3BE67B5F3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FB33AF-4110-4ABF-9576-D2CC94D08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682B6-8D94-4635-9AEF-38453787D7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250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02922-4D6C-4D72-8371-46FCF292B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A65054-F83E-4C60-B753-00931B2B17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B8E23B-8FCF-495D-8243-36BC36B981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CD12C4-73BD-47F0-B710-C8C9E7A2B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1C817-947E-4112-A462-F816AE634BAA}" type="datetime1">
              <a:rPr lang="en-US" smtClean="0"/>
              <a:t>1/19/2022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B25BF9-E1D1-4837-90A2-D6BD12446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A2BA3C-5ACB-458B-9026-692EAB2EB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682B6-8D94-4635-9AEF-38453787D7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37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20EE5-A92D-4A8E-A4ED-53B7FE27C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87D825-2842-4C05-BA41-886FDB05C6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4AE2EE-8C2F-4940-8CB3-19E413E87E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67DC3E-E7FF-454E-A658-5233871B8D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B60E9F-0EF4-4A93-B767-45C7F708EF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646361-3BB2-4771-A43A-2981E11FE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9A330-A7FD-493E-94BC-47E688B90351}" type="datetime1">
              <a:rPr lang="en-US" smtClean="0"/>
              <a:t>1/19/2022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194A15-7A32-4D60-BA4D-FCAA92881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E637A4-9A98-460C-B828-11E672FDD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682B6-8D94-4635-9AEF-38453787D7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24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8DE48-1A72-440D-B833-150D84C4E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B7EC62-A986-4B0A-B49E-C23A2C4F1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7E32D-B7C7-4714-9022-382F2799CD2D}" type="datetime1">
              <a:rPr lang="en-US" smtClean="0"/>
              <a:t>1/19/2022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E194DE-8EC6-49CA-89A0-376AF9FAB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A4E3F0-07E5-4D5B-B8A4-B2EBA4673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682B6-8D94-4635-9AEF-38453787D7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031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154AD0-7D21-4A0B-AAB9-0E4C4E524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83043-6F8B-47FC-9CF4-A758D6BD313A}" type="datetime1">
              <a:rPr lang="en-US" smtClean="0"/>
              <a:t>1/19/2022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055D52-45D9-42CD-8938-1865E771C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03C144-CD27-4566-A551-988A02FB2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682B6-8D94-4635-9AEF-38453787D7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32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422EE-4ED7-4BED-B90C-5CFF6AC0C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130528-CDC5-482E-916F-8CFF5F771F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835243-F3D9-4888-BE57-5FB88A3405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8048FB-3F8C-4E29-8390-778E29957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2F565-6BB8-4E2B-979B-27B8B3AF882F}" type="datetime1">
              <a:rPr lang="en-US" smtClean="0"/>
              <a:t>1/19/2022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1A6CC4-C6C4-4924-AB28-CFF403813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736BA2-A6CD-412A-9D8B-22F415F78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682B6-8D94-4635-9AEF-38453787D7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270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F7DC2-482F-4893-AD90-9CCD4FDF6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825F79-2074-44BF-8C07-DD88C53C91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C4CD77-E3FF-4C6D-BF27-9ED4DF07B7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A85935-08A0-428D-97B5-130624C7A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A16C7-F055-4699-9F42-32EE30B230CB}" type="datetime1">
              <a:rPr lang="en-US" smtClean="0"/>
              <a:t>1/19/2022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829A74-8293-4C96-A42B-D807F7769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27773A-1DB4-4AB0-A70A-7213B55D2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682B6-8D94-4635-9AEF-38453787D7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700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65408-F24C-4B35-B61B-FA2C64057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0F1972-FA0A-49C2-8379-A0D8735666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CFC03F-EB65-4064-AB57-F6EAA914F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85C4B-B3A5-44B3-8944-D0DD2434795E}" type="datetime1">
              <a:rPr lang="en-US" smtClean="0"/>
              <a:t>1/19/2022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D8EA7B-5497-4A79-8AA7-0FE5CFA5F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311E36-D7BF-407F-9CA0-3536D33C6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682B6-8D94-4635-9AEF-38453787D7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583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D8043E0-94F9-4A28-8100-0D24321561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AD0E62-A1DD-4607-991D-587259F80C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6CDA85-18B5-4ACE-AFE4-CCABAFF8B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FB3F0-52AF-4DFB-B52A-78545522510E}" type="datetime1">
              <a:rPr lang="en-US" smtClean="0"/>
              <a:t>1/19/2022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71B911-9A1C-4889-A4C3-20D962DF0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BF34A-D5C7-45E0-989B-B8C95DC78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682B6-8D94-4635-9AEF-38453787D7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984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EF545D-FAA2-419A-9CBF-4EA4BBFA4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58D5D3-A56C-4454-BFCA-DF67C6F8CD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0EA642-F262-4155-B0A4-5A600C4ECD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F0EB2-FA6A-4BAD-97E0-48EC1E2EE6BE}" type="datetime1">
              <a:rPr lang="en-US" smtClean="0"/>
              <a:t>1/19/2022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149D53-7427-4730-9B5C-6FDE117A7B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451C7-35D6-4D5B-9016-B2E81A100F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1682B6-8D94-4635-9AEF-38453787D7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259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hyperlink" Target="mailto:Expert@rgtimbsinc.net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www.sec.gov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Expert@rgtimbsinc.net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/>
        </p:nvSpPr>
        <p:spPr>
          <a:xfrm>
            <a:off x="3932914" y="6580050"/>
            <a:ext cx="4648200" cy="261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i="1">
                <a:latin typeface="Calisto MT"/>
                <a:ea typeface="Calisto MT"/>
                <a:cs typeface="Calisto MT"/>
                <a:sym typeface="Calisto MT"/>
              </a:defRPr>
            </a:lvl1pPr>
          </a:lstStyle>
          <a:p>
            <a:pPr lvl="0">
              <a:defRPr i="0"/>
            </a:pP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©  R. G. Timbs, Inc. 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Shape 53"/>
          <p:cNvSpPr/>
          <p:nvPr/>
        </p:nvSpPr>
        <p:spPr>
          <a:xfrm>
            <a:off x="1651577" y="4742625"/>
            <a:ext cx="9144000" cy="18405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sz="2200" b="1" i="1" dirty="0">
                <a:latin typeface="Calisto MT"/>
                <a:ea typeface="Calisto MT"/>
                <a:cs typeface="Calisto MT"/>
                <a:sym typeface="Calisto MT"/>
              </a:rPr>
              <a:t>Dr. Rick Timbs</a:t>
            </a:r>
          </a:p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2200" b="1" i="1" dirty="0">
                <a:latin typeface="Calisto MT"/>
                <a:ea typeface="Calisto MT"/>
                <a:cs typeface="Calisto MT"/>
                <a:sym typeface="Calisto MT"/>
              </a:rPr>
              <a:t>President/CEO</a:t>
            </a:r>
          </a:p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2200" b="1" i="1" dirty="0">
                <a:latin typeface="Calisto MT"/>
                <a:ea typeface="Calisto MT"/>
                <a:cs typeface="Calisto MT"/>
                <a:sym typeface="Calisto MT"/>
              </a:rPr>
              <a:t>R. G. Timbs, Inc.</a:t>
            </a:r>
            <a:endParaRPr sz="2200" b="1" i="1" dirty="0">
              <a:latin typeface="Calisto MT"/>
              <a:ea typeface="Calisto MT"/>
              <a:cs typeface="Calisto MT"/>
              <a:sym typeface="Calisto MT"/>
            </a:endParaRPr>
          </a:p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b="1" i="1" dirty="0">
                <a:latin typeface="Calisto MT"/>
                <a:ea typeface="Calisto MT"/>
                <a:cs typeface="Calisto MT"/>
                <a:sym typeface="Calisto MT"/>
                <a:hlinkClick r:id="rId2"/>
              </a:rPr>
              <a:t>Expert@rgtimbsinc.net</a:t>
            </a:r>
            <a:endParaRPr lang="en-US" b="1" i="1" dirty="0">
              <a:latin typeface="Calisto MT"/>
              <a:ea typeface="Calisto MT"/>
              <a:cs typeface="Calisto MT"/>
              <a:sym typeface="Calisto MT"/>
            </a:endParaRPr>
          </a:p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1600" b="1" i="1" dirty="0">
                <a:latin typeface="Times New Roman" panose="02020603050405020304" pitchFamily="18" charset="0"/>
                <a:ea typeface="Calisto MT"/>
                <a:cs typeface="Times New Roman" panose="02020603050405020304" pitchFamily="18" charset="0"/>
                <a:sym typeface="Calisto MT"/>
              </a:rPr>
              <a:t>January 2022</a:t>
            </a:r>
            <a:endParaRPr sz="1600" b="1" i="1" dirty="0">
              <a:latin typeface="Times New Roman" panose="02020603050405020304" pitchFamily="18" charset="0"/>
              <a:ea typeface="Calisto MT"/>
              <a:cs typeface="Times New Roman" panose="02020603050405020304" pitchFamily="18" charset="0"/>
              <a:sym typeface="Calisto MT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57B4E9D-334D-496D-960A-56C6A6668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B81FD-D81C-4846-AB51-37D40881FF77}" type="slidenum">
              <a:rPr lang="en-US" smtClean="0"/>
              <a:t>1</a:t>
            </a:fld>
            <a:endParaRPr lang="en-US" dirty="0"/>
          </a:p>
        </p:txBody>
      </p:sp>
      <p:pic>
        <p:nvPicPr>
          <p:cNvPr id="2050" name="Picture 1" descr="MSRB Municipal Securities Rulemaking Board">
            <a:extLst>
              <a:ext uri="{FF2B5EF4-FFF2-40B4-BE49-F238E27FC236}">
                <a16:creationId xmlns:a16="http://schemas.microsoft.com/office/drawing/2014/main" id="{0B8CD824-6489-4073-A818-447DEF155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11" y="5736431"/>
            <a:ext cx="3340309" cy="918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Picture 2" descr="SEC Emblem">
            <a:hlinkClick r:id="rId4" tooltip="&quot;SEC Emblem&quot;"/>
            <a:extLst>
              <a:ext uri="{FF2B5EF4-FFF2-40B4-BE49-F238E27FC236}">
                <a16:creationId xmlns:a16="http://schemas.microsoft.com/office/drawing/2014/main" id="{C18BC694-17DA-4C1F-8783-CE026A5F58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3954" y="5800248"/>
            <a:ext cx="918585" cy="918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1D996A25-6647-4D8F-BCB5-792D1A79B7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484" y="5490209"/>
            <a:ext cx="2874761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R. G. Timbs, Inc. is Registered with: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56DCA61C-6DA0-4577-B10B-C30ABA413A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527" y="55594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3F5A01-3992-47FD-BE7F-FA08B0BF5302}"/>
              </a:ext>
            </a:extLst>
          </p:cNvPr>
          <p:cNvSpPr/>
          <p:nvPr/>
        </p:nvSpPr>
        <p:spPr>
          <a:xfrm>
            <a:off x="8552690" y="5061584"/>
            <a:ext cx="302038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i="1" dirty="0">
                <a:solidFill>
                  <a:srgbClr val="808080"/>
                </a:solidFill>
                <a:latin typeface="Calisto MT" panose="02040603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School District: </a:t>
            </a:r>
          </a:p>
          <a:p>
            <a:pPr lvl="0" indent="45720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i="1" dirty="0">
                <a:solidFill>
                  <a:srgbClr val="808080"/>
                </a:solidFill>
                <a:latin typeface="Calisto MT" panose="02040603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Finance </a:t>
            </a:r>
          </a:p>
          <a:p>
            <a:pPr lvl="0" indent="45720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i="1" dirty="0">
                <a:solidFill>
                  <a:srgbClr val="808080"/>
                </a:solidFill>
                <a:latin typeface="Calisto MT" panose="02040603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Strategic Plans</a:t>
            </a:r>
          </a:p>
          <a:p>
            <a:pPr lvl="0" indent="45720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i="1" dirty="0">
                <a:solidFill>
                  <a:srgbClr val="808080"/>
                </a:solidFill>
                <a:latin typeface="Calisto MT" panose="02040603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Leadership </a:t>
            </a:r>
          </a:p>
          <a:p>
            <a:pPr lvl="0" indent="45720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i="1" dirty="0">
                <a:solidFill>
                  <a:srgbClr val="808080"/>
                </a:solidFill>
                <a:latin typeface="Calisto MT" panose="02040603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Educational Development     </a:t>
            </a:r>
            <a:endParaRPr lang="en-US" altLang="en-US" sz="105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14949F2-9FF9-4AF0-AEEE-88982A26CE9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400" y="304518"/>
            <a:ext cx="1527399" cy="93002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0F6ED8B-75E3-4F0A-8022-E186F96395D1}"/>
              </a:ext>
            </a:extLst>
          </p:cNvPr>
          <p:cNvSpPr txBox="1"/>
          <p:nvPr/>
        </p:nvSpPr>
        <p:spPr>
          <a:xfrm>
            <a:off x="3581540" y="1251423"/>
            <a:ext cx="535095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Long Range Financial Analysis</a:t>
            </a:r>
            <a:br>
              <a:rPr lang="en-US" sz="4000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Data Driven Strategic Financial Planning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Shape 49">
            <a:extLst>
              <a:ext uri="{FF2B5EF4-FFF2-40B4-BE49-F238E27FC236}">
                <a16:creationId xmlns:a16="http://schemas.microsoft.com/office/drawing/2014/main" id="{49DA7A91-81A8-4C42-8DC8-C18020DDB2B4}"/>
              </a:ext>
            </a:extLst>
          </p:cNvPr>
          <p:cNvSpPr txBox="1">
            <a:spLocks/>
          </p:cNvSpPr>
          <p:nvPr/>
        </p:nvSpPr>
        <p:spPr>
          <a:xfrm>
            <a:off x="244763" y="2104536"/>
            <a:ext cx="11702473" cy="15795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41247">
              <a:lnSpc>
                <a:spcPct val="96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r>
              <a:rPr lang="en-US" sz="4300" b="1" i="1" dirty="0">
                <a:solidFill>
                  <a:srgbClr val="860000"/>
                </a:solidFill>
                <a:latin typeface="Times New Roman" panose="02020603050405020304" pitchFamily="18" charset="0"/>
                <a:ea typeface="Calisto MT"/>
                <a:cs typeface="Times New Roman" pitchFamily="18" charset="0"/>
                <a:sym typeface="Calisto MT"/>
              </a:rPr>
              <a:t>Dunkirk City School District</a:t>
            </a:r>
          </a:p>
          <a:p>
            <a:pPr defTabSz="841247">
              <a:lnSpc>
                <a:spcPct val="80000"/>
              </a:lnSpc>
              <a:spcBef>
                <a:spcPts val="0"/>
              </a:spcBef>
              <a:spcAft>
                <a:spcPts val="200"/>
              </a:spcAft>
              <a:defRPr sz="1800">
                <a:solidFill>
                  <a:srgbClr val="000000"/>
                </a:solidFill>
              </a:defRPr>
            </a:pPr>
            <a:r>
              <a:rPr lang="en-US" sz="2800" b="1" i="1" dirty="0">
                <a:solidFill>
                  <a:srgbClr val="860000"/>
                </a:solidFill>
                <a:latin typeface="Times New Roman" panose="02020603050405020304" pitchFamily="18" charset="0"/>
                <a:cs typeface="Times New Roman" pitchFamily="18" charset="0"/>
              </a:rPr>
              <a:t>Learning For All...Whatever It Takes!</a:t>
            </a:r>
          </a:p>
        </p:txBody>
      </p:sp>
      <p:pic>
        <p:nvPicPr>
          <p:cNvPr id="18" name="Picture 17" descr="A picture containing drawing&#10;&#10;Description automatically generated">
            <a:extLst>
              <a:ext uri="{FF2B5EF4-FFF2-40B4-BE49-F238E27FC236}">
                <a16:creationId xmlns:a16="http://schemas.microsoft.com/office/drawing/2014/main" id="{91C01DCD-7AA6-4F28-A8DD-8D698C4B59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336" y="3337918"/>
            <a:ext cx="2539682" cy="1333333"/>
          </a:xfrm>
          <a:prstGeom prst="rect">
            <a:avLst/>
          </a:prstGeom>
          <a:solidFill>
            <a:srgbClr val="990033"/>
          </a:solidFill>
          <a:effectLst>
            <a:outerShdw blurRad="50800" dist="38100" dir="18900000" algn="bl" rotWithShape="0">
              <a:srgbClr val="990033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79349093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69E78-9B38-4FC5-9BC4-07A3B902D2A7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38200" y="443567"/>
            <a:ext cx="1075508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Data Sources:</a:t>
            </a:r>
          </a:p>
          <a:p>
            <a:endParaRPr lang="en-US" sz="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District Submissions to SED of the Form ST-3 (5 years prior)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State Education Department (NYSED) website financial calculations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School District’s  External Auditor Reports/Recommendations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Documents of Capital Expenses, Debt etc. 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Buses and Capital Projects Data: </a:t>
            </a:r>
          </a:p>
          <a:p>
            <a:pPr lvl="2">
              <a:buFont typeface="Arial" pitchFamily="34" charset="0"/>
              <a:buChar char="•"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Bonds, Bond Anticipation Notes</a:t>
            </a:r>
          </a:p>
          <a:p>
            <a:pPr lvl="2">
              <a:buFont typeface="Arial" pitchFamily="34" charset="0"/>
              <a:buChar char="•"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Use of Capital Reserves </a:t>
            </a:r>
          </a:p>
          <a:p>
            <a:pPr lvl="2">
              <a:buFont typeface="Arial" pitchFamily="34" charset="0"/>
              <a:buChar char="•"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Debt Service Schedules 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All Other Expense Driven State Aid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Interviews with the Superintendent and Interim Business Official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Examination of Tax Cap Calculations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Use of Debt Service Fund or Reserves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Reports of the Comptroller of the State of New York (OSC)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Use of Funds (Appropriated Fund Balances, Unappropriated Fund Balances)</a:t>
            </a:r>
          </a:p>
          <a:p>
            <a:pPr>
              <a:buFont typeface="Arial" pitchFamily="34" charset="0"/>
              <a:buChar char="•"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Projected Teachers Retirement System Rates and Employees Retirement System Rates</a:t>
            </a:r>
            <a:endParaRPr lang="en-US" sz="2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C721C0-D3A9-4134-936C-3562550982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9944" y="348188"/>
            <a:ext cx="1212144" cy="63152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Shape 50">
            <a:extLst>
              <a:ext uri="{FF2B5EF4-FFF2-40B4-BE49-F238E27FC236}">
                <a16:creationId xmlns:a16="http://schemas.microsoft.com/office/drawing/2014/main" id="{2F06E63B-BE35-4701-B8F4-147D6526B65B}"/>
              </a:ext>
            </a:extLst>
          </p:cNvPr>
          <p:cNvSpPr/>
          <p:nvPr/>
        </p:nvSpPr>
        <p:spPr>
          <a:xfrm>
            <a:off x="3932914" y="6580050"/>
            <a:ext cx="4648200" cy="261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i="1">
                <a:latin typeface="Calisto MT"/>
                <a:ea typeface="Calisto MT"/>
                <a:cs typeface="Calisto MT"/>
                <a:sym typeface="Calisto MT"/>
              </a:defRPr>
            </a:lvl1pPr>
          </a:lstStyle>
          <a:p>
            <a:pPr lvl="0">
              <a:defRPr i="0"/>
            </a:pP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©  R. G. Timbs, Inc. 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EB7433-4E1B-4778-82D6-5D4275D167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9947" y="60573"/>
            <a:ext cx="5966831" cy="648478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91841D-C3F0-44DE-A230-43C3B434B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08728" y="6403250"/>
            <a:ext cx="2743200" cy="365125"/>
          </a:xfrm>
        </p:spPr>
        <p:txBody>
          <a:bodyPr/>
          <a:lstStyle/>
          <a:p>
            <a:fld id="{0D63567A-5CC7-4711-8268-C53607200576}" type="slidenum">
              <a:rPr lang="en-US" smtClean="0"/>
              <a:t>3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17B525A-5903-4E5D-B452-0334CE9736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5173" y="228141"/>
            <a:ext cx="1266755" cy="77131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Shape 50">
            <a:extLst>
              <a:ext uri="{FF2B5EF4-FFF2-40B4-BE49-F238E27FC236}">
                <a16:creationId xmlns:a16="http://schemas.microsoft.com/office/drawing/2014/main" id="{6C2B94BB-AAAF-479F-9DAB-6413BCAAF382}"/>
              </a:ext>
            </a:extLst>
          </p:cNvPr>
          <p:cNvSpPr/>
          <p:nvPr/>
        </p:nvSpPr>
        <p:spPr>
          <a:xfrm>
            <a:off x="3932914" y="6636527"/>
            <a:ext cx="4648200" cy="261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i="1">
                <a:latin typeface="Calisto MT"/>
                <a:ea typeface="Calisto MT"/>
                <a:cs typeface="Calisto MT"/>
                <a:sym typeface="Calisto MT"/>
              </a:defRPr>
            </a:lvl1pPr>
          </a:lstStyle>
          <a:p>
            <a:pPr lvl="0">
              <a:defRPr i="0"/>
            </a:pP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©  R. G. Timbs, Inc. 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497CFB3-C327-4B68-8AEF-836C38FFDD41}"/>
              </a:ext>
            </a:extLst>
          </p:cNvPr>
          <p:cNvSpPr/>
          <p:nvPr/>
        </p:nvSpPr>
        <p:spPr>
          <a:xfrm>
            <a:off x="2794914" y="2189806"/>
            <a:ext cx="6620786" cy="26328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A84752-E5E7-4D0A-AB68-C675679F041B}"/>
              </a:ext>
            </a:extLst>
          </p:cNvPr>
          <p:cNvSpPr/>
          <p:nvPr/>
        </p:nvSpPr>
        <p:spPr>
          <a:xfrm>
            <a:off x="2771662" y="4099533"/>
            <a:ext cx="6620785" cy="26328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F42927-790C-4E51-9E69-397691826491}"/>
              </a:ext>
            </a:extLst>
          </p:cNvPr>
          <p:cNvSpPr/>
          <p:nvPr/>
        </p:nvSpPr>
        <p:spPr>
          <a:xfrm>
            <a:off x="2762355" y="5314949"/>
            <a:ext cx="6630092" cy="488637"/>
          </a:xfrm>
          <a:prstGeom prst="rect">
            <a:avLst/>
          </a:prstGeom>
          <a:noFill/>
          <a:ln w="254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1A6BA7-3960-4BE6-AA38-8F20D57E98CF}"/>
              </a:ext>
            </a:extLst>
          </p:cNvPr>
          <p:cNvSpPr/>
          <p:nvPr/>
        </p:nvSpPr>
        <p:spPr>
          <a:xfrm>
            <a:off x="2762355" y="5803586"/>
            <a:ext cx="6630092" cy="263285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0B6B02-FE01-4EDA-AC5C-0D601733652C}"/>
              </a:ext>
            </a:extLst>
          </p:cNvPr>
          <p:cNvSpPr/>
          <p:nvPr/>
        </p:nvSpPr>
        <p:spPr>
          <a:xfrm>
            <a:off x="2794914" y="6282072"/>
            <a:ext cx="6620785" cy="26328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123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7" grpId="0" animBg="1"/>
      <p:bldP spid="9" grpId="0" animBg="1"/>
      <p:bldP spid="10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DFB12B-E8D5-4855-B7B6-C8ED1A04FF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179" y="1181098"/>
            <a:ext cx="11679878" cy="536215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69E78-9B38-4FC5-9BC4-07A3B902D2A7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C721C0-D3A9-4134-936C-3562550982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9700" y="126068"/>
            <a:ext cx="1212144" cy="63152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Shape 50">
            <a:extLst>
              <a:ext uri="{FF2B5EF4-FFF2-40B4-BE49-F238E27FC236}">
                <a16:creationId xmlns:a16="http://schemas.microsoft.com/office/drawing/2014/main" id="{2F06E63B-BE35-4701-B8F4-147D6526B65B}"/>
              </a:ext>
            </a:extLst>
          </p:cNvPr>
          <p:cNvSpPr/>
          <p:nvPr/>
        </p:nvSpPr>
        <p:spPr>
          <a:xfrm>
            <a:off x="3932914" y="6580050"/>
            <a:ext cx="4648200" cy="261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i="1">
                <a:latin typeface="Calisto MT"/>
                <a:ea typeface="Calisto MT"/>
                <a:cs typeface="Calisto MT"/>
                <a:sym typeface="Calisto MT"/>
              </a:defRPr>
            </a:lvl1pPr>
          </a:lstStyle>
          <a:p>
            <a:pPr lvl="0">
              <a:defRPr i="0"/>
            </a:pP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©  R. G. Timbs, Inc. 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B55E21-F8A7-4D95-9416-382781E4619D}"/>
              </a:ext>
            </a:extLst>
          </p:cNvPr>
          <p:cNvSpPr txBox="1"/>
          <p:nvPr/>
        </p:nvSpPr>
        <p:spPr>
          <a:xfrm>
            <a:off x="5550021" y="163522"/>
            <a:ext cx="1037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State Aid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417E141-E341-4E4B-BA6C-DD9338181B6A}"/>
              </a:ext>
            </a:extLst>
          </p:cNvPr>
          <p:cNvSpPr/>
          <p:nvPr/>
        </p:nvSpPr>
        <p:spPr>
          <a:xfrm>
            <a:off x="119079" y="5430741"/>
            <a:ext cx="11953841" cy="238539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406CA27-7FCA-479B-B5A4-B04BC362481C}"/>
              </a:ext>
            </a:extLst>
          </p:cNvPr>
          <p:cNvSpPr/>
          <p:nvPr/>
        </p:nvSpPr>
        <p:spPr>
          <a:xfrm>
            <a:off x="65764" y="1562101"/>
            <a:ext cx="11903057" cy="254259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D795792-2BA9-41DC-9885-EB97518F15CD}"/>
              </a:ext>
            </a:extLst>
          </p:cNvPr>
          <p:cNvSpPr/>
          <p:nvPr/>
        </p:nvSpPr>
        <p:spPr>
          <a:xfrm>
            <a:off x="119079" y="4371975"/>
            <a:ext cx="11957722" cy="1058766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A47853D-72BD-40FA-84D5-769B3160D0A4}"/>
              </a:ext>
            </a:extLst>
          </p:cNvPr>
          <p:cNvSpPr/>
          <p:nvPr/>
        </p:nvSpPr>
        <p:spPr>
          <a:xfrm>
            <a:off x="38431" y="6342986"/>
            <a:ext cx="11957722" cy="238539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109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DB66FA-26E9-4B26-81C9-79F38F0A6B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8862" y="663951"/>
            <a:ext cx="7191375" cy="440372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69E78-9B38-4FC5-9BC4-07A3B902D2A7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C721C0-D3A9-4134-936C-3562550982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9944" y="348188"/>
            <a:ext cx="1212144" cy="63152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Shape 50">
            <a:extLst>
              <a:ext uri="{FF2B5EF4-FFF2-40B4-BE49-F238E27FC236}">
                <a16:creationId xmlns:a16="http://schemas.microsoft.com/office/drawing/2014/main" id="{2F06E63B-BE35-4701-B8F4-147D6526B65B}"/>
              </a:ext>
            </a:extLst>
          </p:cNvPr>
          <p:cNvSpPr/>
          <p:nvPr/>
        </p:nvSpPr>
        <p:spPr>
          <a:xfrm>
            <a:off x="3932914" y="6580050"/>
            <a:ext cx="4648200" cy="261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i="1">
                <a:latin typeface="Calisto MT"/>
                <a:ea typeface="Calisto MT"/>
                <a:cs typeface="Calisto MT"/>
                <a:sym typeface="Calisto MT"/>
              </a:defRPr>
            </a:lvl1pPr>
          </a:lstStyle>
          <a:p>
            <a:pPr lvl="0">
              <a:defRPr i="0"/>
            </a:pP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©  R. G. Timbs, Inc. 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B1CFD2A-DC28-409F-B191-04A844E467DC}"/>
              </a:ext>
            </a:extLst>
          </p:cNvPr>
          <p:cNvSpPr/>
          <p:nvPr/>
        </p:nvSpPr>
        <p:spPr>
          <a:xfrm>
            <a:off x="1382816" y="4845908"/>
            <a:ext cx="9227128" cy="20906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71BBEFC-C018-47C1-99F1-B0732AD17701}"/>
              </a:ext>
            </a:extLst>
          </p:cNvPr>
          <p:cNvSpPr/>
          <p:nvPr/>
        </p:nvSpPr>
        <p:spPr>
          <a:xfrm>
            <a:off x="1382816" y="4090222"/>
            <a:ext cx="9227128" cy="485774"/>
          </a:xfrm>
          <a:prstGeom prst="round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C876307-5708-4CF0-9A02-39EA0463582C}"/>
              </a:ext>
            </a:extLst>
          </p:cNvPr>
          <p:cNvSpPr/>
          <p:nvPr/>
        </p:nvSpPr>
        <p:spPr>
          <a:xfrm>
            <a:off x="1482435" y="1918817"/>
            <a:ext cx="9227129" cy="200205"/>
          </a:xfrm>
          <a:prstGeom prst="round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7B644CAC-B7F1-479E-A49D-9143F8AB8766}"/>
              </a:ext>
            </a:extLst>
          </p:cNvPr>
          <p:cNvSpPr/>
          <p:nvPr/>
        </p:nvSpPr>
        <p:spPr>
          <a:xfrm>
            <a:off x="1382816" y="3357030"/>
            <a:ext cx="9227128" cy="20020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394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0" grpId="0" animBg="1"/>
      <p:bldP spid="9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03FBBAF-8495-45DE-AA19-F1A9EA9B70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3700" y="2963340"/>
            <a:ext cx="8763000" cy="3082618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8937553-F5E0-46BE-A924-E0FF1D897B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0194995"/>
              </p:ext>
            </p:extLst>
          </p:nvPr>
        </p:nvGraphicFramePr>
        <p:xfrm>
          <a:off x="3593805" y="492037"/>
          <a:ext cx="5188688" cy="2132483"/>
        </p:xfrm>
        <a:graphic>
          <a:graphicData uri="http://schemas.openxmlformats.org/drawingml/2006/table">
            <a:tbl>
              <a:tblPr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5188688">
                  <a:extLst>
                    <a:ext uri="{9D8B030D-6E8A-4147-A177-3AD203B41FA5}">
                      <a16:colId xmlns:a16="http://schemas.microsoft.com/office/drawing/2014/main" val="3398524535"/>
                    </a:ext>
                  </a:extLst>
                </a:gridCol>
              </a:tblGrid>
              <a:tr h="21324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Assumptions </a:t>
                      </a:r>
                      <a:endParaRPr lang="en-US" sz="1100" dirty="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en-US" sz="1100" u="sn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Revenues</a:t>
                      </a:r>
                      <a:r>
                        <a:rPr lang="en-U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 algn="ctr" fontAlgn="b"/>
                      <a:r>
                        <a:rPr lang="en-U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Tax increase 1.9% and 1.9% Thereafter</a:t>
                      </a:r>
                    </a:p>
                    <a:p>
                      <a:pPr algn="ctr" fontAlgn="b"/>
                      <a:r>
                        <a:rPr lang="en-U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State Aid Slight but Stable Increase</a:t>
                      </a:r>
                    </a:p>
                    <a:p>
                      <a:pPr algn="ctr" fontAlgn="b"/>
                      <a:r>
                        <a:rPr lang="en-U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Variable Transportation Aid</a:t>
                      </a:r>
                    </a:p>
                    <a:p>
                      <a:pPr algn="ctr" fontAlgn="b"/>
                      <a:r>
                        <a:rPr lang="en-U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Building Aid follows Debt Service Schedule*</a:t>
                      </a:r>
                    </a:p>
                    <a:p>
                      <a:pPr algn="ctr" fontAlgn="b"/>
                      <a:r>
                        <a:rPr lang="en-U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Federal Aid remains Stable</a:t>
                      </a:r>
                    </a:p>
                    <a:p>
                      <a:pPr algn="ctr" fontAlgn="b"/>
                      <a:r>
                        <a:rPr lang="en-US" sz="1100" u="sng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Expenditures</a:t>
                      </a:r>
                      <a:r>
                        <a:rPr lang="en-U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 algn="ctr" fontAlgn="b"/>
                      <a:r>
                        <a:rPr lang="en-U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Follow contractual Obligations</a:t>
                      </a:r>
                    </a:p>
                    <a:p>
                      <a:pPr algn="ctr" fontAlgn="b"/>
                      <a:r>
                        <a:rPr lang="en-U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 notable changes in staff patterns</a:t>
                      </a:r>
                    </a:p>
                    <a:p>
                      <a:pPr algn="ctr" fontAlgn="b"/>
                      <a:r>
                        <a:rPr lang="en-U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Stable ERS and TRS increased costs*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1441711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ECF1932D-D4CC-4363-8A2B-322CFE63D1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9944" y="348188"/>
            <a:ext cx="1212144" cy="63152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42C335-8275-469B-AF29-5694C49F7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682B6-8D94-4635-9AEF-38453787D7D7}" type="slidenum">
              <a:rPr lang="en-US" smtClean="0"/>
              <a:t>6</a:t>
            </a:fld>
            <a:endParaRPr lang="en-US" dirty="0"/>
          </a:p>
        </p:txBody>
      </p:sp>
      <p:sp>
        <p:nvSpPr>
          <p:cNvPr id="8" name="Shape 50">
            <a:extLst>
              <a:ext uri="{FF2B5EF4-FFF2-40B4-BE49-F238E27FC236}">
                <a16:creationId xmlns:a16="http://schemas.microsoft.com/office/drawing/2014/main" id="{8A55A8FB-D1E0-49A3-BEE5-D5B8EE6D823B}"/>
              </a:ext>
            </a:extLst>
          </p:cNvPr>
          <p:cNvSpPr/>
          <p:nvPr/>
        </p:nvSpPr>
        <p:spPr>
          <a:xfrm>
            <a:off x="3932914" y="6580050"/>
            <a:ext cx="4648200" cy="261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i="1">
                <a:latin typeface="Calisto MT"/>
                <a:ea typeface="Calisto MT"/>
                <a:cs typeface="Calisto MT"/>
                <a:sym typeface="Calisto MT"/>
              </a:defRPr>
            </a:lvl1pPr>
          </a:lstStyle>
          <a:p>
            <a:pPr lvl="0">
              <a:defRPr i="0"/>
            </a:pP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©  R. G. Timbs, Inc. 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0DC0695-90C8-4F90-8971-B48B2CA674A0}"/>
              </a:ext>
            </a:extLst>
          </p:cNvPr>
          <p:cNvSpPr/>
          <p:nvPr/>
        </p:nvSpPr>
        <p:spPr>
          <a:xfrm>
            <a:off x="1385455" y="3943078"/>
            <a:ext cx="9319490" cy="21880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98AEAC-DAC3-4585-80D3-0613949F1B2F}"/>
              </a:ext>
            </a:extLst>
          </p:cNvPr>
          <p:cNvSpPr/>
          <p:nvPr/>
        </p:nvSpPr>
        <p:spPr>
          <a:xfrm>
            <a:off x="1385455" y="4205080"/>
            <a:ext cx="9319490" cy="182248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BA0F68-B8D6-4031-86DB-17A3D5FA06CD}"/>
              </a:ext>
            </a:extLst>
          </p:cNvPr>
          <p:cNvSpPr/>
          <p:nvPr/>
        </p:nvSpPr>
        <p:spPr>
          <a:xfrm>
            <a:off x="1385455" y="4397227"/>
            <a:ext cx="9319490" cy="24885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569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39083ACB-36B1-44A0-8A9B-641C8637F8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3462" y="5350139"/>
            <a:ext cx="8065889" cy="13122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D847047-82A5-446E-80D3-351C570202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0767" y="4863772"/>
            <a:ext cx="8028584" cy="4095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819D766-E5F6-4369-BAA6-0F8888862F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4007" y="136525"/>
            <a:ext cx="8456755" cy="46837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A56DBD9-3EB7-4D94-BA9D-1E59455A31E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9944" y="348188"/>
            <a:ext cx="1212144" cy="63152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5E979F-C98C-403E-A117-2C78ED441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682B6-8D94-4635-9AEF-38453787D7D7}" type="slidenum">
              <a:rPr lang="en-US" smtClean="0"/>
              <a:t>7</a:t>
            </a:fld>
            <a:endParaRPr lang="en-US" dirty="0"/>
          </a:p>
        </p:txBody>
      </p:sp>
      <p:sp>
        <p:nvSpPr>
          <p:cNvPr id="12" name="Shape 50">
            <a:extLst>
              <a:ext uri="{FF2B5EF4-FFF2-40B4-BE49-F238E27FC236}">
                <a16:creationId xmlns:a16="http://schemas.microsoft.com/office/drawing/2014/main" id="{AA4FF77A-ED51-4255-8C10-B894C216B4D9}"/>
              </a:ext>
            </a:extLst>
          </p:cNvPr>
          <p:cNvSpPr/>
          <p:nvPr/>
        </p:nvSpPr>
        <p:spPr>
          <a:xfrm>
            <a:off x="-1066799" y="6459865"/>
            <a:ext cx="4648200" cy="261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i="1">
                <a:latin typeface="Calisto MT"/>
                <a:ea typeface="Calisto MT"/>
                <a:cs typeface="Calisto MT"/>
                <a:sym typeface="Calisto MT"/>
              </a:defRPr>
            </a:lvl1pPr>
          </a:lstStyle>
          <a:p>
            <a:pPr lvl="0">
              <a:defRPr i="0"/>
            </a:pP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©  R. G. Timbs, Inc. 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0906F86-470A-4BBC-AFD0-67FA9432BAA0}"/>
              </a:ext>
            </a:extLst>
          </p:cNvPr>
          <p:cNvSpPr/>
          <p:nvPr/>
        </p:nvSpPr>
        <p:spPr>
          <a:xfrm>
            <a:off x="1973462" y="4866054"/>
            <a:ext cx="8636478" cy="20478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B949EBA-14A4-4F4E-BD96-DEAB85094CD4}"/>
              </a:ext>
            </a:extLst>
          </p:cNvPr>
          <p:cNvSpPr/>
          <p:nvPr/>
        </p:nvSpPr>
        <p:spPr>
          <a:xfrm>
            <a:off x="1973462" y="5070285"/>
            <a:ext cx="8636478" cy="20478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0F59C0-FE8E-4917-A501-5522EE7F5A94}"/>
              </a:ext>
            </a:extLst>
          </p:cNvPr>
          <p:cNvSpPr/>
          <p:nvPr/>
        </p:nvSpPr>
        <p:spPr>
          <a:xfrm>
            <a:off x="1973464" y="145963"/>
            <a:ext cx="8636479" cy="212587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1D38ADE-AE9D-4210-9E63-F4C0FE7D5533}"/>
              </a:ext>
            </a:extLst>
          </p:cNvPr>
          <p:cNvSpPr/>
          <p:nvPr/>
        </p:nvSpPr>
        <p:spPr>
          <a:xfrm>
            <a:off x="1973462" y="4635768"/>
            <a:ext cx="8636479" cy="204788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81B0E5-9AD4-4E28-9084-27000EC79ABB}"/>
              </a:ext>
            </a:extLst>
          </p:cNvPr>
          <p:cNvSpPr/>
          <p:nvPr/>
        </p:nvSpPr>
        <p:spPr>
          <a:xfrm>
            <a:off x="1973462" y="5392372"/>
            <a:ext cx="8636478" cy="20478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3A502FB-9B1D-47F2-A952-23DEE96BB4AA}"/>
              </a:ext>
            </a:extLst>
          </p:cNvPr>
          <p:cNvSpPr/>
          <p:nvPr/>
        </p:nvSpPr>
        <p:spPr>
          <a:xfrm>
            <a:off x="1973462" y="5983552"/>
            <a:ext cx="8636478" cy="20478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EF175FA-1D7C-4639-AC0A-8597D91BB65C}"/>
              </a:ext>
            </a:extLst>
          </p:cNvPr>
          <p:cNvSpPr/>
          <p:nvPr/>
        </p:nvSpPr>
        <p:spPr>
          <a:xfrm>
            <a:off x="2010766" y="6459865"/>
            <a:ext cx="8636478" cy="20478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0604BBA7-CB68-42AF-8EB8-7DBDC19A6F58}"/>
              </a:ext>
            </a:extLst>
          </p:cNvPr>
          <p:cNvCxnSpPr>
            <a:cxnSpLocks/>
          </p:cNvCxnSpPr>
          <p:nvPr/>
        </p:nvCxnSpPr>
        <p:spPr>
          <a:xfrm flipH="1" flipV="1">
            <a:off x="5801625" y="5523599"/>
            <a:ext cx="224197" cy="961189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82B8F83-758A-402F-9802-98DC95F77A9E}"/>
              </a:ext>
            </a:extLst>
          </p:cNvPr>
          <p:cNvCxnSpPr/>
          <p:nvPr/>
        </p:nvCxnSpPr>
        <p:spPr>
          <a:xfrm flipH="1" flipV="1">
            <a:off x="6506590" y="5570531"/>
            <a:ext cx="256854" cy="811658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B41EC3C-BF33-491C-B153-6901DC00EFBE}"/>
              </a:ext>
            </a:extLst>
          </p:cNvPr>
          <p:cNvCxnSpPr/>
          <p:nvPr/>
        </p:nvCxnSpPr>
        <p:spPr>
          <a:xfrm flipH="1" flipV="1">
            <a:off x="8117619" y="5604699"/>
            <a:ext cx="256854" cy="811658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9486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  <p:bldP spid="14" grpId="0" animBg="1"/>
      <p:bldP spid="15" grpId="0" animBg="1"/>
      <p:bldP spid="13" grpId="0" animBg="1"/>
      <p:bldP spid="23" grpId="0" animBg="1"/>
      <p:bldP spid="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69E78-9B38-4FC5-9BC4-07A3B902D2A7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943600" y="3347070"/>
            <a:ext cx="472440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685800" lvl="1" indent="-2286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 startAt="5"/>
            </a:pPr>
            <a:endParaRPr lang="en-US" sz="1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10437" y="37115"/>
            <a:ext cx="30187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RECOMMENDATIONS</a:t>
            </a:r>
          </a:p>
          <a:p>
            <a:pPr algn="ctr"/>
            <a:r>
              <a:rPr lang="en-US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Carefully and Strategically …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1" y="130474"/>
            <a:ext cx="1212144" cy="63152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Rectangle 1"/>
          <p:cNvSpPr/>
          <p:nvPr/>
        </p:nvSpPr>
        <p:spPr>
          <a:xfrm>
            <a:off x="485775" y="661719"/>
            <a:ext cx="11220450" cy="601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Maintain a stable the budget by tracking expenses: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Examine 2021-22 budget for sustainability and other issues (Carry Over/Reallocations).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Budget process is always difficult due to the number of assumptions (Extrapolate cost estimates).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Maintain adequate cash flow to ensure maintenance of quality educational program.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Attempts for cost reductions should be examined (those away from student programs </a:t>
            </a:r>
            <a:r>
              <a:rPr lang="en-US" sz="16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first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to mitigate escalation of expenses.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Re-evaluate the use of Textbook, Library and Software Aid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Reevaluate purchases and staff needs.  Examine the possibility of attrition and breakage. Aim for greater efficiency. 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Inflation and other cost pressures will be substantial.</a:t>
            </a:r>
            <a:endParaRPr lang="en-US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buFont typeface="+mj-lt"/>
              <a:buAutoNum type="alphaLcParenR"/>
            </a:pPr>
            <a:r>
              <a:rPr lang="en-US" sz="16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Beware of possible State Aid Fiscal Cliff 2024-25</a:t>
            </a:r>
          </a:p>
          <a:p>
            <a:pPr marL="228600" indent="-228600">
              <a:buFont typeface="+mj-lt"/>
              <a:buAutoNum type="arabicPeriod"/>
            </a:pP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Annually reevaluate Reserve and Fund Balance amounts for sustainability and liabilities. When and if possible: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Build UP TRS Reserve to cover potential escalations in cost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Reallocate a significant amount of Unemployment Reserve to Capital Reserves(s)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Further build and Use new Capital Reserves to ensure Building Integrity and Eliminate Tax impact of Capital Construction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Consider build and Use new Capital Reserves to ensure Eliminate Tax impact of these periodic expenditures (Vehicles, Equipment, Technology for instance)</a:t>
            </a:r>
          </a:p>
          <a:p>
            <a:pPr marL="228600" indent="-228600">
              <a:buFont typeface="+mj-lt"/>
              <a:buAutoNum type="arabicPeriod"/>
            </a:pP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Longevity of the New Federal Grants could be problematic.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Exhibit caution with use of </a:t>
            </a: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Federal Funding streams (</a:t>
            </a: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Fiscal Cliff 2024-25 and 2025-26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Use a combination of Supplement and Supplant as practicable.</a:t>
            </a:r>
          </a:p>
          <a:p>
            <a:pPr marL="685800" lvl="1" indent="-228600">
              <a:buFont typeface="+mj-lt"/>
              <a:buAutoNum type="alphaLcParenR"/>
            </a:pP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State Aid: Increases in Foundation Aid will be significant UNTIL </a:t>
            </a:r>
            <a:r>
              <a:rPr lang="en-US" sz="16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Save Harmless Status is reached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expense driven aid continues in current law.  </a:t>
            </a:r>
          </a:p>
          <a:p>
            <a:pPr marL="342900" indent="-342900">
              <a:buFont typeface="+mj-lt"/>
              <a:buAutoNum type="arabicPeriod"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Monitor the Tax Cap… note growing use of Appropriated Fund Balance</a:t>
            </a:r>
            <a:endParaRPr lang="en-US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Shape 50">
            <a:extLst>
              <a:ext uri="{FF2B5EF4-FFF2-40B4-BE49-F238E27FC236}">
                <a16:creationId xmlns:a16="http://schemas.microsoft.com/office/drawing/2014/main" id="{F90E3EFE-711F-4B0D-9ECD-F9C2364AA291}"/>
              </a:ext>
            </a:extLst>
          </p:cNvPr>
          <p:cNvSpPr/>
          <p:nvPr/>
        </p:nvSpPr>
        <p:spPr>
          <a:xfrm>
            <a:off x="3932914" y="6580050"/>
            <a:ext cx="4648200" cy="261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i="1">
                <a:latin typeface="Calisto MT"/>
                <a:ea typeface="Calisto MT"/>
                <a:cs typeface="Calisto MT"/>
                <a:sym typeface="Calisto MT"/>
              </a:defRPr>
            </a:lvl1pPr>
          </a:lstStyle>
          <a:p>
            <a:pPr lvl="0">
              <a:defRPr i="0"/>
            </a:pP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©  R. G. Timbs, Inc. 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58182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/>
        </p:nvSpPr>
        <p:spPr>
          <a:xfrm>
            <a:off x="3932914" y="6580050"/>
            <a:ext cx="4648200" cy="261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i="1">
                <a:latin typeface="Calisto MT"/>
                <a:ea typeface="Calisto MT"/>
                <a:cs typeface="Calisto MT"/>
                <a:sym typeface="Calisto MT"/>
              </a:defRPr>
            </a:lvl1pPr>
          </a:lstStyle>
          <a:p>
            <a:pPr lvl="0">
              <a:defRPr i="0"/>
            </a:pPr>
            <a:r>
              <a:rPr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©  R. G. Timbs, Inc. 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Shape 53"/>
          <p:cNvSpPr/>
          <p:nvPr/>
        </p:nvSpPr>
        <p:spPr>
          <a:xfrm>
            <a:off x="1651577" y="4742625"/>
            <a:ext cx="9144000" cy="18405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sz="2200" b="1" i="1" dirty="0">
                <a:latin typeface="Calisto MT"/>
                <a:ea typeface="Calisto MT"/>
                <a:cs typeface="Calisto MT"/>
                <a:sym typeface="Calisto MT"/>
              </a:rPr>
              <a:t>Dr. Rick Timbs</a:t>
            </a:r>
          </a:p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2200" b="1" i="1" dirty="0">
                <a:latin typeface="Calisto MT"/>
                <a:ea typeface="Calisto MT"/>
                <a:cs typeface="Calisto MT"/>
                <a:sym typeface="Calisto MT"/>
              </a:rPr>
              <a:t>President/CEO</a:t>
            </a:r>
          </a:p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2200" b="1" i="1" dirty="0">
                <a:latin typeface="Calisto MT"/>
                <a:ea typeface="Calisto MT"/>
                <a:cs typeface="Calisto MT"/>
                <a:sym typeface="Calisto MT"/>
              </a:rPr>
              <a:t>R. G. Timbs, Inc.</a:t>
            </a:r>
            <a:endParaRPr sz="2200" b="1" i="1" dirty="0">
              <a:latin typeface="Calisto MT"/>
              <a:ea typeface="Calisto MT"/>
              <a:cs typeface="Calisto MT"/>
              <a:sym typeface="Calisto MT"/>
            </a:endParaRPr>
          </a:p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b="1" i="1" dirty="0">
                <a:latin typeface="Calisto MT"/>
                <a:ea typeface="Calisto MT"/>
                <a:cs typeface="Calisto MT"/>
                <a:sym typeface="Calisto MT"/>
                <a:hlinkClick r:id="rId2"/>
              </a:rPr>
              <a:t>Expert@rgtimbsinc.net</a:t>
            </a:r>
            <a:endParaRPr lang="en-US" b="1" i="1" dirty="0">
              <a:latin typeface="Calisto MT"/>
              <a:ea typeface="Calisto MT"/>
              <a:cs typeface="Calisto MT"/>
              <a:sym typeface="Calisto MT"/>
            </a:endParaRPr>
          </a:p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1600" b="1" i="1" dirty="0">
                <a:latin typeface="Times New Roman" panose="02020603050405020304" pitchFamily="18" charset="0"/>
                <a:ea typeface="Calisto MT"/>
                <a:cs typeface="Times New Roman" panose="02020603050405020304" pitchFamily="18" charset="0"/>
                <a:sym typeface="Calisto MT"/>
              </a:rPr>
              <a:t>January 2022</a:t>
            </a:r>
            <a:endParaRPr sz="1600" b="1" i="1" dirty="0">
              <a:latin typeface="Times New Roman" panose="02020603050405020304" pitchFamily="18" charset="0"/>
              <a:ea typeface="Calisto MT"/>
              <a:cs typeface="Times New Roman" panose="02020603050405020304" pitchFamily="18" charset="0"/>
              <a:sym typeface="Calisto MT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57B4E9D-334D-496D-960A-56C6A6668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B81FD-D81C-4846-AB51-37D40881FF77}" type="slidenum">
              <a:rPr lang="en-US" smtClean="0"/>
              <a:t>9</a:t>
            </a:fld>
            <a:endParaRPr lang="en-US" dirty="0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56DCA61C-6DA0-4577-B10B-C30ABA413A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527" y="55594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14949F2-9FF9-4AF0-AEEE-88982A26CE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400" y="304518"/>
            <a:ext cx="1527399" cy="93002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0F6ED8B-75E3-4F0A-8022-E186F96395D1}"/>
              </a:ext>
            </a:extLst>
          </p:cNvPr>
          <p:cNvSpPr txBox="1"/>
          <p:nvPr/>
        </p:nvSpPr>
        <p:spPr>
          <a:xfrm>
            <a:off x="2372073" y="1251423"/>
            <a:ext cx="77698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Long Range Financial Analysis- </a:t>
            </a:r>
            <a:r>
              <a:rPr lang="en-US" sz="3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Questions?</a:t>
            </a:r>
            <a:br>
              <a:rPr lang="en-US" sz="3600" b="1" dirty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Data Driven Strategic Financial Planning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Shape 49">
            <a:extLst>
              <a:ext uri="{FF2B5EF4-FFF2-40B4-BE49-F238E27FC236}">
                <a16:creationId xmlns:a16="http://schemas.microsoft.com/office/drawing/2014/main" id="{84EDDE13-DF51-4253-B39A-C59AEBD3F3C7}"/>
              </a:ext>
            </a:extLst>
          </p:cNvPr>
          <p:cNvSpPr txBox="1">
            <a:spLocks/>
          </p:cNvSpPr>
          <p:nvPr/>
        </p:nvSpPr>
        <p:spPr>
          <a:xfrm>
            <a:off x="244763" y="2104536"/>
            <a:ext cx="11702473" cy="15795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41247">
              <a:lnSpc>
                <a:spcPct val="96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pPr>
            <a:r>
              <a:rPr lang="en-US" sz="4300" b="1" i="1" dirty="0">
                <a:solidFill>
                  <a:srgbClr val="860000"/>
                </a:solidFill>
                <a:latin typeface="Times New Roman" panose="02020603050405020304" pitchFamily="18" charset="0"/>
                <a:ea typeface="Calisto MT"/>
                <a:cs typeface="Times New Roman" pitchFamily="18" charset="0"/>
                <a:sym typeface="Calisto MT"/>
              </a:rPr>
              <a:t>Dunkirk City School District</a:t>
            </a:r>
          </a:p>
          <a:p>
            <a:pPr defTabSz="841247">
              <a:lnSpc>
                <a:spcPct val="80000"/>
              </a:lnSpc>
              <a:spcBef>
                <a:spcPts val="0"/>
              </a:spcBef>
              <a:spcAft>
                <a:spcPts val="200"/>
              </a:spcAft>
              <a:defRPr sz="1800">
                <a:solidFill>
                  <a:srgbClr val="000000"/>
                </a:solidFill>
              </a:defRPr>
            </a:pPr>
            <a:r>
              <a:rPr lang="en-US" sz="2800" b="1" i="1" dirty="0">
                <a:solidFill>
                  <a:srgbClr val="860000"/>
                </a:solidFill>
                <a:latin typeface="Times New Roman" panose="02020603050405020304" pitchFamily="18" charset="0"/>
                <a:cs typeface="Times New Roman" pitchFamily="18" charset="0"/>
              </a:rPr>
              <a:t>Learning For All...Whatever It Takes!</a:t>
            </a:r>
          </a:p>
        </p:txBody>
      </p:sp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151D048B-B7C1-4E17-AC4C-3A29547B01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336" y="3337918"/>
            <a:ext cx="2539682" cy="1333333"/>
          </a:xfrm>
          <a:prstGeom prst="rect">
            <a:avLst/>
          </a:prstGeom>
          <a:solidFill>
            <a:srgbClr val="990033"/>
          </a:solidFill>
          <a:effectLst>
            <a:outerShdw blurRad="50800" dist="38100" dir="18900000" algn="bl" rotWithShape="0">
              <a:srgbClr val="990033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20195981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10277</TotalTime>
  <Words>676</Words>
  <Application>Microsoft Office PowerPoint</Application>
  <PresentationFormat>Widescreen</PresentationFormat>
  <Paragraphs>98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Calisto MT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Richard Timbs</dc:creator>
  <cp:lastModifiedBy>Richard Timbs</cp:lastModifiedBy>
  <cp:revision>158</cp:revision>
  <dcterms:created xsi:type="dcterms:W3CDTF">2019-04-09T14:01:28Z</dcterms:created>
  <dcterms:modified xsi:type="dcterms:W3CDTF">2022-01-20T20:11:57Z</dcterms:modified>
</cp:coreProperties>
</file>