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4.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5.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6.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4256" r:id="rId1"/>
  </p:sldMasterIdLst>
  <p:notesMasterIdLst>
    <p:notesMasterId r:id="rId102"/>
  </p:notesMasterIdLst>
  <p:sldIdLst>
    <p:sldId id="256" r:id="rId2"/>
    <p:sldId id="257" r:id="rId3"/>
    <p:sldId id="259" r:id="rId4"/>
    <p:sldId id="273" r:id="rId5"/>
    <p:sldId id="258" r:id="rId6"/>
    <p:sldId id="275" r:id="rId7"/>
    <p:sldId id="264" r:id="rId8"/>
    <p:sldId id="265" r:id="rId9"/>
    <p:sldId id="379" r:id="rId10"/>
    <p:sldId id="315" r:id="rId11"/>
    <p:sldId id="316" r:id="rId12"/>
    <p:sldId id="276" r:id="rId13"/>
    <p:sldId id="261" r:id="rId14"/>
    <p:sldId id="262" r:id="rId15"/>
    <p:sldId id="317" r:id="rId16"/>
    <p:sldId id="318" r:id="rId17"/>
    <p:sldId id="319" r:id="rId18"/>
    <p:sldId id="279" r:id="rId19"/>
    <p:sldId id="280" r:id="rId20"/>
    <p:sldId id="320" r:id="rId21"/>
    <p:sldId id="263" r:id="rId22"/>
    <p:sldId id="282" r:id="rId23"/>
    <p:sldId id="281" r:id="rId24"/>
    <p:sldId id="326" r:id="rId25"/>
    <p:sldId id="327" r:id="rId26"/>
    <p:sldId id="328" r:id="rId27"/>
    <p:sldId id="329" r:id="rId28"/>
    <p:sldId id="330" r:id="rId29"/>
    <p:sldId id="380" r:id="rId30"/>
    <p:sldId id="289" r:id="rId31"/>
    <p:sldId id="287" r:id="rId32"/>
    <p:sldId id="284" r:id="rId33"/>
    <p:sldId id="288" r:id="rId34"/>
    <p:sldId id="290" r:id="rId35"/>
    <p:sldId id="291" r:id="rId36"/>
    <p:sldId id="381" r:id="rId37"/>
    <p:sldId id="332" r:id="rId38"/>
    <p:sldId id="333" r:id="rId39"/>
    <p:sldId id="296" r:id="rId40"/>
    <p:sldId id="334" r:id="rId41"/>
    <p:sldId id="335" r:id="rId42"/>
    <p:sldId id="297" r:id="rId43"/>
    <p:sldId id="338" r:id="rId44"/>
    <p:sldId id="339" r:id="rId45"/>
    <p:sldId id="340" r:id="rId46"/>
    <p:sldId id="341" r:id="rId47"/>
    <p:sldId id="342" r:id="rId48"/>
    <p:sldId id="343" r:id="rId49"/>
    <p:sldId id="344" r:id="rId50"/>
    <p:sldId id="322" r:id="rId51"/>
    <p:sldId id="345" r:id="rId52"/>
    <p:sldId id="346" r:id="rId53"/>
    <p:sldId id="347" r:id="rId54"/>
    <p:sldId id="348" r:id="rId55"/>
    <p:sldId id="349" r:id="rId56"/>
    <p:sldId id="350" r:id="rId57"/>
    <p:sldId id="351" r:id="rId58"/>
    <p:sldId id="352" r:id="rId59"/>
    <p:sldId id="353" r:id="rId60"/>
    <p:sldId id="354" r:id="rId61"/>
    <p:sldId id="355" r:id="rId62"/>
    <p:sldId id="356" r:id="rId63"/>
    <p:sldId id="357" r:id="rId64"/>
    <p:sldId id="358" r:id="rId65"/>
    <p:sldId id="359" r:id="rId66"/>
    <p:sldId id="360" r:id="rId67"/>
    <p:sldId id="361" r:id="rId68"/>
    <p:sldId id="362" r:id="rId69"/>
    <p:sldId id="363" r:id="rId70"/>
    <p:sldId id="364" r:id="rId71"/>
    <p:sldId id="365" r:id="rId72"/>
    <p:sldId id="366" r:id="rId73"/>
    <p:sldId id="367" r:id="rId74"/>
    <p:sldId id="368" r:id="rId75"/>
    <p:sldId id="369" r:id="rId76"/>
    <p:sldId id="370" r:id="rId77"/>
    <p:sldId id="371" r:id="rId78"/>
    <p:sldId id="372" r:id="rId79"/>
    <p:sldId id="373" r:id="rId80"/>
    <p:sldId id="374" r:id="rId81"/>
    <p:sldId id="375" r:id="rId82"/>
    <p:sldId id="376" r:id="rId83"/>
    <p:sldId id="377" r:id="rId84"/>
    <p:sldId id="378" r:id="rId85"/>
    <p:sldId id="298" r:id="rId86"/>
    <p:sldId id="299" r:id="rId87"/>
    <p:sldId id="301" r:id="rId88"/>
    <p:sldId id="303" r:id="rId89"/>
    <p:sldId id="304" r:id="rId90"/>
    <p:sldId id="311" r:id="rId91"/>
    <p:sldId id="302" r:id="rId92"/>
    <p:sldId id="306" r:id="rId93"/>
    <p:sldId id="313" r:id="rId94"/>
    <p:sldId id="324" r:id="rId95"/>
    <p:sldId id="323" r:id="rId96"/>
    <p:sldId id="336" r:id="rId97"/>
    <p:sldId id="382" r:id="rId98"/>
    <p:sldId id="325" r:id="rId99"/>
    <p:sldId id="383" r:id="rId100"/>
    <p:sldId id="314" r:id="rId10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F7A7B"/>
    <a:srgbClr val="3E7072"/>
    <a:srgbClr val="4A6666"/>
    <a:srgbClr val="1D8D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7" autoAdjust="0"/>
    <p:restoredTop sz="80611" autoAdjust="0"/>
  </p:normalViewPr>
  <p:slideViewPr>
    <p:cSldViewPr snapToGrid="0">
      <p:cViewPr varScale="1">
        <p:scale>
          <a:sx n="88" d="100"/>
          <a:sy n="88" d="100"/>
        </p:scale>
        <p:origin x="70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ableStyles" Target="tableStyle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diagrams/_rels/data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ata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svg"/><Relationship Id="rId1" Type="http://schemas.openxmlformats.org/officeDocument/2006/relationships/image" Target="../media/image35.png"/><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8.svg"/></Relationships>
</file>

<file path=ppt/diagrams/_rels/data1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svg"/><Relationship Id="rId1" Type="http://schemas.openxmlformats.org/officeDocument/2006/relationships/image" Target="../media/image55.png"/><Relationship Id="rId4" Type="http://schemas.openxmlformats.org/officeDocument/2006/relationships/image" Target="../media/image58.svg"/></Relationships>
</file>

<file path=ppt/diagrams/_rels/data1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svg"/><Relationship Id="rId1" Type="http://schemas.openxmlformats.org/officeDocument/2006/relationships/image" Target="../media/image89.png"/><Relationship Id="rId6" Type="http://schemas.openxmlformats.org/officeDocument/2006/relationships/image" Target="../media/image94.svg"/><Relationship Id="rId5" Type="http://schemas.openxmlformats.org/officeDocument/2006/relationships/image" Target="../media/image93.png"/><Relationship Id="rId4" Type="http://schemas.openxmlformats.org/officeDocument/2006/relationships/image" Target="../media/image92.svg"/></Relationships>
</file>

<file path=ppt/diagrams/_rels/data17.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106.png"/><Relationship Id="rId7" Type="http://schemas.openxmlformats.org/officeDocument/2006/relationships/image" Target="../media/image12.png"/><Relationship Id="rId2" Type="http://schemas.openxmlformats.org/officeDocument/2006/relationships/image" Target="../media/image105.svg"/><Relationship Id="rId1" Type="http://schemas.openxmlformats.org/officeDocument/2006/relationships/image" Target="../media/image104.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10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1.svg"/><Relationship Id="rId1" Type="http://schemas.openxmlformats.org/officeDocument/2006/relationships/image" Target="../media/image16.png"/><Relationship Id="rId6" Type="http://schemas.openxmlformats.org/officeDocument/2006/relationships/image" Target="../media/image15.svg"/><Relationship Id="rId5" Type="http://schemas.openxmlformats.org/officeDocument/2006/relationships/image" Target="../media/image18.png"/><Relationship Id="rId4" Type="http://schemas.openxmlformats.org/officeDocument/2006/relationships/image" Target="../media/image13.svg"/></Relationships>
</file>

<file path=ppt/diagrams/_rels/drawing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6.svg"/><Relationship Id="rId1" Type="http://schemas.openxmlformats.org/officeDocument/2006/relationships/image" Target="../media/image41.png"/><Relationship Id="rId6" Type="http://schemas.openxmlformats.org/officeDocument/2006/relationships/image" Target="../media/image40.svg"/><Relationship Id="rId5" Type="http://schemas.openxmlformats.org/officeDocument/2006/relationships/image" Target="../media/image43.png"/><Relationship Id="rId4" Type="http://schemas.openxmlformats.org/officeDocument/2006/relationships/image" Target="../media/image38.svg"/></Relationships>
</file>

<file path=ppt/diagrams/_rels/drawing1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6.svg"/><Relationship Id="rId1" Type="http://schemas.openxmlformats.org/officeDocument/2006/relationships/image" Target="../media/image59.png"/><Relationship Id="rId4" Type="http://schemas.openxmlformats.org/officeDocument/2006/relationships/image" Target="../media/image58.svg"/></Relationships>
</file>

<file path=ppt/diagrams/_rels/drawing1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0.svg"/><Relationship Id="rId1" Type="http://schemas.openxmlformats.org/officeDocument/2006/relationships/image" Target="../media/image95.png"/><Relationship Id="rId6" Type="http://schemas.openxmlformats.org/officeDocument/2006/relationships/image" Target="../media/image94.svg"/><Relationship Id="rId5" Type="http://schemas.openxmlformats.org/officeDocument/2006/relationships/image" Target="../media/image97.png"/><Relationship Id="rId4" Type="http://schemas.openxmlformats.org/officeDocument/2006/relationships/image" Target="../media/image92.svg"/></Relationships>
</file>

<file path=ppt/diagrams/_rels/drawing17.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109.png"/><Relationship Id="rId7" Type="http://schemas.openxmlformats.org/officeDocument/2006/relationships/image" Target="../media/image17.png"/><Relationship Id="rId2" Type="http://schemas.openxmlformats.org/officeDocument/2006/relationships/image" Target="../media/image105.svg"/><Relationship Id="rId1" Type="http://schemas.openxmlformats.org/officeDocument/2006/relationships/image" Target="../media/image108.png"/><Relationship Id="rId6" Type="http://schemas.openxmlformats.org/officeDocument/2006/relationships/image" Target="../media/image11.svg"/><Relationship Id="rId5" Type="http://schemas.openxmlformats.org/officeDocument/2006/relationships/image" Target="../media/image16.png"/><Relationship Id="rId4" Type="http://schemas.openxmlformats.org/officeDocument/2006/relationships/image" Target="../media/image107.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18/5/colors/Iconchunking_neutralbg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a:alpha val="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18/5/colors/Iconchunking_neutralbg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a:alpha val="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E404A400-6AF6-40C0-A245-0726A798F1FC}"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623242FA-B54A-410F-8E20-4F94B87DE292}">
      <dgm:prSet/>
      <dgm:spPr/>
      <dgm:t>
        <a:bodyPr/>
        <a:lstStyle/>
        <a:p>
          <a:pPr>
            <a:defRPr cap="all"/>
          </a:pPr>
          <a:r>
            <a:rPr lang="en-US" dirty="0"/>
            <a:t>USDOE issued new regulations implementing Title IX</a:t>
          </a:r>
        </a:p>
      </dgm:t>
    </dgm:pt>
    <dgm:pt modelId="{6873A743-03F9-4937-9B57-7771936AA1DC}" type="parTrans" cxnId="{67AB6B67-2D54-4333-BD04-151E2A33183A}">
      <dgm:prSet/>
      <dgm:spPr/>
      <dgm:t>
        <a:bodyPr/>
        <a:lstStyle/>
        <a:p>
          <a:endParaRPr lang="en-US"/>
        </a:p>
      </dgm:t>
    </dgm:pt>
    <dgm:pt modelId="{E848BA8F-DE04-4AE1-B4C3-E86B757282BE}" type="sibTrans" cxnId="{67AB6B67-2D54-4333-BD04-151E2A33183A}">
      <dgm:prSet/>
      <dgm:spPr/>
      <dgm:t>
        <a:bodyPr/>
        <a:lstStyle/>
        <a:p>
          <a:endParaRPr lang="en-US"/>
        </a:p>
      </dgm:t>
    </dgm:pt>
    <dgm:pt modelId="{8DA73BF3-9CC2-4F1E-B765-3A98FB895664}">
      <dgm:prSet/>
      <dgm:spPr/>
      <dgm:t>
        <a:bodyPr/>
        <a:lstStyle/>
        <a:p>
          <a:pPr>
            <a:defRPr cap="all"/>
          </a:pPr>
          <a:r>
            <a:rPr lang="en-US"/>
            <a:t>New Definitions</a:t>
          </a:r>
        </a:p>
      </dgm:t>
    </dgm:pt>
    <dgm:pt modelId="{B27DBB85-C6B3-4352-9C39-EE9C17E9E150}" type="parTrans" cxnId="{738BE978-F58E-44F4-A14D-2ED3F7EB23E7}">
      <dgm:prSet/>
      <dgm:spPr/>
      <dgm:t>
        <a:bodyPr/>
        <a:lstStyle/>
        <a:p>
          <a:endParaRPr lang="en-US"/>
        </a:p>
      </dgm:t>
    </dgm:pt>
    <dgm:pt modelId="{AC9AC450-208D-475A-8BE0-A08856893C61}" type="sibTrans" cxnId="{738BE978-F58E-44F4-A14D-2ED3F7EB23E7}">
      <dgm:prSet/>
      <dgm:spPr/>
      <dgm:t>
        <a:bodyPr/>
        <a:lstStyle/>
        <a:p>
          <a:endParaRPr lang="en-US"/>
        </a:p>
      </dgm:t>
    </dgm:pt>
    <dgm:pt modelId="{86591B05-635A-405B-89E4-5192C250105B}">
      <dgm:prSet/>
      <dgm:spPr/>
      <dgm:t>
        <a:bodyPr/>
        <a:lstStyle/>
        <a:p>
          <a:pPr>
            <a:defRPr cap="all"/>
          </a:pPr>
          <a:r>
            <a:rPr lang="en-US"/>
            <a:t>New Investigation Requirements</a:t>
          </a:r>
        </a:p>
      </dgm:t>
    </dgm:pt>
    <dgm:pt modelId="{0541D5A5-3996-4FC3-A945-A196C60C7ED2}" type="parTrans" cxnId="{63D0FA55-C003-458C-A030-B4FDBB01CA85}">
      <dgm:prSet/>
      <dgm:spPr/>
      <dgm:t>
        <a:bodyPr/>
        <a:lstStyle/>
        <a:p>
          <a:endParaRPr lang="en-US"/>
        </a:p>
      </dgm:t>
    </dgm:pt>
    <dgm:pt modelId="{B3C9248E-DAFF-4483-AF55-0F5EEBCB1592}" type="sibTrans" cxnId="{63D0FA55-C003-458C-A030-B4FDBB01CA85}">
      <dgm:prSet/>
      <dgm:spPr/>
      <dgm:t>
        <a:bodyPr/>
        <a:lstStyle/>
        <a:p>
          <a:endParaRPr lang="en-US"/>
        </a:p>
      </dgm:t>
    </dgm:pt>
    <dgm:pt modelId="{0BE0EB90-F3CC-473A-817C-747A9531CF2A}" type="pres">
      <dgm:prSet presAssocID="{E404A400-6AF6-40C0-A245-0726A798F1FC}" presName="root" presStyleCnt="0">
        <dgm:presLayoutVars>
          <dgm:dir/>
          <dgm:resizeHandles val="exact"/>
        </dgm:presLayoutVars>
      </dgm:prSet>
      <dgm:spPr/>
    </dgm:pt>
    <dgm:pt modelId="{9A511401-1B0C-4FDA-93F7-ECE4F4E79AFF}" type="pres">
      <dgm:prSet presAssocID="{623242FA-B54A-410F-8E20-4F94B87DE292}" presName="compNode" presStyleCnt="0"/>
      <dgm:spPr/>
    </dgm:pt>
    <dgm:pt modelId="{74EC48EE-7F34-437A-B30C-681E06A258AC}" type="pres">
      <dgm:prSet presAssocID="{623242FA-B54A-410F-8E20-4F94B87DE292}" presName="iconBgRect" presStyleLbl="bgShp" presStyleIdx="0" presStyleCnt="3"/>
      <dgm:spPr/>
    </dgm:pt>
    <dgm:pt modelId="{CFE4C639-6B9A-447F-96BE-7A129D820152}" type="pres">
      <dgm:prSet presAssocID="{623242FA-B54A-410F-8E20-4F94B87DE292}"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63004AD5-D35E-4A31-BC73-2FC7D3B49A6E}" type="pres">
      <dgm:prSet presAssocID="{623242FA-B54A-410F-8E20-4F94B87DE292}" presName="spaceRect" presStyleCnt="0"/>
      <dgm:spPr/>
    </dgm:pt>
    <dgm:pt modelId="{67B30366-473D-4CE1-8BBA-E7C60E3BA6B0}" type="pres">
      <dgm:prSet presAssocID="{623242FA-B54A-410F-8E20-4F94B87DE292}" presName="textRect" presStyleLbl="revTx" presStyleIdx="0" presStyleCnt="3">
        <dgm:presLayoutVars>
          <dgm:chMax val="1"/>
          <dgm:chPref val="1"/>
        </dgm:presLayoutVars>
      </dgm:prSet>
      <dgm:spPr/>
    </dgm:pt>
    <dgm:pt modelId="{70F010EE-C3D8-4AA9-BF5F-4693E0213C57}" type="pres">
      <dgm:prSet presAssocID="{E848BA8F-DE04-4AE1-B4C3-E86B757282BE}" presName="sibTrans" presStyleCnt="0"/>
      <dgm:spPr/>
    </dgm:pt>
    <dgm:pt modelId="{2E20203E-B953-4478-83ED-CCA5B91771FE}" type="pres">
      <dgm:prSet presAssocID="{8DA73BF3-9CC2-4F1E-B765-3A98FB895664}" presName="compNode" presStyleCnt="0"/>
      <dgm:spPr/>
    </dgm:pt>
    <dgm:pt modelId="{D5612030-A2A1-41C3-BE43-381601115793}" type="pres">
      <dgm:prSet presAssocID="{8DA73BF3-9CC2-4F1E-B765-3A98FB895664}" presName="iconBgRect" presStyleLbl="bgShp" presStyleIdx="1" presStyleCnt="3"/>
      <dgm:spPr/>
    </dgm:pt>
    <dgm:pt modelId="{AF083099-FA28-4A94-89B8-FEF13BADC102}" type="pres">
      <dgm:prSet presAssocID="{8DA73BF3-9CC2-4F1E-B765-3A98FB895664}"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cument"/>
        </a:ext>
      </dgm:extLst>
    </dgm:pt>
    <dgm:pt modelId="{058EC368-0405-4731-9C43-09624A9D8522}" type="pres">
      <dgm:prSet presAssocID="{8DA73BF3-9CC2-4F1E-B765-3A98FB895664}" presName="spaceRect" presStyleCnt="0"/>
      <dgm:spPr/>
    </dgm:pt>
    <dgm:pt modelId="{14C2E6D9-254B-4713-8F57-971724639B6F}" type="pres">
      <dgm:prSet presAssocID="{8DA73BF3-9CC2-4F1E-B765-3A98FB895664}" presName="textRect" presStyleLbl="revTx" presStyleIdx="1" presStyleCnt="3">
        <dgm:presLayoutVars>
          <dgm:chMax val="1"/>
          <dgm:chPref val="1"/>
        </dgm:presLayoutVars>
      </dgm:prSet>
      <dgm:spPr/>
    </dgm:pt>
    <dgm:pt modelId="{96B6FE63-1C46-453E-A3A4-73057392A04F}" type="pres">
      <dgm:prSet presAssocID="{AC9AC450-208D-475A-8BE0-A08856893C61}" presName="sibTrans" presStyleCnt="0"/>
      <dgm:spPr/>
    </dgm:pt>
    <dgm:pt modelId="{BAC67D29-DA27-4CB5-AE7D-984E1C537F02}" type="pres">
      <dgm:prSet presAssocID="{86591B05-635A-405B-89E4-5192C250105B}" presName="compNode" presStyleCnt="0"/>
      <dgm:spPr/>
    </dgm:pt>
    <dgm:pt modelId="{1F09B7F2-8B40-428D-B43F-DF591ACDD62E}" type="pres">
      <dgm:prSet presAssocID="{86591B05-635A-405B-89E4-5192C250105B}" presName="iconBgRect" presStyleLbl="bgShp" presStyleIdx="2" presStyleCnt="3"/>
      <dgm:spPr/>
    </dgm:pt>
    <dgm:pt modelId="{D42E5845-8AAC-4BDD-8B64-8A196C4B7733}" type="pres">
      <dgm:prSet presAssocID="{86591B05-635A-405B-89E4-5192C250105B}"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agnifying glass"/>
        </a:ext>
      </dgm:extLst>
    </dgm:pt>
    <dgm:pt modelId="{734E7521-31D4-4AE3-966E-9A8DB0720BFF}" type="pres">
      <dgm:prSet presAssocID="{86591B05-635A-405B-89E4-5192C250105B}" presName="spaceRect" presStyleCnt="0"/>
      <dgm:spPr/>
    </dgm:pt>
    <dgm:pt modelId="{4FC44188-A5A2-40F7-B3B7-87132732E684}" type="pres">
      <dgm:prSet presAssocID="{86591B05-635A-405B-89E4-5192C250105B}" presName="textRect" presStyleLbl="revTx" presStyleIdx="2" presStyleCnt="3">
        <dgm:presLayoutVars>
          <dgm:chMax val="1"/>
          <dgm:chPref val="1"/>
        </dgm:presLayoutVars>
      </dgm:prSet>
      <dgm:spPr/>
    </dgm:pt>
  </dgm:ptLst>
  <dgm:cxnLst>
    <dgm:cxn modelId="{D44C8524-A8AD-4B9F-8161-0B7A435159F4}" type="presOf" srcId="{E404A400-6AF6-40C0-A245-0726A798F1FC}" destId="{0BE0EB90-F3CC-473A-817C-747A9531CF2A}" srcOrd="0" destOrd="0" presId="urn:microsoft.com/office/officeart/2018/5/layout/IconCircleLabelList"/>
    <dgm:cxn modelId="{994DB636-7871-487E-B502-31155D3587AA}" type="presOf" srcId="{623242FA-B54A-410F-8E20-4F94B87DE292}" destId="{67B30366-473D-4CE1-8BBA-E7C60E3BA6B0}" srcOrd="0" destOrd="0" presId="urn:microsoft.com/office/officeart/2018/5/layout/IconCircleLabelList"/>
    <dgm:cxn modelId="{67AB6B67-2D54-4333-BD04-151E2A33183A}" srcId="{E404A400-6AF6-40C0-A245-0726A798F1FC}" destId="{623242FA-B54A-410F-8E20-4F94B87DE292}" srcOrd="0" destOrd="0" parTransId="{6873A743-03F9-4937-9B57-7771936AA1DC}" sibTransId="{E848BA8F-DE04-4AE1-B4C3-E86B757282BE}"/>
    <dgm:cxn modelId="{63D0FA55-C003-458C-A030-B4FDBB01CA85}" srcId="{E404A400-6AF6-40C0-A245-0726A798F1FC}" destId="{86591B05-635A-405B-89E4-5192C250105B}" srcOrd="2" destOrd="0" parTransId="{0541D5A5-3996-4FC3-A945-A196C60C7ED2}" sibTransId="{B3C9248E-DAFF-4483-AF55-0F5EEBCB1592}"/>
    <dgm:cxn modelId="{738BE978-F58E-44F4-A14D-2ED3F7EB23E7}" srcId="{E404A400-6AF6-40C0-A245-0726A798F1FC}" destId="{8DA73BF3-9CC2-4F1E-B765-3A98FB895664}" srcOrd="1" destOrd="0" parTransId="{B27DBB85-C6B3-4352-9C39-EE9C17E9E150}" sibTransId="{AC9AC450-208D-475A-8BE0-A08856893C61}"/>
    <dgm:cxn modelId="{A76785DD-1E58-45AD-94B8-3A36FBB7733C}" type="presOf" srcId="{86591B05-635A-405B-89E4-5192C250105B}" destId="{4FC44188-A5A2-40F7-B3B7-87132732E684}" srcOrd="0" destOrd="0" presId="urn:microsoft.com/office/officeart/2018/5/layout/IconCircleLabelList"/>
    <dgm:cxn modelId="{FC4C9BF2-68AB-4F83-923C-3700E6F82E80}" type="presOf" srcId="{8DA73BF3-9CC2-4F1E-B765-3A98FB895664}" destId="{14C2E6D9-254B-4713-8F57-971724639B6F}" srcOrd="0" destOrd="0" presId="urn:microsoft.com/office/officeart/2018/5/layout/IconCircleLabelList"/>
    <dgm:cxn modelId="{0A36E573-A8B4-428C-B2DA-549780978E64}" type="presParOf" srcId="{0BE0EB90-F3CC-473A-817C-747A9531CF2A}" destId="{9A511401-1B0C-4FDA-93F7-ECE4F4E79AFF}" srcOrd="0" destOrd="0" presId="urn:microsoft.com/office/officeart/2018/5/layout/IconCircleLabelList"/>
    <dgm:cxn modelId="{5B5C4F27-8D38-41B2-B554-02B7003AEF7E}" type="presParOf" srcId="{9A511401-1B0C-4FDA-93F7-ECE4F4E79AFF}" destId="{74EC48EE-7F34-437A-B30C-681E06A258AC}" srcOrd="0" destOrd="0" presId="urn:microsoft.com/office/officeart/2018/5/layout/IconCircleLabelList"/>
    <dgm:cxn modelId="{C1B2D0DF-FE60-43E2-BA3D-C730703C031C}" type="presParOf" srcId="{9A511401-1B0C-4FDA-93F7-ECE4F4E79AFF}" destId="{CFE4C639-6B9A-447F-96BE-7A129D820152}" srcOrd="1" destOrd="0" presId="urn:microsoft.com/office/officeart/2018/5/layout/IconCircleLabelList"/>
    <dgm:cxn modelId="{CF5B28A9-A7A1-4B15-AF0C-DC6EF5524A60}" type="presParOf" srcId="{9A511401-1B0C-4FDA-93F7-ECE4F4E79AFF}" destId="{63004AD5-D35E-4A31-BC73-2FC7D3B49A6E}" srcOrd="2" destOrd="0" presId="urn:microsoft.com/office/officeart/2018/5/layout/IconCircleLabelList"/>
    <dgm:cxn modelId="{A9009663-D453-413F-97F1-502C46BA6863}" type="presParOf" srcId="{9A511401-1B0C-4FDA-93F7-ECE4F4E79AFF}" destId="{67B30366-473D-4CE1-8BBA-E7C60E3BA6B0}" srcOrd="3" destOrd="0" presId="urn:microsoft.com/office/officeart/2018/5/layout/IconCircleLabelList"/>
    <dgm:cxn modelId="{A7759F2D-075E-477C-BEE5-D59FC2087149}" type="presParOf" srcId="{0BE0EB90-F3CC-473A-817C-747A9531CF2A}" destId="{70F010EE-C3D8-4AA9-BF5F-4693E0213C57}" srcOrd="1" destOrd="0" presId="urn:microsoft.com/office/officeart/2018/5/layout/IconCircleLabelList"/>
    <dgm:cxn modelId="{53C178C9-D198-4845-B286-5D826E3BDB95}" type="presParOf" srcId="{0BE0EB90-F3CC-473A-817C-747A9531CF2A}" destId="{2E20203E-B953-4478-83ED-CCA5B91771FE}" srcOrd="2" destOrd="0" presId="urn:microsoft.com/office/officeart/2018/5/layout/IconCircleLabelList"/>
    <dgm:cxn modelId="{C59717AE-E018-4848-B5E3-0EF23C149FF1}" type="presParOf" srcId="{2E20203E-B953-4478-83ED-CCA5B91771FE}" destId="{D5612030-A2A1-41C3-BE43-381601115793}" srcOrd="0" destOrd="0" presId="urn:microsoft.com/office/officeart/2018/5/layout/IconCircleLabelList"/>
    <dgm:cxn modelId="{E833E23D-9731-4E15-8416-1D1D94117401}" type="presParOf" srcId="{2E20203E-B953-4478-83ED-CCA5B91771FE}" destId="{AF083099-FA28-4A94-89B8-FEF13BADC102}" srcOrd="1" destOrd="0" presId="urn:microsoft.com/office/officeart/2018/5/layout/IconCircleLabelList"/>
    <dgm:cxn modelId="{5A3A086B-54DF-4149-85F8-5C405742388F}" type="presParOf" srcId="{2E20203E-B953-4478-83ED-CCA5B91771FE}" destId="{058EC368-0405-4731-9C43-09624A9D8522}" srcOrd="2" destOrd="0" presId="urn:microsoft.com/office/officeart/2018/5/layout/IconCircleLabelList"/>
    <dgm:cxn modelId="{AAFF5B46-2497-4BDF-AEF2-35EAB0AB1617}" type="presParOf" srcId="{2E20203E-B953-4478-83ED-CCA5B91771FE}" destId="{14C2E6D9-254B-4713-8F57-971724639B6F}" srcOrd="3" destOrd="0" presId="urn:microsoft.com/office/officeart/2018/5/layout/IconCircleLabelList"/>
    <dgm:cxn modelId="{5B17F742-307D-49E4-82B9-B6B3374E265F}" type="presParOf" srcId="{0BE0EB90-F3CC-473A-817C-747A9531CF2A}" destId="{96B6FE63-1C46-453E-A3A4-73057392A04F}" srcOrd="3" destOrd="0" presId="urn:microsoft.com/office/officeart/2018/5/layout/IconCircleLabelList"/>
    <dgm:cxn modelId="{1384C106-2498-4C1B-98D1-ECED7B8CBF3A}" type="presParOf" srcId="{0BE0EB90-F3CC-473A-817C-747A9531CF2A}" destId="{BAC67D29-DA27-4CB5-AE7D-984E1C537F02}" srcOrd="4" destOrd="0" presId="urn:microsoft.com/office/officeart/2018/5/layout/IconCircleLabelList"/>
    <dgm:cxn modelId="{5F289038-DD6B-4820-88D6-365D3D23BE20}" type="presParOf" srcId="{BAC67D29-DA27-4CB5-AE7D-984E1C537F02}" destId="{1F09B7F2-8B40-428D-B43F-DF591ACDD62E}" srcOrd="0" destOrd="0" presId="urn:microsoft.com/office/officeart/2018/5/layout/IconCircleLabelList"/>
    <dgm:cxn modelId="{B91F7DE3-2D88-4C73-8132-A7B3A1BC1697}" type="presParOf" srcId="{BAC67D29-DA27-4CB5-AE7D-984E1C537F02}" destId="{D42E5845-8AAC-4BDD-8B64-8A196C4B7733}" srcOrd="1" destOrd="0" presId="urn:microsoft.com/office/officeart/2018/5/layout/IconCircleLabelList"/>
    <dgm:cxn modelId="{ACBFD793-EB31-4721-9FE5-4065D7CBE78E}" type="presParOf" srcId="{BAC67D29-DA27-4CB5-AE7D-984E1C537F02}" destId="{734E7521-31D4-4AE3-966E-9A8DB0720BFF}" srcOrd="2" destOrd="0" presId="urn:microsoft.com/office/officeart/2018/5/layout/IconCircleLabelList"/>
    <dgm:cxn modelId="{B5E50062-505D-4E7F-B0F9-9A95876B5E9B}" type="presParOf" srcId="{BAC67D29-DA27-4CB5-AE7D-984E1C537F02}" destId="{4FC44188-A5A2-40F7-B3B7-87132732E684}" srcOrd="3" destOrd="0" presId="urn:microsoft.com/office/officeart/2018/5/layout/IconCircle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C98D681-4967-43D6-A1C2-E269854824EE}" type="doc">
      <dgm:prSet loTypeId="urn:microsoft.com/office/officeart/2016/7/layout/BasicLinearProcessNumbered" loCatId="process" qsTypeId="urn:microsoft.com/office/officeart/2005/8/quickstyle/simple1" qsCatId="simple" csTypeId="urn:microsoft.com/office/officeart/2005/8/colors/colorful2" csCatId="colorful" phldr="1"/>
      <dgm:spPr/>
      <dgm:t>
        <a:bodyPr/>
        <a:lstStyle/>
        <a:p>
          <a:endParaRPr lang="en-US"/>
        </a:p>
      </dgm:t>
    </dgm:pt>
    <dgm:pt modelId="{D1185019-396B-475F-A61D-97577F8BCD1D}">
      <dgm:prSet/>
      <dgm:spPr/>
      <dgm:t>
        <a:bodyPr/>
        <a:lstStyle/>
        <a:p>
          <a:r>
            <a:rPr lang="en-US" dirty="0"/>
            <a:t>Have a policy</a:t>
          </a:r>
        </a:p>
      </dgm:t>
    </dgm:pt>
    <dgm:pt modelId="{67CF2BB3-E57C-4E12-A8BE-414CC65F9B88}" type="parTrans" cxnId="{22618FB3-199C-4752-B216-75C1653D4DB4}">
      <dgm:prSet/>
      <dgm:spPr/>
      <dgm:t>
        <a:bodyPr/>
        <a:lstStyle/>
        <a:p>
          <a:endParaRPr lang="en-US"/>
        </a:p>
      </dgm:t>
    </dgm:pt>
    <dgm:pt modelId="{AF997D1C-C2DA-4A3B-97E9-8E9EE4BC8E3B}" type="sibTrans" cxnId="{22618FB3-199C-4752-B216-75C1653D4DB4}">
      <dgm:prSet phldrT="1" phldr="0"/>
      <dgm:spPr/>
      <dgm:t>
        <a:bodyPr/>
        <a:lstStyle/>
        <a:p>
          <a:r>
            <a:rPr lang="en-US"/>
            <a:t>1</a:t>
          </a:r>
        </a:p>
      </dgm:t>
    </dgm:pt>
    <dgm:pt modelId="{DAE903F1-91F5-4B8D-B863-FC3A14CE327D}">
      <dgm:prSet/>
      <dgm:spPr/>
      <dgm:t>
        <a:bodyPr/>
        <a:lstStyle/>
        <a:p>
          <a:r>
            <a:rPr lang="en-US" dirty="0"/>
            <a:t>Identify Title IX Coordinator</a:t>
          </a:r>
        </a:p>
      </dgm:t>
    </dgm:pt>
    <dgm:pt modelId="{D5417D50-2C21-4531-AF52-7E92C75A2AA4}" type="parTrans" cxnId="{69B8A1CD-0388-4DF0-8D78-DA2C88568A7C}">
      <dgm:prSet/>
      <dgm:spPr/>
      <dgm:t>
        <a:bodyPr/>
        <a:lstStyle/>
        <a:p>
          <a:endParaRPr lang="en-US"/>
        </a:p>
      </dgm:t>
    </dgm:pt>
    <dgm:pt modelId="{F35CD8C8-5E9C-486B-806F-A33886A23451}" type="sibTrans" cxnId="{69B8A1CD-0388-4DF0-8D78-DA2C88568A7C}">
      <dgm:prSet phldrT="2" phldr="0"/>
      <dgm:spPr/>
      <dgm:t>
        <a:bodyPr/>
        <a:lstStyle/>
        <a:p>
          <a:r>
            <a:rPr lang="en-US"/>
            <a:t>2</a:t>
          </a:r>
        </a:p>
      </dgm:t>
    </dgm:pt>
    <dgm:pt modelId="{1639C89A-B5BD-45E2-8032-7CEEC58AFB67}">
      <dgm:prSet/>
      <dgm:spPr/>
      <dgm:t>
        <a:bodyPr/>
        <a:lstStyle/>
        <a:p>
          <a:r>
            <a:rPr lang="en-US" dirty="0"/>
            <a:t>Offer</a:t>
          </a:r>
          <a:r>
            <a:rPr lang="en-US" baseline="0" dirty="0"/>
            <a:t> Supportive Measure</a:t>
          </a:r>
          <a:endParaRPr lang="en-US" dirty="0"/>
        </a:p>
      </dgm:t>
    </dgm:pt>
    <dgm:pt modelId="{9655D611-A7C8-440C-9FE2-9F508BDB329F}" type="parTrans" cxnId="{D285F6E6-E1F0-4CBB-869F-8C90FBFE7A5B}">
      <dgm:prSet/>
      <dgm:spPr/>
      <dgm:t>
        <a:bodyPr/>
        <a:lstStyle/>
        <a:p>
          <a:endParaRPr lang="en-US"/>
        </a:p>
      </dgm:t>
    </dgm:pt>
    <dgm:pt modelId="{525596FC-2E20-434F-ACDC-833869078882}" type="sibTrans" cxnId="{D285F6E6-E1F0-4CBB-869F-8C90FBFE7A5B}">
      <dgm:prSet phldrT="3" phldr="0"/>
      <dgm:spPr/>
      <dgm:t>
        <a:bodyPr/>
        <a:lstStyle/>
        <a:p>
          <a:r>
            <a:rPr lang="en-US"/>
            <a:t>3</a:t>
          </a:r>
        </a:p>
      </dgm:t>
    </dgm:pt>
    <dgm:pt modelId="{F07128F0-6191-47EC-9B5D-4A14A0538842}">
      <dgm:prSet/>
      <dgm:spPr/>
      <dgm:t>
        <a:bodyPr/>
        <a:lstStyle/>
        <a:p>
          <a:r>
            <a:rPr lang="en-US"/>
            <a:t>Have a grievance process</a:t>
          </a:r>
        </a:p>
      </dgm:t>
    </dgm:pt>
    <dgm:pt modelId="{82F73B7A-C846-4618-A37A-BD6F9C3522B1}" type="parTrans" cxnId="{B0B1982C-55A5-4192-9B9F-BE603031E19B}">
      <dgm:prSet/>
      <dgm:spPr/>
      <dgm:t>
        <a:bodyPr/>
        <a:lstStyle/>
        <a:p>
          <a:endParaRPr lang="en-US"/>
        </a:p>
      </dgm:t>
    </dgm:pt>
    <dgm:pt modelId="{C02E0766-08A4-4521-8EA9-3F3B8A6E5B67}" type="sibTrans" cxnId="{B0B1982C-55A5-4192-9B9F-BE603031E19B}">
      <dgm:prSet phldrT="4" phldr="0"/>
      <dgm:spPr/>
      <dgm:t>
        <a:bodyPr/>
        <a:lstStyle/>
        <a:p>
          <a:r>
            <a:rPr lang="en-US"/>
            <a:t>4</a:t>
          </a:r>
        </a:p>
      </dgm:t>
    </dgm:pt>
    <dgm:pt modelId="{0DA8AA26-64C4-4836-B5C8-956994FEE5C8}" type="pres">
      <dgm:prSet presAssocID="{3C98D681-4967-43D6-A1C2-E269854824EE}" presName="Name0" presStyleCnt="0">
        <dgm:presLayoutVars>
          <dgm:animLvl val="lvl"/>
          <dgm:resizeHandles val="exact"/>
        </dgm:presLayoutVars>
      </dgm:prSet>
      <dgm:spPr/>
    </dgm:pt>
    <dgm:pt modelId="{FD9CCEF8-4232-432C-906A-A814D744FC05}" type="pres">
      <dgm:prSet presAssocID="{D1185019-396B-475F-A61D-97577F8BCD1D}" presName="compositeNode" presStyleCnt="0">
        <dgm:presLayoutVars>
          <dgm:bulletEnabled val="1"/>
        </dgm:presLayoutVars>
      </dgm:prSet>
      <dgm:spPr/>
    </dgm:pt>
    <dgm:pt modelId="{3A13C9E9-5829-4065-A321-E98277911ADD}" type="pres">
      <dgm:prSet presAssocID="{D1185019-396B-475F-A61D-97577F8BCD1D}" presName="bgRect" presStyleLbl="bgAccFollowNode1" presStyleIdx="0" presStyleCnt="4" custLinFactNeighborX="-262"/>
      <dgm:spPr/>
    </dgm:pt>
    <dgm:pt modelId="{345A9EA2-7C66-4C30-8CE9-5FF223E372BA}" type="pres">
      <dgm:prSet presAssocID="{AF997D1C-C2DA-4A3B-97E9-8E9EE4BC8E3B}" presName="sibTransNodeCircle" presStyleLbl="alignNode1" presStyleIdx="0" presStyleCnt="8">
        <dgm:presLayoutVars>
          <dgm:chMax val="0"/>
          <dgm:bulletEnabled/>
        </dgm:presLayoutVars>
      </dgm:prSet>
      <dgm:spPr/>
    </dgm:pt>
    <dgm:pt modelId="{79896ADC-4A8D-49C6-8E34-FDF9E0768CFC}" type="pres">
      <dgm:prSet presAssocID="{D1185019-396B-475F-A61D-97577F8BCD1D}" presName="bottomLine" presStyleLbl="alignNode1" presStyleIdx="1" presStyleCnt="8">
        <dgm:presLayoutVars/>
      </dgm:prSet>
      <dgm:spPr/>
    </dgm:pt>
    <dgm:pt modelId="{08C789F4-0BD4-4CBC-80CD-5529820835B4}" type="pres">
      <dgm:prSet presAssocID="{D1185019-396B-475F-A61D-97577F8BCD1D}" presName="nodeText" presStyleLbl="bgAccFollowNode1" presStyleIdx="0" presStyleCnt="4">
        <dgm:presLayoutVars>
          <dgm:bulletEnabled val="1"/>
        </dgm:presLayoutVars>
      </dgm:prSet>
      <dgm:spPr/>
    </dgm:pt>
    <dgm:pt modelId="{E6A22A70-3AA3-4511-8679-2D1CC5BCD5BE}" type="pres">
      <dgm:prSet presAssocID="{AF997D1C-C2DA-4A3B-97E9-8E9EE4BC8E3B}" presName="sibTrans" presStyleCnt="0"/>
      <dgm:spPr/>
    </dgm:pt>
    <dgm:pt modelId="{4F7B02CE-AC35-4571-817B-6C6411BBF8A0}" type="pres">
      <dgm:prSet presAssocID="{DAE903F1-91F5-4B8D-B863-FC3A14CE327D}" presName="compositeNode" presStyleCnt="0">
        <dgm:presLayoutVars>
          <dgm:bulletEnabled val="1"/>
        </dgm:presLayoutVars>
      </dgm:prSet>
      <dgm:spPr/>
    </dgm:pt>
    <dgm:pt modelId="{E2D526EF-E5A2-4F34-8C55-4C79638EF88D}" type="pres">
      <dgm:prSet presAssocID="{DAE903F1-91F5-4B8D-B863-FC3A14CE327D}" presName="bgRect" presStyleLbl="bgAccFollowNode1" presStyleIdx="1" presStyleCnt="4"/>
      <dgm:spPr/>
    </dgm:pt>
    <dgm:pt modelId="{2072688B-9538-4483-B8F6-ECD4A31D7A9F}" type="pres">
      <dgm:prSet presAssocID="{F35CD8C8-5E9C-486B-806F-A33886A23451}" presName="sibTransNodeCircle" presStyleLbl="alignNode1" presStyleIdx="2" presStyleCnt="8">
        <dgm:presLayoutVars>
          <dgm:chMax val="0"/>
          <dgm:bulletEnabled/>
        </dgm:presLayoutVars>
      </dgm:prSet>
      <dgm:spPr/>
    </dgm:pt>
    <dgm:pt modelId="{ECDDCC94-813E-455C-B777-074F4C77FA9A}" type="pres">
      <dgm:prSet presAssocID="{DAE903F1-91F5-4B8D-B863-FC3A14CE327D}" presName="bottomLine" presStyleLbl="alignNode1" presStyleIdx="3" presStyleCnt="8">
        <dgm:presLayoutVars/>
      </dgm:prSet>
      <dgm:spPr/>
    </dgm:pt>
    <dgm:pt modelId="{CC995164-0B27-4F85-A098-F15C8A7FC27F}" type="pres">
      <dgm:prSet presAssocID="{DAE903F1-91F5-4B8D-B863-FC3A14CE327D}" presName="nodeText" presStyleLbl="bgAccFollowNode1" presStyleIdx="1" presStyleCnt="4">
        <dgm:presLayoutVars>
          <dgm:bulletEnabled val="1"/>
        </dgm:presLayoutVars>
      </dgm:prSet>
      <dgm:spPr/>
    </dgm:pt>
    <dgm:pt modelId="{30673867-2C15-4372-9394-6BF12AD45535}" type="pres">
      <dgm:prSet presAssocID="{F35CD8C8-5E9C-486B-806F-A33886A23451}" presName="sibTrans" presStyleCnt="0"/>
      <dgm:spPr/>
    </dgm:pt>
    <dgm:pt modelId="{EDD5A70E-8441-4569-B33D-D44035C42BA9}" type="pres">
      <dgm:prSet presAssocID="{1639C89A-B5BD-45E2-8032-7CEEC58AFB67}" presName="compositeNode" presStyleCnt="0">
        <dgm:presLayoutVars>
          <dgm:bulletEnabled val="1"/>
        </dgm:presLayoutVars>
      </dgm:prSet>
      <dgm:spPr/>
    </dgm:pt>
    <dgm:pt modelId="{62114965-B41B-48F3-9509-FF2F4CE1897A}" type="pres">
      <dgm:prSet presAssocID="{1639C89A-B5BD-45E2-8032-7CEEC58AFB67}" presName="bgRect" presStyleLbl="bgAccFollowNode1" presStyleIdx="2" presStyleCnt="4"/>
      <dgm:spPr/>
    </dgm:pt>
    <dgm:pt modelId="{1FAD9606-BA78-40F6-BD29-D52A9FCEBFE6}" type="pres">
      <dgm:prSet presAssocID="{525596FC-2E20-434F-ACDC-833869078882}" presName="sibTransNodeCircle" presStyleLbl="alignNode1" presStyleIdx="4" presStyleCnt="8">
        <dgm:presLayoutVars>
          <dgm:chMax val="0"/>
          <dgm:bulletEnabled/>
        </dgm:presLayoutVars>
      </dgm:prSet>
      <dgm:spPr/>
    </dgm:pt>
    <dgm:pt modelId="{191F2B45-DFDE-40FF-B3F8-CD923E08F5B4}" type="pres">
      <dgm:prSet presAssocID="{1639C89A-B5BD-45E2-8032-7CEEC58AFB67}" presName="bottomLine" presStyleLbl="alignNode1" presStyleIdx="5" presStyleCnt="8">
        <dgm:presLayoutVars/>
      </dgm:prSet>
      <dgm:spPr/>
    </dgm:pt>
    <dgm:pt modelId="{90AF9EC3-C1BB-4CED-B142-1E91009B4247}" type="pres">
      <dgm:prSet presAssocID="{1639C89A-B5BD-45E2-8032-7CEEC58AFB67}" presName="nodeText" presStyleLbl="bgAccFollowNode1" presStyleIdx="2" presStyleCnt="4">
        <dgm:presLayoutVars>
          <dgm:bulletEnabled val="1"/>
        </dgm:presLayoutVars>
      </dgm:prSet>
      <dgm:spPr/>
    </dgm:pt>
    <dgm:pt modelId="{1854822E-C271-4B2F-A302-729A8E2EA1EA}" type="pres">
      <dgm:prSet presAssocID="{525596FC-2E20-434F-ACDC-833869078882}" presName="sibTrans" presStyleCnt="0"/>
      <dgm:spPr/>
    </dgm:pt>
    <dgm:pt modelId="{8526741D-9EAC-46F5-BFEC-D6A7C2780276}" type="pres">
      <dgm:prSet presAssocID="{F07128F0-6191-47EC-9B5D-4A14A0538842}" presName="compositeNode" presStyleCnt="0">
        <dgm:presLayoutVars>
          <dgm:bulletEnabled val="1"/>
        </dgm:presLayoutVars>
      </dgm:prSet>
      <dgm:spPr/>
    </dgm:pt>
    <dgm:pt modelId="{884CF2E5-4B3B-40CE-AD95-A0A9E40C8DB2}" type="pres">
      <dgm:prSet presAssocID="{F07128F0-6191-47EC-9B5D-4A14A0538842}" presName="bgRect" presStyleLbl="bgAccFollowNode1" presStyleIdx="3" presStyleCnt="4"/>
      <dgm:spPr/>
    </dgm:pt>
    <dgm:pt modelId="{DA5B8039-0431-49C8-A7EA-76DAC656C5CE}" type="pres">
      <dgm:prSet presAssocID="{C02E0766-08A4-4521-8EA9-3F3B8A6E5B67}" presName="sibTransNodeCircle" presStyleLbl="alignNode1" presStyleIdx="6" presStyleCnt="8">
        <dgm:presLayoutVars>
          <dgm:chMax val="0"/>
          <dgm:bulletEnabled/>
        </dgm:presLayoutVars>
      </dgm:prSet>
      <dgm:spPr/>
    </dgm:pt>
    <dgm:pt modelId="{E4BA6779-865F-4C30-810A-579BB98C57F6}" type="pres">
      <dgm:prSet presAssocID="{F07128F0-6191-47EC-9B5D-4A14A0538842}" presName="bottomLine" presStyleLbl="alignNode1" presStyleIdx="7" presStyleCnt="8">
        <dgm:presLayoutVars/>
      </dgm:prSet>
      <dgm:spPr/>
    </dgm:pt>
    <dgm:pt modelId="{97C13A41-82A7-449A-BFF6-F868703CA0F9}" type="pres">
      <dgm:prSet presAssocID="{F07128F0-6191-47EC-9B5D-4A14A0538842}" presName="nodeText" presStyleLbl="bgAccFollowNode1" presStyleIdx="3" presStyleCnt="4">
        <dgm:presLayoutVars>
          <dgm:bulletEnabled val="1"/>
        </dgm:presLayoutVars>
      </dgm:prSet>
      <dgm:spPr/>
    </dgm:pt>
  </dgm:ptLst>
  <dgm:cxnLst>
    <dgm:cxn modelId="{06D39D02-CB9F-4394-9479-F7DD4031436D}" type="presOf" srcId="{F35CD8C8-5E9C-486B-806F-A33886A23451}" destId="{2072688B-9538-4483-B8F6-ECD4A31D7A9F}" srcOrd="0" destOrd="0" presId="urn:microsoft.com/office/officeart/2016/7/layout/BasicLinearProcessNumbered"/>
    <dgm:cxn modelId="{2FD4D115-83D2-449D-97DC-E373310F88FB}" type="presOf" srcId="{C02E0766-08A4-4521-8EA9-3F3B8A6E5B67}" destId="{DA5B8039-0431-49C8-A7EA-76DAC656C5CE}" srcOrd="0" destOrd="0" presId="urn:microsoft.com/office/officeart/2016/7/layout/BasicLinearProcessNumbered"/>
    <dgm:cxn modelId="{05D3D618-6B27-42CD-BC16-BCD497576797}" type="presOf" srcId="{DAE903F1-91F5-4B8D-B863-FC3A14CE327D}" destId="{CC995164-0B27-4F85-A098-F15C8A7FC27F}" srcOrd="1" destOrd="0" presId="urn:microsoft.com/office/officeart/2016/7/layout/BasicLinearProcessNumbered"/>
    <dgm:cxn modelId="{92F82027-ABEF-41DB-92BE-4FBB44BBAA8D}" type="presOf" srcId="{D1185019-396B-475F-A61D-97577F8BCD1D}" destId="{08C789F4-0BD4-4CBC-80CD-5529820835B4}" srcOrd="1" destOrd="0" presId="urn:microsoft.com/office/officeart/2016/7/layout/BasicLinearProcessNumbered"/>
    <dgm:cxn modelId="{B0B1982C-55A5-4192-9B9F-BE603031E19B}" srcId="{3C98D681-4967-43D6-A1C2-E269854824EE}" destId="{F07128F0-6191-47EC-9B5D-4A14A0538842}" srcOrd="3" destOrd="0" parTransId="{82F73B7A-C846-4618-A37A-BD6F9C3522B1}" sibTransId="{C02E0766-08A4-4521-8EA9-3F3B8A6E5B67}"/>
    <dgm:cxn modelId="{E571AE34-9E03-4BA2-AA2E-945A609169FF}" type="presOf" srcId="{3C98D681-4967-43D6-A1C2-E269854824EE}" destId="{0DA8AA26-64C4-4836-B5C8-956994FEE5C8}" srcOrd="0" destOrd="0" presId="urn:microsoft.com/office/officeart/2016/7/layout/BasicLinearProcessNumbered"/>
    <dgm:cxn modelId="{FD397E4C-6B61-4F21-83F6-D4CB2D091ADC}" type="presOf" srcId="{1639C89A-B5BD-45E2-8032-7CEEC58AFB67}" destId="{90AF9EC3-C1BB-4CED-B142-1E91009B4247}" srcOrd="1" destOrd="0" presId="urn:microsoft.com/office/officeart/2016/7/layout/BasicLinearProcessNumbered"/>
    <dgm:cxn modelId="{AC89E98E-E32A-49C7-9728-195CC8A8A4A2}" type="presOf" srcId="{AF997D1C-C2DA-4A3B-97E9-8E9EE4BC8E3B}" destId="{345A9EA2-7C66-4C30-8CE9-5FF223E372BA}" srcOrd="0" destOrd="0" presId="urn:microsoft.com/office/officeart/2016/7/layout/BasicLinearProcessNumbered"/>
    <dgm:cxn modelId="{91F62FA2-308E-45F0-811F-34176D0F87F0}" type="presOf" srcId="{F07128F0-6191-47EC-9B5D-4A14A0538842}" destId="{884CF2E5-4B3B-40CE-AD95-A0A9E40C8DB2}" srcOrd="0" destOrd="0" presId="urn:microsoft.com/office/officeart/2016/7/layout/BasicLinearProcessNumbered"/>
    <dgm:cxn modelId="{D29876AC-91D6-4CA6-B4CA-E5EDCFD41C97}" type="presOf" srcId="{DAE903F1-91F5-4B8D-B863-FC3A14CE327D}" destId="{E2D526EF-E5A2-4F34-8C55-4C79638EF88D}" srcOrd="0" destOrd="0" presId="urn:microsoft.com/office/officeart/2016/7/layout/BasicLinearProcessNumbered"/>
    <dgm:cxn modelId="{22618FB3-199C-4752-B216-75C1653D4DB4}" srcId="{3C98D681-4967-43D6-A1C2-E269854824EE}" destId="{D1185019-396B-475F-A61D-97577F8BCD1D}" srcOrd="0" destOrd="0" parTransId="{67CF2BB3-E57C-4E12-A8BE-414CC65F9B88}" sibTransId="{AF997D1C-C2DA-4A3B-97E9-8E9EE4BC8E3B}"/>
    <dgm:cxn modelId="{A079B3B7-A325-4F35-A889-8916CA5E19D3}" type="presOf" srcId="{1639C89A-B5BD-45E2-8032-7CEEC58AFB67}" destId="{62114965-B41B-48F3-9509-FF2F4CE1897A}" srcOrd="0" destOrd="0" presId="urn:microsoft.com/office/officeart/2016/7/layout/BasicLinearProcessNumbered"/>
    <dgm:cxn modelId="{ABBF43C7-5752-4CD9-8F7A-A74CFDE3610B}" type="presOf" srcId="{F07128F0-6191-47EC-9B5D-4A14A0538842}" destId="{97C13A41-82A7-449A-BFF6-F868703CA0F9}" srcOrd="1" destOrd="0" presId="urn:microsoft.com/office/officeart/2016/7/layout/BasicLinearProcessNumbered"/>
    <dgm:cxn modelId="{69B8A1CD-0388-4DF0-8D78-DA2C88568A7C}" srcId="{3C98D681-4967-43D6-A1C2-E269854824EE}" destId="{DAE903F1-91F5-4B8D-B863-FC3A14CE327D}" srcOrd="1" destOrd="0" parTransId="{D5417D50-2C21-4531-AF52-7E92C75A2AA4}" sibTransId="{F35CD8C8-5E9C-486B-806F-A33886A23451}"/>
    <dgm:cxn modelId="{D285F6E6-E1F0-4CBB-869F-8C90FBFE7A5B}" srcId="{3C98D681-4967-43D6-A1C2-E269854824EE}" destId="{1639C89A-B5BD-45E2-8032-7CEEC58AFB67}" srcOrd="2" destOrd="0" parTransId="{9655D611-A7C8-440C-9FE2-9F508BDB329F}" sibTransId="{525596FC-2E20-434F-ACDC-833869078882}"/>
    <dgm:cxn modelId="{D741DFF8-5912-436E-9D82-75799BA30F3A}" type="presOf" srcId="{525596FC-2E20-434F-ACDC-833869078882}" destId="{1FAD9606-BA78-40F6-BD29-D52A9FCEBFE6}" srcOrd="0" destOrd="0" presId="urn:microsoft.com/office/officeart/2016/7/layout/BasicLinearProcessNumbered"/>
    <dgm:cxn modelId="{77D939F9-7F2A-49CB-9301-AF2D1980247D}" type="presOf" srcId="{D1185019-396B-475F-A61D-97577F8BCD1D}" destId="{3A13C9E9-5829-4065-A321-E98277911ADD}" srcOrd="0" destOrd="0" presId="urn:microsoft.com/office/officeart/2016/7/layout/BasicLinearProcessNumbered"/>
    <dgm:cxn modelId="{DDD175C2-C95F-476F-BEB2-6B202FC13940}" type="presParOf" srcId="{0DA8AA26-64C4-4836-B5C8-956994FEE5C8}" destId="{FD9CCEF8-4232-432C-906A-A814D744FC05}" srcOrd="0" destOrd="0" presId="urn:microsoft.com/office/officeart/2016/7/layout/BasicLinearProcessNumbered"/>
    <dgm:cxn modelId="{8CBB11E3-2230-400D-AE54-19CD0EB3CFC1}" type="presParOf" srcId="{FD9CCEF8-4232-432C-906A-A814D744FC05}" destId="{3A13C9E9-5829-4065-A321-E98277911ADD}" srcOrd="0" destOrd="0" presId="urn:microsoft.com/office/officeart/2016/7/layout/BasicLinearProcessNumbered"/>
    <dgm:cxn modelId="{1DB0580D-4F97-48FD-B09E-42E037C95201}" type="presParOf" srcId="{FD9CCEF8-4232-432C-906A-A814D744FC05}" destId="{345A9EA2-7C66-4C30-8CE9-5FF223E372BA}" srcOrd="1" destOrd="0" presId="urn:microsoft.com/office/officeart/2016/7/layout/BasicLinearProcessNumbered"/>
    <dgm:cxn modelId="{BEFF2495-CEDC-40A1-93F8-3134F0443197}" type="presParOf" srcId="{FD9CCEF8-4232-432C-906A-A814D744FC05}" destId="{79896ADC-4A8D-49C6-8E34-FDF9E0768CFC}" srcOrd="2" destOrd="0" presId="urn:microsoft.com/office/officeart/2016/7/layout/BasicLinearProcessNumbered"/>
    <dgm:cxn modelId="{D01176E3-28DC-4B0E-AD06-133F0963BDEE}" type="presParOf" srcId="{FD9CCEF8-4232-432C-906A-A814D744FC05}" destId="{08C789F4-0BD4-4CBC-80CD-5529820835B4}" srcOrd="3" destOrd="0" presId="urn:microsoft.com/office/officeart/2016/7/layout/BasicLinearProcessNumbered"/>
    <dgm:cxn modelId="{4A502C06-DBDE-44B9-B867-DBAC17E870BD}" type="presParOf" srcId="{0DA8AA26-64C4-4836-B5C8-956994FEE5C8}" destId="{E6A22A70-3AA3-4511-8679-2D1CC5BCD5BE}" srcOrd="1" destOrd="0" presId="urn:microsoft.com/office/officeart/2016/7/layout/BasicLinearProcessNumbered"/>
    <dgm:cxn modelId="{BF084855-3C65-4079-B3B5-A0A91FE036B1}" type="presParOf" srcId="{0DA8AA26-64C4-4836-B5C8-956994FEE5C8}" destId="{4F7B02CE-AC35-4571-817B-6C6411BBF8A0}" srcOrd="2" destOrd="0" presId="urn:microsoft.com/office/officeart/2016/7/layout/BasicLinearProcessNumbered"/>
    <dgm:cxn modelId="{E7D3EC31-084B-4BCF-981A-6395CF8C54A7}" type="presParOf" srcId="{4F7B02CE-AC35-4571-817B-6C6411BBF8A0}" destId="{E2D526EF-E5A2-4F34-8C55-4C79638EF88D}" srcOrd="0" destOrd="0" presId="urn:microsoft.com/office/officeart/2016/7/layout/BasicLinearProcessNumbered"/>
    <dgm:cxn modelId="{AD4ADD4B-23BF-411F-A9F7-42BDCF9FF8EE}" type="presParOf" srcId="{4F7B02CE-AC35-4571-817B-6C6411BBF8A0}" destId="{2072688B-9538-4483-B8F6-ECD4A31D7A9F}" srcOrd="1" destOrd="0" presId="urn:microsoft.com/office/officeart/2016/7/layout/BasicLinearProcessNumbered"/>
    <dgm:cxn modelId="{BD4C4E14-490C-4637-8022-D28EBF282869}" type="presParOf" srcId="{4F7B02CE-AC35-4571-817B-6C6411BBF8A0}" destId="{ECDDCC94-813E-455C-B777-074F4C77FA9A}" srcOrd="2" destOrd="0" presId="urn:microsoft.com/office/officeart/2016/7/layout/BasicLinearProcessNumbered"/>
    <dgm:cxn modelId="{D7B0F8EC-C1E4-4D44-9E5B-D896FF1B736E}" type="presParOf" srcId="{4F7B02CE-AC35-4571-817B-6C6411BBF8A0}" destId="{CC995164-0B27-4F85-A098-F15C8A7FC27F}" srcOrd="3" destOrd="0" presId="urn:microsoft.com/office/officeart/2016/7/layout/BasicLinearProcessNumbered"/>
    <dgm:cxn modelId="{F628C952-B0F6-47A8-83AD-87E1D8F92BD2}" type="presParOf" srcId="{0DA8AA26-64C4-4836-B5C8-956994FEE5C8}" destId="{30673867-2C15-4372-9394-6BF12AD45535}" srcOrd="3" destOrd="0" presId="urn:microsoft.com/office/officeart/2016/7/layout/BasicLinearProcessNumbered"/>
    <dgm:cxn modelId="{F7B16A17-173F-4B0C-A519-E57AEBB5B85F}" type="presParOf" srcId="{0DA8AA26-64C4-4836-B5C8-956994FEE5C8}" destId="{EDD5A70E-8441-4569-B33D-D44035C42BA9}" srcOrd="4" destOrd="0" presId="urn:microsoft.com/office/officeart/2016/7/layout/BasicLinearProcessNumbered"/>
    <dgm:cxn modelId="{553B2211-EA4C-4F1C-A817-79C23FF96C52}" type="presParOf" srcId="{EDD5A70E-8441-4569-B33D-D44035C42BA9}" destId="{62114965-B41B-48F3-9509-FF2F4CE1897A}" srcOrd="0" destOrd="0" presId="urn:microsoft.com/office/officeart/2016/7/layout/BasicLinearProcessNumbered"/>
    <dgm:cxn modelId="{9D5E4200-0F8E-4E8D-8FA4-5CF14B0D32BB}" type="presParOf" srcId="{EDD5A70E-8441-4569-B33D-D44035C42BA9}" destId="{1FAD9606-BA78-40F6-BD29-D52A9FCEBFE6}" srcOrd="1" destOrd="0" presId="urn:microsoft.com/office/officeart/2016/7/layout/BasicLinearProcessNumbered"/>
    <dgm:cxn modelId="{25B33E00-4285-4898-983E-F008DAE48645}" type="presParOf" srcId="{EDD5A70E-8441-4569-B33D-D44035C42BA9}" destId="{191F2B45-DFDE-40FF-B3F8-CD923E08F5B4}" srcOrd="2" destOrd="0" presId="urn:microsoft.com/office/officeart/2016/7/layout/BasicLinearProcessNumbered"/>
    <dgm:cxn modelId="{36485A65-155D-4482-930C-0B7390F2DBCD}" type="presParOf" srcId="{EDD5A70E-8441-4569-B33D-D44035C42BA9}" destId="{90AF9EC3-C1BB-4CED-B142-1E91009B4247}" srcOrd="3" destOrd="0" presId="urn:microsoft.com/office/officeart/2016/7/layout/BasicLinearProcessNumbered"/>
    <dgm:cxn modelId="{A15018DF-1DC2-4B18-9AAF-10D8C12A81ED}" type="presParOf" srcId="{0DA8AA26-64C4-4836-B5C8-956994FEE5C8}" destId="{1854822E-C271-4B2F-A302-729A8E2EA1EA}" srcOrd="5" destOrd="0" presId="urn:microsoft.com/office/officeart/2016/7/layout/BasicLinearProcessNumbered"/>
    <dgm:cxn modelId="{66338323-CF31-4CCA-AC77-36FB7D8484CB}" type="presParOf" srcId="{0DA8AA26-64C4-4836-B5C8-956994FEE5C8}" destId="{8526741D-9EAC-46F5-BFEC-D6A7C2780276}" srcOrd="6" destOrd="0" presId="urn:microsoft.com/office/officeart/2016/7/layout/BasicLinearProcessNumbered"/>
    <dgm:cxn modelId="{9848AD25-37F6-4023-BB64-69A3AC87FBAB}" type="presParOf" srcId="{8526741D-9EAC-46F5-BFEC-D6A7C2780276}" destId="{884CF2E5-4B3B-40CE-AD95-A0A9E40C8DB2}" srcOrd="0" destOrd="0" presId="urn:microsoft.com/office/officeart/2016/7/layout/BasicLinearProcessNumbered"/>
    <dgm:cxn modelId="{D89BFBEB-C6F7-4D9B-A649-5BD85926B2DF}" type="presParOf" srcId="{8526741D-9EAC-46F5-BFEC-D6A7C2780276}" destId="{DA5B8039-0431-49C8-A7EA-76DAC656C5CE}" srcOrd="1" destOrd="0" presId="urn:microsoft.com/office/officeart/2016/7/layout/BasicLinearProcessNumbered"/>
    <dgm:cxn modelId="{E0194770-AEEC-43D3-B714-82EFC8FD7607}" type="presParOf" srcId="{8526741D-9EAC-46F5-BFEC-D6A7C2780276}" destId="{E4BA6779-865F-4C30-810A-579BB98C57F6}" srcOrd="2" destOrd="0" presId="urn:microsoft.com/office/officeart/2016/7/layout/BasicLinearProcessNumbered"/>
    <dgm:cxn modelId="{574FF610-6F78-42C0-88A4-2376B69A2BC2}" type="presParOf" srcId="{8526741D-9EAC-46F5-BFEC-D6A7C2780276}" destId="{97C13A41-82A7-449A-BFF6-F868703CA0F9}" srcOrd="3" destOrd="0" presId="urn:microsoft.com/office/officeart/2016/7/layout/BasicLinearProcessNumbered"/>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86F30E8-7E48-4F9A-B09B-8AB219741C56}" type="doc">
      <dgm:prSet loTypeId="urn:microsoft.com/office/officeart/2005/8/layout/process4" loCatId="process" qsTypeId="urn:microsoft.com/office/officeart/2005/8/quickstyle/simple1" qsCatId="simple" csTypeId="urn:microsoft.com/office/officeart/2005/8/colors/colorful2" csCatId="colorful"/>
      <dgm:spPr/>
      <dgm:t>
        <a:bodyPr/>
        <a:lstStyle/>
        <a:p>
          <a:endParaRPr lang="en-US"/>
        </a:p>
      </dgm:t>
    </dgm:pt>
    <dgm:pt modelId="{F29106F8-3D83-450B-9A93-230022F04B5D}">
      <dgm:prSet/>
      <dgm:spPr/>
      <dgm:t>
        <a:bodyPr/>
        <a:lstStyle/>
        <a:p>
          <a:r>
            <a:rPr lang="en-US"/>
            <a:t>Previously, a formal complaint was not required</a:t>
          </a:r>
        </a:p>
      </dgm:t>
    </dgm:pt>
    <dgm:pt modelId="{44D6B980-3300-4411-BB76-D2A95AFEBF4A}" type="parTrans" cxnId="{1C9262DA-0F5F-485F-BEB3-692C2C5CFD7F}">
      <dgm:prSet/>
      <dgm:spPr/>
      <dgm:t>
        <a:bodyPr/>
        <a:lstStyle/>
        <a:p>
          <a:endParaRPr lang="en-US"/>
        </a:p>
      </dgm:t>
    </dgm:pt>
    <dgm:pt modelId="{09753D13-9E88-4180-A803-75AC2021036C}" type="sibTrans" cxnId="{1C9262DA-0F5F-485F-BEB3-692C2C5CFD7F}">
      <dgm:prSet/>
      <dgm:spPr/>
      <dgm:t>
        <a:bodyPr/>
        <a:lstStyle/>
        <a:p>
          <a:endParaRPr lang="en-US"/>
        </a:p>
      </dgm:t>
    </dgm:pt>
    <dgm:pt modelId="{50BBE0F7-7585-4C6A-A90A-4609E3D359B0}">
      <dgm:prSet/>
      <dgm:spPr/>
      <dgm:t>
        <a:bodyPr/>
        <a:lstStyle/>
        <a:p>
          <a:r>
            <a:rPr lang="en-US"/>
            <a:t>Now a “formal complaint” is required and means:</a:t>
          </a:r>
        </a:p>
      </dgm:t>
    </dgm:pt>
    <dgm:pt modelId="{77B2726D-4194-48C3-AF84-CAE8DD05B0C0}" type="parTrans" cxnId="{D56C8BAF-5519-48E1-9F0A-FA85CA6BF21E}">
      <dgm:prSet/>
      <dgm:spPr/>
      <dgm:t>
        <a:bodyPr/>
        <a:lstStyle/>
        <a:p>
          <a:endParaRPr lang="en-US"/>
        </a:p>
      </dgm:t>
    </dgm:pt>
    <dgm:pt modelId="{6F11633C-E76E-4FEB-B1BB-9352968175B5}" type="sibTrans" cxnId="{D56C8BAF-5519-48E1-9F0A-FA85CA6BF21E}">
      <dgm:prSet/>
      <dgm:spPr/>
      <dgm:t>
        <a:bodyPr/>
        <a:lstStyle/>
        <a:p>
          <a:endParaRPr lang="en-US"/>
        </a:p>
      </dgm:t>
    </dgm:pt>
    <dgm:pt modelId="{44D66FB5-F3AE-4286-9D98-913D0B779B88}">
      <dgm:prSet/>
      <dgm:spPr/>
      <dgm:t>
        <a:bodyPr/>
        <a:lstStyle/>
        <a:p>
          <a:r>
            <a:rPr lang="en-US"/>
            <a:t>The Complainant files a written complaint or</a:t>
          </a:r>
        </a:p>
      </dgm:t>
    </dgm:pt>
    <dgm:pt modelId="{80EFD7E1-7004-49A6-B29A-184E9FE267B9}" type="parTrans" cxnId="{14F0CAF3-D391-48AC-A148-8870A7845548}">
      <dgm:prSet/>
      <dgm:spPr/>
      <dgm:t>
        <a:bodyPr/>
        <a:lstStyle/>
        <a:p>
          <a:endParaRPr lang="en-US"/>
        </a:p>
      </dgm:t>
    </dgm:pt>
    <dgm:pt modelId="{3F84755F-E5BF-40C1-8FD5-F2E69DCF8D90}" type="sibTrans" cxnId="{14F0CAF3-D391-48AC-A148-8870A7845548}">
      <dgm:prSet/>
      <dgm:spPr/>
      <dgm:t>
        <a:bodyPr/>
        <a:lstStyle/>
        <a:p>
          <a:endParaRPr lang="en-US"/>
        </a:p>
      </dgm:t>
    </dgm:pt>
    <dgm:pt modelId="{8A114A17-FC7A-4FA5-AEC0-B85268717C42}">
      <dgm:prSet/>
      <dgm:spPr/>
      <dgm:t>
        <a:bodyPr/>
        <a:lstStyle/>
        <a:p>
          <a:r>
            <a:rPr lang="en-US"/>
            <a:t>The Title IX Coordinator files a written complaint</a:t>
          </a:r>
        </a:p>
      </dgm:t>
    </dgm:pt>
    <dgm:pt modelId="{206E2A32-8719-4D4B-89EF-AC9D3AF92BB4}" type="parTrans" cxnId="{697F2849-A63E-41C1-92E9-5DAB0EC527D7}">
      <dgm:prSet/>
      <dgm:spPr/>
      <dgm:t>
        <a:bodyPr/>
        <a:lstStyle/>
        <a:p>
          <a:endParaRPr lang="en-US"/>
        </a:p>
      </dgm:t>
    </dgm:pt>
    <dgm:pt modelId="{2B67A3A9-FD0D-4D12-80E6-D1456140E857}" type="sibTrans" cxnId="{697F2849-A63E-41C1-92E9-5DAB0EC527D7}">
      <dgm:prSet/>
      <dgm:spPr/>
      <dgm:t>
        <a:bodyPr/>
        <a:lstStyle/>
        <a:p>
          <a:endParaRPr lang="en-US"/>
        </a:p>
      </dgm:t>
    </dgm:pt>
    <dgm:pt modelId="{DE8974F0-ADA9-4025-ACD6-1DBDF464349B}">
      <dgm:prSet/>
      <dgm:spPr/>
      <dgm:t>
        <a:bodyPr/>
        <a:lstStyle/>
        <a:p>
          <a:r>
            <a:rPr lang="en-US"/>
            <a:t>No third party complaints</a:t>
          </a:r>
        </a:p>
      </dgm:t>
    </dgm:pt>
    <dgm:pt modelId="{41ADC069-EE27-44E3-8B27-6D58DD160C21}" type="parTrans" cxnId="{10BBAC75-36D8-47AA-B848-AB5F6A5D84BC}">
      <dgm:prSet/>
      <dgm:spPr/>
      <dgm:t>
        <a:bodyPr/>
        <a:lstStyle/>
        <a:p>
          <a:endParaRPr lang="en-US"/>
        </a:p>
      </dgm:t>
    </dgm:pt>
    <dgm:pt modelId="{FD7DC52F-AA6D-4D3B-ABB1-5B7AEB8D74A0}" type="sibTrans" cxnId="{10BBAC75-36D8-47AA-B848-AB5F6A5D84BC}">
      <dgm:prSet/>
      <dgm:spPr/>
      <dgm:t>
        <a:bodyPr/>
        <a:lstStyle/>
        <a:p>
          <a:endParaRPr lang="en-US"/>
        </a:p>
      </dgm:t>
    </dgm:pt>
    <dgm:pt modelId="{4C589641-C7DB-4265-B87C-0F74D42E8F89}" type="pres">
      <dgm:prSet presAssocID="{986F30E8-7E48-4F9A-B09B-8AB219741C56}" presName="Name0" presStyleCnt="0">
        <dgm:presLayoutVars>
          <dgm:dir/>
          <dgm:animLvl val="lvl"/>
          <dgm:resizeHandles val="exact"/>
        </dgm:presLayoutVars>
      </dgm:prSet>
      <dgm:spPr/>
    </dgm:pt>
    <dgm:pt modelId="{75685F76-58C0-445E-8F63-C7548F0B987D}" type="pres">
      <dgm:prSet presAssocID="{50BBE0F7-7585-4C6A-A90A-4609E3D359B0}" presName="boxAndChildren" presStyleCnt="0"/>
      <dgm:spPr/>
    </dgm:pt>
    <dgm:pt modelId="{6093E877-1B74-43F8-9FC8-B5617F39737C}" type="pres">
      <dgm:prSet presAssocID="{50BBE0F7-7585-4C6A-A90A-4609E3D359B0}" presName="parentTextBox" presStyleLbl="node1" presStyleIdx="0" presStyleCnt="2"/>
      <dgm:spPr/>
    </dgm:pt>
    <dgm:pt modelId="{42755211-63C9-43E5-A80D-3647D9A15AC8}" type="pres">
      <dgm:prSet presAssocID="{50BBE0F7-7585-4C6A-A90A-4609E3D359B0}" presName="entireBox" presStyleLbl="node1" presStyleIdx="0" presStyleCnt="2"/>
      <dgm:spPr/>
    </dgm:pt>
    <dgm:pt modelId="{C4D7C907-5DEF-4FDA-851F-580B240236AB}" type="pres">
      <dgm:prSet presAssocID="{50BBE0F7-7585-4C6A-A90A-4609E3D359B0}" presName="descendantBox" presStyleCnt="0"/>
      <dgm:spPr/>
    </dgm:pt>
    <dgm:pt modelId="{593F2A14-A2BC-4FA6-892C-FE0791B0B43F}" type="pres">
      <dgm:prSet presAssocID="{44D66FB5-F3AE-4286-9D98-913D0B779B88}" presName="childTextBox" presStyleLbl="fgAccFollowNode1" presStyleIdx="0" presStyleCnt="3">
        <dgm:presLayoutVars>
          <dgm:bulletEnabled val="1"/>
        </dgm:presLayoutVars>
      </dgm:prSet>
      <dgm:spPr/>
    </dgm:pt>
    <dgm:pt modelId="{865D3448-8962-4C2B-B479-F088B4AF190B}" type="pres">
      <dgm:prSet presAssocID="{8A114A17-FC7A-4FA5-AEC0-B85268717C42}" presName="childTextBox" presStyleLbl="fgAccFollowNode1" presStyleIdx="1" presStyleCnt="3">
        <dgm:presLayoutVars>
          <dgm:bulletEnabled val="1"/>
        </dgm:presLayoutVars>
      </dgm:prSet>
      <dgm:spPr/>
    </dgm:pt>
    <dgm:pt modelId="{347BD762-A66D-4E25-8C29-C7C36CE023DD}" type="pres">
      <dgm:prSet presAssocID="{DE8974F0-ADA9-4025-ACD6-1DBDF464349B}" presName="childTextBox" presStyleLbl="fgAccFollowNode1" presStyleIdx="2" presStyleCnt="3">
        <dgm:presLayoutVars>
          <dgm:bulletEnabled val="1"/>
        </dgm:presLayoutVars>
      </dgm:prSet>
      <dgm:spPr/>
    </dgm:pt>
    <dgm:pt modelId="{7CCF3826-BF8D-47E1-B613-DC70BC8439AE}" type="pres">
      <dgm:prSet presAssocID="{09753D13-9E88-4180-A803-75AC2021036C}" presName="sp" presStyleCnt="0"/>
      <dgm:spPr/>
    </dgm:pt>
    <dgm:pt modelId="{B03A0D91-B7DB-4F61-BAD8-8248D9510AEB}" type="pres">
      <dgm:prSet presAssocID="{F29106F8-3D83-450B-9A93-230022F04B5D}" presName="arrowAndChildren" presStyleCnt="0"/>
      <dgm:spPr/>
    </dgm:pt>
    <dgm:pt modelId="{FBDA60E5-E7D0-4498-A158-CA2576DEBDB8}" type="pres">
      <dgm:prSet presAssocID="{F29106F8-3D83-450B-9A93-230022F04B5D}" presName="parentTextArrow" presStyleLbl="node1" presStyleIdx="1" presStyleCnt="2"/>
      <dgm:spPr/>
    </dgm:pt>
  </dgm:ptLst>
  <dgm:cxnLst>
    <dgm:cxn modelId="{DCE23924-C9C9-4C3F-A1F8-58682BB5451C}" type="presOf" srcId="{44D66FB5-F3AE-4286-9D98-913D0B779B88}" destId="{593F2A14-A2BC-4FA6-892C-FE0791B0B43F}" srcOrd="0" destOrd="0" presId="urn:microsoft.com/office/officeart/2005/8/layout/process4"/>
    <dgm:cxn modelId="{98AF2634-B3A9-40CE-A71C-BC0B6281DDF3}" type="presOf" srcId="{8A114A17-FC7A-4FA5-AEC0-B85268717C42}" destId="{865D3448-8962-4C2B-B479-F088B4AF190B}" srcOrd="0" destOrd="0" presId="urn:microsoft.com/office/officeart/2005/8/layout/process4"/>
    <dgm:cxn modelId="{BE72A562-94B0-4BE3-8E37-E3F5F96E9123}" type="presOf" srcId="{986F30E8-7E48-4F9A-B09B-8AB219741C56}" destId="{4C589641-C7DB-4265-B87C-0F74D42E8F89}" srcOrd="0" destOrd="0" presId="urn:microsoft.com/office/officeart/2005/8/layout/process4"/>
    <dgm:cxn modelId="{697F2849-A63E-41C1-92E9-5DAB0EC527D7}" srcId="{50BBE0F7-7585-4C6A-A90A-4609E3D359B0}" destId="{8A114A17-FC7A-4FA5-AEC0-B85268717C42}" srcOrd="1" destOrd="0" parTransId="{206E2A32-8719-4D4B-89EF-AC9D3AF92BB4}" sibTransId="{2B67A3A9-FD0D-4D12-80E6-D1456140E857}"/>
    <dgm:cxn modelId="{571F286C-2FDE-477E-A014-17FB23616875}" type="presOf" srcId="{50BBE0F7-7585-4C6A-A90A-4609E3D359B0}" destId="{6093E877-1B74-43F8-9FC8-B5617F39737C}" srcOrd="0" destOrd="0" presId="urn:microsoft.com/office/officeart/2005/8/layout/process4"/>
    <dgm:cxn modelId="{10BBAC75-36D8-47AA-B848-AB5F6A5D84BC}" srcId="{50BBE0F7-7585-4C6A-A90A-4609E3D359B0}" destId="{DE8974F0-ADA9-4025-ACD6-1DBDF464349B}" srcOrd="2" destOrd="0" parTransId="{41ADC069-EE27-44E3-8B27-6D58DD160C21}" sibTransId="{FD7DC52F-AA6D-4D3B-ABB1-5B7AEB8D74A0}"/>
    <dgm:cxn modelId="{D56C8BAF-5519-48E1-9F0A-FA85CA6BF21E}" srcId="{986F30E8-7E48-4F9A-B09B-8AB219741C56}" destId="{50BBE0F7-7585-4C6A-A90A-4609E3D359B0}" srcOrd="1" destOrd="0" parTransId="{77B2726D-4194-48C3-AF84-CAE8DD05B0C0}" sibTransId="{6F11633C-E76E-4FEB-B1BB-9352968175B5}"/>
    <dgm:cxn modelId="{1C9262DA-0F5F-485F-BEB3-692C2C5CFD7F}" srcId="{986F30E8-7E48-4F9A-B09B-8AB219741C56}" destId="{F29106F8-3D83-450B-9A93-230022F04B5D}" srcOrd="0" destOrd="0" parTransId="{44D6B980-3300-4411-BB76-D2A95AFEBF4A}" sibTransId="{09753D13-9E88-4180-A803-75AC2021036C}"/>
    <dgm:cxn modelId="{837207E2-BBEE-4346-86D4-31FC1697E864}" type="presOf" srcId="{DE8974F0-ADA9-4025-ACD6-1DBDF464349B}" destId="{347BD762-A66D-4E25-8C29-C7C36CE023DD}" srcOrd="0" destOrd="0" presId="urn:microsoft.com/office/officeart/2005/8/layout/process4"/>
    <dgm:cxn modelId="{14F0CAF3-D391-48AC-A148-8870A7845548}" srcId="{50BBE0F7-7585-4C6A-A90A-4609E3D359B0}" destId="{44D66FB5-F3AE-4286-9D98-913D0B779B88}" srcOrd="0" destOrd="0" parTransId="{80EFD7E1-7004-49A6-B29A-184E9FE267B9}" sibTransId="{3F84755F-E5BF-40C1-8FD5-F2E69DCF8D90}"/>
    <dgm:cxn modelId="{B5E7F2F9-E89F-4223-A94C-AAC506FB2D07}" type="presOf" srcId="{50BBE0F7-7585-4C6A-A90A-4609E3D359B0}" destId="{42755211-63C9-43E5-A80D-3647D9A15AC8}" srcOrd="1" destOrd="0" presId="urn:microsoft.com/office/officeart/2005/8/layout/process4"/>
    <dgm:cxn modelId="{5AEFF1FD-A3F4-411D-9E03-2CC5E9A31872}" type="presOf" srcId="{F29106F8-3D83-450B-9A93-230022F04B5D}" destId="{FBDA60E5-E7D0-4498-A158-CA2576DEBDB8}" srcOrd="0" destOrd="0" presId="urn:microsoft.com/office/officeart/2005/8/layout/process4"/>
    <dgm:cxn modelId="{45E829DF-B527-4AA1-900E-038234B3CAF5}" type="presParOf" srcId="{4C589641-C7DB-4265-B87C-0F74D42E8F89}" destId="{75685F76-58C0-445E-8F63-C7548F0B987D}" srcOrd="0" destOrd="0" presId="urn:microsoft.com/office/officeart/2005/8/layout/process4"/>
    <dgm:cxn modelId="{580F4034-B192-4CE3-A107-8BE727925DB6}" type="presParOf" srcId="{75685F76-58C0-445E-8F63-C7548F0B987D}" destId="{6093E877-1B74-43F8-9FC8-B5617F39737C}" srcOrd="0" destOrd="0" presId="urn:microsoft.com/office/officeart/2005/8/layout/process4"/>
    <dgm:cxn modelId="{E35D8468-C989-443A-8D71-456D6D34C330}" type="presParOf" srcId="{75685F76-58C0-445E-8F63-C7548F0B987D}" destId="{42755211-63C9-43E5-A80D-3647D9A15AC8}" srcOrd="1" destOrd="0" presId="urn:microsoft.com/office/officeart/2005/8/layout/process4"/>
    <dgm:cxn modelId="{194E8BA2-F49A-4179-B453-5BF72D4F522D}" type="presParOf" srcId="{75685F76-58C0-445E-8F63-C7548F0B987D}" destId="{C4D7C907-5DEF-4FDA-851F-580B240236AB}" srcOrd="2" destOrd="0" presId="urn:microsoft.com/office/officeart/2005/8/layout/process4"/>
    <dgm:cxn modelId="{60793617-2191-4EDC-B259-E803C3905601}" type="presParOf" srcId="{C4D7C907-5DEF-4FDA-851F-580B240236AB}" destId="{593F2A14-A2BC-4FA6-892C-FE0791B0B43F}" srcOrd="0" destOrd="0" presId="urn:microsoft.com/office/officeart/2005/8/layout/process4"/>
    <dgm:cxn modelId="{55C3BE78-7A39-41EC-8C42-0EAC03FC3F41}" type="presParOf" srcId="{C4D7C907-5DEF-4FDA-851F-580B240236AB}" destId="{865D3448-8962-4C2B-B479-F088B4AF190B}" srcOrd="1" destOrd="0" presId="urn:microsoft.com/office/officeart/2005/8/layout/process4"/>
    <dgm:cxn modelId="{214DDA0F-0E8B-4088-9E43-38E4F11D40F0}" type="presParOf" srcId="{C4D7C907-5DEF-4FDA-851F-580B240236AB}" destId="{347BD762-A66D-4E25-8C29-C7C36CE023DD}" srcOrd="2" destOrd="0" presId="urn:microsoft.com/office/officeart/2005/8/layout/process4"/>
    <dgm:cxn modelId="{0DB5B70C-4193-463B-8FB0-856DD4AB6BE0}" type="presParOf" srcId="{4C589641-C7DB-4265-B87C-0F74D42E8F89}" destId="{7CCF3826-BF8D-47E1-B613-DC70BC8439AE}" srcOrd="1" destOrd="0" presId="urn:microsoft.com/office/officeart/2005/8/layout/process4"/>
    <dgm:cxn modelId="{79A86C39-E5E1-4674-BB8F-7EEF154321D9}" type="presParOf" srcId="{4C589641-C7DB-4265-B87C-0F74D42E8F89}" destId="{B03A0D91-B7DB-4F61-BAD8-8248D9510AEB}" srcOrd="2" destOrd="0" presId="urn:microsoft.com/office/officeart/2005/8/layout/process4"/>
    <dgm:cxn modelId="{25DE8D74-E7D9-4126-AB32-EE1C12FBF0C5}" type="presParOf" srcId="{B03A0D91-B7DB-4F61-BAD8-8248D9510AEB}" destId="{FBDA60E5-E7D0-4498-A158-CA2576DEBDB8}" srcOrd="0" destOrd="0" presId="urn:microsoft.com/office/officeart/2005/8/layout/process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EA050ED-B1BA-4EA9-BBB3-29AD94013F3D}"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0ADD8FF1-FD6E-4077-935F-E587730971B4}">
      <dgm:prSet/>
      <dgm:spPr/>
      <dgm:t>
        <a:bodyPr/>
        <a:lstStyle/>
        <a:p>
          <a:r>
            <a:rPr lang="en-US"/>
            <a:t>New regulations require that each school district have:</a:t>
          </a:r>
        </a:p>
      </dgm:t>
    </dgm:pt>
    <dgm:pt modelId="{C6B50F55-8235-483D-8979-DC3B7D37A827}" type="parTrans" cxnId="{3A49EF1A-F1B1-4FD2-93F0-C8AAA0E78D9B}">
      <dgm:prSet/>
      <dgm:spPr/>
      <dgm:t>
        <a:bodyPr/>
        <a:lstStyle/>
        <a:p>
          <a:endParaRPr lang="en-US"/>
        </a:p>
      </dgm:t>
    </dgm:pt>
    <dgm:pt modelId="{8566F7A7-AD0D-4B9A-8DD3-0740318AC585}" type="sibTrans" cxnId="{3A49EF1A-F1B1-4FD2-93F0-C8AAA0E78D9B}">
      <dgm:prSet/>
      <dgm:spPr/>
      <dgm:t>
        <a:bodyPr/>
        <a:lstStyle/>
        <a:p>
          <a:endParaRPr lang="en-US"/>
        </a:p>
      </dgm:t>
    </dgm:pt>
    <dgm:pt modelId="{C95BE6B9-9F37-4590-A385-F6CEE24377BE}">
      <dgm:prSet/>
      <dgm:spPr/>
      <dgm:t>
        <a:bodyPr/>
        <a:lstStyle/>
        <a:p>
          <a:r>
            <a:rPr lang="en-US"/>
            <a:t>Title IX Coordinator</a:t>
          </a:r>
        </a:p>
      </dgm:t>
    </dgm:pt>
    <dgm:pt modelId="{AB109A77-47AF-4F8F-AD12-0CF066B392B7}" type="parTrans" cxnId="{C4763C3B-2A17-4D54-A9BA-B31B7443C006}">
      <dgm:prSet/>
      <dgm:spPr/>
      <dgm:t>
        <a:bodyPr/>
        <a:lstStyle/>
        <a:p>
          <a:endParaRPr lang="en-US"/>
        </a:p>
      </dgm:t>
    </dgm:pt>
    <dgm:pt modelId="{3925F7E5-8A93-4983-916C-99422665A851}" type="sibTrans" cxnId="{C4763C3B-2A17-4D54-A9BA-B31B7443C006}">
      <dgm:prSet/>
      <dgm:spPr/>
      <dgm:t>
        <a:bodyPr/>
        <a:lstStyle/>
        <a:p>
          <a:endParaRPr lang="en-US"/>
        </a:p>
      </dgm:t>
    </dgm:pt>
    <dgm:pt modelId="{38CCF284-5B75-46EE-BF9B-E5FEC6C4141D}">
      <dgm:prSet/>
      <dgm:spPr/>
      <dgm:t>
        <a:bodyPr/>
        <a:lstStyle/>
        <a:p>
          <a:r>
            <a:rPr lang="en-US"/>
            <a:t>Investigator</a:t>
          </a:r>
        </a:p>
      </dgm:t>
    </dgm:pt>
    <dgm:pt modelId="{79302401-ED04-4B7A-ADD3-C04A6BE72D46}" type="parTrans" cxnId="{EEE084BF-57FF-4F55-ABD6-0B22CFB7698E}">
      <dgm:prSet/>
      <dgm:spPr/>
      <dgm:t>
        <a:bodyPr/>
        <a:lstStyle/>
        <a:p>
          <a:endParaRPr lang="en-US"/>
        </a:p>
      </dgm:t>
    </dgm:pt>
    <dgm:pt modelId="{A9F60252-7878-4FCE-AAA6-E38970CB2A0D}" type="sibTrans" cxnId="{EEE084BF-57FF-4F55-ABD6-0B22CFB7698E}">
      <dgm:prSet/>
      <dgm:spPr/>
      <dgm:t>
        <a:bodyPr/>
        <a:lstStyle/>
        <a:p>
          <a:endParaRPr lang="en-US"/>
        </a:p>
      </dgm:t>
    </dgm:pt>
    <dgm:pt modelId="{EBB45BE0-5C31-4AE5-ACC5-D34B322E9098}">
      <dgm:prSet/>
      <dgm:spPr/>
      <dgm:t>
        <a:bodyPr/>
        <a:lstStyle/>
        <a:p>
          <a:r>
            <a:rPr lang="en-US" dirty="0"/>
            <a:t>decision-maker</a:t>
          </a:r>
        </a:p>
      </dgm:t>
    </dgm:pt>
    <dgm:pt modelId="{01FF0308-789A-4E28-893C-9D064D66E6F1}" type="parTrans" cxnId="{57790442-345D-4654-B402-3C98CA60D0C9}">
      <dgm:prSet/>
      <dgm:spPr/>
      <dgm:t>
        <a:bodyPr/>
        <a:lstStyle/>
        <a:p>
          <a:endParaRPr lang="en-US"/>
        </a:p>
      </dgm:t>
    </dgm:pt>
    <dgm:pt modelId="{C31BCB2B-5668-415E-8FDF-200F8CDA504E}" type="sibTrans" cxnId="{57790442-345D-4654-B402-3C98CA60D0C9}">
      <dgm:prSet/>
      <dgm:spPr/>
      <dgm:t>
        <a:bodyPr/>
        <a:lstStyle/>
        <a:p>
          <a:endParaRPr lang="en-US"/>
        </a:p>
      </dgm:t>
    </dgm:pt>
    <dgm:pt modelId="{F20EBEBD-5A8B-42E9-ADF3-60AD5B2D2200}">
      <dgm:prSet/>
      <dgm:spPr/>
      <dgm:t>
        <a:bodyPr/>
        <a:lstStyle/>
        <a:p>
          <a:r>
            <a:rPr lang="en-US" dirty="0"/>
            <a:t>Appeal Decision-Maker</a:t>
          </a:r>
        </a:p>
      </dgm:t>
    </dgm:pt>
    <dgm:pt modelId="{FDE846C8-CAD5-47E9-9711-5A188F012FCF}" type="parTrans" cxnId="{0CF73ADA-6FAD-4A6C-A8A3-86BB54863BD5}">
      <dgm:prSet/>
      <dgm:spPr/>
      <dgm:t>
        <a:bodyPr/>
        <a:lstStyle/>
        <a:p>
          <a:endParaRPr lang="en-US"/>
        </a:p>
      </dgm:t>
    </dgm:pt>
    <dgm:pt modelId="{DB3B2C7C-FC90-4EE8-BB7A-08C055D5DFB7}" type="sibTrans" cxnId="{0CF73ADA-6FAD-4A6C-A8A3-86BB54863BD5}">
      <dgm:prSet/>
      <dgm:spPr/>
      <dgm:t>
        <a:bodyPr/>
        <a:lstStyle/>
        <a:p>
          <a:endParaRPr lang="en-US"/>
        </a:p>
      </dgm:t>
    </dgm:pt>
    <dgm:pt modelId="{8AD516FF-912E-4EC6-9B91-01BF8FCC1784}" type="pres">
      <dgm:prSet presAssocID="{4EA050ED-B1BA-4EA9-BBB3-29AD94013F3D}" presName="linear" presStyleCnt="0">
        <dgm:presLayoutVars>
          <dgm:animLvl val="lvl"/>
          <dgm:resizeHandles val="exact"/>
        </dgm:presLayoutVars>
      </dgm:prSet>
      <dgm:spPr/>
    </dgm:pt>
    <dgm:pt modelId="{74CF1DE0-89A8-4997-BB99-332D73523801}" type="pres">
      <dgm:prSet presAssocID="{0ADD8FF1-FD6E-4077-935F-E587730971B4}" presName="parentText" presStyleLbl="node1" presStyleIdx="0" presStyleCnt="5">
        <dgm:presLayoutVars>
          <dgm:chMax val="0"/>
          <dgm:bulletEnabled val="1"/>
        </dgm:presLayoutVars>
      </dgm:prSet>
      <dgm:spPr/>
    </dgm:pt>
    <dgm:pt modelId="{7B38B26B-3AD6-42D0-8F30-9B998B63EE1F}" type="pres">
      <dgm:prSet presAssocID="{8566F7A7-AD0D-4B9A-8DD3-0740318AC585}" presName="spacer" presStyleCnt="0"/>
      <dgm:spPr/>
    </dgm:pt>
    <dgm:pt modelId="{35C74EED-B841-415C-8EA8-6EB1881D1215}" type="pres">
      <dgm:prSet presAssocID="{C95BE6B9-9F37-4590-A385-F6CEE24377BE}" presName="parentText" presStyleLbl="node1" presStyleIdx="1" presStyleCnt="5">
        <dgm:presLayoutVars>
          <dgm:chMax val="0"/>
          <dgm:bulletEnabled val="1"/>
        </dgm:presLayoutVars>
      </dgm:prSet>
      <dgm:spPr/>
    </dgm:pt>
    <dgm:pt modelId="{99DD94B9-3519-4D91-955D-1DF8553E0110}" type="pres">
      <dgm:prSet presAssocID="{3925F7E5-8A93-4983-916C-99422665A851}" presName="spacer" presStyleCnt="0"/>
      <dgm:spPr/>
    </dgm:pt>
    <dgm:pt modelId="{02292A52-596E-4F36-9876-D7DEB9267478}" type="pres">
      <dgm:prSet presAssocID="{38CCF284-5B75-46EE-BF9B-E5FEC6C4141D}" presName="parentText" presStyleLbl="node1" presStyleIdx="2" presStyleCnt="5">
        <dgm:presLayoutVars>
          <dgm:chMax val="0"/>
          <dgm:bulletEnabled val="1"/>
        </dgm:presLayoutVars>
      </dgm:prSet>
      <dgm:spPr/>
    </dgm:pt>
    <dgm:pt modelId="{0DC912D7-A576-451F-BFD7-135086BA2B0B}" type="pres">
      <dgm:prSet presAssocID="{A9F60252-7878-4FCE-AAA6-E38970CB2A0D}" presName="spacer" presStyleCnt="0"/>
      <dgm:spPr/>
    </dgm:pt>
    <dgm:pt modelId="{AA67C56A-8C11-4CDA-B9B3-5FCAED37C1F1}" type="pres">
      <dgm:prSet presAssocID="{EBB45BE0-5C31-4AE5-ACC5-D34B322E9098}" presName="parentText" presStyleLbl="node1" presStyleIdx="3" presStyleCnt="5">
        <dgm:presLayoutVars>
          <dgm:chMax val="0"/>
          <dgm:bulletEnabled val="1"/>
        </dgm:presLayoutVars>
      </dgm:prSet>
      <dgm:spPr/>
    </dgm:pt>
    <dgm:pt modelId="{878A8F1C-363D-4EDA-B22C-C6898B0A729F}" type="pres">
      <dgm:prSet presAssocID="{C31BCB2B-5668-415E-8FDF-200F8CDA504E}" presName="spacer" presStyleCnt="0"/>
      <dgm:spPr/>
    </dgm:pt>
    <dgm:pt modelId="{6E0FE417-2656-429F-A458-1DE3C943614F}" type="pres">
      <dgm:prSet presAssocID="{F20EBEBD-5A8B-42E9-ADF3-60AD5B2D2200}" presName="parentText" presStyleLbl="node1" presStyleIdx="4" presStyleCnt="5">
        <dgm:presLayoutVars>
          <dgm:chMax val="0"/>
          <dgm:bulletEnabled val="1"/>
        </dgm:presLayoutVars>
      </dgm:prSet>
      <dgm:spPr/>
    </dgm:pt>
  </dgm:ptLst>
  <dgm:cxnLst>
    <dgm:cxn modelId="{3A49EF1A-F1B1-4FD2-93F0-C8AAA0E78D9B}" srcId="{4EA050ED-B1BA-4EA9-BBB3-29AD94013F3D}" destId="{0ADD8FF1-FD6E-4077-935F-E587730971B4}" srcOrd="0" destOrd="0" parTransId="{C6B50F55-8235-483D-8979-DC3B7D37A827}" sibTransId="{8566F7A7-AD0D-4B9A-8DD3-0740318AC585}"/>
    <dgm:cxn modelId="{F15F4E23-06B9-4844-B151-0C029EC55EB9}" type="presOf" srcId="{0ADD8FF1-FD6E-4077-935F-E587730971B4}" destId="{74CF1DE0-89A8-4997-BB99-332D73523801}" srcOrd="0" destOrd="0" presId="urn:microsoft.com/office/officeart/2005/8/layout/vList2"/>
    <dgm:cxn modelId="{C4763C3B-2A17-4D54-A9BA-B31B7443C006}" srcId="{4EA050ED-B1BA-4EA9-BBB3-29AD94013F3D}" destId="{C95BE6B9-9F37-4590-A385-F6CEE24377BE}" srcOrd="1" destOrd="0" parTransId="{AB109A77-47AF-4F8F-AD12-0CF066B392B7}" sibTransId="{3925F7E5-8A93-4983-916C-99422665A851}"/>
    <dgm:cxn modelId="{57790442-345D-4654-B402-3C98CA60D0C9}" srcId="{4EA050ED-B1BA-4EA9-BBB3-29AD94013F3D}" destId="{EBB45BE0-5C31-4AE5-ACC5-D34B322E9098}" srcOrd="3" destOrd="0" parTransId="{01FF0308-789A-4E28-893C-9D064D66E6F1}" sibTransId="{C31BCB2B-5668-415E-8FDF-200F8CDA504E}"/>
    <dgm:cxn modelId="{A664E846-5693-4182-8FB9-5CA6A9FA853F}" type="presOf" srcId="{F20EBEBD-5A8B-42E9-ADF3-60AD5B2D2200}" destId="{6E0FE417-2656-429F-A458-1DE3C943614F}" srcOrd="0" destOrd="0" presId="urn:microsoft.com/office/officeart/2005/8/layout/vList2"/>
    <dgm:cxn modelId="{261A9385-F4AB-4740-968D-B29FDBAC1C99}" type="presOf" srcId="{EBB45BE0-5C31-4AE5-ACC5-D34B322E9098}" destId="{AA67C56A-8C11-4CDA-B9B3-5FCAED37C1F1}" srcOrd="0" destOrd="0" presId="urn:microsoft.com/office/officeart/2005/8/layout/vList2"/>
    <dgm:cxn modelId="{70DDEDA8-CF9C-4058-A26C-527E674014CC}" type="presOf" srcId="{4EA050ED-B1BA-4EA9-BBB3-29AD94013F3D}" destId="{8AD516FF-912E-4EC6-9B91-01BF8FCC1784}" srcOrd="0" destOrd="0" presId="urn:microsoft.com/office/officeart/2005/8/layout/vList2"/>
    <dgm:cxn modelId="{EEE084BF-57FF-4F55-ABD6-0B22CFB7698E}" srcId="{4EA050ED-B1BA-4EA9-BBB3-29AD94013F3D}" destId="{38CCF284-5B75-46EE-BF9B-E5FEC6C4141D}" srcOrd="2" destOrd="0" parTransId="{79302401-ED04-4B7A-ADD3-C04A6BE72D46}" sibTransId="{A9F60252-7878-4FCE-AAA6-E38970CB2A0D}"/>
    <dgm:cxn modelId="{0CF73ADA-6FAD-4A6C-A8A3-86BB54863BD5}" srcId="{4EA050ED-B1BA-4EA9-BBB3-29AD94013F3D}" destId="{F20EBEBD-5A8B-42E9-ADF3-60AD5B2D2200}" srcOrd="4" destOrd="0" parTransId="{FDE846C8-CAD5-47E9-9711-5A188F012FCF}" sibTransId="{DB3B2C7C-FC90-4EE8-BB7A-08C055D5DFB7}"/>
    <dgm:cxn modelId="{2CCCC0F0-44B3-43A2-849E-EAAFB7E272F0}" type="presOf" srcId="{38CCF284-5B75-46EE-BF9B-E5FEC6C4141D}" destId="{02292A52-596E-4F36-9876-D7DEB9267478}" srcOrd="0" destOrd="0" presId="urn:microsoft.com/office/officeart/2005/8/layout/vList2"/>
    <dgm:cxn modelId="{227990F9-D23E-4A1D-948D-7A4D5F56F814}" type="presOf" srcId="{C95BE6B9-9F37-4590-A385-F6CEE24377BE}" destId="{35C74EED-B841-415C-8EA8-6EB1881D1215}" srcOrd="0" destOrd="0" presId="urn:microsoft.com/office/officeart/2005/8/layout/vList2"/>
    <dgm:cxn modelId="{A31FC2D8-4B0A-47FF-9975-6813EBF83575}" type="presParOf" srcId="{8AD516FF-912E-4EC6-9B91-01BF8FCC1784}" destId="{74CF1DE0-89A8-4997-BB99-332D73523801}" srcOrd="0" destOrd="0" presId="urn:microsoft.com/office/officeart/2005/8/layout/vList2"/>
    <dgm:cxn modelId="{1E2BE0DA-C3A6-4D77-9086-E865471EFB14}" type="presParOf" srcId="{8AD516FF-912E-4EC6-9B91-01BF8FCC1784}" destId="{7B38B26B-3AD6-42D0-8F30-9B998B63EE1F}" srcOrd="1" destOrd="0" presId="urn:microsoft.com/office/officeart/2005/8/layout/vList2"/>
    <dgm:cxn modelId="{7DC80430-63D9-424A-AD03-C178B518F8EB}" type="presParOf" srcId="{8AD516FF-912E-4EC6-9B91-01BF8FCC1784}" destId="{35C74EED-B841-415C-8EA8-6EB1881D1215}" srcOrd="2" destOrd="0" presId="urn:microsoft.com/office/officeart/2005/8/layout/vList2"/>
    <dgm:cxn modelId="{56D2DC58-222A-4C9E-86F1-1AD13F974BC8}" type="presParOf" srcId="{8AD516FF-912E-4EC6-9B91-01BF8FCC1784}" destId="{99DD94B9-3519-4D91-955D-1DF8553E0110}" srcOrd="3" destOrd="0" presId="urn:microsoft.com/office/officeart/2005/8/layout/vList2"/>
    <dgm:cxn modelId="{B401C701-75D4-4471-B6C6-EB55CADF1920}" type="presParOf" srcId="{8AD516FF-912E-4EC6-9B91-01BF8FCC1784}" destId="{02292A52-596E-4F36-9876-D7DEB9267478}" srcOrd="4" destOrd="0" presId="urn:microsoft.com/office/officeart/2005/8/layout/vList2"/>
    <dgm:cxn modelId="{69127802-53A7-4084-9AC1-69E15A314976}" type="presParOf" srcId="{8AD516FF-912E-4EC6-9B91-01BF8FCC1784}" destId="{0DC912D7-A576-451F-BFD7-135086BA2B0B}" srcOrd="5" destOrd="0" presId="urn:microsoft.com/office/officeart/2005/8/layout/vList2"/>
    <dgm:cxn modelId="{3046A0E4-99F3-416B-9F2C-F0857198009D}" type="presParOf" srcId="{8AD516FF-912E-4EC6-9B91-01BF8FCC1784}" destId="{AA67C56A-8C11-4CDA-B9B3-5FCAED37C1F1}" srcOrd="6" destOrd="0" presId="urn:microsoft.com/office/officeart/2005/8/layout/vList2"/>
    <dgm:cxn modelId="{F1C8884B-3E22-4A0F-A9E4-E1779E6BF626}" type="presParOf" srcId="{8AD516FF-912E-4EC6-9B91-01BF8FCC1784}" destId="{878A8F1C-363D-4EDA-B22C-C6898B0A729F}" srcOrd="7" destOrd="0" presId="urn:microsoft.com/office/officeart/2005/8/layout/vList2"/>
    <dgm:cxn modelId="{E43CBA76-7F42-4AD8-B15F-765D1A6D7013}" type="presParOf" srcId="{8AD516FF-912E-4EC6-9B91-01BF8FCC1784}" destId="{6E0FE417-2656-429F-A458-1DE3C943614F}" srcOrd="8" destOrd="0" presId="urn:microsoft.com/office/officeart/2005/8/layout/vList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D005738-33BA-45B1-9626-CB5BD36DB2DC}" type="doc">
      <dgm:prSet loTypeId="urn:microsoft.com/office/officeart/2005/8/layout/hProcess9" loCatId="process" qsTypeId="urn:microsoft.com/office/officeart/2005/8/quickstyle/simple1" qsCatId="simple" csTypeId="urn:microsoft.com/office/officeart/2005/8/colors/colorful5" csCatId="colorful" phldr="1"/>
      <dgm:spPr/>
      <dgm:t>
        <a:bodyPr/>
        <a:lstStyle/>
        <a:p>
          <a:endParaRPr lang="en-US"/>
        </a:p>
      </dgm:t>
    </dgm:pt>
    <dgm:pt modelId="{88E89944-340E-466A-9823-1E2E6D45A9C3}">
      <dgm:prSet phldrT="[Text]"/>
      <dgm:spPr/>
      <dgm:t>
        <a:bodyPr/>
        <a:lstStyle/>
        <a:p>
          <a:r>
            <a:rPr lang="en-US" dirty="0"/>
            <a:t>Receipt of  Report from a Witness</a:t>
          </a:r>
        </a:p>
      </dgm:t>
    </dgm:pt>
    <dgm:pt modelId="{A6B88894-EEB1-4FD5-B169-8235E748CDC1}" type="parTrans" cxnId="{A02463C6-2C1A-4751-8F50-C71D30B8A0B8}">
      <dgm:prSet/>
      <dgm:spPr/>
      <dgm:t>
        <a:bodyPr/>
        <a:lstStyle/>
        <a:p>
          <a:endParaRPr lang="en-US"/>
        </a:p>
      </dgm:t>
    </dgm:pt>
    <dgm:pt modelId="{B82DC0B9-07E5-48FB-913E-69D53F63A12F}" type="sibTrans" cxnId="{A02463C6-2C1A-4751-8F50-C71D30B8A0B8}">
      <dgm:prSet/>
      <dgm:spPr/>
      <dgm:t>
        <a:bodyPr/>
        <a:lstStyle/>
        <a:p>
          <a:endParaRPr lang="en-US"/>
        </a:p>
      </dgm:t>
    </dgm:pt>
    <dgm:pt modelId="{93CB0BF5-9FE6-4EC5-BFE4-735BF6B87E72}">
      <dgm:prSet phldrT="[Text]"/>
      <dgm:spPr/>
      <dgm:t>
        <a:bodyPr/>
        <a:lstStyle/>
        <a:p>
          <a:r>
            <a:rPr lang="en-US" dirty="0"/>
            <a:t>Content of Report is  “Actual Knowledge”</a:t>
          </a:r>
        </a:p>
      </dgm:t>
    </dgm:pt>
    <dgm:pt modelId="{5432DAC4-757D-442D-8BBE-EAC1AA959C21}" type="parTrans" cxnId="{19A9D6B5-C1BF-441B-8A0C-91E3A03E59D4}">
      <dgm:prSet/>
      <dgm:spPr/>
      <dgm:t>
        <a:bodyPr/>
        <a:lstStyle/>
        <a:p>
          <a:endParaRPr lang="en-US"/>
        </a:p>
      </dgm:t>
    </dgm:pt>
    <dgm:pt modelId="{01D455E5-CEDA-4D25-A237-22985FC0F8ED}" type="sibTrans" cxnId="{19A9D6B5-C1BF-441B-8A0C-91E3A03E59D4}">
      <dgm:prSet/>
      <dgm:spPr/>
      <dgm:t>
        <a:bodyPr/>
        <a:lstStyle/>
        <a:p>
          <a:endParaRPr lang="en-US"/>
        </a:p>
      </dgm:t>
    </dgm:pt>
    <dgm:pt modelId="{90DFD81A-64EC-4B3A-87BC-E11085241956}">
      <dgm:prSet phldrT="[Text]"/>
      <dgm:spPr/>
      <dgm:t>
        <a:bodyPr/>
        <a:lstStyle/>
        <a:p>
          <a:r>
            <a:rPr lang="en-US" dirty="0"/>
            <a:t>Complainant Files Complaint</a:t>
          </a:r>
        </a:p>
      </dgm:t>
    </dgm:pt>
    <dgm:pt modelId="{42834A7B-6CF1-45CC-8A32-0CFA5884F661}" type="parTrans" cxnId="{C4C0BB45-E79A-47F2-B2AE-06B5CEC72FFA}">
      <dgm:prSet/>
      <dgm:spPr/>
      <dgm:t>
        <a:bodyPr/>
        <a:lstStyle/>
        <a:p>
          <a:endParaRPr lang="en-US"/>
        </a:p>
      </dgm:t>
    </dgm:pt>
    <dgm:pt modelId="{01B89C0F-A26B-4D36-B0E7-7619B97FE0F3}" type="sibTrans" cxnId="{C4C0BB45-E79A-47F2-B2AE-06B5CEC72FFA}">
      <dgm:prSet/>
      <dgm:spPr/>
      <dgm:t>
        <a:bodyPr/>
        <a:lstStyle/>
        <a:p>
          <a:endParaRPr lang="en-US"/>
        </a:p>
      </dgm:t>
    </dgm:pt>
    <dgm:pt modelId="{0D6A1E80-2588-4239-BFFB-64FFA7F966CA}">
      <dgm:prSet/>
      <dgm:spPr/>
      <dgm:t>
        <a:bodyPr/>
        <a:lstStyle/>
        <a:p>
          <a:r>
            <a:rPr lang="en-US" dirty="0"/>
            <a:t>Next Step</a:t>
          </a:r>
        </a:p>
      </dgm:t>
    </dgm:pt>
    <dgm:pt modelId="{166F6F26-F2E9-4EEB-982A-261B22693F59}" type="parTrans" cxnId="{F4CEF871-BAAC-432F-AFC8-2FD76E504535}">
      <dgm:prSet/>
      <dgm:spPr/>
      <dgm:t>
        <a:bodyPr/>
        <a:lstStyle/>
        <a:p>
          <a:endParaRPr lang="en-US"/>
        </a:p>
      </dgm:t>
    </dgm:pt>
    <dgm:pt modelId="{A5983F4E-EA83-4ADE-A9CC-317E39BEA47E}" type="sibTrans" cxnId="{F4CEF871-BAAC-432F-AFC8-2FD76E504535}">
      <dgm:prSet/>
      <dgm:spPr/>
      <dgm:t>
        <a:bodyPr/>
        <a:lstStyle/>
        <a:p>
          <a:endParaRPr lang="en-US"/>
        </a:p>
      </dgm:t>
    </dgm:pt>
    <dgm:pt modelId="{7062A25B-8FA6-4C27-9749-F61ED30740E5}">
      <dgm:prSet/>
      <dgm:spPr/>
      <dgm:t>
        <a:bodyPr/>
        <a:lstStyle/>
        <a:p>
          <a:r>
            <a:rPr lang="en-US" dirty="0"/>
            <a:t>Deliberate Indifference Standard Requires Contact with Complainant</a:t>
          </a:r>
        </a:p>
      </dgm:t>
    </dgm:pt>
    <dgm:pt modelId="{052981FA-4C9A-47E8-8C6C-50E81469A82A}" type="parTrans" cxnId="{6B7ACF60-3361-45EF-BFC5-364FA1B45F33}">
      <dgm:prSet/>
      <dgm:spPr/>
      <dgm:t>
        <a:bodyPr/>
        <a:lstStyle/>
        <a:p>
          <a:endParaRPr lang="en-US"/>
        </a:p>
      </dgm:t>
    </dgm:pt>
    <dgm:pt modelId="{9CD6B747-9EFE-485D-8488-24C10E650259}" type="sibTrans" cxnId="{6B7ACF60-3361-45EF-BFC5-364FA1B45F33}">
      <dgm:prSet/>
      <dgm:spPr/>
      <dgm:t>
        <a:bodyPr/>
        <a:lstStyle/>
        <a:p>
          <a:endParaRPr lang="en-US"/>
        </a:p>
      </dgm:t>
    </dgm:pt>
    <dgm:pt modelId="{C80238B8-3597-4DD9-BB20-A72896051AA3}" type="pres">
      <dgm:prSet presAssocID="{3D005738-33BA-45B1-9626-CB5BD36DB2DC}" presName="CompostProcess" presStyleCnt="0">
        <dgm:presLayoutVars>
          <dgm:dir/>
          <dgm:resizeHandles val="exact"/>
        </dgm:presLayoutVars>
      </dgm:prSet>
      <dgm:spPr/>
    </dgm:pt>
    <dgm:pt modelId="{BCD47E2F-4963-4A50-9BC2-5D1236FA1C2F}" type="pres">
      <dgm:prSet presAssocID="{3D005738-33BA-45B1-9626-CB5BD36DB2DC}" presName="arrow" presStyleLbl="bgShp" presStyleIdx="0" presStyleCnt="1" custScaleX="117647" custLinFactNeighborX="253" custLinFactNeighborY="-12588"/>
      <dgm:spPr>
        <a:solidFill>
          <a:schemeClr val="bg1">
            <a:lumMod val="50000"/>
          </a:schemeClr>
        </a:solidFill>
      </dgm:spPr>
    </dgm:pt>
    <dgm:pt modelId="{AB416533-055D-4EE9-A5A7-BD567C59AEC8}" type="pres">
      <dgm:prSet presAssocID="{3D005738-33BA-45B1-9626-CB5BD36DB2DC}" presName="linearProcess" presStyleCnt="0"/>
      <dgm:spPr/>
    </dgm:pt>
    <dgm:pt modelId="{12FBB05E-0BBD-4E49-84EC-62191AFD137D}" type="pres">
      <dgm:prSet presAssocID="{88E89944-340E-466A-9823-1E2E6D45A9C3}" presName="textNode" presStyleLbl="node1" presStyleIdx="0" presStyleCnt="5">
        <dgm:presLayoutVars>
          <dgm:bulletEnabled val="1"/>
        </dgm:presLayoutVars>
      </dgm:prSet>
      <dgm:spPr/>
    </dgm:pt>
    <dgm:pt modelId="{46B26841-5418-40A8-9437-72083CC0F5F3}" type="pres">
      <dgm:prSet presAssocID="{B82DC0B9-07E5-48FB-913E-69D53F63A12F}" presName="sibTrans" presStyleCnt="0"/>
      <dgm:spPr/>
    </dgm:pt>
    <dgm:pt modelId="{5F7BD91B-5C23-413C-AEAD-9B72A2384D5C}" type="pres">
      <dgm:prSet presAssocID="{93CB0BF5-9FE6-4EC5-BFE4-735BF6B87E72}" presName="textNode" presStyleLbl="node1" presStyleIdx="1" presStyleCnt="5" custLinFactNeighborX="-69279">
        <dgm:presLayoutVars>
          <dgm:bulletEnabled val="1"/>
        </dgm:presLayoutVars>
      </dgm:prSet>
      <dgm:spPr/>
    </dgm:pt>
    <dgm:pt modelId="{82AD7267-E599-4F92-A5CF-2E4ABF750206}" type="pres">
      <dgm:prSet presAssocID="{01D455E5-CEDA-4D25-A237-22985FC0F8ED}" presName="sibTrans" presStyleCnt="0"/>
      <dgm:spPr/>
    </dgm:pt>
    <dgm:pt modelId="{A4A584EC-7BC2-4F05-9D0B-CBB66003B46B}" type="pres">
      <dgm:prSet presAssocID="{7062A25B-8FA6-4C27-9749-F61ED30740E5}" presName="textNode" presStyleLbl="node1" presStyleIdx="2" presStyleCnt="5" custLinFactNeighborX="-81001" custLinFactNeighborY="1197">
        <dgm:presLayoutVars>
          <dgm:bulletEnabled val="1"/>
        </dgm:presLayoutVars>
      </dgm:prSet>
      <dgm:spPr/>
    </dgm:pt>
    <dgm:pt modelId="{1826EC0A-2CC6-4A8D-A4CA-CB70E8B4961A}" type="pres">
      <dgm:prSet presAssocID="{9CD6B747-9EFE-485D-8488-24C10E650259}" presName="sibTrans" presStyleCnt="0"/>
      <dgm:spPr/>
    </dgm:pt>
    <dgm:pt modelId="{BDC97315-616B-46AB-A420-3821162CC7F5}" type="pres">
      <dgm:prSet presAssocID="{90DFD81A-64EC-4B3A-87BC-E11085241956}" presName="textNode" presStyleLbl="node1" presStyleIdx="3" presStyleCnt="5" custLinFactX="-4050" custLinFactNeighborX="-100000" custLinFactNeighborY="-2957">
        <dgm:presLayoutVars>
          <dgm:bulletEnabled val="1"/>
        </dgm:presLayoutVars>
      </dgm:prSet>
      <dgm:spPr/>
    </dgm:pt>
    <dgm:pt modelId="{03262282-ECE0-4D81-9934-5CE31FC2EB4F}" type="pres">
      <dgm:prSet presAssocID="{01B89C0F-A26B-4D36-B0E7-7619B97FE0F3}" presName="sibTrans" presStyleCnt="0"/>
      <dgm:spPr/>
    </dgm:pt>
    <dgm:pt modelId="{E4F5A5BE-7932-4B23-B00B-8258FE46F36E}" type="pres">
      <dgm:prSet presAssocID="{0D6A1E80-2588-4239-BFFB-64FFA7F966CA}" presName="textNode" presStyleLbl="node1" presStyleIdx="4" presStyleCnt="5" custLinFactX="-6653" custLinFactNeighborX="-100000" custLinFactNeighborY="-355">
        <dgm:presLayoutVars>
          <dgm:bulletEnabled val="1"/>
        </dgm:presLayoutVars>
      </dgm:prSet>
      <dgm:spPr/>
    </dgm:pt>
  </dgm:ptLst>
  <dgm:cxnLst>
    <dgm:cxn modelId="{85B5A95E-69DB-4E00-950D-21F6B48F9E71}" type="presOf" srcId="{7062A25B-8FA6-4C27-9749-F61ED30740E5}" destId="{A4A584EC-7BC2-4F05-9D0B-CBB66003B46B}" srcOrd="0" destOrd="0" presId="urn:microsoft.com/office/officeart/2005/8/layout/hProcess9"/>
    <dgm:cxn modelId="{6B7ACF60-3361-45EF-BFC5-364FA1B45F33}" srcId="{3D005738-33BA-45B1-9626-CB5BD36DB2DC}" destId="{7062A25B-8FA6-4C27-9749-F61ED30740E5}" srcOrd="2" destOrd="0" parTransId="{052981FA-4C9A-47E8-8C6C-50E81469A82A}" sibTransId="{9CD6B747-9EFE-485D-8488-24C10E650259}"/>
    <dgm:cxn modelId="{C4C0BB45-E79A-47F2-B2AE-06B5CEC72FFA}" srcId="{3D005738-33BA-45B1-9626-CB5BD36DB2DC}" destId="{90DFD81A-64EC-4B3A-87BC-E11085241956}" srcOrd="3" destOrd="0" parTransId="{42834A7B-6CF1-45CC-8A32-0CFA5884F661}" sibTransId="{01B89C0F-A26B-4D36-B0E7-7619B97FE0F3}"/>
    <dgm:cxn modelId="{F4CEF871-BAAC-432F-AFC8-2FD76E504535}" srcId="{3D005738-33BA-45B1-9626-CB5BD36DB2DC}" destId="{0D6A1E80-2588-4239-BFFB-64FFA7F966CA}" srcOrd="4" destOrd="0" parTransId="{166F6F26-F2E9-4EEB-982A-261B22693F59}" sibTransId="{A5983F4E-EA83-4ADE-A9CC-317E39BEA47E}"/>
    <dgm:cxn modelId="{A6C80772-B34C-49D6-8C2E-69B9A86945EF}" type="presOf" srcId="{0D6A1E80-2588-4239-BFFB-64FFA7F966CA}" destId="{E4F5A5BE-7932-4B23-B00B-8258FE46F36E}" srcOrd="0" destOrd="0" presId="urn:microsoft.com/office/officeart/2005/8/layout/hProcess9"/>
    <dgm:cxn modelId="{7C58998E-D61E-48D8-9F41-933AEAB12E20}" type="presOf" srcId="{88E89944-340E-466A-9823-1E2E6D45A9C3}" destId="{12FBB05E-0BBD-4E49-84EC-62191AFD137D}" srcOrd="0" destOrd="0" presId="urn:microsoft.com/office/officeart/2005/8/layout/hProcess9"/>
    <dgm:cxn modelId="{19A9D6B5-C1BF-441B-8A0C-91E3A03E59D4}" srcId="{3D005738-33BA-45B1-9626-CB5BD36DB2DC}" destId="{93CB0BF5-9FE6-4EC5-BFE4-735BF6B87E72}" srcOrd="1" destOrd="0" parTransId="{5432DAC4-757D-442D-8BBE-EAC1AA959C21}" sibTransId="{01D455E5-CEDA-4D25-A237-22985FC0F8ED}"/>
    <dgm:cxn modelId="{D2EE69BA-2B68-4D42-B48C-C7D88EF12AB9}" type="presOf" srcId="{93CB0BF5-9FE6-4EC5-BFE4-735BF6B87E72}" destId="{5F7BD91B-5C23-413C-AEAD-9B72A2384D5C}" srcOrd="0" destOrd="0" presId="urn:microsoft.com/office/officeart/2005/8/layout/hProcess9"/>
    <dgm:cxn modelId="{A02463C6-2C1A-4751-8F50-C71D30B8A0B8}" srcId="{3D005738-33BA-45B1-9626-CB5BD36DB2DC}" destId="{88E89944-340E-466A-9823-1E2E6D45A9C3}" srcOrd="0" destOrd="0" parTransId="{A6B88894-EEB1-4FD5-B169-8235E748CDC1}" sibTransId="{B82DC0B9-07E5-48FB-913E-69D53F63A12F}"/>
    <dgm:cxn modelId="{669C03DA-3512-4D95-947E-9115C0522B3B}" type="presOf" srcId="{90DFD81A-64EC-4B3A-87BC-E11085241956}" destId="{BDC97315-616B-46AB-A420-3821162CC7F5}" srcOrd="0" destOrd="0" presId="urn:microsoft.com/office/officeart/2005/8/layout/hProcess9"/>
    <dgm:cxn modelId="{DDD514E9-F9B6-4652-8E33-B08A2A2F6467}" type="presOf" srcId="{3D005738-33BA-45B1-9626-CB5BD36DB2DC}" destId="{C80238B8-3597-4DD9-BB20-A72896051AA3}" srcOrd="0" destOrd="0" presId="urn:microsoft.com/office/officeart/2005/8/layout/hProcess9"/>
    <dgm:cxn modelId="{684E8BEA-8117-4075-998A-61CC8DC5DC5D}" type="presParOf" srcId="{C80238B8-3597-4DD9-BB20-A72896051AA3}" destId="{BCD47E2F-4963-4A50-9BC2-5D1236FA1C2F}" srcOrd="0" destOrd="0" presId="urn:microsoft.com/office/officeart/2005/8/layout/hProcess9"/>
    <dgm:cxn modelId="{65A04968-29FF-4989-B3B3-7F856DBB658F}" type="presParOf" srcId="{C80238B8-3597-4DD9-BB20-A72896051AA3}" destId="{AB416533-055D-4EE9-A5A7-BD567C59AEC8}" srcOrd="1" destOrd="0" presId="urn:microsoft.com/office/officeart/2005/8/layout/hProcess9"/>
    <dgm:cxn modelId="{24DF5578-C5E7-4EAE-AF68-AD47BA17737E}" type="presParOf" srcId="{AB416533-055D-4EE9-A5A7-BD567C59AEC8}" destId="{12FBB05E-0BBD-4E49-84EC-62191AFD137D}" srcOrd="0" destOrd="0" presId="urn:microsoft.com/office/officeart/2005/8/layout/hProcess9"/>
    <dgm:cxn modelId="{2972F986-6FF6-4863-8429-E345CBE1F63D}" type="presParOf" srcId="{AB416533-055D-4EE9-A5A7-BD567C59AEC8}" destId="{46B26841-5418-40A8-9437-72083CC0F5F3}" srcOrd="1" destOrd="0" presId="urn:microsoft.com/office/officeart/2005/8/layout/hProcess9"/>
    <dgm:cxn modelId="{DA33404F-4404-4C73-9CE7-3636A7FE0562}" type="presParOf" srcId="{AB416533-055D-4EE9-A5A7-BD567C59AEC8}" destId="{5F7BD91B-5C23-413C-AEAD-9B72A2384D5C}" srcOrd="2" destOrd="0" presId="urn:microsoft.com/office/officeart/2005/8/layout/hProcess9"/>
    <dgm:cxn modelId="{B557BA18-972B-4DFC-87A9-EE30F2058140}" type="presParOf" srcId="{AB416533-055D-4EE9-A5A7-BD567C59AEC8}" destId="{82AD7267-E599-4F92-A5CF-2E4ABF750206}" srcOrd="3" destOrd="0" presId="urn:microsoft.com/office/officeart/2005/8/layout/hProcess9"/>
    <dgm:cxn modelId="{B34FF173-D902-4211-82A6-82DDFECD3CFC}" type="presParOf" srcId="{AB416533-055D-4EE9-A5A7-BD567C59AEC8}" destId="{A4A584EC-7BC2-4F05-9D0B-CBB66003B46B}" srcOrd="4" destOrd="0" presId="urn:microsoft.com/office/officeart/2005/8/layout/hProcess9"/>
    <dgm:cxn modelId="{5B582B37-DB18-460B-9BA4-46D50DD1DF7E}" type="presParOf" srcId="{AB416533-055D-4EE9-A5A7-BD567C59AEC8}" destId="{1826EC0A-2CC6-4A8D-A4CA-CB70E8B4961A}" srcOrd="5" destOrd="0" presId="urn:microsoft.com/office/officeart/2005/8/layout/hProcess9"/>
    <dgm:cxn modelId="{807348CA-F948-4029-BFD6-89403A9D84FD}" type="presParOf" srcId="{AB416533-055D-4EE9-A5A7-BD567C59AEC8}" destId="{BDC97315-616B-46AB-A420-3821162CC7F5}" srcOrd="6" destOrd="0" presId="urn:microsoft.com/office/officeart/2005/8/layout/hProcess9"/>
    <dgm:cxn modelId="{86A4241A-F340-4664-9144-7C4AB450D987}" type="presParOf" srcId="{AB416533-055D-4EE9-A5A7-BD567C59AEC8}" destId="{03262282-ECE0-4D81-9934-5CE31FC2EB4F}" srcOrd="7" destOrd="0" presId="urn:microsoft.com/office/officeart/2005/8/layout/hProcess9"/>
    <dgm:cxn modelId="{ACE77443-54BA-4D53-A3A4-A297CF2FDD12}" type="presParOf" srcId="{AB416533-055D-4EE9-A5A7-BD567C59AEC8}" destId="{E4F5A5BE-7932-4B23-B00B-8258FE46F36E}"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6.xml><?xml version="1.0" encoding="utf-8"?>
<dgm:dataModel xmlns:dgm="http://schemas.openxmlformats.org/drawingml/2006/diagram" xmlns:a="http://schemas.openxmlformats.org/drawingml/2006/main">
  <dgm:ptLst>
    <dgm:pt modelId="{DD3B8A8A-299C-44A5-B600-BE7A0A70C3C8}" type="doc">
      <dgm:prSet loTypeId="urn:microsoft.com/office/officeart/2005/8/layout/hProcess9" loCatId="process" qsTypeId="urn:microsoft.com/office/officeart/2005/8/quickstyle/simple1" qsCatId="simple" csTypeId="urn:microsoft.com/office/officeart/2005/8/colors/accent1_2" csCatId="accent1" phldr="1"/>
      <dgm:spPr/>
    </dgm:pt>
    <dgm:pt modelId="{F9455E8C-6C61-4675-AC43-FD0B6E761CC5}">
      <dgm:prSet phldrT="[Text]"/>
      <dgm:spPr>
        <a:solidFill>
          <a:schemeClr val="accent6">
            <a:lumMod val="75000"/>
          </a:schemeClr>
        </a:solidFill>
      </dgm:spPr>
      <dgm:t>
        <a:bodyPr/>
        <a:lstStyle/>
        <a:p>
          <a:r>
            <a:rPr lang="en-US" dirty="0"/>
            <a:t>Title IX Coordinator Files Complaint</a:t>
          </a:r>
        </a:p>
      </dgm:t>
    </dgm:pt>
    <dgm:pt modelId="{033501EF-2D5B-496B-9C58-B1C063C2BC39}" type="parTrans" cxnId="{49D27EB9-EC1C-4543-9F5C-ECE4636C8232}">
      <dgm:prSet/>
      <dgm:spPr/>
      <dgm:t>
        <a:bodyPr/>
        <a:lstStyle/>
        <a:p>
          <a:endParaRPr lang="en-US"/>
        </a:p>
      </dgm:t>
    </dgm:pt>
    <dgm:pt modelId="{16C101DB-0277-4692-840B-16CEF62733B0}" type="sibTrans" cxnId="{49D27EB9-EC1C-4543-9F5C-ECE4636C8232}">
      <dgm:prSet/>
      <dgm:spPr/>
      <dgm:t>
        <a:bodyPr/>
        <a:lstStyle/>
        <a:p>
          <a:endParaRPr lang="en-US"/>
        </a:p>
      </dgm:t>
    </dgm:pt>
    <dgm:pt modelId="{689D1629-95B6-4AC4-8941-521200DEAC87}">
      <dgm:prSet phldrT="[Text]"/>
      <dgm:spPr>
        <a:solidFill>
          <a:schemeClr val="accent6">
            <a:lumMod val="60000"/>
            <a:lumOff val="40000"/>
          </a:schemeClr>
        </a:solidFill>
      </dgm:spPr>
      <dgm:t>
        <a:bodyPr/>
        <a:lstStyle/>
        <a:p>
          <a:r>
            <a:rPr lang="en-US" dirty="0"/>
            <a:t>Content of Complaint Results in “Actual Knowledge”</a:t>
          </a:r>
        </a:p>
      </dgm:t>
    </dgm:pt>
    <dgm:pt modelId="{9DA9C8C0-5050-43BF-9B3A-05ACAF7F8A92}" type="parTrans" cxnId="{79F2A5C4-1960-45A6-B6BE-3795F5B5F588}">
      <dgm:prSet/>
      <dgm:spPr/>
      <dgm:t>
        <a:bodyPr/>
        <a:lstStyle/>
        <a:p>
          <a:endParaRPr lang="en-US"/>
        </a:p>
      </dgm:t>
    </dgm:pt>
    <dgm:pt modelId="{5BA5B4FD-CD35-449E-A581-6C3082A174CD}" type="sibTrans" cxnId="{79F2A5C4-1960-45A6-B6BE-3795F5B5F588}">
      <dgm:prSet/>
      <dgm:spPr/>
      <dgm:t>
        <a:bodyPr/>
        <a:lstStyle/>
        <a:p>
          <a:endParaRPr lang="en-US"/>
        </a:p>
      </dgm:t>
    </dgm:pt>
    <dgm:pt modelId="{0307CBD4-2E41-4517-BD37-E30779ACEAE5}" type="pres">
      <dgm:prSet presAssocID="{DD3B8A8A-299C-44A5-B600-BE7A0A70C3C8}" presName="CompostProcess" presStyleCnt="0">
        <dgm:presLayoutVars>
          <dgm:dir/>
          <dgm:resizeHandles val="exact"/>
        </dgm:presLayoutVars>
      </dgm:prSet>
      <dgm:spPr/>
    </dgm:pt>
    <dgm:pt modelId="{86FE8D1C-0EBA-41E1-8C2B-378829B2BB72}" type="pres">
      <dgm:prSet presAssocID="{DD3B8A8A-299C-44A5-B600-BE7A0A70C3C8}" presName="arrow" presStyleLbl="bgShp" presStyleIdx="0" presStyleCnt="1" custAng="5400000" custScaleX="80972" custScaleY="77656" custLinFactNeighborX="7217" custLinFactNeighborY="8171"/>
      <dgm:spPr>
        <a:solidFill>
          <a:schemeClr val="tx2">
            <a:lumMod val="75000"/>
          </a:schemeClr>
        </a:solidFill>
      </dgm:spPr>
    </dgm:pt>
    <dgm:pt modelId="{5EA4B6C7-DDD9-4333-91FC-4E33B5D0D4C3}" type="pres">
      <dgm:prSet presAssocID="{DD3B8A8A-299C-44A5-B600-BE7A0A70C3C8}" presName="linearProcess" presStyleCnt="0"/>
      <dgm:spPr/>
    </dgm:pt>
    <dgm:pt modelId="{1919D3F3-6E5B-4B94-A467-9AEF56FBC171}" type="pres">
      <dgm:prSet presAssocID="{F9455E8C-6C61-4675-AC43-FD0B6E761CC5}" presName="textNode" presStyleLbl="node1" presStyleIdx="0" presStyleCnt="2" custScaleX="59808" custScaleY="57003" custLinFactX="36529" custLinFactNeighborX="100000" custLinFactNeighborY="44345">
        <dgm:presLayoutVars>
          <dgm:bulletEnabled val="1"/>
        </dgm:presLayoutVars>
      </dgm:prSet>
      <dgm:spPr/>
    </dgm:pt>
    <dgm:pt modelId="{A250E287-7A9D-412F-8878-B32F211812DF}" type="pres">
      <dgm:prSet presAssocID="{16C101DB-0277-4692-840B-16CEF62733B0}" presName="sibTrans" presStyleCnt="0"/>
      <dgm:spPr/>
    </dgm:pt>
    <dgm:pt modelId="{EBCB5C03-BC3B-469A-B068-D617C14FD796}" type="pres">
      <dgm:prSet presAssocID="{689D1629-95B6-4AC4-8941-521200DEAC87}" presName="textNode" presStyleLbl="node1" presStyleIdx="1" presStyleCnt="2" custScaleX="52971" custScaleY="101507" custLinFactX="-12428" custLinFactNeighborX="-100000" custLinFactNeighborY="-48096">
        <dgm:presLayoutVars>
          <dgm:bulletEnabled val="1"/>
        </dgm:presLayoutVars>
      </dgm:prSet>
      <dgm:spPr/>
    </dgm:pt>
  </dgm:ptLst>
  <dgm:cxnLst>
    <dgm:cxn modelId="{6F712D3A-9523-4B12-90E4-A36F6DA806F9}" type="presOf" srcId="{DD3B8A8A-299C-44A5-B600-BE7A0A70C3C8}" destId="{0307CBD4-2E41-4517-BD37-E30779ACEAE5}" srcOrd="0" destOrd="0" presId="urn:microsoft.com/office/officeart/2005/8/layout/hProcess9"/>
    <dgm:cxn modelId="{44AEE63E-4C55-42C1-A8D3-BF2441BCC861}" type="presOf" srcId="{689D1629-95B6-4AC4-8941-521200DEAC87}" destId="{EBCB5C03-BC3B-469A-B068-D617C14FD796}" srcOrd="0" destOrd="0" presId="urn:microsoft.com/office/officeart/2005/8/layout/hProcess9"/>
    <dgm:cxn modelId="{49D27EB9-EC1C-4543-9F5C-ECE4636C8232}" srcId="{DD3B8A8A-299C-44A5-B600-BE7A0A70C3C8}" destId="{F9455E8C-6C61-4675-AC43-FD0B6E761CC5}" srcOrd="0" destOrd="0" parTransId="{033501EF-2D5B-496B-9C58-B1C063C2BC39}" sibTransId="{16C101DB-0277-4692-840B-16CEF62733B0}"/>
    <dgm:cxn modelId="{76516CBA-6176-4170-BFA8-20BE8FE18DF6}" type="presOf" srcId="{F9455E8C-6C61-4675-AC43-FD0B6E761CC5}" destId="{1919D3F3-6E5B-4B94-A467-9AEF56FBC171}" srcOrd="0" destOrd="0" presId="urn:microsoft.com/office/officeart/2005/8/layout/hProcess9"/>
    <dgm:cxn modelId="{79F2A5C4-1960-45A6-B6BE-3795F5B5F588}" srcId="{DD3B8A8A-299C-44A5-B600-BE7A0A70C3C8}" destId="{689D1629-95B6-4AC4-8941-521200DEAC87}" srcOrd="1" destOrd="0" parTransId="{9DA9C8C0-5050-43BF-9B3A-05ACAF7F8A92}" sibTransId="{5BA5B4FD-CD35-449E-A581-6C3082A174CD}"/>
    <dgm:cxn modelId="{D8567564-547C-48E9-994B-A9DD9073722C}" type="presParOf" srcId="{0307CBD4-2E41-4517-BD37-E30779ACEAE5}" destId="{86FE8D1C-0EBA-41E1-8C2B-378829B2BB72}" srcOrd="0" destOrd="0" presId="urn:microsoft.com/office/officeart/2005/8/layout/hProcess9"/>
    <dgm:cxn modelId="{F8F9F3A4-8E1F-48A3-88C6-0005CF8D28A2}" type="presParOf" srcId="{0307CBD4-2E41-4517-BD37-E30779ACEAE5}" destId="{5EA4B6C7-DDD9-4333-91FC-4E33B5D0D4C3}" srcOrd="1" destOrd="0" presId="urn:microsoft.com/office/officeart/2005/8/layout/hProcess9"/>
    <dgm:cxn modelId="{E9AEC456-E90C-4237-8446-C025ED20993E}" type="presParOf" srcId="{5EA4B6C7-DDD9-4333-91FC-4E33B5D0D4C3}" destId="{1919D3F3-6E5B-4B94-A467-9AEF56FBC171}" srcOrd="0" destOrd="0" presId="urn:microsoft.com/office/officeart/2005/8/layout/hProcess9"/>
    <dgm:cxn modelId="{80B90B02-C32D-45A0-AC8B-80ECE86A4F73}" type="presParOf" srcId="{5EA4B6C7-DDD9-4333-91FC-4E33B5D0D4C3}" destId="{A250E287-7A9D-412F-8878-B32F211812DF}" srcOrd="1" destOrd="0" presId="urn:microsoft.com/office/officeart/2005/8/layout/hProcess9"/>
    <dgm:cxn modelId="{0B636E92-A40A-43BD-A69A-2D1B47179ECD}" type="presParOf" srcId="{5EA4B6C7-DDD9-4333-91FC-4E33B5D0D4C3}" destId="{EBCB5C03-BC3B-469A-B068-D617C14FD796}" srcOrd="2" destOrd="0" presId="urn:microsoft.com/office/officeart/2005/8/layout/hProcess9"/>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1D420A4-8345-461D-91F2-F44C402EDE04}" type="doc">
      <dgm:prSet loTypeId="urn:microsoft.com/office/officeart/2005/8/layout/hProcess9" loCatId="process" qsTypeId="urn:microsoft.com/office/officeart/2005/8/quickstyle/simple1" qsCatId="simple" csTypeId="urn:microsoft.com/office/officeart/2005/8/colors/colorful5" csCatId="colorful" phldr="1"/>
      <dgm:spPr/>
    </dgm:pt>
    <dgm:pt modelId="{BCF5DE09-A12D-4996-BB14-007EDB07FEEA}">
      <dgm:prSet phldrT="[Text]" custT="1"/>
      <dgm:spPr/>
      <dgm:t>
        <a:bodyPr/>
        <a:lstStyle/>
        <a:p>
          <a:r>
            <a:rPr lang="en-US" sz="2000" dirty="0"/>
            <a:t>Next Step</a:t>
          </a:r>
        </a:p>
      </dgm:t>
    </dgm:pt>
    <dgm:pt modelId="{FD7818A0-76EF-4617-ADE2-BFC7884A276F}" type="parTrans" cxnId="{E4E25857-4A8B-4210-9B72-A2928D1E8634}">
      <dgm:prSet/>
      <dgm:spPr/>
      <dgm:t>
        <a:bodyPr/>
        <a:lstStyle/>
        <a:p>
          <a:endParaRPr lang="en-US"/>
        </a:p>
      </dgm:t>
    </dgm:pt>
    <dgm:pt modelId="{21B9EDA9-3C05-4F83-850A-CCD609573207}" type="sibTrans" cxnId="{E4E25857-4A8B-4210-9B72-A2928D1E8634}">
      <dgm:prSet/>
      <dgm:spPr/>
      <dgm:t>
        <a:bodyPr/>
        <a:lstStyle/>
        <a:p>
          <a:endParaRPr lang="en-US"/>
        </a:p>
      </dgm:t>
    </dgm:pt>
    <dgm:pt modelId="{6444AB53-4F24-4E0A-BBC2-46938265CBFE}" type="pres">
      <dgm:prSet presAssocID="{A1D420A4-8345-461D-91F2-F44C402EDE04}" presName="CompostProcess" presStyleCnt="0">
        <dgm:presLayoutVars>
          <dgm:dir/>
          <dgm:resizeHandles val="exact"/>
        </dgm:presLayoutVars>
      </dgm:prSet>
      <dgm:spPr/>
    </dgm:pt>
    <dgm:pt modelId="{99175BC5-DB58-48D7-A200-A012F5D49F04}" type="pres">
      <dgm:prSet presAssocID="{A1D420A4-8345-461D-91F2-F44C402EDE04}" presName="arrow" presStyleLbl="bgShp" presStyleIdx="0" presStyleCnt="1" custLinFactNeighborX="7045" custLinFactNeighborY="-7275"/>
      <dgm:spPr>
        <a:solidFill>
          <a:schemeClr val="tx2"/>
        </a:solidFill>
      </dgm:spPr>
    </dgm:pt>
    <dgm:pt modelId="{5F9BBF1B-EECF-4553-8A3B-79C4F72703A2}" type="pres">
      <dgm:prSet presAssocID="{A1D420A4-8345-461D-91F2-F44C402EDE04}" presName="linearProcess" presStyleCnt="0"/>
      <dgm:spPr/>
    </dgm:pt>
    <dgm:pt modelId="{2FB5BD7A-D551-4BA0-AF2D-93E9784841BE}" type="pres">
      <dgm:prSet presAssocID="{BCF5DE09-A12D-4996-BB14-007EDB07FEEA}" presName="textNode" presStyleLbl="node1" presStyleIdx="0" presStyleCnt="1">
        <dgm:presLayoutVars>
          <dgm:bulletEnabled val="1"/>
        </dgm:presLayoutVars>
      </dgm:prSet>
      <dgm:spPr/>
    </dgm:pt>
  </dgm:ptLst>
  <dgm:cxnLst>
    <dgm:cxn modelId="{3B495F74-C40F-4BC8-8F69-1210E815B16D}" type="presOf" srcId="{A1D420A4-8345-461D-91F2-F44C402EDE04}" destId="{6444AB53-4F24-4E0A-BBC2-46938265CBFE}" srcOrd="0" destOrd="0" presId="urn:microsoft.com/office/officeart/2005/8/layout/hProcess9"/>
    <dgm:cxn modelId="{E4E25857-4A8B-4210-9B72-A2928D1E8634}" srcId="{A1D420A4-8345-461D-91F2-F44C402EDE04}" destId="{BCF5DE09-A12D-4996-BB14-007EDB07FEEA}" srcOrd="0" destOrd="0" parTransId="{FD7818A0-76EF-4617-ADE2-BFC7884A276F}" sibTransId="{21B9EDA9-3C05-4F83-850A-CCD609573207}"/>
    <dgm:cxn modelId="{C85B50B8-DED2-4882-9DA9-D90703B683D8}" type="presOf" srcId="{BCF5DE09-A12D-4996-BB14-007EDB07FEEA}" destId="{2FB5BD7A-D551-4BA0-AF2D-93E9784841BE}" srcOrd="0" destOrd="0" presId="urn:microsoft.com/office/officeart/2005/8/layout/hProcess9"/>
    <dgm:cxn modelId="{E46948C2-BB66-4228-9167-D3CADA2B56AC}" type="presParOf" srcId="{6444AB53-4F24-4E0A-BBC2-46938265CBFE}" destId="{99175BC5-DB58-48D7-A200-A012F5D49F04}" srcOrd="0" destOrd="0" presId="urn:microsoft.com/office/officeart/2005/8/layout/hProcess9"/>
    <dgm:cxn modelId="{47705CE1-2CDF-412C-8A34-EE0A74337D51}" type="presParOf" srcId="{6444AB53-4F24-4E0A-BBC2-46938265CBFE}" destId="{5F9BBF1B-EECF-4553-8A3B-79C4F72703A2}" srcOrd="1" destOrd="0" presId="urn:microsoft.com/office/officeart/2005/8/layout/hProcess9"/>
    <dgm:cxn modelId="{DBD6E591-04C9-4379-BFAA-BE3DC606DD32}" type="presParOf" srcId="{5F9BBF1B-EECF-4553-8A3B-79C4F72703A2}" destId="{2FB5BD7A-D551-4BA0-AF2D-93E9784841BE}" srcOrd="0" destOrd="0" presId="urn:microsoft.com/office/officeart/2005/8/layout/hProcess9"/>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3A6CD36-AAA1-498C-97E4-E0BCD205957A}" type="doc">
      <dgm:prSet loTypeId="urn:microsoft.com/office/officeart/2005/8/layout/hProcess9" loCatId="process" qsTypeId="urn:microsoft.com/office/officeart/2005/8/quickstyle/simple1" qsCatId="simple" csTypeId="urn:microsoft.com/office/officeart/2005/8/colors/colorful5" csCatId="colorful" phldr="1"/>
      <dgm:spPr/>
    </dgm:pt>
    <dgm:pt modelId="{55BE48CF-A961-4CE1-89A8-E4D487FC87FC}">
      <dgm:prSet phldrT="[Text]"/>
      <dgm:spPr/>
      <dgm:t>
        <a:bodyPr/>
        <a:lstStyle/>
        <a:p>
          <a:r>
            <a:rPr lang="en-US" dirty="0"/>
            <a:t>Receipt of a “Formal Complaint”</a:t>
          </a:r>
        </a:p>
      </dgm:t>
    </dgm:pt>
    <dgm:pt modelId="{EAB71CC4-59A4-4E6D-ACF8-97DEE1F6BBD8}" type="parTrans" cxnId="{93DDC4B3-0FF8-496F-9055-CC6C20F6479B}">
      <dgm:prSet/>
      <dgm:spPr/>
      <dgm:t>
        <a:bodyPr/>
        <a:lstStyle/>
        <a:p>
          <a:endParaRPr lang="en-US"/>
        </a:p>
      </dgm:t>
    </dgm:pt>
    <dgm:pt modelId="{46FDA4DF-FC73-4572-ACFA-537465201787}" type="sibTrans" cxnId="{93DDC4B3-0FF8-496F-9055-CC6C20F6479B}">
      <dgm:prSet/>
      <dgm:spPr/>
      <dgm:t>
        <a:bodyPr/>
        <a:lstStyle/>
        <a:p>
          <a:endParaRPr lang="en-US"/>
        </a:p>
      </dgm:t>
    </dgm:pt>
    <dgm:pt modelId="{B583029A-D5EB-425F-B9C3-A2F60A831057}">
      <dgm:prSet phldrT="[Text]"/>
      <dgm:spPr/>
      <dgm:t>
        <a:bodyPr/>
        <a:lstStyle/>
        <a:p>
          <a:r>
            <a:rPr lang="en-US" dirty="0"/>
            <a:t>Next Step</a:t>
          </a:r>
        </a:p>
      </dgm:t>
    </dgm:pt>
    <dgm:pt modelId="{D7588B5B-4E0A-45F1-A7BC-F448AA03276A}" type="parTrans" cxnId="{D2B47BBD-7F5C-4BD7-99A6-A3AD8DF8924F}">
      <dgm:prSet/>
      <dgm:spPr/>
      <dgm:t>
        <a:bodyPr/>
        <a:lstStyle/>
        <a:p>
          <a:endParaRPr lang="en-US"/>
        </a:p>
      </dgm:t>
    </dgm:pt>
    <dgm:pt modelId="{11157A42-0F81-4EE1-8F28-A23521FF455C}" type="sibTrans" cxnId="{D2B47BBD-7F5C-4BD7-99A6-A3AD8DF8924F}">
      <dgm:prSet/>
      <dgm:spPr/>
      <dgm:t>
        <a:bodyPr/>
        <a:lstStyle/>
        <a:p>
          <a:endParaRPr lang="en-US"/>
        </a:p>
      </dgm:t>
    </dgm:pt>
    <dgm:pt modelId="{E75008A6-9D29-4C69-B2E1-F08CC690D242}" type="pres">
      <dgm:prSet presAssocID="{33A6CD36-AAA1-498C-97E4-E0BCD205957A}" presName="CompostProcess" presStyleCnt="0">
        <dgm:presLayoutVars>
          <dgm:dir/>
          <dgm:resizeHandles val="exact"/>
        </dgm:presLayoutVars>
      </dgm:prSet>
      <dgm:spPr/>
    </dgm:pt>
    <dgm:pt modelId="{26D394E4-FB7B-4BF3-B837-7493135946AD}" type="pres">
      <dgm:prSet presAssocID="{33A6CD36-AAA1-498C-97E4-E0BCD205957A}" presName="arrow" presStyleLbl="bgShp" presStyleIdx="0" presStyleCnt="1"/>
      <dgm:spPr>
        <a:solidFill>
          <a:schemeClr val="accent4">
            <a:lumMod val="60000"/>
            <a:lumOff val="40000"/>
          </a:schemeClr>
        </a:solidFill>
      </dgm:spPr>
    </dgm:pt>
    <dgm:pt modelId="{528ABDBA-2EBB-49A3-86EA-0ADA75B2E22E}" type="pres">
      <dgm:prSet presAssocID="{33A6CD36-AAA1-498C-97E4-E0BCD205957A}" presName="linearProcess" presStyleCnt="0"/>
      <dgm:spPr/>
    </dgm:pt>
    <dgm:pt modelId="{10B57082-B7D5-408E-BAFC-D08EE0BB2C48}" type="pres">
      <dgm:prSet presAssocID="{55BE48CF-A961-4CE1-89A8-E4D487FC87FC}" presName="textNode" presStyleLbl="node1" presStyleIdx="0" presStyleCnt="2" custLinFactX="-2209" custLinFactNeighborX="-100000" custLinFactNeighborY="-2885">
        <dgm:presLayoutVars>
          <dgm:bulletEnabled val="1"/>
        </dgm:presLayoutVars>
      </dgm:prSet>
      <dgm:spPr/>
    </dgm:pt>
    <dgm:pt modelId="{ABEB7539-8BE7-4263-9709-2AA64A84CED8}" type="pres">
      <dgm:prSet presAssocID="{46FDA4DF-FC73-4572-ACFA-537465201787}" presName="sibTrans" presStyleCnt="0"/>
      <dgm:spPr/>
    </dgm:pt>
    <dgm:pt modelId="{F87D5EB3-88A8-4C5A-B454-FB7FB522A414}" type="pres">
      <dgm:prSet presAssocID="{B583029A-D5EB-425F-B9C3-A2F60A831057}" presName="textNode" presStyleLbl="node1" presStyleIdx="1" presStyleCnt="2" custLinFactX="-4873" custLinFactNeighborX="-100000" custLinFactNeighborY="-2885">
        <dgm:presLayoutVars>
          <dgm:bulletEnabled val="1"/>
        </dgm:presLayoutVars>
      </dgm:prSet>
      <dgm:spPr/>
    </dgm:pt>
  </dgm:ptLst>
  <dgm:cxnLst>
    <dgm:cxn modelId="{FD9EB50F-6177-47E5-B914-36B3D9807CCB}" type="presOf" srcId="{55BE48CF-A961-4CE1-89A8-E4D487FC87FC}" destId="{10B57082-B7D5-408E-BAFC-D08EE0BB2C48}" srcOrd="0" destOrd="0" presId="urn:microsoft.com/office/officeart/2005/8/layout/hProcess9"/>
    <dgm:cxn modelId="{DC3B681C-2F74-448F-87B3-0977A41477AA}" type="presOf" srcId="{B583029A-D5EB-425F-B9C3-A2F60A831057}" destId="{F87D5EB3-88A8-4C5A-B454-FB7FB522A414}" srcOrd="0" destOrd="0" presId="urn:microsoft.com/office/officeart/2005/8/layout/hProcess9"/>
    <dgm:cxn modelId="{C1E38366-D4D4-4FF8-A5A7-DDEF789C0919}" type="presOf" srcId="{33A6CD36-AAA1-498C-97E4-E0BCD205957A}" destId="{E75008A6-9D29-4C69-B2E1-F08CC690D242}" srcOrd="0" destOrd="0" presId="urn:microsoft.com/office/officeart/2005/8/layout/hProcess9"/>
    <dgm:cxn modelId="{93DDC4B3-0FF8-496F-9055-CC6C20F6479B}" srcId="{33A6CD36-AAA1-498C-97E4-E0BCD205957A}" destId="{55BE48CF-A961-4CE1-89A8-E4D487FC87FC}" srcOrd="0" destOrd="0" parTransId="{EAB71CC4-59A4-4E6D-ACF8-97DEE1F6BBD8}" sibTransId="{46FDA4DF-FC73-4572-ACFA-537465201787}"/>
    <dgm:cxn modelId="{D2B47BBD-7F5C-4BD7-99A6-A3AD8DF8924F}" srcId="{33A6CD36-AAA1-498C-97E4-E0BCD205957A}" destId="{B583029A-D5EB-425F-B9C3-A2F60A831057}" srcOrd="1" destOrd="0" parTransId="{D7588B5B-4E0A-45F1-A7BC-F448AA03276A}" sibTransId="{11157A42-0F81-4EE1-8F28-A23521FF455C}"/>
    <dgm:cxn modelId="{925A1037-B90C-44FF-8989-564E55AA6776}" type="presParOf" srcId="{E75008A6-9D29-4C69-B2E1-F08CC690D242}" destId="{26D394E4-FB7B-4BF3-B837-7493135946AD}" srcOrd="0" destOrd="0" presId="urn:microsoft.com/office/officeart/2005/8/layout/hProcess9"/>
    <dgm:cxn modelId="{9510C272-425A-44E1-8A77-0E536BB68B57}" type="presParOf" srcId="{E75008A6-9D29-4C69-B2E1-F08CC690D242}" destId="{528ABDBA-2EBB-49A3-86EA-0ADA75B2E22E}" srcOrd="1" destOrd="0" presId="urn:microsoft.com/office/officeart/2005/8/layout/hProcess9"/>
    <dgm:cxn modelId="{3DD6C165-6690-4D5B-BA82-109ECE39D8C4}" type="presParOf" srcId="{528ABDBA-2EBB-49A3-86EA-0ADA75B2E22E}" destId="{10B57082-B7D5-408E-BAFC-D08EE0BB2C48}" srcOrd="0" destOrd="0" presId="urn:microsoft.com/office/officeart/2005/8/layout/hProcess9"/>
    <dgm:cxn modelId="{2B59F65C-E89D-4DA9-AD62-B5BF6A4EA384}" type="presParOf" srcId="{528ABDBA-2EBB-49A3-86EA-0ADA75B2E22E}" destId="{ABEB7539-8BE7-4263-9709-2AA64A84CED8}" srcOrd="1" destOrd="0" presId="urn:microsoft.com/office/officeart/2005/8/layout/hProcess9"/>
    <dgm:cxn modelId="{4A5D82AD-6E17-4C7D-9087-8E8264705C63}" type="presParOf" srcId="{528ABDBA-2EBB-49A3-86EA-0ADA75B2E22E}" destId="{F87D5EB3-88A8-4C5A-B454-FB7FB522A414}" srcOrd="2"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655C75C-0629-42CD-80CC-6BDD95743483}" type="doc">
      <dgm:prSet loTypeId="urn:microsoft.com/office/officeart/2018/2/layout/IconLabelList" loCatId="icon" qsTypeId="urn:microsoft.com/office/officeart/2005/8/quickstyle/simple1" qsCatId="simple" csTypeId="urn:microsoft.com/office/officeart/2018/5/colors/Iconchunking_neutralbg_accent0_3" csCatId="mainScheme" phldr="1"/>
      <dgm:spPr/>
      <dgm:t>
        <a:bodyPr/>
        <a:lstStyle/>
        <a:p>
          <a:endParaRPr lang="en-US"/>
        </a:p>
      </dgm:t>
    </dgm:pt>
    <dgm:pt modelId="{B99C4718-BFE1-423A-82AC-70CB6DC40A30}">
      <dgm:prSet/>
      <dgm:spPr/>
      <dgm:t>
        <a:bodyPr/>
        <a:lstStyle/>
        <a:p>
          <a:pPr>
            <a:lnSpc>
              <a:spcPct val="100000"/>
            </a:lnSpc>
          </a:pPr>
          <a:r>
            <a:rPr lang="en-US" dirty="0"/>
            <a:t>Consideration of privileged information</a:t>
          </a:r>
        </a:p>
      </dgm:t>
    </dgm:pt>
    <dgm:pt modelId="{AEFC253D-1279-4AE2-86B3-89832BA86793}" type="parTrans" cxnId="{657B4B16-A372-482F-A30B-0687B63137D9}">
      <dgm:prSet/>
      <dgm:spPr/>
      <dgm:t>
        <a:bodyPr/>
        <a:lstStyle/>
        <a:p>
          <a:endParaRPr lang="en-US"/>
        </a:p>
      </dgm:t>
    </dgm:pt>
    <dgm:pt modelId="{6A60E383-47F3-4E38-A9F4-B106A15CCACA}" type="sibTrans" cxnId="{657B4B16-A372-482F-A30B-0687B63137D9}">
      <dgm:prSet/>
      <dgm:spPr/>
      <dgm:t>
        <a:bodyPr/>
        <a:lstStyle/>
        <a:p>
          <a:endParaRPr lang="en-US"/>
        </a:p>
      </dgm:t>
    </dgm:pt>
    <dgm:pt modelId="{3AD01B66-F6BC-4874-9796-E87F9D5001F4}">
      <dgm:prSet/>
      <dgm:spPr/>
      <dgm:t>
        <a:bodyPr/>
        <a:lstStyle/>
        <a:p>
          <a:pPr>
            <a:lnSpc>
              <a:spcPct val="100000"/>
            </a:lnSpc>
          </a:pPr>
          <a:r>
            <a:rPr lang="en-US" dirty="0"/>
            <a:t>Review of external medical records</a:t>
          </a:r>
        </a:p>
      </dgm:t>
    </dgm:pt>
    <dgm:pt modelId="{AD1E6EEF-BEB5-4149-9C30-AB64B59C6B4C}" type="parTrans" cxnId="{FACBC531-ACE2-4AA8-9E7E-26E39D7602DC}">
      <dgm:prSet/>
      <dgm:spPr/>
      <dgm:t>
        <a:bodyPr/>
        <a:lstStyle/>
        <a:p>
          <a:endParaRPr lang="en-US"/>
        </a:p>
      </dgm:t>
    </dgm:pt>
    <dgm:pt modelId="{A8C80D48-7AC0-483B-90C5-E7F661FC4AE7}" type="sibTrans" cxnId="{FACBC531-ACE2-4AA8-9E7E-26E39D7602DC}">
      <dgm:prSet/>
      <dgm:spPr/>
      <dgm:t>
        <a:bodyPr/>
        <a:lstStyle/>
        <a:p>
          <a:endParaRPr lang="en-US"/>
        </a:p>
      </dgm:t>
    </dgm:pt>
    <dgm:pt modelId="{E4BECD08-03C0-476C-9B41-1A0B09D8152B}">
      <dgm:prSet/>
      <dgm:spPr/>
      <dgm:t>
        <a:bodyPr/>
        <a:lstStyle/>
        <a:p>
          <a:pPr>
            <a:lnSpc>
              <a:spcPct val="100000"/>
            </a:lnSpc>
          </a:pPr>
          <a:r>
            <a:rPr lang="en-US" dirty="0"/>
            <a:t>Interplay between data privacy laws and Title IX</a:t>
          </a:r>
        </a:p>
      </dgm:t>
    </dgm:pt>
    <dgm:pt modelId="{5862BAEE-5E1B-4F04-BAFF-4415BFA960E8}" type="parTrans" cxnId="{A21D811D-7292-45E7-8694-932C88C87613}">
      <dgm:prSet/>
      <dgm:spPr/>
      <dgm:t>
        <a:bodyPr/>
        <a:lstStyle/>
        <a:p>
          <a:endParaRPr lang="en-US"/>
        </a:p>
      </dgm:t>
    </dgm:pt>
    <dgm:pt modelId="{7BD23763-34D2-4F3B-8B98-8FC663054364}" type="sibTrans" cxnId="{A21D811D-7292-45E7-8694-932C88C87613}">
      <dgm:prSet/>
      <dgm:spPr/>
      <dgm:t>
        <a:bodyPr/>
        <a:lstStyle/>
        <a:p>
          <a:endParaRPr lang="en-US"/>
        </a:p>
      </dgm:t>
    </dgm:pt>
    <dgm:pt modelId="{C73F9AAE-A30A-45B9-BA6F-532F52FC848B}" type="pres">
      <dgm:prSet presAssocID="{8655C75C-0629-42CD-80CC-6BDD95743483}" presName="root" presStyleCnt="0">
        <dgm:presLayoutVars>
          <dgm:dir/>
          <dgm:resizeHandles val="exact"/>
        </dgm:presLayoutVars>
      </dgm:prSet>
      <dgm:spPr/>
    </dgm:pt>
    <dgm:pt modelId="{97C91DFB-1582-47EE-BA9F-313C8DE2C2C7}" type="pres">
      <dgm:prSet presAssocID="{B99C4718-BFE1-423A-82AC-70CB6DC40A30}" presName="compNode" presStyleCnt="0"/>
      <dgm:spPr/>
    </dgm:pt>
    <dgm:pt modelId="{425A6533-B552-4BFD-AD98-7920C97885B6}" type="pres">
      <dgm:prSet presAssocID="{B99C4718-BFE1-423A-82AC-70CB6DC40A30}"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each umbrella"/>
        </a:ext>
      </dgm:extLst>
    </dgm:pt>
    <dgm:pt modelId="{43DAF8B9-86DD-4957-AA46-6A806D6F0AFC}" type="pres">
      <dgm:prSet presAssocID="{B99C4718-BFE1-423A-82AC-70CB6DC40A30}" presName="spaceRect" presStyleCnt="0"/>
      <dgm:spPr/>
    </dgm:pt>
    <dgm:pt modelId="{384E7CBA-7F07-489E-AD2C-8AB3B85DA0CA}" type="pres">
      <dgm:prSet presAssocID="{B99C4718-BFE1-423A-82AC-70CB6DC40A30}" presName="textRect" presStyleLbl="revTx" presStyleIdx="0" presStyleCnt="3">
        <dgm:presLayoutVars>
          <dgm:chMax val="1"/>
          <dgm:chPref val="1"/>
        </dgm:presLayoutVars>
      </dgm:prSet>
      <dgm:spPr/>
    </dgm:pt>
    <dgm:pt modelId="{EA581340-6A37-42F0-B11F-46F3822D7784}" type="pres">
      <dgm:prSet presAssocID="{6A60E383-47F3-4E38-A9F4-B106A15CCACA}" presName="sibTrans" presStyleCnt="0"/>
      <dgm:spPr/>
    </dgm:pt>
    <dgm:pt modelId="{365E0F6E-9B57-4B2F-BAF9-D458B823987C}" type="pres">
      <dgm:prSet presAssocID="{3AD01B66-F6BC-4874-9796-E87F9D5001F4}" presName="compNode" presStyleCnt="0"/>
      <dgm:spPr/>
    </dgm:pt>
    <dgm:pt modelId="{F4D1F037-A0CF-42D5-B73B-973F40EA2C85}" type="pres">
      <dgm:prSet presAssocID="{3AD01B66-F6BC-4874-9796-E87F9D5001F4}"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ethoscope"/>
        </a:ext>
      </dgm:extLst>
    </dgm:pt>
    <dgm:pt modelId="{5CC485F5-FBD6-443C-B7AB-0AA26CDED355}" type="pres">
      <dgm:prSet presAssocID="{3AD01B66-F6BC-4874-9796-E87F9D5001F4}" presName="spaceRect" presStyleCnt="0"/>
      <dgm:spPr/>
    </dgm:pt>
    <dgm:pt modelId="{8E3E096A-5290-475D-A6B9-35DCD2490194}" type="pres">
      <dgm:prSet presAssocID="{3AD01B66-F6BC-4874-9796-E87F9D5001F4}" presName="textRect" presStyleLbl="revTx" presStyleIdx="1" presStyleCnt="3">
        <dgm:presLayoutVars>
          <dgm:chMax val="1"/>
          <dgm:chPref val="1"/>
        </dgm:presLayoutVars>
      </dgm:prSet>
      <dgm:spPr/>
    </dgm:pt>
    <dgm:pt modelId="{FD893BFD-3640-4838-A204-CCF77E871B47}" type="pres">
      <dgm:prSet presAssocID="{A8C80D48-7AC0-483B-90C5-E7F661FC4AE7}" presName="sibTrans" presStyleCnt="0"/>
      <dgm:spPr/>
    </dgm:pt>
    <dgm:pt modelId="{9D363983-0B95-439C-8AD5-7F0CA9BF9503}" type="pres">
      <dgm:prSet presAssocID="{E4BECD08-03C0-476C-9B41-1A0B09D8152B}" presName="compNode" presStyleCnt="0"/>
      <dgm:spPr/>
    </dgm:pt>
    <dgm:pt modelId="{1B446CCB-D948-4FDB-8CCE-637CA8561AA7}" type="pres">
      <dgm:prSet presAssocID="{E4BECD08-03C0-476C-9B41-1A0B09D8152B}"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cales of Justice"/>
        </a:ext>
      </dgm:extLst>
    </dgm:pt>
    <dgm:pt modelId="{1FFA43A4-5D9A-4543-83D8-739033BFCF91}" type="pres">
      <dgm:prSet presAssocID="{E4BECD08-03C0-476C-9B41-1A0B09D8152B}" presName="spaceRect" presStyleCnt="0"/>
      <dgm:spPr/>
    </dgm:pt>
    <dgm:pt modelId="{B97EC20D-A3DE-403C-9CE0-88CD4C55B962}" type="pres">
      <dgm:prSet presAssocID="{E4BECD08-03C0-476C-9B41-1A0B09D8152B}" presName="textRect" presStyleLbl="revTx" presStyleIdx="2" presStyleCnt="3">
        <dgm:presLayoutVars>
          <dgm:chMax val="1"/>
          <dgm:chPref val="1"/>
        </dgm:presLayoutVars>
      </dgm:prSet>
      <dgm:spPr/>
    </dgm:pt>
  </dgm:ptLst>
  <dgm:cxnLst>
    <dgm:cxn modelId="{657B4B16-A372-482F-A30B-0687B63137D9}" srcId="{8655C75C-0629-42CD-80CC-6BDD95743483}" destId="{B99C4718-BFE1-423A-82AC-70CB6DC40A30}" srcOrd="0" destOrd="0" parTransId="{AEFC253D-1279-4AE2-86B3-89832BA86793}" sibTransId="{6A60E383-47F3-4E38-A9F4-B106A15CCACA}"/>
    <dgm:cxn modelId="{657B361D-333C-4D56-921D-1513B78AE1DE}" type="presOf" srcId="{E4BECD08-03C0-476C-9B41-1A0B09D8152B}" destId="{B97EC20D-A3DE-403C-9CE0-88CD4C55B962}" srcOrd="0" destOrd="0" presId="urn:microsoft.com/office/officeart/2018/2/layout/IconLabelList"/>
    <dgm:cxn modelId="{A21D811D-7292-45E7-8694-932C88C87613}" srcId="{8655C75C-0629-42CD-80CC-6BDD95743483}" destId="{E4BECD08-03C0-476C-9B41-1A0B09D8152B}" srcOrd="2" destOrd="0" parTransId="{5862BAEE-5E1B-4F04-BAFF-4415BFA960E8}" sibTransId="{7BD23763-34D2-4F3B-8B98-8FC663054364}"/>
    <dgm:cxn modelId="{13AFD920-1D29-4FF4-93D4-64ADB74F0CA7}" type="presOf" srcId="{3AD01B66-F6BC-4874-9796-E87F9D5001F4}" destId="{8E3E096A-5290-475D-A6B9-35DCD2490194}" srcOrd="0" destOrd="0" presId="urn:microsoft.com/office/officeart/2018/2/layout/IconLabelList"/>
    <dgm:cxn modelId="{FACBC531-ACE2-4AA8-9E7E-26E39D7602DC}" srcId="{8655C75C-0629-42CD-80CC-6BDD95743483}" destId="{3AD01B66-F6BC-4874-9796-E87F9D5001F4}" srcOrd="1" destOrd="0" parTransId="{AD1E6EEF-BEB5-4149-9C30-AB64B59C6B4C}" sibTransId="{A8C80D48-7AC0-483B-90C5-E7F661FC4AE7}"/>
    <dgm:cxn modelId="{95B82D63-7F92-4862-B317-D62F511C9DF7}" type="presOf" srcId="{B99C4718-BFE1-423A-82AC-70CB6DC40A30}" destId="{384E7CBA-7F07-489E-AD2C-8AB3B85DA0CA}" srcOrd="0" destOrd="0" presId="urn:microsoft.com/office/officeart/2018/2/layout/IconLabelList"/>
    <dgm:cxn modelId="{C1600FFE-31B5-456B-8B27-55DE6A5750E3}" type="presOf" srcId="{8655C75C-0629-42CD-80CC-6BDD95743483}" destId="{C73F9AAE-A30A-45B9-BA6F-532F52FC848B}" srcOrd="0" destOrd="0" presId="urn:microsoft.com/office/officeart/2018/2/layout/IconLabelList"/>
    <dgm:cxn modelId="{C4BAD24F-D165-4CAB-926E-C8BFB9ED48A8}" type="presParOf" srcId="{C73F9AAE-A30A-45B9-BA6F-532F52FC848B}" destId="{97C91DFB-1582-47EE-BA9F-313C8DE2C2C7}" srcOrd="0" destOrd="0" presId="urn:microsoft.com/office/officeart/2018/2/layout/IconLabelList"/>
    <dgm:cxn modelId="{AA29B883-65A7-468C-9A9B-1348C1C881F5}" type="presParOf" srcId="{97C91DFB-1582-47EE-BA9F-313C8DE2C2C7}" destId="{425A6533-B552-4BFD-AD98-7920C97885B6}" srcOrd="0" destOrd="0" presId="urn:microsoft.com/office/officeart/2018/2/layout/IconLabelList"/>
    <dgm:cxn modelId="{E487C0CA-549F-480A-855D-335DBC5AA52B}" type="presParOf" srcId="{97C91DFB-1582-47EE-BA9F-313C8DE2C2C7}" destId="{43DAF8B9-86DD-4957-AA46-6A806D6F0AFC}" srcOrd="1" destOrd="0" presId="urn:microsoft.com/office/officeart/2018/2/layout/IconLabelList"/>
    <dgm:cxn modelId="{C4E274A9-B583-470B-B23C-143F31F24308}" type="presParOf" srcId="{97C91DFB-1582-47EE-BA9F-313C8DE2C2C7}" destId="{384E7CBA-7F07-489E-AD2C-8AB3B85DA0CA}" srcOrd="2" destOrd="0" presId="urn:microsoft.com/office/officeart/2018/2/layout/IconLabelList"/>
    <dgm:cxn modelId="{F63BDC27-07C8-4264-A9DA-32D0B8D17540}" type="presParOf" srcId="{C73F9AAE-A30A-45B9-BA6F-532F52FC848B}" destId="{EA581340-6A37-42F0-B11F-46F3822D7784}" srcOrd="1" destOrd="0" presId="urn:microsoft.com/office/officeart/2018/2/layout/IconLabelList"/>
    <dgm:cxn modelId="{0A1F86CF-4C20-44EA-B0E3-DB2752B4687E}" type="presParOf" srcId="{C73F9AAE-A30A-45B9-BA6F-532F52FC848B}" destId="{365E0F6E-9B57-4B2F-BAF9-D458B823987C}" srcOrd="2" destOrd="0" presId="urn:microsoft.com/office/officeart/2018/2/layout/IconLabelList"/>
    <dgm:cxn modelId="{06C19D04-00A9-4D96-916B-4D3B9DDF15D8}" type="presParOf" srcId="{365E0F6E-9B57-4B2F-BAF9-D458B823987C}" destId="{F4D1F037-A0CF-42D5-B73B-973F40EA2C85}" srcOrd="0" destOrd="0" presId="urn:microsoft.com/office/officeart/2018/2/layout/IconLabelList"/>
    <dgm:cxn modelId="{FB82C437-966D-49BF-B93C-10DB3475CD55}" type="presParOf" srcId="{365E0F6E-9B57-4B2F-BAF9-D458B823987C}" destId="{5CC485F5-FBD6-443C-B7AB-0AA26CDED355}" srcOrd="1" destOrd="0" presId="urn:microsoft.com/office/officeart/2018/2/layout/IconLabelList"/>
    <dgm:cxn modelId="{B6CF34CC-D212-4736-8AEF-9980A5B00A85}" type="presParOf" srcId="{365E0F6E-9B57-4B2F-BAF9-D458B823987C}" destId="{8E3E096A-5290-475D-A6B9-35DCD2490194}" srcOrd="2" destOrd="0" presId="urn:microsoft.com/office/officeart/2018/2/layout/IconLabelList"/>
    <dgm:cxn modelId="{9ADB6B31-C271-4093-810B-1B6FCE43169A}" type="presParOf" srcId="{C73F9AAE-A30A-45B9-BA6F-532F52FC848B}" destId="{FD893BFD-3640-4838-A204-CCF77E871B47}" srcOrd="3" destOrd="0" presId="urn:microsoft.com/office/officeart/2018/2/layout/IconLabelList"/>
    <dgm:cxn modelId="{4F33251E-82A2-4FDA-8932-F3F7A97EC238}" type="presParOf" srcId="{C73F9AAE-A30A-45B9-BA6F-532F52FC848B}" destId="{9D363983-0B95-439C-8AD5-7F0CA9BF9503}" srcOrd="4" destOrd="0" presId="urn:microsoft.com/office/officeart/2018/2/layout/IconLabelList"/>
    <dgm:cxn modelId="{1C70F306-5381-4F82-B03C-69F3857ED0A6}" type="presParOf" srcId="{9D363983-0B95-439C-8AD5-7F0CA9BF9503}" destId="{1B446CCB-D948-4FDB-8CCE-637CA8561AA7}" srcOrd="0" destOrd="0" presId="urn:microsoft.com/office/officeart/2018/2/layout/IconLabelList"/>
    <dgm:cxn modelId="{F056BBEA-4257-49DE-A895-7FE5CE2BF517}" type="presParOf" srcId="{9D363983-0B95-439C-8AD5-7F0CA9BF9503}" destId="{1FFA43A4-5D9A-4543-83D8-739033BFCF91}" srcOrd="1" destOrd="0" presId="urn:microsoft.com/office/officeart/2018/2/layout/IconLabelList"/>
    <dgm:cxn modelId="{25C175FA-9010-477F-B830-B0B30D39C3F7}" type="presParOf" srcId="{9D363983-0B95-439C-8AD5-7F0CA9BF9503}" destId="{B97EC20D-A3DE-403C-9CE0-88CD4C55B962}"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2BD9467-EBEC-45E3-96C1-E0EEF03B448A}" type="doc">
      <dgm:prSet loTypeId="urn:microsoft.com/office/officeart/2018/5/layout/Centered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801D6C1A-2379-4450-8C3F-A0E96EB5183B}">
      <dgm:prSet/>
      <dgm:spPr/>
      <dgm:t>
        <a:bodyPr/>
        <a:lstStyle/>
        <a:p>
          <a:pPr>
            <a:lnSpc>
              <a:spcPct val="100000"/>
            </a:lnSpc>
            <a:defRPr b="1"/>
          </a:pPr>
          <a:r>
            <a:rPr lang="en-US"/>
            <a:t>Explaining</a:t>
          </a:r>
        </a:p>
      </dgm:t>
    </dgm:pt>
    <dgm:pt modelId="{B29A9090-AA32-4A9D-9AD3-FAFA04FC4258}" type="parTrans" cxnId="{D430CB91-9B32-425D-94D0-71AB1A22DA08}">
      <dgm:prSet/>
      <dgm:spPr/>
      <dgm:t>
        <a:bodyPr/>
        <a:lstStyle/>
        <a:p>
          <a:endParaRPr lang="en-US"/>
        </a:p>
      </dgm:t>
    </dgm:pt>
    <dgm:pt modelId="{BA374D33-F45F-427E-9A3D-16AD04E8A6EC}" type="sibTrans" cxnId="{D430CB91-9B32-425D-94D0-71AB1A22DA08}">
      <dgm:prSet/>
      <dgm:spPr/>
      <dgm:t>
        <a:bodyPr/>
        <a:lstStyle/>
        <a:p>
          <a:endParaRPr lang="en-US"/>
        </a:p>
      </dgm:t>
    </dgm:pt>
    <dgm:pt modelId="{39A6BDF9-381D-4971-9A6C-640E609C4C77}">
      <dgm:prSet/>
      <dgm:spPr/>
      <dgm:t>
        <a:bodyPr/>
        <a:lstStyle/>
        <a:p>
          <a:pPr>
            <a:lnSpc>
              <a:spcPct val="100000"/>
            </a:lnSpc>
          </a:pPr>
          <a:r>
            <a:rPr lang="en-US" dirty="0"/>
            <a:t>Explaining the purpose of the interview</a:t>
          </a:r>
        </a:p>
      </dgm:t>
    </dgm:pt>
    <dgm:pt modelId="{8C06F455-E266-4969-A3BD-8B77272ED2FD}" type="parTrans" cxnId="{F52C0FC3-9D6A-4A1F-8D35-164CA0D3236F}">
      <dgm:prSet/>
      <dgm:spPr/>
      <dgm:t>
        <a:bodyPr/>
        <a:lstStyle/>
        <a:p>
          <a:endParaRPr lang="en-US"/>
        </a:p>
      </dgm:t>
    </dgm:pt>
    <dgm:pt modelId="{02FD363C-B9D3-4961-83BD-B142808993DF}" type="sibTrans" cxnId="{F52C0FC3-9D6A-4A1F-8D35-164CA0D3236F}">
      <dgm:prSet/>
      <dgm:spPr/>
      <dgm:t>
        <a:bodyPr/>
        <a:lstStyle/>
        <a:p>
          <a:endParaRPr lang="en-US"/>
        </a:p>
      </dgm:t>
    </dgm:pt>
    <dgm:pt modelId="{E39B05B3-3853-4BFA-A0F4-1442DD97AFCD}">
      <dgm:prSet/>
      <dgm:spPr/>
      <dgm:t>
        <a:bodyPr/>
        <a:lstStyle/>
        <a:p>
          <a:pPr>
            <a:lnSpc>
              <a:spcPct val="100000"/>
            </a:lnSpc>
            <a:defRPr b="1"/>
          </a:pPr>
          <a:r>
            <a:rPr lang="en-US"/>
            <a:t>Explaining</a:t>
          </a:r>
        </a:p>
      </dgm:t>
    </dgm:pt>
    <dgm:pt modelId="{AF7C375E-DCB9-4B26-B380-18F05A435BDE}" type="parTrans" cxnId="{A178A6CD-343C-4F66-AE58-B44A259EF637}">
      <dgm:prSet/>
      <dgm:spPr/>
      <dgm:t>
        <a:bodyPr/>
        <a:lstStyle/>
        <a:p>
          <a:endParaRPr lang="en-US"/>
        </a:p>
      </dgm:t>
    </dgm:pt>
    <dgm:pt modelId="{CEF3BA28-4E4C-462C-ACD4-6EF52A4AC257}" type="sibTrans" cxnId="{A178A6CD-343C-4F66-AE58-B44A259EF637}">
      <dgm:prSet/>
      <dgm:spPr/>
      <dgm:t>
        <a:bodyPr/>
        <a:lstStyle/>
        <a:p>
          <a:endParaRPr lang="en-US"/>
        </a:p>
      </dgm:t>
    </dgm:pt>
    <dgm:pt modelId="{F95B068D-4E45-4985-BB9C-42BD36FAC168}">
      <dgm:prSet/>
      <dgm:spPr/>
      <dgm:t>
        <a:bodyPr/>
        <a:lstStyle/>
        <a:p>
          <a:pPr>
            <a:lnSpc>
              <a:spcPct val="100000"/>
            </a:lnSpc>
          </a:pPr>
          <a:r>
            <a:rPr lang="en-US" dirty="0"/>
            <a:t>Explaining the investigation process and your role as investigator</a:t>
          </a:r>
        </a:p>
        <a:p>
          <a:pPr>
            <a:lnSpc>
              <a:spcPct val="100000"/>
            </a:lnSpc>
          </a:pPr>
          <a:endParaRPr lang="en-US" dirty="0"/>
        </a:p>
      </dgm:t>
    </dgm:pt>
    <dgm:pt modelId="{D96C5E11-10D9-467D-82D4-3ED1F592A669}" type="parTrans" cxnId="{F95C3923-168E-40F4-A5EC-09F61777AC80}">
      <dgm:prSet/>
      <dgm:spPr/>
      <dgm:t>
        <a:bodyPr/>
        <a:lstStyle/>
        <a:p>
          <a:endParaRPr lang="en-US"/>
        </a:p>
      </dgm:t>
    </dgm:pt>
    <dgm:pt modelId="{A3D5474F-C5D1-4AD9-B4E7-074593A26BA5}" type="sibTrans" cxnId="{F95C3923-168E-40F4-A5EC-09F61777AC80}">
      <dgm:prSet/>
      <dgm:spPr/>
      <dgm:t>
        <a:bodyPr/>
        <a:lstStyle/>
        <a:p>
          <a:endParaRPr lang="en-US"/>
        </a:p>
      </dgm:t>
    </dgm:pt>
    <dgm:pt modelId="{BEF5F820-9513-4C95-AC7A-AC5A27588875}" type="pres">
      <dgm:prSet presAssocID="{E2BD9467-EBEC-45E3-96C1-E0EEF03B448A}" presName="root" presStyleCnt="0">
        <dgm:presLayoutVars>
          <dgm:dir/>
          <dgm:resizeHandles val="exact"/>
        </dgm:presLayoutVars>
      </dgm:prSet>
      <dgm:spPr/>
    </dgm:pt>
    <dgm:pt modelId="{A47B1322-7B6C-4465-AC87-A18BFC75682B}" type="pres">
      <dgm:prSet presAssocID="{801D6C1A-2379-4450-8C3F-A0E96EB5183B}" presName="compNode" presStyleCnt="0"/>
      <dgm:spPr/>
    </dgm:pt>
    <dgm:pt modelId="{FBA80B28-BFA4-48A4-A2D1-8A56CECA1E62}" type="pres">
      <dgm:prSet presAssocID="{801D6C1A-2379-4450-8C3F-A0E96EB5183B}"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at"/>
        </a:ext>
      </dgm:extLst>
    </dgm:pt>
    <dgm:pt modelId="{6CDB4142-C830-480E-8FE4-C432D5C5E2CF}" type="pres">
      <dgm:prSet presAssocID="{801D6C1A-2379-4450-8C3F-A0E96EB5183B}" presName="iconSpace" presStyleCnt="0"/>
      <dgm:spPr/>
    </dgm:pt>
    <dgm:pt modelId="{E84114C2-4572-4992-8D96-5063EAC956D1}" type="pres">
      <dgm:prSet presAssocID="{801D6C1A-2379-4450-8C3F-A0E96EB5183B}" presName="parTx" presStyleLbl="revTx" presStyleIdx="0" presStyleCnt="4">
        <dgm:presLayoutVars>
          <dgm:chMax val="0"/>
          <dgm:chPref val="0"/>
        </dgm:presLayoutVars>
      </dgm:prSet>
      <dgm:spPr/>
    </dgm:pt>
    <dgm:pt modelId="{1ED8B1E4-1345-410B-98E0-5D83A3EB551D}" type="pres">
      <dgm:prSet presAssocID="{801D6C1A-2379-4450-8C3F-A0E96EB5183B}" presName="txSpace" presStyleCnt="0"/>
      <dgm:spPr/>
    </dgm:pt>
    <dgm:pt modelId="{95E4097B-FD75-4467-B8F0-5147878CC070}" type="pres">
      <dgm:prSet presAssocID="{801D6C1A-2379-4450-8C3F-A0E96EB5183B}" presName="desTx" presStyleLbl="revTx" presStyleIdx="1" presStyleCnt="4">
        <dgm:presLayoutVars/>
      </dgm:prSet>
      <dgm:spPr/>
    </dgm:pt>
    <dgm:pt modelId="{49FCB043-71D2-4451-8139-5F874ECDCFBE}" type="pres">
      <dgm:prSet presAssocID="{BA374D33-F45F-427E-9A3D-16AD04E8A6EC}" presName="sibTrans" presStyleCnt="0"/>
      <dgm:spPr/>
    </dgm:pt>
    <dgm:pt modelId="{C44DDFCC-E98B-4A92-9F22-A524DB0761D3}" type="pres">
      <dgm:prSet presAssocID="{E39B05B3-3853-4BFA-A0F4-1442DD97AFCD}" presName="compNode" presStyleCnt="0"/>
      <dgm:spPr/>
    </dgm:pt>
    <dgm:pt modelId="{6BB273E7-FF27-4260-BDDD-9320119A126B}" type="pres">
      <dgm:prSet presAssocID="{E39B05B3-3853-4BFA-A0F4-1442DD97AFCD}"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gnifying glass"/>
        </a:ext>
      </dgm:extLst>
    </dgm:pt>
    <dgm:pt modelId="{A01C9407-9AC8-48BF-BE44-782EDEACC540}" type="pres">
      <dgm:prSet presAssocID="{E39B05B3-3853-4BFA-A0F4-1442DD97AFCD}" presName="iconSpace" presStyleCnt="0"/>
      <dgm:spPr/>
    </dgm:pt>
    <dgm:pt modelId="{69F8F7D8-97DD-44E5-AD8F-CC9EE8DCA767}" type="pres">
      <dgm:prSet presAssocID="{E39B05B3-3853-4BFA-A0F4-1442DD97AFCD}" presName="parTx" presStyleLbl="revTx" presStyleIdx="2" presStyleCnt="4">
        <dgm:presLayoutVars>
          <dgm:chMax val="0"/>
          <dgm:chPref val="0"/>
        </dgm:presLayoutVars>
      </dgm:prSet>
      <dgm:spPr/>
    </dgm:pt>
    <dgm:pt modelId="{69D965E6-40D6-4088-BAFA-16DBA02FAA69}" type="pres">
      <dgm:prSet presAssocID="{E39B05B3-3853-4BFA-A0F4-1442DD97AFCD}" presName="txSpace" presStyleCnt="0"/>
      <dgm:spPr/>
    </dgm:pt>
    <dgm:pt modelId="{37650288-6ADF-4DF3-9681-76B7F960DF77}" type="pres">
      <dgm:prSet presAssocID="{E39B05B3-3853-4BFA-A0F4-1442DD97AFCD}" presName="desTx" presStyleLbl="revTx" presStyleIdx="3" presStyleCnt="4">
        <dgm:presLayoutVars/>
      </dgm:prSet>
      <dgm:spPr/>
    </dgm:pt>
  </dgm:ptLst>
  <dgm:cxnLst>
    <dgm:cxn modelId="{1F869A17-9491-4C7F-BDC5-FF2D6DD6D227}" type="presOf" srcId="{E2BD9467-EBEC-45E3-96C1-E0EEF03B448A}" destId="{BEF5F820-9513-4C95-AC7A-AC5A27588875}" srcOrd="0" destOrd="0" presId="urn:microsoft.com/office/officeart/2018/5/layout/CenteredIconLabelDescriptionList"/>
    <dgm:cxn modelId="{EBAC5821-2CA2-4942-B757-D66F712D3D91}" type="presOf" srcId="{39A6BDF9-381D-4971-9A6C-640E609C4C77}" destId="{95E4097B-FD75-4467-B8F0-5147878CC070}" srcOrd="0" destOrd="0" presId="urn:microsoft.com/office/officeart/2018/5/layout/CenteredIconLabelDescriptionList"/>
    <dgm:cxn modelId="{F95C3923-168E-40F4-A5EC-09F61777AC80}" srcId="{E39B05B3-3853-4BFA-A0F4-1442DD97AFCD}" destId="{F95B068D-4E45-4985-BB9C-42BD36FAC168}" srcOrd="0" destOrd="0" parTransId="{D96C5E11-10D9-467D-82D4-3ED1F592A669}" sibTransId="{A3D5474F-C5D1-4AD9-B4E7-074593A26BA5}"/>
    <dgm:cxn modelId="{AFEDF04D-6E90-4EF3-B2B7-38DA175018D1}" type="presOf" srcId="{F95B068D-4E45-4985-BB9C-42BD36FAC168}" destId="{37650288-6ADF-4DF3-9681-76B7F960DF77}" srcOrd="0" destOrd="0" presId="urn:microsoft.com/office/officeart/2018/5/layout/CenteredIconLabelDescriptionList"/>
    <dgm:cxn modelId="{8E892457-6E94-4BFF-9CC5-2277DF6FDDC9}" type="presOf" srcId="{E39B05B3-3853-4BFA-A0F4-1442DD97AFCD}" destId="{69F8F7D8-97DD-44E5-AD8F-CC9EE8DCA767}" srcOrd="0" destOrd="0" presId="urn:microsoft.com/office/officeart/2018/5/layout/CenteredIconLabelDescriptionList"/>
    <dgm:cxn modelId="{F818CB87-C3AF-4955-9627-515B9256D12F}" type="presOf" srcId="{801D6C1A-2379-4450-8C3F-A0E96EB5183B}" destId="{E84114C2-4572-4992-8D96-5063EAC956D1}" srcOrd="0" destOrd="0" presId="urn:microsoft.com/office/officeart/2018/5/layout/CenteredIconLabelDescriptionList"/>
    <dgm:cxn modelId="{D430CB91-9B32-425D-94D0-71AB1A22DA08}" srcId="{E2BD9467-EBEC-45E3-96C1-E0EEF03B448A}" destId="{801D6C1A-2379-4450-8C3F-A0E96EB5183B}" srcOrd="0" destOrd="0" parTransId="{B29A9090-AA32-4A9D-9AD3-FAFA04FC4258}" sibTransId="{BA374D33-F45F-427E-9A3D-16AD04E8A6EC}"/>
    <dgm:cxn modelId="{F52C0FC3-9D6A-4A1F-8D35-164CA0D3236F}" srcId="{801D6C1A-2379-4450-8C3F-A0E96EB5183B}" destId="{39A6BDF9-381D-4971-9A6C-640E609C4C77}" srcOrd="0" destOrd="0" parTransId="{8C06F455-E266-4969-A3BD-8B77272ED2FD}" sibTransId="{02FD363C-B9D3-4961-83BD-B142808993DF}"/>
    <dgm:cxn modelId="{A178A6CD-343C-4F66-AE58-B44A259EF637}" srcId="{E2BD9467-EBEC-45E3-96C1-E0EEF03B448A}" destId="{E39B05B3-3853-4BFA-A0F4-1442DD97AFCD}" srcOrd="1" destOrd="0" parTransId="{AF7C375E-DCB9-4B26-B380-18F05A435BDE}" sibTransId="{CEF3BA28-4E4C-462C-ACD4-6EF52A4AC257}"/>
    <dgm:cxn modelId="{C1E7B621-92D2-4EA5-B650-022E5A56DE1D}" type="presParOf" srcId="{BEF5F820-9513-4C95-AC7A-AC5A27588875}" destId="{A47B1322-7B6C-4465-AC87-A18BFC75682B}" srcOrd="0" destOrd="0" presId="urn:microsoft.com/office/officeart/2018/5/layout/CenteredIconLabelDescriptionList"/>
    <dgm:cxn modelId="{DA945B73-48DF-48B0-BDCF-74BEBE7A1929}" type="presParOf" srcId="{A47B1322-7B6C-4465-AC87-A18BFC75682B}" destId="{FBA80B28-BFA4-48A4-A2D1-8A56CECA1E62}" srcOrd="0" destOrd="0" presId="urn:microsoft.com/office/officeart/2018/5/layout/CenteredIconLabelDescriptionList"/>
    <dgm:cxn modelId="{F7A8581E-105F-4172-A5E9-1B78D8D52A31}" type="presParOf" srcId="{A47B1322-7B6C-4465-AC87-A18BFC75682B}" destId="{6CDB4142-C830-480E-8FE4-C432D5C5E2CF}" srcOrd="1" destOrd="0" presId="urn:microsoft.com/office/officeart/2018/5/layout/CenteredIconLabelDescriptionList"/>
    <dgm:cxn modelId="{DD791B45-0C06-42A1-8261-80AB8A302060}" type="presParOf" srcId="{A47B1322-7B6C-4465-AC87-A18BFC75682B}" destId="{E84114C2-4572-4992-8D96-5063EAC956D1}" srcOrd="2" destOrd="0" presId="urn:microsoft.com/office/officeart/2018/5/layout/CenteredIconLabelDescriptionList"/>
    <dgm:cxn modelId="{2C601C9F-9E34-48B8-A610-7B374DC0BFA2}" type="presParOf" srcId="{A47B1322-7B6C-4465-AC87-A18BFC75682B}" destId="{1ED8B1E4-1345-410B-98E0-5D83A3EB551D}" srcOrd="3" destOrd="0" presId="urn:microsoft.com/office/officeart/2018/5/layout/CenteredIconLabelDescriptionList"/>
    <dgm:cxn modelId="{F0E9F8D5-48BF-4842-BE05-7BA4E699B5DF}" type="presParOf" srcId="{A47B1322-7B6C-4465-AC87-A18BFC75682B}" destId="{95E4097B-FD75-4467-B8F0-5147878CC070}" srcOrd="4" destOrd="0" presId="urn:microsoft.com/office/officeart/2018/5/layout/CenteredIconLabelDescriptionList"/>
    <dgm:cxn modelId="{B1A8E1EB-D1CE-4C0A-BAE1-AAF6C3611281}" type="presParOf" srcId="{BEF5F820-9513-4C95-AC7A-AC5A27588875}" destId="{49FCB043-71D2-4451-8139-5F874ECDCFBE}" srcOrd="1" destOrd="0" presId="urn:microsoft.com/office/officeart/2018/5/layout/CenteredIconLabelDescriptionList"/>
    <dgm:cxn modelId="{313432BB-0F60-4EF8-B102-EF997B1483C9}" type="presParOf" srcId="{BEF5F820-9513-4C95-AC7A-AC5A27588875}" destId="{C44DDFCC-E98B-4A92-9F22-A524DB0761D3}" srcOrd="2" destOrd="0" presId="urn:microsoft.com/office/officeart/2018/5/layout/CenteredIconLabelDescriptionList"/>
    <dgm:cxn modelId="{2479F3AA-4739-4A6E-91D1-EB6468099F77}" type="presParOf" srcId="{C44DDFCC-E98B-4A92-9F22-A524DB0761D3}" destId="{6BB273E7-FF27-4260-BDDD-9320119A126B}" srcOrd="0" destOrd="0" presId="urn:microsoft.com/office/officeart/2018/5/layout/CenteredIconLabelDescriptionList"/>
    <dgm:cxn modelId="{F9B3D5CB-837A-4F22-A5EF-1BABCE89146E}" type="presParOf" srcId="{C44DDFCC-E98B-4A92-9F22-A524DB0761D3}" destId="{A01C9407-9AC8-48BF-BE44-782EDEACC540}" srcOrd="1" destOrd="0" presId="urn:microsoft.com/office/officeart/2018/5/layout/CenteredIconLabelDescriptionList"/>
    <dgm:cxn modelId="{CD762DB1-3B77-4C28-8576-CA5F85C755EF}" type="presParOf" srcId="{C44DDFCC-E98B-4A92-9F22-A524DB0761D3}" destId="{69F8F7D8-97DD-44E5-AD8F-CC9EE8DCA767}" srcOrd="2" destOrd="0" presId="urn:microsoft.com/office/officeart/2018/5/layout/CenteredIconLabelDescriptionList"/>
    <dgm:cxn modelId="{B5973555-1AF0-47E5-9A96-6A6DD7290249}" type="presParOf" srcId="{C44DDFCC-E98B-4A92-9F22-A524DB0761D3}" destId="{69D965E6-40D6-4088-BAFA-16DBA02FAA69}" srcOrd="3" destOrd="0" presId="urn:microsoft.com/office/officeart/2018/5/layout/CenteredIconLabelDescriptionList"/>
    <dgm:cxn modelId="{446C82AF-846A-4155-BCD9-02565BD51FC8}" type="presParOf" srcId="{C44DDFCC-E98B-4A92-9F22-A524DB0761D3}" destId="{37650288-6ADF-4DF3-9681-76B7F960DF77}" srcOrd="4" destOrd="0" presId="urn:microsoft.com/office/officeart/2018/5/layout/Centered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658DCE8-CCCD-4C39-AA51-6C021700D980}" type="doc">
      <dgm:prSet loTypeId="urn:microsoft.com/office/officeart/2005/8/layout/matrix3" loCatId="matrix" qsTypeId="urn:microsoft.com/office/officeart/2005/8/quickstyle/simple1" qsCatId="simple" csTypeId="urn:microsoft.com/office/officeart/2005/8/colors/colorful5" csCatId="colorful" phldr="1"/>
      <dgm:spPr/>
      <dgm:t>
        <a:bodyPr/>
        <a:lstStyle/>
        <a:p>
          <a:endParaRPr lang="en-US"/>
        </a:p>
      </dgm:t>
    </dgm:pt>
    <dgm:pt modelId="{1318BEEF-A343-4DA1-99AB-919C435FD77D}">
      <dgm:prSet/>
      <dgm:spPr/>
      <dgm:t>
        <a:bodyPr/>
        <a:lstStyle/>
        <a:p>
          <a:r>
            <a:rPr lang="en-US"/>
            <a:t>Explaining the role of the investigator as a neutral factfinder</a:t>
          </a:r>
        </a:p>
      </dgm:t>
    </dgm:pt>
    <dgm:pt modelId="{B31000C5-317A-4787-A3BC-5BBC3F85F8EC}" type="parTrans" cxnId="{8F78DD77-3BF5-46D2-B5E2-AFBF71C0DA11}">
      <dgm:prSet/>
      <dgm:spPr/>
      <dgm:t>
        <a:bodyPr/>
        <a:lstStyle/>
        <a:p>
          <a:endParaRPr lang="en-US"/>
        </a:p>
      </dgm:t>
    </dgm:pt>
    <dgm:pt modelId="{4D6D8B9D-7EF0-4122-89AF-AB2308691B0A}" type="sibTrans" cxnId="{8F78DD77-3BF5-46D2-B5E2-AFBF71C0DA11}">
      <dgm:prSet/>
      <dgm:spPr/>
      <dgm:t>
        <a:bodyPr/>
        <a:lstStyle/>
        <a:p>
          <a:endParaRPr lang="en-US"/>
        </a:p>
      </dgm:t>
    </dgm:pt>
    <dgm:pt modelId="{380AF5DA-E27E-4358-AD59-102C2113E913}">
      <dgm:prSet/>
      <dgm:spPr/>
      <dgm:t>
        <a:bodyPr/>
        <a:lstStyle/>
        <a:p>
          <a:endParaRPr lang="en-US" dirty="0"/>
        </a:p>
      </dgm:t>
    </dgm:pt>
    <dgm:pt modelId="{A3B05A78-1E83-4110-BA61-9ADC456D0E7E}" type="parTrans" cxnId="{F6AB0923-A325-40F4-83DA-E01137DA8E49}">
      <dgm:prSet/>
      <dgm:spPr/>
      <dgm:t>
        <a:bodyPr/>
        <a:lstStyle/>
        <a:p>
          <a:endParaRPr lang="en-US"/>
        </a:p>
      </dgm:t>
    </dgm:pt>
    <dgm:pt modelId="{20B402DB-7035-493E-886D-7D1B660E3679}" type="sibTrans" cxnId="{F6AB0923-A325-40F4-83DA-E01137DA8E49}">
      <dgm:prSet/>
      <dgm:spPr/>
      <dgm:t>
        <a:bodyPr/>
        <a:lstStyle/>
        <a:p>
          <a:endParaRPr lang="en-US"/>
        </a:p>
      </dgm:t>
    </dgm:pt>
    <dgm:pt modelId="{0EE630D2-4213-4B4B-A013-CCA6B5EC9D02}">
      <dgm:prSet/>
      <dgm:spPr/>
      <dgm:t>
        <a:bodyPr/>
        <a:lstStyle/>
        <a:p>
          <a:r>
            <a:rPr lang="en-US"/>
            <a:t>Establishing ground rules</a:t>
          </a:r>
        </a:p>
      </dgm:t>
    </dgm:pt>
    <dgm:pt modelId="{5DEFCCDD-7A70-4BDC-8555-F70CD39925AB}" type="parTrans" cxnId="{978DDC9B-F9AC-436A-9C3A-3FF428371F06}">
      <dgm:prSet/>
      <dgm:spPr/>
      <dgm:t>
        <a:bodyPr/>
        <a:lstStyle/>
        <a:p>
          <a:endParaRPr lang="en-US"/>
        </a:p>
      </dgm:t>
    </dgm:pt>
    <dgm:pt modelId="{EE6D0A2E-1BCD-4849-A58A-9534895908B3}" type="sibTrans" cxnId="{978DDC9B-F9AC-436A-9C3A-3FF428371F06}">
      <dgm:prSet/>
      <dgm:spPr/>
      <dgm:t>
        <a:bodyPr/>
        <a:lstStyle/>
        <a:p>
          <a:endParaRPr lang="en-US"/>
        </a:p>
      </dgm:t>
    </dgm:pt>
    <dgm:pt modelId="{C41A05E5-261A-466C-912B-0E4C1A30F8F8}">
      <dgm:prSet/>
      <dgm:spPr/>
      <dgm:t>
        <a:bodyPr/>
        <a:lstStyle/>
        <a:p>
          <a:r>
            <a:rPr lang="en-US"/>
            <a:t>Provision of similar initial statements that were provided to the Complainant</a:t>
          </a:r>
        </a:p>
      </dgm:t>
    </dgm:pt>
    <dgm:pt modelId="{A0715B97-D127-481B-9401-F37AAB5E63F3}" type="parTrans" cxnId="{CD3E8003-675F-4D01-81E2-AA1E953F48D6}">
      <dgm:prSet/>
      <dgm:spPr/>
      <dgm:t>
        <a:bodyPr/>
        <a:lstStyle/>
        <a:p>
          <a:endParaRPr lang="en-US"/>
        </a:p>
      </dgm:t>
    </dgm:pt>
    <dgm:pt modelId="{F8CFFEC2-2E50-4F05-8BFB-16BCD37D51D1}" type="sibTrans" cxnId="{CD3E8003-675F-4D01-81E2-AA1E953F48D6}">
      <dgm:prSet/>
      <dgm:spPr/>
      <dgm:t>
        <a:bodyPr/>
        <a:lstStyle/>
        <a:p>
          <a:endParaRPr lang="en-US"/>
        </a:p>
      </dgm:t>
    </dgm:pt>
    <dgm:pt modelId="{13F9AA43-DB81-470B-A7B2-7BABB03D5CCA}" type="pres">
      <dgm:prSet presAssocID="{D658DCE8-CCCD-4C39-AA51-6C021700D980}" presName="matrix" presStyleCnt="0">
        <dgm:presLayoutVars>
          <dgm:chMax val="1"/>
          <dgm:dir/>
          <dgm:resizeHandles val="exact"/>
        </dgm:presLayoutVars>
      </dgm:prSet>
      <dgm:spPr/>
    </dgm:pt>
    <dgm:pt modelId="{24452164-8534-4BFA-8F9B-1911EA5B9CA2}" type="pres">
      <dgm:prSet presAssocID="{D658DCE8-CCCD-4C39-AA51-6C021700D980}" presName="diamond" presStyleLbl="bgShp" presStyleIdx="0" presStyleCnt="1"/>
      <dgm:spPr/>
    </dgm:pt>
    <dgm:pt modelId="{E0DCD453-74E4-46BD-A197-30EA9BA06658}" type="pres">
      <dgm:prSet presAssocID="{D658DCE8-CCCD-4C39-AA51-6C021700D980}" presName="quad1" presStyleLbl="node1" presStyleIdx="0" presStyleCnt="4">
        <dgm:presLayoutVars>
          <dgm:chMax val="0"/>
          <dgm:chPref val="0"/>
          <dgm:bulletEnabled val="1"/>
        </dgm:presLayoutVars>
      </dgm:prSet>
      <dgm:spPr/>
    </dgm:pt>
    <dgm:pt modelId="{90006E58-4A0A-45D2-825B-CEFA9ED32D64}" type="pres">
      <dgm:prSet presAssocID="{D658DCE8-CCCD-4C39-AA51-6C021700D980}" presName="quad2" presStyleLbl="node1" presStyleIdx="1" presStyleCnt="4">
        <dgm:presLayoutVars>
          <dgm:chMax val="0"/>
          <dgm:chPref val="0"/>
          <dgm:bulletEnabled val="1"/>
        </dgm:presLayoutVars>
      </dgm:prSet>
      <dgm:spPr/>
    </dgm:pt>
    <dgm:pt modelId="{DA0AF1AC-E82D-40F1-8991-D940179A26CF}" type="pres">
      <dgm:prSet presAssocID="{D658DCE8-CCCD-4C39-AA51-6C021700D980}" presName="quad3" presStyleLbl="node1" presStyleIdx="2" presStyleCnt="4">
        <dgm:presLayoutVars>
          <dgm:chMax val="0"/>
          <dgm:chPref val="0"/>
          <dgm:bulletEnabled val="1"/>
        </dgm:presLayoutVars>
      </dgm:prSet>
      <dgm:spPr/>
    </dgm:pt>
    <dgm:pt modelId="{24A2663F-AED1-4A91-A273-CB38C81443A2}" type="pres">
      <dgm:prSet presAssocID="{D658DCE8-CCCD-4C39-AA51-6C021700D980}" presName="quad4" presStyleLbl="node1" presStyleIdx="3" presStyleCnt="4">
        <dgm:presLayoutVars>
          <dgm:chMax val="0"/>
          <dgm:chPref val="0"/>
          <dgm:bulletEnabled val="1"/>
        </dgm:presLayoutVars>
      </dgm:prSet>
      <dgm:spPr/>
    </dgm:pt>
  </dgm:ptLst>
  <dgm:cxnLst>
    <dgm:cxn modelId="{CD3E8003-675F-4D01-81E2-AA1E953F48D6}" srcId="{D658DCE8-CCCD-4C39-AA51-6C021700D980}" destId="{C41A05E5-261A-466C-912B-0E4C1A30F8F8}" srcOrd="3" destOrd="0" parTransId="{A0715B97-D127-481B-9401-F37AAB5E63F3}" sibTransId="{F8CFFEC2-2E50-4F05-8BFB-16BCD37D51D1}"/>
    <dgm:cxn modelId="{F6AB0923-A325-40F4-83DA-E01137DA8E49}" srcId="{D658DCE8-CCCD-4C39-AA51-6C021700D980}" destId="{380AF5DA-E27E-4358-AD59-102C2113E913}" srcOrd="1" destOrd="0" parTransId="{A3B05A78-1E83-4110-BA61-9ADC456D0E7E}" sibTransId="{20B402DB-7035-493E-886D-7D1B660E3679}"/>
    <dgm:cxn modelId="{4687143E-A6A2-47F7-B940-B7299CF93645}" type="presOf" srcId="{C41A05E5-261A-466C-912B-0E4C1A30F8F8}" destId="{24A2663F-AED1-4A91-A273-CB38C81443A2}" srcOrd="0" destOrd="0" presId="urn:microsoft.com/office/officeart/2005/8/layout/matrix3"/>
    <dgm:cxn modelId="{5DA1A461-821F-49AB-BB7F-7FE922CB978F}" type="presOf" srcId="{D658DCE8-CCCD-4C39-AA51-6C021700D980}" destId="{13F9AA43-DB81-470B-A7B2-7BABB03D5CCA}" srcOrd="0" destOrd="0" presId="urn:microsoft.com/office/officeart/2005/8/layout/matrix3"/>
    <dgm:cxn modelId="{8F78DD77-3BF5-46D2-B5E2-AFBF71C0DA11}" srcId="{D658DCE8-CCCD-4C39-AA51-6C021700D980}" destId="{1318BEEF-A343-4DA1-99AB-919C435FD77D}" srcOrd="0" destOrd="0" parTransId="{B31000C5-317A-4787-A3BC-5BBC3F85F8EC}" sibTransId="{4D6D8B9D-7EF0-4122-89AF-AB2308691B0A}"/>
    <dgm:cxn modelId="{49EEEC8D-054C-45C1-8693-0F849841AA0F}" type="presOf" srcId="{380AF5DA-E27E-4358-AD59-102C2113E913}" destId="{90006E58-4A0A-45D2-825B-CEFA9ED32D64}" srcOrd="0" destOrd="0" presId="urn:microsoft.com/office/officeart/2005/8/layout/matrix3"/>
    <dgm:cxn modelId="{7B0EBC93-8483-4040-A4F5-1CABFB94E92E}" type="presOf" srcId="{1318BEEF-A343-4DA1-99AB-919C435FD77D}" destId="{E0DCD453-74E4-46BD-A197-30EA9BA06658}" srcOrd="0" destOrd="0" presId="urn:microsoft.com/office/officeart/2005/8/layout/matrix3"/>
    <dgm:cxn modelId="{978DDC9B-F9AC-436A-9C3A-3FF428371F06}" srcId="{D658DCE8-CCCD-4C39-AA51-6C021700D980}" destId="{0EE630D2-4213-4B4B-A013-CCA6B5EC9D02}" srcOrd="2" destOrd="0" parTransId="{5DEFCCDD-7A70-4BDC-8555-F70CD39925AB}" sibTransId="{EE6D0A2E-1BCD-4849-A58A-9534895908B3}"/>
    <dgm:cxn modelId="{776623C1-ABFC-49D3-A9DA-5694DDDBC441}" type="presOf" srcId="{0EE630D2-4213-4B4B-A013-CCA6B5EC9D02}" destId="{DA0AF1AC-E82D-40F1-8991-D940179A26CF}" srcOrd="0" destOrd="0" presId="urn:microsoft.com/office/officeart/2005/8/layout/matrix3"/>
    <dgm:cxn modelId="{5D3E5549-EDD2-4D05-9933-59BD0B7B595D}" type="presParOf" srcId="{13F9AA43-DB81-470B-A7B2-7BABB03D5CCA}" destId="{24452164-8534-4BFA-8F9B-1911EA5B9CA2}" srcOrd="0" destOrd="0" presId="urn:microsoft.com/office/officeart/2005/8/layout/matrix3"/>
    <dgm:cxn modelId="{A7F66CBB-260E-41F6-B986-1397A2609681}" type="presParOf" srcId="{13F9AA43-DB81-470B-A7B2-7BABB03D5CCA}" destId="{E0DCD453-74E4-46BD-A197-30EA9BA06658}" srcOrd="1" destOrd="0" presId="urn:microsoft.com/office/officeart/2005/8/layout/matrix3"/>
    <dgm:cxn modelId="{D34E90CB-0EB7-43C9-B3BD-3C5538FE353C}" type="presParOf" srcId="{13F9AA43-DB81-470B-A7B2-7BABB03D5CCA}" destId="{90006E58-4A0A-45D2-825B-CEFA9ED32D64}" srcOrd="2" destOrd="0" presId="urn:microsoft.com/office/officeart/2005/8/layout/matrix3"/>
    <dgm:cxn modelId="{94D4320C-1FD4-4C12-B59F-DDB29F10841C}" type="presParOf" srcId="{13F9AA43-DB81-470B-A7B2-7BABB03D5CCA}" destId="{DA0AF1AC-E82D-40F1-8991-D940179A26CF}" srcOrd="3" destOrd="0" presId="urn:microsoft.com/office/officeart/2005/8/layout/matrix3"/>
    <dgm:cxn modelId="{4BD11C57-A61E-44D8-A54E-598417C27551}" type="presParOf" srcId="{13F9AA43-DB81-470B-A7B2-7BABB03D5CCA}" destId="{24A2663F-AED1-4A91-A273-CB38C81443A2}"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B1AE4083-D18A-4489-AF20-3F8E59114C75}" type="doc">
      <dgm:prSet loTypeId="urn:microsoft.com/office/officeart/2005/8/layout/vList5" loCatId="list" qsTypeId="urn:microsoft.com/office/officeart/2005/8/quickstyle/simple1" qsCatId="simple" csTypeId="urn:microsoft.com/office/officeart/2005/8/colors/colorful1" csCatId="colorful"/>
      <dgm:spPr/>
      <dgm:t>
        <a:bodyPr/>
        <a:lstStyle/>
        <a:p>
          <a:endParaRPr lang="en-US"/>
        </a:p>
      </dgm:t>
    </dgm:pt>
    <dgm:pt modelId="{E914D071-3349-47E0-9957-4E7509E97A65}">
      <dgm:prSet/>
      <dgm:spPr/>
      <dgm:t>
        <a:bodyPr/>
        <a:lstStyle/>
        <a:p>
          <a:r>
            <a:rPr lang="en-US"/>
            <a:t>Time frame for completing investigation reports</a:t>
          </a:r>
        </a:p>
      </dgm:t>
    </dgm:pt>
    <dgm:pt modelId="{3B211A6F-EF1E-4051-A3FC-E057A7B68F57}" type="parTrans" cxnId="{6D6D7115-F46B-4DC6-AF64-D7FF6D5A9255}">
      <dgm:prSet/>
      <dgm:spPr/>
      <dgm:t>
        <a:bodyPr/>
        <a:lstStyle/>
        <a:p>
          <a:endParaRPr lang="en-US"/>
        </a:p>
      </dgm:t>
    </dgm:pt>
    <dgm:pt modelId="{FE75F691-C522-49C8-AFC8-AB6A9FAF82F1}" type="sibTrans" cxnId="{6D6D7115-F46B-4DC6-AF64-D7FF6D5A9255}">
      <dgm:prSet/>
      <dgm:spPr/>
      <dgm:t>
        <a:bodyPr/>
        <a:lstStyle/>
        <a:p>
          <a:endParaRPr lang="en-US"/>
        </a:p>
      </dgm:t>
    </dgm:pt>
    <dgm:pt modelId="{090E183E-93D8-48CE-AF0C-1D1DF4BEBF99}">
      <dgm:prSet/>
      <dgm:spPr/>
      <dgm:t>
        <a:bodyPr/>
        <a:lstStyle/>
        <a:p>
          <a:r>
            <a:rPr lang="en-US"/>
            <a:t>Time frame for providing investigation reports to parties</a:t>
          </a:r>
        </a:p>
      </dgm:t>
    </dgm:pt>
    <dgm:pt modelId="{AAC7A9B9-F7FE-4BCA-BBD9-B507C87F06EE}" type="parTrans" cxnId="{54A772E5-53D8-4F21-A324-AB99D01F4D0C}">
      <dgm:prSet/>
      <dgm:spPr/>
      <dgm:t>
        <a:bodyPr/>
        <a:lstStyle/>
        <a:p>
          <a:endParaRPr lang="en-US"/>
        </a:p>
      </dgm:t>
    </dgm:pt>
    <dgm:pt modelId="{BC2BF1CA-EC5B-4698-B249-39636116D19C}" type="sibTrans" cxnId="{54A772E5-53D8-4F21-A324-AB99D01F4D0C}">
      <dgm:prSet/>
      <dgm:spPr/>
      <dgm:t>
        <a:bodyPr/>
        <a:lstStyle/>
        <a:p>
          <a:endParaRPr lang="en-US"/>
        </a:p>
      </dgm:t>
    </dgm:pt>
    <dgm:pt modelId="{29AF9660-603B-47B8-865D-3FB49D22AE5D}">
      <dgm:prSet/>
      <dgm:spPr/>
      <dgm:t>
        <a:bodyPr/>
        <a:lstStyle/>
        <a:p>
          <a:r>
            <a:rPr lang="en-US"/>
            <a:t>An investigation must “fairly summarize” the relevant evidence</a:t>
          </a:r>
        </a:p>
      </dgm:t>
    </dgm:pt>
    <dgm:pt modelId="{655A84D5-B479-46D8-8113-D97545373006}" type="parTrans" cxnId="{0E2E0E27-D8C3-4AC5-89EB-A82B9451ACCF}">
      <dgm:prSet/>
      <dgm:spPr/>
      <dgm:t>
        <a:bodyPr/>
        <a:lstStyle/>
        <a:p>
          <a:endParaRPr lang="en-US"/>
        </a:p>
      </dgm:t>
    </dgm:pt>
    <dgm:pt modelId="{80554616-6BB7-4A52-974B-04174244105A}" type="sibTrans" cxnId="{0E2E0E27-D8C3-4AC5-89EB-A82B9451ACCF}">
      <dgm:prSet/>
      <dgm:spPr/>
      <dgm:t>
        <a:bodyPr/>
        <a:lstStyle/>
        <a:p>
          <a:endParaRPr lang="en-US"/>
        </a:p>
      </dgm:t>
    </dgm:pt>
    <dgm:pt modelId="{23DD2146-95DF-4CC1-88A4-EF8F37DB5F58}">
      <dgm:prSet/>
      <dgm:spPr/>
      <dgm:t>
        <a:bodyPr/>
        <a:lstStyle/>
        <a:p>
          <a:r>
            <a:rPr lang="en-US"/>
            <a:t>The investigator does not decide if harassment occured</a:t>
          </a:r>
        </a:p>
      </dgm:t>
    </dgm:pt>
    <dgm:pt modelId="{9E14D8D7-6895-4D97-81C3-7756723CC40B}" type="parTrans" cxnId="{6196F7E7-4BA8-4706-8EF4-972E8E2DFAFE}">
      <dgm:prSet/>
      <dgm:spPr/>
      <dgm:t>
        <a:bodyPr/>
        <a:lstStyle/>
        <a:p>
          <a:endParaRPr lang="en-US"/>
        </a:p>
      </dgm:t>
    </dgm:pt>
    <dgm:pt modelId="{750BC3D3-6466-4EAD-BBB2-C57B446026AC}" type="sibTrans" cxnId="{6196F7E7-4BA8-4706-8EF4-972E8E2DFAFE}">
      <dgm:prSet/>
      <dgm:spPr/>
      <dgm:t>
        <a:bodyPr/>
        <a:lstStyle/>
        <a:p>
          <a:endParaRPr lang="en-US"/>
        </a:p>
      </dgm:t>
    </dgm:pt>
    <dgm:pt modelId="{AEAFDAE4-589A-46B5-92F4-7817936D94E4}" type="pres">
      <dgm:prSet presAssocID="{B1AE4083-D18A-4489-AF20-3F8E59114C75}" presName="Name0" presStyleCnt="0">
        <dgm:presLayoutVars>
          <dgm:dir/>
          <dgm:animLvl val="lvl"/>
          <dgm:resizeHandles val="exact"/>
        </dgm:presLayoutVars>
      </dgm:prSet>
      <dgm:spPr/>
    </dgm:pt>
    <dgm:pt modelId="{68EF3F70-67A8-47BE-BA0F-9C088A648490}" type="pres">
      <dgm:prSet presAssocID="{E914D071-3349-47E0-9957-4E7509E97A65}" presName="linNode" presStyleCnt="0"/>
      <dgm:spPr/>
    </dgm:pt>
    <dgm:pt modelId="{B9B99FE8-3D5C-4786-A114-EA6AFB61C657}" type="pres">
      <dgm:prSet presAssocID="{E914D071-3349-47E0-9957-4E7509E97A65}" presName="parentText" presStyleLbl="node1" presStyleIdx="0" presStyleCnt="4">
        <dgm:presLayoutVars>
          <dgm:chMax val="1"/>
          <dgm:bulletEnabled val="1"/>
        </dgm:presLayoutVars>
      </dgm:prSet>
      <dgm:spPr/>
    </dgm:pt>
    <dgm:pt modelId="{713469A3-E16F-476A-ABB5-544EB1FC1CC8}" type="pres">
      <dgm:prSet presAssocID="{FE75F691-C522-49C8-AFC8-AB6A9FAF82F1}" presName="sp" presStyleCnt="0"/>
      <dgm:spPr/>
    </dgm:pt>
    <dgm:pt modelId="{377F2F88-921E-4D81-94DE-32E220757D45}" type="pres">
      <dgm:prSet presAssocID="{090E183E-93D8-48CE-AF0C-1D1DF4BEBF99}" presName="linNode" presStyleCnt="0"/>
      <dgm:spPr/>
    </dgm:pt>
    <dgm:pt modelId="{A36CF475-EB94-4747-A8CB-AD4108786FDB}" type="pres">
      <dgm:prSet presAssocID="{090E183E-93D8-48CE-AF0C-1D1DF4BEBF99}" presName="parentText" presStyleLbl="node1" presStyleIdx="1" presStyleCnt="4">
        <dgm:presLayoutVars>
          <dgm:chMax val="1"/>
          <dgm:bulletEnabled val="1"/>
        </dgm:presLayoutVars>
      </dgm:prSet>
      <dgm:spPr/>
    </dgm:pt>
    <dgm:pt modelId="{176FF51D-0F3E-4617-AE34-12D42A831026}" type="pres">
      <dgm:prSet presAssocID="{BC2BF1CA-EC5B-4698-B249-39636116D19C}" presName="sp" presStyleCnt="0"/>
      <dgm:spPr/>
    </dgm:pt>
    <dgm:pt modelId="{06FC35FA-8954-40CA-AED2-7CC26247ED66}" type="pres">
      <dgm:prSet presAssocID="{29AF9660-603B-47B8-865D-3FB49D22AE5D}" presName="linNode" presStyleCnt="0"/>
      <dgm:spPr/>
    </dgm:pt>
    <dgm:pt modelId="{5B7F0722-30AA-4D48-905B-0A03398C2C40}" type="pres">
      <dgm:prSet presAssocID="{29AF9660-603B-47B8-865D-3FB49D22AE5D}" presName="parentText" presStyleLbl="node1" presStyleIdx="2" presStyleCnt="4">
        <dgm:presLayoutVars>
          <dgm:chMax val="1"/>
          <dgm:bulletEnabled val="1"/>
        </dgm:presLayoutVars>
      </dgm:prSet>
      <dgm:spPr/>
    </dgm:pt>
    <dgm:pt modelId="{F9F5FB73-E904-49F2-9C4A-333525BDA77E}" type="pres">
      <dgm:prSet presAssocID="{80554616-6BB7-4A52-974B-04174244105A}" presName="sp" presStyleCnt="0"/>
      <dgm:spPr/>
    </dgm:pt>
    <dgm:pt modelId="{8A5620EF-9D2A-40DC-AFE2-2CF6AC308540}" type="pres">
      <dgm:prSet presAssocID="{23DD2146-95DF-4CC1-88A4-EF8F37DB5F58}" presName="linNode" presStyleCnt="0"/>
      <dgm:spPr/>
    </dgm:pt>
    <dgm:pt modelId="{6BE43F8F-CCD7-440C-ACC9-FD70CF7E2874}" type="pres">
      <dgm:prSet presAssocID="{23DD2146-95DF-4CC1-88A4-EF8F37DB5F58}" presName="parentText" presStyleLbl="node1" presStyleIdx="3" presStyleCnt="4">
        <dgm:presLayoutVars>
          <dgm:chMax val="1"/>
          <dgm:bulletEnabled val="1"/>
        </dgm:presLayoutVars>
      </dgm:prSet>
      <dgm:spPr/>
    </dgm:pt>
  </dgm:ptLst>
  <dgm:cxnLst>
    <dgm:cxn modelId="{6D6D7115-F46B-4DC6-AF64-D7FF6D5A9255}" srcId="{B1AE4083-D18A-4489-AF20-3F8E59114C75}" destId="{E914D071-3349-47E0-9957-4E7509E97A65}" srcOrd="0" destOrd="0" parTransId="{3B211A6F-EF1E-4051-A3FC-E057A7B68F57}" sibTransId="{FE75F691-C522-49C8-AFC8-AB6A9FAF82F1}"/>
    <dgm:cxn modelId="{0E2E0E27-D8C3-4AC5-89EB-A82B9451ACCF}" srcId="{B1AE4083-D18A-4489-AF20-3F8E59114C75}" destId="{29AF9660-603B-47B8-865D-3FB49D22AE5D}" srcOrd="2" destOrd="0" parTransId="{655A84D5-B479-46D8-8113-D97545373006}" sibTransId="{80554616-6BB7-4A52-974B-04174244105A}"/>
    <dgm:cxn modelId="{B9952E33-7C43-4D21-B29E-191C1F2B036F}" type="presOf" srcId="{E914D071-3349-47E0-9957-4E7509E97A65}" destId="{B9B99FE8-3D5C-4786-A114-EA6AFB61C657}" srcOrd="0" destOrd="0" presId="urn:microsoft.com/office/officeart/2005/8/layout/vList5"/>
    <dgm:cxn modelId="{70489983-A596-43AE-A69A-F0179920EEF6}" type="presOf" srcId="{B1AE4083-D18A-4489-AF20-3F8E59114C75}" destId="{AEAFDAE4-589A-46B5-92F4-7817936D94E4}" srcOrd="0" destOrd="0" presId="urn:microsoft.com/office/officeart/2005/8/layout/vList5"/>
    <dgm:cxn modelId="{B05A67BB-E7D2-4BE3-888F-200035D80B43}" type="presOf" srcId="{29AF9660-603B-47B8-865D-3FB49D22AE5D}" destId="{5B7F0722-30AA-4D48-905B-0A03398C2C40}" srcOrd="0" destOrd="0" presId="urn:microsoft.com/office/officeart/2005/8/layout/vList5"/>
    <dgm:cxn modelId="{68AE0FD9-D4F6-46AB-AEDB-B813F14F74FD}" type="presOf" srcId="{090E183E-93D8-48CE-AF0C-1D1DF4BEBF99}" destId="{A36CF475-EB94-4747-A8CB-AD4108786FDB}" srcOrd="0" destOrd="0" presId="urn:microsoft.com/office/officeart/2005/8/layout/vList5"/>
    <dgm:cxn modelId="{20E552DC-200D-489C-BFC2-AAC83E5697D1}" type="presOf" srcId="{23DD2146-95DF-4CC1-88A4-EF8F37DB5F58}" destId="{6BE43F8F-CCD7-440C-ACC9-FD70CF7E2874}" srcOrd="0" destOrd="0" presId="urn:microsoft.com/office/officeart/2005/8/layout/vList5"/>
    <dgm:cxn modelId="{54A772E5-53D8-4F21-A324-AB99D01F4D0C}" srcId="{B1AE4083-D18A-4489-AF20-3F8E59114C75}" destId="{090E183E-93D8-48CE-AF0C-1D1DF4BEBF99}" srcOrd="1" destOrd="0" parTransId="{AAC7A9B9-F7FE-4BCA-BBD9-B507C87F06EE}" sibTransId="{BC2BF1CA-EC5B-4698-B249-39636116D19C}"/>
    <dgm:cxn modelId="{6196F7E7-4BA8-4706-8EF4-972E8E2DFAFE}" srcId="{B1AE4083-D18A-4489-AF20-3F8E59114C75}" destId="{23DD2146-95DF-4CC1-88A4-EF8F37DB5F58}" srcOrd="3" destOrd="0" parTransId="{9E14D8D7-6895-4D97-81C3-7756723CC40B}" sibTransId="{750BC3D3-6466-4EAD-BBB2-C57B446026AC}"/>
    <dgm:cxn modelId="{2E4927AA-4439-4141-994D-ABA7F716ECC0}" type="presParOf" srcId="{AEAFDAE4-589A-46B5-92F4-7817936D94E4}" destId="{68EF3F70-67A8-47BE-BA0F-9C088A648490}" srcOrd="0" destOrd="0" presId="urn:microsoft.com/office/officeart/2005/8/layout/vList5"/>
    <dgm:cxn modelId="{2EF7497E-E750-40B5-AA5C-D56065517C74}" type="presParOf" srcId="{68EF3F70-67A8-47BE-BA0F-9C088A648490}" destId="{B9B99FE8-3D5C-4786-A114-EA6AFB61C657}" srcOrd="0" destOrd="0" presId="urn:microsoft.com/office/officeart/2005/8/layout/vList5"/>
    <dgm:cxn modelId="{50378068-6397-4A1C-94F1-3C9F26BFA29B}" type="presParOf" srcId="{AEAFDAE4-589A-46B5-92F4-7817936D94E4}" destId="{713469A3-E16F-476A-ABB5-544EB1FC1CC8}" srcOrd="1" destOrd="0" presId="urn:microsoft.com/office/officeart/2005/8/layout/vList5"/>
    <dgm:cxn modelId="{7B899820-E1D7-4AD1-B5FE-10BB846AB8E7}" type="presParOf" srcId="{AEAFDAE4-589A-46B5-92F4-7817936D94E4}" destId="{377F2F88-921E-4D81-94DE-32E220757D45}" srcOrd="2" destOrd="0" presId="urn:microsoft.com/office/officeart/2005/8/layout/vList5"/>
    <dgm:cxn modelId="{3D55793C-940A-4691-A57A-3E58778C4F2B}" type="presParOf" srcId="{377F2F88-921E-4D81-94DE-32E220757D45}" destId="{A36CF475-EB94-4747-A8CB-AD4108786FDB}" srcOrd="0" destOrd="0" presId="urn:microsoft.com/office/officeart/2005/8/layout/vList5"/>
    <dgm:cxn modelId="{C9506107-C8A2-4462-84C5-4FD09DA33599}" type="presParOf" srcId="{AEAFDAE4-589A-46B5-92F4-7817936D94E4}" destId="{176FF51D-0F3E-4617-AE34-12D42A831026}" srcOrd="3" destOrd="0" presId="urn:microsoft.com/office/officeart/2005/8/layout/vList5"/>
    <dgm:cxn modelId="{A3643CFC-2BB7-457B-8B17-565927428BE3}" type="presParOf" srcId="{AEAFDAE4-589A-46B5-92F4-7817936D94E4}" destId="{06FC35FA-8954-40CA-AED2-7CC26247ED66}" srcOrd="4" destOrd="0" presId="urn:microsoft.com/office/officeart/2005/8/layout/vList5"/>
    <dgm:cxn modelId="{11072A37-6607-4954-93BC-080ECA15F336}" type="presParOf" srcId="{06FC35FA-8954-40CA-AED2-7CC26247ED66}" destId="{5B7F0722-30AA-4D48-905B-0A03398C2C40}" srcOrd="0" destOrd="0" presId="urn:microsoft.com/office/officeart/2005/8/layout/vList5"/>
    <dgm:cxn modelId="{CE753193-5AA9-4932-B4C4-F089D4C94E9A}" type="presParOf" srcId="{AEAFDAE4-589A-46B5-92F4-7817936D94E4}" destId="{F9F5FB73-E904-49F2-9C4A-333525BDA77E}" srcOrd="5" destOrd="0" presId="urn:microsoft.com/office/officeart/2005/8/layout/vList5"/>
    <dgm:cxn modelId="{2C9937A1-C6F4-43DC-8164-DB11D31EB4AC}" type="presParOf" srcId="{AEAFDAE4-589A-46B5-92F4-7817936D94E4}" destId="{8A5620EF-9D2A-40DC-AFE2-2CF6AC308540}" srcOrd="6" destOrd="0" presId="urn:microsoft.com/office/officeart/2005/8/layout/vList5"/>
    <dgm:cxn modelId="{A2F55A6E-0E55-4309-85EE-94E937B121CB}" type="presParOf" srcId="{8A5620EF-9D2A-40DC-AFE2-2CF6AC308540}" destId="{6BE43F8F-CCD7-440C-ACC9-FD70CF7E2874}"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DD40944-B82E-4C6B-AE13-651F2AFEEAD7}" type="doc">
      <dgm:prSet loTypeId="urn:microsoft.com/office/officeart/2005/8/layout/hierarchy1" loCatId="hierarchy" qsTypeId="urn:microsoft.com/office/officeart/2005/8/quickstyle/simple2" qsCatId="simple" csTypeId="urn:microsoft.com/office/officeart/2005/8/colors/colorful1" csCatId="colorful" phldr="1"/>
      <dgm:spPr/>
      <dgm:t>
        <a:bodyPr/>
        <a:lstStyle/>
        <a:p>
          <a:endParaRPr lang="en-US"/>
        </a:p>
      </dgm:t>
    </dgm:pt>
    <dgm:pt modelId="{3EE0FF4D-EEF3-4178-BBD4-CA485B5358DF}">
      <dgm:prSet/>
      <dgm:spPr/>
      <dgm:t>
        <a:bodyPr/>
        <a:lstStyle/>
        <a:p>
          <a:r>
            <a:rPr lang="en-US"/>
            <a:t>All schools must allow for an exchange of written relevant questions, regardless of whether a live hearing is also offered.  </a:t>
          </a:r>
        </a:p>
      </dgm:t>
    </dgm:pt>
    <dgm:pt modelId="{28F7381D-94E0-43FB-947B-BA5FA9A87DE2}" type="parTrans" cxnId="{715798AE-C6D8-49AF-BB74-1B58AC95694C}">
      <dgm:prSet/>
      <dgm:spPr/>
      <dgm:t>
        <a:bodyPr/>
        <a:lstStyle/>
        <a:p>
          <a:endParaRPr lang="en-US"/>
        </a:p>
      </dgm:t>
    </dgm:pt>
    <dgm:pt modelId="{B6AA42C6-8331-42B1-B982-6ACA0F5CA055}" type="sibTrans" cxnId="{715798AE-C6D8-49AF-BB74-1B58AC95694C}">
      <dgm:prSet/>
      <dgm:spPr/>
      <dgm:t>
        <a:bodyPr/>
        <a:lstStyle/>
        <a:p>
          <a:endParaRPr lang="en-US"/>
        </a:p>
      </dgm:t>
    </dgm:pt>
    <dgm:pt modelId="{3876EB42-590F-4B9E-B19E-749ADC6E77DA}" type="pres">
      <dgm:prSet presAssocID="{4DD40944-B82E-4C6B-AE13-651F2AFEEAD7}" presName="hierChild1" presStyleCnt="0">
        <dgm:presLayoutVars>
          <dgm:chPref val="1"/>
          <dgm:dir/>
          <dgm:animOne val="branch"/>
          <dgm:animLvl val="lvl"/>
          <dgm:resizeHandles/>
        </dgm:presLayoutVars>
      </dgm:prSet>
      <dgm:spPr/>
    </dgm:pt>
    <dgm:pt modelId="{BAE5602E-4EB9-495D-A90D-C143CDA0D94B}" type="pres">
      <dgm:prSet presAssocID="{3EE0FF4D-EEF3-4178-BBD4-CA485B5358DF}" presName="hierRoot1" presStyleCnt="0"/>
      <dgm:spPr/>
    </dgm:pt>
    <dgm:pt modelId="{9A32865B-492E-434F-B00D-710E74F9E082}" type="pres">
      <dgm:prSet presAssocID="{3EE0FF4D-EEF3-4178-BBD4-CA485B5358DF}" presName="composite" presStyleCnt="0"/>
      <dgm:spPr/>
    </dgm:pt>
    <dgm:pt modelId="{C98FC433-A1E5-4605-9876-A76971DCCFF1}" type="pres">
      <dgm:prSet presAssocID="{3EE0FF4D-EEF3-4178-BBD4-CA485B5358DF}" presName="background" presStyleLbl="node0" presStyleIdx="0" presStyleCnt="1"/>
      <dgm:spPr/>
    </dgm:pt>
    <dgm:pt modelId="{9DB3F271-CE70-4CDF-8195-941995541C89}" type="pres">
      <dgm:prSet presAssocID="{3EE0FF4D-EEF3-4178-BBD4-CA485B5358DF}" presName="text" presStyleLbl="fgAcc0" presStyleIdx="0" presStyleCnt="1">
        <dgm:presLayoutVars>
          <dgm:chPref val="3"/>
        </dgm:presLayoutVars>
      </dgm:prSet>
      <dgm:spPr/>
    </dgm:pt>
    <dgm:pt modelId="{7725D4EC-0434-4B12-A643-6F39D2B23435}" type="pres">
      <dgm:prSet presAssocID="{3EE0FF4D-EEF3-4178-BBD4-CA485B5358DF}" presName="hierChild2" presStyleCnt="0"/>
      <dgm:spPr/>
    </dgm:pt>
  </dgm:ptLst>
  <dgm:cxnLst>
    <dgm:cxn modelId="{715798AE-C6D8-49AF-BB74-1B58AC95694C}" srcId="{4DD40944-B82E-4C6B-AE13-651F2AFEEAD7}" destId="{3EE0FF4D-EEF3-4178-BBD4-CA485B5358DF}" srcOrd="0" destOrd="0" parTransId="{28F7381D-94E0-43FB-947B-BA5FA9A87DE2}" sibTransId="{B6AA42C6-8331-42B1-B982-6ACA0F5CA055}"/>
    <dgm:cxn modelId="{C42195C9-9962-4AB1-BB2F-6C418D6E8A52}" type="presOf" srcId="{3EE0FF4D-EEF3-4178-BBD4-CA485B5358DF}" destId="{9DB3F271-CE70-4CDF-8195-941995541C89}" srcOrd="0" destOrd="0" presId="urn:microsoft.com/office/officeart/2005/8/layout/hierarchy1"/>
    <dgm:cxn modelId="{C18DBCE3-D7AA-48B0-9FBC-808355A0B3D4}" type="presOf" srcId="{4DD40944-B82E-4C6B-AE13-651F2AFEEAD7}" destId="{3876EB42-590F-4B9E-B19E-749ADC6E77DA}" srcOrd="0" destOrd="0" presId="urn:microsoft.com/office/officeart/2005/8/layout/hierarchy1"/>
    <dgm:cxn modelId="{0D082AAF-C556-429B-A464-3328B7F3A1DD}" type="presParOf" srcId="{3876EB42-590F-4B9E-B19E-749ADC6E77DA}" destId="{BAE5602E-4EB9-495D-A90D-C143CDA0D94B}" srcOrd="0" destOrd="0" presId="urn:microsoft.com/office/officeart/2005/8/layout/hierarchy1"/>
    <dgm:cxn modelId="{54BBB990-DD68-44F1-82C9-38BA845BE387}" type="presParOf" srcId="{BAE5602E-4EB9-495D-A90D-C143CDA0D94B}" destId="{9A32865B-492E-434F-B00D-710E74F9E082}" srcOrd="0" destOrd="0" presId="urn:microsoft.com/office/officeart/2005/8/layout/hierarchy1"/>
    <dgm:cxn modelId="{A5918C38-E046-4E4D-9274-E4E5FA4E190B}" type="presParOf" srcId="{9A32865B-492E-434F-B00D-710E74F9E082}" destId="{C98FC433-A1E5-4605-9876-A76971DCCFF1}" srcOrd="0" destOrd="0" presId="urn:microsoft.com/office/officeart/2005/8/layout/hierarchy1"/>
    <dgm:cxn modelId="{46A1DEF7-2670-41EF-B412-465F5C95B86B}" type="presParOf" srcId="{9A32865B-492E-434F-B00D-710E74F9E082}" destId="{9DB3F271-CE70-4CDF-8195-941995541C89}" srcOrd="1" destOrd="0" presId="urn:microsoft.com/office/officeart/2005/8/layout/hierarchy1"/>
    <dgm:cxn modelId="{850B4148-F58F-4136-9957-E2F89A6A7E52}" type="presParOf" srcId="{BAE5602E-4EB9-495D-A90D-C143CDA0D94B}" destId="{7725D4EC-0434-4B12-A643-6F39D2B23435}" srcOrd="1" destOrd="0" presId="urn:microsoft.com/office/officeart/2005/8/layout/hierarchy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2936D1BC-86A1-4A37-A341-EFEE520DC0F4}" type="doc">
      <dgm:prSet loTypeId="urn:microsoft.com/office/officeart/2018/5/layout/CenteredIconLabelDescriptionList" loCatId="icon" qsTypeId="urn:microsoft.com/office/officeart/2005/8/quickstyle/simple1" qsCatId="simple" csTypeId="urn:microsoft.com/office/officeart/2018/5/colors/Iconchunking_neutralbg_accent0_3" csCatId="mainScheme" phldr="1"/>
      <dgm:spPr/>
      <dgm:t>
        <a:bodyPr/>
        <a:lstStyle/>
        <a:p>
          <a:endParaRPr lang="en-US"/>
        </a:p>
      </dgm:t>
    </dgm:pt>
    <dgm:pt modelId="{C608A398-2F3B-471D-9607-F201A02231C5}">
      <dgm:prSet custT="1"/>
      <dgm:spPr/>
      <dgm:t>
        <a:bodyPr/>
        <a:lstStyle/>
        <a:p>
          <a:pPr>
            <a:lnSpc>
              <a:spcPct val="100000"/>
            </a:lnSpc>
            <a:defRPr b="1"/>
          </a:pPr>
          <a:r>
            <a:rPr lang="en-US" sz="3200" dirty="0"/>
            <a:t>Recording</a:t>
          </a:r>
        </a:p>
      </dgm:t>
    </dgm:pt>
    <dgm:pt modelId="{0F1C33FF-6F38-4FEC-B3A8-B1F9CA0B626D}" type="parTrans" cxnId="{C83BD1BD-64C8-415C-A62C-EE2830116BDE}">
      <dgm:prSet/>
      <dgm:spPr/>
      <dgm:t>
        <a:bodyPr/>
        <a:lstStyle/>
        <a:p>
          <a:endParaRPr lang="en-US"/>
        </a:p>
      </dgm:t>
    </dgm:pt>
    <dgm:pt modelId="{1E944115-6AFA-4891-B819-C01DB5C63211}" type="sibTrans" cxnId="{C83BD1BD-64C8-415C-A62C-EE2830116BDE}">
      <dgm:prSet/>
      <dgm:spPr/>
      <dgm:t>
        <a:bodyPr/>
        <a:lstStyle/>
        <a:p>
          <a:endParaRPr lang="en-US"/>
        </a:p>
      </dgm:t>
    </dgm:pt>
    <dgm:pt modelId="{A6406AC0-BB2A-43B0-A164-79AB020971DF}">
      <dgm:prSet custT="1"/>
      <dgm:spPr/>
      <dgm:t>
        <a:bodyPr/>
        <a:lstStyle/>
        <a:p>
          <a:pPr>
            <a:lnSpc>
              <a:spcPct val="100000"/>
            </a:lnSpc>
            <a:defRPr b="1"/>
          </a:pPr>
          <a:r>
            <a:rPr lang="en-US" sz="3000" dirty="0"/>
            <a:t>Appointment of Advisor</a:t>
          </a:r>
        </a:p>
      </dgm:t>
    </dgm:pt>
    <dgm:pt modelId="{8C0FAAFF-A654-4407-A4B4-8E4A3C826C1B}" type="parTrans" cxnId="{40D9D753-A65B-45C6-8DFF-56537C23920F}">
      <dgm:prSet/>
      <dgm:spPr/>
      <dgm:t>
        <a:bodyPr/>
        <a:lstStyle/>
        <a:p>
          <a:endParaRPr lang="en-US"/>
        </a:p>
      </dgm:t>
    </dgm:pt>
    <dgm:pt modelId="{FA37AE0D-FAE4-4C2C-AD6A-D3E28452EDA1}" type="sibTrans" cxnId="{40D9D753-A65B-45C6-8DFF-56537C23920F}">
      <dgm:prSet/>
      <dgm:spPr/>
      <dgm:t>
        <a:bodyPr/>
        <a:lstStyle/>
        <a:p>
          <a:endParaRPr lang="en-US"/>
        </a:p>
      </dgm:t>
    </dgm:pt>
    <dgm:pt modelId="{FACE1180-44E8-4E5D-A910-4D26D8F70804}">
      <dgm:prSet custT="1"/>
      <dgm:spPr/>
      <dgm:t>
        <a:bodyPr/>
        <a:lstStyle/>
        <a:p>
          <a:pPr>
            <a:lnSpc>
              <a:spcPct val="100000"/>
            </a:lnSpc>
            <a:defRPr b="1"/>
          </a:pPr>
          <a:r>
            <a:rPr lang="en-US" sz="3000" dirty="0"/>
            <a:t>Questioning</a:t>
          </a:r>
        </a:p>
      </dgm:t>
    </dgm:pt>
    <dgm:pt modelId="{AC015D0D-AA44-4891-B5AD-8ED8E98FC8B0}" type="parTrans" cxnId="{E1F4DF26-9FC5-4542-8C91-68028F69891D}">
      <dgm:prSet/>
      <dgm:spPr/>
      <dgm:t>
        <a:bodyPr/>
        <a:lstStyle/>
        <a:p>
          <a:endParaRPr lang="en-US"/>
        </a:p>
      </dgm:t>
    </dgm:pt>
    <dgm:pt modelId="{80CFA919-1559-47F3-A872-FA2AA8A57107}" type="sibTrans" cxnId="{E1F4DF26-9FC5-4542-8C91-68028F69891D}">
      <dgm:prSet/>
      <dgm:spPr/>
      <dgm:t>
        <a:bodyPr/>
        <a:lstStyle/>
        <a:p>
          <a:endParaRPr lang="en-US"/>
        </a:p>
      </dgm:t>
    </dgm:pt>
    <dgm:pt modelId="{6A31C3D9-434B-45E8-837F-B931B15A372A}">
      <dgm:prSet/>
      <dgm:spPr/>
      <dgm:t>
        <a:bodyPr/>
        <a:lstStyle/>
        <a:p>
          <a:pPr>
            <a:lnSpc>
              <a:spcPct val="100000"/>
            </a:lnSpc>
          </a:pPr>
          <a:endParaRPr lang="en-US" dirty="0"/>
        </a:p>
      </dgm:t>
    </dgm:pt>
    <dgm:pt modelId="{0656EE77-2801-4EFA-A93F-AB1DF865F11F}" type="parTrans" cxnId="{6BC8E5F6-48F5-41F8-934D-F6AA53287FAE}">
      <dgm:prSet/>
      <dgm:spPr/>
      <dgm:t>
        <a:bodyPr/>
        <a:lstStyle/>
        <a:p>
          <a:endParaRPr lang="en-US"/>
        </a:p>
      </dgm:t>
    </dgm:pt>
    <dgm:pt modelId="{6B465B1D-0668-400E-8FB3-45BFDF446DA5}" type="sibTrans" cxnId="{6BC8E5F6-48F5-41F8-934D-F6AA53287FAE}">
      <dgm:prSet/>
      <dgm:spPr/>
      <dgm:t>
        <a:bodyPr/>
        <a:lstStyle/>
        <a:p>
          <a:endParaRPr lang="en-US"/>
        </a:p>
      </dgm:t>
    </dgm:pt>
    <dgm:pt modelId="{59EEA69B-9543-46A7-A22E-7B01B5A691CA}" type="pres">
      <dgm:prSet presAssocID="{2936D1BC-86A1-4A37-A341-EFEE520DC0F4}" presName="root" presStyleCnt="0">
        <dgm:presLayoutVars>
          <dgm:dir/>
          <dgm:resizeHandles val="exact"/>
        </dgm:presLayoutVars>
      </dgm:prSet>
      <dgm:spPr/>
    </dgm:pt>
    <dgm:pt modelId="{B7DE5309-F66B-4AF7-B831-4F08FCD29FA8}" type="pres">
      <dgm:prSet presAssocID="{C608A398-2F3B-471D-9607-F201A02231C5}" presName="compNode" presStyleCnt="0"/>
      <dgm:spPr/>
    </dgm:pt>
    <dgm:pt modelId="{B2DE3610-B21C-44AE-BD42-16048BEA782F}" type="pres">
      <dgm:prSet presAssocID="{C608A398-2F3B-471D-9607-F201A02231C5}"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Radio microphone"/>
        </a:ext>
      </dgm:extLst>
    </dgm:pt>
    <dgm:pt modelId="{28381785-9C8A-4387-BFEE-A9C4C43D44F4}" type="pres">
      <dgm:prSet presAssocID="{C608A398-2F3B-471D-9607-F201A02231C5}" presName="iconSpace" presStyleCnt="0"/>
      <dgm:spPr/>
    </dgm:pt>
    <dgm:pt modelId="{F3AF2BB3-4EDE-4EDC-A3A6-4F1C257AB0C1}" type="pres">
      <dgm:prSet presAssocID="{C608A398-2F3B-471D-9607-F201A02231C5}" presName="parTx" presStyleLbl="revTx" presStyleIdx="0" presStyleCnt="6">
        <dgm:presLayoutVars>
          <dgm:chMax val="0"/>
          <dgm:chPref val="0"/>
        </dgm:presLayoutVars>
      </dgm:prSet>
      <dgm:spPr/>
    </dgm:pt>
    <dgm:pt modelId="{9BBE4B9C-5E5B-41DB-905B-73239ACC52C9}" type="pres">
      <dgm:prSet presAssocID="{C608A398-2F3B-471D-9607-F201A02231C5}" presName="txSpace" presStyleCnt="0"/>
      <dgm:spPr/>
    </dgm:pt>
    <dgm:pt modelId="{F2BC8B69-7A7C-4051-B8D1-71661EB6858C}" type="pres">
      <dgm:prSet presAssocID="{C608A398-2F3B-471D-9607-F201A02231C5}" presName="desTx" presStyleLbl="revTx" presStyleIdx="1" presStyleCnt="6">
        <dgm:presLayoutVars/>
      </dgm:prSet>
      <dgm:spPr/>
    </dgm:pt>
    <dgm:pt modelId="{241CACD0-6C80-42AC-A9C1-6B648F5AE14E}" type="pres">
      <dgm:prSet presAssocID="{1E944115-6AFA-4891-B819-C01DB5C63211}" presName="sibTrans" presStyleCnt="0"/>
      <dgm:spPr/>
    </dgm:pt>
    <dgm:pt modelId="{68F2E846-2879-466E-A62C-A94E40D30D21}" type="pres">
      <dgm:prSet presAssocID="{A6406AC0-BB2A-43B0-A164-79AB020971DF}" presName="compNode" presStyleCnt="0"/>
      <dgm:spPr/>
    </dgm:pt>
    <dgm:pt modelId="{F3942E63-F050-4791-9F50-7E59D0C4EFD7}" type="pres">
      <dgm:prSet presAssocID="{A6406AC0-BB2A-43B0-A164-79AB020971DF}"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ser"/>
        </a:ext>
      </dgm:extLst>
    </dgm:pt>
    <dgm:pt modelId="{0C24A1EF-5605-48FC-BE12-91D650A0D5D3}" type="pres">
      <dgm:prSet presAssocID="{A6406AC0-BB2A-43B0-A164-79AB020971DF}" presName="iconSpace" presStyleCnt="0"/>
      <dgm:spPr/>
    </dgm:pt>
    <dgm:pt modelId="{9AFF45CA-4CC1-461D-84D4-F75269999B50}" type="pres">
      <dgm:prSet presAssocID="{A6406AC0-BB2A-43B0-A164-79AB020971DF}" presName="parTx" presStyleLbl="revTx" presStyleIdx="2" presStyleCnt="6">
        <dgm:presLayoutVars>
          <dgm:chMax val="0"/>
          <dgm:chPref val="0"/>
        </dgm:presLayoutVars>
      </dgm:prSet>
      <dgm:spPr/>
    </dgm:pt>
    <dgm:pt modelId="{226A89FD-B6A1-4C81-BDC9-2916E53A6620}" type="pres">
      <dgm:prSet presAssocID="{A6406AC0-BB2A-43B0-A164-79AB020971DF}" presName="txSpace" presStyleCnt="0"/>
      <dgm:spPr/>
    </dgm:pt>
    <dgm:pt modelId="{3EF57C5C-4CEE-497A-B336-D9B71EE378F5}" type="pres">
      <dgm:prSet presAssocID="{A6406AC0-BB2A-43B0-A164-79AB020971DF}" presName="desTx" presStyleLbl="revTx" presStyleIdx="3" presStyleCnt="6">
        <dgm:presLayoutVars/>
      </dgm:prSet>
      <dgm:spPr/>
    </dgm:pt>
    <dgm:pt modelId="{BDD42BD4-34C9-4BCA-A3F7-DDF5A481CF72}" type="pres">
      <dgm:prSet presAssocID="{FA37AE0D-FAE4-4C2C-AD6A-D3E28452EDA1}" presName="sibTrans" presStyleCnt="0"/>
      <dgm:spPr/>
    </dgm:pt>
    <dgm:pt modelId="{38F09A0B-D869-4330-A778-7AEEC461CA34}" type="pres">
      <dgm:prSet presAssocID="{FACE1180-44E8-4E5D-A910-4D26D8F70804}" presName="compNode" presStyleCnt="0"/>
      <dgm:spPr/>
    </dgm:pt>
    <dgm:pt modelId="{59294963-4C9D-4C4D-A343-CA3EAA87B0D6}" type="pres">
      <dgm:prSet presAssocID="{FACE1180-44E8-4E5D-A910-4D26D8F70804}"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Judge"/>
        </a:ext>
      </dgm:extLst>
    </dgm:pt>
    <dgm:pt modelId="{0870FC9E-1B1D-4203-98B5-B6538E245A18}" type="pres">
      <dgm:prSet presAssocID="{FACE1180-44E8-4E5D-A910-4D26D8F70804}" presName="iconSpace" presStyleCnt="0"/>
      <dgm:spPr/>
    </dgm:pt>
    <dgm:pt modelId="{CABB4A3E-5663-4036-ACAE-C7F7E5DA1C4C}" type="pres">
      <dgm:prSet presAssocID="{FACE1180-44E8-4E5D-A910-4D26D8F70804}" presName="parTx" presStyleLbl="revTx" presStyleIdx="4" presStyleCnt="6">
        <dgm:presLayoutVars>
          <dgm:chMax val="0"/>
          <dgm:chPref val="0"/>
        </dgm:presLayoutVars>
      </dgm:prSet>
      <dgm:spPr/>
    </dgm:pt>
    <dgm:pt modelId="{1B2307AE-0DF8-4E6F-BBC3-1C271FC6E69E}" type="pres">
      <dgm:prSet presAssocID="{FACE1180-44E8-4E5D-A910-4D26D8F70804}" presName="txSpace" presStyleCnt="0"/>
      <dgm:spPr/>
    </dgm:pt>
    <dgm:pt modelId="{70586E5F-346C-435F-8520-D8758C5CA1F1}" type="pres">
      <dgm:prSet presAssocID="{FACE1180-44E8-4E5D-A910-4D26D8F70804}" presName="desTx" presStyleLbl="revTx" presStyleIdx="5" presStyleCnt="6">
        <dgm:presLayoutVars/>
      </dgm:prSet>
      <dgm:spPr/>
    </dgm:pt>
  </dgm:ptLst>
  <dgm:cxnLst>
    <dgm:cxn modelId="{E1F4DF26-9FC5-4542-8C91-68028F69891D}" srcId="{2936D1BC-86A1-4A37-A341-EFEE520DC0F4}" destId="{FACE1180-44E8-4E5D-A910-4D26D8F70804}" srcOrd="2" destOrd="0" parTransId="{AC015D0D-AA44-4891-B5AD-8ED8E98FC8B0}" sibTransId="{80CFA919-1559-47F3-A872-FA2AA8A57107}"/>
    <dgm:cxn modelId="{40D9D753-A65B-45C6-8DFF-56537C23920F}" srcId="{2936D1BC-86A1-4A37-A341-EFEE520DC0F4}" destId="{A6406AC0-BB2A-43B0-A164-79AB020971DF}" srcOrd="1" destOrd="0" parTransId="{8C0FAAFF-A654-4407-A4B4-8E4A3C826C1B}" sibTransId="{FA37AE0D-FAE4-4C2C-AD6A-D3E28452EDA1}"/>
    <dgm:cxn modelId="{A55825A2-A718-4060-92BB-3BAE694C1793}" type="presOf" srcId="{C608A398-2F3B-471D-9607-F201A02231C5}" destId="{F3AF2BB3-4EDE-4EDC-A3A6-4F1C257AB0C1}" srcOrd="0" destOrd="0" presId="urn:microsoft.com/office/officeart/2018/5/layout/CenteredIconLabelDescriptionList"/>
    <dgm:cxn modelId="{C83BD1BD-64C8-415C-A62C-EE2830116BDE}" srcId="{2936D1BC-86A1-4A37-A341-EFEE520DC0F4}" destId="{C608A398-2F3B-471D-9607-F201A02231C5}" srcOrd="0" destOrd="0" parTransId="{0F1C33FF-6F38-4FEC-B3A8-B1F9CA0B626D}" sibTransId="{1E944115-6AFA-4891-B819-C01DB5C63211}"/>
    <dgm:cxn modelId="{93391DBF-0294-41D6-92FB-BD7388FE87A7}" type="presOf" srcId="{FACE1180-44E8-4E5D-A910-4D26D8F70804}" destId="{CABB4A3E-5663-4036-ACAE-C7F7E5DA1C4C}" srcOrd="0" destOrd="0" presId="urn:microsoft.com/office/officeart/2018/5/layout/CenteredIconLabelDescriptionList"/>
    <dgm:cxn modelId="{307E6EC0-8006-40F6-951E-34BC98CE2684}" type="presOf" srcId="{6A31C3D9-434B-45E8-837F-B931B15A372A}" destId="{70586E5F-346C-435F-8520-D8758C5CA1F1}" srcOrd="0" destOrd="0" presId="urn:microsoft.com/office/officeart/2018/5/layout/CenteredIconLabelDescriptionList"/>
    <dgm:cxn modelId="{FCFD50ED-3547-4C85-8435-4675FAE1752A}" type="presOf" srcId="{A6406AC0-BB2A-43B0-A164-79AB020971DF}" destId="{9AFF45CA-4CC1-461D-84D4-F75269999B50}" srcOrd="0" destOrd="0" presId="urn:microsoft.com/office/officeart/2018/5/layout/CenteredIconLabelDescriptionList"/>
    <dgm:cxn modelId="{777C57F6-7EC9-49CB-A1AF-DF27E72C2ACB}" type="presOf" srcId="{2936D1BC-86A1-4A37-A341-EFEE520DC0F4}" destId="{59EEA69B-9543-46A7-A22E-7B01B5A691CA}" srcOrd="0" destOrd="0" presId="urn:microsoft.com/office/officeart/2018/5/layout/CenteredIconLabelDescriptionList"/>
    <dgm:cxn modelId="{6BC8E5F6-48F5-41F8-934D-F6AA53287FAE}" srcId="{FACE1180-44E8-4E5D-A910-4D26D8F70804}" destId="{6A31C3D9-434B-45E8-837F-B931B15A372A}" srcOrd="0" destOrd="0" parTransId="{0656EE77-2801-4EFA-A93F-AB1DF865F11F}" sibTransId="{6B465B1D-0668-400E-8FB3-45BFDF446DA5}"/>
    <dgm:cxn modelId="{DD7FAB2C-5ACA-4571-AC76-36E66D2B55DB}" type="presParOf" srcId="{59EEA69B-9543-46A7-A22E-7B01B5A691CA}" destId="{B7DE5309-F66B-4AF7-B831-4F08FCD29FA8}" srcOrd="0" destOrd="0" presId="urn:microsoft.com/office/officeart/2018/5/layout/CenteredIconLabelDescriptionList"/>
    <dgm:cxn modelId="{33DC4D14-D8F8-40DB-81C6-DB2629391D9A}" type="presParOf" srcId="{B7DE5309-F66B-4AF7-B831-4F08FCD29FA8}" destId="{B2DE3610-B21C-44AE-BD42-16048BEA782F}" srcOrd="0" destOrd="0" presId="urn:microsoft.com/office/officeart/2018/5/layout/CenteredIconLabelDescriptionList"/>
    <dgm:cxn modelId="{0A363E77-827A-49B8-BE0D-8C0230BECFD8}" type="presParOf" srcId="{B7DE5309-F66B-4AF7-B831-4F08FCD29FA8}" destId="{28381785-9C8A-4387-BFEE-A9C4C43D44F4}" srcOrd="1" destOrd="0" presId="urn:microsoft.com/office/officeart/2018/5/layout/CenteredIconLabelDescriptionList"/>
    <dgm:cxn modelId="{2A1271A8-2141-4986-B472-4168BAFD033E}" type="presParOf" srcId="{B7DE5309-F66B-4AF7-B831-4F08FCD29FA8}" destId="{F3AF2BB3-4EDE-4EDC-A3A6-4F1C257AB0C1}" srcOrd="2" destOrd="0" presId="urn:microsoft.com/office/officeart/2018/5/layout/CenteredIconLabelDescriptionList"/>
    <dgm:cxn modelId="{0C8AD70D-E92B-4022-8507-6DFA7202CC1F}" type="presParOf" srcId="{B7DE5309-F66B-4AF7-B831-4F08FCD29FA8}" destId="{9BBE4B9C-5E5B-41DB-905B-73239ACC52C9}" srcOrd="3" destOrd="0" presId="urn:microsoft.com/office/officeart/2018/5/layout/CenteredIconLabelDescriptionList"/>
    <dgm:cxn modelId="{59B57DD6-2B6D-4534-B4E9-8F1EF63115E4}" type="presParOf" srcId="{B7DE5309-F66B-4AF7-B831-4F08FCD29FA8}" destId="{F2BC8B69-7A7C-4051-B8D1-71661EB6858C}" srcOrd="4" destOrd="0" presId="urn:microsoft.com/office/officeart/2018/5/layout/CenteredIconLabelDescriptionList"/>
    <dgm:cxn modelId="{D0939CD3-8AD4-4307-8097-1F41521C8181}" type="presParOf" srcId="{59EEA69B-9543-46A7-A22E-7B01B5A691CA}" destId="{241CACD0-6C80-42AC-A9C1-6B648F5AE14E}" srcOrd="1" destOrd="0" presId="urn:microsoft.com/office/officeart/2018/5/layout/CenteredIconLabelDescriptionList"/>
    <dgm:cxn modelId="{B9BEF780-97B7-498A-A346-BF6983A97E52}" type="presParOf" srcId="{59EEA69B-9543-46A7-A22E-7B01B5A691CA}" destId="{68F2E846-2879-466E-A62C-A94E40D30D21}" srcOrd="2" destOrd="0" presId="urn:microsoft.com/office/officeart/2018/5/layout/CenteredIconLabelDescriptionList"/>
    <dgm:cxn modelId="{BFEDECB0-0FC3-4F29-ABA4-5D978753F5D9}" type="presParOf" srcId="{68F2E846-2879-466E-A62C-A94E40D30D21}" destId="{F3942E63-F050-4791-9F50-7E59D0C4EFD7}" srcOrd="0" destOrd="0" presId="urn:microsoft.com/office/officeart/2018/5/layout/CenteredIconLabelDescriptionList"/>
    <dgm:cxn modelId="{C33F8DBD-A35E-4C9C-B4AE-1137644460DB}" type="presParOf" srcId="{68F2E846-2879-466E-A62C-A94E40D30D21}" destId="{0C24A1EF-5605-48FC-BE12-91D650A0D5D3}" srcOrd="1" destOrd="0" presId="urn:microsoft.com/office/officeart/2018/5/layout/CenteredIconLabelDescriptionList"/>
    <dgm:cxn modelId="{5F85A49B-3689-4369-A97E-B83C471128A1}" type="presParOf" srcId="{68F2E846-2879-466E-A62C-A94E40D30D21}" destId="{9AFF45CA-4CC1-461D-84D4-F75269999B50}" srcOrd="2" destOrd="0" presId="urn:microsoft.com/office/officeart/2018/5/layout/CenteredIconLabelDescriptionList"/>
    <dgm:cxn modelId="{7B375399-0F25-47BD-B7C3-444874CC9FE8}" type="presParOf" srcId="{68F2E846-2879-466E-A62C-A94E40D30D21}" destId="{226A89FD-B6A1-4C81-BDC9-2916E53A6620}" srcOrd="3" destOrd="0" presId="urn:microsoft.com/office/officeart/2018/5/layout/CenteredIconLabelDescriptionList"/>
    <dgm:cxn modelId="{3FDDCCBC-064F-44BD-8661-1A0ED8CA8D27}" type="presParOf" srcId="{68F2E846-2879-466E-A62C-A94E40D30D21}" destId="{3EF57C5C-4CEE-497A-B336-D9B71EE378F5}" srcOrd="4" destOrd="0" presId="urn:microsoft.com/office/officeart/2018/5/layout/CenteredIconLabelDescriptionList"/>
    <dgm:cxn modelId="{2779DAE1-8ED7-49B6-A2A0-73EC69C26407}" type="presParOf" srcId="{59EEA69B-9543-46A7-A22E-7B01B5A691CA}" destId="{BDD42BD4-34C9-4BCA-A3F7-DDF5A481CF72}" srcOrd="3" destOrd="0" presId="urn:microsoft.com/office/officeart/2018/5/layout/CenteredIconLabelDescriptionList"/>
    <dgm:cxn modelId="{1FE2D471-7D67-4CAB-82BE-858C6FE115C4}" type="presParOf" srcId="{59EEA69B-9543-46A7-A22E-7B01B5A691CA}" destId="{38F09A0B-D869-4330-A778-7AEEC461CA34}" srcOrd="4" destOrd="0" presId="urn:microsoft.com/office/officeart/2018/5/layout/CenteredIconLabelDescriptionList"/>
    <dgm:cxn modelId="{0471A9D6-ACCC-468E-A0F0-340DDB4B62EC}" type="presParOf" srcId="{38F09A0B-D869-4330-A778-7AEEC461CA34}" destId="{59294963-4C9D-4C4D-A343-CA3EAA87B0D6}" srcOrd="0" destOrd="0" presId="urn:microsoft.com/office/officeart/2018/5/layout/CenteredIconLabelDescriptionList"/>
    <dgm:cxn modelId="{0E5946B0-878F-4CDD-888B-58527C549EFA}" type="presParOf" srcId="{38F09A0B-D869-4330-A778-7AEEC461CA34}" destId="{0870FC9E-1B1D-4203-98B5-B6538E245A18}" srcOrd="1" destOrd="0" presId="urn:microsoft.com/office/officeart/2018/5/layout/CenteredIconLabelDescriptionList"/>
    <dgm:cxn modelId="{EF3B3656-DA15-4454-881D-F25F9BE5CF7F}" type="presParOf" srcId="{38F09A0B-D869-4330-A778-7AEEC461CA34}" destId="{CABB4A3E-5663-4036-ACAE-C7F7E5DA1C4C}" srcOrd="2" destOrd="0" presId="urn:microsoft.com/office/officeart/2018/5/layout/CenteredIconLabelDescriptionList"/>
    <dgm:cxn modelId="{7A70D18D-D616-4E2B-86E7-50978FA475F1}" type="presParOf" srcId="{38F09A0B-D869-4330-A778-7AEEC461CA34}" destId="{1B2307AE-0DF8-4E6F-BBC3-1C271FC6E69E}" srcOrd="3" destOrd="0" presId="urn:microsoft.com/office/officeart/2018/5/layout/CenteredIconLabelDescriptionList"/>
    <dgm:cxn modelId="{272364F0-6468-4CB9-9C5F-E282A050B76D}" type="presParOf" srcId="{38F09A0B-D869-4330-A778-7AEEC461CA34}" destId="{70586E5F-346C-435F-8520-D8758C5CA1F1}" srcOrd="4" destOrd="0" presId="urn:microsoft.com/office/officeart/2018/5/layout/CenteredIconLabelDescription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127481B2-A614-4515-AC82-962224CAC5DC}"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1C03FFF1-29E0-4B0A-B547-49A76912A3CB}">
      <dgm:prSet/>
      <dgm:spPr/>
      <dgm:t>
        <a:bodyPr/>
        <a:lstStyle/>
        <a:p>
          <a:r>
            <a:rPr lang="en-US"/>
            <a:t>May include but are not limited to:</a:t>
          </a:r>
        </a:p>
      </dgm:t>
    </dgm:pt>
    <dgm:pt modelId="{51A21EAE-57EE-4B3C-BE26-DF66386A131D}" type="parTrans" cxnId="{2567162D-A05E-4836-BE2C-65A432E1ACC7}">
      <dgm:prSet/>
      <dgm:spPr/>
      <dgm:t>
        <a:bodyPr/>
        <a:lstStyle/>
        <a:p>
          <a:endParaRPr lang="en-US"/>
        </a:p>
      </dgm:t>
    </dgm:pt>
    <dgm:pt modelId="{A8E491B3-CF64-497B-81B6-B9F57F807932}" type="sibTrans" cxnId="{2567162D-A05E-4836-BE2C-65A432E1ACC7}">
      <dgm:prSet/>
      <dgm:spPr/>
      <dgm:t>
        <a:bodyPr/>
        <a:lstStyle/>
        <a:p>
          <a:endParaRPr lang="en-US"/>
        </a:p>
      </dgm:t>
    </dgm:pt>
    <dgm:pt modelId="{C11F2F70-E26C-4975-8094-EA1955046C8D}">
      <dgm:prSet/>
      <dgm:spPr/>
      <dgm:t>
        <a:bodyPr/>
        <a:lstStyle/>
        <a:p>
          <a:r>
            <a:rPr lang="en-US"/>
            <a:t>Education</a:t>
          </a:r>
        </a:p>
      </dgm:t>
    </dgm:pt>
    <dgm:pt modelId="{3E8B78A1-E7DB-4011-AA9C-7AEF134A560D}" type="parTrans" cxnId="{FA5E232B-3ED7-414A-84B6-264BD6555C9A}">
      <dgm:prSet/>
      <dgm:spPr/>
      <dgm:t>
        <a:bodyPr/>
        <a:lstStyle/>
        <a:p>
          <a:endParaRPr lang="en-US"/>
        </a:p>
      </dgm:t>
    </dgm:pt>
    <dgm:pt modelId="{CF145F08-D92D-4F80-93E9-FA2B0021B22D}" type="sibTrans" cxnId="{FA5E232B-3ED7-414A-84B6-264BD6555C9A}">
      <dgm:prSet/>
      <dgm:spPr/>
      <dgm:t>
        <a:bodyPr/>
        <a:lstStyle/>
        <a:p>
          <a:endParaRPr lang="en-US"/>
        </a:p>
      </dgm:t>
    </dgm:pt>
    <dgm:pt modelId="{433723DF-8C07-4C96-B75A-6800839C7BF9}">
      <dgm:prSet/>
      <dgm:spPr/>
      <dgm:t>
        <a:bodyPr/>
        <a:lstStyle/>
        <a:p>
          <a:r>
            <a:rPr lang="en-US"/>
            <a:t>Continued supportive measures</a:t>
          </a:r>
        </a:p>
      </dgm:t>
    </dgm:pt>
    <dgm:pt modelId="{538D312A-5734-4A6E-A67D-B1A1AD65FACA}" type="parTrans" cxnId="{329A7056-1EE1-4560-87D9-D6CFFC4C7E29}">
      <dgm:prSet/>
      <dgm:spPr/>
      <dgm:t>
        <a:bodyPr/>
        <a:lstStyle/>
        <a:p>
          <a:endParaRPr lang="en-US"/>
        </a:p>
      </dgm:t>
    </dgm:pt>
    <dgm:pt modelId="{8B60D722-567F-4F6A-956F-0674CBAB6D92}" type="sibTrans" cxnId="{329A7056-1EE1-4560-87D9-D6CFFC4C7E29}">
      <dgm:prSet/>
      <dgm:spPr/>
      <dgm:t>
        <a:bodyPr/>
        <a:lstStyle/>
        <a:p>
          <a:endParaRPr lang="en-US"/>
        </a:p>
      </dgm:t>
    </dgm:pt>
    <dgm:pt modelId="{53A59814-8AFE-407D-A3C1-653786DC8CE1}">
      <dgm:prSet/>
      <dgm:spPr/>
      <dgm:t>
        <a:bodyPr/>
        <a:lstStyle/>
        <a:p>
          <a:r>
            <a:rPr lang="en-US"/>
            <a:t>Discipline</a:t>
          </a:r>
        </a:p>
      </dgm:t>
    </dgm:pt>
    <dgm:pt modelId="{01E0BA4D-649F-4B09-8B22-D6E4D1320898}" type="parTrans" cxnId="{B6A8473E-9B02-4BB2-86A1-CDEE28650093}">
      <dgm:prSet/>
      <dgm:spPr/>
      <dgm:t>
        <a:bodyPr/>
        <a:lstStyle/>
        <a:p>
          <a:endParaRPr lang="en-US"/>
        </a:p>
      </dgm:t>
    </dgm:pt>
    <dgm:pt modelId="{F6ACA35F-6C26-4083-9D80-789DE6095DE6}" type="sibTrans" cxnId="{B6A8473E-9B02-4BB2-86A1-CDEE28650093}">
      <dgm:prSet/>
      <dgm:spPr/>
      <dgm:t>
        <a:bodyPr/>
        <a:lstStyle/>
        <a:p>
          <a:endParaRPr lang="en-US"/>
        </a:p>
      </dgm:t>
    </dgm:pt>
    <dgm:pt modelId="{3CD51D75-0376-4148-9307-6DE445C895EB}">
      <dgm:prSet/>
      <dgm:spPr/>
      <dgm:t>
        <a:bodyPr/>
        <a:lstStyle/>
        <a:p>
          <a:r>
            <a:rPr lang="en-US"/>
            <a:t>Restorative Justice</a:t>
          </a:r>
        </a:p>
      </dgm:t>
    </dgm:pt>
    <dgm:pt modelId="{E2994734-5BF7-4FE9-927F-F03F1F1C8648}" type="parTrans" cxnId="{5C5A2D3C-C592-4D05-A71E-74BDA8B8B62A}">
      <dgm:prSet/>
      <dgm:spPr/>
      <dgm:t>
        <a:bodyPr/>
        <a:lstStyle/>
        <a:p>
          <a:endParaRPr lang="en-US"/>
        </a:p>
      </dgm:t>
    </dgm:pt>
    <dgm:pt modelId="{D31D06C0-A827-4D17-A9D4-70A85B25DD8B}" type="sibTrans" cxnId="{5C5A2D3C-C592-4D05-A71E-74BDA8B8B62A}">
      <dgm:prSet/>
      <dgm:spPr/>
      <dgm:t>
        <a:bodyPr/>
        <a:lstStyle/>
        <a:p>
          <a:endParaRPr lang="en-US"/>
        </a:p>
      </dgm:t>
    </dgm:pt>
    <dgm:pt modelId="{C80B7A4A-A521-46FF-906B-B729D73917F4}" type="pres">
      <dgm:prSet presAssocID="{127481B2-A614-4515-AC82-962224CAC5DC}" presName="linear" presStyleCnt="0">
        <dgm:presLayoutVars>
          <dgm:animLvl val="lvl"/>
          <dgm:resizeHandles val="exact"/>
        </dgm:presLayoutVars>
      </dgm:prSet>
      <dgm:spPr/>
    </dgm:pt>
    <dgm:pt modelId="{BF092F51-0767-41F4-94BE-7D4600146F52}" type="pres">
      <dgm:prSet presAssocID="{1C03FFF1-29E0-4B0A-B547-49A76912A3CB}" presName="parentText" presStyleLbl="node1" presStyleIdx="0" presStyleCnt="5">
        <dgm:presLayoutVars>
          <dgm:chMax val="0"/>
          <dgm:bulletEnabled val="1"/>
        </dgm:presLayoutVars>
      </dgm:prSet>
      <dgm:spPr/>
    </dgm:pt>
    <dgm:pt modelId="{9784EBDD-9487-4829-AAC2-AE207394A869}" type="pres">
      <dgm:prSet presAssocID="{A8E491B3-CF64-497B-81B6-B9F57F807932}" presName="spacer" presStyleCnt="0"/>
      <dgm:spPr/>
    </dgm:pt>
    <dgm:pt modelId="{672AA11E-B942-44AB-AD3E-070ADA994314}" type="pres">
      <dgm:prSet presAssocID="{C11F2F70-E26C-4975-8094-EA1955046C8D}" presName="parentText" presStyleLbl="node1" presStyleIdx="1" presStyleCnt="5">
        <dgm:presLayoutVars>
          <dgm:chMax val="0"/>
          <dgm:bulletEnabled val="1"/>
        </dgm:presLayoutVars>
      </dgm:prSet>
      <dgm:spPr/>
    </dgm:pt>
    <dgm:pt modelId="{846913ED-95D2-47EF-8FB8-F056D3E1AB1E}" type="pres">
      <dgm:prSet presAssocID="{CF145F08-D92D-4F80-93E9-FA2B0021B22D}" presName="spacer" presStyleCnt="0"/>
      <dgm:spPr/>
    </dgm:pt>
    <dgm:pt modelId="{667535D8-9462-42A3-ABF0-362DD71D0B8B}" type="pres">
      <dgm:prSet presAssocID="{433723DF-8C07-4C96-B75A-6800839C7BF9}" presName="parentText" presStyleLbl="node1" presStyleIdx="2" presStyleCnt="5">
        <dgm:presLayoutVars>
          <dgm:chMax val="0"/>
          <dgm:bulletEnabled val="1"/>
        </dgm:presLayoutVars>
      </dgm:prSet>
      <dgm:spPr/>
    </dgm:pt>
    <dgm:pt modelId="{AA575702-18C3-4FC2-9958-F35391CAF914}" type="pres">
      <dgm:prSet presAssocID="{8B60D722-567F-4F6A-956F-0674CBAB6D92}" presName="spacer" presStyleCnt="0"/>
      <dgm:spPr/>
    </dgm:pt>
    <dgm:pt modelId="{DB051F56-0AC4-4A22-BCDC-ADEBD0FB1AF9}" type="pres">
      <dgm:prSet presAssocID="{53A59814-8AFE-407D-A3C1-653786DC8CE1}" presName="parentText" presStyleLbl="node1" presStyleIdx="3" presStyleCnt="5">
        <dgm:presLayoutVars>
          <dgm:chMax val="0"/>
          <dgm:bulletEnabled val="1"/>
        </dgm:presLayoutVars>
      </dgm:prSet>
      <dgm:spPr/>
    </dgm:pt>
    <dgm:pt modelId="{6ED0D71E-75A1-4E5D-9362-3F290B87F952}" type="pres">
      <dgm:prSet presAssocID="{F6ACA35F-6C26-4083-9D80-789DE6095DE6}" presName="spacer" presStyleCnt="0"/>
      <dgm:spPr/>
    </dgm:pt>
    <dgm:pt modelId="{890A1BAB-FA02-4B5B-A090-92CED5403D6E}" type="pres">
      <dgm:prSet presAssocID="{3CD51D75-0376-4148-9307-6DE445C895EB}" presName="parentText" presStyleLbl="node1" presStyleIdx="4" presStyleCnt="5">
        <dgm:presLayoutVars>
          <dgm:chMax val="0"/>
          <dgm:bulletEnabled val="1"/>
        </dgm:presLayoutVars>
      </dgm:prSet>
      <dgm:spPr/>
    </dgm:pt>
  </dgm:ptLst>
  <dgm:cxnLst>
    <dgm:cxn modelId="{95E26613-E0B9-4C29-B4D0-41A33201E162}" type="presOf" srcId="{3CD51D75-0376-4148-9307-6DE445C895EB}" destId="{890A1BAB-FA02-4B5B-A090-92CED5403D6E}" srcOrd="0" destOrd="0" presId="urn:microsoft.com/office/officeart/2005/8/layout/vList2"/>
    <dgm:cxn modelId="{FA5E232B-3ED7-414A-84B6-264BD6555C9A}" srcId="{127481B2-A614-4515-AC82-962224CAC5DC}" destId="{C11F2F70-E26C-4975-8094-EA1955046C8D}" srcOrd="1" destOrd="0" parTransId="{3E8B78A1-E7DB-4011-AA9C-7AEF134A560D}" sibTransId="{CF145F08-D92D-4F80-93E9-FA2B0021B22D}"/>
    <dgm:cxn modelId="{2567162D-A05E-4836-BE2C-65A432E1ACC7}" srcId="{127481B2-A614-4515-AC82-962224CAC5DC}" destId="{1C03FFF1-29E0-4B0A-B547-49A76912A3CB}" srcOrd="0" destOrd="0" parTransId="{51A21EAE-57EE-4B3C-BE26-DF66386A131D}" sibTransId="{A8E491B3-CF64-497B-81B6-B9F57F807932}"/>
    <dgm:cxn modelId="{5C5A2D3C-C592-4D05-A71E-74BDA8B8B62A}" srcId="{127481B2-A614-4515-AC82-962224CAC5DC}" destId="{3CD51D75-0376-4148-9307-6DE445C895EB}" srcOrd="4" destOrd="0" parTransId="{E2994734-5BF7-4FE9-927F-F03F1F1C8648}" sibTransId="{D31D06C0-A827-4D17-A9D4-70A85B25DD8B}"/>
    <dgm:cxn modelId="{B6A8473E-9B02-4BB2-86A1-CDEE28650093}" srcId="{127481B2-A614-4515-AC82-962224CAC5DC}" destId="{53A59814-8AFE-407D-A3C1-653786DC8CE1}" srcOrd="3" destOrd="0" parTransId="{01E0BA4D-649F-4B09-8B22-D6E4D1320898}" sibTransId="{F6ACA35F-6C26-4083-9D80-789DE6095DE6}"/>
    <dgm:cxn modelId="{9FB5CC4F-4A0E-45BA-AE30-1F765CB00A3A}" type="presOf" srcId="{127481B2-A614-4515-AC82-962224CAC5DC}" destId="{C80B7A4A-A521-46FF-906B-B729D73917F4}" srcOrd="0" destOrd="0" presId="urn:microsoft.com/office/officeart/2005/8/layout/vList2"/>
    <dgm:cxn modelId="{329A7056-1EE1-4560-87D9-D6CFFC4C7E29}" srcId="{127481B2-A614-4515-AC82-962224CAC5DC}" destId="{433723DF-8C07-4C96-B75A-6800839C7BF9}" srcOrd="2" destOrd="0" parTransId="{538D312A-5734-4A6E-A67D-B1A1AD65FACA}" sibTransId="{8B60D722-567F-4F6A-956F-0674CBAB6D92}"/>
    <dgm:cxn modelId="{CF06E0AE-7993-45BB-A2E4-C64F430DEFC2}" type="presOf" srcId="{433723DF-8C07-4C96-B75A-6800839C7BF9}" destId="{667535D8-9462-42A3-ABF0-362DD71D0B8B}" srcOrd="0" destOrd="0" presId="urn:microsoft.com/office/officeart/2005/8/layout/vList2"/>
    <dgm:cxn modelId="{57791ABA-9279-4341-B053-A133FCDE1838}" type="presOf" srcId="{C11F2F70-E26C-4975-8094-EA1955046C8D}" destId="{672AA11E-B942-44AB-AD3E-070ADA994314}" srcOrd="0" destOrd="0" presId="urn:microsoft.com/office/officeart/2005/8/layout/vList2"/>
    <dgm:cxn modelId="{64ACCDBC-943D-4CE8-A1E3-4801132022C6}" type="presOf" srcId="{53A59814-8AFE-407D-A3C1-653786DC8CE1}" destId="{DB051F56-0AC4-4A22-BCDC-ADEBD0FB1AF9}" srcOrd="0" destOrd="0" presId="urn:microsoft.com/office/officeart/2005/8/layout/vList2"/>
    <dgm:cxn modelId="{56FC36DB-247E-4B94-8239-EF61C2F383E9}" type="presOf" srcId="{1C03FFF1-29E0-4B0A-B547-49A76912A3CB}" destId="{BF092F51-0767-41F4-94BE-7D4600146F52}" srcOrd="0" destOrd="0" presId="urn:microsoft.com/office/officeart/2005/8/layout/vList2"/>
    <dgm:cxn modelId="{11C951ED-2515-4AB7-8289-1C48E7C21A9D}" type="presParOf" srcId="{C80B7A4A-A521-46FF-906B-B729D73917F4}" destId="{BF092F51-0767-41F4-94BE-7D4600146F52}" srcOrd="0" destOrd="0" presId="urn:microsoft.com/office/officeart/2005/8/layout/vList2"/>
    <dgm:cxn modelId="{326770C6-0D73-4FDB-901D-7646958F5791}" type="presParOf" srcId="{C80B7A4A-A521-46FF-906B-B729D73917F4}" destId="{9784EBDD-9487-4829-AAC2-AE207394A869}" srcOrd="1" destOrd="0" presId="urn:microsoft.com/office/officeart/2005/8/layout/vList2"/>
    <dgm:cxn modelId="{4E33C216-9B72-45D8-B5D4-5D0534B399DB}" type="presParOf" srcId="{C80B7A4A-A521-46FF-906B-B729D73917F4}" destId="{672AA11E-B942-44AB-AD3E-070ADA994314}" srcOrd="2" destOrd="0" presId="urn:microsoft.com/office/officeart/2005/8/layout/vList2"/>
    <dgm:cxn modelId="{AB9B09F1-EEE3-4AE8-9BF9-4BA547413D44}" type="presParOf" srcId="{C80B7A4A-A521-46FF-906B-B729D73917F4}" destId="{846913ED-95D2-47EF-8FB8-F056D3E1AB1E}" srcOrd="3" destOrd="0" presId="urn:microsoft.com/office/officeart/2005/8/layout/vList2"/>
    <dgm:cxn modelId="{F3B249C8-A23E-4BF1-ABA2-22B9211A8CA9}" type="presParOf" srcId="{C80B7A4A-A521-46FF-906B-B729D73917F4}" destId="{667535D8-9462-42A3-ABF0-362DD71D0B8B}" srcOrd="4" destOrd="0" presId="urn:microsoft.com/office/officeart/2005/8/layout/vList2"/>
    <dgm:cxn modelId="{08D3942B-73F3-4A87-ACA4-7025D93CCE33}" type="presParOf" srcId="{C80B7A4A-A521-46FF-906B-B729D73917F4}" destId="{AA575702-18C3-4FC2-9958-F35391CAF914}" srcOrd="5" destOrd="0" presId="urn:microsoft.com/office/officeart/2005/8/layout/vList2"/>
    <dgm:cxn modelId="{5B8AB93B-A58E-4630-BCFE-E0370E7F0809}" type="presParOf" srcId="{C80B7A4A-A521-46FF-906B-B729D73917F4}" destId="{DB051F56-0AC4-4A22-BCDC-ADEBD0FB1AF9}" srcOrd="6" destOrd="0" presId="urn:microsoft.com/office/officeart/2005/8/layout/vList2"/>
    <dgm:cxn modelId="{0EA2F7BC-8636-4F99-9B01-8103DC48B7C0}" type="presParOf" srcId="{C80B7A4A-A521-46FF-906B-B729D73917F4}" destId="{6ED0D71E-75A1-4E5D-9362-3F290B87F952}" srcOrd="7" destOrd="0" presId="urn:microsoft.com/office/officeart/2005/8/layout/vList2"/>
    <dgm:cxn modelId="{8E506E3B-5CCD-4F11-9271-2B83F21DA252}" type="presParOf" srcId="{C80B7A4A-A521-46FF-906B-B729D73917F4}" destId="{890A1BAB-FA02-4B5B-A090-92CED5403D6E}" srcOrd="8"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127481B2-A614-4515-AC82-962224CAC5DC}"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FC5EC14E-6CD6-4BEE-84A0-65536AD1FD2F}">
      <dgm:prSet/>
      <dgm:spPr/>
      <dgm:t>
        <a:bodyPr/>
        <a:lstStyle/>
        <a:p>
          <a:r>
            <a:rPr lang="en-US"/>
            <a:t>Procedural irregularity that impacted outcome</a:t>
          </a:r>
        </a:p>
      </dgm:t>
    </dgm:pt>
    <dgm:pt modelId="{9F4CA258-F1D5-4820-968B-6E1EFCACA03D}" type="parTrans" cxnId="{7BADDBE0-AF3D-4F89-8F8F-A549321764B4}">
      <dgm:prSet/>
      <dgm:spPr/>
      <dgm:t>
        <a:bodyPr/>
        <a:lstStyle/>
        <a:p>
          <a:endParaRPr lang="en-US"/>
        </a:p>
      </dgm:t>
    </dgm:pt>
    <dgm:pt modelId="{261F4C04-410D-4902-B379-F4312A32EC1B}" type="sibTrans" cxnId="{7BADDBE0-AF3D-4F89-8F8F-A549321764B4}">
      <dgm:prSet/>
      <dgm:spPr/>
      <dgm:t>
        <a:bodyPr/>
        <a:lstStyle/>
        <a:p>
          <a:endParaRPr lang="en-US"/>
        </a:p>
      </dgm:t>
    </dgm:pt>
    <dgm:pt modelId="{7AA2AC52-69DE-4FC4-B855-5FFCD1E30FF1}">
      <dgm:prSet/>
      <dgm:spPr/>
      <dgm:t>
        <a:bodyPr/>
        <a:lstStyle/>
        <a:p>
          <a:r>
            <a:rPr lang="en-US"/>
            <a:t>New evidence not available at the time of investigation that could impact outcome</a:t>
          </a:r>
        </a:p>
      </dgm:t>
    </dgm:pt>
    <dgm:pt modelId="{6F0CBF3E-9833-4270-96A8-210AEDEBBACF}" type="parTrans" cxnId="{7D872735-38CC-491B-8211-9123B8DC7EC6}">
      <dgm:prSet/>
      <dgm:spPr/>
      <dgm:t>
        <a:bodyPr/>
        <a:lstStyle/>
        <a:p>
          <a:endParaRPr lang="en-US"/>
        </a:p>
      </dgm:t>
    </dgm:pt>
    <dgm:pt modelId="{8E8E6BB5-51B6-4749-B538-345124B57782}" type="sibTrans" cxnId="{7D872735-38CC-491B-8211-9123B8DC7EC6}">
      <dgm:prSet/>
      <dgm:spPr/>
      <dgm:t>
        <a:bodyPr/>
        <a:lstStyle/>
        <a:p>
          <a:endParaRPr lang="en-US"/>
        </a:p>
      </dgm:t>
    </dgm:pt>
    <dgm:pt modelId="{3755F643-B193-409E-94D9-3DFC3722CF95}">
      <dgm:prSet/>
      <dgm:spPr/>
      <dgm:t>
        <a:bodyPr/>
        <a:lstStyle/>
        <a:p>
          <a:r>
            <a:rPr lang="en-US" dirty="0"/>
            <a:t>Conflict of Interest or Bias on part of investigator, Title IX Coordinator or…</a:t>
          </a:r>
        </a:p>
      </dgm:t>
    </dgm:pt>
    <dgm:pt modelId="{7614D336-8CDB-4D2C-843A-65411223ECBD}" type="parTrans" cxnId="{BD97754B-A425-4750-A0F3-D3D6DF4583DA}">
      <dgm:prSet/>
      <dgm:spPr/>
      <dgm:t>
        <a:bodyPr/>
        <a:lstStyle/>
        <a:p>
          <a:endParaRPr lang="en-US"/>
        </a:p>
      </dgm:t>
    </dgm:pt>
    <dgm:pt modelId="{4B8FD4EB-E7DE-4B31-9C39-BEE2F9E3E6B9}" type="sibTrans" cxnId="{BD97754B-A425-4750-A0F3-D3D6DF4583DA}">
      <dgm:prSet/>
      <dgm:spPr/>
      <dgm:t>
        <a:bodyPr/>
        <a:lstStyle/>
        <a:p>
          <a:endParaRPr lang="en-US"/>
        </a:p>
      </dgm:t>
    </dgm:pt>
    <dgm:pt modelId="{C80B7A4A-A521-46FF-906B-B729D73917F4}" type="pres">
      <dgm:prSet presAssocID="{127481B2-A614-4515-AC82-962224CAC5DC}" presName="linear" presStyleCnt="0">
        <dgm:presLayoutVars>
          <dgm:animLvl val="lvl"/>
          <dgm:resizeHandles val="exact"/>
        </dgm:presLayoutVars>
      </dgm:prSet>
      <dgm:spPr/>
    </dgm:pt>
    <dgm:pt modelId="{B9F3EFAE-38A8-4E95-8ED8-C55203F5920D}" type="pres">
      <dgm:prSet presAssocID="{FC5EC14E-6CD6-4BEE-84A0-65536AD1FD2F}" presName="parentText" presStyleLbl="node1" presStyleIdx="0" presStyleCnt="3">
        <dgm:presLayoutVars>
          <dgm:chMax val="0"/>
          <dgm:bulletEnabled val="1"/>
        </dgm:presLayoutVars>
      </dgm:prSet>
      <dgm:spPr/>
    </dgm:pt>
    <dgm:pt modelId="{549EB113-C3AD-47AE-9467-67836445AE2D}" type="pres">
      <dgm:prSet presAssocID="{261F4C04-410D-4902-B379-F4312A32EC1B}" presName="spacer" presStyleCnt="0"/>
      <dgm:spPr/>
    </dgm:pt>
    <dgm:pt modelId="{1C053725-4400-435A-89D3-6637DADEDC96}" type="pres">
      <dgm:prSet presAssocID="{7AA2AC52-69DE-4FC4-B855-5FFCD1E30FF1}" presName="parentText" presStyleLbl="node1" presStyleIdx="1" presStyleCnt="3">
        <dgm:presLayoutVars>
          <dgm:chMax val="0"/>
          <dgm:bulletEnabled val="1"/>
        </dgm:presLayoutVars>
      </dgm:prSet>
      <dgm:spPr/>
    </dgm:pt>
    <dgm:pt modelId="{A37083E8-608B-4731-BC93-3DD3ADC5DA4B}" type="pres">
      <dgm:prSet presAssocID="{8E8E6BB5-51B6-4749-B538-345124B57782}" presName="spacer" presStyleCnt="0"/>
      <dgm:spPr/>
    </dgm:pt>
    <dgm:pt modelId="{2CA9A6DB-285A-4C09-AA42-D7DC4FEEF64D}" type="pres">
      <dgm:prSet presAssocID="{3755F643-B193-409E-94D9-3DFC3722CF95}" presName="parentText" presStyleLbl="node1" presStyleIdx="2" presStyleCnt="3">
        <dgm:presLayoutVars>
          <dgm:chMax val="0"/>
          <dgm:bulletEnabled val="1"/>
        </dgm:presLayoutVars>
      </dgm:prSet>
      <dgm:spPr/>
    </dgm:pt>
  </dgm:ptLst>
  <dgm:cxnLst>
    <dgm:cxn modelId="{7D872735-38CC-491B-8211-9123B8DC7EC6}" srcId="{127481B2-A614-4515-AC82-962224CAC5DC}" destId="{7AA2AC52-69DE-4FC4-B855-5FFCD1E30FF1}" srcOrd="1" destOrd="0" parTransId="{6F0CBF3E-9833-4270-96A8-210AEDEBBACF}" sibTransId="{8E8E6BB5-51B6-4749-B538-345124B57782}"/>
    <dgm:cxn modelId="{8EA96D3F-2B42-4682-ACFE-016BC47ADDC2}" type="presOf" srcId="{FC5EC14E-6CD6-4BEE-84A0-65536AD1FD2F}" destId="{B9F3EFAE-38A8-4E95-8ED8-C55203F5920D}" srcOrd="0" destOrd="0" presId="urn:microsoft.com/office/officeart/2005/8/layout/vList2"/>
    <dgm:cxn modelId="{BD97754B-A425-4750-A0F3-D3D6DF4583DA}" srcId="{127481B2-A614-4515-AC82-962224CAC5DC}" destId="{3755F643-B193-409E-94D9-3DFC3722CF95}" srcOrd="2" destOrd="0" parTransId="{7614D336-8CDB-4D2C-843A-65411223ECBD}" sibTransId="{4B8FD4EB-E7DE-4B31-9C39-BEE2F9E3E6B9}"/>
    <dgm:cxn modelId="{9FB5CC4F-4A0E-45BA-AE30-1F765CB00A3A}" type="presOf" srcId="{127481B2-A614-4515-AC82-962224CAC5DC}" destId="{C80B7A4A-A521-46FF-906B-B729D73917F4}" srcOrd="0" destOrd="0" presId="urn:microsoft.com/office/officeart/2005/8/layout/vList2"/>
    <dgm:cxn modelId="{E3129A8B-97A9-47FF-A47F-142A419C1435}" type="presOf" srcId="{3755F643-B193-409E-94D9-3DFC3722CF95}" destId="{2CA9A6DB-285A-4C09-AA42-D7DC4FEEF64D}" srcOrd="0" destOrd="0" presId="urn:microsoft.com/office/officeart/2005/8/layout/vList2"/>
    <dgm:cxn modelId="{2509AED1-6431-402E-94C4-7D66EBCB6B5C}" type="presOf" srcId="{7AA2AC52-69DE-4FC4-B855-5FFCD1E30FF1}" destId="{1C053725-4400-435A-89D3-6637DADEDC96}" srcOrd="0" destOrd="0" presId="urn:microsoft.com/office/officeart/2005/8/layout/vList2"/>
    <dgm:cxn modelId="{7BADDBE0-AF3D-4F89-8F8F-A549321764B4}" srcId="{127481B2-A614-4515-AC82-962224CAC5DC}" destId="{FC5EC14E-6CD6-4BEE-84A0-65536AD1FD2F}" srcOrd="0" destOrd="0" parTransId="{9F4CA258-F1D5-4820-968B-6E1EFCACA03D}" sibTransId="{261F4C04-410D-4902-B379-F4312A32EC1B}"/>
    <dgm:cxn modelId="{0A153AA8-C98A-4DCE-95C4-35687E66737F}" type="presParOf" srcId="{C80B7A4A-A521-46FF-906B-B729D73917F4}" destId="{B9F3EFAE-38A8-4E95-8ED8-C55203F5920D}" srcOrd="0" destOrd="0" presId="urn:microsoft.com/office/officeart/2005/8/layout/vList2"/>
    <dgm:cxn modelId="{12DEF7B9-BC7F-4D6A-9D01-6E216F04F534}" type="presParOf" srcId="{C80B7A4A-A521-46FF-906B-B729D73917F4}" destId="{549EB113-C3AD-47AE-9467-67836445AE2D}" srcOrd="1" destOrd="0" presId="urn:microsoft.com/office/officeart/2005/8/layout/vList2"/>
    <dgm:cxn modelId="{FA790D19-16D7-46AC-AAFD-11B3D07DC5B4}" type="presParOf" srcId="{C80B7A4A-A521-46FF-906B-B729D73917F4}" destId="{1C053725-4400-435A-89D3-6637DADEDC96}" srcOrd="2" destOrd="0" presId="urn:microsoft.com/office/officeart/2005/8/layout/vList2"/>
    <dgm:cxn modelId="{BF63FC37-221E-439A-A4CC-4CC3035E792D}" type="presParOf" srcId="{C80B7A4A-A521-46FF-906B-B729D73917F4}" destId="{A37083E8-608B-4731-BC93-3DD3ADC5DA4B}" srcOrd="3" destOrd="0" presId="urn:microsoft.com/office/officeart/2005/8/layout/vList2"/>
    <dgm:cxn modelId="{BE9B5C5A-1E56-48C5-8C14-05689F3990DF}" type="presParOf" srcId="{C80B7A4A-A521-46FF-906B-B729D73917F4}" destId="{2CA9A6DB-285A-4C09-AA42-D7DC4FEEF64D}" srcOrd="4"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B1545337-22BF-44DA-89A5-B80ACBA20155}"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131BC11C-C808-4FFF-BC75-A2800C11209E}">
      <dgm:prSet/>
      <dgm:spPr/>
      <dgm:t>
        <a:bodyPr/>
        <a:lstStyle/>
        <a:p>
          <a:r>
            <a:rPr lang="en-US" dirty="0"/>
            <a:t>Ensure </a:t>
          </a:r>
          <a:r>
            <a:rPr lang="en-US"/>
            <a:t>appeal decision maker </a:t>
          </a:r>
          <a:r>
            <a:rPr lang="en-US" dirty="0"/>
            <a:t>is not the investigator or Title IX Coordinator</a:t>
          </a:r>
        </a:p>
      </dgm:t>
    </dgm:pt>
    <dgm:pt modelId="{38E579F2-57B3-473E-AE6F-90A6FDF18E59}" type="parTrans" cxnId="{6074DE34-413B-439E-A8FE-B6B98EF69CE5}">
      <dgm:prSet/>
      <dgm:spPr/>
      <dgm:t>
        <a:bodyPr/>
        <a:lstStyle/>
        <a:p>
          <a:endParaRPr lang="en-US"/>
        </a:p>
      </dgm:t>
    </dgm:pt>
    <dgm:pt modelId="{53580E40-D738-4F17-9165-B8C513E87305}" type="sibTrans" cxnId="{6074DE34-413B-439E-A8FE-B6B98EF69CE5}">
      <dgm:prSet/>
      <dgm:spPr/>
      <dgm:t>
        <a:bodyPr/>
        <a:lstStyle/>
        <a:p>
          <a:endParaRPr lang="en-US"/>
        </a:p>
      </dgm:t>
    </dgm:pt>
    <dgm:pt modelId="{911A9475-D387-4D5D-BA82-FB878A64FF89}">
      <dgm:prSet/>
      <dgm:spPr/>
      <dgm:t>
        <a:bodyPr/>
        <a:lstStyle/>
        <a:p>
          <a:r>
            <a:rPr lang="en-US" dirty="0"/>
            <a:t>And employs same standards </a:t>
          </a:r>
          <a:r>
            <a:rPr lang="en-US"/>
            <a:t>as decision maker</a:t>
          </a:r>
          <a:endParaRPr lang="en-US" dirty="0"/>
        </a:p>
      </dgm:t>
    </dgm:pt>
    <dgm:pt modelId="{5918C6CC-71DA-48E1-8A95-7ED33AF15589}" type="parTrans" cxnId="{DEECC72C-AAB4-4D62-B79E-85FB5BF4AFD4}">
      <dgm:prSet/>
      <dgm:spPr/>
      <dgm:t>
        <a:bodyPr/>
        <a:lstStyle/>
        <a:p>
          <a:endParaRPr lang="en-US"/>
        </a:p>
      </dgm:t>
    </dgm:pt>
    <dgm:pt modelId="{C2E59A18-BDD4-4616-9391-5783C2C3DB5D}" type="sibTrans" cxnId="{DEECC72C-AAB4-4D62-B79E-85FB5BF4AFD4}">
      <dgm:prSet/>
      <dgm:spPr/>
      <dgm:t>
        <a:bodyPr/>
        <a:lstStyle/>
        <a:p>
          <a:endParaRPr lang="en-US"/>
        </a:p>
      </dgm:t>
    </dgm:pt>
    <dgm:pt modelId="{13D43902-3183-4281-B3F3-7184F89FF23E}">
      <dgm:prSet/>
      <dgm:spPr/>
      <dgm:t>
        <a:bodyPr/>
        <a:lstStyle/>
        <a:p>
          <a:r>
            <a:rPr lang="en-US"/>
            <a:t>Provide notice to both parties</a:t>
          </a:r>
        </a:p>
      </dgm:t>
    </dgm:pt>
    <dgm:pt modelId="{301557C1-172B-4903-9276-615541DAB87B}" type="parTrans" cxnId="{78FAAB49-A594-4960-A18E-736B7A0FB6CF}">
      <dgm:prSet/>
      <dgm:spPr/>
      <dgm:t>
        <a:bodyPr/>
        <a:lstStyle/>
        <a:p>
          <a:endParaRPr lang="en-US"/>
        </a:p>
      </dgm:t>
    </dgm:pt>
    <dgm:pt modelId="{FB42AE27-4E46-4FCF-8B88-9BDC196A7B10}" type="sibTrans" cxnId="{78FAAB49-A594-4960-A18E-736B7A0FB6CF}">
      <dgm:prSet/>
      <dgm:spPr/>
      <dgm:t>
        <a:bodyPr/>
        <a:lstStyle/>
        <a:p>
          <a:endParaRPr lang="en-US"/>
        </a:p>
      </dgm:t>
    </dgm:pt>
    <dgm:pt modelId="{14B45717-2B8B-486C-876A-FA6208D45011}">
      <dgm:prSet/>
      <dgm:spPr/>
      <dgm:t>
        <a:bodyPr/>
        <a:lstStyle/>
        <a:p>
          <a:r>
            <a:rPr lang="en-US"/>
            <a:t>Ensure each party has reasonable opportunity to submit written statement</a:t>
          </a:r>
        </a:p>
      </dgm:t>
    </dgm:pt>
    <dgm:pt modelId="{FE8C4C5C-D693-4FD1-AE93-A8F8FE3D5858}" type="parTrans" cxnId="{813C0F7D-51B1-48D2-B6FC-30FE7F6D27DB}">
      <dgm:prSet/>
      <dgm:spPr/>
      <dgm:t>
        <a:bodyPr/>
        <a:lstStyle/>
        <a:p>
          <a:endParaRPr lang="en-US"/>
        </a:p>
      </dgm:t>
    </dgm:pt>
    <dgm:pt modelId="{D3F15561-DF35-4E71-835D-315A85FC7CF2}" type="sibTrans" cxnId="{813C0F7D-51B1-48D2-B6FC-30FE7F6D27DB}">
      <dgm:prSet/>
      <dgm:spPr/>
      <dgm:t>
        <a:bodyPr/>
        <a:lstStyle/>
        <a:p>
          <a:endParaRPr lang="en-US"/>
        </a:p>
      </dgm:t>
    </dgm:pt>
    <dgm:pt modelId="{5589DB78-502F-4177-84F1-E5946474CD0F}">
      <dgm:prSet/>
      <dgm:spPr/>
      <dgm:t>
        <a:bodyPr/>
        <a:lstStyle/>
        <a:p>
          <a:r>
            <a:rPr lang="en-US"/>
            <a:t>Issue a written decision</a:t>
          </a:r>
        </a:p>
      </dgm:t>
    </dgm:pt>
    <dgm:pt modelId="{4B6A2501-9222-4318-9329-A850D5D7B19B}" type="parTrans" cxnId="{8828031E-680A-4635-B265-D4087A56D29F}">
      <dgm:prSet/>
      <dgm:spPr/>
      <dgm:t>
        <a:bodyPr/>
        <a:lstStyle/>
        <a:p>
          <a:endParaRPr lang="en-US"/>
        </a:p>
      </dgm:t>
    </dgm:pt>
    <dgm:pt modelId="{E6BD2C22-92C5-4486-9320-2257A7DD444E}" type="sibTrans" cxnId="{8828031E-680A-4635-B265-D4087A56D29F}">
      <dgm:prSet/>
      <dgm:spPr/>
      <dgm:t>
        <a:bodyPr/>
        <a:lstStyle/>
        <a:p>
          <a:endParaRPr lang="en-US"/>
        </a:p>
      </dgm:t>
    </dgm:pt>
    <dgm:pt modelId="{3048C7F4-973D-415E-AD07-BFD7DEA008A6}" type="pres">
      <dgm:prSet presAssocID="{B1545337-22BF-44DA-89A5-B80ACBA20155}" presName="root" presStyleCnt="0">
        <dgm:presLayoutVars>
          <dgm:dir/>
          <dgm:resizeHandles val="exact"/>
        </dgm:presLayoutVars>
      </dgm:prSet>
      <dgm:spPr/>
    </dgm:pt>
    <dgm:pt modelId="{B15C56AD-6277-48B3-A9DC-152E2CE99109}" type="pres">
      <dgm:prSet presAssocID="{131BC11C-C808-4FFF-BC75-A2800C11209E}" presName="compNode" presStyleCnt="0"/>
      <dgm:spPr/>
    </dgm:pt>
    <dgm:pt modelId="{F18373D1-A665-4FE3-B8E8-30D6FE366325}" type="pres">
      <dgm:prSet presAssocID="{131BC11C-C808-4FFF-BC75-A2800C11209E}" presName="bgRect" presStyleLbl="bgShp" presStyleIdx="0" presStyleCnt="4"/>
      <dgm:spPr/>
    </dgm:pt>
    <dgm:pt modelId="{162A4F15-9F13-400B-A1BC-62235A4A8060}" type="pres">
      <dgm:prSet presAssocID="{131BC11C-C808-4FFF-BC75-A2800C11209E}"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Judge"/>
        </a:ext>
      </dgm:extLst>
    </dgm:pt>
    <dgm:pt modelId="{02B419B3-5A9C-46D9-A364-CE85BB1A88F9}" type="pres">
      <dgm:prSet presAssocID="{131BC11C-C808-4FFF-BC75-A2800C11209E}" presName="spaceRect" presStyleCnt="0"/>
      <dgm:spPr/>
    </dgm:pt>
    <dgm:pt modelId="{FC222377-F2BF-4958-9BD1-4DBFF860D786}" type="pres">
      <dgm:prSet presAssocID="{131BC11C-C808-4FFF-BC75-A2800C11209E}" presName="parTx" presStyleLbl="revTx" presStyleIdx="0" presStyleCnt="5">
        <dgm:presLayoutVars>
          <dgm:chMax val="0"/>
          <dgm:chPref val="0"/>
        </dgm:presLayoutVars>
      </dgm:prSet>
      <dgm:spPr/>
    </dgm:pt>
    <dgm:pt modelId="{39424194-384E-4BE6-8C11-FAC48FC949D7}" type="pres">
      <dgm:prSet presAssocID="{131BC11C-C808-4FFF-BC75-A2800C11209E}" presName="desTx" presStyleLbl="revTx" presStyleIdx="1" presStyleCnt="5">
        <dgm:presLayoutVars/>
      </dgm:prSet>
      <dgm:spPr/>
    </dgm:pt>
    <dgm:pt modelId="{41F362A7-D92B-4A8F-96D0-EBA290BD2074}" type="pres">
      <dgm:prSet presAssocID="{53580E40-D738-4F17-9165-B8C513E87305}" presName="sibTrans" presStyleCnt="0"/>
      <dgm:spPr/>
    </dgm:pt>
    <dgm:pt modelId="{19708031-5585-44C7-B2F8-15BD2A94461E}" type="pres">
      <dgm:prSet presAssocID="{13D43902-3183-4281-B3F3-7184F89FF23E}" presName="compNode" presStyleCnt="0"/>
      <dgm:spPr/>
    </dgm:pt>
    <dgm:pt modelId="{7D7CB58D-F277-48A5-B3D1-8B41C86CC2F2}" type="pres">
      <dgm:prSet presAssocID="{13D43902-3183-4281-B3F3-7184F89FF23E}" presName="bgRect" presStyleLbl="bgShp" presStyleIdx="1" presStyleCnt="4"/>
      <dgm:spPr/>
    </dgm:pt>
    <dgm:pt modelId="{A67A3DF1-E241-4757-8122-8DEC0867C81E}" type="pres">
      <dgm:prSet presAssocID="{13D43902-3183-4281-B3F3-7184F89FF23E}"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andshake"/>
        </a:ext>
      </dgm:extLst>
    </dgm:pt>
    <dgm:pt modelId="{BAF68536-ACF9-4F7B-AB1E-E60BF1A883D0}" type="pres">
      <dgm:prSet presAssocID="{13D43902-3183-4281-B3F3-7184F89FF23E}" presName="spaceRect" presStyleCnt="0"/>
      <dgm:spPr/>
    </dgm:pt>
    <dgm:pt modelId="{4634E84B-0275-46D6-902B-D5D3AAB1786E}" type="pres">
      <dgm:prSet presAssocID="{13D43902-3183-4281-B3F3-7184F89FF23E}" presName="parTx" presStyleLbl="revTx" presStyleIdx="2" presStyleCnt="5">
        <dgm:presLayoutVars>
          <dgm:chMax val="0"/>
          <dgm:chPref val="0"/>
        </dgm:presLayoutVars>
      </dgm:prSet>
      <dgm:spPr/>
    </dgm:pt>
    <dgm:pt modelId="{3D750C4A-8585-4CF7-B1A3-A5E2AE7AA32B}" type="pres">
      <dgm:prSet presAssocID="{FB42AE27-4E46-4FCF-8B88-9BDC196A7B10}" presName="sibTrans" presStyleCnt="0"/>
      <dgm:spPr/>
    </dgm:pt>
    <dgm:pt modelId="{5A241E53-2D15-4CCB-9D28-29A4E5ECB6BD}" type="pres">
      <dgm:prSet presAssocID="{14B45717-2B8B-486C-876A-FA6208D45011}" presName="compNode" presStyleCnt="0"/>
      <dgm:spPr/>
    </dgm:pt>
    <dgm:pt modelId="{774074D4-71B7-4287-844C-85FF38411815}" type="pres">
      <dgm:prSet presAssocID="{14B45717-2B8B-486C-876A-FA6208D45011}" presName="bgRect" presStyleLbl="bgShp" presStyleIdx="2" presStyleCnt="4"/>
      <dgm:spPr/>
    </dgm:pt>
    <dgm:pt modelId="{7BB6C498-DF29-41D4-B104-FA408B656B0A}" type="pres">
      <dgm:prSet presAssocID="{14B45717-2B8B-486C-876A-FA6208D45011}"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mark"/>
        </a:ext>
      </dgm:extLst>
    </dgm:pt>
    <dgm:pt modelId="{55B0040C-E922-44F7-8D14-B1028B8292C3}" type="pres">
      <dgm:prSet presAssocID="{14B45717-2B8B-486C-876A-FA6208D45011}" presName="spaceRect" presStyleCnt="0"/>
      <dgm:spPr/>
    </dgm:pt>
    <dgm:pt modelId="{9C09F09D-9D4C-4BE0-9C7E-CAEC4D3CC2A6}" type="pres">
      <dgm:prSet presAssocID="{14B45717-2B8B-486C-876A-FA6208D45011}" presName="parTx" presStyleLbl="revTx" presStyleIdx="3" presStyleCnt="5">
        <dgm:presLayoutVars>
          <dgm:chMax val="0"/>
          <dgm:chPref val="0"/>
        </dgm:presLayoutVars>
      </dgm:prSet>
      <dgm:spPr/>
    </dgm:pt>
    <dgm:pt modelId="{728A7A8E-9E16-4118-8DD3-9C0367C51BD5}" type="pres">
      <dgm:prSet presAssocID="{D3F15561-DF35-4E71-835D-315A85FC7CF2}" presName="sibTrans" presStyleCnt="0"/>
      <dgm:spPr/>
    </dgm:pt>
    <dgm:pt modelId="{A85DB26C-0B6B-4FAF-9CED-68A4D089BDF3}" type="pres">
      <dgm:prSet presAssocID="{5589DB78-502F-4177-84F1-E5946474CD0F}" presName="compNode" presStyleCnt="0"/>
      <dgm:spPr/>
    </dgm:pt>
    <dgm:pt modelId="{70CACF78-6B7D-4C54-BE7A-D9F60D90A888}" type="pres">
      <dgm:prSet presAssocID="{5589DB78-502F-4177-84F1-E5946474CD0F}" presName="bgRect" presStyleLbl="bgShp" presStyleIdx="3" presStyleCnt="4"/>
      <dgm:spPr/>
    </dgm:pt>
    <dgm:pt modelId="{15F5F85A-6927-4831-89F7-5A82C69A73D0}" type="pres">
      <dgm:prSet presAssocID="{5589DB78-502F-4177-84F1-E5946474CD0F}"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ocument"/>
        </a:ext>
      </dgm:extLst>
    </dgm:pt>
    <dgm:pt modelId="{0CDDCB6E-52E4-42A6-88B9-4F4B1C66695B}" type="pres">
      <dgm:prSet presAssocID="{5589DB78-502F-4177-84F1-E5946474CD0F}" presName="spaceRect" presStyleCnt="0"/>
      <dgm:spPr/>
    </dgm:pt>
    <dgm:pt modelId="{E9D297F1-CA4A-4B6F-A8BC-FCC3FFF9B0C9}" type="pres">
      <dgm:prSet presAssocID="{5589DB78-502F-4177-84F1-E5946474CD0F}" presName="parTx" presStyleLbl="revTx" presStyleIdx="4" presStyleCnt="5">
        <dgm:presLayoutVars>
          <dgm:chMax val="0"/>
          <dgm:chPref val="0"/>
        </dgm:presLayoutVars>
      </dgm:prSet>
      <dgm:spPr/>
    </dgm:pt>
  </dgm:ptLst>
  <dgm:cxnLst>
    <dgm:cxn modelId="{8828031E-680A-4635-B265-D4087A56D29F}" srcId="{B1545337-22BF-44DA-89A5-B80ACBA20155}" destId="{5589DB78-502F-4177-84F1-E5946474CD0F}" srcOrd="3" destOrd="0" parTransId="{4B6A2501-9222-4318-9329-A850D5D7B19B}" sibTransId="{E6BD2C22-92C5-4486-9320-2257A7DD444E}"/>
    <dgm:cxn modelId="{DEECC72C-AAB4-4D62-B79E-85FB5BF4AFD4}" srcId="{131BC11C-C808-4FFF-BC75-A2800C11209E}" destId="{911A9475-D387-4D5D-BA82-FB878A64FF89}" srcOrd="0" destOrd="0" parTransId="{5918C6CC-71DA-48E1-8A95-7ED33AF15589}" sibTransId="{C2E59A18-BDD4-4616-9391-5783C2C3DB5D}"/>
    <dgm:cxn modelId="{6074DE34-413B-439E-A8FE-B6B98EF69CE5}" srcId="{B1545337-22BF-44DA-89A5-B80ACBA20155}" destId="{131BC11C-C808-4FFF-BC75-A2800C11209E}" srcOrd="0" destOrd="0" parTransId="{38E579F2-57B3-473E-AE6F-90A6FDF18E59}" sibTransId="{53580E40-D738-4F17-9165-B8C513E87305}"/>
    <dgm:cxn modelId="{2771BA5B-D0D9-4E85-A6D2-F3F7C641DE60}" type="presOf" srcId="{B1545337-22BF-44DA-89A5-B80ACBA20155}" destId="{3048C7F4-973D-415E-AD07-BFD7DEA008A6}" srcOrd="0" destOrd="0" presId="urn:microsoft.com/office/officeart/2018/2/layout/IconVerticalSolidList"/>
    <dgm:cxn modelId="{BD8C3F48-AEA0-43BF-8D00-E182838D1FDC}" type="presOf" srcId="{13D43902-3183-4281-B3F3-7184F89FF23E}" destId="{4634E84B-0275-46D6-902B-D5D3AAB1786E}" srcOrd="0" destOrd="0" presId="urn:microsoft.com/office/officeart/2018/2/layout/IconVerticalSolidList"/>
    <dgm:cxn modelId="{78FAAB49-A594-4960-A18E-736B7A0FB6CF}" srcId="{B1545337-22BF-44DA-89A5-B80ACBA20155}" destId="{13D43902-3183-4281-B3F3-7184F89FF23E}" srcOrd="1" destOrd="0" parTransId="{301557C1-172B-4903-9276-615541DAB87B}" sibTransId="{FB42AE27-4E46-4FCF-8B88-9BDC196A7B10}"/>
    <dgm:cxn modelId="{95582877-356D-4E04-AB0F-A0A4397FC625}" type="presOf" srcId="{14B45717-2B8B-486C-876A-FA6208D45011}" destId="{9C09F09D-9D4C-4BE0-9C7E-CAEC4D3CC2A6}" srcOrd="0" destOrd="0" presId="urn:microsoft.com/office/officeart/2018/2/layout/IconVerticalSolidList"/>
    <dgm:cxn modelId="{813C0F7D-51B1-48D2-B6FC-30FE7F6D27DB}" srcId="{B1545337-22BF-44DA-89A5-B80ACBA20155}" destId="{14B45717-2B8B-486C-876A-FA6208D45011}" srcOrd="2" destOrd="0" parTransId="{FE8C4C5C-D693-4FD1-AE93-A8F8FE3D5858}" sibTransId="{D3F15561-DF35-4E71-835D-315A85FC7CF2}"/>
    <dgm:cxn modelId="{EBD3C9A7-1D37-46F6-A8A2-035AFA4D18A9}" type="presOf" srcId="{131BC11C-C808-4FFF-BC75-A2800C11209E}" destId="{FC222377-F2BF-4958-9BD1-4DBFF860D786}" srcOrd="0" destOrd="0" presId="urn:microsoft.com/office/officeart/2018/2/layout/IconVerticalSolidList"/>
    <dgm:cxn modelId="{7FC1E5B7-B0BE-4562-874D-B71BD1990C66}" type="presOf" srcId="{911A9475-D387-4D5D-BA82-FB878A64FF89}" destId="{39424194-384E-4BE6-8C11-FAC48FC949D7}" srcOrd="0" destOrd="0" presId="urn:microsoft.com/office/officeart/2018/2/layout/IconVerticalSolidList"/>
    <dgm:cxn modelId="{7304B6E1-F8E5-4BAE-A00C-0F1CF25B2370}" type="presOf" srcId="{5589DB78-502F-4177-84F1-E5946474CD0F}" destId="{E9D297F1-CA4A-4B6F-A8BC-FCC3FFF9B0C9}" srcOrd="0" destOrd="0" presId="urn:microsoft.com/office/officeart/2018/2/layout/IconVerticalSolidList"/>
    <dgm:cxn modelId="{58111356-4724-4B21-BCCC-12EBC803CBA1}" type="presParOf" srcId="{3048C7F4-973D-415E-AD07-BFD7DEA008A6}" destId="{B15C56AD-6277-48B3-A9DC-152E2CE99109}" srcOrd="0" destOrd="0" presId="urn:microsoft.com/office/officeart/2018/2/layout/IconVerticalSolidList"/>
    <dgm:cxn modelId="{E40391A5-BA5B-4395-842E-E710A5068AE3}" type="presParOf" srcId="{B15C56AD-6277-48B3-A9DC-152E2CE99109}" destId="{F18373D1-A665-4FE3-B8E8-30D6FE366325}" srcOrd="0" destOrd="0" presId="urn:microsoft.com/office/officeart/2018/2/layout/IconVerticalSolidList"/>
    <dgm:cxn modelId="{1E6D9DB6-2591-4B6B-AA5F-B172F8D6217D}" type="presParOf" srcId="{B15C56AD-6277-48B3-A9DC-152E2CE99109}" destId="{162A4F15-9F13-400B-A1BC-62235A4A8060}" srcOrd="1" destOrd="0" presId="urn:microsoft.com/office/officeart/2018/2/layout/IconVerticalSolidList"/>
    <dgm:cxn modelId="{16CEDDBA-E963-45CF-9606-27812E000638}" type="presParOf" srcId="{B15C56AD-6277-48B3-A9DC-152E2CE99109}" destId="{02B419B3-5A9C-46D9-A364-CE85BB1A88F9}" srcOrd="2" destOrd="0" presId="urn:microsoft.com/office/officeart/2018/2/layout/IconVerticalSolidList"/>
    <dgm:cxn modelId="{F4535B9B-8FE4-4A82-83BF-FE6E3CF86FC9}" type="presParOf" srcId="{B15C56AD-6277-48B3-A9DC-152E2CE99109}" destId="{FC222377-F2BF-4958-9BD1-4DBFF860D786}" srcOrd="3" destOrd="0" presId="urn:microsoft.com/office/officeart/2018/2/layout/IconVerticalSolidList"/>
    <dgm:cxn modelId="{913F45E9-24F7-4003-BD0B-1448C998B55C}" type="presParOf" srcId="{B15C56AD-6277-48B3-A9DC-152E2CE99109}" destId="{39424194-384E-4BE6-8C11-FAC48FC949D7}" srcOrd="4" destOrd="0" presId="urn:microsoft.com/office/officeart/2018/2/layout/IconVerticalSolidList"/>
    <dgm:cxn modelId="{3AD3605B-7666-41B3-BD42-4A89D54E302F}" type="presParOf" srcId="{3048C7F4-973D-415E-AD07-BFD7DEA008A6}" destId="{41F362A7-D92B-4A8F-96D0-EBA290BD2074}" srcOrd="1" destOrd="0" presId="urn:microsoft.com/office/officeart/2018/2/layout/IconVerticalSolidList"/>
    <dgm:cxn modelId="{88C00A30-80C6-4202-A43B-2D7BE734B52C}" type="presParOf" srcId="{3048C7F4-973D-415E-AD07-BFD7DEA008A6}" destId="{19708031-5585-44C7-B2F8-15BD2A94461E}" srcOrd="2" destOrd="0" presId="urn:microsoft.com/office/officeart/2018/2/layout/IconVerticalSolidList"/>
    <dgm:cxn modelId="{24B12097-4157-4E42-8784-9322C9AE986B}" type="presParOf" srcId="{19708031-5585-44C7-B2F8-15BD2A94461E}" destId="{7D7CB58D-F277-48A5-B3D1-8B41C86CC2F2}" srcOrd="0" destOrd="0" presId="urn:microsoft.com/office/officeart/2018/2/layout/IconVerticalSolidList"/>
    <dgm:cxn modelId="{78988228-A1AC-4A12-995F-6788A8E540E1}" type="presParOf" srcId="{19708031-5585-44C7-B2F8-15BD2A94461E}" destId="{A67A3DF1-E241-4757-8122-8DEC0867C81E}" srcOrd="1" destOrd="0" presId="urn:microsoft.com/office/officeart/2018/2/layout/IconVerticalSolidList"/>
    <dgm:cxn modelId="{BF5AF374-585E-4AE0-8521-DCA069ABE2E4}" type="presParOf" srcId="{19708031-5585-44C7-B2F8-15BD2A94461E}" destId="{BAF68536-ACF9-4F7B-AB1E-E60BF1A883D0}" srcOrd="2" destOrd="0" presId="urn:microsoft.com/office/officeart/2018/2/layout/IconVerticalSolidList"/>
    <dgm:cxn modelId="{8B7613CF-2658-4867-A7AB-8B651D31C1F4}" type="presParOf" srcId="{19708031-5585-44C7-B2F8-15BD2A94461E}" destId="{4634E84B-0275-46D6-902B-D5D3AAB1786E}" srcOrd="3" destOrd="0" presId="urn:microsoft.com/office/officeart/2018/2/layout/IconVerticalSolidList"/>
    <dgm:cxn modelId="{4D4F2777-35A2-4F0D-8900-2C6ACC798380}" type="presParOf" srcId="{3048C7F4-973D-415E-AD07-BFD7DEA008A6}" destId="{3D750C4A-8585-4CF7-B1A3-A5E2AE7AA32B}" srcOrd="3" destOrd="0" presId="urn:microsoft.com/office/officeart/2018/2/layout/IconVerticalSolidList"/>
    <dgm:cxn modelId="{34A6F215-6FB6-4BA9-9204-20BAC47FF1E9}" type="presParOf" srcId="{3048C7F4-973D-415E-AD07-BFD7DEA008A6}" destId="{5A241E53-2D15-4CCB-9D28-29A4E5ECB6BD}" srcOrd="4" destOrd="0" presId="urn:microsoft.com/office/officeart/2018/2/layout/IconVerticalSolidList"/>
    <dgm:cxn modelId="{27673960-E230-43D4-9DC6-8AD70711773B}" type="presParOf" srcId="{5A241E53-2D15-4CCB-9D28-29A4E5ECB6BD}" destId="{774074D4-71B7-4287-844C-85FF38411815}" srcOrd="0" destOrd="0" presId="urn:microsoft.com/office/officeart/2018/2/layout/IconVerticalSolidList"/>
    <dgm:cxn modelId="{8B5BA040-DECE-4326-ACEF-02CAE117321B}" type="presParOf" srcId="{5A241E53-2D15-4CCB-9D28-29A4E5ECB6BD}" destId="{7BB6C498-DF29-41D4-B104-FA408B656B0A}" srcOrd="1" destOrd="0" presId="urn:microsoft.com/office/officeart/2018/2/layout/IconVerticalSolidList"/>
    <dgm:cxn modelId="{6C93EDCE-586A-4D3E-AF38-F6745F576350}" type="presParOf" srcId="{5A241E53-2D15-4CCB-9D28-29A4E5ECB6BD}" destId="{55B0040C-E922-44F7-8D14-B1028B8292C3}" srcOrd="2" destOrd="0" presId="urn:microsoft.com/office/officeart/2018/2/layout/IconVerticalSolidList"/>
    <dgm:cxn modelId="{7EC413EF-AB57-403A-93F1-14A0048A6F89}" type="presParOf" srcId="{5A241E53-2D15-4CCB-9D28-29A4E5ECB6BD}" destId="{9C09F09D-9D4C-4BE0-9C7E-CAEC4D3CC2A6}" srcOrd="3" destOrd="0" presId="urn:microsoft.com/office/officeart/2018/2/layout/IconVerticalSolidList"/>
    <dgm:cxn modelId="{8875A8E6-D7E3-49FE-96CD-FACD3B79E070}" type="presParOf" srcId="{3048C7F4-973D-415E-AD07-BFD7DEA008A6}" destId="{728A7A8E-9E16-4118-8DD3-9C0367C51BD5}" srcOrd="5" destOrd="0" presId="urn:microsoft.com/office/officeart/2018/2/layout/IconVerticalSolidList"/>
    <dgm:cxn modelId="{5FB94BC0-C57A-49D2-AA6B-22BA399D8025}" type="presParOf" srcId="{3048C7F4-973D-415E-AD07-BFD7DEA008A6}" destId="{A85DB26C-0B6B-4FAF-9CED-68A4D089BDF3}" srcOrd="6" destOrd="0" presId="urn:microsoft.com/office/officeart/2018/2/layout/IconVerticalSolidList"/>
    <dgm:cxn modelId="{73509958-CD6D-4688-8FDC-8B97432A52DF}" type="presParOf" srcId="{A85DB26C-0B6B-4FAF-9CED-68A4D089BDF3}" destId="{70CACF78-6B7D-4C54-BE7A-D9F60D90A888}" srcOrd="0" destOrd="0" presId="urn:microsoft.com/office/officeart/2018/2/layout/IconVerticalSolidList"/>
    <dgm:cxn modelId="{C2991308-9B92-4C02-AF2C-55F2A7D42CE4}" type="presParOf" srcId="{A85DB26C-0B6B-4FAF-9CED-68A4D089BDF3}" destId="{15F5F85A-6927-4831-89F7-5A82C69A73D0}" srcOrd="1" destOrd="0" presId="urn:microsoft.com/office/officeart/2018/2/layout/IconVerticalSolidList"/>
    <dgm:cxn modelId="{B4531256-C0B8-4C62-8236-2DB822E01A30}" type="presParOf" srcId="{A85DB26C-0B6B-4FAF-9CED-68A4D089BDF3}" destId="{0CDDCB6E-52E4-42A6-88B9-4F4B1C66695B}" srcOrd="2" destOrd="0" presId="urn:microsoft.com/office/officeart/2018/2/layout/IconVerticalSolidList"/>
    <dgm:cxn modelId="{1FAF3F29-505D-498A-BCDD-680354C10C14}" type="presParOf" srcId="{A85DB26C-0B6B-4FAF-9CED-68A4D089BDF3}" destId="{E9D297F1-CA4A-4B6F-A8BC-FCC3FFF9B0C9}"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EC48EE-7F34-437A-B30C-681E06A258AC}">
      <dsp:nvSpPr>
        <dsp:cNvPr id="0" name=""/>
        <dsp:cNvSpPr/>
      </dsp:nvSpPr>
      <dsp:spPr>
        <a:xfrm>
          <a:off x="616949" y="256422"/>
          <a:ext cx="1818562" cy="181856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FE4C639-6B9A-447F-96BE-7A129D820152}">
      <dsp:nvSpPr>
        <dsp:cNvPr id="0" name=""/>
        <dsp:cNvSpPr/>
      </dsp:nvSpPr>
      <dsp:spPr>
        <a:xfrm>
          <a:off x="1004512" y="643984"/>
          <a:ext cx="1043437" cy="104343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7B30366-473D-4CE1-8BBA-E7C60E3BA6B0}">
      <dsp:nvSpPr>
        <dsp:cNvPr id="0" name=""/>
        <dsp:cNvSpPr/>
      </dsp:nvSpPr>
      <dsp:spPr>
        <a:xfrm>
          <a:off x="35606" y="2641422"/>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kern="1200" dirty="0"/>
            <a:t>USDOE issued new regulations implementing Title IX</a:t>
          </a:r>
        </a:p>
      </dsp:txBody>
      <dsp:txXfrm>
        <a:off x="35606" y="2641422"/>
        <a:ext cx="2981250" cy="720000"/>
      </dsp:txXfrm>
    </dsp:sp>
    <dsp:sp modelId="{D5612030-A2A1-41C3-BE43-381601115793}">
      <dsp:nvSpPr>
        <dsp:cNvPr id="0" name=""/>
        <dsp:cNvSpPr/>
      </dsp:nvSpPr>
      <dsp:spPr>
        <a:xfrm>
          <a:off x="4119918" y="256422"/>
          <a:ext cx="1818562" cy="181856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F083099-FA28-4A94-89B8-FEF13BADC102}">
      <dsp:nvSpPr>
        <dsp:cNvPr id="0" name=""/>
        <dsp:cNvSpPr/>
      </dsp:nvSpPr>
      <dsp:spPr>
        <a:xfrm>
          <a:off x="4507481" y="643984"/>
          <a:ext cx="1043437" cy="104343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4C2E6D9-254B-4713-8F57-971724639B6F}">
      <dsp:nvSpPr>
        <dsp:cNvPr id="0" name=""/>
        <dsp:cNvSpPr/>
      </dsp:nvSpPr>
      <dsp:spPr>
        <a:xfrm>
          <a:off x="3538574" y="2641422"/>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kern="1200"/>
            <a:t>New Definitions</a:t>
          </a:r>
        </a:p>
      </dsp:txBody>
      <dsp:txXfrm>
        <a:off x="3538574" y="2641422"/>
        <a:ext cx="2981250" cy="720000"/>
      </dsp:txXfrm>
    </dsp:sp>
    <dsp:sp modelId="{1F09B7F2-8B40-428D-B43F-DF591ACDD62E}">
      <dsp:nvSpPr>
        <dsp:cNvPr id="0" name=""/>
        <dsp:cNvSpPr/>
      </dsp:nvSpPr>
      <dsp:spPr>
        <a:xfrm>
          <a:off x="7622887" y="256422"/>
          <a:ext cx="1818562" cy="1818562"/>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42E5845-8AAC-4BDD-8B64-8A196C4B7733}">
      <dsp:nvSpPr>
        <dsp:cNvPr id="0" name=""/>
        <dsp:cNvSpPr/>
      </dsp:nvSpPr>
      <dsp:spPr>
        <a:xfrm>
          <a:off x="8010450" y="643984"/>
          <a:ext cx="1043437" cy="104343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FC44188-A5A2-40F7-B3B7-87132732E684}">
      <dsp:nvSpPr>
        <dsp:cNvPr id="0" name=""/>
        <dsp:cNvSpPr/>
      </dsp:nvSpPr>
      <dsp:spPr>
        <a:xfrm>
          <a:off x="7041543" y="2641422"/>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kern="1200"/>
            <a:t>New Investigation Requirements</a:t>
          </a:r>
        </a:p>
      </dsp:txBody>
      <dsp:txXfrm>
        <a:off x="7041543" y="2641422"/>
        <a:ext cx="298125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13C9E9-5829-4065-A321-E98277911ADD}">
      <dsp:nvSpPr>
        <dsp:cNvPr id="0" name=""/>
        <dsp:cNvSpPr/>
      </dsp:nvSpPr>
      <dsp:spPr>
        <a:xfrm>
          <a:off x="0" y="172467"/>
          <a:ext cx="2337792" cy="3272909"/>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263" tIns="330200" rIns="182263" bIns="330200" numCol="1" spcCol="1270" anchor="t" anchorCtr="0">
          <a:noAutofit/>
        </a:bodyPr>
        <a:lstStyle/>
        <a:p>
          <a:pPr marL="0" lvl="0" indent="0" algn="l" defTabSz="1155700">
            <a:lnSpc>
              <a:spcPct val="90000"/>
            </a:lnSpc>
            <a:spcBef>
              <a:spcPct val="0"/>
            </a:spcBef>
            <a:spcAft>
              <a:spcPct val="35000"/>
            </a:spcAft>
            <a:buNone/>
          </a:pPr>
          <a:r>
            <a:rPr lang="en-US" sz="2600" kern="1200" dirty="0"/>
            <a:t>Have a policy</a:t>
          </a:r>
        </a:p>
      </dsp:txBody>
      <dsp:txXfrm>
        <a:off x="0" y="1416173"/>
        <a:ext cx="2337792" cy="1963745"/>
      </dsp:txXfrm>
    </dsp:sp>
    <dsp:sp modelId="{345A9EA2-7C66-4C30-8CE9-5FF223E372BA}">
      <dsp:nvSpPr>
        <dsp:cNvPr id="0" name=""/>
        <dsp:cNvSpPr/>
      </dsp:nvSpPr>
      <dsp:spPr>
        <a:xfrm>
          <a:off x="680906" y="499758"/>
          <a:ext cx="981872" cy="981872"/>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551" tIns="12700" rIns="76551"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824698" y="643550"/>
        <a:ext cx="694288" cy="694288"/>
      </dsp:txXfrm>
    </dsp:sp>
    <dsp:sp modelId="{79896ADC-4A8D-49C6-8E34-FDF9E0768CFC}">
      <dsp:nvSpPr>
        <dsp:cNvPr id="0" name=""/>
        <dsp:cNvSpPr/>
      </dsp:nvSpPr>
      <dsp:spPr>
        <a:xfrm>
          <a:off x="2946" y="3445305"/>
          <a:ext cx="2337792" cy="72"/>
        </a:xfrm>
        <a:prstGeom prst="rect">
          <a:avLst/>
        </a:prstGeom>
        <a:solidFill>
          <a:schemeClr val="accent2">
            <a:hueOff val="272541"/>
            <a:satOff val="-6218"/>
            <a:lumOff val="2297"/>
            <a:alphaOff val="0"/>
          </a:schemeClr>
        </a:solidFill>
        <a:ln w="12700" cap="flat" cmpd="sng" algn="ctr">
          <a:solidFill>
            <a:schemeClr val="accent2">
              <a:hueOff val="272541"/>
              <a:satOff val="-6218"/>
              <a:lumOff val="229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2D526EF-E5A2-4F34-8C55-4C79638EF88D}">
      <dsp:nvSpPr>
        <dsp:cNvPr id="0" name=""/>
        <dsp:cNvSpPr/>
      </dsp:nvSpPr>
      <dsp:spPr>
        <a:xfrm>
          <a:off x="2574518" y="172467"/>
          <a:ext cx="2337792" cy="3272909"/>
        </a:xfrm>
        <a:prstGeom prst="rect">
          <a:avLst/>
        </a:prstGeom>
        <a:solidFill>
          <a:schemeClr val="accent2">
            <a:tint val="40000"/>
            <a:alpha val="90000"/>
            <a:hueOff val="658188"/>
            <a:satOff val="-1724"/>
            <a:lumOff val="617"/>
            <a:alphaOff val="0"/>
          </a:schemeClr>
        </a:solidFill>
        <a:ln w="12700" cap="flat" cmpd="sng" algn="ctr">
          <a:solidFill>
            <a:schemeClr val="accent2">
              <a:tint val="40000"/>
              <a:alpha val="90000"/>
              <a:hueOff val="658188"/>
              <a:satOff val="-1724"/>
              <a:lumOff val="61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263" tIns="330200" rIns="182263" bIns="330200" numCol="1" spcCol="1270" anchor="t" anchorCtr="0">
          <a:noAutofit/>
        </a:bodyPr>
        <a:lstStyle/>
        <a:p>
          <a:pPr marL="0" lvl="0" indent="0" algn="l" defTabSz="1155700">
            <a:lnSpc>
              <a:spcPct val="90000"/>
            </a:lnSpc>
            <a:spcBef>
              <a:spcPct val="0"/>
            </a:spcBef>
            <a:spcAft>
              <a:spcPct val="35000"/>
            </a:spcAft>
            <a:buNone/>
          </a:pPr>
          <a:r>
            <a:rPr lang="en-US" sz="2600" kern="1200" dirty="0"/>
            <a:t>Identify Title IX Coordinator</a:t>
          </a:r>
        </a:p>
      </dsp:txBody>
      <dsp:txXfrm>
        <a:off x="2574518" y="1416173"/>
        <a:ext cx="2337792" cy="1963745"/>
      </dsp:txXfrm>
    </dsp:sp>
    <dsp:sp modelId="{2072688B-9538-4483-B8F6-ECD4A31D7A9F}">
      <dsp:nvSpPr>
        <dsp:cNvPr id="0" name=""/>
        <dsp:cNvSpPr/>
      </dsp:nvSpPr>
      <dsp:spPr>
        <a:xfrm>
          <a:off x="3252477" y="499758"/>
          <a:ext cx="981872" cy="981872"/>
        </a:xfrm>
        <a:prstGeom prst="ellipse">
          <a:avLst/>
        </a:prstGeom>
        <a:solidFill>
          <a:schemeClr val="accent2">
            <a:hueOff val="545083"/>
            <a:satOff val="-12437"/>
            <a:lumOff val="4594"/>
            <a:alphaOff val="0"/>
          </a:schemeClr>
        </a:solidFill>
        <a:ln w="12700" cap="flat" cmpd="sng" algn="ctr">
          <a:solidFill>
            <a:schemeClr val="accent2">
              <a:hueOff val="545083"/>
              <a:satOff val="-12437"/>
              <a:lumOff val="459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551" tIns="12700" rIns="76551"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3396269" y="643550"/>
        <a:ext cx="694288" cy="694288"/>
      </dsp:txXfrm>
    </dsp:sp>
    <dsp:sp modelId="{ECDDCC94-813E-455C-B777-074F4C77FA9A}">
      <dsp:nvSpPr>
        <dsp:cNvPr id="0" name=""/>
        <dsp:cNvSpPr/>
      </dsp:nvSpPr>
      <dsp:spPr>
        <a:xfrm>
          <a:off x="2574518" y="3445305"/>
          <a:ext cx="2337792" cy="72"/>
        </a:xfrm>
        <a:prstGeom prst="rect">
          <a:avLst/>
        </a:prstGeom>
        <a:solidFill>
          <a:schemeClr val="accent2">
            <a:hueOff val="817624"/>
            <a:satOff val="-18655"/>
            <a:lumOff val="6891"/>
            <a:alphaOff val="0"/>
          </a:schemeClr>
        </a:solidFill>
        <a:ln w="12700" cap="flat" cmpd="sng" algn="ctr">
          <a:solidFill>
            <a:schemeClr val="accent2">
              <a:hueOff val="817624"/>
              <a:satOff val="-18655"/>
              <a:lumOff val="689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2114965-B41B-48F3-9509-FF2F4CE1897A}">
      <dsp:nvSpPr>
        <dsp:cNvPr id="0" name=""/>
        <dsp:cNvSpPr/>
      </dsp:nvSpPr>
      <dsp:spPr>
        <a:xfrm>
          <a:off x="5146089" y="172467"/>
          <a:ext cx="2337792" cy="3272909"/>
        </a:xfrm>
        <a:prstGeom prst="rect">
          <a:avLst/>
        </a:prstGeom>
        <a:solidFill>
          <a:schemeClr val="accent2">
            <a:tint val="40000"/>
            <a:alpha val="90000"/>
            <a:hueOff val="1316376"/>
            <a:satOff val="-3449"/>
            <a:lumOff val="1235"/>
            <a:alphaOff val="0"/>
          </a:schemeClr>
        </a:solidFill>
        <a:ln w="12700" cap="flat" cmpd="sng" algn="ctr">
          <a:solidFill>
            <a:schemeClr val="accent2">
              <a:tint val="40000"/>
              <a:alpha val="90000"/>
              <a:hueOff val="1316376"/>
              <a:satOff val="-3449"/>
              <a:lumOff val="123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263" tIns="330200" rIns="182263" bIns="330200" numCol="1" spcCol="1270" anchor="t" anchorCtr="0">
          <a:noAutofit/>
        </a:bodyPr>
        <a:lstStyle/>
        <a:p>
          <a:pPr marL="0" lvl="0" indent="0" algn="l" defTabSz="1155700">
            <a:lnSpc>
              <a:spcPct val="90000"/>
            </a:lnSpc>
            <a:spcBef>
              <a:spcPct val="0"/>
            </a:spcBef>
            <a:spcAft>
              <a:spcPct val="35000"/>
            </a:spcAft>
            <a:buNone/>
          </a:pPr>
          <a:r>
            <a:rPr lang="en-US" sz="2600" kern="1200" dirty="0"/>
            <a:t>Offer</a:t>
          </a:r>
          <a:r>
            <a:rPr lang="en-US" sz="2600" kern="1200" baseline="0" dirty="0"/>
            <a:t> Supportive Measure</a:t>
          </a:r>
          <a:endParaRPr lang="en-US" sz="2600" kern="1200" dirty="0"/>
        </a:p>
      </dsp:txBody>
      <dsp:txXfrm>
        <a:off x="5146089" y="1416173"/>
        <a:ext cx="2337792" cy="1963745"/>
      </dsp:txXfrm>
    </dsp:sp>
    <dsp:sp modelId="{1FAD9606-BA78-40F6-BD29-D52A9FCEBFE6}">
      <dsp:nvSpPr>
        <dsp:cNvPr id="0" name=""/>
        <dsp:cNvSpPr/>
      </dsp:nvSpPr>
      <dsp:spPr>
        <a:xfrm>
          <a:off x="5824049" y="499758"/>
          <a:ext cx="981872" cy="981872"/>
        </a:xfrm>
        <a:prstGeom prst="ellipse">
          <a:avLst/>
        </a:prstGeom>
        <a:solidFill>
          <a:schemeClr val="accent2">
            <a:hueOff val="1090165"/>
            <a:satOff val="-24873"/>
            <a:lumOff val="9188"/>
            <a:alphaOff val="0"/>
          </a:schemeClr>
        </a:solidFill>
        <a:ln w="12700" cap="flat" cmpd="sng" algn="ctr">
          <a:solidFill>
            <a:schemeClr val="accent2">
              <a:hueOff val="1090165"/>
              <a:satOff val="-24873"/>
              <a:lumOff val="918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551" tIns="12700" rIns="76551"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5967841" y="643550"/>
        <a:ext cx="694288" cy="694288"/>
      </dsp:txXfrm>
    </dsp:sp>
    <dsp:sp modelId="{191F2B45-DFDE-40FF-B3F8-CD923E08F5B4}">
      <dsp:nvSpPr>
        <dsp:cNvPr id="0" name=""/>
        <dsp:cNvSpPr/>
      </dsp:nvSpPr>
      <dsp:spPr>
        <a:xfrm>
          <a:off x="5146089" y="3445305"/>
          <a:ext cx="2337792" cy="72"/>
        </a:xfrm>
        <a:prstGeom prst="rect">
          <a:avLst/>
        </a:prstGeom>
        <a:solidFill>
          <a:schemeClr val="accent2">
            <a:hueOff val="1362707"/>
            <a:satOff val="-31091"/>
            <a:lumOff val="11485"/>
            <a:alphaOff val="0"/>
          </a:schemeClr>
        </a:solidFill>
        <a:ln w="12700" cap="flat" cmpd="sng" algn="ctr">
          <a:solidFill>
            <a:schemeClr val="accent2">
              <a:hueOff val="1362707"/>
              <a:satOff val="-31091"/>
              <a:lumOff val="1148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4CF2E5-4B3B-40CE-AD95-A0A9E40C8DB2}">
      <dsp:nvSpPr>
        <dsp:cNvPr id="0" name=""/>
        <dsp:cNvSpPr/>
      </dsp:nvSpPr>
      <dsp:spPr>
        <a:xfrm>
          <a:off x="7717661" y="172467"/>
          <a:ext cx="2337792" cy="3272909"/>
        </a:xfrm>
        <a:prstGeom prst="rect">
          <a:avLst/>
        </a:prstGeom>
        <a:solidFill>
          <a:schemeClr val="accent2">
            <a:tint val="40000"/>
            <a:alpha val="90000"/>
            <a:hueOff val="1974564"/>
            <a:satOff val="-5173"/>
            <a:lumOff val="1852"/>
            <a:alphaOff val="0"/>
          </a:schemeClr>
        </a:solidFill>
        <a:ln w="12700" cap="flat" cmpd="sng" algn="ctr">
          <a:solidFill>
            <a:schemeClr val="accent2">
              <a:tint val="40000"/>
              <a:alpha val="90000"/>
              <a:hueOff val="1974564"/>
              <a:satOff val="-5173"/>
              <a:lumOff val="185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263" tIns="330200" rIns="182263" bIns="330200" numCol="1" spcCol="1270" anchor="t" anchorCtr="0">
          <a:noAutofit/>
        </a:bodyPr>
        <a:lstStyle/>
        <a:p>
          <a:pPr marL="0" lvl="0" indent="0" algn="l" defTabSz="1155700">
            <a:lnSpc>
              <a:spcPct val="90000"/>
            </a:lnSpc>
            <a:spcBef>
              <a:spcPct val="0"/>
            </a:spcBef>
            <a:spcAft>
              <a:spcPct val="35000"/>
            </a:spcAft>
            <a:buNone/>
          </a:pPr>
          <a:r>
            <a:rPr lang="en-US" sz="2600" kern="1200"/>
            <a:t>Have a grievance process</a:t>
          </a:r>
        </a:p>
      </dsp:txBody>
      <dsp:txXfrm>
        <a:off x="7717661" y="1416173"/>
        <a:ext cx="2337792" cy="1963745"/>
      </dsp:txXfrm>
    </dsp:sp>
    <dsp:sp modelId="{DA5B8039-0431-49C8-A7EA-76DAC656C5CE}">
      <dsp:nvSpPr>
        <dsp:cNvPr id="0" name=""/>
        <dsp:cNvSpPr/>
      </dsp:nvSpPr>
      <dsp:spPr>
        <a:xfrm>
          <a:off x="8395620" y="499758"/>
          <a:ext cx="981872" cy="981872"/>
        </a:xfrm>
        <a:prstGeom prst="ellipse">
          <a:avLst/>
        </a:prstGeom>
        <a:solidFill>
          <a:schemeClr val="accent2">
            <a:hueOff val="1635248"/>
            <a:satOff val="-37310"/>
            <a:lumOff val="13782"/>
            <a:alphaOff val="0"/>
          </a:schemeClr>
        </a:solidFill>
        <a:ln w="12700" cap="flat" cmpd="sng" algn="ctr">
          <a:solidFill>
            <a:schemeClr val="accent2">
              <a:hueOff val="1635248"/>
              <a:satOff val="-37310"/>
              <a:lumOff val="1378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551" tIns="12700" rIns="76551" bIns="12700" numCol="1" spcCol="1270" anchor="ctr" anchorCtr="0">
          <a:noAutofit/>
        </a:bodyPr>
        <a:lstStyle/>
        <a:p>
          <a:pPr marL="0" lvl="0" indent="0" algn="ctr" defTabSz="2133600">
            <a:lnSpc>
              <a:spcPct val="90000"/>
            </a:lnSpc>
            <a:spcBef>
              <a:spcPct val="0"/>
            </a:spcBef>
            <a:spcAft>
              <a:spcPct val="35000"/>
            </a:spcAft>
            <a:buNone/>
          </a:pPr>
          <a:r>
            <a:rPr lang="en-US" sz="4800" kern="1200"/>
            <a:t>4</a:t>
          </a:r>
        </a:p>
      </dsp:txBody>
      <dsp:txXfrm>
        <a:off x="8539412" y="643550"/>
        <a:ext cx="694288" cy="694288"/>
      </dsp:txXfrm>
    </dsp:sp>
    <dsp:sp modelId="{E4BA6779-865F-4C30-810A-579BB98C57F6}">
      <dsp:nvSpPr>
        <dsp:cNvPr id="0" name=""/>
        <dsp:cNvSpPr/>
      </dsp:nvSpPr>
      <dsp:spPr>
        <a:xfrm>
          <a:off x="7717661" y="3445305"/>
          <a:ext cx="2337792" cy="72"/>
        </a:xfrm>
        <a:prstGeom prst="rect">
          <a:avLst/>
        </a:prstGeom>
        <a:solidFill>
          <a:schemeClr val="accent2">
            <a:hueOff val="1907789"/>
            <a:satOff val="-43528"/>
            <a:lumOff val="16079"/>
            <a:alphaOff val="0"/>
          </a:schemeClr>
        </a:solidFill>
        <a:ln w="12700" cap="flat" cmpd="sng" algn="ctr">
          <a:solidFill>
            <a:schemeClr val="accent2">
              <a:hueOff val="1907789"/>
              <a:satOff val="-43528"/>
              <a:lumOff val="1607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755211-63C9-43E5-A80D-3647D9A15AC8}">
      <dsp:nvSpPr>
        <dsp:cNvPr id="0" name=""/>
        <dsp:cNvSpPr/>
      </dsp:nvSpPr>
      <dsp:spPr>
        <a:xfrm>
          <a:off x="0" y="3263426"/>
          <a:ext cx="5141912" cy="214116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sz="2800" kern="1200"/>
            <a:t>Now a “formal complaint” is required and means:</a:t>
          </a:r>
        </a:p>
      </dsp:txBody>
      <dsp:txXfrm>
        <a:off x="0" y="3263426"/>
        <a:ext cx="5141912" cy="1156226"/>
      </dsp:txXfrm>
    </dsp:sp>
    <dsp:sp modelId="{593F2A14-A2BC-4FA6-892C-FE0791B0B43F}">
      <dsp:nvSpPr>
        <dsp:cNvPr id="0" name=""/>
        <dsp:cNvSpPr/>
      </dsp:nvSpPr>
      <dsp:spPr>
        <a:xfrm>
          <a:off x="2510" y="4376829"/>
          <a:ext cx="1712296" cy="984933"/>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marL="0" lvl="0" indent="0" algn="ctr" defTabSz="755650">
            <a:lnSpc>
              <a:spcPct val="90000"/>
            </a:lnSpc>
            <a:spcBef>
              <a:spcPct val="0"/>
            </a:spcBef>
            <a:spcAft>
              <a:spcPct val="35000"/>
            </a:spcAft>
            <a:buNone/>
          </a:pPr>
          <a:r>
            <a:rPr lang="en-US" sz="1700" kern="1200"/>
            <a:t>The Complainant files a written complaint or</a:t>
          </a:r>
        </a:p>
      </dsp:txBody>
      <dsp:txXfrm>
        <a:off x="2510" y="4376829"/>
        <a:ext cx="1712296" cy="984933"/>
      </dsp:txXfrm>
    </dsp:sp>
    <dsp:sp modelId="{865D3448-8962-4C2B-B479-F088B4AF190B}">
      <dsp:nvSpPr>
        <dsp:cNvPr id="0" name=""/>
        <dsp:cNvSpPr/>
      </dsp:nvSpPr>
      <dsp:spPr>
        <a:xfrm>
          <a:off x="1714807" y="4376829"/>
          <a:ext cx="1712296" cy="984933"/>
        </a:xfrm>
        <a:prstGeom prst="rect">
          <a:avLst/>
        </a:prstGeom>
        <a:solidFill>
          <a:schemeClr val="accent2">
            <a:tint val="40000"/>
            <a:alpha val="90000"/>
            <a:hueOff val="987282"/>
            <a:satOff val="-2587"/>
            <a:lumOff val="926"/>
            <a:alphaOff val="0"/>
          </a:schemeClr>
        </a:solidFill>
        <a:ln w="12700" cap="flat" cmpd="sng" algn="ctr">
          <a:solidFill>
            <a:schemeClr val="accent2">
              <a:tint val="40000"/>
              <a:alpha val="90000"/>
              <a:hueOff val="987282"/>
              <a:satOff val="-2587"/>
              <a:lumOff val="92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marL="0" lvl="0" indent="0" algn="ctr" defTabSz="755650">
            <a:lnSpc>
              <a:spcPct val="90000"/>
            </a:lnSpc>
            <a:spcBef>
              <a:spcPct val="0"/>
            </a:spcBef>
            <a:spcAft>
              <a:spcPct val="35000"/>
            </a:spcAft>
            <a:buNone/>
          </a:pPr>
          <a:r>
            <a:rPr lang="en-US" sz="1700" kern="1200"/>
            <a:t>The Title IX Coordinator files a written complaint</a:t>
          </a:r>
        </a:p>
      </dsp:txBody>
      <dsp:txXfrm>
        <a:off x="1714807" y="4376829"/>
        <a:ext cx="1712296" cy="984933"/>
      </dsp:txXfrm>
    </dsp:sp>
    <dsp:sp modelId="{347BD762-A66D-4E25-8C29-C7C36CE023DD}">
      <dsp:nvSpPr>
        <dsp:cNvPr id="0" name=""/>
        <dsp:cNvSpPr/>
      </dsp:nvSpPr>
      <dsp:spPr>
        <a:xfrm>
          <a:off x="3427104" y="4376829"/>
          <a:ext cx="1712296" cy="984933"/>
        </a:xfrm>
        <a:prstGeom prst="rect">
          <a:avLst/>
        </a:prstGeom>
        <a:solidFill>
          <a:schemeClr val="accent2">
            <a:tint val="40000"/>
            <a:alpha val="90000"/>
            <a:hueOff val="1974564"/>
            <a:satOff val="-5173"/>
            <a:lumOff val="1852"/>
            <a:alphaOff val="0"/>
          </a:schemeClr>
        </a:solidFill>
        <a:ln w="12700" cap="flat" cmpd="sng" algn="ctr">
          <a:solidFill>
            <a:schemeClr val="accent2">
              <a:tint val="40000"/>
              <a:alpha val="90000"/>
              <a:hueOff val="1974564"/>
              <a:satOff val="-5173"/>
              <a:lumOff val="185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marL="0" lvl="0" indent="0" algn="ctr" defTabSz="755650">
            <a:lnSpc>
              <a:spcPct val="90000"/>
            </a:lnSpc>
            <a:spcBef>
              <a:spcPct val="0"/>
            </a:spcBef>
            <a:spcAft>
              <a:spcPct val="35000"/>
            </a:spcAft>
            <a:buNone/>
          </a:pPr>
          <a:r>
            <a:rPr lang="en-US" sz="1700" kern="1200"/>
            <a:t>No third party complaints</a:t>
          </a:r>
        </a:p>
      </dsp:txBody>
      <dsp:txXfrm>
        <a:off x="3427104" y="4376829"/>
        <a:ext cx="1712296" cy="984933"/>
      </dsp:txXfrm>
    </dsp:sp>
    <dsp:sp modelId="{FBDA60E5-E7D0-4498-A158-CA2576DEBDB8}">
      <dsp:nvSpPr>
        <dsp:cNvPr id="0" name=""/>
        <dsp:cNvSpPr/>
      </dsp:nvSpPr>
      <dsp:spPr>
        <a:xfrm rot="10800000">
          <a:off x="0" y="2438"/>
          <a:ext cx="5141912" cy="3293105"/>
        </a:xfrm>
        <a:prstGeom prst="upArrowCallout">
          <a:avLst/>
        </a:prstGeom>
        <a:solidFill>
          <a:schemeClr val="accent2">
            <a:hueOff val="1907789"/>
            <a:satOff val="-43528"/>
            <a:lumOff val="1607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sz="2800" kern="1200"/>
            <a:t>Previously, a formal complaint was not required</a:t>
          </a:r>
        </a:p>
      </dsp:txBody>
      <dsp:txXfrm rot="10800000">
        <a:off x="0" y="2438"/>
        <a:ext cx="5141912" cy="213976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CF1DE0-89A8-4997-BB99-332D73523801}">
      <dsp:nvSpPr>
        <dsp:cNvPr id="0" name=""/>
        <dsp:cNvSpPr/>
      </dsp:nvSpPr>
      <dsp:spPr>
        <a:xfrm>
          <a:off x="0" y="44102"/>
          <a:ext cx="5141912" cy="100386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New regulations require that each school district have:</a:t>
          </a:r>
        </a:p>
      </dsp:txBody>
      <dsp:txXfrm>
        <a:off x="49004" y="93106"/>
        <a:ext cx="5043904" cy="905852"/>
      </dsp:txXfrm>
    </dsp:sp>
    <dsp:sp modelId="{35C74EED-B841-415C-8EA8-6EB1881D1215}">
      <dsp:nvSpPr>
        <dsp:cNvPr id="0" name=""/>
        <dsp:cNvSpPr/>
      </dsp:nvSpPr>
      <dsp:spPr>
        <a:xfrm>
          <a:off x="0" y="1122842"/>
          <a:ext cx="5141912" cy="1003860"/>
        </a:xfrm>
        <a:prstGeom prst="roundRect">
          <a:avLst/>
        </a:prstGeom>
        <a:solidFill>
          <a:schemeClr val="accent2">
            <a:hueOff val="476947"/>
            <a:satOff val="-10882"/>
            <a:lumOff val="402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Title IX Coordinator</a:t>
          </a:r>
        </a:p>
      </dsp:txBody>
      <dsp:txXfrm>
        <a:off x="49004" y="1171846"/>
        <a:ext cx="5043904" cy="905852"/>
      </dsp:txXfrm>
    </dsp:sp>
    <dsp:sp modelId="{02292A52-596E-4F36-9876-D7DEB9267478}">
      <dsp:nvSpPr>
        <dsp:cNvPr id="0" name=""/>
        <dsp:cNvSpPr/>
      </dsp:nvSpPr>
      <dsp:spPr>
        <a:xfrm>
          <a:off x="0" y="2201582"/>
          <a:ext cx="5141912" cy="1003860"/>
        </a:xfrm>
        <a:prstGeom prst="roundRect">
          <a:avLst/>
        </a:prstGeom>
        <a:solidFill>
          <a:schemeClr val="accent2">
            <a:hueOff val="953895"/>
            <a:satOff val="-21764"/>
            <a:lumOff val="803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Investigator</a:t>
          </a:r>
        </a:p>
      </dsp:txBody>
      <dsp:txXfrm>
        <a:off x="49004" y="2250586"/>
        <a:ext cx="5043904" cy="905852"/>
      </dsp:txXfrm>
    </dsp:sp>
    <dsp:sp modelId="{AA67C56A-8C11-4CDA-B9B3-5FCAED37C1F1}">
      <dsp:nvSpPr>
        <dsp:cNvPr id="0" name=""/>
        <dsp:cNvSpPr/>
      </dsp:nvSpPr>
      <dsp:spPr>
        <a:xfrm>
          <a:off x="0" y="3280322"/>
          <a:ext cx="5141912" cy="1003860"/>
        </a:xfrm>
        <a:prstGeom prst="roundRect">
          <a:avLst/>
        </a:prstGeom>
        <a:solidFill>
          <a:schemeClr val="accent2">
            <a:hueOff val="1430842"/>
            <a:satOff val="-32646"/>
            <a:lumOff val="1205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decision-maker</a:t>
          </a:r>
        </a:p>
      </dsp:txBody>
      <dsp:txXfrm>
        <a:off x="49004" y="3329326"/>
        <a:ext cx="5043904" cy="905852"/>
      </dsp:txXfrm>
    </dsp:sp>
    <dsp:sp modelId="{6E0FE417-2656-429F-A458-1DE3C943614F}">
      <dsp:nvSpPr>
        <dsp:cNvPr id="0" name=""/>
        <dsp:cNvSpPr/>
      </dsp:nvSpPr>
      <dsp:spPr>
        <a:xfrm>
          <a:off x="0" y="4359062"/>
          <a:ext cx="5141912" cy="1003860"/>
        </a:xfrm>
        <a:prstGeom prst="roundRect">
          <a:avLst/>
        </a:prstGeom>
        <a:solidFill>
          <a:schemeClr val="accent2">
            <a:hueOff val="1907789"/>
            <a:satOff val="-43528"/>
            <a:lumOff val="1607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Appeal Decision-Maker</a:t>
          </a:r>
        </a:p>
      </dsp:txBody>
      <dsp:txXfrm>
        <a:off x="49004" y="4408066"/>
        <a:ext cx="5043904" cy="90585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D47E2F-4963-4A50-9BC2-5D1236FA1C2F}">
      <dsp:nvSpPr>
        <dsp:cNvPr id="0" name=""/>
        <dsp:cNvSpPr/>
      </dsp:nvSpPr>
      <dsp:spPr>
        <a:xfrm>
          <a:off x="6" y="0"/>
          <a:ext cx="12268193" cy="2939070"/>
        </a:xfrm>
        <a:prstGeom prst="rightArrow">
          <a:avLst/>
        </a:prstGeom>
        <a:solidFill>
          <a:schemeClr val="bg1">
            <a:lumMod val="50000"/>
          </a:schemeClr>
        </a:solidFill>
        <a:ln>
          <a:noFill/>
        </a:ln>
        <a:effectLst/>
      </dsp:spPr>
      <dsp:style>
        <a:lnRef idx="0">
          <a:scrgbClr r="0" g="0" b="0"/>
        </a:lnRef>
        <a:fillRef idx="1">
          <a:scrgbClr r="0" g="0" b="0"/>
        </a:fillRef>
        <a:effectRef idx="0">
          <a:scrgbClr r="0" g="0" b="0"/>
        </a:effectRef>
        <a:fontRef idx="minor"/>
      </dsp:style>
    </dsp:sp>
    <dsp:sp modelId="{12FBB05E-0BBD-4E49-84EC-62191AFD137D}">
      <dsp:nvSpPr>
        <dsp:cNvPr id="0" name=""/>
        <dsp:cNvSpPr/>
      </dsp:nvSpPr>
      <dsp:spPr>
        <a:xfrm>
          <a:off x="5391" y="881721"/>
          <a:ext cx="2357195" cy="1175628"/>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Receipt of  Report from a Witness</a:t>
          </a:r>
        </a:p>
      </dsp:txBody>
      <dsp:txXfrm>
        <a:off x="62780" y="939110"/>
        <a:ext cx="2242417" cy="1060850"/>
      </dsp:txXfrm>
    </dsp:sp>
    <dsp:sp modelId="{5F7BD91B-5C23-413C-AEAD-9B72A2384D5C}">
      <dsp:nvSpPr>
        <dsp:cNvPr id="0" name=""/>
        <dsp:cNvSpPr/>
      </dsp:nvSpPr>
      <dsp:spPr>
        <a:xfrm>
          <a:off x="2398794" y="881721"/>
          <a:ext cx="2357195" cy="1175628"/>
        </a:xfrm>
        <a:prstGeom prst="roundRect">
          <a:avLst/>
        </a:prstGeom>
        <a:solidFill>
          <a:schemeClr val="accent5">
            <a:hueOff val="-5330780"/>
            <a:satOff val="3030"/>
            <a:lumOff val="-250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Content of Report is  “Actual Knowledge”</a:t>
          </a:r>
        </a:p>
      </dsp:txBody>
      <dsp:txXfrm>
        <a:off x="2456183" y="939110"/>
        <a:ext cx="2242417" cy="1060850"/>
      </dsp:txXfrm>
    </dsp:sp>
    <dsp:sp modelId="{A4A584EC-7BC2-4F05-9D0B-CBB66003B46B}">
      <dsp:nvSpPr>
        <dsp:cNvPr id="0" name=""/>
        <dsp:cNvSpPr/>
      </dsp:nvSpPr>
      <dsp:spPr>
        <a:xfrm>
          <a:off x="4860034" y="895793"/>
          <a:ext cx="2357195" cy="1175628"/>
        </a:xfrm>
        <a:prstGeom prst="roundRect">
          <a:avLst/>
        </a:prstGeom>
        <a:solidFill>
          <a:schemeClr val="accent5">
            <a:hueOff val="-10661560"/>
            <a:satOff val="6060"/>
            <a:lumOff val="-500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Deliberate Indifference Standard Requires Contact with Complainant</a:t>
          </a:r>
        </a:p>
      </dsp:txBody>
      <dsp:txXfrm>
        <a:off x="4917423" y="953182"/>
        <a:ext cx="2242417" cy="1060850"/>
      </dsp:txXfrm>
    </dsp:sp>
    <dsp:sp modelId="{BDC97315-616B-46AB-A420-3821162CC7F5}">
      <dsp:nvSpPr>
        <dsp:cNvPr id="0" name=""/>
        <dsp:cNvSpPr/>
      </dsp:nvSpPr>
      <dsp:spPr>
        <a:xfrm>
          <a:off x="7217231" y="846957"/>
          <a:ext cx="2357195" cy="1175628"/>
        </a:xfrm>
        <a:prstGeom prst="roundRect">
          <a:avLst/>
        </a:prstGeom>
        <a:solidFill>
          <a:schemeClr val="accent5">
            <a:hueOff val="-15992340"/>
            <a:satOff val="9089"/>
            <a:lumOff val="-750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Complainant Files Complaint</a:t>
          </a:r>
        </a:p>
      </dsp:txBody>
      <dsp:txXfrm>
        <a:off x="7274620" y="904346"/>
        <a:ext cx="2242417" cy="1060850"/>
      </dsp:txXfrm>
    </dsp:sp>
    <dsp:sp modelId="{E4F5A5BE-7932-4B23-B00B-8258FE46F36E}">
      <dsp:nvSpPr>
        <dsp:cNvPr id="0" name=""/>
        <dsp:cNvSpPr/>
      </dsp:nvSpPr>
      <dsp:spPr>
        <a:xfrm>
          <a:off x="9630929" y="877547"/>
          <a:ext cx="2357195" cy="1175628"/>
        </a:xfrm>
        <a:prstGeom prst="roundRect">
          <a:avLst/>
        </a:prstGeom>
        <a:solidFill>
          <a:schemeClr val="accent5">
            <a:hueOff val="-21323121"/>
            <a:satOff val="12119"/>
            <a:lumOff val="-1000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Next Step</a:t>
          </a:r>
        </a:p>
      </dsp:txBody>
      <dsp:txXfrm>
        <a:off x="9688318" y="934936"/>
        <a:ext cx="2242417" cy="106085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FE8D1C-0EBA-41E1-8C2B-378829B2BB72}">
      <dsp:nvSpPr>
        <dsp:cNvPr id="0" name=""/>
        <dsp:cNvSpPr/>
      </dsp:nvSpPr>
      <dsp:spPr>
        <a:xfrm rot="5400000">
          <a:off x="992823" y="505198"/>
          <a:ext cx="3145857" cy="2638120"/>
        </a:xfrm>
        <a:prstGeom prst="rightArrow">
          <a:avLst/>
        </a:prstGeom>
        <a:solidFill>
          <a:schemeClr val="tx2">
            <a:lumMod val="75000"/>
          </a:schemeClr>
        </a:solidFill>
        <a:ln>
          <a:noFill/>
        </a:ln>
        <a:effectLst/>
      </dsp:spPr>
      <dsp:style>
        <a:lnRef idx="0">
          <a:scrgbClr r="0" g="0" b="0"/>
        </a:lnRef>
        <a:fillRef idx="1">
          <a:scrgbClr r="0" g="0" b="0"/>
        </a:fillRef>
        <a:effectRef idx="0">
          <a:scrgbClr r="0" g="0" b="0"/>
        </a:effectRef>
        <a:fontRef idx="minor"/>
      </dsp:style>
    </dsp:sp>
    <dsp:sp modelId="{1919D3F3-6E5B-4B94-A467-9AEF56FBC171}">
      <dsp:nvSpPr>
        <dsp:cNvPr id="0" name=""/>
        <dsp:cNvSpPr/>
      </dsp:nvSpPr>
      <dsp:spPr>
        <a:xfrm>
          <a:off x="1951144" y="1913887"/>
          <a:ext cx="1298488" cy="774599"/>
        </a:xfrm>
        <a:prstGeom prst="roundRect">
          <a:avLst/>
        </a:prstGeom>
        <a:solidFill>
          <a:schemeClr val="accent6">
            <a:lumMod val="75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Title IX Coordinator Files Complaint</a:t>
          </a:r>
        </a:p>
      </dsp:txBody>
      <dsp:txXfrm>
        <a:off x="1988957" y="1951700"/>
        <a:ext cx="1222862" cy="698973"/>
      </dsp:txXfrm>
    </dsp:sp>
    <dsp:sp modelId="{EBCB5C03-BC3B-469A-B068-D617C14FD796}">
      <dsp:nvSpPr>
        <dsp:cNvPr id="0" name=""/>
        <dsp:cNvSpPr/>
      </dsp:nvSpPr>
      <dsp:spPr>
        <a:xfrm>
          <a:off x="1992786" y="355352"/>
          <a:ext cx="1150050" cy="1379353"/>
        </a:xfrm>
        <a:prstGeom prst="roundRect">
          <a:avLst/>
        </a:prstGeom>
        <a:solidFill>
          <a:schemeClr val="accent6">
            <a:lumMod val="60000"/>
            <a:lumOff val="40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Content of Complaint Results in “Actual Knowledge”</a:t>
          </a:r>
        </a:p>
      </dsp:txBody>
      <dsp:txXfrm>
        <a:off x="2048927" y="411493"/>
        <a:ext cx="1037768" cy="126707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175BC5-DB58-48D7-A200-A012F5D49F04}">
      <dsp:nvSpPr>
        <dsp:cNvPr id="0" name=""/>
        <dsp:cNvSpPr/>
      </dsp:nvSpPr>
      <dsp:spPr>
        <a:xfrm>
          <a:off x="484536" y="0"/>
          <a:ext cx="3053443" cy="2007224"/>
        </a:xfrm>
        <a:prstGeom prst="rightArrow">
          <a:avLst/>
        </a:prstGeom>
        <a:solidFill>
          <a:schemeClr val="tx2"/>
        </a:solidFill>
        <a:ln>
          <a:noFill/>
        </a:ln>
        <a:effectLst/>
      </dsp:spPr>
      <dsp:style>
        <a:lnRef idx="0">
          <a:scrgbClr r="0" g="0" b="0"/>
        </a:lnRef>
        <a:fillRef idx="1">
          <a:scrgbClr r="0" g="0" b="0"/>
        </a:fillRef>
        <a:effectRef idx="0">
          <a:scrgbClr r="0" g="0" b="0"/>
        </a:effectRef>
        <a:fontRef idx="minor"/>
      </dsp:style>
    </dsp:sp>
    <dsp:sp modelId="{2FB5BD7A-D551-4BA0-AF2D-93E9784841BE}">
      <dsp:nvSpPr>
        <dsp:cNvPr id="0" name=""/>
        <dsp:cNvSpPr/>
      </dsp:nvSpPr>
      <dsp:spPr>
        <a:xfrm>
          <a:off x="1257300" y="602167"/>
          <a:ext cx="1077685" cy="80288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Next Step</a:t>
          </a:r>
        </a:p>
      </dsp:txBody>
      <dsp:txXfrm>
        <a:off x="1296494" y="641361"/>
        <a:ext cx="999297" cy="72450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D394E4-FB7B-4BF3-B837-7493135946AD}">
      <dsp:nvSpPr>
        <dsp:cNvPr id="0" name=""/>
        <dsp:cNvSpPr/>
      </dsp:nvSpPr>
      <dsp:spPr>
        <a:xfrm>
          <a:off x="754379" y="0"/>
          <a:ext cx="8549640" cy="3617845"/>
        </a:xfrm>
        <a:prstGeom prst="rightArrow">
          <a:avLst/>
        </a:prstGeom>
        <a:solidFill>
          <a:schemeClr val="accent4">
            <a:lumMod val="60000"/>
            <a:lumOff val="40000"/>
          </a:schemeClr>
        </a:solidFill>
        <a:ln>
          <a:noFill/>
        </a:ln>
        <a:effectLst/>
      </dsp:spPr>
      <dsp:style>
        <a:lnRef idx="0">
          <a:scrgbClr r="0" g="0" b="0"/>
        </a:lnRef>
        <a:fillRef idx="1">
          <a:scrgbClr r="0" g="0" b="0"/>
        </a:fillRef>
        <a:effectRef idx="0">
          <a:scrgbClr r="0" g="0" b="0"/>
        </a:effectRef>
        <a:fontRef idx="minor"/>
      </dsp:style>
    </dsp:sp>
    <dsp:sp modelId="{10B57082-B7D5-408E-BAFC-D08EE0BB2C48}">
      <dsp:nvSpPr>
        <dsp:cNvPr id="0" name=""/>
        <dsp:cNvSpPr/>
      </dsp:nvSpPr>
      <dsp:spPr>
        <a:xfrm>
          <a:off x="0" y="1043603"/>
          <a:ext cx="4777740" cy="1447138"/>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dirty="0"/>
            <a:t>Receipt of a “Formal Complaint”</a:t>
          </a:r>
        </a:p>
      </dsp:txBody>
      <dsp:txXfrm>
        <a:off x="70643" y="1114246"/>
        <a:ext cx="4636454" cy="1305852"/>
      </dsp:txXfrm>
    </dsp:sp>
    <dsp:sp modelId="{F87D5EB3-88A8-4C5A-B454-FB7FB522A414}">
      <dsp:nvSpPr>
        <dsp:cNvPr id="0" name=""/>
        <dsp:cNvSpPr/>
      </dsp:nvSpPr>
      <dsp:spPr>
        <a:xfrm>
          <a:off x="4673720" y="1043603"/>
          <a:ext cx="4777740" cy="1447138"/>
        </a:xfrm>
        <a:prstGeom prst="roundRect">
          <a:avLst/>
        </a:prstGeom>
        <a:solidFill>
          <a:schemeClr val="accent5">
            <a:hueOff val="-21323121"/>
            <a:satOff val="12119"/>
            <a:lumOff val="-1000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dirty="0"/>
            <a:t>Next Step</a:t>
          </a:r>
        </a:p>
      </dsp:txBody>
      <dsp:txXfrm>
        <a:off x="4744363" y="1114246"/>
        <a:ext cx="4636454" cy="130585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5A6533-B552-4BFD-AD98-7920C97885B6}">
      <dsp:nvSpPr>
        <dsp:cNvPr id="0" name=""/>
        <dsp:cNvSpPr/>
      </dsp:nvSpPr>
      <dsp:spPr>
        <a:xfrm>
          <a:off x="684189" y="323841"/>
          <a:ext cx="1044978" cy="104497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84E7CBA-7F07-489E-AD2C-8AB3B85DA0CA}">
      <dsp:nvSpPr>
        <dsp:cNvPr id="0" name=""/>
        <dsp:cNvSpPr/>
      </dsp:nvSpPr>
      <dsp:spPr>
        <a:xfrm>
          <a:off x="45592" y="1693240"/>
          <a:ext cx="2322173"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US" sz="1600" kern="1200" dirty="0"/>
            <a:t>Consideration of privileged information</a:t>
          </a:r>
        </a:p>
      </dsp:txBody>
      <dsp:txXfrm>
        <a:off x="45592" y="1693240"/>
        <a:ext cx="2322173" cy="720000"/>
      </dsp:txXfrm>
    </dsp:sp>
    <dsp:sp modelId="{F4D1F037-A0CF-42D5-B73B-973F40EA2C85}">
      <dsp:nvSpPr>
        <dsp:cNvPr id="0" name=""/>
        <dsp:cNvSpPr/>
      </dsp:nvSpPr>
      <dsp:spPr>
        <a:xfrm>
          <a:off x="3412743" y="323841"/>
          <a:ext cx="1044978" cy="104497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E3E096A-5290-475D-A6B9-35DCD2490194}">
      <dsp:nvSpPr>
        <dsp:cNvPr id="0" name=""/>
        <dsp:cNvSpPr/>
      </dsp:nvSpPr>
      <dsp:spPr>
        <a:xfrm>
          <a:off x="2774146" y="1693240"/>
          <a:ext cx="2322173"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US" sz="1600" kern="1200" dirty="0"/>
            <a:t>Review of external medical records</a:t>
          </a:r>
        </a:p>
      </dsp:txBody>
      <dsp:txXfrm>
        <a:off x="2774146" y="1693240"/>
        <a:ext cx="2322173" cy="720000"/>
      </dsp:txXfrm>
    </dsp:sp>
    <dsp:sp modelId="{1B446CCB-D948-4FDB-8CCE-637CA8561AA7}">
      <dsp:nvSpPr>
        <dsp:cNvPr id="0" name=""/>
        <dsp:cNvSpPr/>
      </dsp:nvSpPr>
      <dsp:spPr>
        <a:xfrm>
          <a:off x="2048466" y="2993784"/>
          <a:ext cx="1044978" cy="104497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97EC20D-A3DE-403C-9CE0-88CD4C55B962}">
      <dsp:nvSpPr>
        <dsp:cNvPr id="0" name=""/>
        <dsp:cNvSpPr/>
      </dsp:nvSpPr>
      <dsp:spPr>
        <a:xfrm>
          <a:off x="1409869" y="4363183"/>
          <a:ext cx="2322173"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US" sz="1600" kern="1200" dirty="0"/>
            <a:t>Interplay between data privacy laws and Title IX</a:t>
          </a:r>
        </a:p>
      </dsp:txBody>
      <dsp:txXfrm>
        <a:off x="1409869" y="4363183"/>
        <a:ext cx="2322173" cy="72000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A80B28-BFA4-48A4-A2D1-8A56CECA1E62}">
      <dsp:nvSpPr>
        <dsp:cNvPr id="0" name=""/>
        <dsp:cNvSpPr/>
      </dsp:nvSpPr>
      <dsp:spPr>
        <a:xfrm>
          <a:off x="1735199" y="201113"/>
          <a:ext cx="1512000" cy="1512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84114C2-4572-4992-8D96-5063EAC956D1}">
      <dsp:nvSpPr>
        <dsp:cNvPr id="0" name=""/>
        <dsp:cNvSpPr/>
      </dsp:nvSpPr>
      <dsp:spPr>
        <a:xfrm>
          <a:off x="331199" y="1851385"/>
          <a:ext cx="4320000" cy="64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100000"/>
            </a:lnSpc>
            <a:spcBef>
              <a:spcPct val="0"/>
            </a:spcBef>
            <a:spcAft>
              <a:spcPct val="35000"/>
            </a:spcAft>
            <a:buNone/>
            <a:defRPr b="1"/>
          </a:pPr>
          <a:r>
            <a:rPr lang="en-US" sz="3600" kern="1200"/>
            <a:t>Explaining</a:t>
          </a:r>
        </a:p>
      </dsp:txBody>
      <dsp:txXfrm>
        <a:off x="331199" y="1851385"/>
        <a:ext cx="4320000" cy="648000"/>
      </dsp:txXfrm>
    </dsp:sp>
    <dsp:sp modelId="{95E4097B-FD75-4467-B8F0-5147878CC070}">
      <dsp:nvSpPr>
        <dsp:cNvPr id="0" name=""/>
        <dsp:cNvSpPr/>
      </dsp:nvSpPr>
      <dsp:spPr>
        <a:xfrm>
          <a:off x="331199" y="2563697"/>
          <a:ext cx="4320000" cy="8530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dirty="0"/>
            <a:t>Explaining the purpose of the interview</a:t>
          </a:r>
        </a:p>
      </dsp:txBody>
      <dsp:txXfrm>
        <a:off x="331199" y="2563697"/>
        <a:ext cx="4320000" cy="853034"/>
      </dsp:txXfrm>
    </dsp:sp>
    <dsp:sp modelId="{6BB273E7-FF27-4260-BDDD-9320119A126B}">
      <dsp:nvSpPr>
        <dsp:cNvPr id="0" name=""/>
        <dsp:cNvSpPr/>
      </dsp:nvSpPr>
      <dsp:spPr>
        <a:xfrm>
          <a:off x="6811200" y="201113"/>
          <a:ext cx="1512000" cy="1512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9F8F7D8-97DD-44E5-AD8F-CC9EE8DCA767}">
      <dsp:nvSpPr>
        <dsp:cNvPr id="0" name=""/>
        <dsp:cNvSpPr/>
      </dsp:nvSpPr>
      <dsp:spPr>
        <a:xfrm>
          <a:off x="5407199" y="1851385"/>
          <a:ext cx="4320000" cy="64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100000"/>
            </a:lnSpc>
            <a:spcBef>
              <a:spcPct val="0"/>
            </a:spcBef>
            <a:spcAft>
              <a:spcPct val="35000"/>
            </a:spcAft>
            <a:buNone/>
            <a:defRPr b="1"/>
          </a:pPr>
          <a:r>
            <a:rPr lang="en-US" sz="3600" kern="1200"/>
            <a:t>Explaining</a:t>
          </a:r>
        </a:p>
      </dsp:txBody>
      <dsp:txXfrm>
        <a:off x="5407199" y="1851385"/>
        <a:ext cx="4320000" cy="648000"/>
      </dsp:txXfrm>
    </dsp:sp>
    <dsp:sp modelId="{37650288-6ADF-4DF3-9681-76B7F960DF77}">
      <dsp:nvSpPr>
        <dsp:cNvPr id="0" name=""/>
        <dsp:cNvSpPr/>
      </dsp:nvSpPr>
      <dsp:spPr>
        <a:xfrm>
          <a:off x="5407199" y="2563697"/>
          <a:ext cx="4320000" cy="8530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dirty="0"/>
            <a:t>Explaining the investigation process and your role as investigator</a:t>
          </a:r>
        </a:p>
        <a:p>
          <a:pPr marL="0" lvl="0" indent="0" algn="ctr" defTabSz="755650">
            <a:lnSpc>
              <a:spcPct val="100000"/>
            </a:lnSpc>
            <a:spcBef>
              <a:spcPct val="0"/>
            </a:spcBef>
            <a:spcAft>
              <a:spcPct val="35000"/>
            </a:spcAft>
            <a:buNone/>
          </a:pPr>
          <a:endParaRPr lang="en-US" sz="1700" kern="1200" dirty="0"/>
        </a:p>
      </dsp:txBody>
      <dsp:txXfrm>
        <a:off x="5407199" y="2563697"/>
        <a:ext cx="4320000" cy="85303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452164-8534-4BFA-8F9B-1911EA5B9CA2}">
      <dsp:nvSpPr>
        <dsp:cNvPr id="0" name=""/>
        <dsp:cNvSpPr/>
      </dsp:nvSpPr>
      <dsp:spPr>
        <a:xfrm>
          <a:off x="492124" y="0"/>
          <a:ext cx="5588000" cy="5588000"/>
        </a:xfrm>
        <a:prstGeom prst="diamond">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DCD453-74E4-46BD-A197-30EA9BA06658}">
      <dsp:nvSpPr>
        <dsp:cNvPr id="0" name=""/>
        <dsp:cNvSpPr/>
      </dsp:nvSpPr>
      <dsp:spPr>
        <a:xfrm>
          <a:off x="1022984" y="530859"/>
          <a:ext cx="2179320" cy="21793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Explaining the role of the investigator as a neutral factfinder</a:t>
          </a:r>
        </a:p>
      </dsp:txBody>
      <dsp:txXfrm>
        <a:off x="1129370" y="637245"/>
        <a:ext cx="1966548" cy="1966548"/>
      </dsp:txXfrm>
    </dsp:sp>
    <dsp:sp modelId="{90006E58-4A0A-45D2-825B-CEFA9ED32D64}">
      <dsp:nvSpPr>
        <dsp:cNvPr id="0" name=""/>
        <dsp:cNvSpPr/>
      </dsp:nvSpPr>
      <dsp:spPr>
        <a:xfrm>
          <a:off x="3369945" y="530859"/>
          <a:ext cx="2179320" cy="2179320"/>
        </a:xfrm>
        <a:prstGeom prst="roundRect">
          <a:avLst/>
        </a:prstGeom>
        <a:solidFill>
          <a:schemeClr val="accent5">
            <a:hueOff val="-7107707"/>
            <a:satOff val="4040"/>
            <a:lumOff val="-3333"/>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endParaRPr lang="en-US" sz="2000" kern="1200" dirty="0"/>
        </a:p>
      </dsp:txBody>
      <dsp:txXfrm>
        <a:off x="3476331" y="637245"/>
        <a:ext cx="1966548" cy="1966548"/>
      </dsp:txXfrm>
    </dsp:sp>
    <dsp:sp modelId="{DA0AF1AC-E82D-40F1-8991-D940179A26CF}">
      <dsp:nvSpPr>
        <dsp:cNvPr id="0" name=""/>
        <dsp:cNvSpPr/>
      </dsp:nvSpPr>
      <dsp:spPr>
        <a:xfrm>
          <a:off x="1022984" y="2877820"/>
          <a:ext cx="2179320" cy="2179320"/>
        </a:xfrm>
        <a:prstGeom prst="roundRect">
          <a:avLst/>
        </a:prstGeom>
        <a:solidFill>
          <a:schemeClr val="accent5">
            <a:hueOff val="-14215414"/>
            <a:satOff val="8079"/>
            <a:lumOff val="-6667"/>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Establishing ground rules</a:t>
          </a:r>
        </a:p>
      </dsp:txBody>
      <dsp:txXfrm>
        <a:off x="1129370" y="2984206"/>
        <a:ext cx="1966548" cy="1966548"/>
      </dsp:txXfrm>
    </dsp:sp>
    <dsp:sp modelId="{24A2663F-AED1-4A91-A273-CB38C81443A2}">
      <dsp:nvSpPr>
        <dsp:cNvPr id="0" name=""/>
        <dsp:cNvSpPr/>
      </dsp:nvSpPr>
      <dsp:spPr>
        <a:xfrm>
          <a:off x="3369945" y="2877820"/>
          <a:ext cx="2179320" cy="2179320"/>
        </a:xfrm>
        <a:prstGeom prst="roundRect">
          <a:avLst/>
        </a:prstGeom>
        <a:solidFill>
          <a:schemeClr val="accent5">
            <a:hueOff val="-21323121"/>
            <a:satOff val="12119"/>
            <a:lumOff val="-1000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Provision of similar initial statements that were provided to the Complainant</a:t>
          </a:r>
        </a:p>
      </dsp:txBody>
      <dsp:txXfrm>
        <a:off x="3476331" y="2984206"/>
        <a:ext cx="1966548" cy="196654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B99FE8-3D5C-4786-A114-EA6AFB61C657}">
      <dsp:nvSpPr>
        <dsp:cNvPr id="0" name=""/>
        <dsp:cNvSpPr/>
      </dsp:nvSpPr>
      <dsp:spPr>
        <a:xfrm>
          <a:off x="2103119" y="2796"/>
          <a:ext cx="2366010" cy="1345158"/>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a:t>Time frame for completing investigation reports</a:t>
          </a:r>
        </a:p>
      </dsp:txBody>
      <dsp:txXfrm>
        <a:off x="2168784" y="68461"/>
        <a:ext cx="2234680" cy="1213828"/>
      </dsp:txXfrm>
    </dsp:sp>
    <dsp:sp modelId="{A36CF475-EB94-4747-A8CB-AD4108786FDB}">
      <dsp:nvSpPr>
        <dsp:cNvPr id="0" name=""/>
        <dsp:cNvSpPr/>
      </dsp:nvSpPr>
      <dsp:spPr>
        <a:xfrm>
          <a:off x="2103119" y="1415212"/>
          <a:ext cx="2366010" cy="1345158"/>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a:t>Time frame for providing investigation reports to parties</a:t>
          </a:r>
        </a:p>
      </dsp:txBody>
      <dsp:txXfrm>
        <a:off x="2168784" y="1480877"/>
        <a:ext cx="2234680" cy="1213828"/>
      </dsp:txXfrm>
    </dsp:sp>
    <dsp:sp modelId="{5B7F0722-30AA-4D48-905B-0A03398C2C40}">
      <dsp:nvSpPr>
        <dsp:cNvPr id="0" name=""/>
        <dsp:cNvSpPr/>
      </dsp:nvSpPr>
      <dsp:spPr>
        <a:xfrm>
          <a:off x="2103119" y="2827628"/>
          <a:ext cx="2366010" cy="1345158"/>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a:t>An investigation must “fairly summarize” the relevant evidence</a:t>
          </a:r>
        </a:p>
      </dsp:txBody>
      <dsp:txXfrm>
        <a:off x="2168784" y="2893293"/>
        <a:ext cx="2234680" cy="1213828"/>
      </dsp:txXfrm>
    </dsp:sp>
    <dsp:sp modelId="{6BE43F8F-CCD7-440C-ACC9-FD70CF7E2874}">
      <dsp:nvSpPr>
        <dsp:cNvPr id="0" name=""/>
        <dsp:cNvSpPr/>
      </dsp:nvSpPr>
      <dsp:spPr>
        <a:xfrm>
          <a:off x="2103119" y="4240045"/>
          <a:ext cx="2366010" cy="1345158"/>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a:t>The investigator does not decide if harassment occured</a:t>
          </a:r>
        </a:p>
      </dsp:txBody>
      <dsp:txXfrm>
        <a:off x="2168784" y="4305710"/>
        <a:ext cx="2234680" cy="1213828"/>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8FC433-A1E5-4605-9876-A76971DCCFF1}">
      <dsp:nvSpPr>
        <dsp:cNvPr id="0" name=""/>
        <dsp:cNvSpPr/>
      </dsp:nvSpPr>
      <dsp:spPr>
        <a:xfrm>
          <a:off x="1993999" y="2434"/>
          <a:ext cx="5463361" cy="346923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9DB3F271-CE70-4CDF-8195-941995541C89}">
      <dsp:nvSpPr>
        <dsp:cNvPr id="0" name=""/>
        <dsp:cNvSpPr/>
      </dsp:nvSpPr>
      <dsp:spPr>
        <a:xfrm>
          <a:off x="2601039" y="579122"/>
          <a:ext cx="5463361" cy="346923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a:t>All schools must allow for an exchange of written relevant questions, regardless of whether a live hearing is also offered.  </a:t>
          </a:r>
        </a:p>
      </dsp:txBody>
      <dsp:txXfrm>
        <a:off x="2702649" y="680732"/>
        <a:ext cx="5260141" cy="3266014"/>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DE3610-B21C-44AE-BD42-16048BEA782F}">
      <dsp:nvSpPr>
        <dsp:cNvPr id="0" name=""/>
        <dsp:cNvSpPr/>
      </dsp:nvSpPr>
      <dsp:spPr>
        <a:xfrm>
          <a:off x="1150166" y="918388"/>
          <a:ext cx="1231453" cy="123145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3AF2BB3-4EDE-4EDC-A3A6-4F1C257AB0C1}">
      <dsp:nvSpPr>
        <dsp:cNvPr id="0" name=""/>
        <dsp:cNvSpPr/>
      </dsp:nvSpPr>
      <dsp:spPr>
        <a:xfrm>
          <a:off x="6674" y="2260734"/>
          <a:ext cx="3518437" cy="907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422400">
            <a:lnSpc>
              <a:spcPct val="100000"/>
            </a:lnSpc>
            <a:spcBef>
              <a:spcPct val="0"/>
            </a:spcBef>
            <a:spcAft>
              <a:spcPct val="35000"/>
            </a:spcAft>
            <a:buNone/>
            <a:defRPr b="1"/>
          </a:pPr>
          <a:r>
            <a:rPr lang="en-US" sz="3200" kern="1200" dirty="0"/>
            <a:t>Recording</a:t>
          </a:r>
        </a:p>
      </dsp:txBody>
      <dsp:txXfrm>
        <a:off x="6674" y="2260734"/>
        <a:ext cx="3518437" cy="907097"/>
      </dsp:txXfrm>
    </dsp:sp>
    <dsp:sp modelId="{F2BC8B69-7A7C-4051-B8D1-71661EB6858C}">
      <dsp:nvSpPr>
        <dsp:cNvPr id="0" name=""/>
        <dsp:cNvSpPr/>
      </dsp:nvSpPr>
      <dsp:spPr>
        <a:xfrm>
          <a:off x="6674" y="3219409"/>
          <a:ext cx="3518437" cy="277883"/>
        </a:xfrm>
        <a:prstGeom prst="rect">
          <a:avLst/>
        </a:prstGeom>
        <a:noFill/>
        <a:ln>
          <a:noFill/>
        </a:ln>
        <a:effectLst/>
      </dsp:spPr>
      <dsp:style>
        <a:lnRef idx="0">
          <a:scrgbClr r="0" g="0" b="0"/>
        </a:lnRef>
        <a:fillRef idx="0">
          <a:scrgbClr r="0" g="0" b="0"/>
        </a:fillRef>
        <a:effectRef idx="0">
          <a:scrgbClr r="0" g="0" b="0"/>
        </a:effectRef>
        <a:fontRef idx="minor"/>
      </dsp:style>
    </dsp:sp>
    <dsp:sp modelId="{F3942E63-F050-4791-9F50-7E59D0C4EFD7}">
      <dsp:nvSpPr>
        <dsp:cNvPr id="0" name=""/>
        <dsp:cNvSpPr/>
      </dsp:nvSpPr>
      <dsp:spPr>
        <a:xfrm>
          <a:off x="5284330" y="918388"/>
          <a:ext cx="1231453" cy="123145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AFF45CA-4CC1-461D-84D4-F75269999B50}">
      <dsp:nvSpPr>
        <dsp:cNvPr id="0" name=""/>
        <dsp:cNvSpPr/>
      </dsp:nvSpPr>
      <dsp:spPr>
        <a:xfrm>
          <a:off x="4140838" y="2260734"/>
          <a:ext cx="3518437" cy="907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333500">
            <a:lnSpc>
              <a:spcPct val="100000"/>
            </a:lnSpc>
            <a:spcBef>
              <a:spcPct val="0"/>
            </a:spcBef>
            <a:spcAft>
              <a:spcPct val="35000"/>
            </a:spcAft>
            <a:buNone/>
            <a:defRPr b="1"/>
          </a:pPr>
          <a:r>
            <a:rPr lang="en-US" sz="3000" kern="1200" dirty="0"/>
            <a:t>Appointment of Advisor</a:t>
          </a:r>
        </a:p>
      </dsp:txBody>
      <dsp:txXfrm>
        <a:off x="4140838" y="2260734"/>
        <a:ext cx="3518437" cy="907097"/>
      </dsp:txXfrm>
    </dsp:sp>
    <dsp:sp modelId="{3EF57C5C-4CEE-497A-B336-D9B71EE378F5}">
      <dsp:nvSpPr>
        <dsp:cNvPr id="0" name=""/>
        <dsp:cNvSpPr/>
      </dsp:nvSpPr>
      <dsp:spPr>
        <a:xfrm>
          <a:off x="4140838" y="3219409"/>
          <a:ext cx="3518437" cy="277883"/>
        </a:xfrm>
        <a:prstGeom prst="rect">
          <a:avLst/>
        </a:prstGeom>
        <a:noFill/>
        <a:ln>
          <a:noFill/>
        </a:ln>
        <a:effectLst/>
      </dsp:spPr>
      <dsp:style>
        <a:lnRef idx="0">
          <a:scrgbClr r="0" g="0" b="0"/>
        </a:lnRef>
        <a:fillRef idx="0">
          <a:scrgbClr r="0" g="0" b="0"/>
        </a:fillRef>
        <a:effectRef idx="0">
          <a:scrgbClr r="0" g="0" b="0"/>
        </a:effectRef>
        <a:fontRef idx="minor"/>
      </dsp:style>
    </dsp:sp>
    <dsp:sp modelId="{59294963-4C9D-4C4D-A343-CA3EAA87B0D6}">
      <dsp:nvSpPr>
        <dsp:cNvPr id="0" name=""/>
        <dsp:cNvSpPr/>
      </dsp:nvSpPr>
      <dsp:spPr>
        <a:xfrm>
          <a:off x="9418494" y="918388"/>
          <a:ext cx="1231453" cy="123145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ABB4A3E-5663-4036-ACAE-C7F7E5DA1C4C}">
      <dsp:nvSpPr>
        <dsp:cNvPr id="0" name=""/>
        <dsp:cNvSpPr/>
      </dsp:nvSpPr>
      <dsp:spPr>
        <a:xfrm>
          <a:off x="8275002" y="2260734"/>
          <a:ext cx="3518437" cy="907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333500">
            <a:lnSpc>
              <a:spcPct val="100000"/>
            </a:lnSpc>
            <a:spcBef>
              <a:spcPct val="0"/>
            </a:spcBef>
            <a:spcAft>
              <a:spcPct val="35000"/>
            </a:spcAft>
            <a:buNone/>
            <a:defRPr b="1"/>
          </a:pPr>
          <a:r>
            <a:rPr lang="en-US" sz="3000" kern="1200" dirty="0"/>
            <a:t>Questioning</a:t>
          </a:r>
        </a:p>
      </dsp:txBody>
      <dsp:txXfrm>
        <a:off x="8275002" y="2260734"/>
        <a:ext cx="3518437" cy="907097"/>
      </dsp:txXfrm>
    </dsp:sp>
    <dsp:sp modelId="{70586E5F-346C-435F-8520-D8758C5CA1F1}">
      <dsp:nvSpPr>
        <dsp:cNvPr id="0" name=""/>
        <dsp:cNvSpPr/>
      </dsp:nvSpPr>
      <dsp:spPr>
        <a:xfrm>
          <a:off x="8275002" y="3219409"/>
          <a:ext cx="3518437" cy="2778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endParaRPr lang="en-US" sz="1700" kern="1200" dirty="0"/>
        </a:p>
      </dsp:txBody>
      <dsp:txXfrm>
        <a:off x="8275002" y="3219409"/>
        <a:ext cx="3518437" cy="277883"/>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092F51-0767-41F4-94BE-7D4600146F52}">
      <dsp:nvSpPr>
        <dsp:cNvPr id="0" name=""/>
        <dsp:cNvSpPr/>
      </dsp:nvSpPr>
      <dsp:spPr>
        <a:xfrm>
          <a:off x="0" y="44102"/>
          <a:ext cx="5141912" cy="100386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May include but are not limited to:</a:t>
          </a:r>
        </a:p>
      </dsp:txBody>
      <dsp:txXfrm>
        <a:off x="49004" y="93106"/>
        <a:ext cx="5043904" cy="905852"/>
      </dsp:txXfrm>
    </dsp:sp>
    <dsp:sp modelId="{672AA11E-B942-44AB-AD3E-070ADA994314}">
      <dsp:nvSpPr>
        <dsp:cNvPr id="0" name=""/>
        <dsp:cNvSpPr/>
      </dsp:nvSpPr>
      <dsp:spPr>
        <a:xfrm>
          <a:off x="0" y="1122842"/>
          <a:ext cx="5141912" cy="1003860"/>
        </a:xfrm>
        <a:prstGeom prst="roundRect">
          <a:avLst/>
        </a:prstGeom>
        <a:solidFill>
          <a:schemeClr val="accent2">
            <a:hueOff val="476947"/>
            <a:satOff val="-10882"/>
            <a:lumOff val="402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Education</a:t>
          </a:r>
        </a:p>
      </dsp:txBody>
      <dsp:txXfrm>
        <a:off x="49004" y="1171846"/>
        <a:ext cx="5043904" cy="905852"/>
      </dsp:txXfrm>
    </dsp:sp>
    <dsp:sp modelId="{667535D8-9462-42A3-ABF0-362DD71D0B8B}">
      <dsp:nvSpPr>
        <dsp:cNvPr id="0" name=""/>
        <dsp:cNvSpPr/>
      </dsp:nvSpPr>
      <dsp:spPr>
        <a:xfrm>
          <a:off x="0" y="2201582"/>
          <a:ext cx="5141912" cy="1003860"/>
        </a:xfrm>
        <a:prstGeom prst="roundRect">
          <a:avLst/>
        </a:prstGeom>
        <a:solidFill>
          <a:schemeClr val="accent2">
            <a:hueOff val="953895"/>
            <a:satOff val="-21764"/>
            <a:lumOff val="803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Continued supportive measures</a:t>
          </a:r>
        </a:p>
      </dsp:txBody>
      <dsp:txXfrm>
        <a:off x="49004" y="2250586"/>
        <a:ext cx="5043904" cy="905852"/>
      </dsp:txXfrm>
    </dsp:sp>
    <dsp:sp modelId="{DB051F56-0AC4-4A22-BCDC-ADEBD0FB1AF9}">
      <dsp:nvSpPr>
        <dsp:cNvPr id="0" name=""/>
        <dsp:cNvSpPr/>
      </dsp:nvSpPr>
      <dsp:spPr>
        <a:xfrm>
          <a:off x="0" y="3280322"/>
          <a:ext cx="5141912" cy="1003860"/>
        </a:xfrm>
        <a:prstGeom prst="roundRect">
          <a:avLst/>
        </a:prstGeom>
        <a:solidFill>
          <a:schemeClr val="accent2">
            <a:hueOff val="1430842"/>
            <a:satOff val="-32646"/>
            <a:lumOff val="1205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Discipline</a:t>
          </a:r>
        </a:p>
      </dsp:txBody>
      <dsp:txXfrm>
        <a:off x="49004" y="3329326"/>
        <a:ext cx="5043904" cy="905852"/>
      </dsp:txXfrm>
    </dsp:sp>
    <dsp:sp modelId="{890A1BAB-FA02-4B5B-A090-92CED5403D6E}">
      <dsp:nvSpPr>
        <dsp:cNvPr id="0" name=""/>
        <dsp:cNvSpPr/>
      </dsp:nvSpPr>
      <dsp:spPr>
        <a:xfrm>
          <a:off x="0" y="4359062"/>
          <a:ext cx="5141912" cy="1003860"/>
        </a:xfrm>
        <a:prstGeom prst="roundRect">
          <a:avLst/>
        </a:prstGeom>
        <a:solidFill>
          <a:schemeClr val="accent2">
            <a:hueOff val="1907789"/>
            <a:satOff val="-43528"/>
            <a:lumOff val="1607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Restorative Justice</a:t>
          </a:r>
        </a:p>
      </dsp:txBody>
      <dsp:txXfrm>
        <a:off x="49004" y="4408066"/>
        <a:ext cx="5043904" cy="905852"/>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F3EFAE-38A8-4E95-8ED8-C55203F5920D}">
      <dsp:nvSpPr>
        <dsp:cNvPr id="0" name=""/>
        <dsp:cNvSpPr/>
      </dsp:nvSpPr>
      <dsp:spPr>
        <a:xfrm>
          <a:off x="0" y="310631"/>
          <a:ext cx="5141912" cy="153957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t>Procedural irregularity that impacted outcome</a:t>
          </a:r>
        </a:p>
      </dsp:txBody>
      <dsp:txXfrm>
        <a:off x="75156" y="385787"/>
        <a:ext cx="4991600" cy="1389261"/>
      </dsp:txXfrm>
    </dsp:sp>
    <dsp:sp modelId="{1C053725-4400-435A-89D3-6637DADEDC96}">
      <dsp:nvSpPr>
        <dsp:cNvPr id="0" name=""/>
        <dsp:cNvSpPr/>
      </dsp:nvSpPr>
      <dsp:spPr>
        <a:xfrm>
          <a:off x="0" y="1933725"/>
          <a:ext cx="5141912" cy="1539573"/>
        </a:xfrm>
        <a:prstGeom prst="roundRect">
          <a:avLst/>
        </a:prstGeom>
        <a:solidFill>
          <a:schemeClr val="accent2">
            <a:hueOff val="953895"/>
            <a:satOff val="-21764"/>
            <a:lumOff val="803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t>New evidence not available at the time of investigation that could impact outcome</a:t>
          </a:r>
        </a:p>
      </dsp:txBody>
      <dsp:txXfrm>
        <a:off x="75156" y="2008881"/>
        <a:ext cx="4991600" cy="1389261"/>
      </dsp:txXfrm>
    </dsp:sp>
    <dsp:sp modelId="{2CA9A6DB-285A-4C09-AA42-D7DC4FEEF64D}">
      <dsp:nvSpPr>
        <dsp:cNvPr id="0" name=""/>
        <dsp:cNvSpPr/>
      </dsp:nvSpPr>
      <dsp:spPr>
        <a:xfrm>
          <a:off x="0" y="3556819"/>
          <a:ext cx="5141912" cy="1539573"/>
        </a:xfrm>
        <a:prstGeom prst="roundRect">
          <a:avLst/>
        </a:prstGeom>
        <a:solidFill>
          <a:schemeClr val="accent2">
            <a:hueOff val="1907789"/>
            <a:satOff val="-43528"/>
            <a:lumOff val="1607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Conflict of Interest or Bias on part of investigator, Title IX Coordinator or…</a:t>
          </a:r>
        </a:p>
      </dsp:txBody>
      <dsp:txXfrm>
        <a:off x="75156" y="3631975"/>
        <a:ext cx="4991600" cy="1389261"/>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8373D1-A665-4FE3-B8E8-30D6FE366325}">
      <dsp:nvSpPr>
        <dsp:cNvPr id="0" name=""/>
        <dsp:cNvSpPr/>
      </dsp:nvSpPr>
      <dsp:spPr>
        <a:xfrm>
          <a:off x="0" y="2319"/>
          <a:ext cx="6572250" cy="1175444"/>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62A4F15-9F13-400B-A1BC-62235A4A8060}">
      <dsp:nvSpPr>
        <dsp:cNvPr id="0" name=""/>
        <dsp:cNvSpPr/>
      </dsp:nvSpPr>
      <dsp:spPr>
        <a:xfrm>
          <a:off x="355571" y="266794"/>
          <a:ext cx="646494" cy="64649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C222377-F2BF-4958-9BD1-4DBFF860D786}">
      <dsp:nvSpPr>
        <dsp:cNvPr id="0" name=""/>
        <dsp:cNvSpPr/>
      </dsp:nvSpPr>
      <dsp:spPr>
        <a:xfrm>
          <a:off x="1357638" y="2319"/>
          <a:ext cx="2957512" cy="11754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01" tIns="124401" rIns="124401" bIns="124401" numCol="1" spcCol="1270" anchor="ctr" anchorCtr="0">
          <a:noAutofit/>
        </a:bodyPr>
        <a:lstStyle/>
        <a:p>
          <a:pPr marL="0" lvl="0" indent="0" algn="l" defTabSz="755650">
            <a:lnSpc>
              <a:spcPct val="90000"/>
            </a:lnSpc>
            <a:spcBef>
              <a:spcPct val="0"/>
            </a:spcBef>
            <a:spcAft>
              <a:spcPct val="35000"/>
            </a:spcAft>
            <a:buNone/>
          </a:pPr>
          <a:r>
            <a:rPr lang="en-US" sz="1700" kern="1200" dirty="0"/>
            <a:t>Ensure </a:t>
          </a:r>
          <a:r>
            <a:rPr lang="en-US" sz="1700" kern="1200"/>
            <a:t>appeal decision maker </a:t>
          </a:r>
          <a:r>
            <a:rPr lang="en-US" sz="1700" kern="1200" dirty="0"/>
            <a:t>is not the investigator or Title IX Coordinator</a:t>
          </a:r>
        </a:p>
      </dsp:txBody>
      <dsp:txXfrm>
        <a:off x="1357638" y="2319"/>
        <a:ext cx="2957512" cy="1175444"/>
      </dsp:txXfrm>
    </dsp:sp>
    <dsp:sp modelId="{39424194-384E-4BE6-8C11-FAC48FC949D7}">
      <dsp:nvSpPr>
        <dsp:cNvPr id="0" name=""/>
        <dsp:cNvSpPr/>
      </dsp:nvSpPr>
      <dsp:spPr>
        <a:xfrm>
          <a:off x="4315150" y="2319"/>
          <a:ext cx="2257099" cy="11754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01" tIns="124401" rIns="124401" bIns="124401" numCol="1" spcCol="1270" anchor="ctr" anchorCtr="0">
          <a:noAutofit/>
        </a:bodyPr>
        <a:lstStyle/>
        <a:p>
          <a:pPr marL="0" lvl="0" indent="0" algn="l" defTabSz="577850">
            <a:lnSpc>
              <a:spcPct val="90000"/>
            </a:lnSpc>
            <a:spcBef>
              <a:spcPct val="0"/>
            </a:spcBef>
            <a:spcAft>
              <a:spcPct val="35000"/>
            </a:spcAft>
            <a:buNone/>
          </a:pPr>
          <a:r>
            <a:rPr lang="en-US" sz="1300" kern="1200" dirty="0"/>
            <a:t>And employs same standards </a:t>
          </a:r>
          <a:r>
            <a:rPr lang="en-US" sz="1300" kern="1200"/>
            <a:t>as decision maker</a:t>
          </a:r>
          <a:endParaRPr lang="en-US" sz="1300" kern="1200" dirty="0"/>
        </a:p>
      </dsp:txBody>
      <dsp:txXfrm>
        <a:off x="4315150" y="2319"/>
        <a:ext cx="2257099" cy="1175444"/>
      </dsp:txXfrm>
    </dsp:sp>
    <dsp:sp modelId="{7D7CB58D-F277-48A5-B3D1-8B41C86CC2F2}">
      <dsp:nvSpPr>
        <dsp:cNvPr id="0" name=""/>
        <dsp:cNvSpPr/>
      </dsp:nvSpPr>
      <dsp:spPr>
        <a:xfrm>
          <a:off x="0" y="1471624"/>
          <a:ext cx="6572250" cy="1175444"/>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7A3DF1-E241-4757-8122-8DEC0867C81E}">
      <dsp:nvSpPr>
        <dsp:cNvPr id="0" name=""/>
        <dsp:cNvSpPr/>
      </dsp:nvSpPr>
      <dsp:spPr>
        <a:xfrm>
          <a:off x="355571" y="1736099"/>
          <a:ext cx="646494" cy="64649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634E84B-0275-46D6-902B-D5D3AAB1786E}">
      <dsp:nvSpPr>
        <dsp:cNvPr id="0" name=""/>
        <dsp:cNvSpPr/>
      </dsp:nvSpPr>
      <dsp:spPr>
        <a:xfrm>
          <a:off x="1357638" y="1471624"/>
          <a:ext cx="5214611" cy="11754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01" tIns="124401" rIns="124401" bIns="124401" numCol="1" spcCol="1270" anchor="ctr" anchorCtr="0">
          <a:noAutofit/>
        </a:bodyPr>
        <a:lstStyle/>
        <a:p>
          <a:pPr marL="0" lvl="0" indent="0" algn="l" defTabSz="755650">
            <a:lnSpc>
              <a:spcPct val="90000"/>
            </a:lnSpc>
            <a:spcBef>
              <a:spcPct val="0"/>
            </a:spcBef>
            <a:spcAft>
              <a:spcPct val="35000"/>
            </a:spcAft>
            <a:buNone/>
          </a:pPr>
          <a:r>
            <a:rPr lang="en-US" sz="1700" kern="1200"/>
            <a:t>Provide notice to both parties</a:t>
          </a:r>
        </a:p>
      </dsp:txBody>
      <dsp:txXfrm>
        <a:off x="1357638" y="1471624"/>
        <a:ext cx="5214611" cy="1175444"/>
      </dsp:txXfrm>
    </dsp:sp>
    <dsp:sp modelId="{774074D4-71B7-4287-844C-85FF38411815}">
      <dsp:nvSpPr>
        <dsp:cNvPr id="0" name=""/>
        <dsp:cNvSpPr/>
      </dsp:nvSpPr>
      <dsp:spPr>
        <a:xfrm>
          <a:off x="0" y="2940930"/>
          <a:ext cx="6572250" cy="1175444"/>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B6C498-DF29-41D4-B104-FA408B656B0A}">
      <dsp:nvSpPr>
        <dsp:cNvPr id="0" name=""/>
        <dsp:cNvSpPr/>
      </dsp:nvSpPr>
      <dsp:spPr>
        <a:xfrm>
          <a:off x="355571" y="3205405"/>
          <a:ext cx="646494" cy="64649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C09F09D-9D4C-4BE0-9C7E-CAEC4D3CC2A6}">
      <dsp:nvSpPr>
        <dsp:cNvPr id="0" name=""/>
        <dsp:cNvSpPr/>
      </dsp:nvSpPr>
      <dsp:spPr>
        <a:xfrm>
          <a:off x="1357638" y="2940930"/>
          <a:ext cx="5214611" cy="11754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01" tIns="124401" rIns="124401" bIns="124401" numCol="1" spcCol="1270" anchor="ctr" anchorCtr="0">
          <a:noAutofit/>
        </a:bodyPr>
        <a:lstStyle/>
        <a:p>
          <a:pPr marL="0" lvl="0" indent="0" algn="l" defTabSz="755650">
            <a:lnSpc>
              <a:spcPct val="90000"/>
            </a:lnSpc>
            <a:spcBef>
              <a:spcPct val="0"/>
            </a:spcBef>
            <a:spcAft>
              <a:spcPct val="35000"/>
            </a:spcAft>
            <a:buNone/>
          </a:pPr>
          <a:r>
            <a:rPr lang="en-US" sz="1700" kern="1200"/>
            <a:t>Ensure each party has reasonable opportunity to submit written statement</a:t>
          </a:r>
        </a:p>
      </dsp:txBody>
      <dsp:txXfrm>
        <a:off x="1357638" y="2940930"/>
        <a:ext cx="5214611" cy="1175444"/>
      </dsp:txXfrm>
    </dsp:sp>
    <dsp:sp modelId="{70CACF78-6B7D-4C54-BE7A-D9F60D90A888}">
      <dsp:nvSpPr>
        <dsp:cNvPr id="0" name=""/>
        <dsp:cNvSpPr/>
      </dsp:nvSpPr>
      <dsp:spPr>
        <a:xfrm>
          <a:off x="0" y="4410236"/>
          <a:ext cx="6572250" cy="1175444"/>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F5F85A-6927-4831-89F7-5A82C69A73D0}">
      <dsp:nvSpPr>
        <dsp:cNvPr id="0" name=""/>
        <dsp:cNvSpPr/>
      </dsp:nvSpPr>
      <dsp:spPr>
        <a:xfrm>
          <a:off x="355571" y="4674711"/>
          <a:ext cx="646494" cy="64649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9D297F1-CA4A-4B6F-A8BC-FCC3FFF9B0C9}">
      <dsp:nvSpPr>
        <dsp:cNvPr id="0" name=""/>
        <dsp:cNvSpPr/>
      </dsp:nvSpPr>
      <dsp:spPr>
        <a:xfrm>
          <a:off x="1357638" y="4410236"/>
          <a:ext cx="5214611" cy="11754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01" tIns="124401" rIns="124401" bIns="124401" numCol="1" spcCol="1270" anchor="ctr" anchorCtr="0">
          <a:noAutofit/>
        </a:bodyPr>
        <a:lstStyle/>
        <a:p>
          <a:pPr marL="0" lvl="0" indent="0" algn="l" defTabSz="755650">
            <a:lnSpc>
              <a:spcPct val="90000"/>
            </a:lnSpc>
            <a:spcBef>
              <a:spcPct val="0"/>
            </a:spcBef>
            <a:spcAft>
              <a:spcPct val="35000"/>
            </a:spcAft>
            <a:buNone/>
          </a:pPr>
          <a:r>
            <a:rPr lang="en-US" sz="1700" kern="1200"/>
            <a:t>Issue a written decision</a:t>
          </a:r>
        </a:p>
      </dsp:txBody>
      <dsp:txXfrm>
        <a:off x="1357638" y="4410236"/>
        <a:ext cx="5214611" cy="1175444"/>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10.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1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AF0AD52-7351-4632-A07A-D1170D91EB5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7CB1336-4402-4640-AFF4-A0CEF909C98A}"/>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BC08F8-1629-400F-BA34-F2BEC200B4D1}" type="datetimeFigureOut">
              <a:rPr lang="en-US" smtClean="0"/>
              <a:t>8/6/2020</a:t>
            </a:fld>
            <a:endParaRPr lang="en-US"/>
          </a:p>
        </p:txBody>
      </p:sp>
      <p:sp>
        <p:nvSpPr>
          <p:cNvPr id="4" name="Slide Image Placeholder 3">
            <a:extLst>
              <a:ext uri="{FF2B5EF4-FFF2-40B4-BE49-F238E27FC236}">
                <a16:creationId xmlns:a16="http://schemas.microsoft.com/office/drawing/2014/main" id="{58941591-5791-4F2D-BE3E-B6F054B6ED02}"/>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a:extLst>
              <a:ext uri="{FF2B5EF4-FFF2-40B4-BE49-F238E27FC236}">
                <a16:creationId xmlns:a16="http://schemas.microsoft.com/office/drawing/2014/main" id="{4FC2210D-6549-457E-8CEB-1F17CEA27EE8}"/>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B1BAE809-C7A4-4F45-9311-7784B0CBD018}"/>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a:extLst>
              <a:ext uri="{FF2B5EF4-FFF2-40B4-BE49-F238E27FC236}">
                <a16:creationId xmlns:a16="http://schemas.microsoft.com/office/drawing/2014/main" id="{57FAD06E-8937-4855-AA57-D136ED83028A}"/>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5DD210-6476-4C89-92D2-F440D7EEE388}"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5DD210-6476-4C89-92D2-F440D7EEE388}" type="slidenum">
              <a:rPr lang="en-US" smtClean="0"/>
              <a:t>3</a:t>
            </a:fld>
            <a:endParaRPr lang="en-US"/>
          </a:p>
        </p:txBody>
      </p:sp>
    </p:spTree>
    <p:extLst>
      <p:ext uri="{BB962C8B-B14F-4D97-AF65-F5344CB8AC3E}">
        <p14:creationId xmlns:p14="http://schemas.microsoft.com/office/powerpoint/2010/main" val="2673329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5DD210-6476-4C89-92D2-F440D7EEE388}" type="slidenum">
              <a:rPr lang="en-US" smtClean="0"/>
              <a:t>4</a:t>
            </a:fld>
            <a:endParaRPr lang="en-US"/>
          </a:p>
        </p:txBody>
      </p:sp>
    </p:spTree>
    <p:extLst>
      <p:ext uri="{BB962C8B-B14F-4D97-AF65-F5344CB8AC3E}">
        <p14:creationId xmlns:p14="http://schemas.microsoft.com/office/powerpoint/2010/main" val="38614206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5DD210-6476-4C89-92D2-F440D7EEE388}" type="slidenum">
              <a:rPr lang="en-US" smtClean="0"/>
              <a:t>5</a:t>
            </a:fld>
            <a:endParaRPr lang="en-US"/>
          </a:p>
        </p:txBody>
      </p:sp>
    </p:spTree>
    <p:extLst>
      <p:ext uri="{BB962C8B-B14F-4D97-AF65-F5344CB8AC3E}">
        <p14:creationId xmlns:p14="http://schemas.microsoft.com/office/powerpoint/2010/main" val="34498867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dirty="0"/>
          </a:p>
        </p:txBody>
      </p:sp>
      <p:sp>
        <p:nvSpPr>
          <p:cNvPr id="4" name="Slide Number Placeholder 3"/>
          <p:cNvSpPr>
            <a:spLocks noGrp="1"/>
          </p:cNvSpPr>
          <p:nvPr>
            <p:ph type="sldNum" sz="quarter" idx="5"/>
          </p:nvPr>
        </p:nvSpPr>
        <p:spPr/>
        <p:txBody>
          <a:bodyPr/>
          <a:lstStyle/>
          <a:p>
            <a:fld id="{DD5DD210-6476-4C89-92D2-F440D7EEE388}" type="slidenum">
              <a:rPr lang="en-US" smtClean="0"/>
              <a:t>8</a:t>
            </a:fld>
            <a:endParaRPr lang="en-US"/>
          </a:p>
        </p:txBody>
      </p:sp>
    </p:spTree>
    <p:extLst>
      <p:ext uri="{BB962C8B-B14F-4D97-AF65-F5344CB8AC3E}">
        <p14:creationId xmlns:p14="http://schemas.microsoft.com/office/powerpoint/2010/main" val="39131336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5DD210-6476-4C89-92D2-F440D7EEE388}" type="slidenum">
              <a:rPr lang="en-US" smtClean="0"/>
              <a:t>10</a:t>
            </a:fld>
            <a:endParaRPr lang="en-US"/>
          </a:p>
        </p:txBody>
      </p:sp>
    </p:spTree>
    <p:extLst>
      <p:ext uri="{BB962C8B-B14F-4D97-AF65-F5344CB8AC3E}">
        <p14:creationId xmlns:p14="http://schemas.microsoft.com/office/powerpoint/2010/main" val="3312847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5DD210-6476-4C89-92D2-F440D7EEE388}" type="slidenum">
              <a:rPr lang="en-US" smtClean="0"/>
              <a:t>11</a:t>
            </a:fld>
            <a:endParaRPr lang="en-US"/>
          </a:p>
        </p:txBody>
      </p:sp>
    </p:spTree>
    <p:extLst>
      <p:ext uri="{BB962C8B-B14F-4D97-AF65-F5344CB8AC3E}">
        <p14:creationId xmlns:p14="http://schemas.microsoft.com/office/powerpoint/2010/main" val="24609118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5DD210-6476-4C89-92D2-F440D7EEE388}" type="slidenum">
              <a:rPr lang="en-US" smtClean="0"/>
              <a:t>13</a:t>
            </a:fld>
            <a:endParaRPr lang="en-US"/>
          </a:p>
        </p:txBody>
      </p:sp>
    </p:spTree>
    <p:extLst>
      <p:ext uri="{BB962C8B-B14F-4D97-AF65-F5344CB8AC3E}">
        <p14:creationId xmlns:p14="http://schemas.microsoft.com/office/powerpoint/2010/main" val="17645036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5DD210-6476-4C89-92D2-F440D7EEE388}" type="slidenum">
              <a:rPr lang="en-US" smtClean="0"/>
              <a:t>15</a:t>
            </a:fld>
            <a:endParaRPr lang="en-US"/>
          </a:p>
        </p:txBody>
      </p:sp>
    </p:spTree>
    <p:extLst>
      <p:ext uri="{BB962C8B-B14F-4D97-AF65-F5344CB8AC3E}">
        <p14:creationId xmlns:p14="http://schemas.microsoft.com/office/powerpoint/2010/main" val="10777656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5DD210-6476-4C89-92D2-F440D7EEE388}" type="slidenum">
              <a:rPr lang="en-US" smtClean="0"/>
              <a:t>16</a:t>
            </a:fld>
            <a:endParaRPr lang="en-US"/>
          </a:p>
        </p:txBody>
      </p:sp>
    </p:spTree>
    <p:extLst>
      <p:ext uri="{BB962C8B-B14F-4D97-AF65-F5344CB8AC3E}">
        <p14:creationId xmlns:p14="http://schemas.microsoft.com/office/powerpoint/2010/main" val="38095119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5DD210-6476-4C89-92D2-F440D7EEE388}" type="slidenum">
              <a:rPr lang="en-US" smtClean="0"/>
              <a:t>17</a:t>
            </a:fld>
            <a:endParaRPr lang="en-US"/>
          </a:p>
        </p:txBody>
      </p:sp>
    </p:spTree>
    <p:extLst>
      <p:ext uri="{BB962C8B-B14F-4D97-AF65-F5344CB8AC3E}">
        <p14:creationId xmlns:p14="http://schemas.microsoft.com/office/powerpoint/2010/main" val="40109185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5DD210-6476-4C89-92D2-F440D7EEE388}" type="slidenum">
              <a:rPr lang="en-US" smtClean="0"/>
              <a:t>20</a:t>
            </a:fld>
            <a:endParaRPr lang="en-US"/>
          </a:p>
        </p:txBody>
      </p:sp>
    </p:spTree>
    <p:extLst>
      <p:ext uri="{BB962C8B-B14F-4D97-AF65-F5344CB8AC3E}">
        <p14:creationId xmlns:p14="http://schemas.microsoft.com/office/powerpoint/2010/main" val="37572009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5DD210-6476-4C89-92D2-F440D7EEE388}" type="slidenum">
              <a:rPr lang="en-US" smtClean="0"/>
              <a:t>21</a:t>
            </a:fld>
            <a:endParaRPr lang="en-US"/>
          </a:p>
        </p:txBody>
      </p:sp>
    </p:spTree>
    <p:extLst>
      <p:ext uri="{BB962C8B-B14F-4D97-AF65-F5344CB8AC3E}">
        <p14:creationId xmlns:p14="http://schemas.microsoft.com/office/powerpoint/2010/main" val="22519977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7C3D4-FB17-48D6-981D-21A6FB1AA13C}" type="slidenum">
              <a:rPr lang="en-US" smtClean="0"/>
              <a:t>31</a:t>
            </a:fld>
            <a:endParaRPr lang="en-US"/>
          </a:p>
        </p:txBody>
      </p:sp>
    </p:spTree>
    <p:extLst>
      <p:ext uri="{BB962C8B-B14F-4D97-AF65-F5344CB8AC3E}">
        <p14:creationId xmlns:p14="http://schemas.microsoft.com/office/powerpoint/2010/main" val="24608269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5DD210-6476-4C89-92D2-F440D7EEE388}" type="slidenum">
              <a:rPr lang="en-US" smtClean="0"/>
              <a:t>84</a:t>
            </a:fld>
            <a:endParaRPr lang="en-US"/>
          </a:p>
        </p:txBody>
      </p:sp>
    </p:spTree>
    <p:extLst>
      <p:ext uri="{BB962C8B-B14F-4D97-AF65-F5344CB8AC3E}">
        <p14:creationId xmlns:p14="http://schemas.microsoft.com/office/powerpoint/2010/main" val="7290811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5DD210-6476-4C89-92D2-F440D7EEE388}" type="slidenum">
              <a:rPr lang="en-US" smtClean="0"/>
              <a:t>94</a:t>
            </a:fld>
            <a:endParaRPr lang="en-US"/>
          </a:p>
        </p:txBody>
      </p:sp>
    </p:spTree>
    <p:extLst>
      <p:ext uri="{BB962C8B-B14F-4D97-AF65-F5344CB8AC3E}">
        <p14:creationId xmlns:p14="http://schemas.microsoft.com/office/powerpoint/2010/main" val="42704711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5DD210-6476-4C89-92D2-F440D7EEE388}" type="slidenum">
              <a:rPr lang="en-US" smtClean="0"/>
              <a:t>96</a:t>
            </a:fld>
            <a:endParaRPr lang="en-US"/>
          </a:p>
        </p:txBody>
      </p:sp>
    </p:spTree>
    <p:extLst>
      <p:ext uri="{BB962C8B-B14F-4D97-AF65-F5344CB8AC3E}">
        <p14:creationId xmlns:p14="http://schemas.microsoft.com/office/powerpoint/2010/main" val="2972282032"/>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smtClean="0"/>
              <a:t>8/6/2020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1136695681"/>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96027F-7875-4030-9381-8BD8C4F21935}" type="datetimeFigureOut">
              <a:rPr lang="en-US" smtClean="0"/>
              <a:t>8/6/2020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9813210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9796027F-7875-4030-9381-8BD8C4F21935}" type="datetimeFigureOut">
              <a:rPr lang="en-US" smtClean="0"/>
              <a:t>8/6/2020</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3895127229"/>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smtClean="0"/>
              <a:t>8/6/2020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671705893"/>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smtClean="0"/>
              <a:t>8/6/2020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149093745"/>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509A250-FF31-4206-8172-F9D3106AACB1}" type="datetimeFigureOut">
              <a:rPr lang="en-US" smtClean="0"/>
              <a:t>8/6/2020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414332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09A250-FF31-4206-8172-F9D3106AACB1}" type="datetimeFigureOut">
              <a:rPr lang="en-US" smtClean="0"/>
              <a:t>8/6/2020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5097576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8/6/2020</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578716061"/>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8/6/2020</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6755430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8/6/2020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528919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8/6/2020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158017512"/>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4AAD347D-5ACD-4C99-B74B-A9C85AD731AF}" type="datetimeFigureOut">
              <a:rPr lang="en-US" smtClean="0"/>
              <a:t>8/6/2020</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3804605450"/>
      </p:ext>
    </p:extLst>
  </p:cSld>
  <p:clrMap bg1="lt1" tx1="dk1" bg2="lt2" tx2="dk2" accent1="accent1" accent2="accent2" accent3="accent3" accent4="accent4" accent5="accent5" accent6="accent6" hlink="hlink" folHlink="folHlink"/>
  <p:sldLayoutIdLst>
    <p:sldLayoutId id="2147484257" r:id="rId1"/>
    <p:sldLayoutId id="2147484258" r:id="rId2"/>
    <p:sldLayoutId id="2147484259" r:id="rId3"/>
    <p:sldLayoutId id="2147484260" r:id="rId4"/>
    <p:sldLayoutId id="2147484261" r:id="rId5"/>
    <p:sldLayoutId id="2147484262" r:id="rId6"/>
    <p:sldLayoutId id="2147484263" r:id="rId7"/>
    <p:sldLayoutId id="2147484264" r:id="rId8"/>
    <p:sldLayoutId id="2147484265" r:id="rId9"/>
    <p:sldLayoutId id="2147484266" r:id="rId10"/>
    <p:sldLayoutId id="2147484267"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5.jp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2.png"/><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8" Type="http://schemas.openxmlformats.org/officeDocument/2006/relationships/hyperlink" Target="https://en.wikipedia.org/wiki/T54_(classification)" TargetMode="External"/><Relationship Id="rId3" Type="http://schemas.openxmlformats.org/officeDocument/2006/relationships/image" Target="../media/image4.png"/><Relationship Id="rId7"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microsoft.com/office/2007/relationships/hdphoto" Target="../media/hdphoto2.wdp"/><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hyperlink" Target="https://1.next.westlaw.com/Link/Document/FullText?findType=L&amp;pubNum=1000546&amp;cite=20USCAS1681&amp;originatingDoc=Ibdc249d99c2511d9bc61beebb95be672&amp;refType=RB&amp;originationContext=document&amp;transitionType=DocumentItem&amp;contextData=(sc.Search)#co_pp_8b3b0000958a4"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4.png"/><Relationship Id="rId4" Type="http://schemas.microsoft.com/office/2007/relationships/hdphoto" Target="../media/hdphoto3.wdp"/></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4.png"/><Relationship Id="rId4" Type="http://schemas.microsoft.com/office/2007/relationships/hdphoto" Target="../media/hdphoto3.wdp"/></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microsoft.com/office/2007/relationships/hdphoto" Target="../media/hdphoto2.wdp"/><Relationship Id="rId7" Type="http://schemas.openxmlformats.org/officeDocument/2006/relationships/diagramColors" Target="../diagrams/colors1.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4.png"/><Relationship Id="rId7" Type="http://schemas.openxmlformats.org/officeDocument/2006/relationships/diagramQuickStyle" Target="../diagrams/quickStyle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microsoft.com/office/2007/relationships/hdphoto" Target="../media/hdphoto2.wdp"/><Relationship Id="rId9" Type="http://schemas.microsoft.com/office/2007/relationships/diagramDrawing" Target="../diagrams/drawing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4.png"/><Relationship Id="rId7"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19.png"/><Relationship Id="rId5" Type="http://schemas.microsoft.com/office/2007/relationships/hdphoto" Target="../media/hdphoto1.wdp"/><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png"/><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hyperlink" Target="http://www.lovethatmax.com/2012/09/8-ways-to-make-inclusion-work-for-kids.html" TargetMode="External"/><Relationship Id="rId13" Type="http://schemas.openxmlformats.org/officeDocument/2006/relationships/image" Target="../media/image23.jpg"/><Relationship Id="rId3" Type="http://schemas.openxmlformats.org/officeDocument/2006/relationships/image" Target="../media/image4.png"/><Relationship Id="rId7" Type="http://schemas.openxmlformats.org/officeDocument/2006/relationships/image" Target="../media/image20.jpg"/><Relationship Id="rId12" Type="http://schemas.openxmlformats.org/officeDocument/2006/relationships/hyperlink" Target="https://www.ag.ndsu.edu/gearupkindergarten/Administration" TargetMode="External"/><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microsoft.com/office/2007/relationships/hdphoto" Target="../media/hdphoto1.wdp"/><Relationship Id="rId11" Type="http://schemas.openxmlformats.org/officeDocument/2006/relationships/image" Target="../media/image22.jpg"/><Relationship Id="rId5" Type="http://schemas.openxmlformats.org/officeDocument/2006/relationships/image" Target="../media/image3.png"/><Relationship Id="rId10" Type="http://schemas.openxmlformats.org/officeDocument/2006/relationships/hyperlink" Target="https://en.wikipedia.org/wiki/After-school_activity" TargetMode="External"/><Relationship Id="rId4" Type="http://schemas.microsoft.com/office/2007/relationships/hdphoto" Target="../media/hdphoto2.wdp"/><Relationship Id="rId9" Type="http://schemas.openxmlformats.org/officeDocument/2006/relationships/image" Target="../media/image21.jpg"/><Relationship Id="rId14" Type="http://schemas.openxmlformats.org/officeDocument/2006/relationships/hyperlink" Target="https://www.flickr.com/photos/twistermc/20132845622" TargetMode="External"/></Relationships>
</file>

<file path=ppt/slides/_rels/slide16.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24.JPG"/><Relationship Id="rId7"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hyperlink" Target="https://www.fairviewhs.org/sites/red-cross/pages/servce-trip"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png"/><Relationship Id="rId4" Type="http://schemas.microsoft.com/office/2007/relationships/hdphoto" Target="../media/hdphoto2.wdp"/></Relationships>
</file>

<file path=ppt/slides/_rels/slide1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9.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image" Target="../media/image9.png"/><Relationship Id="rId7" Type="http://schemas.openxmlformats.org/officeDocument/2006/relationships/diagramData" Target="../diagrams/data3.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microsoft.com/office/2007/relationships/hdphoto" Target="../media/hdphoto2.wdp"/><Relationship Id="rId11" Type="http://schemas.microsoft.com/office/2007/relationships/diagramDrawing" Target="../diagrams/drawing3.xml"/><Relationship Id="rId5" Type="http://schemas.openxmlformats.org/officeDocument/2006/relationships/image" Target="../media/image4.png"/><Relationship Id="rId10" Type="http://schemas.openxmlformats.org/officeDocument/2006/relationships/diagramColors" Target="../diagrams/colors3.xml"/><Relationship Id="rId4" Type="http://schemas.microsoft.com/office/2007/relationships/hdphoto" Target="../media/hdphoto3.wdp"/><Relationship Id="rId9" Type="http://schemas.openxmlformats.org/officeDocument/2006/relationships/diagramQuickStyle" Target="../diagrams/quickStyle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microsoft.com/office/2007/relationships/hdphoto" Target="../media/hdphoto3.wdp"/><Relationship Id="rId7" Type="http://schemas.openxmlformats.org/officeDocument/2006/relationships/diagramLayout" Target="../diagrams/layout4.xml"/><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diagramData" Target="../diagrams/data4.xml"/><Relationship Id="rId5" Type="http://schemas.microsoft.com/office/2007/relationships/hdphoto" Target="../media/hdphoto2.wdp"/><Relationship Id="rId10" Type="http://schemas.microsoft.com/office/2007/relationships/diagramDrawing" Target="../diagrams/drawing4.xml"/><Relationship Id="rId4" Type="http://schemas.openxmlformats.org/officeDocument/2006/relationships/image" Target="../media/image4.png"/><Relationship Id="rId9" Type="http://schemas.openxmlformats.org/officeDocument/2006/relationships/diagramColors" Target="../diagrams/colors4.xml"/></Relationships>
</file>

<file path=ppt/slides/_rels/slide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hyperlink" Target="https://resources.workable.com/program-coordinator-job-description" TargetMode="External"/><Relationship Id="rId3" Type="http://schemas.openxmlformats.org/officeDocument/2006/relationships/image" Target="../media/image4.png"/><Relationship Id="rId7" Type="http://schemas.openxmlformats.org/officeDocument/2006/relationships/image" Target="../media/image27.jpg"/><Relationship Id="rId2" Type="http://schemas.openxmlformats.org/officeDocument/2006/relationships/image" Target="../media/image1.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3.png"/><Relationship Id="rId4" Type="http://schemas.microsoft.com/office/2007/relationships/hdphoto" Target="../media/hdphoto2.wdp"/></Relationships>
</file>

<file path=ppt/slides/_rels/slide31.xml.rels><?xml version="1.0" encoding="UTF-8" standalone="yes"?>
<Relationships xmlns="http://schemas.openxmlformats.org/package/2006/relationships"><Relationship Id="rId8" Type="http://schemas.openxmlformats.org/officeDocument/2006/relationships/diagramData" Target="../diagrams/data6.xml"/><Relationship Id="rId13" Type="http://schemas.openxmlformats.org/officeDocument/2006/relationships/diagramData" Target="../diagrams/data7.xml"/><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17" Type="http://schemas.microsoft.com/office/2007/relationships/diagramDrawing" Target="../diagrams/drawing7.xml"/><Relationship Id="rId2" Type="http://schemas.openxmlformats.org/officeDocument/2006/relationships/notesSlide" Target="../notesSlides/notesSlide13.xml"/><Relationship Id="rId16" Type="http://schemas.openxmlformats.org/officeDocument/2006/relationships/diagramColors" Target="../diagrams/colors7.xml"/><Relationship Id="rId1" Type="http://schemas.openxmlformats.org/officeDocument/2006/relationships/slideLayout" Target="../slideLayouts/slideLayout2.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5" Type="http://schemas.openxmlformats.org/officeDocument/2006/relationships/diagramQuickStyle" Target="../diagrams/quickStyle7.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 Id="rId14" Type="http://schemas.openxmlformats.org/officeDocument/2006/relationships/diagramLayout" Target="../diagrams/layout7.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8" Type="http://schemas.openxmlformats.org/officeDocument/2006/relationships/hyperlink" Target="http://www.parents.com/pregnancy/complications/preeclampsia/signs-of-preeclampsia-checklist/" TargetMode="External"/><Relationship Id="rId3" Type="http://schemas.openxmlformats.org/officeDocument/2006/relationships/image" Target="../media/image4.png"/><Relationship Id="rId7" Type="http://schemas.openxmlformats.org/officeDocument/2006/relationships/image" Target="../media/image28.jpg"/><Relationship Id="rId2" Type="http://schemas.openxmlformats.org/officeDocument/2006/relationships/image" Target="../media/image1.jpe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microsoft.com/office/2007/relationships/hdphoto" Target="../media/hdphoto2.wdp"/></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9.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oacp.org.uk/event/conflict-resolution/" TargetMode="External"/><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2.wdp"/><Relationship Id="rId7" Type="http://schemas.openxmlformats.org/officeDocument/2006/relationships/hyperlink" Target="https://blog.hubspot.com/marketing/funny-weird-interview-questions" TargetMode="External"/><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31.jpg"/><Relationship Id="rId5" Type="http://schemas.microsoft.com/office/2007/relationships/hdphoto" Target="../media/hdphoto1.wdp"/><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4.png"/><Relationship Id="rId1" Type="http://schemas.openxmlformats.org/officeDocument/2006/relationships/slideLayout" Target="../slideLayouts/slideLayout6.xml"/><Relationship Id="rId4" Type="http://schemas.openxmlformats.org/officeDocument/2006/relationships/image" Target="../media/image45.png"/></Relationships>
</file>

<file path=ppt/slides/_rels/slide4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6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71.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2.png"/><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8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85.xml.rels><?xml version="1.0" encoding="UTF-8" standalone="yes"?>
<Relationships xmlns="http://schemas.openxmlformats.org/package/2006/relationships"><Relationship Id="rId3" Type="http://schemas.openxmlformats.org/officeDocument/2006/relationships/hyperlink" Target="https://rodzinazdrowia.pl/czy-tluszczaka-nalezy-sie-bac" TargetMode="External"/><Relationship Id="rId2" Type="http://schemas.openxmlformats.org/officeDocument/2006/relationships/image" Target="../media/image83.jp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hyperlink" Target="https://pixabay.com/de/waage-gerechtigkeit-gleichgewicht-309078/" TargetMode="External"/><Relationship Id="rId2" Type="http://schemas.openxmlformats.org/officeDocument/2006/relationships/image" Target="../media/image84.png"/><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3" Type="http://schemas.openxmlformats.org/officeDocument/2006/relationships/image" Target="../media/image86.svg"/><Relationship Id="rId2" Type="http://schemas.openxmlformats.org/officeDocument/2006/relationships/image" Target="../media/image85.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2.png"/></Relationships>
</file>

<file path=ppt/slides/_rels/slide88.xml.rels><?xml version="1.0" encoding="UTF-8" standalone="yes"?>
<Relationships xmlns="http://schemas.openxmlformats.org/package/2006/relationships"><Relationship Id="rId8" Type="http://schemas.openxmlformats.org/officeDocument/2006/relationships/diagramColors" Target="../diagrams/colors13.xml"/><Relationship Id="rId3" Type="http://schemas.microsoft.com/office/2007/relationships/hdphoto" Target="../media/hdphoto2.wdp"/><Relationship Id="rId7" Type="http://schemas.openxmlformats.org/officeDocument/2006/relationships/diagramQuickStyle" Target="../diagrams/quickStyle13.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Layout" Target="../diagrams/layout13.xml"/><Relationship Id="rId5" Type="http://schemas.openxmlformats.org/officeDocument/2006/relationships/diagramData" Target="../diagrams/data13.xml"/><Relationship Id="rId4" Type="http://schemas.openxmlformats.org/officeDocument/2006/relationships/image" Target="../media/image2.png"/><Relationship Id="rId9" Type="http://schemas.microsoft.com/office/2007/relationships/diagramDrawing" Target="../diagrams/drawing13.xml"/></Relationships>
</file>

<file path=ppt/slides/_rels/slide8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87.jpeg"/><Relationship Id="rId1" Type="http://schemas.openxmlformats.org/officeDocument/2006/relationships/slideLayout" Target="../slideLayouts/slideLayout2.xml"/><Relationship Id="rId4" Type="http://schemas.microsoft.com/office/2007/relationships/hdphoto" Target="../media/hdphoto2.wdp"/></Relationships>
</file>

<file path=ppt/slides/_rels/slide90.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2.wdp"/><Relationship Id="rId7" Type="http://schemas.openxmlformats.org/officeDocument/2006/relationships/hyperlink" Target="https://briscon.com/blog/view/daubert-challenges-communication-with-experts-is-key-to-avoiding-exclusion" TargetMode="Externa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8.jpg"/><Relationship Id="rId5" Type="http://schemas.microsoft.com/office/2007/relationships/hdphoto" Target="../media/hdphoto1.wdp"/><Relationship Id="rId4" Type="http://schemas.openxmlformats.org/officeDocument/2006/relationships/image" Target="../media/image3.png"/></Relationships>
</file>

<file path=ppt/slides/_rels/slide91.xml.rels><?xml version="1.0" encoding="UTF-8" standalone="yes"?>
<Relationships xmlns="http://schemas.openxmlformats.org/package/2006/relationships"><Relationship Id="rId8" Type="http://schemas.microsoft.com/office/2007/relationships/diagramDrawing" Target="../diagrams/drawing14.xml"/><Relationship Id="rId3" Type="http://schemas.microsoft.com/office/2007/relationships/hdphoto" Target="../media/hdphoto2.wdp"/><Relationship Id="rId7" Type="http://schemas.openxmlformats.org/officeDocument/2006/relationships/diagramColors" Target="../diagrams/colors14.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QuickStyle" Target="../diagrams/quickStyle14.xml"/><Relationship Id="rId5" Type="http://schemas.openxmlformats.org/officeDocument/2006/relationships/diagramLayout" Target="../diagrams/layout14.xml"/><Relationship Id="rId4" Type="http://schemas.openxmlformats.org/officeDocument/2006/relationships/diagramData" Target="../diagrams/data14.xml"/></Relationships>
</file>

<file path=ppt/slides/_rels/slide9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purfictshadeofbrown.blogspot.com/2012/05/beauty-review-revlon-colorstay.html" TargetMode="External"/><Relationship Id="rId4" Type="http://schemas.openxmlformats.org/officeDocument/2006/relationships/image" Target="../media/image98.jpg"/></Relationships>
</file>

<file path=ppt/slides/_rels/slide93.xml.rels><?xml version="1.0" encoding="UTF-8" standalone="yes"?>
<Relationships xmlns="http://schemas.openxmlformats.org/package/2006/relationships"><Relationship Id="rId8" Type="http://schemas.openxmlformats.org/officeDocument/2006/relationships/hyperlink" Target="https://www.reference.com/world-view/sociofacts-35b645597d417c25" TargetMode="External"/><Relationship Id="rId3" Type="http://schemas.openxmlformats.org/officeDocument/2006/relationships/image" Target="../media/image4.png"/><Relationship Id="rId7" Type="http://schemas.openxmlformats.org/officeDocument/2006/relationships/image" Target="../media/image99.jpg"/><Relationship Id="rId2" Type="http://schemas.openxmlformats.org/officeDocument/2006/relationships/image" Target="../media/image1.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3.png"/><Relationship Id="rId4" Type="http://schemas.microsoft.com/office/2007/relationships/hdphoto" Target="../media/hdphoto2.wdp"/></Relationships>
</file>

<file path=ppt/slides/_rels/slide94.xml.rels><?xml version="1.0" encoding="UTF-8" standalone="yes"?>
<Relationships xmlns="http://schemas.openxmlformats.org/package/2006/relationships"><Relationship Id="rId8" Type="http://schemas.openxmlformats.org/officeDocument/2006/relationships/diagramLayout" Target="../diagrams/layout15.xml"/><Relationship Id="rId3" Type="http://schemas.openxmlformats.org/officeDocument/2006/relationships/image" Target="../media/image9.png"/><Relationship Id="rId7" Type="http://schemas.openxmlformats.org/officeDocument/2006/relationships/diagramData" Target="../diagrams/data15.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microsoft.com/office/2007/relationships/hdphoto" Target="../media/hdphoto2.wdp"/><Relationship Id="rId11" Type="http://schemas.microsoft.com/office/2007/relationships/diagramDrawing" Target="../diagrams/drawing15.xml"/><Relationship Id="rId5" Type="http://schemas.openxmlformats.org/officeDocument/2006/relationships/image" Target="../media/image4.png"/><Relationship Id="rId10" Type="http://schemas.openxmlformats.org/officeDocument/2006/relationships/diagramColors" Target="../diagrams/colors15.xml"/><Relationship Id="rId4" Type="http://schemas.microsoft.com/office/2007/relationships/hdphoto" Target="../media/hdphoto3.wdp"/><Relationship Id="rId9" Type="http://schemas.openxmlformats.org/officeDocument/2006/relationships/diagramQuickStyle" Target="../diagrams/quickStyle15.xml"/></Relationships>
</file>

<file path=ppt/slides/_rels/slide95.xml.rels><?xml version="1.0" encoding="UTF-8" standalone="yes"?>
<Relationships xmlns="http://schemas.openxmlformats.org/package/2006/relationships"><Relationship Id="rId3" Type="http://schemas.openxmlformats.org/officeDocument/2006/relationships/image" Target="../media/image101.svg"/><Relationship Id="rId2" Type="http://schemas.openxmlformats.org/officeDocument/2006/relationships/image" Target="../media/image100.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2.png"/></Relationships>
</file>

<file path=ppt/slides/_rels/slide96.xml.rels><?xml version="1.0" encoding="UTF-8" standalone="yes"?>
<Relationships xmlns="http://schemas.openxmlformats.org/package/2006/relationships"><Relationship Id="rId8" Type="http://schemas.openxmlformats.org/officeDocument/2006/relationships/diagramLayout" Target="../diagrams/layout16.xml"/><Relationship Id="rId3" Type="http://schemas.openxmlformats.org/officeDocument/2006/relationships/image" Target="../media/image9.png"/><Relationship Id="rId7" Type="http://schemas.openxmlformats.org/officeDocument/2006/relationships/diagramData" Target="../diagrams/data16.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microsoft.com/office/2007/relationships/hdphoto" Target="../media/hdphoto2.wdp"/><Relationship Id="rId11" Type="http://schemas.microsoft.com/office/2007/relationships/diagramDrawing" Target="../diagrams/drawing16.xml"/><Relationship Id="rId5" Type="http://schemas.openxmlformats.org/officeDocument/2006/relationships/image" Target="../media/image4.png"/><Relationship Id="rId10" Type="http://schemas.openxmlformats.org/officeDocument/2006/relationships/diagramColors" Target="../diagrams/colors16.xml"/><Relationship Id="rId4" Type="http://schemas.microsoft.com/office/2007/relationships/hdphoto" Target="../media/hdphoto3.wdp"/><Relationship Id="rId9" Type="http://schemas.openxmlformats.org/officeDocument/2006/relationships/diagramQuickStyle" Target="../diagrams/quickStyle16.xml"/></Relationships>
</file>

<file path=ppt/slides/_rels/slide9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02.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03.jpeg"/></Relationships>
</file>

<file path=ppt/slides/_rels/slide98.xml.rels><?xml version="1.0" encoding="UTF-8" standalone="yes"?>
<Relationships xmlns="http://schemas.openxmlformats.org/package/2006/relationships"><Relationship Id="rId8" Type="http://schemas.openxmlformats.org/officeDocument/2006/relationships/diagramColors" Target="../diagrams/colors17.xml"/><Relationship Id="rId3" Type="http://schemas.microsoft.com/office/2007/relationships/hdphoto" Target="../media/hdphoto2.wdp"/><Relationship Id="rId7" Type="http://schemas.openxmlformats.org/officeDocument/2006/relationships/diagramQuickStyle" Target="../diagrams/quickStyle17.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Layout" Target="../diagrams/layout17.xml"/><Relationship Id="rId5" Type="http://schemas.openxmlformats.org/officeDocument/2006/relationships/diagramData" Target="../diagrams/data17.xml"/><Relationship Id="rId4" Type="http://schemas.openxmlformats.org/officeDocument/2006/relationships/image" Target="../media/image2.png"/><Relationship Id="rId9" Type="http://schemas.microsoft.com/office/2007/relationships/diagramDrawing" Target="../diagrams/drawing1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hyperlink" Target="http://igan.russgeorge.net/2013/04/03/questions-to-ask-your-doctor/" TargetMode="External"/><Relationship Id="rId2" Type="http://schemas.openxmlformats.org/officeDocument/2006/relationships/image" Target="../media/image110.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1">
            <a:extLst>
              <a:ext uri="{FF2B5EF4-FFF2-40B4-BE49-F238E27FC236}">
                <a16:creationId xmlns:a16="http://schemas.microsoft.com/office/drawing/2014/main" id="{EB384DB2-5DBE-4000-BBD8-68F4A6F35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Rectangle 13">
            <a:extLst>
              <a:ext uri="{FF2B5EF4-FFF2-40B4-BE49-F238E27FC236}">
                <a16:creationId xmlns:a16="http://schemas.microsoft.com/office/drawing/2014/main" id="{F8497EEB-0DDE-4044-AAB7-8995040571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72078"/>
            <a:ext cx="12192000" cy="3095754"/>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291D5588-0A43-44F8-8BF9-4BD0CB0731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45590" y="5218262"/>
            <a:ext cx="1080904" cy="1080902"/>
            <a:chOff x="9685338" y="4460675"/>
            <a:chExt cx="1080904" cy="1080902"/>
          </a:xfrm>
        </p:grpSpPr>
        <p:sp>
          <p:nvSpPr>
            <p:cNvPr id="17" name="Oval 16">
              <a:extLst>
                <a:ext uri="{FF2B5EF4-FFF2-40B4-BE49-F238E27FC236}">
                  <a16:creationId xmlns:a16="http://schemas.microsoft.com/office/drawing/2014/main" id="{C96F04B2-EA02-4F51-91CB-9399DBE724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8" name="Oval 17">
              <a:extLst>
                <a:ext uri="{FF2B5EF4-FFF2-40B4-BE49-F238E27FC236}">
                  <a16:creationId xmlns:a16="http://schemas.microsoft.com/office/drawing/2014/main" id="{524F9A86-344F-4139-A831-9D8F3E0EE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a:extLst>
              <a:ext uri="{FF2B5EF4-FFF2-40B4-BE49-F238E27FC236}">
                <a16:creationId xmlns:a16="http://schemas.microsoft.com/office/drawing/2014/main" id="{59AE51A8-9871-4B96-BC03-65AAF466FDB0}"/>
              </a:ext>
            </a:extLst>
          </p:cNvPr>
          <p:cNvSpPr>
            <a:spLocks noGrp="1"/>
          </p:cNvSpPr>
          <p:nvPr>
            <p:ph type="ctrTitle"/>
          </p:nvPr>
        </p:nvSpPr>
        <p:spPr>
          <a:xfrm>
            <a:off x="619432" y="1847851"/>
            <a:ext cx="10953136" cy="1339010"/>
          </a:xfrm>
        </p:spPr>
        <p:txBody>
          <a:bodyPr anchor="b">
            <a:normAutofit/>
          </a:bodyPr>
          <a:lstStyle/>
          <a:p>
            <a:pPr algn="ctr"/>
            <a:r>
              <a:rPr lang="en-US" sz="7200" dirty="0"/>
              <a:t>TITLE ix COMPLIANCE TRAINING</a:t>
            </a:r>
          </a:p>
        </p:txBody>
      </p:sp>
      <p:sp>
        <p:nvSpPr>
          <p:cNvPr id="3" name="Subtitle 2">
            <a:extLst>
              <a:ext uri="{FF2B5EF4-FFF2-40B4-BE49-F238E27FC236}">
                <a16:creationId xmlns:a16="http://schemas.microsoft.com/office/drawing/2014/main" id="{13B9A267-4A21-4BCA-9716-62648BA3E2EE}"/>
              </a:ext>
            </a:extLst>
          </p:cNvPr>
          <p:cNvSpPr>
            <a:spLocks noGrp="1"/>
          </p:cNvSpPr>
          <p:nvPr>
            <p:ph type="subTitle" idx="1"/>
          </p:nvPr>
        </p:nvSpPr>
        <p:spPr>
          <a:xfrm>
            <a:off x="1954031" y="3781908"/>
            <a:ext cx="8283940" cy="1544444"/>
          </a:xfrm>
        </p:spPr>
        <p:txBody>
          <a:bodyPr>
            <a:normAutofit/>
          </a:bodyPr>
          <a:lstStyle/>
          <a:p>
            <a:pPr algn="ctr"/>
            <a:r>
              <a:rPr lang="en-US" sz="4400" b="1" dirty="0">
                <a:solidFill>
                  <a:srgbClr val="000000"/>
                </a:solidFill>
              </a:rPr>
              <a:t>Practical Solutions for a Complex Process	</a:t>
            </a:r>
          </a:p>
        </p:txBody>
      </p:sp>
      <p:pic>
        <p:nvPicPr>
          <p:cNvPr id="7" name="Picture 6" descr="A blurry image of a red building&#10;&#10;Description automatically generated">
            <a:extLst>
              <a:ext uri="{FF2B5EF4-FFF2-40B4-BE49-F238E27FC236}">
                <a16:creationId xmlns:a16="http://schemas.microsoft.com/office/drawing/2014/main" id="{28558BCF-BE9A-4A5A-A614-D781913F03F9}"/>
              </a:ext>
            </a:extLst>
          </p:cNvPr>
          <p:cNvPicPr>
            <a:picLocks noChangeAspect="1"/>
          </p:cNvPicPr>
          <p:nvPr/>
        </p:nvPicPr>
        <p:blipFill>
          <a:blip r:embed="rId5"/>
          <a:stretch>
            <a:fillRect/>
          </a:stretch>
        </p:blipFill>
        <p:spPr>
          <a:xfrm>
            <a:off x="0" y="-9830"/>
            <a:ext cx="12188952" cy="1082868"/>
          </a:xfrm>
          <a:prstGeom prst="rect">
            <a:avLst/>
          </a:prstGeom>
        </p:spPr>
      </p:pic>
      <p:sp>
        <p:nvSpPr>
          <p:cNvPr id="4" name="Rectangle 3">
            <a:extLst>
              <a:ext uri="{FF2B5EF4-FFF2-40B4-BE49-F238E27FC236}">
                <a16:creationId xmlns:a16="http://schemas.microsoft.com/office/drawing/2014/main" id="{090B158A-B54F-4375-A302-71472027CC14}"/>
              </a:ext>
            </a:extLst>
          </p:cNvPr>
          <p:cNvSpPr/>
          <p:nvPr/>
        </p:nvSpPr>
        <p:spPr>
          <a:xfrm>
            <a:off x="0" y="5399679"/>
            <a:ext cx="4598504" cy="1569660"/>
          </a:xfrm>
          <a:prstGeom prst="rect">
            <a:avLst/>
          </a:prstGeom>
        </p:spPr>
        <p:txBody>
          <a:bodyPr wrap="square">
            <a:spAutoFit/>
          </a:bodyPr>
          <a:lstStyle/>
          <a:p>
            <a:r>
              <a:rPr lang="en-US" sz="3200" dirty="0">
                <a:solidFill>
                  <a:srgbClr val="000000"/>
                </a:solidFill>
              </a:rPr>
              <a:t>Laura Tubbs Booth</a:t>
            </a:r>
          </a:p>
          <a:p>
            <a:r>
              <a:rPr lang="en-US" sz="3200" dirty="0">
                <a:solidFill>
                  <a:srgbClr val="000000"/>
                </a:solidFill>
              </a:rPr>
              <a:t>Megan J. Renslow</a:t>
            </a:r>
          </a:p>
          <a:p>
            <a:r>
              <a:rPr lang="en-US" sz="3200" dirty="0">
                <a:solidFill>
                  <a:srgbClr val="000000"/>
                </a:solidFill>
              </a:rPr>
              <a:t>Christian R. Shafer</a:t>
            </a:r>
          </a:p>
        </p:txBody>
      </p:sp>
    </p:spTree>
    <p:extLst>
      <p:ext uri="{BB962C8B-B14F-4D97-AF65-F5344CB8AC3E}">
        <p14:creationId xmlns:p14="http://schemas.microsoft.com/office/powerpoint/2010/main" val="1639600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E009DD9B-5EE2-4C0D-8B2B-351C8C102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Picture 36" descr="A picture containing object, brush, clock&#10;&#10;Description automatically generated">
            <a:extLst>
              <a:ext uri="{FF2B5EF4-FFF2-40B4-BE49-F238E27FC236}">
                <a16:creationId xmlns:a16="http://schemas.microsoft.com/office/drawing/2014/main" id="{0D4F9118-9F14-4648-8098-75F28E52AD05}"/>
              </a:ext>
            </a:extLst>
          </p:cNvPr>
          <p:cNvPicPr>
            <a:picLocks noChangeAspect="1"/>
          </p:cNvPicPr>
          <p:nvPr/>
        </p:nvPicPr>
        <p:blipFill rotWithShape="1">
          <a:blip r:embed="rId2"/>
          <a:srcRect t="12500" b="12500"/>
          <a:stretch/>
        </p:blipFill>
        <p:spPr>
          <a:xfrm>
            <a:off x="1" y="0"/>
            <a:ext cx="12191999" cy="6857990"/>
          </a:xfrm>
          <a:prstGeom prst="rect">
            <a:avLst/>
          </a:prstGeom>
        </p:spPr>
      </p:pic>
      <p:sp>
        <p:nvSpPr>
          <p:cNvPr id="52" name="Rectangle 51">
            <a:extLst>
              <a:ext uri="{FF2B5EF4-FFF2-40B4-BE49-F238E27FC236}">
                <a16:creationId xmlns:a16="http://schemas.microsoft.com/office/drawing/2014/main" id="{E720DB99-7745-4E75-9D96-AAB6D55C53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3837459"/>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54" name="Rectangle 53">
            <a:extLst>
              <a:ext uri="{FF2B5EF4-FFF2-40B4-BE49-F238E27FC236}">
                <a16:creationId xmlns:a16="http://schemas.microsoft.com/office/drawing/2014/main" id="{D68803C4-E159-4360-B7BB-74205C8F7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3981573"/>
            <a:ext cx="10222992" cy="2078335"/>
          </a:xfrm>
          <a:prstGeom prst="rect">
            <a:avLst/>
          </a:prstGeom>
          <a:blipFill dpi="0" rotWithShape="1">
            <a:blip r:embed="rId3">
              <a:alphaModFix amt="9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32CE8279-BB4F-490F-8A11-1842FA60D115}"/>
              </a:ext>
            </a:extLst>
          </p:cNvPr>
          <p:cNvSpPr>
            <a:spLocks noGrp="1"/>
          </p:cNvSpPr>
          <p:nvPr>
            <p:ph type="title"/>
          </p:nvPr>
        </p:nvSpPr>
        <p:spPr>
          <a:xfrm>
            <a:off x="984504" y="4162031"/>
            <a:ext cx="10222992" cy="1767141"/>
          </a:xfrm>
        </p:spPr>
        <p:txBody>
          <a:bodyPr>
            <a:normAutofit/>
          </a:bodyPr>
          <a:lstStyle/>
          <a:p>
            <a:pPr algn="ctr"/>
            <a:r>
              <a:rPr lang="en-US" sz="9600" dirty="0"/>
              <a:t>Welcome!</a:t>
            </a:r>
          </a:p>
        </p:txBody>
      </p:sp>
      <p:sp>
        <p:nvSpPr>
          <p:cNvPr id="3" name="Content Placeholder 2">
            <a:extLst>
              <a:ext uri="{FF2B5EF4-FFF2-40B4-BE49-F238E27FC236}">
                <a16:creationId xmlns:a16="http://schemas.microsoft.com/office/drawing/2014/main" id="{78493B8D-F178-43BA-BC95-3542D1BA09A3}"/>
              </a:ext>
            </a:extLst>
          </p:cNvPr>
          <p:cNvSpPr>
            <a:spLocks noGrp="1"/>
          </p:cNvSpPr>
          <p:nvPr>
            <p:ph idx="1"/>
          </p:nvPr>
        </p:nvSpPr>
        <p:spPr>
          <a:xfrm flipH="1">
            <a:off x="10917141" y="4170410"/>
            <a:ext cx="731520" cy="1767141"/>
          </a:xfrm>
        </p:spPr>
        <p:txBody>
          <a:bodyPr anchor="ctr">
            <a:normAutofit/>
          </a:bodyPr>
          <a:lstStyle/>
          <a:p>
            <a:endParaRPr lang="en-US" sz="1800" dirty="0"/>
          </a:p>
        </p:txBody>
      </p:sp>
      <p:sp>
        <p:nvSpPr>
          <p:cNvPr id="56" name="Rectangle 55">
            <a:extLst>
              <a:ext uri="{FF2B5EF4-FFF2-40B4-BE49-F238E27FC236}">
                <a16:creationId xmlns:a16="http://schemas.microsoft.com/office/drawing/2014/main" id="{504B0465-3B07-49BF-BEA7-D81476246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6128670"/>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58" name="Oval 57">
            <a:extLst>
              <a:ext uri="{FF2B5EF4-FFF2-40B4-BE49-F238E27FC236}">
                <a16:creationId xmlns:a16="http://schemas.microsoft.com/office/drawing/2014/main" id="{49B7FFA5-14CB-4A4F-9BCC-CA3AA5D9D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60" name="Oval 59">
            <a:extLst>
              <a:ext uri="{FF2B5EF4-FFF2-40B4-BE49-F238E27FC236}">
                <a16:creationId xmlns:a16="http://schemas.microsoft.com/office/drawing/2014/main" id="{04E48745-7512-4EC2-9E20-9092D121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0185146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550AE69-AC86-4188-83E5-A856C4F1D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EC4CA156-2C9D-4F0C-B229-88D8B5E17B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D7361ED3-EBE5-4EFC-8DA3-D0CE4BF2F4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7" name="Group 16">
            <a:extLst>
              <a:ext uri="{FF2B5EF4-FFF2-40B4-BE49-F238E27FC236}">
                <a16:creationId xmlns:a16="http://schemas.microsoft.com/office/drawing/2014/main" id="{85105087-7F16-4C94-837C-C454451166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8" name="Oval 17">
              <a:extLst>
                <a:ext uri="{FF2B5EF4-FFF2-40B4-BE49-F238E27FC236}">
                  <a16:creationId xmlns:a16="http://schemas.microsoft.com/office/drawing/2014/main" id="{4F2F3467-E50F-4A91-B27D-E324936A66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Layer>
                    </a14:imgProps>
                  </a:ext>
                </a:extLst>
              </a:blip>
              <a:srcRect/>
              <a:tile tx="0" ty="0" sx="85000" sy="85000" flip="none" algn="tl"/>
            </a:blipFill>
            <a:ln w="25400" cap="flat" cmpd="sng" algn="ctr">
              <a:noFill/>
              <a:prstDash val="solid"/>
            </a:ln>
            <a:effectLst/>
          </p:spPr>
        </p:sp>
        <p:sp>
          <p:nvSpPr>
            <p:cNvPr id="19" name="Oval 18">
              <a:extLst>
                <a:ext uri="{FF2B5EF4-FFF2-40B4-BE49-F238E27FC236}">
                  <a16:creationId xmlns:a16="http://schemas.microsoft.com/office/drawing/2014/main" id="{D678BE03-AC84-4940-A7FD-5B143FE2D6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sp>
      </p:grpSp>
      <p:sp useBgFill="1">
        <p:nvSpPr>
          <p:cNvPr id="21" name="Rectangle 20">
            <a:extLst>
              <a:ext uri="{FF2B5EF4-FFF2-40B4-BE49-F238E27FC236}">
                <a16:creationId xmlns:a16="http://schemas.microsoft.com/office/drawing/2014/main" id="{2A0E4E09-FC02-4ADC-951A-3FFA90B6F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00A3D91-60CC-4AAC-96EC-66107D94C3ED}"/>
              </a:ext>
            </a:extLst>
          </p:cNvPr>
          <p:cNvSpPr>
            <a:spLocks noGrp="1"/>
          </p:cNvSpPr>
          <p:nvPr>
            <p:ph type="title"/>
          </p:nvPr>
        </p:nvSpPr>
        <p:spPr>
          <a:xfrm>
            <a:off x="6556100" y="1360493"/>
            <a:ext cx="4972511" cy="3106732"/>
          </a:xfrm>
        </p:spPr>
        <p:txBody>
          <a:bodyPr vert="horz" lIns="91440" tIns="45720" rIns="91440" bIns="45720" rtlCol="0" anchor="b">
            <a:normAutofit/>
          </a:bodyPr>
          <a:lstStyle/>
          <a:p>
            <a:pPr>
              <a:lnSpc>
                <a:spcPct val="80000"/>
              </a:lnSpc>
            </a:pPr>
            <a:r>
              <a:rPr lang="en-US" sz="7200">
                <a:blipFill dpi="0" rotWithShape="1">
                  <a:blip r:embed="rId5"/>
                  <a:srcRect/>
                  <a:tile tx="6350" ty="-127000" sx="65000" sy="64000" flip="none" algn="tl"/>
                </a:blipFill>
              </a:rPr>
              <a:t>Title IX</a:t>
            </a:r>
          </a:p>
        </p:txBody>
      </p:sp>
      <p:sp>
        <p:nvSpPr>
          <p:cNvPr id="3" name="Content Placeholder 2">
            <a:extLst>
              <a:ext uri="{FF2B5EF4-FFF2-40B4-BE49-F238E27FC236}">
                <a16:creationId xmlns:a16="http://schemas.microsoft.com/office/drawing/2014/main" id="{353E2BCA-1894-486A-95CB-4AF29B3304A0}"/>
              </a:ext>
            </a:extLst>
          </p:cNvPr>
          <p:cNvSpPr>
            <a:spLocks noGrp="1"/>
          </p:cNvSpPr>
          <p:nvPr>
            <p:ph idx="1"/>
          </p:nvPr>
        </p:nvSpPr>
        <p:spPr>
          <a:xfrm>
            <a:off x="6556100" y="4687316"/>
            <a:ext cx="4972512" cy="1517088"/>
          </a:xfrm>
        </p:spPr>
        <p:txBody>
          <a:bodyPr vert="horz" lIns="91440" tIns="45720" rIns="91440" bIns="45720" rtlCol="0">
            <a:normAutofit/>
          </a:bodyPr>
          <a:lstStyle/>
          <a:p>
            <a:pPr marL="0" indent="0">
              <a:buNone/>
            </a:pPr>
            <a:r>
              <a:rPr lang="en-US" sz="2200" dirty="0"/>
              <a:t>What do you think of when you think about Title IX?</a:t>
            </a:r>
          </a:p>
        </p:txBody>
      </p:sp>
      <p:pic>
        <p:nvPicPr>
          <p:cNvPr id="5" name="Picture 4" descr="A person using a specialized bike for competition">
            <a:extLst>
              <a:ext uri="{FF2B5EF4-FFF2-40B4-BE49-F238E27FC236}">
                <a16:creationId xmlns:a16="http://schemas.microsoft.com/office/drawing/2014/main" id="{4E32481D-6A29-4854-A81F-B81BA387A5E2}"/>
              </a:ext>
            </a:extLst>
          </p:cNvPr>
          <p:cNvPicPr>
            <a:picLocks noChangeAspect="1"/>
          </p:cNvPicPr>
          <p:nvPr/>
        </p:nvPicPr>
        <p:blipFill rotWithShape="1">
          <a:blip r:embed="rId7">
            <a:extLst>
              <a:ext uri="{837473B0-CC2E-450A-ABE3-18F120FF3D39}">
                <a1611:picAttrSrcUrl xmlns:a1611="http://schemas.microsoft.com/office/drawing/2016/11/main" r:id="rId8"/>
              </a:ext>
            </a:extLst>
          </a:blip>
          <a:srcRect l="10316" r="30133" b="2"/>
          <a:stretch/>
        </p:blipFill>
        <p:spPr>
          <a:xfrm>
            <a:off x="1" y="2"/>
            <a:ext cx="6095695" cy="6857997"/>
          </a:xfrm>
          <a:custGeom>
            <a:avLst/>
            <a:gdLst/>
            <a:ahLst/>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p:spPr>
      </p:pic>
      <p:sp>
        <p:nvSpPr>
          <p:cNvPr id="23" name="Freeform: Shape 22">
            <a:extLst>
              <a:ext uri="{FF2B5EF4-FFF2-40B4-BE49-F238E27FC236}">
                <a16:creationId xmlns:a16="http://schemas.microsoft.com/office/drawing/2014/main" id="{0060CE1A-A2ED-43AC-857D-05822177F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598"/>
            <a:ext cx="6095695" cy="6857997"/>
          </a:xfrm>
          <a:custGeom>
            <a:avLst/>
            <a:gdLst>
              <a:gd name="connsiteX0" fmla="*/ 3435036 w 6095695"/>
              <a:gd name="connsiteY0" fmla="*/ 0 h 6857997"/>
              <a:gd name="connsiteX1" fmla="*/ 4198562 w 6095695"/>
              <a:gd name="connsiteY1" fmla="*/ 0 h 6857997"/>
              <a:gd name="connsiteX2" fmla="*/ 4365987 w 6095695"/>
              <a:gd name="connsiteY2" fmla="*/ 128761 h 6857997"/>
              <a:gd name="connsiteX3" fmla="*/ 6095695 w 6095695"/>
              <a:gd name="connsiteY3" fmla="*/ 3718209 h 6857997"/>
              <a:gd name="connsiteX4" fmla="*/ 4860911 w 6095695"/>
              <a:gd name="connsiteY4" fmla="*/ 6845880 h 6857997"/>
              <a:gd name="connsiteX5" fmla="*/ 4849107 w 6095695"/>
              <a:gd name="connsiteY5" fmla="*/ 6857997 h 6857997"/>
              <a:gd name="connsiteX6" fmla="*/ 4253869 w 6095695"/>
              <a:gd name="connsiteY6" fmla="*/ 6857997 h 6857997"/>
              <a:gd name="connsiteX7" fmla="*/ 4409441 w 6095695"/>
              <a:gd name="connsiteY7" fmla="*/ 6719623 h 6857997"/>
              <a:gd name="connsiteX8" fmla="*/ 5679794 w 6095695"/>
              <a:gd name="connsiteY8" fmla="*/ 3718209 h 6857997"/>
              <a:gd name="connsiteX9" fmla="*/ 3591563 w 6095695"/>
              <a:gd name="connsiteY9" fmla="*/ 88079 h 6857997"/>
              <a:gd name="connsiteX10" fmla="*/ 0 w 6095695"/>
              <a:gd name="connsiteY10" fmla="*/ 0 h 6857997"/>
              <a:gd name="connsiteX11" fmla="*/ 3177466 w 6095695"/>
              <a:gd name="connsiteY11" fmla="*/ 0 h 6857997"/>
              <a:gd name="connsiteX12" fmla="*/ 3353291 w 6095695"/>
              <a:gd name="connsiteY12" fmla="*/ 88129 h 6857997"/>
              <a:gd name="connsiteX13" fmla="*/ 5560965 w 6095695"/>
              <a:gd name="connsiteY13" fmla="*/ 3718209 h 6857997"/>
              <a:gd name="connsiteX14" fmla="*/ 4325417 w 6095695"/>
              <a:gd name="connsiteY14" fmla="*/ 6637392 h 6857997"/>
              <a:gd name="connsiteX15" fmla="*/ 4077394 w 6095695"/>
              <a:gd name="connsiteY15" fmla="*/ 6857997 h 6857997"/>
              <a:gd name="connsiteX16" fmla="*/ 0 w 6095695"/>
              <a:gd name="connsiteY16"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a:blipFill dpi="0" rotWithShape="1">
            <a:blip r:embed="rId9">
              <a:alphaModFix amt="30000"/>
              <a:duotone>
                <a:prstClr val="black"/>
                <a:schemeClr val="accent1">
                  <a:tint val="45000"/>
                  <a:satMod val="400000"/>
                </a:schemeClr>
              </a:duotone>
              <a:extLst>
                <a:ext uri="{BEBA8EAE-BF5A-486C-A8C5-ECC9F3942E4B}">
                  <a14:imgProps xmlns:a14="http://schemas.microsoft.com/office/drawing/2010/main">
                    <a14:imgLayer r:embed="rId4">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Tree>
    <p:extLst>
      <p:ext uri="{BB962C8B-B14F-4D97-AF65-F5344CB8AC3E}">
        <p14:creationId xmlns:p14="http://schemas.microsoft.com/office/powerpoint/2010/main" val="465753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7">
            <a:extLst>
              <a:ext uri="{FF2B5EF4-FFF2-40B4-BE49-F238E27FC236}">
                <a16:creationId xmlns:a16="http://schemas.microsoft.com/office/drawing/2014/main" id="{5118BA95-03E7-41B7-B442-0AF8C0A7FF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21" name="Group 9">
            <a:extLst>
              <a:ext uri="{FF2B5EF4-FFF2-40B4-BE49-F238E27FC236}">
                <a16:creationId xmlns:a16="http://schemas.microsoft.com/office/drawing/2014/main" id="{E799C3D5-7D55-4046-808C-F290F456D6E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61035" y="1679569"/>
            <a:ext cx="3498864" cy="3498858"/>
            <a:chOff x="1061035" y="1679569"/>
            <a:chExt cx="3498864" cy="3498858"/>
          </a:xfrm>
        </p:grpSpPr>
        <p:sp>
          <p:nvSpPr>
            <p:cNvPr id="11" name="Oval 10">
              <a:extLst>
                <a:ext uri="{FF2B5EF4-FFF2-40B4-BE49-F238E27FC236}">
                  <a16:creationId xmlns:a16="http://schemas.microsoft.com/office/drawing/2014/main" id="{059D8741-EAD6-41B1-A882-70D70FC358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61035" y="1679569"/>
              <a:ext cx="3498864" cy="3498858"/>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2" name="Oval 11">
              <a:extLst>
                <a:ext uri="{FF2B5EF4-FFF2-40B4-BE49-F238E27FC236}">
                  <a16:creationId xmlns:a16="http://schemas.microsoft.com/office/drawing/2014/main" id="{45444F36-3103-4D11-A25F-C054D4606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46134" y="1864667"/>
              <a:ext cx="3128666" cy="312866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a:extLst>
              <a:ext uri="{FF2B5EF4-FFF2-40B4-BE49-F238E27FC236}">
                <a16:creationId xmlns:a16="http://schemas.microsoft.com/office/drawing/2014/main" id="{DCC73E9C-AE05-4884-8ABD-1F14BAB2909E}"/>
              </a:ext>
            </a:extLst>
          </p:cNvPr>
          <p:cNvSpPr>
            <a:spLocks noGrp="1"/>
          </p:cNvSpPr>
          <p:nvPr>
            <p:ph type="title"/>
          </p:nvPr>
        </p:nvSpPr>
        <p:spPr>
          <a:xfrm>
            <a:off x="1490145" y="2376862"/>
            <a:ext cx="2640646" cy="2104273"/>
          </a:xfrm>
          <a:noFill/>
        </p:spPr>
        <p:txBody>
          <a:bodyPr>
            <a:normAutofit/>
          </a:bodyPr>
          <a:lstStyle/>
          <a:p>
            <a:pPr algn="ctr"/>
            <a:r>
              <a:rPr lang="en-US" sz="3000">
                <a:solidFill>
                  <a:srgbClr val="FFFFFF"/>
                </a:solidFill>
              </a:rPr>
              <a:t>Title IX Provides….</a:t>
            </a:r>
          </a:p>
        </p:txBody>
      </p:sp>
      <p:sp>
        <p:nvSpPr>
          <p:cNvPr id="23" name="Rectangle 13">
            <a:extLst>
              <a:ext uri="{FF2B5EF4-FFF2-40B4-BE49-F238E27FC236}">
                <a16:creationId xmlns:a16="http://schemas.microsoft.com/office/drawing/2014/main" id="{AD9B3EAD-A2B3-42C4-927C-3455E3E69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02277" y="3388659"/>
            <a:ext cx="3657600" cy="80683"/>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DA6E8D68-3246-482A-A79B-D12405501094}"/>
              </a:ext>
            </a:extLst>
          </p:cNvPr>
          <p:cNvSpPr>
            <a:spLocks noGrp="1"/>
          </p:cNvSpPr>
          <p:nvPr>
            <p:ph idx="1"/>
          </p:nvPr>
        </p:nvSpPr>
        <p:spPr>
          <a:xfrm>
            <a:off x="6081089" y="725394"/>
            <a:ext cx="5142658" cy="5407212"/>
          </a:xfrm>
        </p:spPr>
        <p:txBody>
          <a:bodyPr anchor="ctr">
            <a:normAutofit/>
          </a:bodyPr>
          <a:lstStyle/>
          <a:p>
            <a:pPr marL="0" indent="0" fontAlgn="base">
              <a:buNone/>
            </a:pPr>
            <a:r>
              <a:rPr lang="en-US" dirty="0"/>
              <a:t>“[n]o person in the United States shall, on the basis of sex, be excluded from participation in, be denied the benefits of, or be subjected to discrimination under any education program or activity receiving Federal financial assistance.” </a:t>
            </a:r>
            <a:r>
              <a:rPr lang="en-US" dirty="0">
                <a:hlinkClick r:id="rId7"/>
              </a:rPr>
              <a:t>20 U.S.C. § 1681(a)</a:t>
            </a:r>
            <a:r>
              <a:rPr lang="en-US" dirty="0"/>
              <a:t>.</a:t>
            </a:r>
          </a:p>
          <a:p>
            <a:endParaRPr lang="en-US" dirty="0"/>
          </a:p>
        </p:txBody>
      </p:sp>
    </p:spTree>
    <p:extLst>
      <p:ext uri="{BB962C8B-B14F-4D97-AF65-F5344CB8AC3E}">
        <p14:creationId xmlns:p14="http://schemas.microsoft.com/office/powerpoint/2010/main" val="6019307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118BA95-03E7-41B7-B442-0AF8C0A7FF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10" name="Group 9">
            <a:extLst>
              <a:ext uri="{FF2B5EF4-FFF2-40B4-BE49-F238E27FC236}">
                <a16:creationId xmlns:a16="http://schemas.microsoft.com/office/drawing/2014/main" id="{E799C3D5-7D55-4046-808C-F290F456D6E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61035" y="1679569"/>
            <a:ext cx="3498864" cy="3498858"/>
            <a:chOff x="1061035" y="1679569"/>
            <a:chExt cx="3498864" cy="3498858"/>
          </a:xfrm>
        </p:grpSpPr>
        <p:sp>
          <p:nvSpPr>
            <p:cNvPr id="11" name="Oval 10">
              <a:extLst>
                <a:ext uri="{FF2B5EF4-FFF2-40B4-BE49-F238E27FC236}">
                  <a16:creationId xmlns:a16="http://schemas.microsoft.com/office/drawing/2014/main" id="{059D8741-EAD6-41B1-A882-70D70FC358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61035" y="1679569"/>
              <a:ext cx="3498864" cy="3498858"/>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a:extLst>
                <a:ext uri="{FF2B5EF4-FFF2-40B4-BE49-F238E27FC236}">
                  <a16:creationId xmlns:a16="http://schemas.microsoft.com/office/drawing/2014/main" id="{45444F36-3103-4D11-A25F-C054D4606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46134" y="1864667"/>
              <a:ext cx="3128666" cy="312866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a:extLst>
              <a:ext uri="{FF2B5EF4-FFF2-40B4-BE49-F238E27FC236}">
                <a16:creationId xmlns:a16="http://schemas.microsoft.com/office/drawing/2014/main" id="{E85AA38C-AFF3-4B7E-8E89-A11827B17742}"/>
              </a:ext>
            </a:extLst>
          </p:cNvPr>
          <p:cNvSpPr>
            <a:spLocks noGrp="1"/>
          </p:cNvSpPr>
          <p:nvPr>
            <p:ph type="title"/>
          </p:nvPr>
        </p:nvSpPr>
        <p:spPr>
          <a:xfrm>
            <a:off x="1490145" y="2376862"/>
            <a:ext cx="2640646" cy="2104273"/>
          </a:xfrm>
          <a:noFill/>
        </p:spPr>
        <p:txBody>
          <a:bodyPr>
            <a:normAutofit/>
          </a:bodyPr>
          <a:lstStyle/>
          <a:p>
            <a:pPr algn="ctr"/>
            <a:r>
              <a:rPr lang="en-US" sz="3000">
                <a:solidFill>
                  <a:srgbClr val="FFFFFF"/>
                </a:solidFill>
              </a:rPr>
              <a:t>Prohibits discrimination on the basis of sex</a:t>
            </a:r>
          </a:p>
        </p:txBody>
      </p:sp>
      <p:sp>
        <p:nvSpPr>
          <p:cNvPr id="14" name="Rectangle 13">
            <a:extLst>
              <a:ext uri="{FF2B5EF4-FFF2-40B4-BE49-F238E27FC236}">
                <a16:creationId xmlns:a16="http://schemas.microsoft.com/office/drawing/2014/main" id="{AD9B3EAD-A2B3-42C4-927C-3455E3E69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02277" y="3388659"/>
            <a:ext cx="3657600" cy="80683"/>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9FD3003A-6618-4EF9-936B-90F1B8D8DBA5}"/>
              </a:ext>
            </a:extLst>
          </p:cNvPr>
          <p:cNvSpPr>
            <a:spLocks noGrp="1"/>
          </p:cNvSpPr>
          <p:nvPr>
            <p:ph idx="1"/>
          </p:nvPr>
        </p:nvSpPr>
        <p:spPr>
          <a:xfrm>
            <a:off x="6081089" y="725394"/>
            <a:ext cx="5142658" cy="5407212"/>
          </a:xfrm>
        </p:spPr>
        <p:txBody>
          <a:bodyPr anchor="ctr">
            <a:normAutofit/>
          </a:bodyPr>
          <a:lstStyle/>
          <a:p>
            <a:r>
              <a:rPr lang="en-US" dirty="0"/>
              <a:t>Discrimination includes harassment</a:t>
            </a:r>
          </a:p>
          <a:p>
            <a:r>
              <a:rPr lang="en-US" dirty="0"/>
              <a:t>Requires equity in treatment of complainant/respondent</a:t>
            </a:r>
          </a:p>
        </p:txBody>
      </p:sp>
    </p:spTree>
    <p:extLst>
      <p:ext uri="{BB962C8B-B14F-4D97-AF65-F5344CB8AC3E}">
        <p14:creationId xmlns:p14="http://schemas.microsoft.com/office/powerpoint/2010/main" val="15027995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2B014-47EE-405A-AAAD-5A84C46DAEF4}"/>
              </a:ext>
            </a:extLst>
          </p:cNvPr>
          <p:cNvSpPr>
            <a:spLocks noGrp="1"/>
          </p:cNvSpPr>
          <p:nvPr>
            <p:ph type="title"/>
          </p:nvPr>
        </p:nvSpPr>
        <p:spPr>
          <a:xfrm>
            <a:off x="1069848" y="484632"/>
            <a:ext cx="10058400" cy="1609344"/>
          </a:xfrm>
        </p:spPr>
        <p:txBody>
          <a:bodyPr>
            <a:normAutofit/>
          </a:bodyPr>
          <a:lstStyle/>
          <a:p>
            <a:r>
              <a:rPr lang="en-US"/>
              <a:t>New Regs effective 8/14/2020</a:t>
            </a:r>
            <a:endParaRPr lang="en-US" dirty="0"/>
          </a:p>
        </p:txBody>
      </p:sp>
      <p:sp>
        <p:nvSpPr>
          <p:cNvPr id="17" name="Rectangle 8">
            <a:extLst>
              <a:ext uri="{FF2B5EF4-FFF2-40B4-BE49-F238E27FC236}">
                <a16:creationId xmlns:a16="http://schemas.microsoft.com/office/drawing/2014/main" id="{3FD711E9-7F79-40A9-8D9E-4AE293C154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6800" y="2013293"/>
            <a:ext cx="10058400"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8" name="Content Placeholder 2">
            <a:extLst>
              <a:ext uri="{FF2B5EF4-FFF2-40B4-BE49-F238E27FC236}">
                <a16:creationId xmlns:a16="http://schemas.microsoft.com/office/drawing/2014/main" id="{D571E723-3F25-4113-8CCA-D28979314C10}"/>
              </a:ext>
            </a:extLst>
          </p:cNvPr>
          <p:cNvGraphicFramePr>
            <a:graphicFrameLocks noGrp="1"/>
          </p:cNvGraphicFramePr>
          <p:nvPr>
            <p:ph idx="1"/>
            <p:extLst>
              <p:ext uri="{D42A27DB-BD31-4B8C-83A1-F6EECF244321}">
                <p14:modId xmlns:p14="http://schemas.microsoft.com/office/powerpoint/2010/main" val="3771590556"/>
              </p:ext>
            </p:extLst>
          </p:nvPr>
        </p:nvGraphicFramePr>
        <p:xfrm>
          <a:off x="1069975" y="2385390"/>
          <a:ext cx="10058400" cy="361784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4537399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A1A46-4D8C-4FCA-AAD6-9EB5244009AA}"/>
              </a:ext>
            </a:extLst>
          </p:cNvPr>
          <p:cNvSpPr>
            <a:spLocks noGrp="1"/>
          </p:cNvSpPr>
          <p:nvPr>
            <p:ph type="ctrTitle"/>
          </p:nvPr>
        </p:nvSpPr>
        <p:spPr/>
        <p:txBody>
          <a:bodyPr/>
          <a:lstStyle/>
          <a:p>
            <a:r>
              <a:rPr lang="en-US" dirty="0"/>
              <a:t>General Responsibilities</a:t>
            </a:r>
          </a:p>
        </p:txBody>
      </p:sp>
      <p:sp>
        <p:nvSpPr>
          <p:cNvPr id="3" name="Subtitle 2">
            <a:extLst>
              <a:ext uri="{FF2B5EF4-FFF2-40B4-BE49-F238E27FC236}">
                <a16:creationId xmlns:a16="http://schemas.microsoft.com/office/drawing/2014/main" id="{E701A169-2EA1-4DD0-A7E4-186CA3235AB5}"/>
              </a:ext>
            </a:extLst>
          </p:cNvPr>
          <p:cNvSpPr>
            <a:spLocks noGrp="1"/>
          </p:cNvSpPr>
          <p:nvPr>
            <p:ph type="subTitle" idx="1"/>
          </p:nvPr>
        </p:nvSpPr>
        <p:spPr/>
        <p:txBody>
          <a:bodyPr/>
          <a:lstStyle/>
          <a:p>
            <a:r>
              <a:rPr lang="en-US" dirty="0"/>
              <a:t>For Public Elementary/Secondary Schools</a:t>
            </a:r>
          </a:p>
        </p:txBody>
      </p:sp>
    </p:spTree>
    <p:extLst>
      <p:ext uri="{BB962C8B-B14F-4D97-AF65-F5344CB8AC3E}">
        <p14:creationId xmlns:p14="http://schemas.microsoft.com/office/powerpoint/2010/main" val="6108997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811AB-FF17-43C5-BE18-5D058852C1B7}"/>
              </a:ext>
            </a:extLst>
          </p:cNvPr>
          <p:cNvSpPr>
            <a:spLocks noGrp="1"/>
          </p:cNvSpPr>
          <p:nvPr>
            <p:ph type="title"/>
          </p:nvPr>
        </p:nvSpPr>
        <p:spPr>
          <a:xfrm>
            <a:off x="1069848" y="484632"/>
            <a:ext cx="10058400" cy="1609344"/>
          </a:xfrm>
        </p:spPr>
        <p:txBody>
          <a:bodyPr>
            <a:normAutofit/>
          </a:bodyPr>
          <a:lstStyle/>
          <a:p>
            <a:r>
              <a:rPr lang="en-US" dirty="0"/>
              <a:t>Schools must:</a:t>
            </a:r>
          </a:p>
        </p:txBody>
      </p:sp>
      <p:sp>
        <p:nvSpPr>
          <p:cNvPr id="24" name="Rectangle 23">
            <a:extLst>
              <a:ext uri="{FF2B5EF4-FFF2-40B4-BE49-F238E27FC236}">
                <a16:creationId xmlns:a16="http://schemas.microsoft.com/office/drawing/2014/main" id="{3FD711E9-7F79-40A9-8D9E-4AE293C154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6800" y="2013293"/>
            <a:ext cx="10058400"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0" name="Content Placeholder 2">
            <a:extLst>
              <a:ext uri="{FF2B5EF4-FFF2-40B4-BE49-F238E27FC236}">
                <a16:creationId xmlns:a16="http://schemas.microsoft.com/office/drawing/2014/main" id="{8F0C7582-2CB8-45B7-A783-0B992E19EAA2}"/>
              </a:ext>
            </a:extLst>
          </p:cNvPr>
          <p:cNvGraphicFramePr>
            <a:graphicFrameLocks noGrp="1"/>
          </p:cNvGraphicFramePr>
          <p:nvPr>
            <p:ph idx="1"/>
            <p:extLst>
              <p:ext uri="{D42A27DB-BD31-4B8C-83A1-F6EECF244321}">
                <p14:modId xmlns:p14="http://schemas.microsoft.com/office/powerpoint/2010/main" val="1676810956"/>
              </p:ext>
            </p:extLst>
          </p:nvPr>
        </p:nvGraphicFramePr>
        <p:xfrm>
          <a:off x="1069975" y="2385390"/>
          <a:ext cx="10058400" cy="361784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5923464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B1241-7746-4848-9BFB-E8645CA399F7}"/>
              </a:ext>
            </a:extLst>
          </p:cNvPr>
          <p:cNvSpPr>
            <a:spLocks noGrp="1"/>
          </p:cNvSpPr>
          <p:nvPr>
            <p:ph type="title"/>
          </p:nvPr>
        </p:nvSpPr>
        <p:spPr/>
        <p:txBody>
          <a:bodyPr/>
          <a:lstStyle/>
          <a:p>
            <a:r>
              <a:rPr lang="en-US" dirty="0"/>
              <a:t>Definitions</a:t>
            </a:r>
          </a:p>
        </p:txBody>
      </p:sp>
      <p:sp>
        <p:nvSpPr>
          <p:cNvPr id="3" name="Content Placeholder 2">
            <a:extLst>
              <a:ext uri="{FF2B5EF4-FFF2-40B4-BE49-F238E27FC236}">
                <a16:creationId xmlns:a16="http://schemas.microsoft.com/office/drawing/2014/main" id="{806C836C-84BB-4764-8528-C2BE6B2F848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9847016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1C51E-24BD-46E5-A722-79A603B8A2F2}"/>
              </a:ext>
            </a:extLst>
          </p:cNvPr>
          <p:cNvSpPr>
            <a:spLocks noGrp="1"/>
          </p:cNvSpPr>
          <p:nvPr>
            <p:ph type="title"/>
          </p:nvPr>
        </p:nvSpPr>
        <p:spPr/>
        <p:txBody>
          <a:bodyPr/>
          <a:lstStyle/>
          <a:p>
            <a:r>
              <a:rPr lang="en-US" dirty="0"/>
              <a:t>Response to Sex Harassment</a:t>
            </a:r>
          </a:p>
        </p:txBody>
      </p:sp>
      <p:sp>
        <p:nvSpPr>
          <p:cNvPr id="3" name="Content Placeholder 2">
            <a:extLst>
              <a:ext uri="{FF2B5EF4-FFF2-40B4-BE49-F238E27FC236}">
                <a16:creationId xmlns:a16="http://schemas.microsoft.com/office/drawing/2014/main" id="{7CF5202B-B855-4940-B811-85E8F68F8962}"/>
              </a:ext>
            </a:extLst>
          </p:cNvPr>
          <p:cNvSpPr>
            <a:spLocks noGrp="1"/>
          </p:cNvSpPr>
          <p:nvPr>
            <p:ph idx="1"/>
          </p:nvPr>
        </p:nvSpPr>
        <p:spPr/>
        <p:txBody>
          <a:bodyPr>
            <a:normAutofit/>
          </a:bodyPr>
          <a:lstStyle/>
          <a:p>
            <a:pPr>
              <a:lnSpc>
                <a:spcPct val="150000"/>
              </a:lnSpc>
            </a:pPr>
            <a:r>
              <a:rPr lang="en-US" sz="2800" dirty="0"/>
              <a:t>A </a:t>
            </a:r>
            <a:r>
              <a:rPr lang="en-US" sz="2800" dirty="0">
                <a:highlight>
                  <a:srgbClr val="FFFF00"/>
                </a:highlight>
              </a:rPr>
              <a:t>recipient</a:t>
            </a:r>
            <a:r>
              <a:rPr lang="en-US" sz="2800" dirty="0"/>
              <a:t> with </a:t>
            </a:r>
            <a:r>
              <a:rPr lang="en-US" sz="2800" dirty="0">
                <a:highlight>
                  <a:srgbClr val="00FF00"/>
                </a:highlight>
              </a:rPr>
              <a:t>actual knowledge </a:t>
            </a:r>
            <a:r>
              <a:rPr lang="en-US" sz="2800" dirty="0"/>
              <a:t>of </a:t>
            </a:r>
            <a:r>
              <a:rPr lang="en-US" sz="2800" dirty="0">
                <a:highlight>
                  <a:srgbClr val="00FFFF"/>
                </a:highlight>
              </a:rPr>
              <a:t>sexual harassment </a:t>
            </a:r>
            <a:r>
              <a:rPr lang="en-US" sz="2800" dirty="0"/>
              <a:t>in an </a:t>
            </a:r>
            <a:r>
              <a:rPr lang="en-US" sz="2800" dirty="0">
                <a:highlight>
                  <a:srgbClr val="FF00FF"/>
                </a:highlight>
              </a:rPr>
              <a:t>education program or activity </a:t>
            </a:r>
            <a:r>
              <a:rPr lang="en-US" sz="2800" dirty="0"/>
              <a:t>of the recipient against a </a:t>
            </a:r>
            <a:r>
              <a:rPr lang="en-US" sz="2800" dirty="0">
                <a:highlight>
                  <a:srgbClr val="0000FF"/>
                </a:highlight>
              </a:rPr>
              <a:t>person in the United States, </a:t>
            </a:r>
            <a:r>
              <a:rPr lang="en-US" sz="2800" dirty="0"/>
              <a:t>must respond promptly in a manner that is </a:t>
            </a:r>
            <a:r>
              <a:rPr lang="en-US" sz="2800" dirty="0">
                <a:highlight>
                  <a:srgbClr val="FFFF00"/>
                </a:highlight>
              </a:rPr>
              <a:t>not deliberately indifferent</a:t>
            </a:r>
            <a:r>
              <a:rPr lang="en-US" sz="2800" dirty="0"/>
              <a:t>..</a:t>
            </a:r>
          </a:p>
        </p:txBody>
      </p:sp>
    </p:spTree>
    <p:extLst>
      <p:ext uri="{BB962C8B-B14F-4D97-AF65-F5344CB8AC3E}">
        <p14:creationId xmlns:p14="http://schemas.microsoft.com/office/powerpoint/2010/main" val="4609365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A3D0CE2-91FF-49B3-A5D8-181E900D75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a:extLst>
              <a:ext uri="{FF2B5EF4-FFF2-40B4-BE49-F238E27FC236}">
                <a16:creationId xmlns:a16="http://schemas.microsoft.com/office/drawing/2014/main" id="{58AEBD96-C315-4F53-9D9E-0E20E993E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78916AAA-66F6-4DFA-88ED-7E27CF6B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4" name="Group 13">
            <a:extLst>
              <a:ext uri="{FF2B5EF4-FFF2-40B4-BE49-F238E27FC236}">
                <a16:creationId xmlns:a16="http://schemas.microsoft.com/office/drawing/2014/main" id="{A137D43F-BAD6-47F1-AA65-AEEA38A2FF3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5" name="Oval 14">
              <a:extLst>
                <a:ext uri="{FF2B5EF4-FFF2-40B4-BE49-F238E27FC236}">
                  <a16:creationId xmlns:a16="http://schemas.microsoft.com/office/drawing/2014/main" id="{D512C9B2-6B22-4211-A940-FCD7C2CD0B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Layer>
                    </a14:imgProps>
                  </a:ext>
                </a:extLst>
              </a:blip>
              <a:srcRect/>
              <a:tile tx="0" ty="0" sx="85000" sy="85000" flip="none" algn="tl"/>
            </a:blipFill>
            <a:ln w="25400" cap="flat" cmpd="sng" algn="ctr">
              <a:noFill/>
              <a:prstDash val="solid"/>
            </a:ln>
            <a:effectLst/>
          </p:spPr>
        </p:sp>
        <p:sp>
          <p:nvSpPr>
            <p:cNvPr id="16" name="Oval 15">
              <a:extLst>
                <a:ext uri="{FF2B5EF4-FFF2-40B4-BE49-F238E27FC236}">
                  <a16:creationId xmlns:a16="http://schemas.microsoft.com/office/drawing/2014/main" id="{85F7DB84-CDE7-46F8-90DD-9D048A7D52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sp>
      </p:grpSp>
      <p:sp useBgFill="1">
        <p:nvSpPr>
          <p:cNvPr id="18" name="Rectangle 17">
            <a:extLst>
              <a:ext uri="{FF2B5EF4-FFF2-40B4-BE49-F238E27FC236}">
                <a16:creationId xmlns:a16="http://schemas.microsoft.com/office/drawing/2014/main" id="{E8035907-EB9C-4E11-8A9B-D25B0AD8D7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 name="Content Placeholder 2">
            <a:extLst>
              <a:ext uri="{FF2B5EF4-FFF2-40B4-BE49-F238E27FC236}">
                <a16:creationId xmlns:a16="http://schemas.microsoft.com/office/drawing/2014/main" id="{5262FF86-21A8-4F18-9226-5D9909544B22}"/>
              </a:ext>
            </a:extLst>
          </p:cNvPr>
          <p:cNvSpPr>
            <a:spLocks noGrp="1"/>
          </p:cNvSpPr>
          <p:nvPr>
            <p:ph idx="1"/>
          </p:nvPr>
        </p:nvSpPr>
        <p:spPr>
          <a:xfrm>
            <a:off x="7937524" y="2064730"/>
            <a:ext cx="2942706" cy="2728536"/>
          </a:xfrm>
        </p:spPr>
        <p:txBody>
          <a:bodyPr vert="horz" lIns="91440" tIns="45720" rIns="91440" bIns="45720" rtlCol="0" anchor="ctr">
            <a:normAutofit/>
          </a:bodyPr>
          <a:lstStyle/>
          <a:p>
            <a:pPr marL="0" indent="0">
              <a:buNone/>
            </a:pPr>
            <a:r>
              <a:rPr lang="en-US" sz="2800" dirty="0">
                <a:solidFill>
                  <a:schemeClr val="tx2"/>
                </a:solidFill>
              </a:rPr>
              <a:t>of Federal Funds</a:t>
            </a:r>
          </a:p>
        </p:txBody>
      </p:sp>
      <p:grpSp>
        <p:nvGrpSpPr>
          <p:cNvPr id="20" name="Group 19">
            <a:extLst>
              <a:ext uri="{FF2B5EF4-FFF2-40B4-BE49-F238E27FC236}">
                <a16:creationId xmlns:a16="http://schemas.microsoft.com/office/drawing/2014/main" id="{B4CFDD4A-4FA1-4CD9-90D5-E253C2040BA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14818" y="720071"/>
            <a:ext cx="5417868" cy="5417858"/>
            <a:chOff x="1311770" y="720071"/>
            <a:chExt cx="5417868" cy="5417858"/>
          </a:xfrm>
        </p:grpSpPr>
        <p:sp>
          <p:nvSpPr>
            <p:cNvPr id="21" name="Oval 20">
              <a:extLst>
                <a:ext uri="{FF2B5EF4-FFF2-40B4-BE49-F238E27FC236}">
                  <a16:creationId xmlns:a16="http://schemas.microsoft.com/office/drawing/2014/main" id="{4AB5B6FA-7B4F-437A-9C78-144C7DCD1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1770" y="720071"/>
              <a:ext cx="5417868" cy="5417858"/>
            </a:xfrm>
            <a:prstGeom prst="ellipse">
              <a:avLst/>
            </a:prstGeom>
            <a:blipFill dpi="0" rotWithShape="1">
              <a:blip r:embed="rId7">
                <a:duotone>
                  <a:schemeClr val="accent1">
                    <a:shade val="45000"/>
                    <a:satMod val="135000"/>
                  </a:schemeClr>
                  <a:prstClr val="white"/>
                </a:duotone>
                <a:extLst>
                  <a:ext uri="{BEBA8EAE-BF5A-486C-A8C5-ECC9F3942E4B}">
                    <a14:imgProps xmlns:a14="http://schemas.microsoft.com/office/drawing/2010/main">
                      <a14:imgLayer r:embed="rId8">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2" name="Oval 21">
              <a:extLst>
                <a:ext uri="{FF2B5EF4-FFF2-40B4-BE49-F238E27FC236}">
                  <a16:creationId xmlns:a16="http://schemas.microsoft.com/office/drawing/2014/main" id="{A4199C21-6AE0-4F6F-AA96-6FFF97BB9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8390" y="1006688"/>
              <a:ext cx="4844628" cy="4844620"/>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a:extLst>
              <a:ext uri="{FF2B5EF4-FFF2-40B4-BE49-F238E27FC236}">
                <a16:creationId xmlns:a16="http://schemas.microsoft.com/office/drawing/2014/main" id="{AA7CC4C9-1DC0-41C1-B22D-B09B69D216A0}"/>
              </a:ext>
            </a:extLst>
          </p:cNvPr>
          <p:cNvSpPr>
            <a:spLocks noGrp="1"/>
          </p:cNvSpPr>
          <p:nvPr>
            <p:ph type="title"/>
          </p:nvPr>
        </p:nvSpPr>
        <p:spPr>
          <a:xfrm>
            <a:off x="1717507" y="1316890"/>
            <a:ext cx="4606394" cy="4224216"/>
          </a:xfrm>
        </p:spPr>
        <p:txBody>
          <a:bodyPr vert="horz" lIns="91440" tIns="45720" rIns="91440" bIns="45720" rtlCol="0" anchor="ctr">
            <a:normAutofit/>
          </a:bodyPr>
          <a:lstStyle/>
          <a:p>
            <a:pPr algn="ctr">
              <a:lnSpc>
                <a:spcPct val="80000"/>
              </a:lnSpc>
            </a:pPr>
            <a:r>
              <a:rPr lang="en-US" sz="6000" dirty="0">
                <a:solidFill>
                  <a:srgbClr val="FFFFFF"/>
                </a:solidFill>
              </a:rPr>
              <a:t>Recipient</a:t>
            </a:r>
          </a:p>
        </p:txBody>
      </p:sp>
      <p:sp>
        <p:nvSpPr>
          <p:cNvPr id="24" name="Rectangle 23">
            <a:extLst>
              <a:ext uri="{FF2B5EF4-FFF2-40B4-BE49-F238E27FC236}">
                <a16:creationId xmlns:a16="http://schemas.microsoft.com/office/drawing/2014/main" id="{D9C69FA7-0958-4ED9-A0DF-E87A0C137B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45208" y="3388657"/>
            <a:ext cx="3657600"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3343124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9A3D0CE2-91FF-49B3-A5D8-181E900D75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Rectangle 30">
            <a:extLst>
              <a:ext uri="{FF2B5EF4-FFF2-40B4-BE49-F238E27FC236}">
                <a16:creationId xmlns:a16="http://schemas.microsoft.com/office/drawing/2014/main" id="{58AEBD96-C315-4F53-9D9E-0E20E993E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a:extLst>
              <a:ext uri="{FF2B5EF4-FFF2-40B4-BE49-F238E27FC236}">
                <a16:creationId xmlns:a16="http://schemas.microsoft.com/office/drawing/2014/main" id="{78916AAA-66F6-4DFA-88ED-7E27CF6B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5" name="Group 34">
            <a:extLst>
              <a:ext uri="{FF2B5EF4-FFF2-40B4-BE49-F238E27FC236}">
                <a16:creationId xmlns:a16="http://schemas.microsoft.com/office/drawing/2014/main" id="{A137D43F-BAD6-47F1-AA65-AEEA38A2FF3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36" name="Oval 35">
              <a:extLst>
                <a:ext uri="{FF2B5EF4-FFF2-40B4-BE49-F238E27FC236}">
                  <a16:creationId xmlns:a16="http://schemas.microsoft.com/office/drawing/2014/main" id="{D512C9B2-6B22-4211-A940-FCD7C2CD0B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37" name="Oval 36">
              <a:extLst>
                <a:ext uri="{FF2B5EF4-FFF2-40B4-BE49-F238E27FC236}">
                  <a16:creationId xmlns:a16="http://schemas.microsoft.com/office/drawing/2014/main" id="{85F7DB84-CDE7-46F8-90DD-9D048A7D52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sp>
      </p:grpSp>
      <p:sp useBgFill="1">
        <p:nvSpPr>
          <p:cNvPr id="39" name="Rectangle 38">
            <a:extLst>
              <a:ext uri="{FF2B5EF4-FFF2-40B4-BE49-F238E27FC236}">
                <a16:creationId xmlns:a16="http://schemas.microsoft.com/office/drawing/2014/main" id="{68C84B8E-16E8-4E54-B4AC-84CE51595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EF338678-3678-4D6A-9DF1-C6CD698F83D4}"/>
              </a:ext>
            </a:extLst>
          </p:cNvPr>
          <p:cNvSpPr>
            <a:spLocks noGrp="1"/>
          </p:cNvSpPr>
          <p:nvPr>
            <p:ph type="title"/>
          </p:nvPr>
        </p:nvSpPr>
        <p:spPr>
          <a:xfrm>
            <a:off x="1051560" y="1110054"/>
            <a:ext cx="6558608" cy="4580300"/>
          </a:xfrm>
        </p:spPr>
        <p:txBody>
          <a:bodyPr vert="horz" lIns="91440" tIns="45720" rIns="91440" bIns="45720" rtlCol="0" anchor="ctr">
            <a:normAutofit/>
          </a:bodyPr>
          <a:lstStyle/>
          <a:p>
            <a:pPr algn="r">
              <a:lnSpc>
                <a:spcPct val="80000"/>
              </a:lnSpc>
            </a:pPr>
            <a:r>
              <a:rPr lang="en-US" sz="8800" dirty="0">
                <a:blipFill dpi="0" rotWithShape="1">
                  <a:blip r:embed="rId4"/>
                  <a:srcRect/>
                  <a:tile tx="6350" ty="-127000" sx="65000" sy="64000" flip="none" algn="tl"/>
                </a:blipFill>
              </a:rPr>
              <a:t>Sex Harassment is…</a:t>
            </a:r>
          </a:p>
        </p:txBody>
      </p:sp>
      <p:sp>
        <p:nvSpPr>
          <p:cNvPr id="41" name="Rectangle 40">
            <a:extLst>
              <a:ext uri="{FF2B5EF4-FFF2-40B4-BE49-F238E27FC236}">
                <a16:creationId xmlns:a16="http://schemas.microsoft.com/office/drawing/2014/main" id="{ECE9EEEA-5DB7-4DC7-AF9F-74D1C19B7E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928117"/>
            <a:ext cx="10351008" cy="80683"/>
          </a:xfrm>
          <a:prstGeom prst="rect">
            <a:avLst/>
          </a:prstGeom>
          <a:blipFill dpi="0" rotWithShape="1">
            <a:blip r:embed="rId6">
              <a:alphaModFix amt="85000"/>
              <a:lum bright="70000" contrast="-70000"/>
              <a:extLs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DF199147-B958-49C0-9BE2-65BDD892F2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85470" y="1110053"/>
            <a:ext cx="3386371" cy="4580301"/>
          </a:xfrm>
          <a:prstGeom prst="rect">
            <a:avLst/>
          </a:prstGeom>
          <a:blipFill dpi="0" rotWithShape="1">
            <a:blip r:embed="rId6">
              <a:alphaModFix amt="85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AC1E7EC-5E7D-4EDE-B687-60BCB7B8FFD1}"/>
              </a:ext>
            </a:extLst>
          </p:cNvPr>
          <p:cNvSpPr>
            <a:spLocks noGrp="1"/>
          </p:cNvSpPr>
          <p:nvPr>
            <p:ph idx="1"/>
          </p:nvPr>
        </p:nvSpPr>
        <p:spPr>
          <a:xfrm>
            <a:off x="8091947" y="1678210"/>
            <a:ext cx="2989007" cy="3443988"/>
          </a:xfrm>
        </p:spPr>
        <p:txBody>
          <a:bodyPr vert="horz" lIns="91440" tIns="45720" rIns="91440" bIns="45720" rtlCol="0" anchor="ctr">
            <a:normAutofit/>
          </a:bodyPr>
          <a:lstStyle/>
          <a:p>
            <a:pPr marL="0" indent="0">
              <a:buNone/>
            </a:pPr>
            <a:r>
              <a:rPr lang="en-US">
                <a:solidFill>
                  <a:srgbClr val="000000"/>
                </a:solidFill>
              </a:rPr>
              <a:t>Conduct based on sex and …</a:t>
            </a:r>
          </a:p>
        </p:txBody>
      </p:sp>
      <p:sp>
        <p:nvSpPr>
          <p:cNvPr id="45" name="Rectangle 44">
            <a:extLst>
              <a:ext uri="{FF2B5EF4-FFF2-40B4-BE49-F238E27FC236}">
                <a16:creationId xmlns:a16="http://schemas.microsoft.com/office/drawing/2014/main" id="{EF70505D-EC2C-4D1A-86DE-258377807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5780565"/>
            <a:ext cx="10351008" cy="80683"/>
          </a:xfrm>
          <a:prstGeom prst="rect">
            <a:avLst/>
          </a:prstGeom>
          <a:blipFill dpi="0" rotWithShape="1">
            <a:blip r:embed="rId6">
              <a:alphaModFix amt="85000"/>
              <a:lum bright="70000" contrast="-70000"/>
              <a:extLs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7" name="Group 46">
            <a:extLst>
              <a:ext uri="{FF2B5EF4-FFF2-40B4-BE49-F238E27FC236}">
                <a16:creationId xmlns:a16="http://schemas.microsoft.com/office/drawing/2014/main" id="{2DF20BDF-18D7-4E94-9BA1-9CEB40470C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6920" y="5257800"/>
            <a:ext cx="1080904" cy="1080902"/>
            <a:chOff x="9646920" y="5257800"/>
            <a:chExt cx="1080904" cy="1080902"/>
          </a:xfrm>
        </p:grpSpPr>
        <p:sp>
          <p:nvSpPr>
            <p:cNvPr id="48" name="Oval 47">
              <a:extLst>
                <a:ext uri="{FF2B5EF4-FFF2-40B4-BE49-F238E27FC236}">
                  <a16:creationId xmlns:a16="http://schemas.microsoft.com/office/drawing/2014/main" id="{98F42242-4089-4E5D-95C3-C113C73DA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46920" y="5257800"/>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49" name="Oval 48">
              <a:extLst>
                <a:ext uri="{FF2B5EF4-FFF2-40B4-BE49-F238E27FC236}">
                  <a16:creationId xmlns:a16="http://schemas.microsoft.com/office/drawing/2014/main" id="{796F87F1-ABB5-42FB-86BD-EED111CD33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55011" y="5365890"/>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33219346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E009DD9B-5EE2-4C0D-8B2B-351C8C102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E720DB99-7745-4E75-9D96-AAB6D55C53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464119"/>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a:extLst>
              <a:ext uri="{FF2B5EF4-FFF2-40B4-BE49-F238E27FC236}">
                <a16:creationId xmlns:a16="http://schemas.microsoft.com/office/drawing/2014/main" id="{D68803C4-E159-4360-B7BB-74205C8F7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601952"/>
            <a:ext cx="10222992" cy="1385874"/>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a:extLst>
              <a:ext uri="{FF2B5EF4-FFF2-40B4-BE49-F238E27FC236}">
                <a16:creationId xmlns:a16="http://schemas.microsoft.com/office/drawing/2014/main" id="{504B0465-3B07-49BF-BEA7-D81476246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2038655"/>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453C154C-0F2E-4DEE-A6C6-2AE71CAC97FE}"/>
              </a:ext>
            </a:extLst>
          </p:cNvPr>
          <p:cNvSpPr>
            <a:spLocks noGrp="1"/>
          </p:cNvSpPr>
          <p:nvPr>
            <p:ph type="title"/>
          </p:nvPr>
        </p:nvSpPr>
        <p:spPr>
          <a:xfrm>
            <a:off x="1069848" y="484632"/>
            <a:ext cx="10058400" cy="1609344"/>
          </a:xfrm>
        </p:spPr>
        <p:txBody>
          <a:bodyPr>
            <a:normAutofit/>
          </a:bodyPr>
          <a:lstStyle/>
          <a:p>
            <a:r>
              <a:rPr lang="en-US" dirty="0"/>
              <a:t>Sex harassment is…</a:t>
            </a:r>
          </a:p>
        </p:txBody>
      </p:sp>
      <p:sp>
        <p:nvSpPr>
          <p:cNvPr id="3" name="Content Placeholder 2">
            <a:extLst>
              <a:ext uri="{FF2B5EF4-FFF2-40B4-BE49-F238E27FC236}">
                <a16:creationId xmlns:a16="http://schemas.microsoft.com/office/drawing/2014/main" id="{0C9DBC0B-8F87-4C50-A231-48436BCC973F}"/>
              </a:ext>
            </a:extLst>
          </p:cNvPr>
          <p:cNvSpPr>
            <a:spLocks noGrp="1"/>
          </p:cNvSpPr>
          <p:nvPr>
            <p:ph idx="1"/>
          </p:nvPr>
        </p:nvSpPr>
        <p:spPr>
          <a:xfrm>
            <a:off x="1069848" y="2320412"/>
            <a:ext cx="10058400" cy="3851787"/>
          </a:xfrm>
        </p:spPr>
        <p:txBody>
          <a:bodyPr>
            <a:normAutofit fontScale="85000" lnSpcReduction="20000"/>
          </a:bodyPr>
          <a:lstStyle/>
          <a:p>
            <a:pPr marL="0" indent="0">
              <a:buNone/>
            </a:pPr>
            <a:r>
              <a:rPr lang="en-US" dirty="0"/>
              <a:t>Conduct based on sex :</a:t>
            </a:r>
          </a:p>
          <a:p>
            <a:pPr marL="0" indent="0">
              <a:buNone/>
            </a:pPr>
            <a:r>
              <a:rPr lang="en-US" dirty="0"/>
              <a:t>1.  And  a school employee </a:t>
            </a:r>
            <a:r>
              <a:rPr lang="en-US" dirty="0">
                <a:highlight>
                  <a:srgbClr val="FFFF00"/>
                </a:highlight>
              </a:rPr>
              <a:t>conditions </a:t>
            </a:r>
            <a:r>
              <a:rPr lang="en-US" dirty="0"/>
              <a:t>receipt of a benefit on participating in unwelcome sexual conduct or</a:t>
            </a:r>
          </a:p>
          <a:p>
            <a:pPr marL="0" indent="0">
              <a:buNone/>
            </a:pPr>
            <a:endParaRPr lang="en-US" dirty="0"/>
          </a:p>
          <a:p>
            <a:pPr marL="0" indent="0">
              <a:buNone/>
            </a:pPr>
            <a:r>
              <a:rPr lang="en-US" dirty="0"/>
              <a:t>2.   Unwelcome conduct determined by a reasonable person to be so </a:t>
            </a:r>
            <a:r>
              <a:rPr lang="en-US" dirty="0">
                <a:highlight>
                  <a:srgbClr val="FFFF00"/>
                </a:highlight>
              </a:rPr>
              <a:t>severe, pervasive, and objectively offensive </a:t>
            </a:r>
            <a:r>
              <a:rPr lang="en-US" dirty="0"/>
              <a:t>that it effectively denies a person equal access to the school’s education program or activity; or</a:t>
            </a:r>
          </a:p>
          <a:p>
            <a:pPr marL="0" indent="0">
              <a:buNone/>
            </a:pPr>
            <a:endParaRPr lang="en-US" dirty="0"/>
          </a:p>
          <a:p>
            <a:pPr marL="0" indent="0">
              <a:buNone/>
            </a:pPr>
            <a:r>
              <a:rPr lang="en-US" dirty="0"/>
              <a:t>3. </a:t>
            </a:r>
            <a:r>
              <a:rPr lang="en-US" dirty="0">
                <a:highlight>
                  <a:srgbClr val="FFFF00"/>
                </a:highlight>
              </a:rPr>
              <a:t>Sexual assault</a:t>
            </a:r>
            <a:r>
              <a:rPr lang="en-US" dirty="0"/>
              <a:t>, dating violence, domestic violence, or stalking, as those terms are defined by federal law.</a:t>
            </a:r>
          </a:p>
          <a:p>
            <a:pPr marL="0" indent="0">
              <a:buNone/>
            </a:pPr>
            <a:endParaRPr lang="en-US" dirty="0"/>
          </a:p>
          <a:p>
            <a:pPr marL="0" indent="0">
              <a:buNone/>
            </a:pPr>
            <a:endParaRPr lang="en-US" dirty="0"/>
          </a:p>
          <a:p>
            <a:r>
              <a:rPr lang="en-US" dirty="0"/>
              <a:t> </a:t>
            </a:r>
          </a:p>
          <a:p>
            <a:pPr marL="0" indent="0">
              <a:buNone/>
            </a:pPr>
            <a:endParaRPr lang="en-US" dirty="0"/>
          </a:p>
        </p:txBody>
      </p:sp>
      <p:sp>
        <p:nvSpPr>
          <p:cNvPr id="27" name="Oval 26">
            <a:extLst>
              <a:ext uri="{FF2B5EF4-FFF2-40B4-BE49-F238E27FC236}">
                <a16:creationId xmlns:a16="http://schemas.microsoft.com/office/drawing/2014/main" id="{49B7FFA5-14CB-4A4F-9BCC-CA3AA5D9D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9" name="Oval 28">
            <a:extLst>
              <a:ext uri="{FF2B5EF4-FFF2-40B4-BE49-F238E27FC236}">
                <a16:creationId xmlns:a16="http://schemas.microsoft.com/office/drawing/2014/main" id="{04E48745-7512-4EC2-9E20-9092D121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5722227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FCA88C2-C73C-4062-A097-8FBCE3090B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3981C21-E132-4402-B31B-D725C1CE77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04" y="653241"/>
            <a:ext cx="109087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A685C77-4E84-486A-9AE5-F3635BE98E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02" y="822324"/>
            <a:ext cx="5149596" cy="5228279"/>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DD8E7C-8A9F-4942-89BE-9C3C8BD7C0E0}"/>
              </a:ext>
            </a:extLst>
          </p:cNvPr>
          <p:cNvSpPr>
            <a:spLocks noGrp="1"/>
          </p:cNvSpPr>
          <p:nvPr>
            <p:ph type="title"/>
          </p:nvPr>
        </p:nvSpPr>
        <p:spPr>
          <a:xfrm>
            <a:off x="1286934" y="1465790"/>
            <a:ext cx="3860798" cy="3941345"/>
          </a:xfrm>
          <a:prstGeom prst="ellipse">
            <a:avLst/>
          </a:prstGeom>
        </p:spPr>
        <p:txBody>
          <a:bodyPr>
            <a:normAutofit/>
          </a:bodyPr>
          <a:lstStyle/>
          <a:p>
            <a:r>
              <a:rPr lang="en-US" sz="4700"/>
              <a:t>Actual Knowledge</a:t>
            </a:r>
          </a:p>
        </p:txBody>
      </p:sp>
      <p:sp>
        <p:nvSpPr>
          <p:cNvPr id="3" name="Content Placeholder 2">
            <a:extLst>
              <a:ext uri="{FF2B5EF4-FFF2-40B4-BE49-F238E27FC236}">
                <a16:creationId xmlns:a16="http://schemas.microsoft.com/office/drawing/2014/main" id="{A17F8338-1C66-4EF1-9105-8E71959C40A4}"/>
              </a:ext>
            </a:extLst>
          </p:cNvPr>
          <p:cNvSpPr>
            <a:spLocks noGrp="1"/>
          </p:cNvSpPr>
          <p:nvPr>
            <p:ph idx="1"/>
          </p:nvPr>
        </p:nvSpPr>
        <p:spPr>
          <a:xfrm>
            <a:off x="6417733" y="1359090"/>
            <a:ext cx="5132665" cy="4048046"/>
          </a:xfrm>
        </p:spPr>
        <p:txBody>
          <a:bodyPr anchor="ctr">
            <a:normAutofit/>
          </a:bodyPr>
          <a:lstStyle/>
          <a:p>
            <a:r>
              <a:rPr lang="en-US" dirty="0"/>
              <a:t>If an employee of the school knows of sex harassment or </a:t>
            </a:r>
          </a:p>
          <a:p>
            <a:r>
              <a:rPr lang="en-US" dirty="0"/>
              <a:t>Allegations of sex harassment the district has “actual knowledge”</a:t>
            </a:r>
          </a:p>
        </p:txBody>
      </p:sp>
      <p:sp>
        <p:nvSpPr>
          <p:cNvPr id="14" name="Rectangle 13">
            <a:extLst>
              <a:ext uri="{FF2B5EF4-FFF2-40B4-BE49-F238E27FC236}">
                <a16:creationId xmlns:a16="http://schemas.microsoft.com/office/drawing/2014/main" id="{E55C1C3E-5158-47F3-8FD9-14B22C3E6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04" y="6121662"/>
            <a:ext cx="109087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11136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88AC89AB-A17C-46F7-B061-DE8A3339C7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EE87EBC6-3075-4F1C-819A-E8FE618EBF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790314CB-54E3-4B0A-BC84-E191900655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7" name="Group 46">
            <a:extLst>
              <a:ext uri="{FF2B5EF4-FFF2-40B4-BE49-F238E27FC236}">
                <a16:creationId xmlns:a16="http://schemas.microsoft.com/office/drawing/2014/main" id="{68ACF3A2-127D-4E67-91BD-C1BED69D61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48" name="Oval 47">
              <a:extLst>
                <a:ext uri="{FF2B5EF4-FFF2-40B4-BE49-F238E27FC236}">
                  <a16:creationId xmlns:a16="http://schemas.microsoft.com/office/drawing/2014/main" id="{A8ECBADA-8A2F-40C5-9B9B-5AB5477795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49" name="Oval 48">
              <a:extLst>
                <a:ext uri="{FF2B5EF4-FFF2-40B4-BE49-F238E27FC236}">
                  <a16:creationId xmlns:a16="http://schemas.microsoft.com/office/drawing/2014/main" id="{81C4E588-EBB5-421B-AF74-18741C4A31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useBgFill="1">
        <p:nvSpPr>
          <p:cNvPr id="51" name="Rectangle 50">
            <a:extLst>
              <a:ext uri="{FF2B5EF4-FFF2-40B4-BE49-F238E27FC236}">
                <a16:creationId xmlns:a16="http://schemas.microsoft.com/office/drawing/2014/main" id="{FFF937DB-3A81-415A-8B1A-037A0ACB92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3" name="Picture 22" descr="A person standing in a room&#10;&#10;Description automatically generated">
            <a:extLst>
              <a:ext uri="{FF2B5EF4-FFF2-40B4-BE49-F238E27FC236}">
                <a16:creationId xmlns:a16="http://schemas.microsoft.com/office/drawing/2014/main" id="{45D42E41-25C0-4A9C-A329-346E1C808E47}"/>
              </a:ext>
            </a:extLst>
          </p:cNvPr>
          <p:cNvPicPr>
            <a:picLocks noChangeAspect="1"/>
          </p:cNvPicPr>
          <p:nvPr/>
        </p:nvPicPr>
        <p:blipFill rotWithShape="1">
          <a:blip r:embed="rId7">
            <a:extLst>
              <a:ext uri="{837473B0-CC2E-450A-ABE3-18F120FF3D39}">
                <a1611:picAttrSrcUrl xmlns:a1611="http://schemas.microsoft.com/office/drawing/2016/11/main" r:id="rId8"/>
              </a:ext>
            </a:extLst>
          </a:blip>
          <a:srcRect l="34514" r="19461" b="2"/>
          <a:stretch/>
        </p:blipFill>
        <p:spPr>
          <a:xfrm>
            <a:off x="3" y="10"/>
            <a:ext cx="2924627" cy="4257356"/>
          </a:xfrm>
          <a:prstGeom prst="rect">
            <a:avLst/>
          </a:prstGeom>
        </p:spPr>
      </p:pic>
      <p:sp>
        <p:nvSpPr>
          <p:cNvPr id="53" name="Rectangle 52">
            <a:extLst>
              <a:ext uri="{FF2B5EF4-FFF2-40B4-BE49-F238E27FC236}">
                <a16:creationId xmlns:a16="http://schemas.microsoft.com/office/drawing/2014/main" id="{276B2EAF-0F97-4B49-9473-28E9BBC79A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57367"/>
            <a:ext cx="12192000" cy="2610464"/>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8B11483-C83C-4A15-9A2D-E1AA5845344C}"/>
              </a:ext>
            </a:extLst>
          </p:cNvPr>
          <p:cNvSpPr>
            <a:spLocks noGrp="1"/>
          </p:cNvSpPr>
          <p:nvPr>
            <p:ph type="title"/>
          </p:nvPr>
        </p:nvSpPr>
        <p:spPr>
          <a:xfrm>
            <a:off x="1051560" y="4355692"/>
            <a:ext cx="9085940" cy="1472224"/>
          </a:xfrm>
        </p:spPr>
        <p:txBody>
          <a:bodyPr vert="horz" lIns="91440" tIns="45720" rIns="91440" bIns="45720" rtlCol="0" anchor="b">
            <a:normAutofit/>
          </a:bodyPr>
          <a:lstStyle/>
          <a:p>
            <a:pPr>
              <a:lnSpc>
                <a:spcPct val="80000"/>
              </a:lnSpc>
            </a:pPr>
            <a:r>
              <a:rPr lang="en-US" sz="5600" kern="1200" cap="all" baseline="0">
                <a:blipFill dpi="0" rotWithShape="1">
                  <a:blip r:embed="rId5"/>
                  <a:srcRect/>
                  <a:tile tx="6350" ty="-127000" sx="65000" sy="64000" flip="none" algn="tl"/>
                </a:blipFill>
                <a:latin typeface="+mj-lt"/>
                <a:ea typeface="+mj-ea"/>
                <a:cs typeface="+mj-cs"/>
              </a:rPr>
              <a:t>Education Program or Activity</a:t>
            </a:r>
          </a:p>
        </p:txBody>
      </p:sp>
      <p:pic>
        <p:nvPicPr>
          <p:cNvPr id="5" name="Content Placeholder 4" descr="A group of people jumping in the air&#10;&#10;Description automatically generated">
            <a:extLst>
              <a:ext uri="{FF2B5EF4-FFF2-40B4-BE49-F238E27FC236}">
                <a16:creationId xmlns:a16="http://schemas.microsoft.com/office/drawing/2014/main" id="{D0E4C4B1-CCF5-4236-88CF-86F5C31A123C}"/>
              </a:ext>
            </a:extLst>
          </p:cNvPr>
          <p:cNvPicPr>
            <a:picLocks noChangeAspect="1"/>
          </p:cNvPicPr>
          <p:nvPr/>
        </p:nvPicPr>
        <p:blipFill rotWithShape="1">
          <a:blip r:embed="rId9">
            <a:extLst>
              <a:ext uri="{837473B0-CC2E-450A-ABE3-18F120FF3D39}">
                <a1611:picAttrSrcUrl xmlns:a1611="http://schemas.microsoft.com/office/drawing/2016/11/main" r:id="rId10"/>
              </a:ext>
            </a:extLst>
          </a:blip>
          <a:srcRect l="44001" r="10136" b="-1"/>
          <a:stretch/>
        </p:blipFill>
        <p:spPr>
          <a:xfrm>
            <a:off x="6230988" y="119285"/>
            <a:ext cx="2927675" cy="4261094"/>
          </a:xfrm>
          <a:prstGeom prst="rect">
            <a:avLst/>
          </a:prstGeom>
        </p:spPr>
      </p:pic>
      <p:pic>
        <p:nvPicPr>
          <p:cNvPr id="8" name="Picture 7" descr="A group of people sitting in a room&#10;&#10;Description automatically generated">
            <a:extLst>
              <a:ext uri="{FF2B5EF4-FFF2-40B4-BE49-F238E27FC236}">
                <a16:creationId xmlns:a16="http://schemas.microsoft.com/office/drawing/2014/main" id="{84549183-E700-4F87-92EB-B94BD2D69329}"/>
              </a:ext>
            </a:extLst>
          </p:cNvPr>
          <p:cNvPicPr>
            <a:picLocks noChangeAspect="1"/>
          </p:cNvPicPr>
          <p:nvPr/>
        </p:nvPicPr>
        <p:blipFill rotWithShape="1">
          <a:blip r:embed="rId11">
            <a:extLst>
              <a:ext uri="{837473B0-CC2E-450A-ABE3-18F120FF3D39}">
                <a1611:picAttrSrcUrl xmlns:a1611="http://schemas.microsoft.com/office/drawing/2016/11/main" r:id="rId12"/>
              </a:ext>
            </a:extLst>
          </a:blip>
          <a:srcRect l="21942" r="26399" b="2"/>
          <a:stretch/>
        </p:blipFill>
        <p:spPr>
          <a:xfrm>
            <a:off x="3158581" y="91729"/>
            <a:ext cx="2935066" cy="4261094"/>
          </a:xfrm>
          <a:prstGeom prst="rect">
            <a:avLst/>
          </a:prstGeom>
        </p:spPr>
      </p:pic>
      <p:pic>
        <p:nvPicPr>
          <p:cNvPr id="11" name="Picture 10" descr="A group of people standing in front of a crowd&#10;&#10;Description automatically generated">
            <a:extLst>
              <a:ext uri="{FF2B5EF4-FFF2-40B4-BE49-F238E27FC236}">
                <a16:creationId xmlns:a16="http://schemas.microsoft.com/office/drawing/2014/main" id="{DD6EA982-92ED-4041-8EF9-4594CC1794F7}"/>
              </a:ext>
            </a:extLst>
          </p:cNvPr>
          <p:cNvPicPr>
            <a:picLocks noChangeAspect="1"/>
          </p:cNvPicPr>
          <p:nvPr/>
        </p:nvPicPr>
        <p:blipFill rotWithShape="1">
          <a:blip r:embed="rId13">
            <a:extLst>
              <a:ext uri="{837473B0-CC2E-450A-ABE3-18F120FF3D39}">
                <a1611:picAttrSrcUrl xmlns:a1611="http://schemas.microsoft.com/office/drawing/2016/11/main" r:id="rId14"/>
              </a:ext>
            </a:extLst>
          </a:blip>
          <a:srcRect l="29283" r="19058" b="2"/>
          <a:stretch/>
        </p:blipFill>
        <p:spPr>
          <a:xfrm>
            <a:off x="9256931" y="10"/>
            <a:ext cx="2935066" cy="4261094"/>
          </a:xfrm>
          <a:prstGeom prst="rect">
            <a:avLst/>
          </a:prstGeom>
        </p:spPr>
      </p:pic>
      <p:grpSp>
        <p:nvGrpSpPr>
          <p:cNvPr id="55" name="Group 54">
            <a:extLst>
              <a:ext uri="{FF2B5EF4-FFF2-40B4-BE49-F238E27FC236}">
                <a16:creationId xmlns:a16="http://schemas.microsoft.com/office/drawing/2014/main" id="{3C4EF8EF-5C03-466F-9BE3-5A33A67613A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45590" y="5111496"/>
            <a:ext cx="1080904" cy="1080902"/>
            <a:chOff x="9685338" y="4460675"/>
            <a:chExt cx="1080904" cy="1080902"/>
          </a:xfrm>
        </p:grpSpPr>
        <p:sp>
          <p:nvSpPr>
            <p:cNvPr id="56" name="Oval 55">
              <a:extLst>
                <a:ext uri="{FF2B5EF4-FFF2-40B4-BE49-F238E27FC236}">
                  <a16:creationId xmlns:a16="http://schemas.microsoft.com/office/drawing/2014/main" id="{F67659AE-66FC-4E5C-9323-C3775232E0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5">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57" name="Oval 56">
              <a:extLst>
                <a:ext uri="{FF2B5EF4-FFF2-40B4-BE49-F238E27FC236}">
                  <a16:creationId xmlns:a16="http://schemas.microsoft.com/office/drawing/2014/main" id="{C036B94F-10FA-4C14-ADD8-AC39766D9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14570512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AE48E0-D352-41B7-8D08-565256BF5316}"/>
              </a:ext>
            </a:extLst>
          </p:cNvPr>
          <p:cNvSpPr>
            <a:spLocks noGrp="1"/>
          </p:cNvSpPr>
          <p:nvPr>
            <p:ph type="title"/>
          </p:nvPr>
        </p:nvSpPr>
        <p:spPr>
          <a:xfrm>
            <a:off x="6587544" y="1382165"/>
            <a:ext cx="4869179" cy="1517984"/>
          </a:xfrm>
        </p:spPr>
        <p:txBody>
          <a:bodyPr>
            <a:normAutofit/>
          </a:bodyPr>
          <a:lstStyle/>
          <a:p>
            <a:r>
              <a:rPr lang="en-US" sz="4800">
                <a:solidFill>
                  <a:srgbClr val="000000"/>
                </a:solidFill>
              </a:rPr>
              <a:t>Person in the United states</a:t>
            </a:r>
          </a:p>
        </p:txBody>
      </p:sp>
      <p:pic>
        <p:nvPicPr>
          <p:cNvPr id="5" name="Content Placeholder 4" descr="A group of people standing on a beach posing for the camera&#10;&#10;Description automatically generated">
            <a:extLst>
              <a:ext uri="{FF2B5EF4-FFF2-40B4-BE49-F238E27FC236}">
                <a16:creationId xmlns:a16="http://schemas.microsoft.com/office/drawing/2014/main" id="{F68BB83E-ABE7-4445-B272-2A171E4458CD}"/>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11815" r="25426" b="-1"/>
          <a:stretch/>
        </p:blipFill>
        <p:spPr>
          <a:xfrm>
            <a:off x="-9866" y="401980"/>
            <a:ext cx="6115733"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15" name="Freeform: Shape 14">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66" y="401980"/>
            <a:ext cx="6115733"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5">
              <a:alphaModFix amt="30000"/>
              <a:duotone>
                <a:prstClr val="black"/>
                <a:schemeClr val="accent1">
                  <a:tint val="45000"/>
                  <a:satMod val="400000"/>
                </a:schemeClr>
              </a:duotone>
              <a:extLst>
                <a:ext uri="{BEBA8EAE-BF5A-486C-A8C5-ECC9F3942E4B}">
                  <a14:imgProps xmlns:a14="http://schemas.microsoft.com/office/drawing/2010/main">
                    <a14:imgLayer r:embed="rId6">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10" name="Content Placeholder 9">
            <a:extLst>
              <a:ext uri="{FF2B5EF4-FFF2-40B4-BE49-F238E27FC236}">
                <a16:creationId xmlns:a16="http://schemas.microsoft.com/office/drawing/2014/main" id="{3DC46381-5781-4E9D-959F-EFA932C3D743}"/>
              </a:ext>
            </a:extLst>
          </p:cNvPr>
          <p:cNvSpPr>
            <a:spLocks noGrp="1"/>
          </p:cNvSpPr>
          <p:nvPr>
            <p:ph idx="1"/>
          </p:nvPr>
        </p:nvSpPr>
        <p:spPr>
          <a:xfrm>
            <a:off x="6587545" y="3007389"/>
            <a:ext cx="4869179" cy="3065865"/>
          </a:xfrm>
        </p:spPr>
        <p:txBody>
          <a:bodyPr anchor="t">
            <a:normAutofit/>
          </a:bodyPr>
          <a:lstStyle/>
          <a:p>
            <a:endParaRPr lang="en-US" sz="1800">
              <a:solidFill>
                <a:srgbClr val="000000"/>
              </a:solidFill>
            </a:endParaRPr>
          </a:p>
        </p:txBody>
      </p:sp>
      <p:grpSp>
        <p:nvGrpSpPr>
          <p:cNvPr id="17" name="Group 16">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8" name="Oval 17">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7">
                <a:duotone>
                  <a:schemeClr val="accent1">
                    <a:shade val="45000"/>
                    <a:satMod val="135000"/>
                  </a:schemeClr>
                  <a:prstClr val="white"/>
                </a:duotone>
                <a:extLst>
                  <a:ext uri="{BEBA8EAE-BF5A-486C-A8C5-ECC9F3942E4B}">
                    <a14:imgProps xmlns:a14="http://schemas.microsoft.com/office/drawing/2010/main">
                      <a14:imgLayer r:embed="rId8">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9" name="Oval 18">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Tree>
    <p:extLst>
      <p:ext uri="{BB962C8B-B14F-4D97-AF65-F5344CB8AC3E}">
        <p14:creationId xmlns:p14="http://schemas.microsoft.com/office/powerpoint/2010/main" val="20678789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6B66E70-9451-4286-A0C2-6CF108FE81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A4B0696-68E2-40ED-B597-4B87387544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38656" cy="6858000"/>
          </a:xfrm>
          <a:prstGeom prst="rect">
            <a:avLst/>
          </a:prstGeom>
          <a:solidFill>
            <a:schemeClr val="tx2"/>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2" name="Rectangle 11">
            <a:extLst>
              <a:ext uri="{FF2B5EF4-FFF2-40B4-BE49-F238E27FC236}">
                <a16:creationId xmlns:a16="http://schemas.microsoft.com/office/drawing/2014/main" id="{A19EF1B4-0F49-44D2-AE21-263819BFBC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38656" y="0"/>
            <a:ext cx="4653776" cy="6858000"/>
          </a:xfrm>
          <a:prstGeom prst="rect">
            <a:avLst/>
          </a:prstGeom>
          <a:blipFill dpi="0" rotWithShape="1">
            <a:blip r:embed="rId3">
              <a:alphaModFix amt="4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E4304D-9A99-417C-8C70-398E77885A2A}"/>
              </a:ext>
            </a:extLst>
          </p:cNvPr>
          <p:cNvSpPr>
            <a:spLocks noGrp="1"/>
          </p:cNvSpPr>
          <p:nvPr>
            <p:ph type="title"/>
          </p:nvPr>
        </p:nvSpPr>
        <p:spPr>
          <a:xfrm>
            <a:off x="2082119" y="643466"/>
            <a:ext cx="3348017" cy="5571067"/>
          </a:xfrm>
        </p:spPr>
        <p:txBody>
          <a:bodyPr>
            <a:normAutofit/>
          </a:bodyPr>
          <a:lstStyle/>
          <a:p>
            <a:r>
              <a:rPr lang="en-US" sz="4800">
                <a:solidFill>
                  <a:schemeClr val="tx1"/>
                </a:solidFill>
              </a:rPr>
              <a:t>Response: </a:t>
            </a:r>
            <a:br>
              <a:rPr lang="en-US" sz="4800">
                <a:solidFill>
                  <a:schemeClr val="tx1"/>
                </a:solidFill>
              </a:rPr>
            </a:br>
            <a:r>
              <a:rPr lang="en-US" sz="4800">
                <a:solidFill>
                  <a:schemeClr val="tx1"/>
                </a:solidFill>
              </a:rPr>
              <a:t>not deliberately indifferent</a:t>
            </a:r>
          </a:p>
        </p:txBody>
      </p:sp>
      <p:sp>
        <p:nvSpPr>
          <p:cNvPr id="3" name="Content Placeholder 2">
            <a:extLst>
              <a:ext uri="{FF2B5EF4-FFF2-40B4-BE49-F238E27FC236}">
                <a16:creationId xmlns:a16="http://schemas.microsoft.com/office/drawing/2014/main" id="{3D273C81-BF2B-44D7-A39A-7DD537ED73C0}"/>
              </a:ext>
            </a:extLst>
          </p:cNvPr>
          <p:cNvSpPr>
            <a:spLocks noGrp="1"/>
          </p:cNvSpPr>
          <p:nvPr>
            <p:ph idx="1"/>
          </p:nvPr>
        </p:nvSpPr>
        <p:spPr>
          <a:xfrm>
            <a:off x="6772315" y="643467"/>
            <a:ext cx="4534781" cy="5571066"/>
          </a:xfrm>
        </p:spPr>
        <p:txBody>
          <a:bodyPr anchor="ctr">
            <a:normAutofit/>
          </a:bodyPr>
          <a:lstStyle/>
          <a:p>
            <a:r>
              <a:rPr lang="en-US" sz="3600" i="1" dirty="0"/>
              <a:t>Davis v. Monroe County Bd. of Ed.</a:t>
            </a:r>
          </a:p>
        </p:txBody>
      </p:sp>
      <p:grpSp>
        <p:nvGrpSpPr>
          <p:cNvPr id="14" name="Group 13">
            <a:extLst>
              <a:ext uri="{FF2B5EF4-FFF2-40B4-BE49-F238E27FC236}">
                <a16:creationId xmlns:a16="http://schemas.microsoft.com/office/drawing/2014/main" id="{2B69B0BE-E00A-432A-98D1-A47B82C1636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401725" y="6229681"/>
            <a:chExt cx="457200" cy="457200"/>
          </a:xfrm>
        </p:grpSpPr>
        <p:sp>
          <p:nvSpPr>
            <p:cNvPr id="15" name="Oval 14">
              <a:extLst>
                <a:ext uri="{FF2B5EF4-FFF2-40B4-BE49-F238E27FC236}">
                  <a16:creationId xmlns:a16="http://schemas.microsoft.com/office/drawing/2014/main" id="{0AF8A5ED-19F8-4707-8EEC-7115E6B112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6" name="Oval 15">
              <a:extLst>
                <a:ext uri="{FF2B5EF4-FFF2-40B4-BE49-F238E27FC236}">
                  <a16:creationId xmlns:a16="http://schemas.microsoft.com/office/drawing/2014/main" id="{C5F50C1C-978D-45B5-B716-7DA91773CD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34359851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7">
            <a:extLst>
              <a:ext uri="{FF2B5EF4-FFF2-40B4-BE49-F238E27FC236}">
                <a16:creationId xmlns:a16="http://schemas.microsoft.com/office/drawing/2014/main" id="{4FCA88C2-C73C-4062-A097-8FBCE3090B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9">
            <a:extLst>
              <a:ext uri="{FF2B5EF4-FFF2-40B4-BE49-F238E27FC236}">
                <a16:creationId xmlns:a16="http://schemas.microsoft.com/office/drawing/2014/main" id="{83981C21-E132-4402-B31B-D725C1CE77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04" y="653241"/>
            <a:ext cx="109087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1">
            <a:extLst>
              <a:ext uri="{FF2B5EF4-FFF2-40B4-BE49-F238E27FC236}">
                <a16:creationId xmlns:a16="http://schemas.microsoft.com/office/drawing/2014/main" id="{6A685C77-4E84-486A-9AE5-F3635BE98E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02" y="822324"/>
            <a:ext cx="5149596" cy="5228279"/>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FC8A4F-62F0-407B-BF3A-366A230BEC67}"/>
              </a:ext>
            </a:extLst>
          </p:cNvPr>
          <p:cNvSpPr>
            <a:spLocks noGrp="1"/>
          </p:cNvSpPr>
          <p:nvPr>
            <p:ph type="title"/>
          </p:nvPr>
        </p:nvSpPr>
        <p:spPr>
          <a:xfrm>
            <a:off x="1286934" y="1465790"/>
            <a:ext cx="3860798" cy="3941345"/>
          </a:xfrm>
        </p:spPr>
        <p:txBody>
          <a:bodyPr>
            <a:normAutofit/>
          </a:bodyPr>
          <a:lstStyle/>
          <a:p>
            <a:r>
              <a:rPr lang="en-US" sz="6000"/>
              <a:t>Case Study</a:t>
            </a:r>
          </a:p>
        </p:txBody>
      </p:sp>
      <p:sp>
        <p:nvSpPr>
          <p:cNvPr id="3" name="Content Placeholder 2">
            <a:extLst>
              <a:ext uri="{FF2B5EF4-FFF2-40B4-BE49-F238E27FC236}">
                <a16:creationId xmlns:a16="http://schemas.microsoft.com/office/drawing/2014/main" id="{6855315D-9AFF-4767-A94D-F59C6735B569}"/>
              </a:ext>
            </a:extLst>
          </p:cNvPr>
          <p:cNvSpPr>
            <a:spLocks noGrp="1"/>
          </p:cNvSpPr>
          <p:nvPr>
            <p:ph idx="1"/>
          </p:nvPr>
        </p:nvSpPr>
        <p:spPr>
          <a:xfrm>
            <a:off x="6417733" y="1359090"/>
            <a:ext cx="5132665" cy="4048046"/>
          </a:xfrm>
        </p:spPr>
        <p:txBody>
          <a:bodyPr anchor="ctr">
            <a:normAutofit/>
          </a:bodyPr>
          <a:lstStyle/>
          <a:p>
            <a:r>
              <a:rPr lang="en-US" dirty="0"/>
              <a:t>LaShonda was a fifth grade student</a:t>
            </a:r>
          </a:p>
          <a:p>
            <a:r>
              <a:rPr lang="en-US" dirty="0"/>
              <a:t>Reports to parents &amp; teacher three incidents during school by a classmate named Kim</a:t>
            </a:r>
          </a:p>
          <a:p>
            <a:r>
              <a:rPr lang="en-US" dirty="0"/>
              <a:t>Mom speaks to teacher</a:t>
            </a:r>
          </a:p>
          <a:p>
            <a:r>
              <a:rPr lang="en-US" dirty="0"/>
              <a:t>Eventually parents speak to principal</a:t>
            </a:r>
          </a:p>
        </p:txBody>
      </p:sp>
      <p:sp>
        <p:nvSpPr>
          <p:cNvPr id="23" name="Rectangle 13">
            <a:extLst>
              <a:ext uri="{FF2B5EF4-FFF2-40B4-BE49-F238E27FC236}">
                <a16:creationId xmlns:a16="http://schemas.microsoft.com/office/drawing/2014/main" id="{E55C1C3E-5158-47F3-8FD9-14B22C3E6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04" y="6121662"/>
            <a:ext cx="109087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44591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118BA95-03E7-41B7-B442-0AF8C0A7FF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10" name="Group 9">
            <a:extLst>
              <a:ext uri="{FF2B5EF4-FFF2-40B4-BE49-F238E27FC236}">
                <a16:creationId xmlns:a16="http://schemas.microsoft.com/office/drawing/2014/main" id="{E799C3D5-7D55-4046-808C-F290F456D6E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61035" y="1679569"/>
            <a:ext cx="3498864" cy="3498858"/>
            <a:chOff x="1061035" y="1679569"/>
            <a:chExt cx="3498864" cy="3498858"/>
          </a:xfrm>
        </p:grpSpPr>
        <p:sp>
          <p:nvSpPr>
            <p:cNvPr id="11" name="Oval 10">
              <a:extLst>
                <a:ext uri="{FF2B5EF4-FFF2-40B4-BE49-F238E27FC236}">
                  <a16:creationId xmlns:a16="http://schemas.microsoft.com/office/drawing/2014/main" id="{059D8741-EAD6-41B1-A882-70D70FC358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61035" y="1679569"/>
              <a:ext cx="3498864" cy="3498858"/>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a:extLst>
                <a:ext uri="{FF2B5EF4-FFF2-40B4-BE49-F238E27FC236}">
                  <a16:creationId xmlns:a16="http://schemas.microsoft.com/office/drawing/2014/main" id="{45444F36-3103-4D11-A25F-C054D4606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46134" y="1864667"/>
              <a:ext cx="3128666" cy="312866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a:extLst>
              <a:ext uri="{FF2B5EF4-FFF2-40B4-BE49-F238E27FC236}">
                <a16:creationId xmlns:a16="http://schemas.microsoft.com/office/drawing/2014/main" id="{3C79EB23-9649-473E-B856-F7F312A3FB86}"/>
              </a:ext>
            </a:extLst>
          </p:cNvPr>
          <p:cNvSpPr>
            <a:spLocks noGrp="1"/>
          </p:cNvSpPr>
          <p:nvPr>
            <p:ph type="title"/>
          </p:nvPr>
        </p:nvSpPr>
        <p:spPr>
          <a:xfrm>
            <a:off x="1490145" y="2376862"/>
            <a:ext cx="2640646" cy="2104273"/>
          </a:xfrm>
          <a:noFill/>
        </p:spPr>
        <p:txBody>
          <a:bodyPr>
            <a:normAutofit/>
          </a:bodyPr>
          <a:lstStyle/>
          <a:p>
            <a:pPr algn="ctr"/>
            <a:r>
              <a:rPr lang="en-US" sz="3000">
                <a:solidFill>
                  <a:srgbClr val="FFFFFF"/>
                </a:solidFill>
              </a:rPr>
              <a:t>Case Study continued…</a:t>
            </a:r>
          </a:p>
        </p:txBody>
      </p:sp>
      <p:sp>
        <p:nvSpPr>
          <p:cNvPr id="14" name="Rectangle 13">
            <a:extLst>
              <a:ext uri="{FF2B5EF4-FFF2-40B4-BE49-F238E27FC236}">
                <a16:creationId xmlns:a16="http://schemas.microsoft.com/office/drawing/2014/main" id="{AD9B3EAD-A2B3-42C4-927C-3455E3E69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02277" y="3388659"/>
            <a:ext cx="3657600" cy="80683"/>
          </a:xfrm>
          <a:prstGeom prst="rect">
            <a:avLst/>
          </a:prstGeom>
          <a:blipFill dpi="0" rotWithShape="1">
            <a:blip r:embed="rId4">
              <a:alphaModFix amt="85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CB2C37B0-E9BF-4787-82D3-1AE6564FFD5C}"/>
              </a:ext>
            </a:extLst>
          </p:cNvPr>
          <p:cNvSpPr>
            <a:spLocks noGrp="1"/>
          </p:cNvSpPr>
          <p:nvPr>
            <p:ph idx="1"/>
          </p:nvPr>
        </p:nvSpPr>
        <p:spPr>
          <a:xfrm>
            <a:off x="6081089" y="725394"/>
            <a:ext cx="5142658" cy="5407212"/>
          </a:xfrm>
        </p:spPr>
        <p:txBody>
          <a:bodyPr anchor="ctr">
            <a:normAutofit/>
          </a:bodyPr>
          <a:lstStyle/>
          <a:p>
            <a:pPr marL="0" indent="0">
              <a:buNone/>
            </a:pPr>
            <a:r>
              <a:rPr lang="en-US" dirty="0"/>
              <a:t>LaShonda reports to physical education teacher when Kim put a door stop in pants and motions toward LaShonda</a:t>
            </a:r>
          </a:p>
          <a:p>
            <a:pPr marL="0" indent="0">
              <a:buNone/>
            </a:pPr>
            <a:r>
              <a:rPr lang="en-US" dirty="0"/>
              <a:t>P.E. teacher reports to principal</a:t>
            </a:r>
          </a:p>
          <a:p>
            <a:pPr marL="0" indent="0">
              <a:buNone/>
            </a:pPr>
            <a:r>
              <a:rPr lang="en-US" dirty="0"/>
              <a:t>Another student asks to speak to principal but is denied</a:t>
            </a:r>
          </a:p>
          <a:p>
            <a:pPr marL="0" indent="0">
              <a:buNone/>
            </a:pPr>
            <a:r>
              <a:rPr lang="en-US" dirty="0"/>
              <a:t>LaShonda’s grades plummet, does not want to attend school, suicide note.</a:t>
            </a:r>
          </a:p>
          <a:p>
            <a:pPr marL="0" indent="0">
              <a:buNone/>
            </a:pPr>
            <a:endParaRPr lang="en-US" dirty="0"/>
          </a:p>
          <a:p>
            <a:pPr marL="0" indent="0">
              <a:buNone/>
            </a:pPr>
            <a:endParaRPr lang="en-US" dirty="0"/>
          </a:p>
          <a:p>
            <a:pPr marL="0" indent="0">
              <a:buNone/>
            </a:pPr>
            <a:r>
              <a:rPr lang="en-US" dirty="0"/>
              <a:t>* </a:t>
            </a:r>
            <a:r>
              <a:rPr lang="en-US" i="1" dirty="0"/>
              <a:t>Davis v. Monroe </a:t>
            </a:r>
            <a:r>
              <a:rPr lang="en-US" i="1" dirty="0" err="1"/>
              <a:t>Cty</a:t>
            </a:r>
            <a:r>
              <a:rPr lang="en-US" i="1" dirty="0"/>
              <a:t>. Bd of Education, </a:t>
            </a:r>
            <a:r>
              <a:rPr lang="en-US" dirty="0"/>
              <a:t>526 U.S. 629 (1999)</a:t>
            </a:r>
          </a:p>
          <a:p>
            <a:pPr marL="0" indent="0">
              <a:buNone/>
            </a:pPr>
            <a:endParaRPr lang="en-US" dirty="0"/>
          </a:p>
        </p:txBody>
      </p:sp>
    </p:spTree>
    <p:extLst>
      <p:ext uri="{BB962C8B-B14F-4D97-AF65-F5344CB8AC3E}">
        <p14:creationId xmlns:p14="http://schemas.microsoft.com/office/powerpoint/2010/main" val="24236878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A3D0CE2-91FF-49B3-A5D8-181E900D75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a:extLst>
              <a:ext uri="{FF2B5EF4-FFF2-40B4-BE49-F238E27FC236}">
                <a16:creationId xmlns:a16="http://schemas.microsoft.com/office/drawing/2014/main" id="{58AEBD96-C315-4F53-9D9E-0E20E993E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78916AAA-66F6-4DFA-88ED-7E27CF6B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4" name="Group 13">
            <a:extLst>
              <a:ext uri="{FF2B5EF4-FFF2-40B4-BE49-F238E27FC236}">
                <a16:creationId xmlns:a16="http://schemas.microsoft.com/office/drawing/2014/main" id="{A137D43F-BAD6-47F1-AA65-AEEA38A2FF3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29" name="Oval 14">
              <a:extLst>
                <a:ext uri="{FF2B5EF4-FFF2-40B4-BE49-F238E27FC236}">
                  <a16:creationId xmlns:a16="http://schemas.microsoft.com/office/drawing/2014/main" id="{D512C9B2-6B22-4211-A940-FCD7C2CD0B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Layer>
                    </a14:imgProps>
                  </a:ext>
                </a:extLst>
              </a:blip>
              <a:srcRect/>
              <a:tile tx="0" ty="0" sx="85000" sy="85000" flip="none" algn="tl"/>
            </a:blipFill>
            <a:ln w="25400" cap="flat" cmpd="sng" algn="ctr">
              <a:noFill/>
              <a:prstDash val="solid"/>
            </a:ln>
            <a:effectLst/>
          </p:spPr>
        </p:sp>
        <p:sp>
          <p:nvSpPr>
            <p:cNvPr id="16" name="Oval 15">
              <a:extLst>
                <a:ext uri="{FF2B5EF4-FFF2-40B4-BE49-F238E27FC236}">
                  <a16:creationId xmlns:a16="http://schemas.microsoft.com/office/drawing/2014/main" id="{85F7DB84-CDE7-46F8-90DD-9D048A7D52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sp>
      </p:grpSp>
      <p:sp useBgFill="1">
        <p:nvSpPr>
          <p:cNvPr id="18" name="Rectangle 17">
            <a:extLst>
              <a:ext uri="{FF2B5EF4-FFF2-40B4-BE49-F238E27FC236}">
                <a16:creationId xmlns:a16="http://schemas.microsoft.com/office/drawing/2014/main" id="{68C84B8E-16E8-4E54-B4AC-84CE51595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C2D0B597-01CD-4B94-AFF3-A4DFE46521E0}"/>
              </a:ext>
            </a:extLst>
          </p:cNvPr>
          <p:cNvSpPr>
            <a:spLocks noGrp="1"/>
          </p:cNvSpPr>
          <p:nvPr>
            <p:ph type="title"/>
          </p:nvPr>
        </p:nvSpPr>
        <p:spPr>
          <a:xfrm>
            <a:off x="1051560" y="1110054"/>
            <a:ext cx="6558608" cy="4580300"/>
          </a:xfrm>
        </p:spPr>
        <p:txBody>
          <a:bodyPr vert="horz" lIns="91440" tIns="45720" rIns="91440" bIns="45720" rtlCol="0" anchor="ctr">
            <a:normAutofit/>
          </a:bodyPr>
          <a:lstStyle/>
          <a:p>
            <a:pPr algn="r">
              <a:lnSpc>
                <a:spcPct val="80000"/>
              </a:lnSpc>
            </a:pPr>
            <a:r>
              <a:rPr lang="en-US" sz="8800">
                <a:blipFill dpi="0" rotWithShape="1">
                  <a:blip r:embed="rId5"/>
                  <a:srcRect/>
                  <a:tile tx="6350" ty="-127000" sx="65000" sy="64000" flip="none" algn="tl"/>
                </a:blipFill>
              </a:rPr>
              <a:t>Deliberately indifferent</a:t>
            </a:r>
          </a:p>
        </p:txBody>
      </p:sp>
      <p:sp>
        <p:nvSpPr>
          <p:cNvPr id="20" name="Rectangle 19">
            <a:extLst>
              <a:ext uri="{FF2B5EF4-FFF2-40B4-BE49-F238E27FC236}">
                <a16:creationId xmlns:a16="http://schemas.microsoft.com/office/drawing/2014/main" id="{ECE9EEEA-5DB7-4DC7-AF9F-74D1C19B7E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928117"/>
            <a:ext cx="10351008" cy="80683"/>
          </a:xfrm>
          <a:prstGeom prst="rect">
            <a:avLst/>
          </a:prstGeom>
          <a:blipFill dpi="0" rotWithShape="1">
            <a:blip r:embed="rId7">
              <a:alphaModFix amt="85000"/>
              <a:lum bright="70000" contrast="-70000"/>
              <a:extLs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DF199147-B958-49C0-9BE2-65BDD892F2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85470" y="1110053"/>
            <a:ext cx="3386371" cy="4580301"/>
          </a:xfrm>
          <a:prstGeom prst="rect">
            <a:avLst/>
          </a:prstGeom>
          <a:blipFill dpi="0" rotWithShape="1">
            <a:blip r:embed="rId7">
              <a:alphaModFix amt="85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D56C37F-6521-4B2A-A1A4-AF337F558FBF}"/>
              </a:ext>
            </a:extLst>
          </p:cNvPr>
          <p:cNvSpPr>
            <a:spLocks noGrp="1"/>
          </p:cNvSpPr>
          <p:nvPr>
            <p:ph idx="1"/>
          </p:nvPr>
        </p:nvSpPr>
        <p:spPr>
          <a:xfrm>
            <a:off x="8091947" y="1678210"/>
            <a:ext cx="2989007" cy="3443988"/>
          </a:xfrm>
        </p:spPr>
        <p:txBody>
          <a:bodyPr vert="horz" lIns="91440" tIns="45720" rIns="91440" bIns="45720" rtlCol="0" anchor="ctr">
            <a:normAutofit/>
          </a:bodyPr>
          <a:lstStyle/>
          <a:p>
            <a:pPr marL="0" indent="0">
              <a:buNone/>
            </a:pPr>
            <a:r>
              <a:rPr lang="en-US" dirty="0">
                <a:solidFill>
                  <a:srgbClr val="000000"/>
                </a:solidFill>
              </a:rPr>
              <a:t>School is deliberately indifferent if it acted unreasonably in light of the known circumstances</a:t>
            </a:r>
          </a:p>
        </p:txBody>
      </p:sp>
      <p:sp>
        <p:nvSpPr>
          <p:cNvPr id="24" name="Rectangle 23">
            <a:extLst>
              <a:ext uri="{FF2B5EF4-FFF2-40B4-BE49-F238E27FC236}">
                <a16:creationId xmlns:a16="http://schemas.microsoft.com/office/drawing/2014/main" id="{EF70505D-EC2C-4D1A-86DE-258377807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5780565"/>
            <a:ext cx="10351008" cy="80683"/>
          </a:xfrm>
          <a:prstGeom prst="rect">
            <a:avLst/>
          </a:prstGeom>
          <a:blipFill dpi="0" rotWithShape="1">
            <a:blip r:embed="rId7">
              <a:alphaModFix amt="85000"/>
              <a:lum bright="70000" contrast="-70000"/>
              <a:extLs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2DF20BDF-18D7-4E94-9BA1-9CEB40470C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6920" y="5257800"/>
            <a:ext cx="1080904" cy="1080902"/>
            <a:chOff x="9646920" y="5257800"/>
            <a:chExt cx="1080904" cy="1080902"/>
          </a:xfrm>
        </p:grpSpPr>
        <p:sp>
          <p:nvSpPr>
            <p:cNvPr id="27" name="Oval 26">
              <a:extLst>
                <a:ext uri="{FF2B5EF4-FFF2-40B4-BE49-F238E27FC236}">
                  <a16:creationId xmlns:a16="http://schemas.microsoft.com/office/drawing/2014/main" id="{98F42242-4089-4E5D-95C3-C113C73DA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46920" y="5257800"/>
              <a:ext cx="1080904" cy="1080902"/>
            </a:xfrm>
            <a:prstGeom prst="ellipse">
              <a:avLst/>
            </a:prstGeom>
            <a:blipFill dpi="0" rotWithShape="1">
              <a:blip r:embed="rId5">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8" name="Oval 27">
              <a:extLst>
                <a:ext uri="{FF2B5EF4-FFF2-40B4-BE49-F238E27FC236}">
                  <a16:creationId xmlns:a16="http://schemas.microsoft.com/office/drawing/2014/main" id="{796F87F1-ABB5-42FB-86BD-EED111CD33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55011" y="5365890"/>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2977770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118BA95-03E7-41B7-B442-0AF8C0A7FF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Oval 10">
            <a:extLst>
              <a:ext uri="{FF2B5EF4-FFF2-40B4-BE49-F238E27FC236}">
                <a16:creationId xmlns:a16="http://schemas.microsoft.com/office/drawing/2014/main" id="{059D8741-EAD6-41B1-A882-70D70FC358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1035" y="1679569"/>
            <a:ext cx="3498864" cy="3498858"/>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3" name="Oval 12">
            <a:extLst>
              <a:ext uri="{FF2B5EF4-FFF2-40B4-BE49-F238E27FC236}">
                <a16:creationId xmlns:a16="http://schemas.microsoft.com/office/drawing/2014/main" id="{45444F36-3103-4D11-A25F-C054D4606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6134" y="1864667"/>
            <a:ext cx="3128666" cy="312866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461E84BC-D957-4FE8-8036-2BF9729141CF}"/>
              </a:ext>
            </a:extLst>
          </p:cNvPr>
          <p:cNvSpPr>
            <a:spLocks noGrp="1"/>
          </p:cNvSpPr>
          <p:nvPr>
            <p:ph type="title"/>
          </p:nvPr>
        </p:nvSpPr>
        <p:spPr>
          <a:xfrm>
            <a:off x="1490145" y="2376862"/>
            <a:ext cx="2640646" cy="2104273"/>
          </a:xfrm>
          <a:noFill/>
        </p:spPr>
        <p:txBody>
          <a:bodyPr>
            <a:normAutofit/>
          </a:bodyPr>
          <a:lstStyle/>
          <a:p>
            <a:pPr algn="ctr"/>
            <a:r>
              <a:rPr lang="en-US" sz="3000">
                <a:solidFill>
                  <a:srgbClr val="FFFFFF"/>
                </a:solidFill>
              </a:rPr>
              <a:t>Formal complaint</a:t>
            </a:r>
          </a:p>
        </p:txBody>
      </p:sp>
      <p:sp>
        <p:nvSpPr>
          <p:cNvPr id="15" name="Rectangle 14">
            <a:extLst>
              <a:ext uri="{FF2B5EF4-FFF2-40B4-BE49-F238E27FC236}">
                <a16:creationId xmlns:a16="http://schemas.microsoft.com/office/drawing/2014/main" id="{AD9B3EAD-A2B3-42C4-927C-3455E3E69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02277" y="3388659"/>
            <a:ext cx="3657600" cy="80683"/>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5" name="Content Placeholder 2">
            <a:extLst>
              <a:ext uri="{FF2B5EF4-FFF2-40B4-BE49-F238E27FC236}">
                <a16:creationId xmlns:a16="http://schemas.microsoft.com/office/drawing/2014/main" id="{08CE51DA-530A-4D69-A215-F3667C42E7E6}"/>
              </a:ext>
            </a:extLst>
          </p:cNvPr>
          <p:cNvGraphicFramePr>
            <a:graphicFrameLocks noGrp="1"/>
          </p:cNvGraphicFramePr>
          <p:nvPr>
            <p:ph idx="1"/>
            <p:extLst>
              <p:ext uri="{D42A27DB-BD31-4B8C-83A1-F6EECF244321}">
                <p14:modId xmlns:p14="http://schemas.microsoft.com/office/powerpoint/2010/main" val="3293909028"/>
              </p:ext>
            </p:extLst>
          </p:nvPr>
        </p:nvGraphicFramePr>
        <p:xfrm>
          <a:off x="6081713" y="725488"/>
          <a:ext cx="5141912" cy="540702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960557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7146212-6C20-417C-84F3-6F5C01AAC237}"/>
              </a:ext>
            </a:extLst>
          </p:cNvPr>
          <p:cNvSpPr>
            <a:spLocks noGrp="1"/>
          </p:cNvSpPr>
          <p:nvPr>
            <p:ph type="title"/>
          </p:nvPr>
        </p:nvSpPr>
        <p:spPr/>
        <p:txBody>
          <a:bodyPr/>
          <a:lstStyle/>
          <a:p>
            <a:r>
              <a:rPr lang="en-US" dirty="0"/>
              <a:t>Report vs. formal complaint</a:t>
            </a:r>
          </a:p>
        </p:txBody>
      </p:sp>
      <p:sp>
        <p:nvSpPr>
          <p:cNvPr id="5" name="Text Placeholder 4">
            <a:extLst>
              <a:ext uri="{FF2B5EF4-FFF2-40B4-BE49-F238E27FC236}">
                <a16:creationId xmlns:a16="http://schemas.microsoft.com/office/drawing/2014/main" id="{BB1FCC53-7833-412D-8D0F-65DC62BA2B52}"/>
              </a:ext>
            </a:extLst>
          </p:cNvPr>
          <p:cNvSpPr>
            <a:spLocks noGrp="1"/>
          </p:cNvSpPr>
          <p:nvPr>
            <p:ph type="body" idx="1"/>
          </p:nvPr>
        </p:nvSpPr>
        <p:spPr/>
        <p:txBody>
          <a:bodyPr/>
          <a:lstStyle/>
          <a:p>
            <a:r>
              <a:rPr lang="en-US" dirty="0"/>
              <a:t>Report</a:t>
            </a:r>
          </a:p>
        </p:txBody>
      </p:sp>
      <p:sp>
        <p:nvSpPr>
          <p:cNvPr id="6" name="Content Placeholder 5">
            <a:extLst>
              <a:ext uri="{FF2B5EF4-FFF2-40B4-BE49-F238E27FC236}">
                <a16:creationId xmlns:a16="http://schemas.microsoft.com/office/drawing/2014/main" id="{1CABB6AE-0999-4AE1-B109-844B9726C5BC}"/>
              </a:ext>
            </a:extLst>
          </p:cNvPr>
          <p:cNvSpPr>
            <a:spLocks noGrp="1"/>
          </p:cNvSpPr>
          <p:nvPr>
            <p:ph sz="half" idx="2"/>
          </p:nvPr>
        </p:nvSpPr>
        <p:spPr/>
        <p:txBody>
          <a:bodyPr/>
          <a:lstStyle/>
          <a:p>
            <a:r>
              <a:rPr lang="en-US" dirty="0"/>
              <a:t>Actual knowledge by school employee of harassment or</a:t>
            </a:r>
          </a:p>
          <a:p>
            <a:r>
              <a:rPr lang="en-US" dirty="0"/>
              <a:t>Actual knowledge by employee of report or</a:t>
            </a:r>
          </a:p>
          <a:p>
            <a:r>
              <a:rPr lang="en-US" dirty="0"/>
              <a:t>Complainant reports to Title IX Coordinator but no formal report</a:t>
            </a:r>
          </a:p>
        </p:txBody>
      </p:sp>
      <p:sp>
        <p:nvSpPr>
          <p:cNvPr id="7" name="Text Placeholder 6">
            <a:extLst>
              <a:ext uri="{FF2B5EF4-FFF2-40B4-BE49-F238E27FC236}">
                <a16:creationId xmlns:a16="http://schemas.microsoft.com/office/drawing/2014/main" id="{589C281A-6492-4D3B-9EB0-36667DDEBEE2}"/>
              </a:ext>
            </a:extLst>
          </p:cNvPr>
          <p:cNvSpPr>
            <a:spLocks noGrp="1"/>
          </p:cNvSpPr>
          <p:nvPr>
            <p:ph type="body" sz="quarter" idx="3"/>
          </p:nvPr>
        </p:nvSpPr>
        <p:spPr/>
        <p:txBody>
          <a:bodyPr/>
          <a:lstStyle/>
          <a:p>
            <a:r>
              <a:rPr lang="en-US" dirty="0"/>
              <a:t>Formal Complaint</a:t>
            </a:r>
          </a:p>
        </p:txBody>
      </p:sp>
      <p:sp>
        <p:nvSpPr>
          <p:cNvPr id="8" name="Content Placeholder 7">
            <a:extLst>
              <a:ext uri="{FF2B5EF4-FFF2-40B4-BE49-F238E27FC236}">
                <a16:creationId xmlns:a16="http://schemas.microsoft.com/office/drawing/2014/main" id="{4F9AEAB5-8840-4826-AEA0-F9B10F1C172C}"/>
              </a:ext>
            </a:extLst>
          </p:cNvPr>
          <p:cNvSpPr>
            <a:spLocks noGrp="1"/>
          </p:cNvSpPr>
          <p:nvPr>
            <p:ph sz="quarter" idx="4"/>
          </p:nvPr>
        </p:nvSpPr>
        <p:spPr/>
        <p:txBody>
          <a:bodyPr/>
          <a:lstStyle/>
          <a:p>
            <a:r>
              <a:rPr lang="en-US" dirty="0"/>
              <a:t>By the complainant in writing or </a:t>
            </a:r>
          </a:p>
          <a:p>
            <a:r>
              <a:rPr lang="en-US" dirty="0"/>
              <a:t>By the Title IX Coordinator </a:t>
            </a:r>
          </a:p>
          <a:p>
            <a:endParaRPr lang="en-US" dirty="0"/>
          </a:p>
        </p:txBody>
      </p:sp>
    </p:spTree>
    <p:extLst>
      <p:ext uri="{BB962C8B-B14F-4D97-AF65-F5344CB8AC3E}">
        <p14:creationId xmlns:p14="http://schemas.microsoft.com/office/powerpoint/2010/main" val="5986741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A0819-8CC3-4B44-9F33-8632ED2656B9}"/>
              </a:ext>
            </a:extLst>
          </p:cNvPr>
          <p:cNvSpPr>
            <a:spLocks noGrp="1"/>
          </p:cNvSpPr>
          <p:nvPr>
            <p:ph type="title"/>
          </p:nvPr>
        </p:nvSpPr>
        <p:spPr>
          <a:xfrm>
            <a:off x="1069848" y="484632"/>
            <a:ext cx="10058400" cy="1609344"/>
          </a:xfrm>
        </p:spPr>
        <p:txBody>
          <a:bodyPr>
            <a:normAutofit/>
          </a:bodyPr>
          <a:lstStyle/>
          <a:p>
            <a:r>
              <a:rPr lang="en-US" dirty="0"/>
              <a:t>Supportive Measures</a:t>
            </a:r>
          </a:p>
        </p:txBody>
      </p:sp>
      <p:pic>
        <p:nvPicPr>
          <p:cNvPr id="7" name="Graphic 6" descr="Onboarding">
            <a:extLst>
              <a:ext uri="{FF2B5EF4-FFF2-40B4-BE49-F238E27FC236}">
                <a16:creationId xmlns:a16="http://schemas.microsoft.com/office/drawing/2014/main" id="{BAA600C1-01FA-466B-BC2E-D0B7D43D311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9082" y="2381985"/>
            <a:ext cx="3261974" cy="3261974"/>
          </a:xfrm>
          <a:prstGeom prst="rect">
            <a:avLst/>
          </a:prstGeom>
        </p:spPr>
      </p:pic>
      <p:sp>
        <p:nvSpPr>
          <p:cNvPr id="3" name="Content Placeholder 2">
            <a:extLst>
              <a:ext uri="{FF2B5EF4-FFF2-40B4-BE49-F238E27FC236}">
                <a16:creationId xmlns:a16="http://schemas.microsoft.com/office/drawing/2014/main" id="{96FF7921-2E24-45CC-B066-B940434F00FD}"/>
              </a:ext>
            </a:extLst>
          </p:cNvPr>
          <p:cNvSpPr>
            <a:spLocks noGrp="1"/>
          </p:cNvSpPr>
          <p:nvPr>
            <p:ph idx="1"/>
          </p:nvPr>
        </p:nvSpPr>
        <p:spPr>
          <a:xfrm>
            <a:off x="4645829" y="2121408"/>
            <a:ext cx="6482419" cy="4050792"/>
          </a:xfrm>
        </p:spPr>
        <p:txBody>
          <a:bodyPr>
            <a:normAutofit/>
          </a:bodyPr>
          <a:lstStyle/>
          <a:p>
            <a:pPr marL="0" indent="0">
              <a:buNone/>
            </a:pPr>
            <a:r>
              <a:rPr lang="en-US" sz="3600" dirty="0"/>
              <a:t>School must offer the complainant supportive measures regardless of formal complaint</a:t>
            </a:r>
          </a:p>
        </p:txBody>
      </p:sp>
    </p:spTree>
    <p:extLst>
      <p:ext uri="{BB962C8B-B14F-4D97-AF65-F5344CB8AC3E}">
        <p14:creationId xmlns:p14="http://schemas.microsoft.com/office/powerpoint/2010/main" val="15535891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118BA95-03E7-41B7-B442-0AF8C0A7FF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Oval 10">
            <a:extLst>
              <a:ext uri="{FF2B5EF4-FFF2-40B4-BE49-F238E27FC236}">
                <a16:creationId xmlns:a16="http://schemas.microsoft.com/office/drawing/2014/main" id="{059D8741-EAD6-41B1-A882-70D70FC358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1035" y="1679569"/>
            <a:ext cx="3498864" cy="3498858"/>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3" name="Oval 12">
            <a:extLst>
              <a:ext uri="{FF2B5EF4-FFF2-40B4-BE49-F238E27FC236}">
                <a16:creationId xmlns:a16="http://schemas.microsoft.com/office/drawing/2014/main" id="{45444F36-3103-4D11-A25F-C054D4606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6134" y="1864667"/>
            <a:ext cx="3128666" cy="312866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2E27FD22-8DD7-464D-9A95-6610E788BB03}"/>
              </a:ext>
            </a:extLst>
          </p:cNvPr>
          <p:cNvSpPr>
            <a:spLocks noGrp="1"/>
          </p:cNvSpPr>
          <p:nvPr>
            <p:ph type="title"/>
          </p:nvPr>
        </p:nvSpPr>
        <p:spPr>
          <a:xfrm>
            <a:off x="1490145" y="2376862"/>
            <a:ext cx="2640646" cy="2104273"/>
          </a:xfrm>
          <a:noFill/>
        </p:spPr>
        <p:txBody>
          <a:bodyPr>
            <a:normAutofit/>
          </a:bodyPr>
          <a:lstStyle/>
          <a:p>
            <a:pPr algn="ctr"/>
            <a:r>
              <a:rPr lang="en-US" sz="3000">
                <a:solidFill>
                  <a:srgbClr val="FFFFFF"/>
                </a:solidFill>
              </a:rPr>
              <a:t>Roles</a:t>
            </a:r>
          </a:p>
        </p:txBody>
      </p:sp>
      <p:sp>
        <p:nvSpPr>
          <p:cNvPr id="15" name="Rectangle 14">
            <a:extLst>
              <a:ext uri="{FF2B5EF4-FFF2-40B4-BE49-F238E27FC236}">
                <a16:creationId xmlns:a16="http://schemas.microsoft.com/office/drawing/2014/main" id="{AD9B3EAD-A2B3-42C4-927C-3455E3E69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02277" y="3388659"/>
            <a:ext cx="3657600" cy="80683"/>
          </a:xfrm>
          <a:prstGeom prst="rect">
            <a:avLst/>
          </a:prstGeom>
          <a:blipFill dpi="0" rotWithShape="1">
            <a:blip r:embed="rId4">
              <a:alphaModFix amt="85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5" name="Content Placeholder 2">
            <a:extLst>
              <a:ext uri="{FF2B5EF4-FFF2-40B4-BE49-F238E27FC236}">
                <a16:creationId xmlns:a16="http://schemas.microsoft.com/office/drawing/2014/main" id="{4BAF205F-7E0A-47F1-9CEA-835ABD7255B1}"/>
              </a:ext>
            </a:extLst>
          </p:cNvPr>
          <p:cNvGraphicFramePr>
            <a:graphicFrameLocks noGrp="1"/>
          </p:cNvGraphicFramePr>
          <p:nvPr>
            <p:ph idx="1"/>
            <p:extLst>
              <p:ext uri="{D42A27DB-BD31-4B8C-83A1-F6EECF244321}">
                <p14:modId xmlns:p14="http://schemas.microsoft.com/office/powerpoint/2010/main" val="2387331731"/>
              </p:ext>
            </p:extLst>
          </p:nvPr>
        </p:nvGraphicFramePr>
        <p:xfrm>
          <a:off x="6081713" y="725488"/>
          <a:ext cx="5141912" cy="540702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9104764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FCA88C2-C73C-4062-A097-8FBCE3090B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3981C21-E132-4402-B31B-D725C1CE77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04" y="653241"/>
            <a:ext cx="109087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A685C77-4E84-486A-9AE5-F3635BE98E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02" y="822324"/>
            <a:ext cx="5149596" cy="5228279"/>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C1A7943-8CF0-4542-AA1B-13EEFE6109F3}"/>
              </a:ext>
            </a:extLst>
          </p:cNvPr>
          <p:cNvSpPr>
            <a:spLocks noGrp="1"/>
          </p:cNvSpPr>
          <p:nvPr>
            <p:ph type="title"/>
          </p:nvPr>
        </p:nvSpPr>
        <p:spPr>
          <a:xfrm>
            <a:off x="1286934" y="1465790"/>
            <a:ext cx="3860798" cy="3941345"/>
          </a:xfrm>
        </p:spPr>
        <p:txBody>
          <a:bodyPr>
            <a:normAutofit/>
          </a:bodyPr>
          <a:lstStyle/>
          <a:p>
            <a:r>
              <a:rPr lang="en-US" sz="6000"/>
              <a:t>Title IX coordinator</a:t>
            </a:r>
          </a:p>
        </p:txBody>
      </p:sp>
      <p:sp>
        <p:nvSpPr>
          <p:cNvPr id="3" name="Content Placeholder 2">
            <a:extLst>
              <a:ext uri="{FF2B5EF4-FFF2-40B4-BE49-F238E27FC236}">
                <a16:creationId xmlns:a16="http://schemas.microsoft.com/office/drawing/2014/main" id="{CB19E534-8466-4876-9574-BB54C32A1128}"/>
              </a:ext>
            </a:extLst>
          </p:cNvPr>
          <p:cNvSpPr>
            <a:spLocks noGrp="1"/>
          </p:cNvSpPr>
          <p:nvPr>
            <p:ph idx="1"/>
          </p:nvPr>
        </p:nvSpPr>
        <p:spPr>
          <a:xfrm>
            <a:off x="6417733" y="1359090"/>
            <a:ext cx="5132665" cy="4048046"/>
          </a:xfrm>
        </p:spPr>
        <p:txBody>
          <a:bodyPr anchor="ctr">
            <a:normAutofit/>
          </a:bodyPr>
          <a:lstStyle/>
          <a:p>
            <a:r>
              <a:rPr lang="en-US" dirty="0"/>
              <a:t>Understands law and policy – trained</a:t>
            </a:r>
          </a:p>
          <a:p>
            <a:r>
              <a:rPr lang="en-US" dirty="0"/>
              <a:t>Must be an employee</a:t>
            </a:r>
          </a:p>
          <a:p>
            <a:r>
              <a:rPr lang="en-US" dirty="0"/>
              <a:t>Can also be investigator</a:t>
            </a:r>
          </a:p>
          <a:p>
            <a:r>
              <a:rPr lang="en-US" dirty="0"/>
              <a:t>May facilitate informal resolution</a:t>
            </a:r>
          </a:p>
          <a:p>
            <a:r>
              <a:rPr lang="en-US" dirty="0"/>
              <a:t>MAY NOT be decision maker or appeal decision maker</a:t>
            </a:r>
          </a:p>
          <a:p>
            <a:r>
              <a:rPr lang="en-US" dirty="0"/>
              <a:t>Responsible for coordination of grievance process &amp; implementation of remedies</a:t>
            </a:r>
          </a:p>
          <a:p>
            <a:pPr marL="0" indent="0">
              <a:buNone/>
            </a:pPr>
            <a:endParaRPr lang="en-US" dirty="0"/>
          </a:p>
        </p:txBody>
      </p:sp>
      <p:sp>
        <p:nvSpPr>
          <p:cNvPr id="14" name="Rectangle 13">
            <a:extLst>
              <a:ext uri="{FF2B5EF4-FFF2-40B4-BE49-F238E27FC236}">
                <a16:creationId xmlns:a16="http://schemas.microsoft.com/office/drawing/2014/main" id="{E55C1C3E-5158-47F3-8FD9-14B22C3E6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04" y="6121662"/>
            <a:ext cx="109087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22978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FCA88C2-C73C-4062-A097-8FBCE3090B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3981C21-E132-4402-B31B-D725C1CE77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04" y="653241"/>
            <a:ext cx="109087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A685C77-4E84-486A-9AE5-F3635BE98E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02" y="822324"/>
            <a:ext cx="5149596" cy="5228279"/>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0F8AA40-2A08-4841-B077-54E7FB41062F}"/>
              </a:ext>
            </a:extLst>
          </p:cNvPr>
          <p:cNvSpPr>
            <a:spLocks noGrp="1"/>
          </p:cNvSpPr>
          <p:nvPr>
            <p:ph type="title"/>
          </p:nvPr>
        </p:nvSpPr>
        <p:spPr>
          <a:xfrm>
            <a:off x="1286934" y="1465790"/>
            <a:ext cx="3860798" cy="3941345"/>
          </a:xfrm>
        </p:spPr>
        <p:txBody>
          <a:bodyPr>
            <a:normAutofit/>
          </a:bodyPr>
          <a:lstStyle/>
          <a:p>
            <a:r>
              <a:rPr lang="en-US" sz="6000"/>
              <a:t>Investigator</a:t>
            </a:r>
          </a:p>
        </p:txBody>
      </p:sp>
      <p:sp>
        <p:nvSpPr>
          <p:cNvPr id="3" name="Content Placeholder 2">
            <a:extLst>
              <a:ext uri="{FF2B5EF4-FFF2-40B4-BE49-F238E27FC236}">
                <a16:creationId xmlns:a16="http://schemas.microsoft.com/office/drawing/2014/main" id="{00423A00-C664-4AAC-B9DF-76058BEA7AD3}"/>
              </a:ext>
            </a:extLst>
          </p:cNvPr>
          <p:cNvSpPr>
            <a:spLocks noGrp="1"/>
          </p:cNvSpPr>
          <p:nvPr>
            <p:ph idx="1"/>
          </p:nvPr>
        </p:nvSpPr>
        <p:spPr>
          <a:xfrm>
            <a:off x="6417733" y="1359090"/>
            <a:ext cx="5132665" cy="4048046"/>
          </a:xfrm>
        </p:spPr>
        <p:txBody>
          <a:bodyPr anchor="ctr">
            <a:normAutofit/>
          </a:bodyPr>
          <a:lstStyle/>
          <a:p>
            <a:r>
              <a:rPr lang="en-US" dirty="0"/>
              <a:t>Understands law and  policy-trained to investigate</a:t>
            </a:r>
          </a:p>
          <a:p>
            <a:r>
              <a:rPr lang="en-US" dirty="0"/>
              <a:t>May not be biased or have conflict of interest</a:t>
            </a:r>
          </a:p>
          <a:p>
            <a:r>
              <a:rPr lang="en-US" dirty="0"/>
              <a:t>Must summarize findings in objective way</a:t>
            </a:r>
          </a:p>
          <a:p>
            <a:r>
              <a:rPr lang="en-US" dirty="0"/>
              <a:t>May make recommendation but not required</a:t>
            </a:r>
          </a:p>
          <a:p>
            <a:pPr marL="0" indent="0">
              <a:buNone/>
            </a:pPr>
            <a:endParaRPr lang="en-US" dirty="0"/>
          </a:p>
        </p:txBody>
      </p:sp>
      <p:sp>
        <p:nvSpPr>
          <p:cNvPr id="14" name="Rectangle 13">
            <a:extLst>
              <a:ext uri="{FF2B5EF4-FFF2-40B4-BE49-F238E27FC236}">
                <a16:creationId xmlns:a16="http://schemas.microsoft.com/office/drawing/2014/main" id="{E55C1C3E-5158-47F3-8FD9-14B22C3E6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04" y="6121662"/>
            <a:ext cx="109087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188504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FCA88C2-C73C-4062-A097-8FBCE3090B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3981C21-E132-4402-B31B-D725C1CE77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04" y="653241"/>
            <a:ext cx="109087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A685C77-4E84-486A-9AE5-F3635BE98E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02" y="822324"/>
            <a:ext cx="5149596" cy="5228279"/>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FED725-DDBC-41BB-9CB2-50E8FB5C60D6}"/>
              </a:ext>
            </a:extLst>
          </p:cNvPr>
          <p:cNvSpPr>
            <a:spLocks noGrp="1"/>
          </p:cNvSpPr>
          <p:nvPr>
            <p:ph type="title"/>
          </p:nvPr>
        </p:nvSpPr>
        <p:spPr>
          <a:xfrm>
            <a:off x="1286934" y="1465790"/>
            <a:ext cx="3860798" cy="3941345"/>
          </a:xfrm>
        </p:spPr>
        <p:txBody>
          <a:bodyPr>
            <a:normAutofit/>
          </a:bodyPr>
          <a:lstStyle/>
          <a:p>
            <a:r>
              <a:rPr lang="en-US" sz="6000" dirty="0"/>
              <a:t>Decision-Maker</a:t>
            </a:r>
          </a:p>
        </p:txBody>
      </p:sp>
      <p:sp>
        <p:nvSpPr>
          <p:cNvPr id="3" name="Content Placeholder 2">
            <a:extLst>
              <a:ext uri="{FF2B5EF4-FFF2-40B4-BE49-F238E27FC236}">
                <a16:creationId xmlns:a16="http://schemas.microsoft.com/office/drawing/2014/main" id="{F5ECC97B-B2D9-4A24-BA8F-820BAB65C7DA}"/>
              </a:ext>
            </a:extLst>
          </p:cNvPr>
          <p:cNvSpPr>
            <a:spLocks noGrp="1"/>
          </p:cNvSpPr>
          <p:nvPr>
            <p:ph idx="1"/>
          </p:nvPr>
        </p:nvSpPr>
        <p:spPr>
          <a:xfrm>
            <a:off x="6417733" y="1359090"/>
            <a:ext cx="5132665" cy="4048046"/>
          </a:xfrm>
        </p:spPr>
        <p:txBody>
          <a:bodyPr anchor="ctr">
            <a:normAutofit/>
          </a:bodyPr>
          <a:lstStyle/>
          <a:p>
            <a:r>
              <a:rPr lang="en-US" dirty="0"/>
              <a:t>Understands law and policy – trained</a:t>
            </a:r>
          </a:p>
          <a:p>
            <a:r>
              <a:rPr lang="en-US" dirty="0"/>
              <a:t>May not be biased or have conflict of interest</a:t>
            </a:r>
          </a:p>
          <a:p>
            <a:r>
              <a:rPr lang="en-US" dirty="0"/>
              <a:t>Must issue written report in compliance with requirements</a:t>
            </a:r>
          </a:p>
          <a:p>
            <a:r>
              <a:rPr lang="en-US" dirty="0"/>
              <a:t>May not be Title IX investigator and may not decide appeal</a:t>
            </a:r>
          </a:p>
        </p:txBody>
      </p:sp>
      <p:sp>
        <p:nvSpPr>
          <p:cNvPr id="14" name="Rectangle 13">
            <a:extLst>
              <a:ext uri="{FF2B5EF4-FFF2-40B4-BE49-F238E27FC236}">
                <a16:creationId xmlns:a16="http://schemas.microsoft.com/office/drawing/2014/main" id="{E55C1C3E-5158-47F3-8FD9-14B22C3E6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04" y="6121662"/>
            <a:ext cx="109087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535637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FCA88C2-C73C-4062-A097-8FBCE3090B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3981C21-E132-4402-B31B-D725C1CE77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04" y="653241"/>
            <a:ext cx="109087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A685C77-4E84-486A-9AE5-F3635BE98E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02" y="822324"/>
            <a:ext cx="5149596" cy="5228279"/>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9BFD3B-3E6C-4D19-AFE0-8AE559EAF095}"/>
              </a:ext>
            </a:extLst>
          </p:cNvPr>
          <p:cNvSpPr>
            <a:spLocks noGrp="1"/>
          </p:cNvSpPr>
          <p:nvPr>
            <p:ph type="title"/>
          </p:nvPr>
        </p:nvSpPr>
        <p:spPr>
          <a:xfrm>
            <a:off x="1286934" y="1465790"/>
            <a:ext cx="3860798" cy="3941345"/>
          </a:xfrm>
        </p:spPr>
        <p:txBody>
          <a:bodyPr>
            <a:normAutofit/>
          </a:bodyPr>
          <a:lstStyle/>
          <a:p>
            <a:r>
              <a:rPr lang="en-US" sz="6000" dirty="0"/>
              <a:t>Appeal Decision-Maker</a:t>
            </a:r>
          </a:p>
        </p:txBody>
      </p:sp>
      <p:sp>
        <p:nvSpPr>
          <p:cNvPr id="3" name="Content Placeholder 2">
            <a:extLst>
              <a:ext uri="{FF2B5EF4-FFF2-40B4-BE49-F238E27FC236}">
                <a16:creationId xmlns:a16="http://schemas.microsoft.com/office/drawing/2014/main" id="{C9FC4428-FF3C-418E-94EA-FDB12ADB9CD3}"/>
              </a:ext>
            </a:extLst>
          </p:cNvPr>
          <p:cNvSpPr>
            <a:spLocks noGrp="1"/>
          </p:cNvSpPr>
          <p:nvPr>
            <p:ph idx="1"/>
          </p:nvPr>
        </p:nvSpPr>
        <p:spPr>
          <a:xfrm>
            <a:off x="6417733" y="1359090"/>
            <a:ext cx="5132665" cy="4048046"/>
          </a:xfrm>
        </p:spPr>
        <p:txBody>
          <a:bodyPr anchor="ctr">
            <a:normAutofit/>
          </a:bodyPr>
          <a:lstStyle/>
          <a:p>
            <a:r>
              <a:rPr lang="en-US" dirty="0"/>
              <a:t>Must allow for written statement</a:t>
            </a:r>
          </a:p>
          <a:p>
            <a:r>
              <a:rPr lang="en-US" dirty="0"/>
              <a:t>Be unbiased and have no conflict of interest</a:t>
            </a:r>
          </a:p>
          <a:p>
            <a:r>
              <a:rPr lang="en-US" dirty="0"/>
              <a:t>May not be Title IX Coordinator or Decision-Maker</a:t>
            </a:r>
          </a:p>
        </p:txBody>
      </p:sp>
      <p:sp>
        <p:nvSpPr>
          <p:cNvPr id="14" name="Rectangle 13">
            <a:extLst>
              <a:ext uri="{FF2B5EF4-FFF2-40B4-BE49-F238E27FC236}">
                <a16:creationId xmlns:a16="http://schemas.microsoft.com/office/drawing/2014/main" id="{E55C1C3E-5158-47F3-8FD9-14B22C3E6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04" y="6121662"/>
            <a:ext cx="109087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825337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928D0-CB10-46EE-9C25-AC0557592A31}"/>
              </a:ext>
            </a:extLst>
          </p:cNvPr>
          <p:cNvSpPr>
            <a:spLocks noGrp="1"/>
          </p:cNvSpPr>
          <p:nvPr>
            <p:ph type="title"/>
          </p:nvPr>
        </p:nvSpPr>
        <p:spPr/>
        <p:txBody>
          <a:bodyPr/>
          <a:lstStyle/>
          <a:p>
            <a:r>
              <a:rPr lang="en-US" dirty="0"/>
              <a:t>Practically speaking…</a:t>
            </a:r>
          </a:p>
        </p:txBody>
      </p:sp>
      <p:sp>
        <p:nvSpPr>
          <p:cNvPr id="3" name="Content Placeholder 2">
            <a:extLst>
              <a:ext uri="{FF2B5EF4-FFF2-40B4-BE49-F238E27FC236}">
                <a16:creationId xmlns:a16="http://schemas.microsoft.com/office/drawing/2014/main" id="{45E0A754-B291-4481-BBAE-61F19E04057F}"/>
              </a:ext>
            </a:extLst>
          </p:cNvPr>
          <p:cNvSpPr>
            <a:spLocks noGrp="1"/>
          </p:cNvSpPr>
          <p:nvPr>
            <p:ph idx="1"/>
          </p:nvPr>
        </p:nvSpPr>
        <p:spPr/>
        <p:txBody>
          <a:bodyPr/>
          <a:lstStyle/>
          <a:p>
            <a:r>
              <a:rPr lang="en-US" dirty="0"/>
              <a:t>Title IX Coordinator can also be the investigator &amp; facilitate informal resolution</a:t>
            </a:r>
          </a:p>
          <a:p>
            <a:r>
              <a:rPr lang="en-US" dirty="0"/>
              <a:t>Title IX Coordinator can’t be decision-maker or appeal decision maker</a:t>
            </a:r>
          </a:p>
          <a:p>
            <a:r>
              <a:rPr lang="en-US" dirty="0"/>
              <a:t>Each role must be trained</a:t>
            </a:r>
          </a:p>
          <a:p>
            <a:r>
              <a:rPr lang="en-US" dirty="0"/>
              <a:t>Who might be one of the three-four roles:</a:t>
            </a:r>
          </a:p>
          <a:p>
            <a:pPr lvl="1"/>
            <a:r>
              <a:rPr lang="en-US" dirty="0"/>
              <a:t>Superintendent</a:t>
            </a:r>
          </a:p>
          <a:p>
            <a:pPr lvl="1"/>
            <a:r>
              <a:rPr lang="en-US" dirty="0"/>
              <a:t>HR Professional</a:t>
            </a:r>
          </a:p>
          <a:p>
            <a:pPr lvl="1"/>
            <a:r>
              <a:rPr lang="en-US" dirty="0"/>
              <a:t>Assistant Principal </a:t>
            </a:r>
          </a:p>
          <a:p>
            <a:pPr lvl="1"/>
            <a:r>
              <a:rPr lang="en-US" dirty="0"/>
              <a:t>Athletic/</a:t>
            </a:r>
            <a:r>
              <a:rPr lang="en-US" dirty="0" err="1"/>
              <a:t>Acitivites</a:t>
            </a:r>
            <a:r>
              <a:rPr lang="en-US" dirty="0"/>
              <a:t> Director</a:t>
            </a:r>
          </a:p>
          <a:p>
            <a:pPr lvl="1"/>
            <a:r>
              <a:rPr lang="en-US" dirty="0"/>
              <a:t>Dean</a:t>
            </a:r>
          </a:p>
          <a:p>
            <a:pPr lvl="1"/>
            <a:r>
              <a:rPr lang="en-US" dirty="0"/>
              <a:t>Social Worker </a:t>
            </a:r>
          </a:p>
          <a:p>
            <a:pPr lvl="1"/>
            <a:r>
              <a:rPr lang="en-US" dirty="0"/>
              <a:t>Counselor etc.</a:t>
            </a:r>
          </a:p>
        </p:txBody>
      </p:sp>
    </p:spTree>
    <p:extLst>
      <p:ext uri="{BB962C8B-B14F-4D97-AF65-F5344CB8AC3E}">
        <p14:creationId xmlns:p14="http://schemas.microsoft.com/office/powerpoint/2010/main" val="1945826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tint val="75000"/>
                <a:shade val="58000"/>
                <a:satMod val="120000"/>
              </a:schemeClr>
              <a:schemeClr val="bg1">
                <a:tint val="50000"/>
                <a:shade val="96000"/>
              </a:schemeClr>
            </a:duotone>
          </a:blip>
          <a:tile tx="0" ty="0" sx="100000" sy="100000" flip="none" algn="tl"/>
        </a:blipFill>
        <a:effectLst/>
      </p:bgPr>
    </p:bg>
    <p:spTree>
      <p:nvGrpSpPr>
        <p:cNvPr id="1" name=""/>
        <p:cNvGrpSpPr/>
        <p:nvPr/>
      </p:nvGrpSpPr>
      <p:grpSpPr>
        <a:xfrm>
          <a:off x="0" y="0"/>
          <a:ext cx="0" cy="0"/>
          <a:chOff x="0" y="0"/>
          <a:chExt cx="0" cy="0"/>
        </a:xfrm>
      </p:grpSpPr>
      <p:sp>
        <p:nvSpPr>
          <p:cNvPr id="49" name="Rectangle 32">
            <a:extLst>
              <a:ext uri="{FF2B5EF4-FFF2-40B4-BE49-F238E27FC236}">
                <a16:creationId xmlns:a16="http://schemas.microsoft.com/office/drawing/2014/main" id="{2550AE69-AC86-4188-83E5-A856C4F1D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50" name="Rectangle 34">
            <a:extLst>
              <a:ext uri="{FF2B5EF4-FFF2-40B4-BE49-F238E27FC236}">
                <a16:creationId xmlns:a16="http://schemas.microsoft.com/office/drawing/2014/main" id="{EC4CA156-2C9D-4F0C-B229-88D8B5E17B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51" name="Rectangle 36">
            <a:extLst>
              <a:ext uri="{FF2B5EF4-FFF2-40B4-BE49-F238E27FC236}">
                <a16:creationId xmlns:a16="http://schemas.microsoft.com/office/drawing/2014/main" id="{D7361ED3-EBE5-4EFC-8DA3-D0CE4BF2F4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52" name="Group 38">
            <a:extLst>
              <a:ext uri="{FF2B5EF4-FFF2-40B4-BE49-F238E27FC236}">
                <a16:creationId xmlns:a16="http://schemas.microsoft.com/office/drawing/2014/main" id="{85105087-7F16-4C94-837C-C454451166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40" name="Oval 39">
              <a:extLst>
                <a:ext uri="{FF2B5EF4-FFF2-40B4-BE49-F238E27FC236}">
                  <a16:creationId xmlns:a16="http://schemas.microsoft.com/office/drawing/2014/main" id="{4F2F3467-E50F-4A91-B27D-E324936A66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Layer>
                    </a14:imgProps>
                  </a:ext>
                </a:extLst>
              </a:blip>
              <a:srcRect/>
              <a:tile tx="0" ty="0" sx="85000" sy="85000" flip="none" algn="tl"/>
            </a:blipFill>
            <a:ln w="25400" cap="flat" cmpd="sng" algn="ctr">
              <a:noFill/>
              <a:prstDash val="solid"/>
            </a:ln>
            <a:effectLst/>
          </p:spPr>
        </p:sp>
        <p:sp>
          <p:nvSpPr>
            <p:cNvPr id="41" name="Oval 40">
              <a:extLst>
                <a:ext uri="{FF2B5EF4-FFF2-40B4-BE49-F238E27FC236}">
                  <a16:creationId xmlns:a16="http://schemas.microsoft.com/office/drawing/2014/main" id="{D678BE03-AC84-4940-A7FD-5B143FE2D6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sp>
      </p:grpSp>
      <p:sp useBgFill="1">
        <p:nvSpPr>
          <p:cNvPr id="53" name="Rectangle 42">
            <a:extLst>
              <a:ext uri="{FF2B5EF4-FFF2-40B4-BE49-F238E27FC236}">
                <a16:creationId xmlns:a16="http://schemas.microsoft.com/office/drawing/2014/main" id="{0E2D3DCD-4716-40AA-90C0-6F2F9F116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4" name="Rectangle 44">
            <a:extLst>
              <a:ext uri="{FF2B5EF4-FFF2-40B4-BE49-F238E27FC236}">
                <a16:creationId xmlns:a16="http://schemas.microsoft.com/office/drawing/2014/main" id="{037BACED-9574-4AAE-9D04-5100308350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25845"/>
            <a:ext cx="12192000" cy="2610465"/>
          </a:xfrm>
          <a:prstGeom prst="rect">
            <a:avLst/>
          </a:prstGeom>
          <a:solidFill>
            <a:schemeClr val="bg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8874CA19-2C55-4DD3-91D7-E4BE3917FE29}"/>
              </a:ext>
            </a:extLst>
          </p:cNvPr>
          <p:cNvSpPr>
            <a:spLocks noGrp="1"/>
          </p:cNvSpPr>
          <p:nvPr>
            <p:ph type="title" idx="4294967295"/>
          </p:nvPr>
        </p:nvSpPr>
        <p:spPr>
          <a:xfrm>
            <a:off x="1051559" y="3891594"/>
            <a:ext cx="10509069" cy="1936322"/>
          </a:xfrm>
        </p:spPr>
        <p:txBody>
          <a:bodyPr vert="horz" lIns="91440" tIns="45720" rIns="91440" bIns="45720" rtlCol="0" anchor="b">
            <a:noAutofit/>
          </a:bodyPr>
          <a:lstStyle/>
          <a:p>
            <a:pPr>
              <a:lnSpc>
                <a:spcPct val="100000"/>
              </a:lnSpc>
            </a:pPr>
            <a:r>
              <a:rPr lang="en-US" sz="5000" b="1" dirty="0">
                <a:solidFill>
                  <a:schemeClr val="tx1"/>
                </a:solidFill>
              </a:rPr>
              <a:t>STEP ONE </a:t>
            </a:r>
            <a:br>
              <a:rPr lang="en-US" sz="5000" b="1" dirty="0">
                <a:solidFill>
                  <a:schemeClr val="tx1"/>
                </a:solidFill>
              </a:rPr>
            </a:br>
            <a:r>
              <a:rPr lang="en-US" sz="5000" b="1" dirty="0">
                <a:solidFill>
                  <a:schemeClr val="tx1"/>
                </a:solidFill>
              </a:rPr>
              <a:t>Role of the Title IX Coordinator</a:t>
            </a:r>
            <a:endParaRPr lang="en-US" sz="5000" dirty="0">
              <a:solidFill>
                <a:schemeClr val="tx1"/>
              </a:solidFill>
            </a:endParaRPr>
          </a:p>
        </p:txBody>
      </p:sp>
      <p:pic>
        <p:nvPicPr>
          <p:cNvPr id="11" name="Content Placeholder 10" descr="A person wearing a suit and tie smiling at the camera&#10;&#10;Description automatically generated">
            <a:extLst>
              <a:ext uri="{FF2B5EF4-FFF2-40B4-BE49-F238E27FC236}">
                <a16:creationId xmlns:a16="http://schemas.microsoft.com/office/drawing/2014/main" id="{B688D450-61AC-418C-83FC-9B7B759B9F4D}"/>
              </a:ext>
            </a:extLst>
          </p:cNvPr>
          <p:cNvPicPr>
            <a:picLocks noChangeAspect="1"/>
          </p:cNvPicPr>
          <p:nvPr/>
        </p:nvPicPr>
        <p:blipFill rotWithShape="1">
          <a:blip r:embed="rId7">
            <a:extLst>
              <a:ext uri="{837473B0-CC2E-450A-ABE3-18F120FF3D39}">
                <a1611:picAttrSrcUrl xmlns:a1611="http://schemas.microsoft.com/office/drawing/2016/11/main" r:id="rId8"/>
              </a:ext>
            </a:extLst>
          </a:blip>
          <a:srcRect b="3321"/>
          <a:stretch/>
        </p:blipFill>
        <p:spPr>
          <a:xfrm>
            <a:off x="20" y="-508689"/>
            <a:ext cx="12191980" cy="4243361"/>
          </a:xfrm>
          <a:prstGeom prst="rect">
            <a:avLst/>
          </a:prstGeom>
        </p:spPr>
      </p:pic>
    </p:spTree>
    <p:extLst>
      <p:ext uri="{BB962C8B-B14F-4D97-AF65-F5344CB8AC3E}">
        <p14:creationId xmlns:p14="http://schemas.microsoft.com/office/powerpoint/2010/main" val="258214979"/>
      </p:ext>
    </p:extLst>
  </p:cSld>
  <p:clrMapOvr>
    <a:overrideClrMapping bg1="dk1" tx1="lt1" bg2="dk2" tx2="lt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497C93EA-CB6B-4ADF-AC9F-BAD52E261134}"/>
              </a:ext>
            </a:extLst>
          </p:cNvPr>
          <p:cNvGraphicFramePr/>
          <p:nvPr>
            <p:extLst>
              <p:ext uri="{D42A27DB-BD31-4B8C-83A1-F6EECF244321}">
                <p14:modId xmlns:p14="http://schemas.microsoft.com/office/powerpoint/2010/main" val="1040165079"/>
              </p:ext>
            </p:extLst>
          </p:nvPr>
        </p:nvGraphicFramePr>
        <p:xfrm>
          <a:off x="0" y="1534959"/>
          <a:ext cx="12268200" cy="29390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4" name="Diagram 3">
            <a:extLst>
              <a:ext uri="{FF2B5EF4-FFF2-40B4-BE49-F238E27FC236}">
                <a16:creationId xmlns:a16="http://schemas.microsoft.com/office/drawing/2014/main" id="{F5CE7737-3017-44E5-8857-A3580F3C6F3F}"/>
              </a:ext>
            </a:extLst>
          </p:cNvPr>
          <p:cNvGraphicFramePr/>
          <p:nvPr/>
        </p:nvGraphicFramePr>
        <p:xfrm>
          <a:off x="3577392" y="3429000"/>
          <a:ext cx="4570727" cy="339718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7" name="Title 6">
            <a:extLst>
              <a:ext uri="{FF2B5EF4-FFF2-40B4-BE49-F238E27FC236}">
                <a16:creationId xmlns:a16="http://schemas.microsoft.com/office/drawing/2014/main" id="{8BE18876-A70F-43B7-A313-EF1182077DCB}"/>
              </a:ext>
            </a:extLst>
          </p:cNvPr>
          <p:cNvSpPr>
            <a:spLocks noGrp="1"/>
          </p:cNvSpPr>
          <p:nvPr>
            <p:ph type="title"/>
          </p:nvPr>
        </p:nvSpPr>
        <p:spPr/>
        <p:txBody>
          <a:bodyPr/>
          <a:lstStyle/>
          <a:p>
            <a:r>
              <a:rPr lang="en-US" b="1" dirty="0"/>
              <a:t>Actions to take upon receipt of a report</a:t>
            </a:r>
          </a:p>
        </p:txBody>
      </p:sp>
      <p:graphicFrame>
        <p:nvGraphicFramePr>
          <p:cNvPr id="10" name="Diagram 9">
            <a:extLst>
              <a:ext uri="{FF2B5EF4-FFF2-40B4-BE49-F238E27FC236}">
                <a16:creationId xmlns:a16="http://schemas.microsoft.com/office/drawing/2014/main" id="{C5624CB6-9A6B-4E8B-B1B1-F58F66E20D32}"/>
              </a:ext>
            </a:extLst>
          </p:cNvPr>
          <p:cNvGraphicFramePr/>
          <p:nvPr/>
        </p:nvGraphicFramePr>
        <p:xfrm>
          <a:off x="7217229" y="4861711"/>
          <a:ext cx="3592286" cy="2007224"/>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Tree>
    <p:extLst>
      <p:ext uri="{BB962C8B-B14F-4D97-AF65-F5344CB8AC3E}">
        <p14:creationId xmlns:p14="http://schemas.microsoft.com/office/powerpoint/2010/main" val="41076944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BC2BF-2714-4CA8-962F-6F8FE89FE659}"/>
              </a:ext>
            </a:extLst>
          </p:cNvPr>
          <p:cNvSpPr>
            <a:spLocks noGrp="1"/>
          </p:cNvSpPr>
          <p:nvPr>
            <p:ph type="title"/>
          </p:nvPr>
        </p:nvSpPr>
        <p:spPr>
          <a:xfrm>
            <a:off x="1069848" y="574158"/>
            <a:ext cx="10058400" cy="1690576"/>
          </a:xfrm>
        </p:spPr>
        <p:txBody>
          <a:bodyPr>
            <a:noAutofit/>
          </a:bodyPr>
          <a:lstStyle/>
          <a:p>
            <a:r>
              <a:rPr lang="en-US" sz="4800" b="1" dirty="0"/>
              <a:t>Actions to Take Upon Receipt of a Complaint </a:t>
            </a:r>
            <a:br>
              <a:rPr lang="en-US" sz="4800" b="1" dirty="0"/>
            </a:br>
            <a:endParaRPr lang="en-US" sz="4800" b="1" cap="small" dirty="0"/>
          </a:p>
        </p:txBody>
      </p:sp>
      <p:graphicFrame>
        <p:nvGraphicFramePr>
          <p:cNvPr id="4" name="Diagram 3">
            <a:extLst>
              <a:ext uri="{FF2B5EF4-FFF2-40B4-BE49-F238E27FC236}">
                <a16:creationId xmlns:a16="http://schemas.microsoft.com/office/drawing/2014/main" id="{FEDFFD43-9074-4997-8E6F-41DFF9F92CC3}"/>
              </a:ext>
            </a:extLst>
          </p:cNvPr>
          <p:cNvGraphicFramePr/>
          <p:nvPr>
            <p:extLst>
              <p:ext uri="{D42A27DB-BD31-4B8C-83A1-F6EECF244321}">
                <p14:modId xmlns:p14="http://schemas.microsoft.com/office/powerpoint/2010/main" val="2357217903"/>
              </p:ext>
            </p:extLst>
          </p:nvPr>
        </p:nvGraphicFramePr>
        <p:xfrm>
          <a:off x="1069975" y="2385390"/>
          <a:ext cx="10058400" cy="36178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881032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C06EAFD-0C69-4B3B-BEA7-E7E11DDF9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4066C89-42FB-4624-9AFE-3A31B3649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4648169" cy="6858000"/>
          </a:xfrm>
          <a:prstGeom prst="rect">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algn="ctr" defTabSz="914400"/>
            <a:endParaRPr lang="en-US" sz="2000" kern="0">
              <a:solidFill>
                <a:prstClr val="white"/>
              </a:solidFill>
              <a:latin typeface="Rockwell Extra Bold" pitchFamily="18" charset="0"/>
            </a:endParaRPr>
          </a:p>
        </p:txBody>
      </p:sp>
      <p:sp>
        <p:nvSpPr>
          <p:cNvPr id="2" name="Title 1">
            <a:extLst>
              <a:ext uri="{FF2B5EF4-FFF2-40B4-BE49-F238E27FC236}">
                <a16:creationId xmlns:a16="http://schemas.microsoft.com/office/drawing/2014/main" id="{CAB3BBD1-55CC-44FC-88B8-5375EAAD5EF6}"/>
              </a:ext>
            </a:extLst>
          </p:cNvPr>
          <p:cNvSpPr>
            <a:spLocks noGrp="1"/>
          </p:cNvSpPr>
          <p:nvPr>
            <p:ph type="title"/>
          </p:nvPr>
        </p:nvSpPr>
        <p:spPr>
          <a:xfrm>
            <a:off x="643468" y="643466"/>
            <a:ext cx="3686312" cy="5528734"/>
          </a:xfrm>
        </p:spPr>
        <p:txBody>
          <a:bodyPr>
            <a:normAutofit/>
          </a:bodyPr>
          <a:lstStyle/>
          <a:p>
            <a:pPr algn="r"/>
            <a:r>
              <a:rPr lang="en-US" sz="6000" dirty="0">
                <a:solidFill>
                  <a:srgbClr val="FFFFFF"/>
                </a:solidFill>
              </a:rPr>
              <a:t>Mandatory</a:t>
            </a:r>
            <a:br>
              <a:rPr lang="en-US" sz="6000" dirty="0">
                <a:solidFill>
                  <a:srgbClr val="FFFFFF"/>
                </a:solidFill>
              </a:rPr>
            </a:br>
            <a:r>
              <a:rPr lang="en-US" sz="6000" dirty="0">
                <a:solidFill>
                  <a:srgbClr val="FFFFFF"/>
                </a:solidFill>
              </a:rPr>
              <a:t>DISMISSAL</a:t>
            </a:r>
          </a:p>
        </p:txBody>
      </p:sp>
      <p:sp>
        <p:nvSpPr>
          <p:cNvPr id="3" name="Content Placeholder 2">
            <a:extLst>
              <a:ext uri="{FF2B5EF4-FFF2-40B4-BE49-F238E27FC236}">
                <a16:creationId xmlns:a16="http://schemas.microsoft.com/office/drawing/2014/main" id="{FEE6294B-2A0E-4534-9AB3-52E0681C38B7}"/>
              </a:ext>
            </a:extLst>
          </p:cNvPr>
          <p:cNvSpPr>
            <a:spLocks noGrp="1"/>
          </p:cNvSpPr>
          <p:nvPr>
            <p:ph idx="1"/>
          </p:nvPr>
        </p:nvSpPr>
        <p:spPr>
          <a:xfrm>
            <a:off x="5053780" y="599768"/>
            <a:ext cx="6074467" cy="5572432"/>
          </a:xfrm>
        </p:spPr>
        <p:txBody>
          <a:bodyPr anchor="ctr">
            <a:normAutofit fontScale="92500" lnSpcReduction="20000"/>
          </a:bodyPr>
          <a:lstStyle/>
          <a:p>
            <a:endParaRPr lang="en-US" dirty="0"/>
          </a:p>
          <a:p>
            <a:pPr marL="0" indent="0">
              <a:buNone/>
            </a:pPr>
            <a:r>
              <a:rPr lang="en-US" sz="2500" dirty="0"/>
              <a:t>A formal complaint </a:t>
            </a:r>
            <a:r>
              <a:rPr lang="en-US" sz="2500" b="1" i="1" dirty="0"/>
              <a:t>must</a:t>
            </a:r>
            <a:r>
              <a:rPr lang="en-US" sz="2500" dirty="0"/>
              <a:t> immediately be dismissed if:</a:t>
            </a:r>
          </a:p>
          <a:p>
            <a:pPr marL="0" indent="0">
              <a:buNone/>
            </a:pPr>
            <a:r>
              <a:rPr lang="en-US" sz="2500" dirty="0"/>
              <a:t> </a:t>
            </a:r>
          </a:p>
          <a:p>
            <a:pPr marL="457200" indent="-457200">
              <a:buNone/>
            </a:pPr>
            <a:r>
              <a:rPr lang="en-US" sz="2500" dirty="0"/>
              <a:t>a.	The conduct alleged in the formal complaint, even if proven, does not meet the definition of sexual harassment set by these regulations;</a:t>
            </a:r>
          </a:p>
          <a:p>
            <a:pPr marL="457200" indent="-457200">
              <a:buNone/>
            </a:pPr>
            <a:r>
              <a:rPr lang="en-US" sz="2500" dirty="0"/>
              <a:t> </a:t>
            </a:r>
          </a:p>
          <a:p>
            <a:pPr marL="457200" indent="-457200">
              <a:buNone/>
            </a:pPr>
            <a:r>
              <a:rPr lang="en-US" sz="2500" dirty="0"/>
              <a:t>b.	The conduct alleged in the formal complaint did not occur in the school or school district’s education program or activity; or</a:t>
            </a:r>
          </a:p>
          <a:p>
            <a:pPr marL="457200" indent="-457200">
              <a:buNone/>
            </a:pPr>
            <a:r>
              <a:rPr lang="en-US" sz="2500" dirty="0"/>
              <a:t> </a:t>
            </a:r>
          </a:p>
          <a:p>
            <a:pPr marL="457200" indent="-457200">
              <a:buNone/>
            </a:pPr>
            <a:r>
              <a:rPr lang="en-US" sz="2500" dirty="0"/>
              <a:t>c.	The conduct alleged did not occur against a person in the United States.</a:t>
            </a:r>
          </a:p>
          <a:p>
            <a:endParaRPr lang="en-US" dirty="0"/>
          </a:p>
        </p:txBody>
      </p:sp>
      <p:sp>
        <p:nvSpPr>
          <p:cNvPr id="12" name="Oval 11">
            <a:extLst>
              <a:ext uri="{FF2B5EF4-FFF2-40B4-BE49-F238E27FC236}">
                <a16:creationId xmlns:a16="http://schemas.microsoft.com/office/drawing/2014/main" id="{BA218FBC-B2D6-48CA-9289-C4110162E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4">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a:extLst>
              <a:ext uri="{FF2B5EF4-FFF2-40B4-BE49-F238E27FC236}">
                <a16:creationId xmlns:a16="http://schemas.microsoft.com/office/drawing/2014/main" id="{2DED9084-49DA-4911-ACB7-5F9E4DEFA0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7684152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7">
            <a:extLst>
              <a:ext uri="{FF2B5EF4-FFF2-40B4-BE49-F238E27FC236}">
                <a16:creationId xmlns:a16="http://schemas.microsoft.com/office/drawing/2014/main" id="{56B66E70-9451-4286-A0C2-6CF108FE81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9">
            <a:extLst>
              <a:ext uri="{FF2B5EF4-FFF2-40B4-BE49-F238E27FC236}">
                <a16:creationId xmlns:a16="http://schemas.microsoft.com/office/drawing/2014/main" id="{2A4B0696-68E2-40ED-B597-4B87387544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38656" cy="6858000"/>
          </a:xfrm>
          <a:prstGeom prst="rect">
            <a:avLst/>
          </a:prstGeom>
          <a:solidFill>
            <a:schemeClr val="tx2"/>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9" name="Rectangle 11">
            <a:extLst>
              <a:ext uri="{FF2B5EF4-FFF2-40B4-BE49-F238E27FC236}">
                <a16:creationId xmlns:a16="http://schemas.microsoft.com/office/drawing/2014/main" id="{A19EF1B4-0F49-44D2-AE21-263819BFBC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38656" y="0"/>
            <a:ext cx="4653776" cy="6858000"/>
          </a:xfrm>
          <a:prstGeom prst="rect">
            <a:avLst/>
          </a:prstGeom>
          <a:blipFill dpi="0" rotWithShape="1">
            <a:blip r:embed="rId2">
              <a:alphaModFix amt="4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0CF9E18-16D7-4976-9788-71CC939E4112}"/>
              </a:ext>
            </a:extLst>
          </p:cNvPr>
          <p:cNvSpPr>
            <a:spLocks noGrp="1"/>
          </p:cNvSpPr>
          <p:nvPr>
            <p:ph type="title"/>
          </p:nvPr>
        </p:nvSpPr>
        <p:spPr>
          <a:xfrm>
            <a:off x="2082119" y="643466"/>
            <a:ext cx="3348017" cy="5571067"/>
          </a:xfrm>
        </p:spPr>
        <p:txBody>
          <a:bodyPr>
            <a:normAutofit/>
          </a:bodyPr>
          <a:lstStyle/>
          <a:p>
            <a:r>
              <a:rPr lang="en-US" sz="6000" dirty="0">
                <a:solidFill>
                  <a:schemeClr val="tx1"/>
                </a:solidFill>
              </a:rPr>
              <a:t>PERMISSIVE DISMISSAL</a:t>
            </a:r>
          </a:p>
        </p:txBody>
      </p:sp>
      <p:sp>
        <p:nvSpPr>
          <p:cNvPr id="3" name="Content Placeholder 2">
            <a:extLst>
              <a:ext uri="{FF2B5EF4-FFF2-40B4-BE49-F238E27FC236}">
                <a16:creationId xmlns:a16="http://schemas.microsoft.com/office/drawing/2014/main" id="{63A1D27A-6E11-45CC-BC0B-C1EB0816F963}"/>
              </a:ext>
            </a:extLst>
          </p:cNvPr>
          <p:cNvSpPr>
            <a:spLocks noGrp="1"/>
          </p:cNvSpPr>
          <p:nvPr>
            <p:ph idx="1"/>
          </p:nvPr>
        </p:nvSpPr>
        <p:spPr>
          <a:xfrm>
            <a:off x="6270171" y="171120"/>
            <a:ext cx="5682343" cy="6686880"/>
          </a:xfrm>
        </p:spPr>
        <p:txBody>
          <a:bodyPr anchor="ctr">
            <a:normAutofit fontScale="32500" lnSpcReduction="20000"/>
          </a:bodyPr>
          <a:lstStyle/>
          <a:p>
            <a:pPr marL="0" indent="0">
              <a:lnSpc>
                <a:spcPct val="120000"/>
              </a:lnSpc>
              <a:spcBef>
                <a:spcPts val="0"/>
              </a:spcBef>
              <a:buNone/>
            </a:pPr>
            <a:r>
              <a:rPr lang="en-US" sz="6800" dirty="0"/>
              <a:t>A formal complaint </a:t>
            </a:r>
            <a:r>
              <a:rPr lang="en-US" sz="6800" b="1" i="1" dirty="0"/>
              <a:t>may</a:t>
            </a:r>
            <a:r>
              <a:rPr lang="en-US" sz="6800" dirty="0"/>
              <a:t> be dismissed if:</a:t>
            </a:r>
          </a:p>
          <a:p>
            <a:pPr marL="0" indent="0">
              <a:lnSpc>
                <a:spcPct val="120000"/>
              </a:lnSpc>
              <a:spcBef>
                <a:spcPts val="0"/>
              </a:spcBef>
              <a:buNone/>
            </a:pPr>
            <a:endParaRPr lang="en-US" sz="6800" dirty="0"/>
          </a:p>
          <a:p>
            <a:pPr marL="457200" indent="-457200">
              <a:lnSpc>
                <a:spcPct val="120000"/>
              </a:lnSpc>
              <a:spcBef>
                <a:spcPts val="0"/>
              </a:spcBef>
              <a:buNone/>
            </a:pPr>
            <a:r>
              <a:rPr lang="en-US" sz="6800" dirty="0"/>
              <a:t>a.	The complainant notifies the Title IX Coordinator, in writing, that they would like to withdraw the complaint;</a:t>
            </a:r>
          </a:p>
          <a:p>
            <a:pPr marL="457200" indent="-457200">
              <a:buNone/>
            </a:pPr>
            <a:r>
              <a:rPr lang="en-US" sz="6800" dirty="0"/>
              <a:t> </a:t>
            </a:r>
          </a:p>
          <a:p>
            <a:pPr marL="457200" indent="-457200">
              <a:buNone/>
            </a:pPr>
            <a:r>
              <a:rPr lang="en-US" sz="6800" dirty="0"/>
              <a:t>b.	The respondent is no longer enrolled at or employed by the school; or</a:t>
            </a:r>
          </a:p>
          <a:p>
            <a:pPr marL="457200" indent="-457200">
              <a:buNone/>
            </a:pPr>
            <a:r>
              <a:rPr lang="en-US" sz="6800" dirty="0"/>
              <a:t> </a:t>
            </a:r>
          </a:p>
          <a:p>
            <a:pPr marL="457200" indent="-457200">
              <a:buNone/>
            </a:pPr>
            <a:r>
              <a:rPr lang="en-US" sz="6800" dirty="0"/>
              <a:t>c.	Specific circumstances prevent the school or school district from gathering evidence sufficient to reach a determination as to the complaint.</a:t>
            </a:r>
          </a:p>
          <a:p>
            <a:pPr marL="457200" indent="-457200">
              <a:buNone/>
            </a:pPr>
            <a:r>
              <a:rPr lang="en-US" sz="3400" dirty="0"/>
              <a:t> </a:t>
            </a:r>
          </a:p>
          <a:p>
            <a:endParaRPr lang="en-US" sz="1800" dirty="0"/>
          </a:p>
        </p:txBody>
      </p:sp>
      <p:grpSp>
        <p:nvGrpSpPr>
          <p:cNvPr id="20" name="Group 13">
            <a:extLst>
              <a:ext uri="{FF2B5EF4-FFF2-40B4-BE49-F238E27FC236}">
                <a16:creationId xmlns:a16="http://schemas.microsoft.com/office/drawing/2014/main" id="{2B69B0BE-E00A-432A-98D1-A47B82C1636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401725" y="6229681"/>
            <a:chExt cx="457200" cy="457200"/>
          </a:xfrm>
        </p:grpSpPr>
        <p:sp>
          <p:nvSpPr>
            <p:cNvPr id="15" name="Oval 14">
              <a:extLst>
                <a:ext uri="{FF2B5EF4-FFF2-40B4-BE49-F238E27FC236}">
                  <a16:creationId xmlns:a16="http://schemas.microsoft.com/office/drawing/2014/main" id="{0AF8A5ED-19F8-4707-8EEC-7115E6B112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4">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6" name="Oval 15">
              <a:extLst>
                <a:ext uri="{FF2B5EF4-FFF2-40B4-BE49-F238E27FC236}">
                  <a16:creationId xmlns:a16="http://schemas.microsoft.com/office/drawing/2014/main" id="{C5F50C1C-978D-45B5-B716-7DA91773CD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38531554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tint val="75000"/>
                <a:shade val="58000"/>
                <a:satMod val="120000"/>
              </a:schemeClr>
              <a:schemeClr val="bg1">
                <a:tint val="50000"/>
                <a:shade val="96000"/>
              </a:schemeClr>
            </a:duotone>
          </a:blip>
          <a:tile tx="0" ty="0" sx="100000" sy="100000" flip="none" algn="tl"/>
        </a:blip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2550AE69-AC86-4188-83E5-A856C4F1D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Rectangle 30">
            <a:extLst>
              <a:ext uri="{FF2B5EF4-FFF2-40B4-BE49-F238E27FC236}">
                <a16:creationId xmlns:a16="http://schemas.microsoft.com/office/drawing/2014/main" id="{EC4CA156-2C9D-4F0C-B229-88D8B5E17B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a:extLst>
              <a:ext uri="{FF2B5EF4-FFF2-40B4-BE49-F238E27FC236}">
                <a16:creationId xmlns:a16="http://schemas.microsoft.com/office/drawing/2014/main" id="{D7361ED3-EBE5-4EFC-8DA3-D0CE4BF2F4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5" name="Group 34">
            <a:extLst>
              <a:ext uri="{FF2B5EF4-FFF2-40B4-BE49-F238E27FC236}">
                <a16:creationId xmlns:a16="http://schemas.microsoft.com/office/drawing/2014/main" id="{85105087-7F16-4C94-837C-C454451166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36" name="Oval 35">
              <a:extLst>
                <a:ext uri="{FF2B5EF4-FFF2-40B4-BE49-F238E27FC236}">
                  <a16:creationId xmlns:a16="http://schemas.microsoft.com/office/drawing/2014/main" id="{4F2F3467-E50F-4A91-B27D-E324936A66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Layer>
                    </a14:imgProps>
                  </a:ext>
                </a:extLst>
              </a:blip>
              <a:srcRect/>
              <a:tile tx="0" ty="0" sx="85000" sy="85000" flip="none" algn="tl"/>
            </a:blipFill>
            <a:ln w="25400" cap="flat" cmpd="sng" algn="ctr">
              <a:noFill/>
              <a:prstDash val="solid"/>
            </a:ln>
            <a:effectLst/>
          </p:spPr>
        </p:sp>
        <p:sp>
          <p:nvSpPr>
            <p:cNvPr id="37" name="Oval 36">
              <a:extLst>
                <a:ext uri="{FF2B5EF4-FFF2-40B4-BE49-F238E27FC236}">
                  <a16:creationId xmlns:a16="http://schemas.microsoft.com/office/drawing/2014/main" id="{D678BE03-AC84-4940-A7FD-5B143FE2D6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sp>
      </p:grpSp>
      <p:sp useBgFill="1">
        <p:nvSpPr>
          <p:cNvPr id="39" name="Rectangle 38">
            <a:extLst>
              <a:ext uri="{FF2B5EF4-FFF2-40B4-BE49-F238E27FC236}">
                <a16:creationId xmlns:a16="http://schemas.microsoft.com/office/drawing/2014/main" id="{0E2D3DCD-4716-40AA-90C0-6F2F9F116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1" name="Rectangle 40">
            <a:extLst>
              <a:ext uri="{FF2B5EF4-FFF2-40B4-BE49-F238E27FC236}">
                <a16:creationId xmlns:a16="http://schemas.microsoft.com/office/drawing/2014/main" id="{037BACED-9574-4AAE-9D04-5100308350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25845"/>
            <a:ext cx="12192000" cy="2610465"/>
          </a:xfrm>
          <a:prstGeom prst="rect">
            <a:avLst/>
          </a:prstGeom>
          <a:solidFill>
            <a:schemeClr val="bg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F1D4EC2-F595-4E65-9441-F8AF4BE676AB}"/>
              </a:ext>
            </a:extLst>
          </p:cNvPr>
          <p:cNvSpPr>
            <a:spLocks noGrp="1"/>
          </p:cNvSpPr>
          <p:nvPr>
            <p:ph type="title"/>
          </p:nvPr>
        </p:nvSpPr>
        <p:spPr>
          <a:xfrm>
            <a:off x="1051559" y="4617982"/>
            <a:ext cx="10509069" cy="1622180"/>
          </a:xfrm>
        </p:spPr>
        <p:txBody>
          <a:bodyPr vert="horz" lIns="91440" tIns="45720" rIns="91440" bIns="45720" rtlCol="0" anchor="b">
            <a:normAutofit/>
          </a:bodyPr>
          <a:lstStyle/>
          <a:p>
            <a:pPr algn="ctr">
              <a:lnSpc>
                <a:spcPct val="80000"/>
              </a:lnSpc>
            </a:pPr>
            <a:r>
              <a:rPr lang="en-US" sz="5600" b="1" dirty="0">
                <a:solidFill>
                  <a:schemeClr val="tx1"/>
                </a:solidFill>
              </a:rPr>
              <a:t>RESPONSIBILITIES WHEN DISMISSING A COMPLAINT</a:t>
            </a:r>
          </a:p>
        </p:txBody>
      </p:sp>
      <p:pic>
        <p:nvPicPr>
          <p:cNvPr id="7" name="Content Placeholder 6" descr="A picture containing food, table, coffee&#10;&#10;Description automatically generated">
            <a:extLst>
              <a:ext uri="{FF2B5EF4-FFF2-40B4-BE49-F238E27FC236}">
                <a16:creationId xmlns:a16="http://schemas.microsoft.com/office/drawing/2014/main" id="{C808C749-D72C-445E-AD64-EC3C1C7D4DB2}"/>
              </a:ext>
            </a:extLst>
          </p:cNvPr>
          <p:cNvPicPr>
            <a:picLocks noChangeAspect="1"/>
          </p:cNvPicPr>
          <p:nvPr/>
        </p:nvPicPr>
        <p:blipFill rotWithShape="1">
          <a:blip r:embed="rId7">
            <a:extLst>
              <a:ext uri="{837473B0-CC2E-450A-ABE3-18F120FF3D39}">
                <a1611:picAttrSrcUrl xmlns:a1611="http://schemas.microsoft.com/office/drawing/2016/11/main" r:id="rId8"/>
              </a:ext>
            </a:extLst>
          </a:blip>
          <a:srcRect t="17662" b="29403"/>
          <a:stretch/>
        </p:blipFill>
        <p:spPr>
          <a:xfrm>
            <a:off x="20" y="10"/>
            <a:ext cx="12191980" cy="4243361"/>
          </a:xfrm>
          <a:prstGeom prst="rect">
            <a:avLst/>
          </a:prstGeom>
        </p:spPr>
      </p:pic>
    </p:spTree>
    <p:extLst>
      <p:ext uri="{BB962C8B-B14F-4D97-AF65-F5344CB8AC3E}">
        <p14:creationId xmlns:p14="http://schemas.microsoft.com/office/powerpoint/2010/main" val="3809306618"/>
      </p:ext>
    </p:extLst>
  </p:cSld>
  <p:clrMapOvr>
    <a:overrideClrMapping bg1="dk1" tx1="lt1" bg2="dk2" tx2="lt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7B52D-1472-4E8C-8E24-3FCF73E80936}"/>
              </a:ext>
            </a:extLst>
          </p:cNvPr>
          <p:cNvSpPr>
            <a:spLocks noGrp="1"/>
          </p:cNvSpPr>
          <p:nvPr>
            <p:ph type="title"/>
          </p:nvPr>
        </p:nvSpPr>
        <p:spPr/>
        <p:txBody>
          <a:bodyPr/>
          <a:lstStyle/>
          <a:p>
            <a:r>
              <a:rPr lang="en-US" dirty="0"/>
              <a:t>Keep in Mind…</a:t>
            </a:r>
          </a:p>
        </p:txBody>
      </p:sp>
      <p:sp>
        <p:nvSpPr>
          <p:cNvPr id="3" name="Content Placeholder 2">
            <a:extLst>
              <a:ext uri="{FF2B5EF4-FFF2-40B4-BE49-F238E27FC236}">
                <a16:creationId xmlns:a16="http://schemas.microsoft.com/office/drawing/2014/main" id="{98E16826-1F0B-455F-8771-69C05E028175}"/>
              </a:ext>
            </a:extLst>
          </p:cNvPr>
          <p:cNvSpPr>
            <a:spLocks noGrp="1"/>
          </p:cNvSpPr>
          <p:nvPr>
            <p:ph idx="1"/>
          </p:nvPr>
        </p:nvSpPr>
        <p:spPr/>
        <p:txBody>
          <a:bodyPr/>
          <a:lstStyle/>
          <a:p>
            <a:r>
              <a:rPr lang="en-US" dirty="0"/>
              <a:t>Conduct that does not rise to the level of a Title IX complaint may still require action</a:t>
            </a:r>
          </a:p>
        </p:txBody>
      </p:sp>
    </p:spTree>
    <p:extLst>
      <p:ext uri="{BB962C8B-B14F-4D97-AF65-F5344CB8AC3E}">
        <p14:creationId xmlns:p14="http://schemas.microsoft.com/office/powerpoint/2010/main" val="37838630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5118BA95-03E7-41B7-B442-0AF8C0A7FF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14" name="Group 13">
            <a:extLst>
              <a:ext uri="{FF2B5EF4-FFF2-40B4-BE49-F238E27FC236}">
                <a16:creationId xmlns:a16="http://schemas.microsoft.com/office/drawing/2014/main" id="{E799C3D5-7D55-4046-808C-F290F456D6E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61035" y="1679569"/>
            <a:ext cx="3498864" cy="3498858"/>
            <a:chOff x="1061035" y="1679569"/>
            <a:chExt cx="3498864" cy="3498858"/>
          </a:xfrm>
        </p:grpSpPr>
        <p:sp>
          <p:nvSpPr>
            <p:cNvPr id="15" name="Oval 14">
              <a:extLst>
                <a:ext uri="{FF2B5EF4-FFF2-40B4-BE49-F238E27FC236}">
                  <a16:creationId xmlns:a16="http://schemas.microsoft.com/office/drawing/2014/main" id="{059D8741-EAD6-41B1-A882-70D70FC358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61035" y="1679569"/>
              <a:ext cx="3498864" cy="3498858"/>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6" name="Oval 15">
              <a:extLst>
                <a:ext uri="{FF2B5EF4-FFF2-40B4-BE49-F238E27FC236}">
                  <a16:creationId xmlns:a16="http://schemas.microsoft.com/office/drawing/2014/main" id="{45444F36-3103-4D11-A25F-C054D4606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46134" y="1864667"/>
              <a:ext cx="3128666" cy="312866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Title 5">
            <a:extLst>
              <a:ext uri="{FF2B5EF4-FFF2-40B4-BE49-F238E27FC236}">
                <a16:creationId xmlns:a16="http://schemas.microsoft.com/office/drawing/2014/main" id="{15EAE7CD-F431-4C38-89B3-2AFD30793239}"/>
              </a:ext>
            </a:extLst>
          </p:cNvPr>
          <p:cNvSpPr>
            <a:spLocks noGrp="1"/>
          </p:cNvSpPr>
          <p:nvPr>
            <p:ph type="title"/>
          </p:nvPr>
        </p:nvSpPr>
        <p:spPr>
          <a:xfrm>
            <a:off x="1246134" y="1480457"/>
            <a:ext cx="3206122" cy="3697969"/>
          </a:xfrm>
          <a:noFill/>
        </p:spPr>
        <p:txBody>
          <a:bodyPr>
            <a:normAutofit/>
          </a:bodyPr>
          <a:lstStyle/>
          <a:p>
            <a:pPr algn="ctr"/>
            <a:r>
              <a:rPr lang="en-US" sz="3600" dirty="0">
                <a:solidFill>
                  <a:srgbClr val="FFFFFF"/>
                </a:solidFill>
              </a:rPr>
              <a:t>Notice to parties</a:t>
            </a:r>
          </a:p>
        </p:txBody>
      </p:sp>
      <p:sp>
        <p:nvSpPr>
          <p:cNvPr id="18" name="Rectangle 17">
            <a:extLst>
              <a:ext uri="{FF2B5EF4-FFF2-40B4-BE49-F238E27FC236}">
                <a16:creationId xmlns:a16="http://schemas.microsoft.com/office/drawing/2014/main" id="{AD9B3EAD-A2B3-42C4-927C-3455E3E69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02277" y="3388659"/>
            <a:ext cx="3657600" cy="80683"/>
          </a:xfrm>
          <a:prstGeom prst="rect">
            <a:avLst/>
          </a:prstGeom>
          <a:blipFill dpi="0" rotWithShape="1">
            <a:blip r:embed="rId4">
              <a:alphaModFix amt="85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7" name="Content Placeholder 6">
            <a:extLst>
              <a:ext uri="{FF2B5EF4-FFF2-40B4-BE49-F238E27FC236}">
                <a16:creationId xmlns:a16="http://schemas.microsoft.com/office/drawing/2014/main" id="{85326A66-3E85-473A-ACE9-6C2440BD396D}"/>
              </a:ext>
            </a:extLst>
          </p:cNvPr>
          <p:cNvSpPr>
            <a:spLocks noGrp="1"/>
          </p:cNvSpPr>
          <p:nvPr>
            <p:ph idx="1"/>
          </p:nvPr>
        </p:nvSpPr>
        <p:spPr>
          <a:xfrm>
            <a:off x="5695342" y="1480456"/>
            <a:ext cx="6493610" cy="4652149"/>
          </a:xfrm>
        </p:spPr>
        <p:txBody>
          <a:bodyPr anchor="ctr">
            <a:normAutofit lnSpcReduction="10000"/>
          </a:bodyPr>
          <a:lstStyle/>
          <a:p>
            <a:pPr marL="457200" indent="-457200" defTabSz="457200">
              <a:buFont typeface="+mj-lt"/>
              <a:buAutoNum type="arabicPeriod"/>
            </a:pPr>
            <a:r>
              <a:rPr lang="en-US" sz="3600" dirty="0"/>
              <a:t>Grievance/Informal Resolution Process;</a:t>
            </a:r>
          </a:p>
          <a:p>
            <a:pPr marL="457200" indent="-457200">
              <a:buFont typeface="+mj-lt"/>
              <a:buAutoNum type="arabicPeriod"/>
              <a:tabLst>
                <a:tab pos="457200" algn="l"/>
              </a:tabLst>
            </a:pPr>
            <a:r>
              <a:rPr lang="en-US" sz="3600" dirty="0"/>
              <a:t>Allegations;</a:t>
            </a:r>
          </a:p>
          <a:p>
            <a:pPr marL="457200" indent="-457200">
              <a:buFont typeface="+mj-lt"/>
              <a:buAutoNum type="arabicPeriod"/>
              <a:tabLst>
                <a:tab pos="457200" algn="l"/>
              </a:tabLst>
            </a:pPr>
            <a:r>
              <a:rPr lang="en-US" sz="3600" dirty="0"/>
              <a:t>Presumption Respondent Is Not Responsible;</a:t>
            </a:r>
          </a:p>
          <a:p>
            <a:pPr marL="457200" indent="-457200">
              <a:buFont typeface="+mj-lt"/>
              <a:buAutoNum type="arabicPeriod"/>
              <a:tabLst>
                <a:tab pos="457200" algn="l"/>
              </a:tabLst>
            </a:pPr>
            <a:r>
              <a:rPr lang="en-US" sz="3600" dirty="0"/>
              <a:t>Right to an Advisor; and</a:t>
            </a:r>
          </a:p>
          <a:p>
            <a:pPr marL="457200" indent="-457200">
              <a:buFont typeface="+mj-lt"/>
              <a:buAutoNum type="arabicPeriod"/>
              <a:tabLst>
                <a:tab pos="457200" algn="l"/>
              </a:tabLst>
            </a:pPr>
            <a:r>
              <a:rPr lang="en-US" sz="3600" dirty="0"/>
              <a:t>Code of Conduct Prohibits False Statements or Information.</a:t>
            </a:r>
          </a:p>
          <a:p>
            <a:endParaRPr lang="en-US" dirty="0"/>
          </a:p>
        </p:txBody>
      </p:sp>
    </p:spTree>
    <p:extLst>
      <p:ext uri="{BB962C8B-B14F-4D97-AF65-F5344CB8AC3E}">
        <p14:creationId xmlns:p14="http://schemas.microsoft.com/office/powerpoint/2010/main" val="36826171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A0E4E09-FC02-4ADC-951A-3FFA90B6F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7A6A133B-1980-4A2E-B9FD-04A2F38211AE}"/>
              </a:ext>
            </a:extLst>
          </p:cNvPr>
          <p:cNvSpPr>
            <a:spLocks noGrp="1"/>
          </p:cNvSpPr>
          <p:nvPr>
            <p:ph type="title"/>
          </p:nvPr>
        </p:nvSpPr>
        <p:spPr>
          <a:xfrm>
            <a:off x="6550924" y="239486"/>
            <a:ext cx="4920019" cy="1915885"/>
          </a:xfrm>
        </p:spPr>
        <p:txBody>
          <a:bodyPr vert="horz" lIns="91440" tIns="45720" rIns="91440" bIns="45720" rtlCol="0">
            <a:normAutofit/>
          </a:bodyPr>
          <a:lstStyle/>
          <a:p>
            <a:pPr algn="ctr"/>
            <a:r>
              <a:rPr lang="en-US" sz="4800" dirty="0">
                <a:solidFill>
                  <a:schemeClr val="tx1"/>
                </a:solidFill>
              </a:rPr>
              <a:t>Interim support measures</a:t>
            </a:r>
          </a:p>
        </p:txBody>
      </p:sp>
      <p:sp>
        <p:nvSpPr>
          <p:cNvPr id="15" name="Freeform: Shape 14">
            <a:extLst>
              <a:ext uri="{FF2B5EF4-FFF2-40B4-BE49-F238E27FC236}">
                <a16:creationId xmlns:a16="http://schemas.microsoft.com/office/drawing/2014/main" id="{9453FF84-60C1-4EA8-B49B-1B8C2D0C5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5859484" cy="6857997"/>
          </a:xfrm>
          <a:custGeom>
            <a:avLst/>
            <a:gdLst>
              <a:gd name="connsiteX0" fmla="*/ 3198825 w 5859484"/>
              <a:gd name="connsiteY0" fmla="*/ 0 h 6857997"/>
              <a:gd name="connsiteX1" fmla="*/ 3962351 w 5859484"/>
              <a:gd name="connsiteY1" fmla="*/ 0 h 6857997"/>
              <a:gd name="connsiteX2" fmla="*/ 4129776 w 5859484"/>
              <a:gd name="connsiteY2" fmla="*/ 128761 h 6857997"/>
              <a:gd name="connsiteX3" fmla="*/ 5859484 w 5859484"/>
              <a:gd name="connsiteY3" fmla="*/ 3718209 h 6857997"/>
              <a:gd name="connsiteX4" fmla="*/ 4624700 w 5859484"/>
              <a:gd name="connsiteY4" fmla="*/ 6845880 h 6857997"/>
              <a:gd name="connsiteX5" fmla="*/ 4612896 w 5859484"/>
              <a:gd name="connsiteY5" fmla="*/ 6857997 h 6857997"/>
              <a:gd name="connsiteX6" fmla="*/ 4017658 w 5859484"/>
              <a:gd name="connsiteY6" fmla="*/ 6857997 h 6857997"/>
              <a:gd name="connsiteX7" fmla="*/ 4173230 w 5859484"/>
              <a:gd name="connsiteY7" fmla="*/ 6719623 h 6857997"/>
              <a:gd name="connsiteX8" fmla="*/ 5443583 w 5859484"/>
              <a:gd name="connsiteY8" fmla="*/ 3718209 h 6857997"/>
              <a:gd name="connsiteX9" fmla="*/ 3355352 w 5859484"/>
              <a:gd name="connsiteY9" fmla="*/ 88079 h 6857997"/>
              <a:gd name="connsiteX10" fmla="*/ 0 w 5859484"/>
              <a:gd name="connsiteY10" fmla="*/ 0 h 6857997"/>
              <a:gd name="connsiteX11" fmla="*/ 2941255 w 5859484"/>
              <a:gd name="connsiteY11" fmla="*/ 0 h 6857997"/>
              <a:gd name="connsiteX12" fmla="*/ 3117080 w 5859484"/>
              <a:gd name="connsiteY12" fmla="*/ 88129 h 6857997"/>
              <a:gd name="connsiteX13" fmla="*/ 5324754 w 5859484"/>
              <a:gd name="connsiteY13" fmla="*/ 3718209 h 6857997"/>
              <a:gd name="connsiteX14" fmla="*/ 4089206 w 5859484"/>
              <a:gd name="connsiteY14" fmla="*/ 6637392 h 6857997"/>
              <a:gd name="connsiteX15" fmla="*/ 3841183 w 5859484"/>
              <a:gd name="connsiteY15" fmla="*/ 6857997 h 6857997"/>
              <a:gd name="connsiteX16" fmla="*/ 0 w 5859484"/>
              <a:gd name="connsiteY16"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59484" h="6857997">
                <a:moveTo>
                  <a:pt x="3198825" y="0"/>
                </a:moveTo>
                <a:lnTo>
                  <a:pt x="3962351" y="0"/>
                </a:lnTo>
                <a:lnTo>
                  <a:pt x="4129776" y="128761"/>
                </a:lnTo>
                <a:cubicBezTo>
                  <a:pt x="5186152" y="981944"/>
                  <a:pt x="5859484" y="2273123"/>
                  <a:pt x="5859484" y="3718209"/>
                </a:cubicBezTo>
                <a:cubicBezTo>
                  <a:pt x="5859484" y="4922447"/>
                  <a:pt x="5391893" y="6019805"/>
                  <a:pt x="4624700" y="6845880"/>
                </a:cubicBezTo>
                <a:lnTo>
                  <a:pt x="4612896" y="6857997"/>
                </a:lnTo>
                <a:lnTo>
                  <a:pt x="4017658" y="6857997"/>
                </a:lnTo>
                <a:lnTo>
                  <a:pt x="4173230" y="6719623"/>
                </a:lnTo>
                <a:cubicBezTo>
                  <a:pt x="4958119" y="5951494"/>
                  <a:pt x="5443583" y="4890334"/>
                  <a:pt x="5443583" y="3718209"/>
                </a:cubicBezTo>
                <a:cubicBezTo>
                  <a:pt x="5443583" y="2179795"/>
                  <a:pt x="4607295" y="832535"/>
                  <a:pt x="3355352" y="88079"/>
                </a:cubicBezTo>
                <a:close/>
                <a:moveTo>
                  <a:pt x="0" y="0"/>
                </a:moveTo>
                <a:lnTo>
                  <a:pt x="2941255" y="0"/>
                </a:lnTo>
                <a:lnTo>
                  <a:pt x="3117080" y="88129"/>
                </a:lnTo>
                <a:cubicBezTo>
                  <a:pt x="4432070" y="787221"/>
                  <a:pt x="5324754" y="2150692"/>
                  <a:pt x="5324754" y="3718209"/>
                </a:cubicBezTo>
                <a:cubicBezTo>
                  <a:pt x="5324754" y="4858221"/>
                  <a:pt x="4852591" y="5890308"/>
                  <a:pt x="4089206" y="6637392"/>
                </a:cubicBezTo>
                <a:lnTo>
                  <a:pt x="3841183" y="6857997"/>
                </a:lnTo>
                <a:lnTo>
                  <a:pt x="0" y="6857997"/>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Picture 7">
            <a:extLst>
              <a:ext uri="{FF2B5EF4-FFF2-40B4-BE49-F238E27FC236}">
                <a16:creationId xmlns:a16="http://schemas.microsoft.com/office/drawing/2014/main" id="{300FFED4-C308-4B14-8A74-6BDC4CB8B63F}"/>
              </a:ext>
            </a:extLst>
          </p:cNvPr>
          <p:cNvPicPr>
            <a:picLocks noChangeAspect="1"/>
          </p:cNvPicPr>
          <p:nvPr/>
        </p:nvPicPr>
        <p:blipFill rotWithShape="1">
          <a:blip r:embed="rId2"/>
          <a:srcRect l="2628" r="40264" b="1"/>
          <a:stretch/>
        </p:blipFill>
        <p:spPr>
          <a:xfrm>
            <a:off x="1" y="2"/>
            <a:ext cx="6095695" cy="6857997"/>
          </a:xfrm>
          <a:custGeom>
            <a:avLst/>
            <a:gdLst/>
            <a:ahLst/>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p:spPr>
      </p:pic>
      <p:sp>
        <p:nvSpPr>
          <p:cNvPr id="7" name="Content Placeholder 6">
            <a:extLst>
              <a:ext uri="{FF2B5EF4-FFF2-40B4-BE49-F238E27FC236}">
                <a16:creationId xmlns:a16="http://schemas.microsoft.com/office/drawing/2014/main" id="{3A9F0A49-D5E1-4213-B1D3-02D779A78AE9}"/>
              </a:ext>
            </a:extLst>
          </p:cNvPr>
          <p:cNvSpPr>
            <a:spLocks noGrp="1"/>
          </p:cNvSpPr>
          <p:nvPr>
            <p:ph idx="1"/>
          </p:nvPr>
        </p:nvSpPr>
        <p:spPr>
          <a:xfrm>
            <a:off x="6550924" y="1937657"/>
            <a:ext cx="4920019" cy="4571999"/>
          </a:xfrm>
        </p:spPr>
        <p:txBody>
          <a:bodyPr>
            <a:normAutofit fontScale="92500" lnSpcReduction="10000"/>
          </a:bodyPr>
          <a:lstStyle/>
          <a:p>
            <a:pPr marL="0" indent="0">
              <a:buNone/>
            </a:pPr>
            <a:r>
              <a:rPr lang="en-US" dirty="0"/>
              <a:t>Supportive measures, offered equally to both parties, are non-disciplinary measures including: </a:t>
            </a:r>
          </a:p>
          <a:p>
            <a:pPr>
              <a:buClr>
                <a:schemeClr val="tx1"/>
              </a:buClr>
            </a:pPr>
            <a:r>
              <a:rPr lang="en-US" dirty="0"/>
              <a:t>Counseling</a:t>
            </a:r>
          </a:p>
          <a:p>
            <a:pPr>
              <a:buClr>
                <a:schemeClr val="tx1"/>
              </a:buClr>
            </a:pPr>
            <a:r>
              <a:rPr lang="en-US" dirty="0"/>
              <a:t>Modification of deadlines/other adjustments</a:t>
            </a:r>
          </a:p>
          <a:p>
            <a:pPr>
              <a:buClr>
                <a:schemeClr val="tx1"/>
              </a:buClr>
            </a:pPr>
            <a:r>
              <a:rPr lang="en-US" dirty="0"/>
              <a:t>Modifications of work or class schedules</a:t>
            </a:r>
          </a:p>
          <a:p>
            <a:pPr>
              <a:buClr>
                <a:schemeClr val="tx1"/>
              </a:buClr>
            </a:pPr>
            <a:r>
              <a:rPr lang="en-US" dirty="0"/>
              <a:t>Campus escort services</a:t>
            </a:r>
          </a:p>
          <a:p>
            <a:pPr>
              <a:buClr>
                <a:schemeClr val="tx1"/>
              </a:buClr>
            </a:pPr>
            <a:r>
              <a:rPr lang="en-US" dirty="0"/>
              <a:t>Mutual restrictions on contact between parties</a:t>
            </a:r>
          </a:p>
          <a:p>
            <a:pPr>
              <a:buClr>
                <a:schemeClr val="tx1"/>
              </a:buClr>
            </a:pPr>
            <a:r>
              <a:rPr lang="en-US" dirty="0"/>
              <a:t>Changes in work or school locations</a:t>
            </a:r>
          </a:p>
          <a:p>
            <a:pPr>
              <a:buClr>
                <a:schemeClr val="tx1"/>
              </a:buClr>
            </a:pPr>
            <a:r>
              <a:rPr lang="en-US" dirty="0"/>
              <a:t>Leaves of absence</a:t>
            </a:r>
          </a:p>
          <a:p>
            <a:pPr>
              <a:buClr>
                <a:schemeClr val="tx1"/>
              </a:buClr>
            </a:pPr>
            <a:r>
              <a:rPr lang="en-US" dirty="0"/>
              <a:t>Increased security and monitoring</a:t>
            </a:r>
          </a:p>
          <a:p>
            <a:endParaRPr lang="en-US" sz="1400" dirty="0"/>
          </a:p>
        </p:txBody>
      </p:sp>
    </p:spTree>
    <p:extLst>
      <p:ext uri="{BB962C8B-B14F-4D97-AF65-F5344CB8AC3E}">
        <p14:creationId xmlns:p14="http://schemas.microsoft.com/office/powerpoint/2010/main" val="4273514258"/>
      </p:ext>
    </p:extLst>
  </p:cSld>
  <p:clrMapOvr>
    <a:overrideClrMapping bg1="dk1" tx1="lt1" bg2="dk2" tx2="lt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D2AEDCB-3859-4EAD-AA65-4BDD2802A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B2AA709-28A2-4289-A11E-FD3AA53F0B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38656" cy="6858000"/>
          </a:xfrm>
          <a:prstGeom prst="rect">
            <a:avLst/>
          </a:prstGeom>
          <a:solidFill>
            <a:schemeClr val="accent1"/>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2" name="Rectangle 11">
            <a:extLst>
              <a:ext uri="{FF2B5EF4-FFF2-40B4-BE49-F238E27FC236}">
                <a16:creationId xmlns:a16="http://schemas.microsoft.com/office/drawing/2014/main" id="{1608D5D4-689C-423B-9974-4733A30A48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38656" y="0"/>
            <a:ext cx="4653776"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 name="Title 1">
            <a:extLst>
              <a:ext uri="{FF2B5EF4-FFF2-40B4-BE49-F238E27FC236}">
                <a16:creationId xmlns:a16="http://schemas.microsoft.com/office/drawing/2014/main" id="{68A74997-682C-4500-B5D5-BF4454ED7D3F}"/>
              </a:ext>
            </a:extLst>
          </p:cNvPr>
          <p:cNvSpPr>
            <a:spLocks noGrp="1"/>
          </p:cNvSpPr>
          <p:nvPr>
            <p:ph type="title"/>
          </p:nvPr>
        </p:nvSpPr>
        <p:spPr>
          <a:xfrm>
            <a:off x="1947671" y="1060704"/>
            <a:ext cx="3952385" cy="4736592"/>
          </a:xfrm>
        </p:spPr>
        <p:txBody>
          <a:bodyPr>
            <a:normAutofit/>
          </a:bodyPr>
          <a:lstStyle/>
          <a:p>
            <a:pPr algn="ctr"/>
            <a:r>
              <a:rPr lang="en-US" sz="4900" b="1" dirty="0">
                <a:solidFill>
                  <a:schemeClr val="bg1"/>
                </a:solidFill>
              </a:rPr>
              <a:t>Interim emergency removal OF student Respondents</a:t>
            </a:r>
          </a:p>
        </p:txBody>
      </p:sp>
      <p:sp>
        <p:nvSpPr>
          <p:cNvPr id="3" name="Content Placeholder 2">
            <a:extLst>
              <a:ext uri="{FF2B5EF4-FFF2-40B4-BE49-F238E27FC236}">
                <a16:creationId xmlns:a16="http://schemas.microsoft.com/office/drawing/2014/main" id="{1FF18660-1EF7-48D7-9E76-4FCA10403CA9}"/>
              </a:ext>
            </a:extLst>
          </p:cNvPr>
          <p:cNvSpPr>
            <a:spLocks noGrp="1"/>
          </p:cNvSpPr>
          <p:nvPr>
            <p:ph idx="1"/>
          </p:nvPr>
        </p:nvSpPr>
        <p:spPr>
          <a:xfrm>
            <a:off x="6548284" y="359228"/>
            <a:ext cx="5093110" cy="6498771"/>
          </a:xfrm>
        </p:spPr>
        <p:txBody>
          <a:bodyPr anchor="ctr">
            <a:normAutofit lnSpcReduction="10000"/>
          </a:bodyPr>
          <a:lstStyle/>
          <a:p>
            <a:r>
              <a:rPr lang="en-US" sz="2500" dirty="0"/>
              <a:t>Mandatory individualized safety and risk analysis</a:t>
            </a:r>
          </a:p>
          <a:p>
            <a:r>
              <a:rPr lang="en-US" sz="2500" dirty="0"/>
              <a:t>Immediate threat arising from the allegations of sexual harassment</a:t>
            </a:r>
          </a:p>
          <a:p>
            <a:r>
              <a:rPr lang="en-US" sz="2500" dirty="0"/>
              <a:t>The threat must relate to the physical health or safety of any individual</a:t>
            </a:r>
          </a:p>
          <a:p>
            <a:r>
              <a:rPr lang="en-US" sz="2500" dirty="0"/>
              <a:t>Requires notice to the respondent and an opportunity for challenge  immediately following removal</a:t>
            </a:r>
          </a:p>
          <a:p>
            <a:r>
              <a:rPr lang="en-US" sz="2500" dirty="0"/>
              <a:t>The respondent bears the burden of proving the removal decision was incorrect </a:t>
            </a:r>
          </a:p>
          <a:p>
            <a:r>
              <a:rPr lang="en-US" sz="2500" dirty="0"/>
              <a:t>Not applicable to offenses outside Title IX</a:t>
            </a:r>
          </a:p>
        </p:txBody>
      </p:sp>
      <p:sp>
        <p:nvSpPr>
          <p:cNvPr id="14" name="Oval 13">
            <a:extLst>
              <a:ext uri="{FF2B5EF4-FFF2-40B4-BE49-F238E27FC236}">
                <a16:creationId xmlns:a16="http://schemas.microsoft.com/office/drawing/2014/main" id="{4A8673E8-250A-46DB-9A53-00144B5ABB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9689485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A0E4E09-FC02-4ADC-951A-3FFA90B6F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F87497-5EE4-4103-8E83-F06C2DEEF9F5}"/>
              </a:ext>
            </a:extLst>
          </p:cNvPr>
          <p:cNvSpPr>
            <a:spLocks noGrp="1"/>
          </p:cNvSpPr>
          <p:nvPr>
            <p:ph type="title"/>
          </p:nvPr>
        </p:nvSpPr>
        <p:spPr>
          <a:xfrm>
            <a:off x="6550924" y="685800"/>
            <a:ext cx="4920019" cy="2021553"/>
          </a:xfrm>
        </p:spPr>
        <p:txBody>
          <a:bodyPr>
            <a:normAutofit/>
          </a:bodyPr>
          <a:lstStyle/>
          <a:p>
            <a:pPr algn="ctr"/>
            <a:r>
              <a:rPr lang="en-US" sz="4600" dirty="0">
                <a:solidFill>
                  <a:schemeClr val="tx1"/>
                </a:solidFill>
              </a:rPr>
              <a:t>INTERIM EMERGENCY REMOVAL OF EMPLOYEES</a:t>
            </a:r>
          </a:p>
        </p:txBody>
      </p:sp>
      <p:sp>
        <p:nvSpPr>
          <p:cNvPr id="12" name="Freeform: Shape 11">
            <a:extLst>
              <a:ext uri="{FF2B5EF4-FFF2-40B4-BE49-F238E27FC236}">
                <a16:creationId xmlns:a16="http://schemas.microsoft.com/office/drawing/2014/main" id="{9453FF84-60C1-4EA8-B49B-1B8C2D0C5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5859484" cy="6857997"/>
          </a:xfrm>
          <a:custGeom>
            <a:avLst/>
            <a:gdLst>
              <a:gd name="connsiteX0" fmla="*/ 3198825 w 5859484"/>
              <a:gd name="connsiteY0" fmla="*/ 0 h 6857997"/>
              <a:gd name="connsiteX1" fmla="*/ 3962351 w 5859484"/>
              <a:gd name="connsiteY1" fmla="*/ 0 h 6857997"/>
              <a:gd name="connsiteX2" fmla="*/ 4129776 w 5859484"/>
              <a:gd name="connsiteY2" fmla="*/ 128761 h 6857997"/>
              <a:gd name="connsiteX3" fmla="*/ 5859484 w 5859484"/>
              <a:gd name="connsiteY3" fmla="*/ 3718209 h 6857997"/>
              <a:gd name="connsiteX4" fmla="*/ 4624700 w 5859484"/>
              <a:gd name="connsiteY4" fmla="*/ 6845880 h 6857997"/>
              <a:gd name="connsiteX5" fmla="*/ 4612896 w 5859484"/>
              <a:gd name="connsiteY5" fmla="*/ 6857997 h 6857997"/>
              <a:gd name="connsiteX6" fmla="*/ 4017658 w 5859484"/>
              <a:gd name="connsiteY6" fmla="*/ 6857997 h 6857997"/>
              <a:gd name="connsiteX7" fmla="*/ 4173230 w 5859484"/>
              <a:gd name="connsiteY7" fmla="*/ 6719623 h 6857997"/>
              <a:gd name="connsiteX8" fmla="*/ 5443583 w 5859484"/>
              <a:gd name="connsiteY8" fmla="*/ 3718209 h 6857997"/>
              <a:gd name="connsiteX9" fmla="*/ 3355352 w 5859484"/>
              <a:gd name="connsiteY9" fmla="*/ 88079 h 6857997"/>
              <a:gd name="connsiteX10" fmla="*/ 0 w 5859484"/>
              <a:gd name="connsiteY10" fmla="*/ 0 h 6857997"/>
              <a:gd name="connsiteX11" fmla="*/ 2941255 w 5859484"/>
              <a:gd name="connsiteY11" fmla="*/ 0 h 6857997"/>
              <a:gd name="connsiteX12" fmla="*/ 3117080 w 5859484"/>
              <a:gd name="connsiteY12" fmla="*/ 88129 h 6857997"/>
              <a:gd name="connsiteX13" fmla="*/ 5324754 w 5859484"/>
              <a:gd name="connsiteY13" fmla="*/ 3718209 h 6857997"/>
              <a:gd name="connsiteX14" fmla="*/ 4089206 w 5859484"/>
              <a:gd name="connsiteY14" fmla="*/ 6637392 h 6857997"/>
              <a:gd name="connsiteX15" fmla="*/ 3841183 w 5859484"/>
              <a:gd name="connsiteY15" fmla="*/ 6857997 h 6857997"/>
              <a:gd name="connsiteX16" fmla="*/ 0 w 5859484"/>
              <a:gd name="connsiteY16"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59484" h="6857997">
                <a:moveTo>
                  <a:pt x="3198825" y="0"/>
                </a:moveTo>
                <a:lnTo>
                  <a:pt x="3962351" y="0"/>
                </a:lnTo>
                <a:lnTo>
                  <a:pt x="4129776" y="128761"/>
                </a:lnTo>
                <a:cubicBezTo>
                  <a:pt x="5186152" y="981944"/>
                  <a:pt x="5859484" y="2273123"/>
                  <a:pt x="5859484" y="3718209"/>
                </a:cubicBezTo>
                <a:cubicBezTo>
                  <a:pt x="5859484" y="4922447"/>
                  <a:pt x="5391893" y="6019805"/>
                  <a:pt x="4624700" y="6845880"/>
                </a:cubicBezTo>
                <a:lnTo>
                  <a:pt x="4612896" y="6857997"/>
                </a:lnTo>
                <a:lnTo>
                  <a:pt x="4017658" y="6857997"/>
                </a:lnTo>
                <a:lnTo>
                  <a:pt x="4173230" y="6719623"/>
                </a:lnTo>
                <a:cubicBezTo>
                  <a:pt x="4958119" y="5951494"/>
                  <a:pt x="5443583" y="4890334"/>
                  <a:pt x="5443583" y="3718209"/>
                </a:cubicBezTo>
                <a:cubicBezTo>
                  <a:pt x="5443583" y="2179795"/>
                  <a:pt x="4607295" y="832535"/>
                  <a:pt x="3355352" y="88079"/>
                </a:cubicBezTo>
                <a:close/>
                <a:moveTo>
                  <a:pt x="0" y="0"/>
                </a:moveTo>
                <a:lnTo>
                  <a:pt x="2941255" y="0"/>
                </a:lnTo>
                <a:lnTo>
                  <a:pt x="3117080" y="88129"/>
                </a:lnTo>
                <a:cubicBezTo>
                  <a:pt x="4432070" y="787221"/>
                  <a:pt x="5324754" y="2150692"/>
                  <a:pt x="5324754" y="3718209"/>
                </a:cubicBezTo>
                <a:cubicBezTo>
                  <a:pt x="5324754" y="4858221"/>
                  <a:pt x="4852591" y="5890308"/>
                  <a:pt x="4089206" y="6637392"/>
                </a:cubicBezTo>
                <a:lnTo>
                  <a:pt x="3841183" y="6857997"/>
                </a:lnTo>
                <a:lnTo>
                  <a:pt x="0" y="6857997"/>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EB429B8D-80FB-4C39-8F03-FF0A71237F6F}"/>
              </a:ext>
            </a:extLst>
          </p:cNvPr>
          <p:cNvSpPr>
            <a:spLocks noGrp="1"/>
          </p:cNvSpPr>
          <p:nvPr>
            <p:ph idx="1"/>
          </p:nvPr>
        </p:nvSpPr>
        <p:spPr>
          <a:xfrm>
            <a:off x="6550924" y="2927444"/>
            <a:ext cx="4920019" cy="3244755"/>
          </a:xfrm>
        </p:spPr>
        <p:txBody>
          <a:bodyPr>
            <a:normAutofit/>
          </a:bodyPr>
          <a:lstStyle/>
          <a:p>
            <a:r>
              <a:rPr lang="en-US" sz="3200" dirty="0"/>
              <a:t>Non-Applicability of Title IX Procedures</a:t>
            </a:r>
          </a:p>
          <a:p>
            <a:r>
              <a:rPr lang="en-US" sz="3200" dirty="0"/>
              <a:t>Factors to Consider </a:t>
            </a:r>
          </a:p>
          <a:p>
            <a:r>
              <a:rPr lang="en-US" sz="3200" dirty="0"/>
              <a:t>Possible Directives to Employees</a:t>
            </a:r>
          </a:p>
        </p:txBody>
      </p:sp>
    </p:spTree>
    <p:extLst>
      <p:ext uri="{BB962C8B-B14F-4D97-AF65-F5344CB8AC3E}">
        <p14:creationId xmlns:p14="http://schemas.microsoft.com/office/powerpoint/2010/main" val="3779138070"/>
      </p:ext>
    </p:extLst>
  </p:cSld>
  <p:clrMapOvr>
    <a:overrideClrMapping bg1="dk1" tx1="lt1" bg2="dk2" tx2="lt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0AF5C-469E-48F4-A31E-9EAEC7068716}"/>
              </a:ext>
            </a:extLst>
          </p:cNvPr>
          <p:cNvSpPr>
            <a:spLocks noGrp="1"/>
          </p:cNvSpPr>
          <p:nvPr>
            <p:ph type="title"/>
          </p:nvPr>
        </p:nvSpPr>
        <p:spPr>
          <a:xfrm>
            <a:off x="7883612" y="484632"/>
            <a:ext cx="3816774" cy="1609344"/>
          </a:xfrm>
          <a:ln>
            <a:noFill/>
          </a:ln>
        </p:spPr>
        <p:txBody>
          <a:bodyPr>
            <a:normAutofit/>
          </a:bodyPr>
          <a:lstStyle/>
          <a:p>
            <a:r>
              <a:rPr lang="en-US" sz="4400" b="1" dirty="0"/>
              <a:t>Informal resolution </a:t>
            </a:r>
          </a:p>
        </p:txBody>
      </p:sp>
      <p:pic>
        <p:nvPicPr>
          <p:cNvPr id="5" name="Picture 4">
            <a:extLst>
              <a:ext uri="{FF2B5EF4-FFF2-40B4-BE49-F238E27FC236}">
                <a16:creationId xmlns:a16="http://schemas.microsoft.com/office/drawing/2014/main" id="{B437A7DD-1635-482B-9B57-A0E1530601BD}"/>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t="9153" r="-2" b="-2"/>
          <a:stretch/>
        </p:blipFill>
        <p:spPr>
          <a:xfrm>
            <a:off x="3343" y="10"/>
            <a:ext cx="7548923" cy="6857990"/>
          </a:xfrm>
          <a:prstGeom prst="rect">
            <a:avLst/>
          </a:prstGeom>
        </p:spPr>
      </p:pic>
      <p:sp>
        <p:nvSpPr>
          <p:cNvPr id="3" name="Content Placeholder 2">
            <a:extLst>
              <a:ext uri="{FF2B5EF4-FFF2-40B4-BE49-F238E27FC236}">
                <a16:creationId xmlns:a16="http://schemas.microsoft.com/office/drawing/2014/main" id="{65296AC1-9EFC-4ACD-8D7B-E93AA07BECEB}"/>
              </a:ext>
            </a:extLst>
          </p:cNvPr>
          <p:cNvSpPr>
            <a:spLocks noGrp="1"/>
          </p:cNvSpPr>
          <p:nvPr>
            <p:ph idx="1"/>
          </p:nvPr>
        </p:nvSpPr>
        <p:spPr>
          <a:xfrm>
            <a:off x="7946185" y="2093976"/>
            <a:ext cx="3816774" cy="4135704"/>
          </a:xfrm>
        </p:spPr>
        <p:txBody>
          <a:bodyPr>
            <a:normAutofit/>
          </a:bodyPr>
          <a:lstStyle/>
          <a:p>
            <a:r>
              <a:rPr lang="en-US" sz="3300" dirty="0"/>
              <a:t>Timing</a:t>
            </a:r>
          </a:p>
          <a:p>
            <a:r>
              <a:rPr lang="en-US" sz="3300" dirty="0"/>
              <a:t>Notice</a:t>
            </a:r>
          </a:p>
          <a:p>
            <a:r>
              <a:rPr lang="en-US" sz="3300" dirty="0"/>
              <a:t>Non-Applicability to Employees</a:t>
            </a:r>
          </a:p>
        </p:txBody>
      </p:sp>
    </p:spTree>
    <p:extLst>
      <p:ext uri="{BB962C8B-B14F-4D97-AF65-F5344CB8AC3E}">
        <p14:creationId xmlns:p14="http://schemas.microsoft.com/office/powerpoint/2010/main" val="17134663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 name="Rectangle 77">
            <a:extLst>
              <a:ext uri="{FF2B5EF4-FFF2-40B4-BE49-F238E27FC236}">
                <a16:creationId xmlns:a16="http://schemas.microsoft.com/office/drawing/2014/main" id="{2550AE69-AC86-4188-83E5-A856C4F1D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3" name="Rectangle 79">
            <a:extLst>
              <a:ext uri="{FF2B5EF4-FFF2-40B4-BE49-F238E27FC236}">
                <a16:creationId xmlns:a16="http://schemas.microsoft.com/office/drawing/2014/main" id="{EC4CA156-2C9D-4F0C-B229-88D8B5E17B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4" name="Rectangle 81">
            <a:extLst>
              <a:ext uri="{FF2B5EF4-FFF2-40B4-BE49-F238E27FC236}">
                <a16:creationId xmlns:a16="http://schemas.microsoft.com/office/drawing/2014/main" id="{D7361ED3-EBE5-4EFC-8DA3-D0CE4BF2F4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5" name="Group 83">
            <a:extLst>
              <a:ext uri="{FF2B5EF4-FFF2-40B4-BE49-F238E27FC236}">
                <a16:creationId xmlns:a16="http://schemas.microsoft.com/office/drawing/2014/main" id="{85105087-7F16-4C94-837C-C454451166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85" name="Oval 84">
              <a:extLst>
                <a:ext uri="{FF2B5EF4-FFF2-40B4-BE49-F238E27FC236}">
                  <a16:creationId xmlns:a16="http://schemas.microsoft.com/office/drawing/2014/main" id="{4F2F3467-E50F-4A91-B27D-E324936A66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86" name="Oval 85">
              <a:extLst>
                <a:ext uri="{FF2B5EF4-FFF2-40B4-BE49-F238E27FC236}">
                  <a16:creationId xmlns:a16="http://schemas.microsoft.com/office/drawing/2014/main" id="{D678BE03-AC84-4940-A7FD-5B143FE2D6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106" name="Rectangle 87">
            <a:extLst>
              <a:ext uri="{FF2B5EF4-FFF2-40B4-BE49-F238E27FC236}">
                <a16:creationId xmlns:a16="http://schemas.microsoft.com/office/drawing/2014/main" id="{5C28659E-412C-4600-B45E-BAE370BC2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Two people sitting at a table&#10;&#10;Description automatically generated">
            <a:extLst>
              <a:ext uri="{FF2B5EF4-FFF2-40B4-BE49-F238E27FC236}">
                <a16:creationId xmlns:a16="http://schemas.microsoft.com/office/drawing/2014/main" id="{8A11CC53-4EA0-415C-815B-DB11B0760041}"/>
              </a:ext>
            </a:extLst>
          </p:cNvPr>
          <p:cNvPicPr>
            <a:picLocks noChangeAspect="1"/>
          </p:cNvPicPr>
          <p:nvPr/>
        </p:nvPicPr>
        <p:blipFill rotWithShape="1">
          <a:blip r:embed="rId6">
            <a:extLst>
              <a:ext uri="{837473B0-CC2E-450A-ABE3-18F120FF3D39}">
                <a1611:picAttrSrcUrl xmlns:a1611="http://schemas.microsoft.com/office/drawing/2016/11/main" r:id="rId7"/>
              </a:ext>
            </a:extLst>
          </a:blip>
          <a:srcRect t="25293" b="1892"/>
          <a:stretch/>
        </p:blipFill>
        <p:spPr>
          <a:xfrm>
            <a:off x="20" y="11"/>
            <a:ext cx="12191980" cy="6857989"/>
          </a:xfrm>
          <a:prstGeom prst="rect">
            <a:avLst/>
          </a:prstGeom>
        </p:spPr>
      </p:pic>
      <p:sp>
        <p:nvSpPr>
          <p:cNvPr id="107" name="Rectangle 89">
            <a:extLst>
              <a:ext uri="{FF2B5EF4-FFF2-40B4-BE49-F238E27FC236}">
                <a16:creationId xmlns:a16="http://schemas.microsoft.com/office/drawing/2014/main" id="{AE95896B-6905-4618-A7DF-DED8A61FBC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91">
            <a:extLst>
              <a:ext uri="{FF2B5EF4-FFF2-40B4-BE49-F238E27FC236}">
                <a16:creationId xmlns:a16="http://schemas.microsoft.com/office/drawing/2014/main" id="{7748BD8C-4984-4138-94CA-2DC5F39DC3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blipFill dpi="0" rotWithShape="1">
            <a:blip r:embed="rId8">
              <a:alphaModFix amt="30000"/>
              <a:duotone>
                <a:prstClr val="black"/>
                <a:schemeClr val="accent1">
                  <a:tint val="45000"/>
                  <a:satMod val="400000"/>
                </a:schemeClr>
              </a:duotone>
              <a:extLst>
                <a:ext uri="{BEBA8EAE-BF5A-486C-A8C5-ECC9F3942E4B}">
                  <a14:imgProps xmlns:a14="http://schemas.microsoft.com/office/drawing/2010/main">
                    <a14:imgLayer r:embed="rId3">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8874CA19-2C55-4DD3-91D7-E4BE3917FE29}"/>
              </a:ext>
            </a:extLst>
          </p:cNvPr>
          <p:cNvSpPr>
            <a:spLocks noGrp="1"/>
          </p:cNvSpPr>
          <p:nvPr>
            <p:ph type="title" idx="4294967295"/>
          </p:nvPr>
        </p:nvSpPr>
        <p:spPr>
          <a:xfrm>
            <a:off x="1051560" y="3243943"/>
            <a:ext cx="10092266" cy="2819400"/>
          </a:xfrm>
        </p:spPr>
        <p:txBody>
          <a:bodyPr vert="horz" lIns="91440" tIns="45720" rIns="91440" bIns="45720" rtlCol="0" anchor="b">
            <a:normAutofit/>
          </a:bodyPr>
          <a:lstStyle/>
          <a:p>
            <a:pPr>
              <a:lnSpc>
                <a:spcPct val="80000"/>
              </a:lnSpc>
            </a:pPr>
            <a:r>
              <a:rPr lang="en-US" sz="6600" b="1" dirty="0">
                <a:solidFill>
                  <a:srgbClr val="FFFFFF"/>
                </a:solidFill>
              </a:rPr>
              <a:t>STEP two </a:t>
            </a:r>
            <a:br>
              <a:rPr lang="en-US" sz="6600" b="1" dirty="0">
                <a:solidFill>
                  <a:srgbClr val="FFFFFF"/>
                </a:solidFill>
              </a:rPr>
            </a:br>
            <a:r>
              <a:rPr lang="en-US" sz="6600" b="1" dirty="0">
                <a:solidFill>
                  <a:srgbClr val="FFFFFF"/>
                </a:solidFill>
              </a:rPr>
              <a:t>Role of the Title IX investigator</a:t>
            </a:r>
            <a:endParaRPr lang="en-US" sz="6600" dirty="0">
              <a:solidFill>
                <a:srgbClr val="FFFFFF"/>
              </a:solidFill>
            </a:endParaRPr>
          </a:p>
        </p:txBody>
      </p:sp>
    </p:spTree>
    <p:extLst>
      <p:ext uri="{BB962C8B-B14F-4D97-AF65-F5344CB8AC3E}">
        <p14:creationId xmlns:p14="http://schemas.microsoft.com/office/powerpoint/2010/main" val="23349940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7AD20-9759-4C4A-8F84-91602E75AB63}"/>
              </a:ext>
            </a:extLst>
          </p:cNvPr>
          <p:cNvSpPr>
            <a:spLocks noGrp="1"/>
          </p:cNvSpPr>
          <p:nvPr>
            <p:ph type="title"/>
          </p:nvPr>
        </p:nvSpPr>
        <p:spPr>
          <a:xfrm>
            <a:off x="1051560" y="4355692"/>
            <a:ext cx="9085940" cy="1472224"/>
          </a:xfrm>
        </p:spPr>
        <p:txBody>
          <a:bodyPr vert="horz" lIns="91440" tIns="45720" rIns="91440" bIns="45720" rtlCol="0" anchor="b">
            <a:normAutofit/>
          </a:bodyPr>
          <a:lstStyle/>
          <a:p>
            <a:pPr>
              <a:lnSpc>
                <a:spcPct val="80000"/>
              </a:lnSpc>
            </a:pPr>
            <a:r>
              <a:rPr lang="en-US" sz="5600" dirty="0">
                <a:blipFill dpi="0" rotWithShape="1">
                  <a:blip r:embed="rId2"/>
                  <a:srcRect/>
                  <a:tile tx="6350" ty="-127000" sx="65000" sy="64000" flip="none" algn="tl"/>
                </a:blipFill>
              </a:rPr>
              <a:t>New title ix requirements for investigations</a:t>
            </a:r>
          </a:p>
        </p:txBody>
      </p:sp>
      <p:pic>
        <p:nvPicPr>
          <p:cNvPr id="3" name="Picture 2">
            <a:extLst>
              <a:ext uri="{FF2B5EF4-FFF2-40B4-BE49-F238E27FC236}">
                <a16:creationId xmlns:a16="http://schemas.microsoft.com/office/drawing/2014/main" id="{64D86028-21F0-4716-BA83-9EDACDE37B2E}"/>
              </a:ext>
            </a:extLst>
          </p:cNvPr>
          <p:cNvPicPr>
            <a:picLocks noChangeAspect="1"/>
          </p:cNvPicPr>
          <p:nvPr/>
        </p:nvPicPr>
        <p:blipFill rotWithShape="1">
          <a:blip r:embed="rId3"/>
          <a:srcRect t="11113" r="-1" b="8937"/>
          <a:stretch/>
        </p:blipFill>
        <p:spPr>
          <a:xfrm>
            <a:off x="635457" y="640080"/>
            <a:ext cx="10916463" cy="3316489"/>
          </a:xfrm>
          <a:prstGeom prst="rect">
            <a:avLst/>
          </a:prstGeom>
        </p:spPr>
      </p:pic>
    </p:spTree>
    <p:extLst>
      <p:ext uri="{BB962C8B-B14F-4D97-AF65-F5344CB8AC3E}">
        <p14:creationId xmlns:p14="http://schemas.microsoft.com/office/powerpoint/2010/main" val="2255971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287C3A6-8297-418F-B312-71B0866B72E7}"/>
              </a:ext>
            </a:extLst>
          </p:cNvPr>
          <p:cNvPicPr>
            <a:picLocks noChangeAspect="1"/>
          </p:cNvPicPr>
          <p:nvPr/>
        </p:nvPicPr>
        <p:blipFill rotWithShape="1">
          <a:blip r:embed="rId2"/>
          <a:srcRect t="13393" r="-1" b="19464"/>
          <a:stretch/>
        </p:blipFill>
        <p:spPr>
          <a:xfrm>
            <a:off x="643467" y="643467"/>
            <a:ext cx="10905066" cy="5571066"/>
          </a:xfrm>
          <a:prstGeom prst="rect">
            <a:avLst/>
          </a:prstGeom>
        </p:spPr>
      </p:pic>
    </p:spTree>
    <p:extLst>
      <p:ext uri="{BB962C8B-B14F-4D97-AF65-F5344CB8AC3E}">
        <p14:creationId xmlns:p14="http://schemas.microsoft.com/office/powerpoint/2010/main" val="2807444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2CE056-4BB4-4B7F-BB4F-DE4FE72395F8}"/>
              </a:ext>
            </a:extLst>
          </p:cNvPr>
          <p:cNvPicPr>
            <a:picLocks noChangeAspect="1"/>
          </p:cNvPicPr>
          <p:nvPr/>
        </p:nvPicPr>
        <p:blipFill rotWithShape="1">
          <a:blip r:embed="rId2"/>
          <a:srcRect l="14460" r="18240" b="-1"/>
          <a:stretch/>
        </p:blipFill>
        <p:spPr>
          <a:xfrm>
            <a:off x="633999" y="1054100"/>
            <a:ext cx="5462001" cy="4382677"/>
          </a:xfrm>
          <a:prstGeom prst="rect">
            <a:avLst/>
          </a:prstGeom>
        </p:spPr>
      </p:pic>
      <p:sp>
        <p:nvSpPr>
          <p:cNvPr id="2" name="Title 1">
            <a:extLst>
              <a:ext uri="{FF2B5EF4-FFF2-40B4-BE49-F238E27FC236}">
                <a16:creationId xmlns:a16="http://schemas.microsoft.com/office/drawing/2014/main" id="{AA9791F4-4C8D-4163-82E3-DA2B3BBAA9BD}"/>
              </a:ext>
            </a:extLst>
          </p:cNvPr>
          <p:cNvSpPr>
            <a:spLocks noGrp="1"/>
          </p:cNvSpPr>
          <p:nvPr>
            <p:ph type="title"/>
          </p:nvPr>
        </p:nvSpPr>
        <p:spPr>
          <a:xfrm>
            <a:off x="6713220" y="1054100"/>
            <a:ext cx="4615180" cy="3736099"/>
          </a:xfrm>
        </p:spPr>
        <p:txBody>
          <a:bodyPr vert="horz" lIns="91440" tIns="45720" rIns="91440" bIns="45720" rtlCol="0" anchor="ctr">
            <a:normAutofit/>
          </a:bodyPr>
          <a:lstStyle/>
          <a:p>
            <a:pPr>
              <a:lnSpc>
                <a:spcPct val="80000"/>
              </a:lnSpc>
            </a:pPr>
            <a:r>
              <a:rPr lang="en-US" sz="5600">
                <a:blipFill dpi="0" rotWithShape="1">
                  <a:blip r:embed="rId3"/>
                  <a:srcRect/>
                  <a:tile tx="6350" ty="-127000" sx="65000" sy="64000" flip="none" algn="tl"/>
                </a:blipFill>
              </a:rPr>
              <a:t>The School or District Bears the Burden of Proof, not either party</a:t>
            </a:r>
          </a:p>
        </p:txBody>
      </p:sp>
    </p:spTree>
    <p:extLst>
      <p:ext uri="{BB962C8B-B14F-4D97-AF65-F5344CB8AC3E}">
        <p14:creationId xmlns:p14="http://schemas.microsoft.com/office/powerpoint/2010/main" val="14708063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7D186-0DA5-433A-ACA3-5DF1C6A56841}"/>
              </a:ext>
            </a:extLst>
          </p:cNvPr>
          <p:cNvSpPr>
            <a:spLocks noGrp="1"/>
          </p:cNvSpPr>
          <p:nvPr>
            <p:ph type="title"/>
          </p:nvPr>
        </p:nvSpPr>
        <p:spPr>
          <a:xfrm>
            <a:off x="1478270" y="2234358"/>
            <a:ext cx="3414364" cy="2777029"/>
          </a:xfrm>
          <a:noFill/>
        </p:spPr>
        <p:txBody>
          <a:bodyPr>
            <a:normAutofit fontScale="90000"/>
          </a:bodyPr>
          <a:lstStyle/>
          <a:p>
            <a:pPr algn="ctr"/>
            <a:r>
              <a:rPr lang="en-US" sz="4000" dirty="0">
                <a:ln w="3175">
                  <a:solidFill>
                    <a:schemeClr val="tx1"/>
                  </a:solidFill>
                </a:ln>
                <a:solidFill>
                  <a:schemeClr val="tx1"/>
                </a:solidFill>
              </a:rPr>
              <a:t>Specific types of information and data concerns in a title IX investigation</a:t>
            </a:r>
          </a:p>
        </p:txBody>
      </p:sp>
      <p:graphicFrame>
        <p:nvGraphicFramePr>
          <p:cNvPr id="5" name="Content Placeholder 2">
            <a:extLst>
              <a:ext uri="{FF2B5EF4-FFF2-40B4-BE49-F238E27FC236}">
                <a16:creationId xmlns:a16="http://schemas.microsoft.com/office/drawing/2014/main" id="{E7F9BB78-EFFA-4293-B216-7DAAB65AD621}"/>
              </a:ext>
            </a:extLst>
          </p:cNvPr>
          <p:cNvGraphicFramePr>
            <a:graphicFrameLocks noGrp="1"/>
          </p:cNvGraphicFramePr>
          <p:nvPr>
            <p:ph idx="1"/>
            <p:extLst>
              <p:ext uri="{D42A27DB-BD31-4B8C-83A1-F6EECF244321}">
                <p14:modId xmlns:p14="http://schemas.microsoft.com/office/powerpoint/2010/main" val="483743692"/>
              </p:ext>
            </p:extLst>
          </p:nvPr>
        </p:nvGraphicFramePr>
        <p:xfrm>
          <a:off x="6081713" y="725488"/>
          <a:ext cx="5141912" cy="54070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425372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A53F4-F18E-416A-A5D1-4CD934BE60C1}"/>
              </a:ext>
            </a:extLst>
          </p:cNvPr>
          <p:cNvSpPr>
            <a:spLocks noGrp="1"/>
          </p:cNvSpPr>
          <p:nvPr>
            <p:ph type="title"/>
          </p:nvPr>
        </p:nvSpPr>
        <p:spPr>
          <a:xfrm>
            <a:off x="643468" y="643466"/>
            <a:ext cx="3686312" cy="5528734"/>
          </a:xfrm>
        </p:spPr>
        <p:txBody>
          <a:bodyPr>
            <a:normAutofit/>
          </a:bodyPr>
          <a:lstStyle/>
          <a:p>
            <a:pPr algn="r"/>
            <a:r>
              <a:rPr lang="en-US" sz="4800" dirty="0">
                <a:solidFill>
                  <a:schemeClr val="tx1"/>
                </a:solidFill>
              </a:rPr>
              <a:t>Practical considerations</a:t>
            </a:r>
          </a:p>
        </p:txBody>
      </p:sp>
      <p:sp>
        <p:nvSpPr>
          <p:cNvPr id="7" name="Content Placeholder 6">
            <a:extLst>
              <a:ext uri="{FF2B5EF4-FFF2-40B4-BE49-F238E27FC236}">
                <a16:creationId xmlns:a16="http://schemas.microsoft.com/office/drawing/2014/main" id="{AAC7B029-601E-4905-9470-C8F48C4FE7D5}"/>
              </a:ext>
            </a:extLst>
          </p:cNvPr>
          <p:cNvSpPr>
            <a:spLocks noGrp="1"/>
          </p:cNvSpPr>
          <p:nvPr>
            <p:ph idx="1"/>
          </p:nvPr>
        </p:nvSpPr>
        <p:spPr>
          <a:xfrm>
            <a:off x="5053780" y="599768"/>
            <a:ext cx="6074467" cy="5572432"/>
          </a:xfrm>
        </p:spPr>
        <p:txBody>
          <a:bodyPr anchor="ctr">
            <a:normAutofit/>
          </a:bodyPr>
          <a:lstStyle/>
          <a:p>
            <a:r>
              <a:rPr lang="en-US" dirty="0"/>
              <a:t>Consolidation of multiple complaints</a:t>
            </a:r>
          </a:p>
          <a:p>
            <a:endParaRPr lang="en-US" dirty="0"/>
          </a:p>
          <a:p>
            <a:r>
              <a:rPr lang="en-US" dirty="0"/>
              <a:t>All parties must be given an equal opportunity to present witnesses</a:t>
            </a:r>
          </a:p>
          <a:p>
            <a:pPr marL="0" indent="0">
              <a:buNone/>
            </a:pPr>
            <a:endParaRPr lang="en-US" dirty="0"/>
          </a:p>
        </p:txBody>
      </p:sp>
    </p:spTree>
    <p:extLst>
      <p:ext uri="{BB962C8B-B14F-4D97-AF65-F5344CB8AC3E}">
        <p14:creationId xmlns:p14="http://schemas.microsoft.com/office/powerpoint/2010/main" val="39212289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D96AD8C-0FB3-4A3C-87F5-E1DA2067E9FD}"/>
              </a:ext>
            </a:extLst>
          </p:cNvPr>
          <p:cNvPicPr>
            <a:picLocks noChangeAspect="1"/>
          </p:cNvPicPr>
          <p:nvPr/>
        </p:nvPicPr>
        <p:blipFill rotWithShape="1">
          <a:blip r:embed="rId2"/>
          <a:srcRect l="5684" r="-1" b="-1"/>
          <a:stretch/>
        </p:blipFill>
        <p:spPr>
          <a:xfrm>
            <a:off x="20" y="1"/>
            <a:ext cx="6015547" cy="4257366"/>
          </a:xfrm>
          <a:prstGeom prst="rect">
            <a:avLst/>
          </a:prstGeom>
        </p:spPr>
      </p:pic>
      <p:sp>
        <p:nvSpPr>
          <p:cNvPr id="2" name="Title 1">
            <a:extLst>
              <a:ext uri="{FF2B5EF4-FFF2-40B4-BE49-F238E27FC236}">
                <a16:creationId xmlns:a16="http://schemas.microsoft.com/office/drawing/2014/main" id="{25A29923-23C8-4299-9D3A-5B9805A08574}"/>
              </a:ext>
            </a:extLst>
          </p:cNvPr>
          <p:cNvSpPr>
            <a:spLocks noGrp="1"/>
          </p:cNvSpPr>
          <p:nvPr>
            <p:ph type="title"/>
          </p:nvPr>
        </p:nvSpPr>
        <p:spPr>
          <a:xfrm>
            <a:off x="1051560" y="4355692"/>
            <a:ext cx="9085940" cy="1472224"/>
          </a:xfrm>
        </p:spPr>
        <p:txBody>
          <a:bodyPr vert="horz" lIns="91440" tIns="45720" rIns="91440" bIns="45720" rtlCol="0" anchor="b">
            <a:normAutofit/>
          </a:bodyPr>
          <a:lstStyle/>
          <a:p>
            <a:pPr>
              <a:lnSpc>
                <a:spcPct val="80000"/>
              </a:lnSpc>
            </a:pPr>
            <a:r>
              <a:rPr lang="en-US" sz="5600" kern="1200" cap="all" baseline="0">
                <a:blipFill dpi="0" rotWithShape="1">
                  <a:blip r:embed="rId3"/>
                  <a:srcRect/>
                  <a:tile tx="6350" ty="-127000" sx="65000" sy="64000" flip="none" algn="tl"/>
                </a:blipFill>
                <a:latin typeface="+mj-lt"/>
                <a:ea typeface="+mj-ea"/>
                <a:cs typeface="+mj-cs"/>
              </a:rPr>
              <a:t>Required notices and opportunity to review evidence</a:t>
            </a:r>
          </a:p>
        </p:txBody>
      </p:sp>
      <p:pic>
        <p:nvPicPr>
          <p:cNvPr id="3" name="Picture 2">
            <a:extLst>
              <a:ext uri="{FF2B5EF4-FFF2-40B4-BE49-F238E27FC236}">
                <a16:creationId xmlns:a16="http://schemas.microsoft.com/office/drawing/2014/main" id="{F901939D-526E-42DA-9A1E-7287B26390D7}"/>
              </a:ext>
            </a:extLst>
          </p:cNvPr>
          <p:cNvPicPr>
            <a:picLocks noChangeAspect="1"/>
          </p:cNvPicPr>
          <p:nvPr/>
        </p:nvPicPr>
        <p:blipFill rotWithShape="1">
          <a:blip r:embed="rId4"/>
          <a:srcRect l="9377" r="10506" b="-2"/>
          <a:stretch/>
        </p:blipFill>
        <p:spPr>
          <a:xfrm>
            <a:off x="6176433" y="-2"/>
            <a:ext cx="6015567" cy="4261104"/>
          </a:xfrm>
          <a:prstGeom prst="rect">
            <a:avLst/>
          </a:prstGeom>
        </p:spPr>
      </p:pic>
    </p:spTree>
    <p:extLst>
      <p:ext uri="{BB962C8B-B14F-4D97-AF65-F5344CB8AC3E}">
        <p14:creationId xmlns:p14="http://schemas.microsoft.com/office/powerpoint/2010/main" val="22931917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AB8FB-E8C9-4CE3-AE3F-C705A8BB0532}"/>
              </a:ext>
            </a:extLst>
          </p:cNvPr>
          <p:cNvSpPr>
            <a:spLocks noGrp="1"/>
          </p:cNvSpPr>
          <p:nvPr>
            <p:ph type="title"/>
          </p:nvPr>
        </p:nvSpPr>
        <p:spPr>
          <a:xfrm>
            <a:off x="655320" y="2822646"/>
            <a:ext cx="5191759" cy="3170497"/>
          </a:xfrm>
        </p:spPr>
        <p:txBody>
          <a:bodyPr vert="horz" lIns="91440" tIns="45720" rIns="91440" bIns="45720" rtlCol="0" anchor="t">
            <a:normAutofit/>
          </a:bodyPr>
          <a:lstStyle/>
          <a:p>
            <a:pPr>
              <a:lnSpc>
                <a:spcPct val="80000"/>
              </a:lnSpc>
            </a:pPr>
            <a:r>
              <a:rPr lang="en-US" sz="7200">
                <a:blipFill dpi="0" rotWithShape="1">
                  <a:blip r:embed="rId2"/>
                  <a:srcRect/>
                  <a:tile tx="6350" ty="-127000" sx="65000" sy="64000" flip="none" algn="tl"/>
                </a:blipFill>
              </a:rPr>
              <a:t>Investigation reports</a:t>
            </a:r>
          </a:p>
        </p:txBody>
      </p:sp>
      <p:pic>
        <p:nvPicPr>
          <p:cNvPr id="3" name="Picture 2">
            <a:extLst>
              <a:ext uri="{FF2B5EF4-FFF2-40B4-BE49-F238E27FC236}">
                <a16:creationId xmlns:a16="http://schemas.microsoft.com/office/drawing/2014/main" id="{0AF42AD3-357F-4263-A193-3870AC47DC89}"/>
              </a:ext>
            </a:extLst>
          </p:cNvPr>
          <p:cNvPicPr>
            <a:picLocks noChangeAspect="1"/>
          </p:cNvPicPr>
          <p:nvPr/>
        </p:nvPicPr>
        <p:blipFill rotWithShape="1">
          <a:blip r:embed="rId3"/>
          <a:srcRect l="6537" r="5568" b="-2"/>
          <a:stretch/>
        </p:blipFill>
        <p:spPr>
          <a:xfrm>
            <a:off x="5913124" y="10"/>
            <a:ext cx="6278877" cy="6857990"/>
          </a:xfrm>
          <a:custGeom>
            <a:avLst/>
            <a:gdLst/>
            <a:ahLst/>
            <a:cxnLst/>
            <a:rect l="l" t="t" r="r" b="b"/>
            <a:pathLst>
              <a:path w="6278877" h="6858000">
                <a:moveTo>
                  <a:pt x="45571" y="0"/>
                </a:moveTo>
                <a:lnTo>
                  <a:pt x="6278877" y="0"/>
                </a:lnTo>
                <a:lnTo>
                  <a:pt x="6278877" y="6858000"/>
                </a:lnTo>
                <a:lnTo>
                  <a:pt x="3292307" y="6858000"/>
                </a:lnTo>
                <a:lnTo>
                  <a:pt x="3181525" y="6786980"/>
                </a:lnTo>
                <a:cubicBezTo>
                  <a:pt x="1262020" y="5490189"/>
                  <a:pt x="0" y="3294101"/>
                  <a:pt x="0" y="803252"/>
                </a:cubicBezTo>
                <a:cubicBezTo>
                  <a:pt x="0" y="554167"/>
                  <a:pt x="12619" y="308030"/>
                  <a:pt x="37255" y="65445"/>
                </a:cubicBezTo>
                <a:close/>
              </a:path>
            </a:pathLst>
          </a:custGeom>
        </p:spPr>
      </p:pic>
    </p:spTree>
    <p:extLst>
      <p:ext uri="{BB962C8B-B14F-4D97-AF65-F5344CB8AC3E}">
        <p14:creationId xmlns:p14="http://schemas.microsoft.com/office/powerpoint/2010/main" val="36780504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E56E4F5-1E91-4D2D-9D2D-1700A2E89481}"/>
              </a:ext>
            </a:extLst>
          </p:cNvPr>
          <p:cNvPicPr>
            <a:picLocks noChangeAspect="1"/>
          </p:cNvPicPr>
          <p:nvPr/>
        </p:nvPicPr>
        <p:blipFill rotWithShape="1">
          <a:blip r:embed="rId2"/>
          <a:srcRect t="3173" b="12558"/>
          <a:stretch/>
        </p:blipFill>
        <p:spPr>
          <a:xfrm>
            <a:off x="20" y="10"/>
            <a:ext cx="12191980" cy="6857989"/>
          </a:xfrm>
          <a:prstGeom prst="rect">
            <a:avLst/>
          </a:prstGeom>
        </p:spPr>
      </p:pic>
      <p:sp>
        <p:nvSpPr>
          <p:cNvPr id="2" name="Title 1">
            <a:extLst>
              <a:ext uri="{FF2B5EF4-FFF2-40B4-BE49-F238E27FC236}">
                <a16:creationId xmlns:a16="http://schemas.microsoft.com/office/drawing/2014/main" id="{CCBA53D1-3CCF-4D50-B16C-2688B67ADA40}"/>
              </a:ext>
            </a:extLst>
          </p:cNvPr>
          <p:cNvSpPr>
            <a:spLocks noGrp="1"/>
          </p:cNvSpPr>
          <p:nvPr>
            <p:ph type="title"/>
          </p:nvPr>
        </p:nvSpPr>
        <p:spPr>
          <a:xfrm>
            <a:off x="1051560" y="1432223"/>
            <a:ext cx="9966960" cy="3035808"/>
          </a:xfrm>
        </p:spPr>
        <p:txBody>
          <a:bodyPr vert="horz" lIns="91440" tIns="45720" rIns="91440" bIns="45720" rtlCol="0" anchor="b">
            <a:normAutofit/>
          </a:bodyPr>
          <a:lstStyle/>
          <a:p>
            <a:pPr>
              <a:lnSpc>
                <a:spcPct val="80000"/>
              </a:lnSpc>
            </a:pPr>
            <a:r>
              <a:rPr lang="en-US" sz="7400">
                <a:solidFill>
                  <a:srgbClr val="FFFFFF"/>
                </a:solidFill>
              </a:rPr>
              <a:t>Steps to take before conducting the investigation</a:t>
            </a:r>
          </a:p>
        </p:txBody>
      </p:sp>
    </p:spTree>
    <p:extLst>
      <p:ext uri="{BB962C8B-B14F-4D97-AF65-F5344CB8AC3E}">
        <p14:creationId xmlns:p14="http://schemas.microsoft.com/office/powerpoint/2010/main" val="10270026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F940C76-3697-4FE5-8DB3-1C985D7BE98D}"/>
              </a:ext>
            </a:extLst>
          </p:cNvPr>
          <p:cNvSpPr>
            <a:spLocks noGrp="1"/>
          </p:cNvSpPr>
          <p:nvPr>
            <p:ph type="title"/>
          </p:nvPr>
        </p:nvSpPr>
        <p:spPr>
          <a:xfrm>
            <a:off x="1069848" y="484632"/>
            <a:ext cx="10058400" cy="1609344"/>
          </a:xfrm>
        </p:spPr>
        <p:txBody>
          <a:bodyPr vert="horz" lIns="91440" tIns="45720" rIns="91440" bIns="45720" rtlCol="0" anchor="ctr">
            <a:normAutofit/>
          </a:bodyPr>
          <a:lstStyle/>
          <a:p>
            <a:r>
              <a:rPr lang="en-US" dirty="0"/>
              <a:t>Initial considerations: External reports</a:t>
            </a:r>
          </a:p>
        </p:txBody>
      </p:sp>
      <p:pic>
        <p:nvPicPr>
          <p:cNvPr id="6" name="Content Placeholder 5">
            <a:extLst>
              <a:ext uri="{FF2B5EF4-FFF2-40B4-BE49-F238E27FC236}">
                <a16:creationId xmlns:a16="http://schemas.microsoft.com/office/drawing/2014/main" id="{EEEC84DE-B862-47D5-8721-4FA5C69B9DFD}"/>
              </a:ext>
            </a:extLst>
          </p:cNvPr>
          <p:cNvPicPr>
            <a:picLocks noGrp="1" noChangeAspect="1"/>
          </p:cNvPicPr>
          <p:nvPr>
            <p:ph sz="half" idx="2"/>
          </p:nvPr>
        </p:nvPicPr>
        <p:blipFill rotWithShape="1">
          <a:blip r:embed="rId2"/>
          <a:srcRect l="491" r="1953"/>
          <a:stretch/>
        </p:blipFill>
        <p:spPr>
          <a:xfrm>
            <a:off x="1007196" y="2265037"/>
            <a:ext cx="5088800" cy="3907158"/>
          </a:xfrm>
          <a:prstGeom prst="rect">
            <a:avLst/>
          </a:prstGeom>
        </p:spPr>
      </p:pic>
      <p:sp>
        <p:nvSpPr>
          <p:cNvPr id="4" name="Content Placeholder 3">
            <a:extLst>
              <a:ext uri="{FF2B5EF4-FFF2-40B4-BE49-F238E27FC236}">
                <a16:creationId xmlns:a16="http://schemas.microsoft.com/office/drawing/2014/main" id="{75CFE3BD-493A-4430-90E3-512FA462B331}"/>
              </a:ext>
            </a:extLst>
          </p:cNvPr>
          <p:cNvSpPr>
            <a:spLocks noGrp="1"/>
          </p:cNvSpPr>
          <p:nvPr>
            <p:ph sz="half" idx="1"/>
          </p:nvPr>
        </p:nvSpPr>
        <p:spPr>
          <a:xfrm>
            <a:off x="6496216" y="2320412"/>
            <a:ext cx="4632031" cy="3851787"/>
          </a:xfrm>
        </p:spPr>
        <p:txBody>
          <a:bodyPr vert="horz" lIns="91440" tIns="45720" rIns="91440" bIns="45720" rtlCol="0" anchor="ctr">
            <a:normAutofit/>
          </a:bodyPr>
          <a:lstStyle/>
          <a:p>
            <a:r>
              <a:rPr lang="en-US" dirty="0"/>
              <a:t>Remember to make any mandated reports of maltreatment</a:t>
            </a:r>
          </a:p>
          <a:p>
            <a:pPr marL="0"/>
            <a:endParaRPr lang="en-US" dirty="0"/>
          </a:p>
          <a:p>
            <a:r>
              <a:rPr lang="en-US" dirty="0"/>
              <a:t>Potential referrals to law enforcement</a:t>
            </a:r>
          </a:p>
          <a:p>
            <a:endParaRPr lang="en-US" dirty="0"/>
          </a:p>
        </p:txBody>
      </p:sp>
    </p:spTree>
    <p:extLst>
      <p:ext uri="{BB962C8B-B14F-4D97-AF65-F5344CB8AC3E}">
        <p14:creationId xmlns:p14="http://schemas.microsoft.com/office/powerpoint/2010/main" val="1768344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BDFF8-2ABF-40B1-B067-2AFA69D1D701}"/>
              </a:ext>
            </a:extLst>
          </p:cNvPr>
          <p:cNvSpPr>
            <a:spLocks noGrp="1"/>
          </p:cNvSpPr>
          <p:nvPr>
            <p:ph type="title"/>
          </p:nvPr>
        </p:nvSpPr>
        <p:spPr>
          <a:xfrm>
            <a:off x="1051559" y="4355692"/>
            <a:ext cx="10509069" cy="1472224"/>
          </a:xfrm>
        </p:spPr>
        <p:txBody>
          <a:bodyPr vert="horz" lIns="91440" tIns="45720" rIns="91440" bIns="45720" rtlCol="0" anchor="b">
            <a:normAutofit/>
          </a:bodyPr>
          <a:lstStyle/>
          <a:p>
            <a:pPr>
              <a:lnSpc>
                <a:spcPct val="80000"/>
              </a:lnSpc>
            </a:pPr>
            <a:r>
              <a:rPr lang="en-US" sz="6100">
                <a:solidFill>
                  <a:schemeClr val="tx1"/>
                </a:solidFill>
              </a:rPr>
              <a:t>A brief data practices interlude</a:t>
            </a:r>
          </a:p>
        </p:txBody>
      </p:sp>
      <p:pic>
        <p:nvPicPr>
          <p:cNvPr id="3" name="Picture 2">
            <a:extLst>
              <a:ext uri="{FF2B5EF4-FFF2-40B4-BE49-F238E27FC236}">
                <a16:creationId xmlns:a16="http://schemas.microsoft.com/office/drawing/2014/main" id="{79DF8A00-9353-4547-8E17-4AC2511E2F8A}"/>
              </a:ext>
            </a:extLst>
          </p:cNvPr>
          <p:cNvPicPr>
            <a:picLocks noChangeAspect="1"/>
          </p:cNvPicPr>
          <p:nvPr/>
        </p:nvPicPr>
        <p:blipFill rotWithShape="1">
          <a:blip r:embed="rId2"/>
          <a:srcRect t="26434" b="3607"/>
          <a:stretch/>
        </p:blipFill>
        <p:spPr>
          <a:xfrm>
            <a:off x="20" y="10"/>
            <a:ext cx="12191980" cy="4243361"/>
          </a:xfrm>
          <a:prstGeom prst="rect">
            <a:avLst/>
          </a:prstGeom>
        </p:spPr>
      </p:pic>
    </p:spTree>
    <p:extLst>
      <p:ext uri="{BB962C8B-B14F-4D97-AF65-F5344CB8AC3E}">
        <p14:creationId xmlns:p14="http://schemas.microsoft.com/office/powerpoint/2010/main" val="20578616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E81D3EA-3838-4536-A791-A0B9A0B8AF99}"/>
              </a:ext>
            </a:extLst>
          </p:cNvPr>
          <p:cNvPicPr>
            <a:picLocks noChangeAspect="1"/>
          </p:cNvPicPr>
          <p:nvPr/>
        </p:nvPicPr>
        <p:blipFill rotWithShape="1">
          <a:blip r:embed="rId2"/>
          <a:srcRect b="16974"/>
          <a:stretch/>
        </p:blipFill>
        <p:spPr>
          <a:xfrm>
            <a:off x="20" y="10"/>
            <a:ext cx="12191980" cy="6857989"/>
          </a:xfrm>
          <a:prstGeom prst="rect">
            <a:avLst/>
          </a:prstGeom>
        </p:spPr>
      </p:pic>
    </p:spTree>
    <p:extLst>
      <p:ext uri="{BB962C8B-B14F-4D97-AF65-F5344CB8AC3E}">
        <p14:creationId xmlns:p14="http://schemas.microsoft.com/office/powerpoint/2010/main" val="24696803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5BEDB-1024-4B91-8D27-299EB2B3259C}"/>
              </a:ext>
            </a:extLst>
          </p:cNvPr>
          <p:cNvSpPr>
            <a:spLocks noGrp="1"/>
          </p:cNvSpPr>
          <p:nvPr>
            <p:ph type="title"/>
          </p:nvPr>
        </p:nvSpPr>
        <p:spPr>
          <a:xfrm>
            <a:off x="1271183" y="2699325"/>
            <a:ext cx="10058400" cy="1609344"/>
          </a:xfrm>
        </p:spPr>
        <p:txBody>
          <a:bodyPr>
            <a:normAutofit/>
          </a:bodyPr>
          <a:lstStyle/>
          <a:p>
            <a:r>
              <a:rPr lang="en-US" dirty="0"/>
              <a:t>LaShonda’s Claims: who might the investigator want to interview?</a:t>
            </a:r>
          </a:p>
        </p:txBody>
      </p:sp>
    </p:spTree>
    <p:extLst>
      <p:ext uri="{BB962C8B-B14F-4D97-AF65-F5344CB8AC3E}">
        <p14:creationId xmlns:p14="http://schemas.microsoft.com/office/powerpoint/2010/main" val="19762798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01FF43A-A599-4C4D-8C3F-AA1CA889F64A}"/>
              </a:ext>
            </a:extLst>
          </p:cNvPr>
          <p:cNvPicPr>
            <a:picLocks noChangeAspect="1"/>
          </p:cNvPicPr>
          <p:nvPr/>
        </p:nvPicPr>
        <p:blipFill>
          <a:blip r:embed="rId2"/>
          <a:stretch>
            <a:fillRect/>
          </a:stretch>
        </p:blipFill>
        <p:spPr>
          <a:xfrm>
            <a:off x="2758561" y="1201259"/>
            <a:ext cx="6674879" cy="4455481"/>
          </a:xfrm>
          <a:prstGeom prst="rect">
            <a:avLst/>
          </a:prstGeom>
        </p:spPr>
      </p:pic>
    </p:spTree>
    <p:extLst>
      <p:ext uri="{BB962C8B-B14F-4D97-AF65-F5344CB8AC3E}">
        <p14:creationId xmlns:p14="http://schemas.microsoft.com/office/powerpoint/2010/main" val="34010138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23F2C99-5C9B-43B8-ADED-58D0E3AB2C8D}"/>
              </a:ext>
            </a:extLst>
          </p:cNvPr>
          <p:cNvPicPr>
            <a:picLocks noChangeAspect="1"/>
          </p:cNvPicPr>
          <p:nvPr/>
        </p:nvPicPr>
        <p:blipFill>
          <a:blip r:embed="rId2"/>
          <a:stretch>
            <a:fillRect/>
          </a:stretch>
        </p:blipFill>
        <p:spPr>
          <a:xfrm rot="1063201">
            <a:off x="2181224" y="1404937"/>
            <a:ext cx="8492491" cy="3538538"/>
          </a:xfrm>
          <a:prstGeom prst="rect">
            <a:avLst/>
          </a:prstGeom>
        </p:spPr>
      </p:pic>
    </p:spTree>
    <p:extLst>
      <p:ext uri="{BB962C8B-B14F-4D97-AF65-F5344CB8AC3E}">
        <p14:creationId xmlns:p14="http://schemas.microsoft.com/office/powerpoint/2010/main" val="331976446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514E6-2B7F-4E60-9700-A41FC1E30FD6}"/>
              </a:ext>
            </a:extLst>
          </p:cNvPr>
          <p:cNvSpPr>
            <a:spLocks noGrp="1"/>
          </p:cNvSpPr>
          <p:nvPr>
            <p:ph type="title"/>
          </p:nvPr>
        </p:nvSpPr>
        <p:spPr>
          <a:xfrm>
            <a:off x="655320" y="2822646"/>
            <a:ext cx="5191759" cy="3170497"/>
          </a:xfrm>
        </p:spPr>
        <p:txBody>
          <a:bodyPr vert="horz" lIns="91440" tIns="45720" rIns="91440" bIns="45720" rtlCol="0" anchor="t">
            <a:normAutofit/>
          </a:bodyPr>
          <a:lstStyle/>
          <a:p>
            <a:pPr>
              <a:lnSpc>
                <a:spcPct val="80000"/>
              </a:lnSpc>
            </a:pPr>
            <a:r>
              <a:rPr lang="en-US" sz="7200">
                <a:blipFill dpi="0" rotWithShape="1">
                  <a:blip r:embed="rId2"/>
                  <a:srcRect/>
                  <a:tile tx="6350" ty="-127000" sx="65000" sy="64000" flip="none" algn="tl"/>
                </a:blipFill>
              </a:rPr>
              <a:t>Interview basics</a:t>
            </a:r>
          </a:p>
        </p:txBody>
      </p:sp>
      <p:pic>
        <p:nvPicPr>
          <p:cNvPr id="13" name="Picture 12">
            <a:extLst>
              <a:ext uri="{FF2B5EF4-FFF2-40B4-BE49-F238E27FC236}">
                <a16:creationId xmlns:a16="http://schemas.microsoft.com/office/drawing/2014/main" id="{08E71A68-7F73-40DD-897E-C2B52F2FC080}"/>
              </a:ext>
            </a:extLst>
          </p:cNvPr>
          <p:cNvPicPr>
            <a:picLocks noChangeAspect="1"/>
          </p:cNvPicPr>
          <p:nvPr/>
        </p:nvPicPr>
        <p:blipFill rotWithShape="1">
          <a:blip r:embed="rId3"/>
          <a:srcRect r="-2" b="15350"/>
          <a:stretch/>
        </p:blipFill>
        <p:spPr>
          <a:xfrm>
            <a:off x="5913124" y="10"/>
            <a:ext cx="6278877" cy="6857990"/>
          </a:xfrm>
          <a:custGeom>
            <a:avLst/>
            <a:gdLst/>
            <a:ahLst/>
            <a:cxnLst/>
            <a:rect l="l" t="t" r="r" b="b"/>
            <a:pathLst>
              <a:path w="6278877" h="6858000">
                <a:moveTo>
                  <a:pt x="45571" y="0"/>
                </a:moveTo>
                <a:lnTo>
                  <a:pt x="6278877" y="0"/>
                </a:lnTo>
                <a:lnTo>
                  <a:pt x="6278877" y="6858000"/>
                </a:lnTo>
                <a:lnTo>
                  <a:pt x="3292307" y="6858000"/>
                </a:lnTo>
                <a:lnTo>
                  <a:pt x="3181525" y="6786980"/>
                </a:lnTo>
                <a:cubicBezTo>
                  <a:pt x="1262020" y="5490189"/>
                  <a:pt x="0" y="3294101"/>
                  <a:pt x="0" y="803252"/>
                </a:cubicBezTo>
                <a:cubicBezTo>
                  <a:pt x="0" y="554167"/>
                  <a:pt x="12619" y="308030"/>
                  <a:pt x="37255" y="65445"/>
                </a:cubicBezTo>
                <a:close/>
              </a:path>
            </a:pathLst>
          </a:custGeom>
        </p:spPr>
      </p:pic>
    </p:spTree>
    <p:extLst>
      <p:ext uri="{BB962C8B-B14F-4D97-AF65-F5344CB8AC3E}">
        <p14:creationId xmlns:p14="http://schemas.microsoft.com/office/powerpoint/2010/main" val="62370921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DB552-7984-4282-AB79-96E43A71957A}"/>
              </a:ext>
            </a:extLst>
          </p:cNvPr>
          <p:cNvSpPr>
            <a:spLocks noGrp="1"/>
          </p:cNvSpPr>
          <p:nvPr>
            <p:ph type="title"/>
          </p:nvPr>
        </p:nvSpPr>
        <p:spPr>
          <a:xfrm>
            <a:off x="8200102" y="1432223"/>
            <a:ext cx="2818417" cy="3357976"/>
          </a:xfrm>
        </p:spPr>
        <p:txBody>
          <a:bodyPr vert="horz" lIns="91440" tIns="45720" rIns="91440" bIns="45720" rtlCol="0" anchor="ctr">
            <a:normAutofit/>
          </a:bodyPr>
          <a:lstStyle/>
          <a:p>
            <a:pPr>
              <a:lnSpc>
                <a:spcPct val="80000"/>
              </a:lnSpc>
            </a:pPr>
            <a:r>
              <a:rPr lang="en-US" sz="5100">
                <a:blipFill dpi="0" rotWithShape="1">
                  <a:blip r:embed="rId2"/>
                  <a:srcRect/>
                  <a:tile tx="6350" ty="-127000" sx="65000" sy="64000" flip="none" algn="tl"/>
                </a:blipFill>
              </a:rPr>
              <a:t>Required interview notice</a:t>
            </a:r>
          </a:p>
        </p:txBody>
      </p:sp>
      <p:pic>
        <p:nvPicPr>
          <p:cNvPr id="3" name="Picture 2">
            <a:extLst>
              <a:ext uri="{FF2B5EF4-FFF2-40B4-BE49-F238E27FC236}">
                <a16:creationId xmlns:a16="http://schemas.microsoft.com/office/drawing/2014/main" id="{C3DAE174-4B27-478C-8F92-A7398C8E69C3}"/>
              </a:ext>
            </a:extLst>
          </p:cNvPr>
          <p:cNvPicPr>
            <a:picLocks noChangeAspect="1"/>
          </p:cNvPicPr>
          <p:nvPr/>
        </p:nvPicPr>
        <p:blipFill>
          <a:blip r:embed="rId3"/>
          <a:stretch>
            <a:fillRect/>
          </a:stretch>
        </p:blipFill>
        <p:spPr>
          <a:xfrm>
            <a:off x="1314318" y="1388911"/>
            <a:ext cx="5844775" cy="4011543"/>
          </a:xfrm>
          <a:prstGeom prst="rect">
            <a:avLst/>
          </a:prstGeom>
        </p:spPr>
      </p:pic>
    </p:spTree>
    <p:extLst>
      <p:ext uri="{BB962C8B-B14F-4D97-AF65-F5344CB8AC3E}">
        <p14:creationId xmlns:p14="http://schemas.microsoft.com/office/powerpoint/2010/main" val="9369392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AA1BBDD-B28A-4292-9E1E-3ECB3CA2686E}"/>
              </a:ext>
            </a:extLst>
          </p:cNvPr>
          <p:cNvSpPr>
            <a:spLocks noGrp="1"/>
          </p:cNvSpPr>
          <p:nvPr>
            <p:ph type="title"/>
          </p:nvPr>
        </p:nvSpPr>
        <p:spPr>
          <a:xfrm>
            <a:off x="1069848" y="484632"/>
            <a:ext cx="10058400" cy="1609344"/>
          </a:xfrm>
        </p:spPr>
        <p:txBody>
          <a:bodyPr>
            <a:normAutofit/>
          </a:bodyPr>
          <a:lstStyle/>
          <a:p>
            <a:r>
              <a:rPr lang="en-US"/>
              <a:t>Opening remarks</a:t>
            </a:r>
          </a:p>
        </p:txBody>
      </p:sp>
      <p:graphicFrame>
        <p:nvGraphicFramePr>
          <p:cNvPr id="19" name="Content Placeholder 3">
            <a:extLst>
              <a:ext uri="{FF2B5EF4-FFF2-40B4-BE49-F238E27FC236}">
                <a16:creationId xmlns:a16="http://schemas.microsoft.com/office/drawing/2014/main" id="{CEC84085-0C86-4E17-94C8-F182FDCBF906}"/>
              </a:ext>
            </a:extLst>
          </p:cNvPr>
          <p:cNvGraphicFramePr/>
          <p:nvPr>
            <p:extLst>
              <p:ext uri="{D42A27DB-BD31-4B8C-83A1-F6EECF244321}">
                <p14:modId xmlns:p14="http://schemas.microsoft.com/office/powerpoint/2010/main" val="2341482520"/>
              </p:ext>
            </p:extLst>
          </p:nvPr>
        </p:nvGraphicFramePr>
        <p:xfrm>
          <a:off x="1069975" y="2385390"/>
          <a:ext cx="10058400" cy="36178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5394639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A59C9C10-37D0-4436-8475-4A5689A82BE4}"/>
              </a:ext>
            </a:extLst>
          </p:cNvPr>
          <p:cNvPicPr>
            <a:picLocks noGrp="1" noChangeAspect="1"/>
          </p:cNvPicPr>
          <p:nvPr>
            <p:ph idx="4294967295"/>
          </p:nvPr>
        </p:nvPicPr>
        <p:blipFill rotWithShape="1">
          <a:blip r:embed="rId2"/>
          <a:srcRect t="12313" r="1" b="10575"/>
          <a:stretch/>
        </p:blipFill>
        <p:spPr>
          <a:xfrm>
            <a:off x="643467" y="643467"/>
            <a:ext cx="10905066" cy="5571066"/>
          </a:xfrm>
          <a:prstGeom prst="rect">
            <a:avLst/>
          </a:prstGeom>
        </p:spPr>
      </p:pic>
    </p:spTree>
    <p:extLst>
      <p:ext uri="{BB962C8B-B14F-4D97-AF65-F5344CB8AC3E}">
        <p14:creationId xmlns:p14="http://schemas.microsoft.com/office/powerpoint/2010/main" val="30369988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B83F718-E83B-46A6-A1D8-00599428E419}"/>
              </a:ext>
            </a:extLst>
          </p:cNvPr>
          <p:cNvPicPr>
            <a:picLocks noChangeAspect="1"/>
          </p:cNvPicPr>
          <p:nvPr/>
        </p:nvPicPr>
        <p:blipFill>
          <a:blip r:embed="rId2"/>
          <a:stretch>
            <a:fillRect/>
          </a:stretch>
        </p:blipFill>
        <p:spPr>
          <a:xfrm>
            <a:off x="1466849" y="1221581"/>
            <a:ext cx="8829676" cy="4414838"/>
          </a:xfrm>
          <a:prstGeom prst="rect">
            <a:avLst/>
          </a:prstGeom>
        </p:spPr>
      </p:pic>
    </p:spTree>
    <p:extLst>
      <p:ext uri="{BB962C8B-B14F-4D97-AF65-F5344CB8AC3E}">
        <p14:creationId xmlns:p14="http://schemas.microsoft.com/office/powerpoint/2010/main" val="132513165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FC79C-9410-4C55-8A08-08B257FD80B1}"/>
              </a:ext>
            </a:extLst>
          </p:cNvPr>
          <p:cNvSpPr>
            <a:spLocks noGrp="1"/>
          </p:cNvSpPr>
          <p:nvPr>
            <p:ph type="title"/>
          </p:nvPr>
        </p:nvSpPr>
        <p:spPr>
          <a:xfrm>
            <a:off x="655320" y="2822646"/>
            <a:ext cx="5191759" cy="3170497"/>
          </a:xfrm>
        </p:spPr>
        <p:txBody>
          <a:bodyPr vert="horz" lIns="91440" tIns="45720" rIns="91440" bIns="45720" rtlCol="0" anchor="t">
            <a:normAutofit/>
          </a:bodyPr>
          <a:lstStyle/>
          <a:p>
            <a:pPr>
              <a:lnSpc>
                <a:spcPct val="80000"/>
              </a:lnSpc>
            </a:pPr>
            <a:r>
              <a:rPr lang="en-US" sz="7200">
                <a:blipFill dpi="0" rotWithShape="1">
                  <a:blip r:embed="rId2"/>
                  <a:srcRect/>
                  <a:tile tx="6350" ty="-127000" sx="65000" sy="64000" flip="none" algn="tl"/>
                </a:blipFill>
              </a:rPr>
              <a:t>Do not guarantee results</a:t>
            </a:r>
          </a:p>
        </p:txBody>
      </p:sp>
      <p:pic>
        <p:nvPicPr>
          <p:cNvPr id="3" name="Picture 2">
            <a:extLst>
              <a:ext uri="{FF2B5EF4-FFF2-40B4-BE49-F238E27FC236}">
                <a16:creationId xmlns:a16="http://schemas.microsoft.com/office/drawing/2014/main" id="{5BF13148-CAF6-43A3-97A3-3ED6BF4AD8E6}"/>
              </a:ext>
            </a:extLst>
          </p:cNvPr>
          <p:cNvPicPr>
            <a:picLocks noChangeAspect="1"/>
          </p:cNvPicPr>
          <p:nvPr/>
        </p:nvPicPr>
        <p:blipFill rotWithShape="1">
          <a:blip r:embed="rId3"/>
          <a:srcRect l="4199" r="4246"/>
          <a:stretch/>
        </p:blipFill>
        <p:spPr>
          <a:xfrm>
            <a:off x="5913124" y="10"/>
            <a:ext cx="6278877" cy="6857990"/>
          </a:xfrm>
          <a:custGeom>
            <a:avLst/>
            <a:gdLst/>
            <a:ahLst/>
            <a:cxnLst/>
            <a:rect l="l" t="t" r="r" b="b"/>
            <a:pathLst>
              <a:path w="6278877" h="6858000">
                <a:moveTo>
                  <a:pt x="45571" y="0"/>
                </a:moveTo>
                <a:lnTo>
                  <a:pt x="6278877" y="0"/>
                </a:lnTo>
                <a:lnTo>
                  <a:pt x="6278877" y="6858000"/>
                </a:lnTo>
                <a:lnTo>
                  <a:pt x="3292307" y="6858000"/>
                </a:lnTo>
                <a:lnTo>
                  <a:pt x="3181525" y="6786980"/>
                </a:lnTo>
                <a:cubicBezTo>
                  <a:pt x="1262020" y="5490189"/>
                  <a:pt x="0" y="3294101"/>
                  <a:pt x="0" y="803252"/>
                </a:cubicBezTo>
                <a:cubicBezTo>
                  <a:pt x="0" y="554167"/>
                  <a:pt x="12619" y="308030"/>
                  <a:pt x="37255" y="65445"/>
                </a:cubicBezTo>
                <a:close/>
              </a:path>
            </a:pathLst>
          </a:custGeom>
        </p:spPr>
      </p:pic>
    </p:spTree>
    <p:extLst>
      <p:ext uri="{BB962C8B-B14F-4D97-AF65-F5344CB8AC3E}">
        <p14:creationId xmlns:p14="http://schemas.microsoft.com/office/powerpoint/2010/main" val="48819925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654CC-DF32-4C09-94B5-650B6BB863F4}"/>
              </a:ext>
            </a:extLst>
          </p:cNvPr>
          <p:cNvSpPr>
            <a:spLocks noGrp="1"/>
          </p:cNvSpPr>
          <p:nvPr>
            <p:ph type="title"/>
          </p:nvPr>
        </p:nvSpPr>
        <p:spPr>
          <a:xfrm>
            <a:off x="6556100" y="1360493"/>
            <a:ext cx="4972511" cy="3106732"/>
          </a:xfrm>
        </p:spPr>
        <p:txBody>
          <a:bodyPr vert="horz" lIns="91440" tIns="45720" rIns="91440" bIns="45720" rtlCol="0" anchor="b">
            <a:normAutofit/>
          </a:bodyPr>
          <a:lstStyle/>
          <a:p>
            <a:pPr>
              <a:lnSpc>
                <a:spcPct val="80000"/>
              </a:lnSpc>
            </a:pPr>
            <a:r>
              <a:rPr lang="en-US" sz="5600" dirty="0">
                <a:solidFill>
                  <a:schemeClr val="tx1"/>
                </a:solidFill>
              </a:rPr>
              <a:t>Interviewing the complainant and fact witnesses</a:t>
            </a:r>
          </a:p>
        </p:txBody>
      </p:sp>
      <p:pic>
        <p:nvPicPr>
          <p:cNvPr id="13" name="Picture 12">
            <a:extLst>
              <a:ext uri="{FF2B5EF4-FFF2-40B4-BE49-F238E27FC236}">
                <a16:creationId xmlns:a16="http://schemas.microsoft.com/office/drawing/2014/main" id="{04514745-04F5-4F75-8B27-16A834DB9F6C}"/>
              </a:ext>
            </a:extLst>
          </p:cNvPr>
          <p:cNvPicPr>
            <a:picLocks noChangeAspect="1"/>
          </p:cNvPicPr>
          <p:nvPr/>
        </p:nvPicPr>
        <p:blipFill>
          <a:blip r:embed="rId2"/>
          <a:stretch>
            <a:fillRect/>
          </a:stretch>
        </p:blipFill>
        <p:spPr>
          <a:xfrm>
            <a:off x="663388" y="1626604"/>
            <a:ext cx="3972222" cy="3604791"/>
          </a:xfrm>
          <a:prstGeom prst="rect">
            <a:avLst/>
          </a:prstGeom>
        </p:spPr>
      </p:pic>
    </p:spTree>
    <p:extLst>
      <p:ext uri="{BB962C8B-B14F-4D97-AF65-F5344CB8AC3E}">
        <p14:creationId xmlns:p14="http://schemas.microsoft.com/office/powerpoint/2010/main" val="216324067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C034EB3-2C7F-4586-A6EC-92ACC7CC9EE7}"/>
              </a:ext>
            </a:extLst>
          </p:cNvPr>
          <p:cNvSpPr>
            <a:spLocks noGrp="1"/>
          </p:cNvSpPr>
          <p:nvPr>
            <p:ph type="title"/>
          </p:nvPr>
        </p:nvSpPr>
        <p:spPr>
          <a:xfrm>
            <a:off x="8156350" y="484632"/>
            <a:ext cx="3544035" cy="1609344"/>
          </a:xfrm>
          <a:ln>
            <a:noFill/>
          </a:ln>
        </p:spPr>
        <p:txBody>
          <a:bodyPr>
            <a:normAutofit/>
          </a:bodyPr>
          <a:lstStyle/>
          <a:p>
            <a:r>
              <a:rPr lang="en-US" sz="3200" dirty="0"/>
              <a:t>Interviewing the complainant and witnesses</a:t>
            </a:r>
          </a:p>
        </p:txBody>
      </p:sp>
      <p:pic>
        <p:nvPicPr>
          <p:cNvPr id="6" name="Picture 5">
            <a:extLst>
              <a:ext uri="{FF2B5EF4-FFF2-40B4-BE49-F238E27FC236}">
                <a16:creationId xmlns:a16="http://schemas.microsoft.com/office/drawing/2014/main" id="{B32908B9-90E6-4CD6-9D7F-94D474B34EB1}"/>
              </a:ext>
            </a:extLst>
          </p:cNvPr>
          <p:cNvPicPr>
            <a:picLocks noChangeAspect="1"/>
          </p:cNvPicPr>
          <p:nvPr/>
        </p:nvPicPr>
        <p:blipFill>
          <a:blip r:embed="rId2"/>
          <a:stretch>
            <a:fillRect/>
          </a:stretch>
        </p:blipFill>
        <p:spPr>
          <a:xfrm>
            <a:off x="633999" y="1145776"/>
            <a:ext cx="6882269" cy="4576708"/>
          </a:xfrm>
          <a:prstGeom prst="rect">
            <a:avLst/>
          </a:prstGeom>
        </p:spPr>
      </p:pic>
      <p:sp>
        <p:nvSpPr>
          <p:cNvPr id="4" name="Content Placeholder 3">
            <a:extLst>
              <a:ext uri="{FF2B5EF4-FFF2-40B4-BE49-F238E27FC236}">
                <a16:creationId xmlns:a16="http://schemas.microsoft.com/office/drawing/2014/main" id="{FB77C8BC-885C-4394-AD61-47402BCCFE20}"/>
              </a:ext>
            </a:extLst>
          </p:cNvPr>
          <p:cNvSpPr>
            <a:spLocks noGrp="1"/>
          </p:cNvSpPr>
          <p:nvPr>
            <p:ph idx="1"/>
          </p:nvPr>
        </p:nvSpPr>
        <p:spPr>
          <a:xfrm>
            <a:off x="8156351" y="2121408"/>
            <a:ext cx="3544034" cy="4050792"/>
          </a:xfrm>
        </p:spPr>
        <p:txBody>
          <a:bodyPr>
            <a:normAutofit/>
          </a:bodyPr>
          <a:lstStyle/>
          <a:p>
            <a:r>
              <a:rPr lang="en-US" sz="2400" dirty="0"/>
              <a:t>Short, open-ended questions</a:t>
            </a:r>
          </a:p>
          <a:p>
            <a:pPr marL="0" indent="0">
              <a:buNone/>
            </a:pPr>
            <a:endParaRPr lang="en-US" sz="1600" dirty="0"/>
          </a:p>
          <a:p>
            <a:endParaRPr lang="en-US" sz="1600" dirty="0"/>
          </a:p>
        </p:txBody>
      </p:sp>
    </p:spTree>
    <p:extLst>
      <p:ext uri="{BB962C8B-B14F-4D97-AF65-F5344CB8AC3E}">
        <p14:creationId xmlns:p14="http://schemas.microsoft.com/office/powerpoint/2010/main" val="391063970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DFED6-DA90-4DA0-B7CE-7828761EEAD3}"/>
              </a:ext>
            </a:extLst>
          </p:cNvPr>
          <p:cNvSpPr>
            <a:spLocks noGrp="1"/>
          </p:cNvSpPr>
          <p:nvPr>
            <p:ph type="title"/>
          </p:nvPr>
        </p:nvSpPr>
        <p:spPr/>
        <p:txBody>
          <a:bodyPr>
            <a:normAutofit/>
          </a:bodyPr>
          <a:lstStyle/>
          <a:p>
            <a:r>
              <a:rPr lang="en-US" dirty="0"/>
              <a:t>The investigator might have to defend the interview questions, so…</a:t>
            </a:r>
          </a:p>
        </p:txBody>
      </p:sp>
      <p:pic>
        <p:nvPicPr>
          <p:cNvPr id="7" name="Content Placeholder 6">
            <a:extLst>
              <a:ext uri="{FF2B5EF4-FFF2-40B4-BE49-F238E27FC236}">
                <a16:creationId xmlns:a16="http://schemas.microsoft.com/office/drawing/2014/main" id="{395B5236-C8B3-41E9-BBC8-C1981F7FE782}"/>
              </a:ext>
            </a:extLst>
          </p:cNvPr>
          <p:cNvPicPr>
            <a:picLocks noGrp="1" noChangeAspect="1"/>
          </p:cNvPicPr>
          <p:nvPr>
            <p:ph idx="1"/>
          </p:nvPr>
        </p:nvPicPr>
        <p:blipFill>
          <a:blip r:embed="rId2"/>
          <a:stretch>
            <a:fillRect/>
          </a:stretch>
        </p:blipFill>
        <p:spPr>
          <a:xfrm>
            <a:off x="2855912" y="2093976"/>
            <a:ext cx="6812569" cy="4533455"/>
          </a:xfrm>
          <a:prstGeom prst="rect">
            <a:avLst/>
          </a:prstGeom>
        </p:spPr>
      </p:pic>
    </p:spTree>
    <p:extLst>
      <p:ext uri="{BB962C8B-B14F-4D97-AF65-F5344CB8AC3E}">
        <p14:creationId xmlns:p14="http://schemas.microsoft.com/office/powerpoint/2010/main" val="110625954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1E03086-C809-4EA9-89BD-7BBC9E9D3A7A}"/>
              </a:ext>
            </a:extLst>
          </p:cNvPr>
          <p:cNvSpPr>
            <a:spLocks noGrp="1"/>
          </p:cNvSpPr>
          <p:nvPr>
            <p:ph type="title"/>
          </p:nvPr>
        </p:nvSpPr>
        <p:spPr>
          <a:xfrm>
            <a:off x="655320" y="2822646"/>
            <a:ext cx="5191759" cy="3170497"/>
          </a:xfrm>
        </p:spPr>
        <p:txBody>
          <a:bodyPr vert="horz" lIns="91440" tIns="45720" rIns="91440" bIns="45720" rtlCol="0" anchor="t">
            <a:normAutofit/>
          </a:bodyPr>
          <a:lstStyle/>
          <a:p>
            <a:pPr>
              <a:lnSpc>
                <a:spcPct val="80000"/>
              </a:lnSpc>
            </a:pPr>
            <a:r>
              <a:rPr lang="en-US" sz="7200" dirty="0">
                <a:blipFill dpi="0" rotWithShape="1">
                  <a:blip r:embed="rId2"/>
                  <a:srcRect/>
                  <a:tile tx="6350" ty="-127000" sx="65000" sy="64000" flip="none" algn="tl"/>
                </a:blipFill>
              </a:rPr>
              <a:t>…Watch out for biases!</a:t>
            </a:r>
          </a:p>
        </p:txBody>
      </p:sp>
      <p:pic>
        <p:nvPicPr>
          <p:cNvPr id="7" name="Picture 6">
            <a:extLst>
              <a:ext uri="{FF2B5EF4-FFF2-40B4-BE49-F238E27FC236}">
                <a16:creationId xmlns:a16="http://schemas.microsoft.com/office/drawing/2014/main" id="{9B9F1B49-4101-4F03-8D10-44A6EB820A36}"/>
              </a:ext>
            </a:extLst>
          </p:cNvPr>
          <p:cNvPicPr>
            <a:picLocks noChangeAspect="1"/>
          </p:cNvPicPr>
          <p:nvPr/>
        </p:nvPicPr>
        <p:blipFill rotWithShape="1">
          <a:blip r:embed="rId3"/>
          <a:srcRect l="4653" r="3791"/>
          <a:stretch/>
        </p:blipFill>
        <p:spPr>
          <a:xfrm>
            <a:off x="5913124" y="10"/>
            <a:ext cx="6278877" cy="6857990"/>
          </a:xfrm>
          <a:custGeom>
            <a:avLst/>
            <a:gdLst/>
            <a:ahLst/>
            <a:cxnLst/>
            <a:rect l="l" t="t" r="r" b="b"/>
            <a:pathLst>
              <a:path w="6278877" h="6858000">
                <a:moveTo>
                  <a:pt x="45571" y="0"/>
                </a:moveTo>
                <a:lnTo>
                  <a:pt x="6278877" y="0"/>
                </a:lnTo>
                <a:lnTo>
                  <a:pt x="6278877" y="6858000"/>
                </a:lnTo>
                <a:lnTo>
                  <a:pt x="3292307" y="6858000"/>
                </a:lnTo>
                <a:lnTo>
                  <a:pt x="3181525" y="6786980"/>
                </a:lnTo>
                <a:cubicBezTo>
                  <a:pt x="1262020" y="5490189"/>
                  <a:pt x="0" y="3294101"/>
                  <a:pt x="0" y="803252"/>
                </a:cubicBezTo>
                <a:cubicBezTo>
                  <a:pt x="0" y="554167"/>
                  <a:pt x="12619" y="308030"/>
                  <a:pt x="37255" y="65445"/>
                </a:cubicBezTo>
                <a:close/>
              </a:path>
            </a:pathLst>
          </a:custGeom>
        </p:spPr>
      </p:pic>
    </p:spTree>
    <p:extLst>
      <p:ext uri="{BB962C8B-B14F-4D97-AF65-F5344CB8AC3E}">
        <p14:creationId xmlns:p14="http://schemas.microsoft.com/office/powerpoint/2010/main" val="203358800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2D43B-4A94-47C9-8ABD-49B63ECA495E}"/>
              </a:ext>
            </a:extLst>
          </p:cNvPr>
          <p:cNvSpPr>
            <a:spLocks noGrp="1"/>
          </p:cNvSpPr>
          <p:nvPr>
            <p:ph type="title"/>
          </p:nvPr>
        </p:nvSpPr>
        <p:spPr>
          <a:xfrm>
            <a:off x="8200102" y="1432223"/>
            <a:ext cx="2818417" cy="3357976"/>
          </a:xfrm>
        </p:spPr>
        <p:txBody>
          <a:bodyPr vert="horz" lIns="91440" tIns="45720" rIns="91440" bIns="45720" rtlCol="0" anchor="ctr">
            <a:normAutofit/>
          </a:bodyPr>
          <a:lstStyle/>
          <a:p>
            <a:pPr>
              <a:lnSpc>
                <a:spcPct val="80000"/>
              </a:lnSpc>
            </a:pPr>
            <a:r>
              <a:rPr lang="en-US" sz="3700">
                <a:blipFill dpi="0" rotWithShape="1">
                  <a:blip r:embed="rId2"/>
                  <a:srcRect/>
                  <a:tile tx="6350" ty="-127000" sx="65000" sy="64000" flip="none" algn="tl"/>
                </a:blipFill>
              </a:rPr>
              <a:t>Some specific tips for interviewing witnesses and complainants</a:t>
            </a:r>
          </a:p>
        </p:txBody>
      </p:sp>
      <p:pic>
        <p:nvPicPr>
          <p:cNvPr id="3" name="Picture 2">
            <a:extLst>
              <a:ext uri="{FF2B5EF4-FFF2-40B4-BE49-F238E27FC236}">
                <a16:creationId xmlns:a16="http://schemas.microsoft.com/office/drawing/2014/main" id="{F10E3BEE-4E20-4F34-9B9F-2B22F599242B}"/>
              </a:ext>
            </a:extLst>
          </p:cNvPr>
          <p:cNvPicPr>
            <a:picLocks noChangeAspect="1"/>
          </p:cNvPicPr>
          <p:nvPr/>
        </p:nvPicPr>
        <p:blipFill rotWithShape="1">
          <a:blip r:embed="rId3"/>
          <a:srcRect r="-3" b="6531"/>
          <a:stretch/>
        </p:blipFill>
        <p:spPr>
          <a:xfrm>
            <a:off x="920833" y="1328839"/>
            <a:ext cx="6647395" cy="4131686"/>
          </a:xfrm>
          <a:prstGeom prst="rect">
            <a:avLst/>
          </a:prstGeom>
        </p:spPr>
      </p:pic>
    </p:spTree>
    <p:extLst>
      <p:ext uri="{BB962C8B-B14F-4D97-AF65-F5344CB8AC3E}">
        <p14:creationId xmlns:p14="http://schemas.microsoft.com/office/powerpoint/2010/main" val="1496923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6ADAF-931A-4A0A-AA96-B0CE9DBB78DC}"/>
              </a:ext>
            </a:extLst>
          </p:cNvPr>
          <p:cNvSpPr>
            <a:spLocks noGrp="1"/>
          </p:cNvSpPr>
          <p:nvPr>
            <p:ph type="title"/>
          </p:nvPr>
        </p:nvSpPr>
        <p:spPr>
          <a:xfrm>
            <a:off x="1051559" y="4355692"/>
            <a:ext cx="10509069" cy="1472224"/>
          </a:xfrm>
        </p:spPr>
        <p:txBody>
          <a:bodyPr vert="horz" lIns="91440" tIns="45720" rIns="91440" bIns="45720" rtlCol="0" anchor="b">
            <a:normAutofit/>
          </a:bodyPr>
          <a:lstStyle/>
          <a:p>
            <a:pPr>
              <a:lnSpc>
                <a:spcPct val="80000"/>
              </a:lnSpc>
            </a:pPr>
            <a:r>
              <a:rPr lang="en-US" sz="5600">
                <a:solidFill>
                  <a:schemeClr val="tx1"/>
                </a:solidFill>
              </a:rPr>
              <a:t>Special considerations for interviewing the respondent</a:t>
            </a:r>
          </a:p>
        </p:txBody>
      </p:sp>
      <p:pic>
        <p:nvPicPr>
          <p:cNvPr id="13" name="Picture 12">
            <a:extLst>
              <a:ext uri="{FF2B5EF4-FFF2-40B4-BE49-F238E27FC236}">
                <a16:creationId xmlns:a16="http://schemas.microsoft.com/office/drawing/2014/main" id="{A8F52F64-48A4-4911-8AFF-AB3F7861AB67}"/>
              </a:ext>
            </a:extLst>
          </p:cNvPr>
          <p:cNvPicPr>
            <a:picLocks noChangeAspect="1"/>
          </p:cNvPicPr>
          <p:nvPr/>
        </p:nvPicPr>
        <p:blipFill rotWithShape="1">
          <a:blip r:embed="rId2"/>
          <a:srcRect t="6895" b="20596"/>
          <a:stretch/>
        </p:blipFill>
        <p:spPr>
          <a:xfrm>
            <a:off x="20" y="10"/>
            <a:ext cx="12191980" cy="4243361"/>
          </a:xfrm>
          <a:prstGeom prst="rect">
            <a:avLst/>
          </a:prstGeom>
        </p:spPr>
      </p:pic>
    </p:spTree>
    <p:extLst>
      <p:ext uri="{BB962C8B-B14F-4D97-AF65-F5344CB8AC3E}">
        <p14:creationId xmlns:p14="http://schemas.microsoft.com/office/powerpoint/2010/main" val="141840646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65118-8B31-4122-80EC-11AFAA2BE192}"/>
              </a:ext>
            </a:extLst>
          </p:cNvPr>
          <p:cNvSpPr>
            <a:spLocks noGrp="1"/>
          </p:cNvSpPr>
          <p:nvPr>
            <p:ph type="title"/>
          </p:nvPr>
        </p:nvSpPr>
        <p:spPr>
          <a:xfrm>
            <a:off x="655320" y="2822646"/>
            <a:ext cx="5191759" cy="3170497"/>
          </a:xfrm>
        </p:spPr>
        <p:txBody>
          <a:bodyPr vert="horz" lIns="91440" tIns="45720" rIns="91440" bIns="45720" rtlCol="0" anchor="t">
            <a:normAutofit/>
          </a:bodyPr>
          <a:lstStyle/>
          <a:p>
            <a:pPr>
              <a:lnSpc>
                <a:spcPct val="80000"/>
              </a:lnSpc>
            </a:pPr>
            <a:r>
              <a:rPr lang="en-US" sz="6100">
                <a:blipFill dpi="0" rotWithShape="1">
                  <a:blip r:embed="rId2"/>
                  <a:srcRect/>
                  <a:tile tx="6350" ty="-127000" sx="65000" sy="64000" flip="none" algn="tl"/>
                </a:blipFill>
              </a:rPr>
              <a:t>Watch out for bias in the complainant interview too!</a:t>
            </a:r>
          </a:p>
        </p:txBody>
      </p:sp>
      <p:pic>
        <p:nvPicPr>
          <p:cNvPr id="3" name="Picture 2">
            <a:extLst>
              <a:ext uri="{FF2B5EF4-FFF2-40B4-BE49-F238E27FC236}">
                <a16:creationId xmlns:a16="http://schemas.microsoft.com/office/drawing/2014/main" id="{30B3BF3E-0E63-4564-B6B1-1B47DBD701D8}"/>
              </a:ext>
            </a:extLst>
          </p:cNvPr>
          <p:cNvPicPr>
            <a:picLocks noChangeAspect="1"/>
          </p:cNvPicPr>
          <p:nvPr/>
        </p:nvPicPr>
        <p:blipFill rotWithShape="1">
          <a:blip r:embed="rId3"/>
          <a:srcRect r="-2" b="58"/>
          <a:stretch/>
        </p:blipFill>
        <p:spPr>
          <a:xfrm>
            <a:off x="5913124" y="10"/>
            <a:ext cx="6278877" cy="6857990"/>
          </a:xfrm>
          <a:custGeom>
            <a:avLst/>
            <a:gdLst/>
            <a:ahLst/>
            <a:cxnLst/>
            <a:rect l="l" t="t" r="r" b="b"/>
            <a:pathLst>
              <a:path w="6278877" h="6858000">
                <a:moveTo>
                  <a:pt x="45571" y="0"/>
                </a:moveTo>
                <a:lnTo>
                  <a:pt x="6278877" y="0"/>
                </a:lnTo>
                <a:lnTo>
                  <a:pt x="6278877" y="6858000"/>
                </a:lnTo>
                <a:lnTo>
                  <a:pt x="3292307" y="6858000"/>
                </a:lnTo>
                <a:lnTo>
                  <a:pt x="3181525" y="6786980"/>
                </a:lnTo>
                <a:cubicBezTo>
                  <a:pt x="1262020" y="5490189"/>
                  <a:pt x="0" y="3294101"/>
                  <a:pt x="0" y="803252"/>
                </a:cubicBezTo>
                <a:cubicBezTo>
                  <a:pt x="0" y="554167"/>
                  <a:pt x="12619" y="308030"/>
                  <a:pt x="37255" y="65445"/>
                </a:cubicBezTo>
                <a:close/>
              </a:path>
            </a:pathLst>
          </a:custGeom>
        </p:spPr>
      </p:pic>
    </p:spTree>
    <p:extLst>
      <p:ext uri="{BB962C8B-B14F-4D97-AF65-F5344CB8AC3E}">
        <p14:creationId xmlns:p14="http://schemas.microsoft.com/office/powerpoint/2010/main" val="77977866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16A44A1-06E6-4285-8BB0-355AAA53014C}"/>
              </a:ext>
            </a:extLst>
          </p:cNvPr>
          <p:cNvSpPr>
            <a:spLocks noGrp="1"/>
          </p:cNvSpPr>
          <p:nvPr>
            <p:ph type="title"/>
          </p:nvPr>
        </p:nvSpPr>
        <p:spPr>
          <a:xfrm>
            <a:off x="8479777" y="639763"/>
            <a:ext cx="3046073" cy="5177377"/>
          </a:xfrm>
          <a:ln>
            <a:noFill/>
          </a:ln>
        </p:spPr>
        <p:txBody>
          <a:bodyPr>
            <a:normAutofit/>
          </a:bodyPr>
          <a:lstStyle/>
          <a:p>
            <a:r>
              <a:rPr lang="en-US" sz="4000"/>
              <a:t>Opening remarks</a:t>
            </a:r>
          </a:p>
        </p:txBody>
      </p:sp>
      <p:graphicFrame>
        <p:nvGraphicFramePr>
          <p:cNvPr id="6" name="Content Placeholder 3">
            <a:extLst>
              <a:ext uri="{FF2B5EF4-FFF2-40B4-BE49-F238E27FC236}">
                <a16:creationId xmlns:a16="http://schemas.microsoft.com/office/drawing/2014/main" id="{22C19651-DE22-4360-A700-CF03A5009477}"/>
              </a:ext>
            </a:extLst>
          </p:cNvPr>
          <p:cNvGraphicFramePr>
            <a:graphicFrameLocks noGrp="1"/>
          </p:cNvGraphicFramePr>
          <p:nvPr>
            <p:ph idx="1"/>
            <p:extLst>
              <p:ext uri="{D42A27DB-BD31-4B8C-83A1-F6EECF244321}">
                <p14:modId xmlns:p14="http://schemas.microsoft.com/office/powerpoint/2010/main" val="821017084"/>
              </p:ext>
            </p:extLst>
          </p:nvPr>
        </p:nvGraphicFramePr>
        <p:xfrm>
          <a:off x="622300" y="639763"/>
          <a:ext cx="6572250" cy="558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416705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38C42EC3-7632-4EC7-B39B-8EC8D8CFA514}"/>
              </a:ext>
            </a:extLst>
          </p:cNvPr>
          <p:cNvPicPr>
            <a:picLocks noGrp="1" noChangeAspect="1"/>
          </p:cNvPicPr>
          <p:nvPr>
            <p:ph idx="4294967295"/>
          </p:nvPr>
        </p:nvPicPr>
        <p:blipFill rotWithShape="1">
          <a:blip r:embed="rId2"/>
          <a:srcRect t="14360" b="20985"/>
          <a:stretch/>
        </p:blipFill>
        <p:spPr>
          <a:xfrm>
            <a:off x="20" y="10"/>
            <a:ext cx="12191980" cy="6857989"/>
          </a:xfrm>
          <a:prstGeom prst="rect">
            <a:avLst/>
          </a:prstGeom>
        </p:spPr>
      </p:pic>
      <p:sp>
        <p:nvSpPr>
          <p:cNvPr id="2" name="Title 1">
            <a:extLst>
              <a:ext uri="{FF2B5EF4-FFF2-40B4-BE49-F238E27FC236}">
                <a16:creationId xmlns:a16="http://schemas.microsoft.com/office/drawing/2014/main" id="{AE0D99BD-A955-4CC9-B230-910D8A2E58BF}"/>
              </a:ext>
            </a:extLst>
          </p:cNvPr>
          <p:cNvSpPr>
            <a:spLocks noGrp="1"/>
          </p:cNvSpPr>
          <p:nvPr>
            <p:ph type="title"/>
          </p:nvPr>
        </p:nvSpPr>
        <p:spPr>
          <a:xfrm>
            <a:off x="1051560" y="1432223"/>
            <a:ext cx="9966960" cy="3035808"/>
          </a:xfrm>
        </p:spPr>
        <p:txBody>
          <a:bodyPr vert="horz" lIns="91440" tIns="45720" rIns="91440" bIns="45720" rtlCol="0" anchor="b">
            <a:normAutofit/>
          </a:bodyPr>
          <a:lstStyle/>
          <a:p>
            <a:pPr>
              <a:lnSpc>
                <a:spcPct val="80000"/>
              </a:lnSpc>
            </a:pPr>
            <a:r>
              <a:rPr lang="en-US" sz="7400" dirty="0">
                <a:ln>
                  <a:solidFill>
                    <a:schemeClr val="bg1"/>
                  </a:solidFill>
                </a:ln>
                <a:solidFill>
                  <a:schemeClr val="tx1"/>
                </a:solidFill>
              </a:rPr>
              <a:t>What if the complainant refuses to answer?</a:t>
            </a:r>
          </a:p>
        </p:txBody>
      </p:sp>
    </p:spTree>
    <p:extLst>
      <p:ext uri="{BB962C8B-B14F-4D97-AF65-F5344CB8AC3E}">
        <p14:creationId xmlns:p14="http://schemas.microsoft.com/office/powerpoint/2010/main" val="375032305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BC18A9E-9024-4782-B827-F5D2060B829E}"/>
              </a:ext>
            </a:extLst>
          </p:cNvPr>
          <p:cNvPicPr>
            <a:picLocks noChangeAspect="1"/>
          </p:cNvPicPr>
          <p:nvPr/>
        </p:nvPicPr>
        <p:blipFill rotWithShape="1">
          <a:blip r:embed="rId2"/>
          <a:srcRect r="6530" b="1"/>
          <a:stretch/>
        </p:blipFill>
        <p:spPr>
          <a:xfrm>
            <a:off x="633999" y="1054100"/>
            <a:ext cx="5462001" cy="4382677"/>
          </a:xfrm>
          <a:prstGeom prst="rect">
            <a:avLst/>
          </a:prstGeom>
        </p:spPr>
      </p:pic>
      <p:sp>
        <p:nvSpPr>
          <p:cNvPr id="2" name="Title 1">
            <a:extLst>
              <a:ext uri="{FF2B5EF4-FFF2-40B4-BE49-F238E27FC236}">
                <a16:creationId xmlns:a16="http://schemas.microsoft.com/office/drawing/2014/main" id="{D9498AAC-B44B-4FE8-B76B-FFE027E4CDD1}"/>
              </a:ext>
            </a:extLst>
          </p:cNvPr>
          <p:cNvSpPr>
            <a:spLocks noGrp="1"/>
          </p:cNvSpPr>
          <p:nvPr>
            <p:ph type="title"/>
          </p:nvPr>
        </p:nvSpPr>
        <p:spPr>
          <a:xfrm>
            <a:off x="6713220" y="1054100"/>
            <a:ext cx="4615180" cy="3736099"/>
          </a:xfrm>
        </p:spPr>
        <p:txBody>
          <a:bodyPr vert="horz" lIns="91440" tIns="45720" rIns="91440" bIns="45720" rtlCol="0" anchor="ctr">
            <a:normAutofit/>
          </a:bodyPr>
          <a:lstStyle/>
          <a:p>
            <a:pPr>
              <a:lnSpc>
                <a:spcPct val="80000"/>
              </a:lnSpc>
            </a:pPr>
            <a:r>
              <a:rPr lang="en-US" sz="5600" dirty="0">
                <a:blipFill dpi="0" rotWithShape="1">
                  <a:blip r:embed="rId3"/>
                  <a:srcRect/>
                  <a:tile tx="6350" ty="-127000" sx="65000" sy="64000" flip="none" algn="tl"/>
                </a:blipFill>
              </a:rPr>
              <a:t>Specific strategies for interviewing the Complainant</a:t>
            </a:r>
          </a:p>
        </p:txBody>
      </p:sp>
    </p:spTree>
    <p:extLst>
      <p:ext uri="{BB962C8B-B14F-4D97-AF65-F5344CB8AC3E}">
        <p14:creationId xmlns:p14="http://schemas.microsoft.com/office/powerpoint/2010/main" val="183216696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EA2D9-F86B-4E45-A461-C2C115246064}"/>
              </a:ext>
            </a:extLst>
          </p:cNvPr>
          <p:cNvSpPr>
            <a:spLocks noGrp="1"/>
          </p:cNvSpPr>
          <p:nvPr>
            <p:ph type="title"/>
          </p:nvPr>
        </p:nvSpPr>
        <p:spPr>
          <a:xfrm>
            <a:off x="1051559" y="4355692"/>
            <a:ext cx="10509069" cy="1472224"/>
          </a:xfrm>
        </p:spPr>
        <p:txBody>
          <a:bodyPr vert="horz" lIns="91440" tIns="45720" rIns="91440" bIns="45720" rtlCol="0" anchor="b">
            <a:normAutofit/>
          </a:bodyPr>
          <a:lstStyle/>
          <a:p>
            <a:pPr>
              <a:lnSpc>
                <a:spcPct val="80000"/>
              </a:lnSpc>
            </a:pPr>
            <a:r>
              <a:rPr lang="en-US" sz="5100">
                <a:solidFill>
                  <a:schemeClr val="tx1"/>
                </a:solidFill>
              </a:rPr>
              <a:t>Back to LaShonda:  what kinds of questions might the investigator ask?</a:t>
            </a:r>
          </a:p>
        </p:txBody>
      </p:sp>
      <p:pic>
        <p:nvPicPr>
          <p:cNvPr id="5" name="Picture 4">
            <a:extLst>
              <a:ext uri="{FF2B5EF4-FFF2-40B4-BE49-F238E27FC236}">
                <a16:creationId xmlns:a16="http://schemas.microsoft.com/office/drawing/2014/main" id="{6E67631E-8765-4205-826A-6515A76DB156}"/>
              </a:ext>
            </a:extLst>
          </p:cNvPr>
          <p:cNvPicPr>
            <a:picLocks noChangeAspect="1"/>
          </p:cNvPicPr>
          <p:nvPr/>
        </p:nvPicPr>
        <p:blipFill rotWithShape="1">
          <a:blip r:embed="rId2"/>
          <a:srcRect t="18565" b="46631"/>
          <a:stretch/>
        </p:blipFill>
        <p:spPr>
          <a:xfrm>
            <a:off x="20" y="10"/>
            <a:ext cx="12191980" cy="4243361"/>
          </a:xfrm>
          <a:prstGeom prst="rect">
            <a:avLst/>
          </a:prstGeom>
        </p:spPr>
      </p:pic>
    </p:spTree>
    <p:extLst>
      <p:ext uri="{BB962C8B-B14F-4D97-AF65-F5344CB8AC3E}">
        <p14:creationId xmlns:p14="http://schemas.microsoft.com/office/powerpoint/2010/main" val="270114996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FCD3FCF-9175-4FC3-A864-579CBC236283}"/>
              </a:ext>
            </a:extLst>
          </p:cNvPr>
          <p:cNvPicPr>
            <a:picLocks noChangeAspect="1"/>
          </p:cNvPicPr>
          <p:nvPr/>
        </p:nvPicPr>
        <p:blipFill rotWithShape="1">
          <a:blip r:embed="rId2"/>
          <a:srcRect l="3858" r="7253"/>
          <a:stretch/>
        </p:blipFill>
        <p:spPr>
          <a:xfrm>
            <a:off x="20" y="11"/>
            <a:ext cx="12191980" cy="6857989"/>
          </a:xfrm>
          <a:prstGeom prst="rect">
            <a:avLst/>
          </a:prstGeom>
        </p:spPr>
      </p:pic>
      <p:sp>
        <p:nvSpPr>
          <p:cNvPr id="2" name="Title 1">
            <a:extLst>
              <a:ext uri="{FF2B5EF4-FFF2-40B4-BE49-F238E27FC236}">
                <a16:creationId xmlns:a16="http://schemas.microsoft.com/office/drawing/2014/main" id="{3EB523C3-6298-4021-9A94-F4564702190F}"/>
              </a:ext>
            </a:extLst>
          </p:cNvPr>
          <p:cNvSpPr>
            <a:spLocks noGrp="1"/>
          </p:cNvSpPr>
          <p:nvPr>
            <p:ph type="title"/>
          </p:nvPr>
        </p:nvSpPr>
        <p:spPr>
          <a:xfrm>
            <a:off x="1051560" y="4355692"/>
            <a:ext cx="9085940" cy="1472224"/>
          </a:xfrm>
        </p:spPr>
        <p:txBody>
          <a:bodyPr vert="horz" lIns="91440" tIns="45720" rIns="91440" bIns="45720" rtlCol="0" anchor="b">
            <a:normAutofit/>
          </a:bodyPr>
          <a:lstStyle/>
          <a:p>
            <a:pPr>
              <a:lnSpc>
                <a:spcPct val="80000"/>
              </a:lnSpc>
            </a:pPr>
            <a:r>
              <a:rPr lang="en-US" sz="5200" dirty="0">
                <a:ln>
                  <a:solidFill>
                    <a:schemeClr val="tx1"/>
                  </a:solidFill>
                </a:ln>
                <a:solidFill>
                  <a:schemeClr val="bg1"/>
                </a:solidFill>
              </a:rPr>
              <a:t>Was the witness or party credible?</a:t>
            </a:r>
          </a:p>
        </p:txBody>
      </p:sp>
    </p:spTree>
    <p:extLst>
      <p:ext uri="{BB962C8B-B14F-4D97-AF65-F5344CB8AC3E}">
        <p14:creationId xmlns:p14="http://schemas.microsoft.com/office/powerpoint/2010/main" val="28995499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3F61A11-92DB-47D0-AE6E-41EE0AB4522B}"/>
              </a:ext>
            </a:extLst>
          </p:cNvPr>
          <p:cNvPicPr>
            <a:picLocks noChangeAspect="1"/>
          </p:cNvPicPr>
          <p:nvPr/>
        </p:nvPicPr>
        <p:blipFill>
          <a:blip r:embed="rId2"/>
          <a:stretch>
            <a:fillRect/>
          </a:stretch>
        </p:blipFill>
        <p:spPr>
          <a:xfrm>
            <a:off x="3459361" y="818727"/>
            <a:ext cx="5273278" cy="5220546"/>
          </a:xfrm>
          <a:prstGeom prst="rect">
            <a:avLst/>
          </a:prstGeom>
        </p:spPr>
      </p:pic>
    </p:spTree>
    <p:extLst>
      <p:ext uri="{BB962C8B-B14F-4D97-AF65-F5344CB8AC3E}">
        <p14:creationId xmlns:p14="http://schemas.microsoft.com/office/powerpoint/2010/main" val="196572907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FE9FEEE-06E6-4B6D-8A4A-C781A32E1183}"/>
              </a:ext>
            </a:extLst>
          </p:cNvPr>
          <p:cNvPicPr>
            <a:picLocks noChangeAspect="1"/>
          </p:cNvPicPr>
          <p:nvPr/>
        </p:nvPicPr>
        <p:blipFill rotWithShape="1">
          <a:blip r:embed="rId2"/>
          <a:srcRect l="53270" r="507"/>
          <a:stretch/>
        </p:blipFill>
        <p:spPr>
          <a:xfrm>
            <a:off x="20" y="10"/>
            <a:ext cx="12191980" cy="6857989"/>
          </a:xfrm>
          <a:prstGeom prst="rect">
            <a:avLst/>
          </a:prstGeom>
        </p:spPr>
      </p:pic>
      <p:sp>
        <p:nvSpPr>
          <p:cNvPr id="2" name="Title 1">
            <a:extLst>
              <a:ext uri="{FF2B5EF4-FFF2-40B4-BE49-F238E27FC236}">
                <a16:creationId xmlns:a16="http://schemas.microsoft.com/office/drawing/2014/main" id="{9E3EB55A-114F-4F9A-91C7-0841938F00FC}"/>
              </a:ext>
            </a:extLst>
          </p:cNvPr>
          <p:cNvSpPr>
            <a:spLocks noGrp="1"/>
          </p:cNvSpPr>
          <p:nvPr>
            <p:ph type="title"/>
          </p:nvPr>
        </p:nvSpPr>
        <p:spPr>
          <a:xfrm>
            <a:off x="1051560" y="1432223"/>
            <a:ext cx="9966960" cy="3035808"/>
          </a:xfrm>
        </p:spPr>
        <p:txBody>
          <a:bodyPr vert="horz" lIns="91440" tIns="45720" rIns="91440" bIns="45720" rtlCol="0" anchor="b">
            <a:normAutofit/>
          </a:bodyPr>
          <a:lstStyle/>
          <a:p>
            <a:pPr>
              <a:lnSpc>
                <a:spcPct val="80000"/>
              </a:lnSpc>
            </a:pPr>
            <a:r>
              <a:rPr lang="en-US" sz="9600">
                <a:solidFill>
                  <a:srgbClr val="FFFFFF"/>
                </a:solidFill>
              </a:rPr>
              <a:t>Surveillance footage</a:t>
            </a:r>
          </a:p>
        </p:txBody>
      </p:sp>
    </p:spTree>
    <p:extLst>
      <p:ext uri="{BB962C8B-B14F-4D97-AF65-F5344CB8AC3E}">
        <p14:creationId xmlns:p14="http://schemas.microsoft.com/office/powerpoint/2010/main" val="311570215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461FD-D2BE-4E9C-9552-282265816576}"/>
              </a:ext>
            </a:extLst>
          </p:cNvPr>
          <p:cNvSpPr>
            <a:spLocks noGrp="1"/>
          </p:cNvSpPr>
          <p:nvPr>
            <p:ph type="title"/>
          </p:nvPr>
        </p:nvSpPr>
        <p:spPr>
          <a:xfrm>
            <a:off x="1051560" y="1432223"/>
            <a:ext cx="6162066" cy="3357976"/>
          </a:xfrm>
        </p:spPr>
        <p:txBody>
          <a:bodyPr vert="horz" lIns="91440" tIns="45720" rIns="91440" bIns="45720" rtlCol="0" anchor="ctr">
            <a:normAutofit/>
          </a:bodyPr>
          <a:lstStyle/>
          <a:p>
            <a:pPr>
              <a:lnSpc>
                <a:spcPct val="80000"/>
              </a:lnSpc>
            </a:pPr>
            <a:r>
              <a:rPr lang="en-US" sz="8000">
                <a:blipFill dpi="0" rotWithShape="1">
                  <a:blip r:embed="rId2"/>
                  <a:srcRect/>
                  <a:tile tx="6350" ty="-127000" sx="65000" sy="64000" flip="none" algn="tl"/>
                </a:blipFill>
              </a:rPr>
              <a:t>Social media in investigations</a:t>
            </a:r>
          </a:p>
        </p:txBody>
      </p:sp>
      <p:pic>
        <p:nvPicPr>
          <p:cNvPr id="3" name="Picture 2">
            <a:extLst>
              <a:ext uri="{FF2B5EF4-FFF2-40B4-BE49-F238E27FC236}">
                <a16:creationId xmlns:a16="http://schemas.microsoft.com/office/drawing/2014/main" id="{D483E6DF-CFBB-4F01-8DD0-BEDEAB35148B}"/>
              </a:ext>
            </a:extLst>
          </p:cNvPr>
          <p:cNvPicPr>
            <a:picLocks noChangeAspect="1"/>
          </p:cNvPicPr>
          <p:nvPr/>
        </p:nvPicPr>
        <p:blipFill rotWithShape="1">
          <a:blip r:embed="rId3"/>
          <a:srcRect l="19309" r="18127" b="-1"/>
          <a:stretch/>
        </p:blipFill>
        <p:spPr>
          <a:xfrm>
            <a:off x="7552265" y="1105435"/>
            <a:ext cx="3721608" cy="4580301"/>
          </a:xfrm>
          <a:prstGeom prst="rect">
            <a:avLst/>
          </a:prstGeom>
        </p:spPr>
      </p:pic>
    </p:spTree>
    <p:extLst>
      <p:ext uri="{BB962C8B-B14F-4D97-AF65-F5344CB8AC3E}">
        <p14:creationId xmlns:p14="http://schemas.microsoft.com/office/powerpoint/2010/main" val="107091575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48F33-3B8C-4732-8A69-F534838F2FCF}"/>
              </a:ext>
            </a:extLst>
          </p:cNvPr>
          <p:cNvSpPr>
            <a:spLocks noGrp="1"/>
          </p:cNvSpPr>
          <p:nvPr>
            <p:ph type="title"/>
          </p:nvPr>
        </p:nvSpPr>
        <p:spPr>
          <a:xfrm>
            <a:off x="1051560" y="643468"/>
            <a:ext cx="9966960" cy="3592432"/>
          </a:xfrm>
        </p:spPr>
        <p:txBody>
          <a:bodyPr vert="horz" lIns="91440" tIns="45720" rIns="91440" bIns="45720" rtlCol="0" anchor="ctr">
            <a:normAutofit/>
          </a:bodyPr>
          <a:lstStyle/>
          <a:p>
            <a:pPr>
              <a:lnSpc>
                <a:spcPct val="80000"/>
              </a:lnSpc>
            </a:pPr>
            <a:r>
              <a:rPr lang="en-US" sz="6000">
                <a:blipFill dpi="0" rotWithShape="1">
                  <a:blip r:embed="rId2"/>
                  <a:srcRect/>
                  <a:tile tx="6350" ty="-127000" sx="65000" sy="64000" flip="none" algn="tl"/>
                </a:blipFill>
              </a:rPr>
              <a:t>Is there any type of electronic evidence that the investigator might consider in the LASHONDA INVESTIGATION?</a:t>
            </a:r>
          </a:p>
        </p:txBody>
      </p:sp>
    </p:spTree>
    <p:extLst>
      <p:ext uri="{BB962C8B-B14F-4D97-AF65-F5344CB8AC3E}">
        <p14:creationId xmlns:p14="http://schemas.microsoft.com/office/powerpoint/2010/main" val="57842611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3B59B69-42F0-4FB4-954A-57079DD991A9}"/>
              </a:ext>
            </a:extLst>
          </p:cNvPr>
          <p:cNvPicPr>
            <a:picLocks noChangeAspect="1"/>
          </p:cNvPicPr>
          <p:nvPr/>
        </p:nvPicPr>
        <p:blipFill rotWithShape="1">
          <a:blip r:embed="rId2"/>
          <a:srcRect l="6079" t="23391" r="3012"/>
          <a:stretch/>
        </p:blipFill>
        <p:spPr>
          <a:xfrm>
            <a:off x="20" y="10"/>
            <a:ext cx="12191980" cy="6857989"/>
          </a:xfrm>
          <a:prstGeom prst="rect">
            <a:avLst/>
          </a:prstGeom>
        </p:spPr>
      </p:pic>
      <p:sp>
        <p:nvSpPr>
          <p:cNvPr id="2" name="Title 1">
            <a:extLst>
              <a:ext uri="{FF2B5EF4-FFF2-40B4-BE49-F238E27FC236}">
                <a16:creationId xmlns:a16="http://schemas.microsoft.com/office/drawing/2014/main" id="{2FD3D8E8-9AC2-4C40-A029-97AD56335C6C}"/>
              </a:ext>
            </a:extLst>
          </p:cNvPr>
          <p:cNvSpPr>
            <a:spLocks noGrp="1"/>
          </p:cNvSpPr>
          <p:nvPr>
            <p:ph type="title"/>
          </p:nvPr>
        </p:nvSpPr>
        <p:spPr>
          <a:xfrm>
            <a:off x="1051560" y="4355692"/>
            <a:ext cx="9085940" cy="1472224"/>
          </a:xfrm>
        </p:spPr>
        <p:txBody>
          <a:bodyPr vert="horz" lIns="91440" tIns="45720" rIns="91440" bIns="45720" rtlCol="0" anchor="b">
            <a:normAutofit/>
          </a:bodyPr>
          <a:lstStyle/>
          <a:p>
            <a:pPr>
              <a:lnSpc>
                <a:spcPct val="80000"/>
              </a:lnSpc>
            </a:pPr>
            <a:r>
              <a:rPr lang="en-US" sz="5200" dirty="0">
                <a:ln>
                  <a:solidFill>
                    <a:schemeClr val="tx1"/>
                  </a:solidFill>
                </a:ln>
                <a:solidFill>
                  <a:schemeClr val="bg1"/>
                </a:solidFill>
              </a:rPr>
              <a:t>Coordinating any investigation with law enforcement</a:t>
            </a:r>
          </a:p>
        </p:txBody>
      </p:sp>
    </p:spTree>
    <p:extLst>
      <p:ext uri="{BB962C8B-B14F-4D97-AF65-F5344CB8AC3E}">
        <p14:creationId xmlns:p14="http://schemas.microsoft.com/office/powerpoint/2010/main" val="36888006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9A3DD51-CEF0-49FF-BDA9-F6FDBC3642B7}"/>
              </a:ext>
            </a:extLst>
          </p:cNvPr>
          <p:cNvPicPr>
            <a:picLocks noChangeAspect="1"/>
          </p:cNvPicPr>
          <p:nvPr/>
        </p:nvPicPr>
        <p:blipFill rotWithShape="1">
          <a:blip r:embed="rId2"/>
          <a:srcRect l="10811" t="9091" r="8381"/>
          <a:stretch/>
        </p:blipFill>
        <p:spPr>
          <a:xfrm>
            <a:off x="20" y="10"/>
            <a:ext cx="12191980" cy="6857989"/>
          </a:xfrm>
          <a:prstGeom prst="rect">
            <a:avLst/>
          </a:prstGeom>
        </p:spPr>
      </p:pic>
      <p:sp>
        <p:nvSpPr>
          <p:cNvPr id="2" name="Title 1">
            <a:extLst>
              <a:ext uri="{FF2B5EF4-FFF2-40B4-BE49-F238E27FC236}">
                <a16:creationId xmlns:a16="http://schemas.microsoft.com/office/drawing/2014/main" id="{9165F747-9537-4D51-B748-2ABC4BA03F9F}"/>
              </a:ext>
            </a:extLst>
          </p:cNvPr>
          <p:cNvSpPr>
            <a:spLocks noGrp="1"/>
          </p:cNvSpPr>
          <p:nvPr>
            <p:ph type="title"/>
          </p:nvPr>
        </p:nvSpPr>
        <p:spPr>
          <a:xfrm>
            <a:off x="1553030" y="4557572"/>
            <a:ext cx="9085940" cy="1472224"/>
          </a:xfrm>
          <a:effectLst>
            <a:outerShdw blurRad="50800" dist="50800" dir="5400000" sx="93000" sy="93000" algn="ctr" rotWithShape="0">
              <a:srgbClr val="000000">
                <a:alpha val="43137"/>
              </a:srgbClr>
            </a:outerShdw>
          </a:effectLst>
        </p:spPr>
        <p:txBody>
          <a:bodyPr vert="horz" lIns="91440" tIns="45720" rIns="91440" bIns="45720" rtlCol="0" anchor="b">
            <a:normAutofit fontScale="90000"/>
          </a:bodyPr>
          <a:lstStyle/>
          <a:p>
            <a:pPr>
              <a:lnSpc>
                <a:spcPct val="80000"/>
              </a:lnSpc>
            </a:pPr>
            <a:r>
              <a:rPr lang="en-US" sz="5200" b="1" dirty="0">
                <a:ln w="22225">
                  <a:solidFill>
                    <a:schemeClr val="tx1"/>
                  </a:solidFill>
                </a:ln>
                <a:solidFill>
                  <a:srgbClr val="FF0000"/>
                </a:solidFill>
                <a:effectLst>
                  <a:outerShdw blurRad="38100" dist="38100" dir="2700000" algn="tl">
                    <a:srgbClr val="000000">
                      <a:alpha val="43137"/>
                    </a:srgbClr>
                  </a:outerShdw>
                </a:effectLst>
              </a:rPr>
              <a:t>Investigation conclusions must be based on relevant evidence</a:t>
            </a:r>
          </a:p>
        </p:txBody>
      </p:sp>
    </p:spTree>
    <p:extLst>
      <p:ext uri="{BB962C8B-B14F-4D97-AF65-F5344CB8AC3E}">
        <p14:creationId xmlns:p14="http://schemas.microsoft.com/office/powerpoint/2010/main" val="44431066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BB68D-1105-44E5-B251-C6E47CB5A8EC}"/>
              </a:ext>
            </a:extLst>
          </p:cNvPr>
          <p:cNvSpPr>
            <a:spLocks noGrp="1"/>
          </p:cNvSpPr>
          <p:nvPr>
            <p:ph type="title"/>
          </p:nvPr>
        </p:nvSpPr>
        <p:spPr>
          <a:xfrm>
            <a:off x="8479777" y="639763"/>
            <a:ext cx="3046073" cy="5177377"/>
          </a:xfrm>
          <a:ln>
            <a:noFill/>
          </a:ln>
        </p:spPr>
        <p:txBody>
          <a:bodyPr>
            <a:normAutofit/>
          </a:bodyPr>
          <a:lstStyle/>
          <a:p>
            <a:r>
              <a:rPr lang="en-US" sz="4000"/>
              <a:t>Written investigation reports</a:t>
            </a:r>
          </a:p>
        </p:txBody>
      </p:sp>
      <p:graphicFrame>
        <p:nvGraphicFramePr>
          <p:cNvPr id="5" name="Content Placeholder 2">
            <a:extLst>
              <a:ext uri="{FF2B5EF4-FFF2-40B4-BE49-F238E27FC236}">
                <a16:creationId xmlns:a16="http://schemas.microsoft.com/office/drawing/2014/main" id="{546864FA-1F9A-458C-897B-0A00DE8BED51}"/>
              </a:ext>
            </a:extLst>
          </p:cNvPr>
          <p:cNvGraphicFramePr>
            <a:graphicFrameLocks noGrp="1"/>
          </p:cNvGraphicFramePr>
          <p:nvPr>
            <p:ph idx="1"/>
          </p:nvPr>
        </p:nvGraphicFramePr>
        <p:xfrm>
          <a:off x="622300" y="639763"/>
          <a:ext cx="6572250" cy="558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8933173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0C1BF-8C15-42AC-80A7-FAE1CC36AACC}"/>
              </a:ext>
            </a:extLst>
          </p:cNvPr>
          <p:cNvSpPr>
            <a:spLocks noGrp="1"/>
          </p:cNvSpPr>
          <p:nvPr>
            <p:ph type="title"/>
          </p:nvPr>
        </p:nvSpPr>
        <p:spPr>
          <a:xfrm>
            <a:off x="1248156" y="1432223"/>
            <a:ext cx="5965470" cy="3357976"/>
          </a:xfrm>
        </p:spPr>
        <p:txBody>
          <a:bodyPr vert="horz" lIns="91440" tIns="45720" rIns="91440" bIns="45720" rtlCol="0" anchor="ctr">
            <a:normAutofit/>
          </a:bodyPr>
          <a:lstStyle/>
          <a:p>
            <a:pPr>
              <a:lnSpc>
                <a:spcPct val="80000"/>
              </a:lnSpc>
            </a:pPr>
            <a:r>
              <a:rPr lang="en-US" sz="6200">
                <a:blipFill dpi="0" rotWithShape="1">
                  <a:blip r:embed="rId2"/>
                  <a:srcRect/>
                  <a:tile tx="6350" ty="-127000" sx="65000" sy="64000" flip="none" algn="tl"/>
                </a:blipFill>
              </a:rPr>
              <a:t>Strategies for writing an investigation report</a:t>
            </a:r>
          </a:p>
        </p:txBody>
      </p:sp>
      <p:pic>
        <p:nvPicPr>
          <p:cNvPr id="4" name="Content Placeholder 3">
            <a:extLst>
              <a:ext uri="{FF2B5EF4-FFF2-40B4-BE49-F238E27FC236}">
                <a16:creationId xmlns:a16="http://schemas.microsoft.com/office/drawing/2014/main" id="{9F902CF4-44BC-4C0F-B479-ECDC6C94E5FA}"/>
              </a:ext>
            </a:extLst>
          </p:cNvPr>
          <p:cNvPicPr>
            <a:picLocks noGrp="1" noChangeAspect="1"/>
          </p:cNvPicPr>
          <p:nvPr>
            <p:ph idx="4294967295"/>
          </p:nvPr>
        </p:nvPicPr>
        <p:blipFill rotWithShape="1">
          <a:blip r:embed="rId3"/>
          <a:srcRect l="10700" r="20337"/>
          <a:stretch/>
        </p:blipFill>
        <p:spPr>
          <a:xfrm>
            <a:off x="8215092" y="1420336"/>
            <a:ext cx="2696774" cy="3980118"/>
          </a:xfrm>
          <a:prstGeom prst="rect">
            <a:avLst/>
          </a:prstGeom>
        </p:spPr>
      </p:pic>
    </p:spTree>
    <p:extLst>
      <p:ext uri="{BB962C8B-B14F-4D97-AF65-F5344CB8AC3E}">
        <p14:creationId xmlns:p14="http://schemas.microsoft.com/office/powerpoint/2010/main" val="193636478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1E78087-690F-46AC-ACB7-3C0FD3F9AF21}"/>
              </a:ext>
            </a:extLst>
          </p:cNvPr>
          <p:cNvPicPr>
            <a:picLocks noChangeAspect="1"/>
          </p:cNvPicPr>
          <p:nvPr/>
        </p:nvPicPr>
        <p:blipFill rotWithShape="1">
          <a:blip r:embed="rId2"/>
          <a:srcRect/>
          <a:stretch/>
        </p:blipFill>
        <p:spPr>
          <a:xfrm>
            <a:off x="20" y="10"/>
            <a:ext cx="12191980" cy="6857989"/>
          </a:xfrm>
          <a:prstGeom prst="rect">
            <a:avLst/>
          </a:prstGeom>
        </p:spPr>
      </p:pic>
      <p:sp>
        <p:nvSpPr>
          <p:cNvPr id="2" name="Title 1">
            <a:extLst>
              <a:ext uri="{FF2B5EF4-FFF2-40B4-BE49-F238E27FC236}">
                <a16:creationId xmlns:a16="http://schemas.microsoft.com/office/drawing/2014/main" id="{15FA8A79-E5D8-43E9-B54E-EB644CDBC6F2}"/>
              </a:ext>
            </a:extLst>
          </p:cNvPr>
          <p:cNvSpPr>
            <a:spLocks noGrp="1"/>
          </p:cNvSpPr>
          <p:nvPr>
            <p:ph type="title"/>
          </p:nvPr>
        </p:nvSpPr>
        <p:spPr>
          <a:xfrm>
            <a:off x="1048850" y="602532"/>
            <a:ext cx="9966960" cy="3035808"/>
          </a:xfrm>
        </p:spPr>
        <p:txBody>
          <a:bodyPr vert="horz" lIns="91440" tIns="45720" rIns="91440" bIns="45720" rtlCol="0" anchor="b">
            <a:normAutofit/>
          </a:bodyPr>
          <a:lstStyle/>
          <a:p>
            <a:pPr>
              <a:lnSpc>
                <a:spcPct val="80000"/>
              </a:lnSpc>
            </a:pPr>
            <a:r>
              <a:rPr lang="en-US" sz="9600" dirty="0">
                <a:solidFill>
                  <a:srgbClr val="FFFFFF"/>
                </a:solidFill>
              </a:rPr>
              <a:t>avoiding conflicts of interest</a:t>
            </a:r>
          </a:p>
        </p:txBody>
      </p:sp>
    </p:spTree>
    <p:extLst>
      <p:ext uri="{BB962C8B-B14F-4D97-AF65-F5344CB8AC3E}">
        <p14:creationId xmlns:p14="http://schemas.microsoft.com/office/powerpoint/2010/main" val="241470004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358724-CE58-4E26-B68D-EC7F11904AF6}"/>
              </a:ext>
            </a:extLst>
          </p:cNvPr>
          <p:cNvPicPr>
            <a:picLocks noChangeAspect="1"/>
          </p:cNvPicPr>
          <p:nvPr/>
        </p:nvPicPr>
        <p:blipFill rotWithShape="1">
          <a:blip r:embed="rId3"/>
          <a:srcRect l="41978" r="2251" b="-1"/>
          <a:stretch/>
        </p:blipFill>
        <p:spPr>
          <a:xfrm>
            <a:off x="633999" y="1054100"/>
            <a:ext cx="5462001" cy="4382677"/>
          </a:xfrm>
          <a:prstGeom prst="rect">
            <a:avLst/>
          </a:prstGeom>
        </p:spPr>
      </p:pic>
      <p:sp>
        <p:nvSpPr>
          <p:cNvPr id="2" name="Title 1">
            <a:extLst>
              <a:ext uri="{FF2B5EF4-FFF2-40B4-BE49-F238E27FC236}">
                <a16:creationId xmlns:a16="http://schemas.microsoft.com/office/drawing/2014/main" id="{CE27A6D6-D173-477F-9821-E9A03B62E04E}"/>
              </a:ext>
            </a:extLst>
          </p:cNvPr>
          <p:cNvSpPr>
            <a:spLocks noGrp="1"/>
          </p:cNvSpPr>
          <p:nvPr>
            <p:ph type="title"/>
          </p:nvPr>
        </p:nvSpPr>
        <p:spPr>
          <a:xfrm>
            <a:off x="6713220" y="1054100"/>
            <a:ext cx="4615180" cy="3736099"/>
          </a:xfrm>
        </p:spPr>
        <p:txBody>
          <a:bodyPr vert="horz" lIns="91440" tIns="45720" rIns="91440" bIns="45720" rtlCol="0" anchor="ctr">
            <a:normAutofit/>
          </a:bodyPr>
          <a:lstStyle/>
          <a:p>
            <a:pPr>
              <a:lnSpc>
                <a:spcPct val="80000"/>
              </a:lnSpc>
            </a:pPr>
            <a:r>
              <a:rPr lang="en-US" sz="7400">
                <a:blipFill dpi="0" rotWithShape="1">
                  <a:blip r:embed="rId4"/>
                  <a:srcRect/>
                  <a:tile tx="6350" ty="-127000" sx="65000" sy="64000" flip="none" algn="tl"/>
                </a:blipFill>
              </a:rPr>
              <a:t>One more word about biases</a:t>
            </a:r>
          </a:p>
        </p:txBody>
      </p:sp>
    </p:spTree>
    <p:extLst>
      <p:ext uri="{BB962C8B-B14F-4D97-AF65-F5344CB8AC3E}">
        <p14:creationId xmlns:p14="http://schemas.microsoft.com/office/powerpoint/2010/main" val="30983655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694C054-4944-484C-83D4-45223EC99F14}"/>
              </a:ext>
            </a:extLst>
          </p:cNvPr>
          <p:cNvPicPr>
            <a:picLocks noChangeAspect="1"/>
          </p:cNvPicPr>
          <p:nvPr/>
        </p:nvPicPr>
        <p:blipFill>
          <a:blip r:embed="rId2">
            <a:extLst>
              <a:ext uri="{837473B0-CC2E-450A-ABE3-18F120FF3D39}">
                <a1611:picAttrSrcUrl xmlns:a1611="http://schemas.microsoft.com/office/drawing/2016/11/main" r:id="rId3"/>
              </a:ext>
            </a:extLst>
          </a:blip>
          <a:srcRect/>
          <a:stretch/>
        </p:blipFill>
        <p:spPr>
          <a:xfrm>
            <a:off x="0" y="-3"/>
            <a:ext cx="12190476" cy="6858002"/>
          </a:xfrm>
          <a:prstGeom prst="rect">
            <a:avLst/>
          </a:prstGeom>
        </p:spPr>
      </p:pic>
      <p:sp>
        <p:nvSpPr>
          <p:cNvPr id="4" name="Title 3">
            <a:extLst>
              <a:ext uri="{FF2B5EF4-FFF2-40B4-BE49-F238E27FC236}">
                <a16:creationId xmlns:a16="http://schemas.microsoft.com/office/drawing/2014/main" id="{8874CA19-2C55-4DD3-91D7-E4BE3917FE29}"/>
              </a:ext>
            </a:extLst>
          </p:cNvPr>
          <p:cNvSpPr>
            <a:spLocks noGrp="1"/>
          </p:cNvSpPr>
          <p:nvPr>
            <p:ph type="title" idx="4294967295"/>
          </p:nvPr>
        </p:nvSpPr>
        <p:spPr>
          <a:xfrm>
            <a:off x="1051560" y="4757057"/>
            <a:ext cx="9966960" cy="1948542"/>
          </a:xfrm>
        </p:spPr>
        <p:txBody>
          <a:bodyPr vert="horz" lIns="91440" tIns="45720" rIns="91440" bIns="45720" rtlCol="0" anchor="b">
            <a:noAutofit/>
          </a:bodyPr>
          <a:lstStyle/>
          <a:p>
            <a:pPr>
              <a:lnSpc>
                <a:spcPct val="80000"/>
              </a:lnSpc>
            </a:pPr>
            <a:r>
              <a:rPr lang="en-US" sz="6000" b="1" dirty="0">
                <a:solidFill>
                  <a:schemeClr val="tx1"/>
                </a:solidFill>
                <a:effectLst>
                  <a:outerShdw blurRad="38100" dist="38100" dir="2700000" algn="tl">
                    <a:srgbClr val="000000">
                      <a:alpha val="43137"/>
                    </a:srgbClr>
                  </a:outerShdw>
                </a:effectLst>
              </a:rPr>
              <a:t>STEP three </a:t>
            </a:r>
            <a:br>
              <a:rPr lang="en-US" sz="6000" b="1" dirty="0">
                <a:solidFill>
                  <a:schemeClr val="tx1"/>
                </a:solidFill>
                <a:effectLst>
                  <a:outerShdw blurRad="38100" dist="38100" dir="2700000" algn="tl">
                    <a:srgbClr val="000000">
                      <a:alpha val="43137"/>
                    </a:srgbClr>
                  </a:outerShdw>
                </a:effectLst>
              </a:rPr>
            </a:br>
            <a:r>
              <a:rPr lang="en-US" sz="6000" b="1" dirty="0">
                <a:solidFill>
                  <a:schemeClr val="tx1"/>
                </a:solidFill>
                <a:effectLst>
                  <a:outerShdw blurRad="38100" dist="38100" dir="2700000" algn="tl">
                    <a:srgbClr val="000000">
                      <a:alpha val="43137"/>
                    </a:srgbClr>
                  </a:outerShdw>
                </a:effectLst>
              </a:rPr>
              <a:t>Role of the Title </a:t>
            </a:r>
            <a:r>
              <a:rPr lang="en-US" sz="6000" b="1">
                <a:solidFill>
                  <a:schemeClr val="tx1"/>
                </a:solidFill>
                <a:effectLst>
                  <a:outerShdw blurRad="38100" dist="38100" dir="2700000" algn="tl">
                    <a:srgbClr val="000000">
                      <a:alpha val="43137"/>
                    </a:srgbClr>
                  </a:outerShdw>
                </a:effectLst>
              </a:rPr>
              <a:t>IX decision maker</a:t>
            </a:r>
            <a:endParaRPr lang="en-US" sz="6000"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1277222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E060D-9C5D-48C7-8025-A8AA0BCB3374}"/>
              </a:ext>
            </a:extLst>
          </p:cNvPr>
          <p:cNvSpPr>
            <a:spLocks noGrp="1"/>
          </p:cNvSpPr>
          <p:nvPr>
            <p:ph type="title"/>
          </p:nvPr>
        </p:nvSpPr>
        <p:spPr>
          <a:xfrm>
            <a:off x="1069848" y="250372"/>
            <a:ext cx="10058400" cy="1534886"/>
          </a:xfrm>
        </p:spPr>
        <p:txBody>
          <a:bodyPr/>
          <a:lstStyle/>
          <a:p>
            <a:pPr algn="ctr"/>
            <a:r>
              <a:rPr lang="en-US" b="1" dirty="0"/>
              <a:t>Select a STANDARD OF REVIEW</a:t>
            </a:r>
          </a:p>
        </p:txBody>
      </p:sp>
      <p:sp>
        <p:nvSpPr>
          <p:cNvPr id="3" name="Text Placeholder 2">
            <a:extLst>
              <a:ext uri="{FF2B5EF4-FFF2-40B4-BE49-F238E27FC236}">
                <a16:creationId xmlns:a16="http://schemas.microsoft.com/office/drawing/2014/main" id="{FA451C75-64A3-4AF0-BEF4-AAB5825F1E8B}"/>
              </a:ext>
            </a:extLst>
          </p:cNvPr>
          <p:cNvSpPr>
            <a:spLocks noGrp="1"/>
          </p:cNvSpPr>
          <p:nvPr>
            <p:ph type="body" idx="1"/>
          </p:nvPr>
        </p:nvSpPr>
        <p:spPr>
          <a:xfrm>
            <a:off x="609600" y="1480458"/>
            <a:ext cx="5215128" cy="1164772"/>
          </a:xfrm>
        </p:spPr>
        <p:txBody>
          <a:bodyPr>
            <a:noAutofit/>
          </a:bodyPr>
          <a:lstStyle/>
          <a:p>
            <a:r>
              <a:rPr lang="en-US" sz="2600" dirty="0"/>
              <a:t>Pre</a:t>
            </a:r>
            <a:r>
              <a:rPr lang="en-US" sz="2400" dirty="0"/>
              <a:t>p</a:t>
            </a:r>
            <a:r>
              <a:rPr lang="en-US" sz="2600" dirty="0"/>
              <a:t>onderance of the Evidence</a:t>
            </a:r>
          </a:p>
        </p:txBody>
      </p:sp>
      <p:sp>
        <p:nvSpPr>
          <p:cNvPr id="4" name="Content Placeholder 3">
            <a:extLst>
              <a:ext uri="{FF2B5EF4-FFF2-40B4-BE49-F238E27FC236}">
                <a16:creationId xmlns:a16="http://schemas.microsoft.com/office/drawing/2014/main" id="{E8593E8A-0A61-47FF-98E8-C9BF5C4100E2}"/>
              </a:ext>
            </a:extLst>
          </p:cNvPr>
          <p:cNvSpPr>
            <a:spLocks noGrp="1"/>
          </p:cNvSpPr>
          <p:nvPr>
            <p:ph sz="half" idx="2"/>
          </p:nvPr>
        </p:nvSpPr>
        <p:spPr>
          <a:xfrm>
            <a:off x="1069848" y="2503714"/>
            <a:ext cx="4754880" cy="3531326"/>
          </a:xfrm>
        </p:spPr>
        <p:txBody>
          <a:bodyPr>
            <a:normAutofit fontScale="92500"/>
          </a:bodyPr>
          <a:lstStyle/>
          <a:p>
            <a:pPr marL="0" indent="0">
              <a:buNone/>
            </a:pPr>
            <a:r>
              <a:rPr lang="en-US" sz="2800" dirty="0"/>
              <a:t>“Preponderance of the evidence” means that the respondent will be found responsible only if it is more likely than not that he or she engaged in the conduct constituting sexual harassment.</a:t>
            </a:r>
          </a:p>
        </p:txBody>
      </p:sp>
      <p:sp>
        <p:nvSpPr>
          <p:cNvPr id="5" name="Text Placeholder 4">
            <a:extLst>
              <a:ext uri="{FF2B5EF4-FFF2-40B4-BE49-F238E27FC236}">
                <a16:creationId xmlns:a16="http://schemas.microsoft.com/office/drawing/2014/main" id="{A32824D3-5751-42BF-BD3D-4369F940E806}"/>
              </a:ext>
            </a:extLst>
          </p:cNvPr>
          <p:cNvSpPr>
            <a:spLocks noGrp="1"/>
          </p:cNvSpPr>
          <p:nvPr>
            <p:ph type="body" sz="quarter" idx="3"/>
          </p:nvPr>
        </p:nvSpPr>
        <p:spPr>
          <a:xfrm>
            <a:off x="6364224" y="1654629"/>
            <a:ext cx="5224272" cy="770709"/>
          </a:xfrm>
        </p:spPr>
        <p:txBody>
          <a:bodyPr>
            <a:normAutofit/>
          </a:bodyPr>
          <a:lstStyle/>
          <a:p>
            <a:r>
              <a:rPr lang="en-US" sz="2400" dirty="0"/>
              <a:t>Clear and Convincing Evidence</a:t>
            </a:r>
          </a:p>
        </p:txBody>
      </p:sp>
      <p:sp>
        <p:nvSpPr>
          <p:cNvPr id="6" name="Content Placeholder 5">
            <a:extLst>
              <a:ext uri="{FF2B5EF4-FFF2-40B4-BE49-F238E27FC236}">
                <a16:creationId xmlns:a16="http://schemas.microsoft.com/office/drawing/2014/main" id="{39F7A58E-B3CA-4E98-BD40-E9920BC4CE20}"/>
              </a:ext>
            </a:extLst>
          </p:cNvPr>
          <p:cNvSpPr>
            <a:spLocks noGrp="1"/>
          </p:cNvSpPr>
          <p:nvPr>
            <p:ph sz="quarter" idx="4"/>
          </p:nvPr>
        </p:nvSpPr>
        <p:spPr>
          <a:xfrm>
            <a:off x="6364224" y="2503714"/>
            <a:ext cx="4754880" cy="3531326"/>
          </a:xfrm>
        </p:spPr>
        <p:txBody>
          <a:bodyPr>
            <a:normAutofit fontScale="92500"/>
          </a:bodyPr>
          <a:lstStyle/>
          <a:p>
            <a:pPr marL="0" indent="0">
              <a:buNone/>
            </a:pPr>
            <a:r>
              <a:rPr lang="en-US" sz="2800" dirty="0"/>
              <a:t>“Clear and convincing evidence” means that the respondent will be found responsible only if it is highly more likely to be true that the respondent engaged in the conduct constituting sexual harassment.</a:t>
            </a:r>
          </a:p>
          <a:p>
            <a:pPr marL="0" indent="0">
              <a:buNone/>
            </a:pPr>
            <a:r>
              <a:rPr lang="en-US" sz="2800" dirty="0"/>
              <a:t> </a:t>
            </a:r>
          </a:p>
          <a:p>
            <a:endParaRPr lang="en-US" dirty="0"/>
          </a:p>
        </p:txBody>
      </p:sp>
      <p:pic>
        <p:nvPicPr>
          <p:cNvPr id="8" name="Picture 7" descr="A picture containing building&#10;&#10;Description automatically generated">
            <a:extLst>
              <a:ext uri="{FF2B5EF4-FFF2-40B4-BE49-F238E27FC236}">
                <a16:creationId xmlns:a16="http://schemas.microsoft.com/office/drawing/2014/main" id="{140D28AE-F61E-4C3C-B0A8-3111C0AD9B27}"/>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4365171" y="4718958"/>
            <a:ext cx="2231571" cy="2092098"/>
          </a:xfrm>
          <a:prstGeom prst="rect">
            <a:avLst/>
          </a:prstGeom>
        </p:spPr>
      </p:pic>
    </p:spTree>
    <p:extLst>
      <p:ext uri="{BB962C8B-B14F-4D97-AF65-F5344CB8AC3E}">
        <p14:creationId xmlns:p14="http://schemas.microsoft.com/office/powerpoint/2010/main" val="306945422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8">
            <a:extLst>
              <a:ext uri="{FF2B5EF4-FFF2-40B4-BE49-F238E27FC236}">
                <a16:creationId xmlns:a16="http://schemas.microsoft.com/office/drawing/2014/main" id="{544B301D-36A1-484D-AF76-60F672C63F7C}"/>
              </a:ext>
            </a:extLst>
          </p:cNvPr>
          <p:cNvSpPr>
            <a:spLocks noGrp="1"/>
          </p:cNvSpPr>
          <p:nvPr>
            <p:ph type="title"/>
          </p:nvPr>
        </p:nvSpPr>
        <p:spPr>
          <a:xfrm>
            <a:off x="6587544" y="816429"/>
            <a:ext cx="4869179" cy="1524000"/>
          </a:xfrm>
        </p:spPr>
        <p:txBody>
          <a:bodyPr>
            <a:normAutofit fontScale="90000"/>
          </a:bodyPr>
          <a:lstStyle/>
          <a:p>
            <a:r>
              <a:rPr lang="en-US" sz="4400" b="1">
                <a:solidFill>
                  <a:schemeClr val="tx1"/>
                </a:solidFill>
              </a:rPr>
              <a:t>Procedures required prior to A decision</a:t>
            </a:r>
            <a:endParaRPr lang="en-US" sz="4400" b="1" dirty="0">
              <a:solidFill>
                <a:schemeClr val="tx1"/>
              </a:solidFill>
            </a:endParaRPr>
          </a:p>
        </p:txBody>
      </p:sp>
      <p:sp>
        <p:nvSpPr>
          <p:cNvPr id="34" name="Freeform: Shape 33">
            <a:extLst>
              <a:ext uri="{FF2B5EF4-FFF2-40B4-BE49-F238E27FC236}">
                <a16:creationId xmlns:a16="http://schemas.microsoft.com/office/drawing/2014/main" id="{7EC0D68F-F813-4414-800D-F8D4F0AB8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66" y="401980"/>
            <a:ext cx="6115733"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4" name="Graphic 13" descr="Decision">
            <a:extLst>
              <a:ext uri="{FF2B5EF4-FFF2-40B4-BE49-F238E27FC236}">
                <a16:creationId xmlns:a16="http://schemas.microsoft.com/office/drawing/2014/main" id="{CF056E98-2C7F-4327-98BA-58BA6EB4CA9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35275" y="2255301"/>
            <a:ext cx="3542527" cy="3542527"/>
          </a:xfrm>
          <a:prstGeom prst="rect">
            <a:avLst/>
          </a:prstGeom>
        </p:spPr>
      </p:pic>
      <p:sp>
        <p:nvSpPr>
          <p:cNvPr id="10" name="Content Placeholder 9">
            <a:extLst>
              <a:ext uri="{FF2B5EF4-FFF2-40B4-BE49-F238E27FC236}">
                <a16:creationId xmlns:a16="http://schemas.microsoft.com/office/drawing/2014/main" id="{B99329A6-496D-46EA-AB2E-AD48B6CACAB1}"/>
              </a:ext>
            </a:extLst>
          </p:cNvPr>
          <p:cNvSpPr>
            <a:spLocks noGrp="1"/>
          </p:cNvSpPr>
          <p:nvPr>
            <p:ph idx="1"/>
          </p:nvPr>
        </p:nvSpPr>
        <p:spPr>
          <a:xfrm>
            <a:off x="6587545" y="2536371"/>
            <a:ext cx="4869179" cy="3810000"/>
          </a:xfrm>
        </p:spPr>
        <p:txBody>
          <a:bodyPr anchor="t">
            <a:normAutofit lnSpcReduction="10000"/>
          </a:bodyPr>
          <a:lstStyle/>
          <a:p>
            <a:pPr>
              <a:spcBef>
                <a:spcPts val="0"/>
              </a:spcBef>
            </a:pPr>
            <a:r>
              <a:rPr lang="en-US" sz="3500" b="1" dirty="0"/>
              <a:t>Opportunity for Parties to Respond to the Report</a:t>
            </a:r>
            <a:endParaRPr lang="en-US" sz="3500" dirty="0"/>
          </a:p>
          <a:p>
            <a:pPr marL="0" indent="0">
              <a:spcBef>
                <a:spcPts val="0"/>
              </a:spcBef>
              <a:buNone/>
            </a:pPr>
            <a:r>
              <a:rPr lang="en-US" sz="3500" dirty="0"/>
              <a:t>  </a:t>
            </a:r>
          </a:p>
          <a:p>
            <a:pPr>
              <a:spcBef>
                <a:spcPts val="0"/>
              </a:spcBef>
            </a:pPr>
            <a:r>
              <a:rPr lang="en-US" sz="3500" b="1" dirty="0"/>
              <a:t>Notification of the Right to a Hearing and/or Written Questions</a:t>
            </a:r>
            <a:endParaRPr lang="en-US" sz="1800" dirty="0"/>
          </a:p>
        </p:txBody>
      </p:sp>
      <p:grpSp>
        <p:nvGrpSpPr>
          <p:cNvPr id="36" name="Group 35">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37" name="Oval 36">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38" name="Oval 37">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Tree>
    <p:extLst>
      <p:ext uri="{BB962C8B-B14F-4D97-AF65-F5344CB8AC3E}">
        <p14:creationId xmlns:p14="http://schemas.microsoft.com/office/powerpoint/2010/main" val="24332260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79FF99C-BAA9-404F-9C96-6DD456B4F7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9C44AFD-C72D-4D9C-84C6-73E615CED8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blipFill dpi="0" rotWithShape="1">
            <a:blip r:embed="rId2">
              <a:alphaModFix amt="30000"/>
              <a:duotone>
                <a:prstClr val="black"/>
                <a:schemeClr val="accent1">
                  <a:tint val="45000"/>
                  <a:satMod val="400000"/>
                </a:schemeClr>
              </a:duotone>
              <a:extLst>
                <a:ext uri="{BEBA8EAE-BF5A-486C-A8C5-ECC9F3942E4B}">
                  <a14:imgProps xmlns:a14="http://schemas.microsoft.com/office/drawing/2010/main">
                    <a14:imgLayer r:embed="rId3">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DDB0F0-931C-4E73-81D6-968FAB82017C}"/>
              </a:ext>
            </a:extLst>
          </p:cNvPr>
          <p:cNvSpPr>
            <a:spLocks noGrp="1"/>
          </p:cNvSpPr>
          <p:nvPr>
            <p:ph type="title"/>
          </p:nvPr>
        </p:nvSpPr>
        <p:spPr>
          <a:xfrm>
            <a:off x="1069848" y="484632"/>
            <a:ext cx="10058400" cy="1609344"/>
          </a:xfrm>
        </p:spPr>
        <p:txBody>
          <a:bodyPr anchor="ctr">
            <a:normAutofit/>
          </a:bodyPr>
          <a:lstStyle/>
          <a:p>
            <a:r>
              <a:rPr lang="en-US" sz="5000" b="1">
                <a:solidFill>
                  <a:schemeClr val="tx1"/>
                </a:solidFill>
              </a:rPr>
              <a:t>Submission of Written Questions</a:t>
            </a:r>
            <a:r>
              <a:rPr lang="en-US" sz="5000">
                <a:solidFill>
                  <a:schemeClr val="tx1"/>
                </a:solidFill>
              </a:rPr>
              <a:t> </a:t>
            </a:r>
            <a:br>
              <a:rPr lang="en-US" sz="5000">
                <a:solidFill>
                  <a:schemeClr val="tx1"/>
                </a:solidFill>
              </a:rPr>
            </a:br>
            <a:endParaRPr lang="en-US" sz="5000">
              <a:solidFill>
                <a:schemeClr val="tx1"/>
              </a:solidFill>
            </a:endParaRPr>
          </a:p>
        </p:txBody>
      </p:sp>
      <p:grpSp>
        <p:nvGrpSpPr>
          <p:cNvPr id="18" name="Group 17">
            <a:extLst>
              <a:ext uri="{FF2B5EF4-FFF2-40B4-BE49-F238E27FC236}">
                <a16:creationId xmlns:a16="http://schemas.microsoft.com/office/drawing/2014/main" id="{1D25B14F-36E0-41E8-956F-CABEF1ADD6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9" name="Oval 18">
              <a:extLst>
                <a:ext uri="{FF2B5EF4-FFF2-40B4-BE49-F238E27FC236}">
                  <a16:creationId xmlns:a16="http://schemas.microsoft.com/office/drawing/2014/main" id="{4AFB9EA5-DE4D-4E6B-A302-F55174E4B1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4">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0" name="Oval 19">
              <a:extLst>
                <a:ext uri="{FF2B5EF4-FFF2-40B4-BE49-F238E27FC236}">
                  <a16:creationId xmlns:a16="http://schemas.microsoft.com/office/drawing/2014/main" id="{E44092F4-4D9B-4D0A-8832-C29E786F8F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graphicFrame>
        <p:nvGraphicFramePr>
          <p:cNvPr id="5" name="Content Placeholder 2">
            <a:extLst>
              <a:ext uri="{FF2B5EF4-FFF2-40B4-BE49-F238E27FC236}">
                <a16:creationId xmlns:a16="http://schemas.microsoft.com/office/drawing/2014/main" id="{A72942F8-4B7F-4025-A59E-0F18335F4C27}"/>
              </a:ext>
            </a:extLst>
          </p:cNvPr>
          <p:cNvGraphicFramePr>
            <a:graphicFrameLocks noGrp="1"/>
          </p:cNvGraphicFramePr>
          <p:nvPr>
            <p:ph idx="1"/>
            <p:extLst>
              <p:ext uri="{D42A27DB-BD31-4B8C-83A1-F6EECF244321}">
                <p14:modId xmlns:p14="http://schemas.microsoft.com/office/powerpoint/2010/main" val="2484505191"/>
              </p:ext>
            </p:extLst>
          </p:nvPr>
        </p:nvGraphicFramePr>
        <p:xfrm>
          <a:off x="1069848" y="2121408"/>
          <a:ext cx="10058400" cy="405079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998034919"/>
      </p:ext>
    </p:extLst>
  </p:cSld>
  <p:clrMapOvr>
    <a:overrideClrMapping bg1="dk1" tx1="lt1" bg2="dk2" tx2="lt2" accent1="accent1" accent2="accent2" accent3="accent3" accent4="accent4" accent5="accent5" accent6="accent6" hlink="hlink" folHlink="folHlink"/>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E95D9594-83C0-405D-8601-FB6086FD7A01}"/>
              </a:ext>
            </a:extLst>
          </p:cNvPr>
          <p:cNvSpPr>
            <a:spLocks noGrp="1"/>
          </p:cNvSpPr>
          <p:nvPr>
            <p:ph type="title"/>
          </p:nvPr>
        </p:nvSpPr>
        <p:spPr>
          <a:xfrm>
            <a:off x="1069848" y="798394"/>
            <a:ext cx="4730451" cy="1637730"/>
          </a:xfrm>
        </p:spPr>
        <p:txBody>
          <a:bodyPr>
            <a:normAutofit/>
          </a:bodyPr>
          <a:lstStyle/>
          <a:p>
            <a:r>
              <a:rPr lang="en-US" sz="7200" dirty="0"/>
              <a:t>relevancy</a:t>
            </a:r>
          </a:p>
        </p:txBody>
      </p:sp>
      <p:sp>
        <p:nvSpPr>
          <p:cNvPr id="10" name="Content Placeholder 9">
            <a:extLst>
              <a:ext uri="{FF2B5EF4-FFF2-40B4-BE49-F238E27FC236}">
                <a16:creationId xmlns:a16="http://schemas.microsoft.com/office/drawing/2014/main" id="{A86046DA-5EBD-4C13-89DF-4A27DC5A5B20}"/>
              </a:ext>
            </a:extLst>
          </p:cNvPr>
          <p:cNvSpPr>
            <a:spLocks noGrp="1"/>
          </p:cNvSpPr>
          <p:nvPr>
            <p:ph idx="1"/>
          </p:nvPr>
        </p:nvSpPr>
        <p:spPr>
          <a:xfrm>
            <a:off x="1069848" y="1894114"/>
            <a:ext cx="4730451" cy="4963886"/>
          </a:xfrm>
        </p:spPr>
        <p:txBody>
          <a:bodyPr>
            <a:normAutofit/>
          </a:bodyPr>
          <a:lstStyle/>
          <a:p>
            <a:pPr marL="0" indent="0">
              <a:buNone/>
            </a:pPr>
            <a:endParaRPr lang="en-US" sz="2400" dirty="0"/>
          </a:p>
          <a:p>
            <a:pPr marL="0" indent="0">
              <a:buNone/>
            </a:pPr>
            <a:r>
              <a:rPr lang="en-US" sz="3200" dirty="0"/>
              <a:t>“Relevant evidence" means evidence having any tendency to make the existence of any fact more probable or less probable than it would be without the evidence.</a:t>
            </a:r>
          </a:p>
        </p:txBody>
      </p:sp>
      <p:pic>
        <p:nvPicPr>
          <p:cNvPr id="12" name="Picture 11">
            <a:extLst>
              <a:ext uri="{FF2B5EF4-FFF2-40B4-BE49-F238E27FC236}">
                <a16:creationId xmlns:a16="http://schemas.microsoft.com/office/drawing/2014/main" id="{38034B2D-83F1-4F47-9885-9C8D50591239}"/>
              </a:ext>
            </a:extLst>
          </p:cNvPr>
          <p:cNvPicPr>
            <a:picLocks noChangeAspect="1"/>
          </p:cNvPicPr>
          <p:nvPr/>
        </p:nvPicPr>
        <p:blipFill rotWithShape="1">
          <a:blip r:embed="rId2"/>
          <a:srcRect l="44150" r="2" b="2"/>
          <a:stretch/>
        </p:blipFill>
        <p:spPr>
          <a:xfrm>
            <a:off x="5913124" y="10"/>
            <a:ext cx="6278877" cy="6857990"/>
          </a:xfrm>
          <a:custGeom>
            <a:avLst/>
            <a:gdLst/>
            <a:ahLst/>
            <a:cxnLst/>
            <a:rect l="l" t="t" r="r" b="b"/>
            <a:pathLst>
              <a:path w="6278877" h="6858000">
                <a:moveTo>
                  <a:pt x="45571" y="0"/>
                </a:moveTo>
                <a:lnTo>
                  <a:pt x="6278877" y="0"/>
                </a:lnTo>
                <a:lnTo>
                  <a:pt x="6278877" y="6858000"/>
                </a:lnTo>
                <a:lnTo>
                  <a:pt x="3292307" y="6858000"/>
                </a:lnTo>
                <a:lnTo>
                  <a:pt x="3181525" y="6786980"/>
                </a:lnTo>
                <a:cubicBezTo>
                  <a:pt x="1262020" y="5490189"/>
                  <a:pt x="0" y="3294101"/>
                  <a:pt x="0" y="803252"/>
                </a:cubicBezTo>
                <a:cubicBezTo>
                  <a:pt x="0" y="554167"/>
                  <a:pt x="12619" y="308030"/>
                  <a:pt x="37255" y="65445"/>
                </a:cubicBezTo>
                <a:close/>
              </a:path>
            </a:pathLst>
          </a:custGeom>
        </p:spPr>
      </p:pic>
      <p:sp>
        <p:nvSpPr>
          <p:cNvPr id="29" name="Freeform: Shape 24">
            <a:extLst>
              <a:ext uri="{FF2B5EF4-FFF2-40B4-BE49-F238E27FC236}">
                <a16:creationId xmlns:a16="http://schemas.microsoft.com/office/drawing/2014/main" id="{484E34F7-E155-426C-A88E-8AEA6CF3F7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13123" y="0"/>
            <a:ext cx="6278877" cy="6858000"/>
          </a:xfrm>
          <a:custGeom>
            <a:avLst/>
            <a:gdLst>
              <a:gd name="connsiteX0" fmla="*/ 45571 w 6278877"/>
              <a:gd name="connsiteY0" fmla="*/ 0 h 6858000"/>
              <a:gd name="connsiteX1" fmla="*/ 6278877 w 6278877"/>
              <a:gd name="connsiteY1" fmla="*/ 0 h 6858000"/>
              <a:gd name="connsiteX2" fmla="*/ 6278877 w 6278877"/>
              <a:gd name="connsiteY2" fmla="*/ 6858000 h 6858000"/>
              <a:gd name="connsiteX3" fmla="*/ 3292307 w 6278877"/>
              <a:gd name="connsiteY3" fmla="*/ 6858000 h 6858000"/>
              <a:gd name="connsiteX4" fmla="*/ 3181525 w 6278877"/>
              <a:gd name="connsiteY4" fmla="*/ 6786980 h 6858000"/>
              <a:gd name="connsiteX5" fmla="*/ 0 w 6278877"/>
              <a:gd name="connsiteY5" fmla="*/ 803252 h 6858000"/>
              <a:gd name="connsiteX6" fmla="*/ 37255 w 6278877"/>
              <a:gd name="connsiteY6" fmla="*/ 654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8877" h="6858000">
                <a:moveTo>
                  <a:pt x="45571" y="0"/>
                </a:moveTo>
                <a:lnTo>
                  <a:pt x="6278877" y="0"/>
                </a:lnTo>
                <a:lnTo>
                  <a:pt x="6278877" y="6858000"/>
                </a:lnTo>
                <a:lnTo>
                  <a:pt x="3292307" y="6858000"/>
                </a:lnTo>
                <a:lnTo>
                  <a:pt x="3181525" y="6786980"/>
                </a:lnTo>
                <a:cubicBezTo>
                  <a:pt x="1262020" y="5490189"/>
                  <a:pt x="0" y="3294101"/>
                  <a:pt x="0" y="803252"/>
                </a:cubicBezTo>
                <a:cubicBezTo>
                  <a:pt x="0" y="554167"/>
                  <a:pt x="12619" y="308030"/>
                  <a:pt x="37255" y="65445"/>
                </a:cubicBezTo>
                <a:close/>
              </a:path>
            </a:pathLst>
          </a:custGeom>
          <a:blipFill dpi="0" rotWithShape="1">
            <a:blip r:embed="rId3">
              <a:alphaModFix amt="30000"/>
              <a:duotone>
                <a:prstClr val="black"/>
                <a:schemeClr val="accent1">
                  <a:tint val="45000"/>
                  <a:satMod val="400000"/>
                </a:schemeClr>
              </a:duotone>
              <a:extLst>
                <a:ext uri="{BEBA8EAE-BF5A-486C-A8C5-ECC9F3942E4B}">
                  <a14:imgProps xmlns:a14="http://schemas.microsoft.com/office/drawing/2010/main">
                    <a14:imgLayer r:embed="rId4">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92566030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2550AE69-AC86-4188-83E5-A856C4F1D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a:extLst>
              <a:ext uri="{FF2B5EF4-FFF2-40B4-BE49-F238E27FC236}">
                <a16:creationId xmlns:a16="http://schemas.microsoft.com/office/drawing/2014/main" id="{EC4CA156-2C9D-4F0C-B229-88D8B5E17B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a:extLst>
              <a:ext uri="{FF2B5EF4-FFF2-40B4-BE49-F238E27FC236}">
                <a16:creationId xmlns:a16="http://schemas.microsoft.com/office/drawing/2014/main" id="{D7361ED3-EBE5-4EFC-8DA3-D0CE4BF2F4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25" name="Group 24">
            <a:extLst>
              <a:ext uri="{FF2B5EF4-FFF2-40B4-BE49-F238E27FC236}">
                <a16:creationId xmlns:a16="http://schemas.microsoft.com/office/drawing/2014/main" id="{85105087-7F16-4C94-837C-C454451166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26" name="Oval 25">
              <a:extLst>
                <a:ext uri="{FF2B5EF4-FFF2-40B4-BE49-F238E27FC236}">
                  <a16:creationId xmlns:a16="http://schemas.microsoft.com/office/drawing/2014/main" id="{4F2F3467-E50F-4A91-B27D-E324936A66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27" name="Oval 26">
              <a:extLst>
                <a:ext uri="{FF2B5EF4-FFF2-40B4-BE49-F238E27FC236}">
                  <a16:creationId xmlns:a16="http://schemas.microsoft.com/office/drawing/2014/main" id="{D678BE03-AC84-4940-A7FD-5B143FE2D6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sp>
      </p:grpSp>
      <p:sp useBgFill="1">
        <p:nvSpPr>
          <p:cNvPr id="29" name="Rectangle 28">
            <a:extLst>
              <a:ext uri="{FF2B5EF4-FFF2-40B4-BE49-F238E27FC236}">
                <a16:creationId xmlns:a16="http://schemas.microsoft.com/office/drawing/2014/main" id="{2A0E4E09-FC02-4ADC-951A-3FFA90B6F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6A0B0F-5B79-4416-BE11-FE0B5A514854}"/>
              </a:ext>
            </a:extLst>
          </p:cNvPr>
          <p:cNvSpPr>
            <a:spLocks noGrp="1"/>
          </p:cNvSpPr>
          <p:nvPr>
            <p:ph type="title"/>
          </p:nvPr>
        </p:nvSpPr>
        <p:spPr>
          <a:xfrm>
            <a:off x="6556100" y="1360493"/>
            <a:ext cx="4972511" cy="3106732"/>
          </a:xfrm>
        </p:spPr>
        <p:txBody>
          <a:bodyPr vert="horz" lIns="91440" tIns="45720" rIns="91440" bIns="45720" rtlCol="0" anchor="b">
            <a:normAutofit/>
          </a:bodyPr>
          <a:lstStyle/>
          <a:p>
            <a:pPr>
              <a:lnSpc>
                <a:spcPct val="80000"/>
              </a:lnSpc>
            </a:pPr>
            <a:r>
              <a:rPr lang="en-US" sz="5000" dirty="0">
                <a:blipFill dpi="0" rotWithShape="1">
                  <a:blip r:embed="rId4"/>
                  <a:srcRect/>
                  <a:tile tx="6350" ty="-127000" sx="65000" sy="64000" flip="none" algn="tl"/>
                </a:blipFill>
              </a:rPr>
              <a:t>What evidence may be appropriate to exclude or allow in Lashonda’s case?</a:t>
            </a:r>
          </a:p>
        </p:txBody>
      </p:sp>
      <p:pic>
        <p:nvPicPr>
          <p:cNvPr id="5" name="Content Placeholder 4" descr="A picture containing dryer&#10;&#10;Description automatically generated">
            <a:extLst>
              <a:ext uri="{FF2B5EF4-FFF2-40B4-BE49-F238E27FC236}">
                <a16:creationId xmlns:a16="http://schemas.microsoft.com/office/drawing/2014/main" id="{DAE4BE1D-3068-484B-A3E5-D3013637C8DD}"/>
              </a:ext>
            </a:extLst>
          </p:cNvPr>
          <p:cNvPicPr>
            <a:picLocks noChangeAspect="1"/>
          </p:cNvPicPr>
          <p:nvPr/>
        </p:nvPicPr>
        <p:blipFill rotWithShape="1">
          <a:blip r:embed="rId6">
            <a:extLst>
              <a:ext uri="{837473B0-CC2E-450A-ABE3-18F120FF3D39}">
                <a1611:picAttrSrcUrl xmlns:a1611="http://schemas.microsoft.com/office/drawing/2016/11/main" r:id="rId7"/>
              </a:ext>
            </a:extLst>
          </a:blip>
          <a:srcRect l="29546" r="22457"/>
          <a:stretch/>
        </p:blipFill>
        <p:spPr>
          <a:xfrm>
            <a:off x="1" y="2"/>
            <a:ext cx="6095695" cy="6857997"/>
          </a:xfrm>
          <a:custGeom>
            <a:avLst/>
            <a:gdLst/>
            <a:ahLst/>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p:spPr>
      </p:pic>
      <p:sp>
        <p:nvSpPr>
          <p:cNvPr id="31" name="Freeform: Shape 30">
            <a:extLst>
              <a:ext uri="{FF2B5EF4-FFF2-40B4-BE49-F238E27FC236}">
                <a16:creationId xmlns:a16="http://schemas.microsoft.com/office/drawing/2014/main" id="{0060CE1A-A2ED-43AC-857D-05822177F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598"/>
            <a:ext cx="6095695" cy="6857997"/>
          </a:xfrm>
          <a:custGeom>
            <a:avLst/>
            <a:gdLst>
              <a:gd name="connsiteX0" fmla="*/ 3435036 w 6095695"/>
              <a:gd name="connsiteY0" fmla="*/ 0 h 6857997"/>
              <a:gd name="connsiteX1" fmla="*/ 4198562 w 6095695"/>
              <a:gd name="connsiteY1" fmla="*/ 0 h 6857997"/>
              <a:gd name="connsiteX2" fmla="*/ 4365987 w 6095695"/>
              <a:gd name="connsiteY2" fmla="*/ 128761 h 6857997"/>
              <a:gd name="connsiteX3" fmla="*/ 6095695 w 6095695"/>
              <a:gd name="connsiteY3" fmla="*/ 3718209 h 6857997"/>
              <a:gd name="connsiteX4" fmla="*/ 4860911 w 6095695"/>
              <a:gd name="connsiteY4" fmla="*/ 6845880 h 6857997"/>
              <a:gd name="connsiteX5" fmla="*/ 4849107 w 6095695"/>
              <a:gd name="connsiteY5" fmla="*/ 6857997 h 6857997"/>
              <a:gd name="connsiteX6" fmla="*/ 4253869 w 6095695"/>
              <a:gd name="connsiteY6" fmla="*/ 6857997 h 6857997"/>
              <a:gd name="connsiteX7" fmla="*/ 4409441 w 6095695"/>
              <a:gd name="connsiteY7" fmla="*/ 6719623 h 6857997"/>
              <a:gd name="connsiteX8" fmla="*/ 5679794 w 6095695"/>
              <a:gd name="connsiteY8" fmla="*/ 3718209 h 6857997"/>
              <a:gd name="connsiteX9" fmla="*/ 3591563 w 6095695"/>
              <a:gd name="connsiteY9" fmla="*/ 88079 h 6857997"/>
              <a:gd name="connsiteX10" fmla="*/ 0 w 6095695"/>
              <a:gd name="connsiteY10" fmla="*/ 0 h 6857997"/>
              <a:gd name="connsiteX11" fmla="*/ 3177466 w 6095695"/>
              <a:gd name="connsiteY11" fmla="*/ 0 h 6857997"/>
              <a:gd name="connsiteX12" fmla="*/ 3353291 w 6095695"/>
              <a:gd name="connsiteY12" fmla="*/ 88129 h 6857997"/>
              <a:gd name="connsiteX13" fmla="*/ 5560965 w 6095695"/>
              <a:gd name="connsiteY13" fmla="*/ 3718209 h 6857997"/>
              <a:gd name="connsiteX14" fmla="*/ 4325417 w 6095695"/>
              <a:gd name="connsiteY14" fmla="*/ 6637392 h 6857997"/>
              <a:gd name="connsiteX15" fmla="*/ 4077394 w 6095695"/>
              <a:gd name="connsiteY15" fmla="*/ 6857997 h 6857997"/>
              <a:gd name="connsiteX16" fmla="*/ 0 w 6095695"/>
              <a:gd name="connsiteY16"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a:blipFill dpi="0" rotWithShape="1">
            <a:blip r:embed="rId8">
              <a:alphaModFix amt="30000"/>
              <a:duotone>
                <a:prstClr val="black"/>
                <a:schemeClr val="accent1">
                  <a:tint val="45000"/>
                  <a:satMod val="400000"/>
                </a:schemeClr>
              </a:duotone>
              <a:extLst>
                <a:ext uri="{BEBA8EAE-BF5A-486C-A8C5-ECC9F3942E4B}">
                  <a14:imgProps xmlns:a14="http://schemas.microsoft.com/office/drawing/2010/main">
                    <a14:imgLayer r:embed="rId3">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Tree>
    <p:extLst>
      <p:ext uri="{BB962C8B-B14F-4D97-AF65-F5344CB8AC3E}">
        <p14:creationId xmlns:p14="http://schemas.microsoft.com/office/powerpoint/2010/main" val="244541954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C1783-FD47-4AC6-922B-58BE81744AFB}"/>
              </a:ext>
            </a:extLst>
          </p:cNvPr>
          <p:cNvSpPr>
            <a:spLocks noGrp="1"/>
          </p:cNvSpPr>
          <p:nvPr>
            <p:ph type="title"/>
          </p:nvPr>
        </p:nvSpPr>
        <p:spPr>
          <a:xfrm>
            <a:off x="1069848" y="484632"/>
            <a:ext cx="10058400" cy="1609344"/>
          </a:xfrm>
        </p:spPr>
        <p:txBody>
          <a:bodyPr>
            <a:normAutofit/>
          </a:bodyPr>
          <a:lstStyle/>
          <a:p>
            <a:pPr algn="ctr"/>
            <a:r>
              <a:rPr lang="en-US" b="1" dirty="0"/>
              <a:t>LIVE </a:t>
            </a:r>
            <a:r>
              <a:rPr lang="en-US" b="1" dirty="0" err="1"/>
              <a:t>HEARiNGs</a:t>
            </a:r>
            <a:endParaRPr lang="en-US" b="1" dirty="0"/>
          </a:p>
        </p:txBody>
      </p:sp>
      <p:sp>
        <p:nvSpPr>
          <p:cNvPr id="15" name="Rectangle 8">
            <a:extLst>
              <a:ext uri="{FF2B5EF4-FFF2-40B4-BE49-F238E27FC236}">
                <a16:creationId xmlns:a16="http://schemas.microsoft.com/office/drawing/2014/main" id="{3FD711E9-7F79-40A9-8D9E-4AE293C154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6800" y="2013293"/>
            <a:ext cx="10058400"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6" name="Content Placeholder 2">
            <a:extLst>
              <a:ext uri="{FF2B5EF4-FFF2-40B4-BE49-F238E27FC236}">
                <a16:creationId xmlns:a16="http://schemas.microsoft.com/office/drawing/2014/main" id="{2453A3EA-C133-43A6-B7BC-4AAE09057071}"/>
              </a:ext>
            </a:extLst>
          </p:cNvPr>
          <p:cNvGraphicFramePr>
            <a:graphicFrameLocks noGrp="1"/>
          </p:cNvGraphicFramePr>
          <p:nvPr>
            <p:ph idx="1"/>
            <p:extLst>
              <p:ext uri="{D42A27DB-BD31-4B8C-83A1-F6EECF244321}">
                <p14:modId xmlns:p14="http://schemas.microsoft.com/office/powerpoint/2010/main" val="487906656"/>
              </p:ext>
            </p:extLst>
          </p:nvPr>
        </p:nvGraphicFramePr>
        <p:xfrm>
          <a:off x="250370" y="2093976"/>
          <a:ext cx="11800115" cy="441568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731775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1C7FF924-8DA0-4BE9-8C7E-095B0EC13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66502" y="0"/>
            <a:ext cx="6125497"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5FBFDB-0319-42E9-81FD-C18F3580EF6A}"/>
              </a:ext>
            </a:extLst>
          </p:cNvPr>
          <p:cNvSpPr>
            <a:spLocks noGrp="1"/>
          </p:cNvSpPr>
          <p:nvPr>
            <p:ph type="title"/>
          </p:nvPr>
        </p:nvSpPr>
        <p:spPr>
          <a:xfrm>
            <a:off x="6400800" y="484632"/>
            <a:ext cx="5299586" cy="1609344"/>
          </a:xfrm>
          <a:ln>
            <a:noFill/>
          </a:ln>
        </p:spPr>
        <p:txBody>
          <a:bodyPr>
            <a:normAutofit/>
          </a:bodyPr>
          <a:lstStyle/>
          <a:p>
            <a:pPr algn="ctr"/>
            <a:r>
              <a:rPr lang="en-US" sz="4400" b="1" dirty="0"/>
              <a:t>The Determination</a:t>
            </a:r>
          </a:p>
        </p:txBody>
      </p:sp>
      <p:pic>
        <p:nvPicPr>
          <p:cNvPr id="7" name="Picture 6" descr="A picture containing sitting, table, wooden, cake&#10;&#10;Description automatically generated">
            <a:extLst>
              <a:ext uri="{FF2B5EF4-FFF2-40B4-BE49-F238E27FC236}">
                <a16:creationId xmlns:a16="http://schemas.microsoft.com/office/drawing/2014/main" id="{E990E345-7E0D-4FE6-8266-79E2EC101B71}"/>
              </a:ext>
            </a:extLst>
          </p:cNvPr>
          <p:cNvPicPr>
            <a:picLocks noChangeAspect="1"/>
          </p:cNvPicPr>
          <p:nvPr/>
        </p:nvPicPr>
        <p:blipFill rotWithShape="1">
          <a:blip r:embed="rId4">
            <a:extLst>
              <a:ext uri="{837473B0-CC2E-450A-ABE3-18F120FF3D39}">
                <a1611:picAttrSrcUrl xmlns:a1611="http://schemas.microsoft.com/office/drawing/2016/11/main" r:id="rId5"/>
              </a:ext>
            </a:extLst>
          </a:blip>
          <a:srcRect l="14226" r="1" b="1"/>
          <a:stretch/>
        </p:blipFill>
        <p:spPr>
          <a:xfrm>
            <a:off x="706743" y="640080"/>
            <a:ext cx="4966973" cy="5588101"/>
          </a:xfrm>
          <a:prstGeom prst="rect">
            <a:avLst/>
          </a:prstGeom>
        </p:spPr>
      </p:pic>
      <p:sp>
        <p:nvSpPr>
          <p:cNvPr id="3" name="Content Placeholder 2">
            <a:extLst>
              <a:ext uri="{FF2B5EF4-FFF2-40B4-BE49-F238E27FC236}">
                <a16:creationId xmlns:a16="http://schemas.microsoft.com/office/drawing/2014/main" id="{50F277F3-0065-4533-8DEF-3ECDFB12261D}"/>
              </a:ext>
            </a:extLst>
          </p:cNvPr>
          <p:cNvSpPr>
            <a:spLocks noGrp="1"/>
          </p:cNvSpPr>
          <p:nvPr>
            <p:ph idx="1"/>
          </p:nvPr>
        </p:nvSpPr>
        <p:spPr>
          <a:xfrm>
            <a:off x="6400800" y="1905001"/>
            <a:ext cx="5791200" cy="4952998"/>
          </a:xfrm>
        </p:spPr>
        <p:txBody>
          <a:bodyPr>
            <a:normAutofit/>
          </a:bodyPr>
          <a:lstStyle/>
          <a:p>
            <a:r>
              <a:rPr lang="en-US" sz="2400" dirty="0"/>
              <a:t>Identification of the allegations</a:t>
            </a:r>
          </a:p>
          <a:p>
            <a:r>
              <a:rPr lang="en-US" sz="2400" dirty="0"/>
              <a:t>Description of the procedural steps taken</a:t>
            </a:r>
          </a:p>
          <a:p>
            <a:r>
              <a:rPr lang="en-US" sz="2400" dirty="0"/>
              <a:t>Findings of fact</a:t>
            </a:r>
          </a:p>
          <a:p>
            <a:r>
              <a:rPr lang="en-US" sz="2400" dirty="0"/>
              <a:t>Conclusions applying the code of conduct/policy</a:t>
            </a:r>
          </a:p>
          <a:p>
            <a:r>
              <a:rPr lang="en-US" sz="2400" dirty="0"/>
              <a:t>Assignment of responsibility, rationale, sanctions and remedies</a:t>
            </a:r>
          </a:p>
          <a:p>
            <a:r>
              <a:rPr lang="en-US" sz="2400" dirty="0"/>
              <a:t>The procedure for appealing the determination of responsibility</a:t>
            </a:r>
          </a:p>
        </p:txBody>
      </p:sp>
      <p:grpSp>
        <p:nvGrpSpPr>
          <p:cNvPr id="30" name="Group 29">
            <a:extLst>
              <a:ext uri="{FF2B5EF4-FFF2-40B4-BE49-F238E27FC236}">
                <a16:creationId xmlns:a16="http://schemas.microsoft.com/office/drawing/2014/main" id="{5029B4A8-2CF0-48DC-B29E-F3B62EDDC44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31" name="Oval 30">
              <a:extLst>
                <a:ext uri="{FF2B5EF4-FFF2-40B4-BE49-F238E27FC236}">
                  <a16:creationId xmlns:a16="http://schemas.microsoft.com/office/drawing/2014/main" id="{F71DA811-F7AE-460D-9891-57F221994B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6">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2" name="Oval 31">
              <a:extLst>
                <a:ext uri="{FF2B5EF4-FFF2-40B4-BE49-F238E27FC236}">
                  <a16:creationId xmlns:a16="http://schemas.microsoft.com/office/drawing/2014/main" id="{3747795E-BBFD-44B4-892D-2054745A84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35750410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tint val="75000"/>
                <a:shade val="58000"/>
                <a:satMod val="120000"/>
              </a:schemeClr>
              <a:schemeClr val="bg1">
                <a:tint val="50000"/>
                <a:shade val="96000"/>
              </a:schemeClr>
            </a:duotone>
          </a:blip>
          <a:tile tx="0" ty="0" sx="100000" sy="100000" flip="none" algn="tl"/>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550AE69-AC86-4188-83E5-A856C4F1D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EC4CA156-2C9D-4F0C-B229-88D8B5E17B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D7361ED3-EBE5-4EFC-8DA3-D0CE4BF2F4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5" name="Group 14">
            <a:extLst>
              <a:ext uri="{FF2B5EF4-FFF2-40B4-BE49-F238E27FC236}">
                <a16:creationId xmlns:a16="http://schemas.microsoft.com/office/drawing/2014/main" id="{85105087-7F16-4C94-837C-C454451166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6" name="Oval 15">
              <a:extLst>
                <a:ext uri="{FF2B5EF4-FFF2-40B4-BE49-F238E27FC236}">
                  <a16:creationId xmlns:a16="http://schemas.microsoft.com/office/drawing/2014/main" id="{4F2F3467-E50F-4A91-B27D-E324936A66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Layer>
                    </a14:imgProps>
                  </a:ext>
                </a:extLst>
              </a:blip>
              <a:srcRect/>
              <a:tile tx="0" ty="0" sx="85000" sy="85000" flip="none" algn="tl"/>
            </a:blipFill>
            <a:ln w="25400" cap="flat" cmpd="sng" algn="ctr">
              <a:noFill/>
              <a:prstDash val="solid"/>
            </a:ln>
            <a:effectLst/>
          </p:spPr>
        </p:sp>
        <p:sp>
          <p:nvSpPr>
            <p:cNvPr id="17" name="Oval 16">
              <a:extLst>
                <a:ext uri="{FF2B5EF4-FFF2-40B4-BE49-F238E27FC236}">
                  <a16:creationId xmlns:a16="http://schemas.microsoft.com/office/drawing/2014/main" id="{D678BE03-AC84-4940-A7FD-5B143FE2D6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sp>
      </p:grpSp>
      <p:sp useBgFill="1">
        <p:nvSpPr>
          <p:cNvPr id="19" name="Rectangle 18">
            <a:extLst>
              <a:ext uri="{FF2B5EF4-FFF2-40B4-BE49-F238E27FC236}">
                <a16:creationId xmlns:a16="http://schemas.microsoft.com/office/drawing/2014/main" id="{0E2D3DCD-4716-40AA-90C0-6F2F9F116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1" name="Rectangle 20">
            <a:extLst>
              <a:ext uri="{FF2B5EF4-FFF2-40B4-BE49-F238E27FC236}">
                <a16:creationId xmlns:a16="http://schemas.microsoft.com/office/drawing/2014/main" id="{037BACED-9574-4AAE-9D04-5100308350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25845"/>
            <a:ext cx="12192000" cy="2610465"/>
          </a:xfrm>
          <a:prstGeom prst="rect">
            <a:avLst/>
          </a:prstGeom>
          <a:solidFill>
            <a:schemeClr val="bg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8874CA19-2C55-4DD3-91D7-E4BE3917FE29}"/>
              </a:ext>
            </a:extLst>
          </p:cNvPr>
          <p:cNvSpPr>
            <a:spLocks noGrp="1"/>
          </p:cNvSpPr>
          <p:nvPr>
            <p:ph type="title" idx="4294967295"/>
          </p:nvPr>
        </p:nvSpPr>
        <p:spPr>
          <a:xfrm>
            <a:off x="1051559" y="4355692"/>
            <a:ext cx="10509069" cy="1472224"/>
          </a:xfrm>
        </p:spPr>
        <p:txBody>
          <a:bodyPr vert="horz" lIns="91440" tIns="45720" rIns="91440" bIns="45720" rtlCol="0" anchor="b">
            <a:normAutofit/>
          </a:bodyPr>
          <a:lstStyle/>
          <a:p>
            <a:pPr>
              <a:lnSpc>
                <a:spcPct val="80000"/>
              </a:lnSpc>
            </a:pPr>
            <a:r>
              <a:rPr lang="en-US" sz="3600" b="1" dirty="0">
                <a:solidFill>
                  <a:schemeClr val="tx1"/>
                </a:solidFill>
              </a:rPr>
              <a:t>STEP FOUR </a:t>
            </a:r>
            <a:br>
              <a:rPr lang="en-US" sz="3600" b="1" dirty="0">
                <a:solidFill>
                  <a:schemeClr val="tx1"/>
                </a:solidFill>
              </a:rPr>
            </a:br>
            <a:r>
              <a:rPr lang="en-US" sz="3600" dirty="0">
                <a:solidFill>
                  <a:schemeClr val="tx1"/>
                </a:solidFill>
              </a:rPr>
              <a:t>Implementation of the Decision and the Appeals Process (Role of the Appellate Decision-Maker)</a:t>
            </a:r>
          </a:p>
        </p:txBody>
      </p:sp>
      <p:pic>
        <p:nvPicPr>
          <p:cNvPr id="3" name="Picture 2" descr="A person sitting on a wooden table&#10;&#10;Description automatically generated">
            <a:extLst>
              <a:ext uri="{FF2B5EF4-FFF2-40B4-BE49-F238E27FC236}">
                <a16:creationId xmlns:a16="http://schemas.microsoft.com/office/drawing/2014/main" id="{5D252A31-1359-4F65-B8F3-64F57AE15D9B}"/>
              </a:ext>
            </a:extLst>
          </p:cNvPr>
          <p:cNvPicPr>
            <a:picLocks noChangeAspect="1"/>
          </p:cNvPicPr>
          <p:nvPr/>
        </p:nvPicPr>
        <p:blipFill rotWithShape="1">
          <a:blip r:embed="rId7">
            <a:extLst>
              <a:ext uri="{837473B0-CC2E-450A-ABE3-18F120FF3D39}">
                <a1611:picAttrSrcUrl xmlns:a1611="http://schemas.microsoft.com/office/drawing/2016/11/main" r:id="rId8"/>
              </a:ext>
            </a:extLst>
          </a:blip>
          <a:srcRect t="20484" b="17641"/>
          <a:stretch/>
        </p:blipFill>
        <p:spPr>
          <a:xfrm>
            <a:off x="20" y="10"/>
            <a:ext cx="12191980" cy="4243361"/>
          </a:xfrm>
          <a:prstGeom prst="rect">
            <a:avLst/>
          </a:prstGeom>
        </p:spPr>
      </p:pic>
    </p:spTree>
    <p:extLst>
      <p:ext uri="{BB962C8B-B14F-4D97-AF65-F5344CB8AC3E}">
        <p14:creationId xmlns:p14="http://schemas.microsoft.com/office/powerpoint/2010/main" val="3732647163"/>
      </p:ext>
    </p:extLst>
  </p:cSld>
  <p:clrMapOvr>
    <a:overrideClrMapping bg1="dk1" tx1="lt1" bg2="dk2" tx2="lt2" accent1="accent1" accent2="accent2" accent3="accent3" accent4="accent4" accent5="accent5" accent6="accent6" hlink="hlink" folHlink="folHlink"/>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118BA95-03E7-41B7-B442-0AF8C0A7FF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Oval 10">
            <a:extLst>
              <a:ext uri="{FF2B5EF4-FFF2-40B4-BE49-F238E27FC236}">
                <a16:creationId xmlns:a16="http://schemas.microsoft.com/office/drawing/2014/main" id="{059D8741-EAD6-41B1-A882-70D70FC358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1035" y="1679569"/>
            <a:ext cx="3498864" cy="3498858"/>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3" name="Oval 12">
            <a:extLst>
              <a:ext uri="{FF2B5EF4-FFF2-40B4-BE49-F238E27FC236}">
                <a16:creationId xmlns:a16="http://schemas.microsoft.com/office/drawing/2014/main" id="{45444F36-3103-4D11-A25F-C054D4606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6134" y="1864667"/>
            <a:ext cx="3128666" cy="312866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7D709B76-9F93-4640-B756-F9F2831F427E}"/>
              </a:ext>
            </a:extLst>
          </p:cNvPr>
          <p:cNvSpPr>
            <a:spLocks noGrp="1"/>
          </p:cNvSpPr>
          <p:nvPr>
            <p:ph type="title"/>
          </p:nvPr>
        </p:nvSpPr>
        <p:spPr>
          <a:xfrm>
            <a:off x="1490145" y="2376862"/>
            <a:ext cx="2640646" cy="2104273"/>
          </a:xfrm>
          <a:noFill/>
        </p:spPr>
        <p:txBody>
          <a:bodyPr>
            <a:normAutofit/>
          </a:bodyPr>
          <a:lstStyle/>
          <a:p>
            <a:pPr algn="ctr"/>
            <a:r>
              <a:rPr lang="en-US" sz="3000" dirty="0">
                <a:solidFill>
                  <a:srgbClr val="FFFFFF"/>
                </a:solidFill>
              </a:rPr>
              <a:t>POTENTIAL</a:t>
            </a:r>
            <a:br>
              <a:rPr lang="en-US" sz="3000" dirty="0">
                <a:solidFill>
                  <a:srgbClr val="FFFFFF"/>
                </a:solidFill>
              </a:rPr>
            </a:br>
            <a:r>
              <a:rPr lang="en-US" sz="3000" dirty="0">
                <a:solidFill>
                  <a:srgbClr val="FFFFFF"/>
                </a:solidFill>
              </a:rPr>
              <a:t>REMEDIES</a:t>
            </a:r>
          </a:p>
        </p:txBody>
      </p:sp>
      <p:sp>
        <p:nvSpPr>
          <p:cNvPr id="15" name="Rectangle 14">
            <a:extLst>
              <a:ext uri="{FF2B5EF4-FFF2-40B4-BE49-F238E27FC236}">
                <a16:creationId xmlns:a16="http://schemas.microsoft.com/office/drawing/2014/main" id="{AD9B3EAD-A2B3-42C4-927C-3455E3E69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02277" y="3388659"/>
            <a:ext cx="3657600" cy="80683"/>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5" name="Content Placeholder 2">
            <a:extLst>
              <a:ext uri="{FF2B5EF4-FFF2-40B4-BE49-F238E27FC236}">
                <a16:creationId xmlns:a16="http://schemas.microsoft.com/office/drawing/2014/main" id="{722F8EC1-9BCA-4E7D-B855-AB80D4EFC922}"/>
              </a:ext>
            </a:extLst>
          </p:cNvPr>
          <p:cNvGraphicFramePr>
            <a:graphicFrameLocks noGrp="1"/>
          </p:cNvGraphicFramePr>
          <p:nvPr>
            <p:ph idx="1"/>
            <p:extLst>
              <p:ext uri="{D42A27DB-BD31-4B8C-83A1-F6EECF244321}">
                <p14:modId xmlns:p14="http://schemas.microsoft.com/office/powerpoint/2010/main" val="1556322898"/>
              </p:ext>
            </p:extLst>
          </p:nvPr>
        </p:nvGraphicFramePr>
        <p:xfrm>
          <a:off x="6081713" y="725488"/>
          <a:ext cx="5141912" cy="540702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87844787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F43C34-4F80-4435-8EBC-5DE291406273}"/>
              </a:ext>
            </a:extLst>
          </p:cNvPr>
          <p:cNvSpPr>
            <a:spLocks noGrp="1"/>
          </p:cNvSpPr>
          <p:nvPr>
            <p:ph type="title"/>
          </p:nvPr>
        </p:nvSpPr>
        <p:spPr>
          <a:xfrm>
            <a:off x="6587544" y="1382165"/>
            <a:ext cx="4869179" cy="1517984"/>
          </a:xfrm>
        </p:spPr>
        <p:txBody>
          <a:bodyPr>
            <a:normAutofit/>
          </a:bodyPr>
          <a:lstStyle/>
          <a:p>
            <a:r>
              <a:rPr lang="en-US" sz="4800">
                <a:solidFill>
                  <a:schemeClr val="tx1"/>
                </a:solidFill>
              </a:rPr>
              <a:t>Appeal</a:t>
            </a:r>
          </a:p>
        </p:txBody>
      </p:sp>
      <p:sp>
        <p:nvSpPr>
          <p:cNvPr id="12" name="Freeform: Shape 11">
            <a:extLst>
              <a:ext uri="{FF2B5EF4-FFF2-40B4-BE49-F238E27FC236}">
                <a16:creationId xmlns:a16="http://schemas.microsoft.com/office/drawing/2014/main" id="{7EC0D68F-F813-4414-800D-F8D4F0AB8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66" y="401980"/>
            <a:ext cx="6115733"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raphic 6" descr="Judge">
            <a:extLst>
              <a:ext uri="{FF2B5EF4-FFF2-40B4-BE49-F238E27FC236}">
                <a16:creationId xmlns:a16="http://schemas.microsoft.com/office/drawing/2014/main" id="{D3D938BC-1812-4D8E-93F3-F84E98D97A9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35275" y="2255301"/>
            <a:ext cx="3542527" cy="3542527"/>
          </a:xfrm>
          <a:prstGeom prst="rect">
            <a:avLst/>
          </a:prstGeom>
        </p:spPr>
      </p:pic>
      <p:sp>
        <p:nvSpPr>
          <p:cNvPr id="3" name="Content Placeholder 2">
            <a:extLst>
              <a:ext uri="{FF2B5EF4-FFF2-40B4-BE49-F238E27FC236}">
                <a16:creationId xmlns:a16="http://schemas.microsoft.com/office/drawing/2014/main" id="{19AC97F2-70FC-49B1-85DB-F9D7B020D264}"/>
              </a:ext>
            </a:extLst>
          </p:cNvPr>
          <p:cNvSpPr>
            <a:spLocks noGrp="1"/>
          </p:cNvSpPr>
          <p:nvPr>
            <p:ph idx="1"/>
          </p:nvPr>
        </p:nvSpPr>
        <p:spPr>
          <a:xfrm>
            <a:off x="6587545" y="3007389"/>
            <a:ext cx="4869179" cy="3065865"/>
          </a:xfrm>
        </p:spPr>
        <p:txBody>
          <a:bodyPr anchor="t">
            <a:normAutofit/>
          </a:bodyPr>
          <a:lstStyle/>
          <a:p>
            <a:r>
              <a:rPr lang="en-US" sz="1800" dirty="0"/>
              <a:t>Either party may appeal:</a:t>
            </a:r>
          </a:p>
          <a:p>
            <a:pPr lvl="1"/>
            <a:r>
              <a:rPr lang="en-US" dirty="0"/>
              <a:t>Determination of Responsibility or</a:t>
            </a:r>
          </a:p>
          <a:p>
            <a:pPr lvl="1"/>
            <a:r>
              <a:rPr lang="en-US" dirty="0"/>
              <a:t>Dismissal</a:t>
            </a:r>
          </a:p>
        </p:txBody>
      </p:sp>
      <p:grpSp>
        <p:nvGrpSpPr>
          <p:cNvPr id="14" name="Group 13">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5" name="Oval 14">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6" name="Oval 15">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Tree>
    <p:extLst>
      <p:ext uri="{BB962C8B-B14F-4D97-AF65-F5344CB8AC3E}">
        <p14:creationId xmlns:p14="http://schemas.microsoft.com/office/powerpoint/2010/main" val="131651992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118BA95-03E7-41B7-B442-0AF8C0A7FF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Oval 10">
            <a:extLst>
              <a:ext uri="{FF2B5EF4-FFF2-40B4-BE49-F238E27FC236}">
                <a16:creationId xmlns:a16="http://schemas.microsoft.com/office/drawing/2014/main" id="{059D8741-EAD6-41B1-A882-70D70FC358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1035" y="1679569"/>
            <a:ext cx="3498864" cy="3498858"/>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3" name="Oval 12">
            <a:extLst>
              <a:ext uri="{FF2B5EF4-FFF2-40B4-BE49-F238E27FC236}">
                <a16:creationId xmlns:a16="http://schemas.microsoft.com/office/drawing/2014/main" id="{45444F36-3103-4D11-A25F-C054D4606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6134" y="1864667"/>
            <a:ext cx="3128666" cy="312866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7D709B76-9F93-4640-B756-F9F2831F427E}"/>
              </a:ext>
            </a:extLst>
          </p:cNvPr>
          <p:cNvSpPr>
            <a:spLocks noGrp="1"/>
          </p:cNvSpPr>
          <p:nvPr>
            <p:ph type="title"/>
          </p:nvPr>
        </p:nvSpPr>
        <p:spPr>
          <a:xfrm>
            <a:off x="1490145" y="2376862"/>
            <a:ext cx="2640646" cy="2104273"/>
          </a:xfrm>
          <a:noFill/>
        </p:spPr>
        <p:txBody>
          <a:bodyPr>
            <a:normAutofit/>
          </a:bodyPr>
          <a:lstStyle/>
          <a:p>
            <a:pPr algn="ctr"/>
            <a:r>
              <a:rPr lang="en-US" sz="3000">
                <a:solidFill>
                  <a:srgbClr val="FFFFFF"/>
                </a:solidFill>
              </a:rPr>
              <a:t>Appeal on the basis of…</a:t>
            </a:r>
          </a:p>
        </p:txBody>
      </p:sp>
      <p:sp>
        <p:nvSpPr>
          <p:cNvPr id="15" name="Rectangle 14">
            <a:extLst>
              <a:ext uri="{FF2B5EF4-FFF2-40B4-BE49-F238E27FC236}">
                <a16:creationId xmlns:a16="http://schemas.microsoft.com/office/drawing/2014/main" id="{AD9B3EAD-A2B3-42C4-927C-3455E3E69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02277" y="3388659"/>
            <a:ext cx="3657600" cy="80683"/>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5" name="Content Placeholder 2">
            <a:extLst>
              <a:ext uri="{FF2B5EF4-FFF2-40B4-BE49-F238E27FC236}">
                <a16:creationId xmlns:a16="http://schemas.microsoft.com/office/drawing/2014/main" id="{722F8EC1-9BCA-4E7D-B855-AB80D4EFC922}"/>
              </a:ext>
            </a:extLst>
          </p:cNvPr>
          <p:cNvGraphicFramePr>
            <a:graphicFrameLocks noGrp="1"/>
          </p:cNvGraphicFramePr>
          <p:nvPr>
            <p:ph idx="1"/>
            <p:extLst>
              <p:ext uri="{D42A27DB-BD31-4B8C-83A1-F6EECF244321}">
                <p14:modId xmlns:p14="http://schemas.microsoft.com/office/powerpoint/2010/main" val="2256279462"/>
              </p:ext>
            </p:extLst>
          </p:nvPr>
        </p:nvGraphicFramePr>
        <p:xfrm>
          <a:off x="6081713" y="725488"/>
          <a:ext cx="5141912" cy="540702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28276401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964958D-AF5D-4863-B5FB-83F6B8CB1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12188656"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773640-29BC-412C-99AC-57F8C2D1B1A6}"/>
              </a:ext>
            </a:extLst>
          </p:cNvPr>
          <p:cNvSpPr>
            <a:spLocks noGrp="1"/>
          </p:cNvSpPr>
          <p:nvPr>
            <p:ph type="title"/>
          </p:nvPr>
        </p:nvSpPr>
        <p:spPr>
          <a:xfrm>
            <a:off x="4970109" y="484632"/>
            <a:ext cx="6730277" cy="1609344"/>
          </a:xfrm>
          <a:ln>
            <a:noFill/>
          </a:ln>
        </p:spPr>
        <p:txBody>
          <a:bodyPr>
            <a:normAutofit/>
          </a:bodyPr>
          <a:lstStyle/>
          <a:p>
            <a:r>
              <a:rPr lang="en-US" sz="4800"/>
              <a:t>Or any other Basis for Appeal</a:t>
            </a:r>
          </a:p>
        </p:txBody>
      </p:sp>
      <p:pic>
        <p:nvPicPr>
          <p:cNvPr id="5" name="Picture 4">
            <a:extLst>
              <a:ext uri="{FF2B5EF4-FFF2-40B4-BE49-F238E27FC236}">
                <a16:creationId xmlns:a16="http://schemas.microsoft.com/office/drawing/2014/main" id="{65A70336-306D-45EB-93E8-66DAA135DC7A}"/>
              </a:ext>
            </a:extLst>
          </p:cNvPr>
          <p:cNvPicPr>
            <a:picLocks noChangeAspect="1"/>
          </p:cNvPicPr>
          <p:nvPr/>
        </p:nvPicPr>
        <p:blipFill rotWithShape="1">
          <a:blip r:embed="rId4"/>
          <a:srcRect l="19474" r="33605"/>
          <a:stretch/>
        </p:blipFill>
        <p:spPr>
          <a:xfrm>
            <a:off x="3344" y="10"/>
            <a:ext cx="4646726" cy="6857990"/>
          </a:xfrm>
          <a:prstGeom prst="rect">
            <a:avLst/>
          </a:prstGeom>
        </p:spPr>
      </p:pic>
      <p:sp>
        <p:nvSpPr>
          <p:cNvPr id="3" name="Content Placeholder 2">
            <a:extLst>
              <a:ext uri="{FF2B5EF4-FFF2-40B4-BE49-F238E27FC236}">
                <a16:creationId xmlns:a16="http://schemas.microsoft.com/office/drawing/2014/main" id="{35C9F702-DB83-43FD-B066-E076B6D138C3}"/>
              </a:ext>
            </a:extLst>
          </p:cNvPr>
          <p:cNvSpPr>
            <a:spLocks noGrp="1"/>
          </p:cNvSpPr>
          <p:nvPr>
            <p:ph idx="1"/>
          </p:nvPr>
        </p:nvSpPr>
        <p:spPr>
          <a:xfrm>
            <a:off x="4970109" y="2121408"/>
            <a:ext cx="6730276" cy="4050792"/>
          </a:xfrm>
        </p:spPr>
        <p:txBody>
          <a:bodyPr>
            <a:normAutofit/>
          </a:bodyPr>
          <a:lstStyle/>
          <a:p>
            <a:r>
              <a:rPr lang="en-US" sz="1800" dirty="0"/>
              <a:t>As long as both parties have the right to appeal on that basis </a:t>
            </a:r>
          </a:p>
        </p:txBody>
      </p:sp>
      <p:grpSp>
        <p:nvGrpSpPr>
          <p:cNvPr id="11" name="Group 10">
            <a:extLst>
              <a:ext uri="{FF2B5EF4-FFF2-40B4-BE49-F238E27FC236}">
                <a16:creationId xmlns:a16="http://schemas.microsoft.com/office/drawing/2014/main" id="{11002ACD-3B0C-4885-8754-8A00E926FE4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8" name="Oval 11">
              <a:extLst>
                <a:ext uri="{FF2B5EF4-FFF2-40B4-BE49-F238E27FC236}">
                  <a16:creationId xmlns:a16="http://schemas.microsoft.com/office/drawing/2014/main" id="{DF0313CD-4196-4456-A70D-5EE2B995BA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3" name="Oval 12">
              <a:extLst>
                <a:ext uri="{FF2B5EF4-FFF2-40B4-BE49-F238E27FC236}">
                  <a16:creationId xmlns:a16="http://schemas.microsoft.com/office/drawing/2014/main" id="{80DE0B32-9EE8-4975-AD48-3855B0A82A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137384860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CFFB95F-D901-4937-8084-8A7BAA84F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6310" y="0"/>
            <a:ext cx="435568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E505DE-D93E-40E1-9A78-8BDFBDE9E1CB}"/>
              </a:ext>
            </a:extLst>
          </p:cNvPr>
          <p:cNvSpPr>
            <a:spLocks noGrp="1"/>
          </p:cNvSpPr>
          <p:nvPr>
            <p:ph type="title"/>
          </p:nvPr>
        </p:nvSpPr>
        <p:spPr>
          <a:xfrm>
            <a:off x="8479777" y="639763"/>
            <a:ext cx="3046073" cy="5177377"/>
          </a:xfrm>
          <a:ln>
            <a:noFill/>
          </a:ln>
        </p:spPr>
        <p:txBody>
          <a:bodyPr>
            <a:normAutofit/>
          </a:bodyPr>
          <a:lstStyle/>
          <a:p>
            <a:r>
              <a:rPr lang="en-US" sz="4000"/>
              <a:t>School Must….</a:t>
            </a:r>
          </a:p>
        </p:txBody>
      </p:sp>
      <p:grpSp>
        <p:nvGrpSpPr>
          <p:cNvPr id="11" name="Group 10">
            <a:extLst>
              <a:ext uri="{FF2B5EF4-FFF2-40B4-BE49-F238E27FC236}">
                <a16:creationId xmlns:a16="http://schemas.microsoft.com/office/drawing/2014/main" id="{60F473BD-3FD3-4548-A8F5-11D3C9CB88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2" name="Oval 11">
              <a:extLst>
                <a:ext uri="{FF2B5EF4-FFF2-40B4-BE49-F238E27FC236}">
                  <a16:creationId xmlns:a16="http://schemas.microsoft.com/office/drawing/2014/main" id="{691E02ED-3E2E-4396-B6DE-5F93F2F111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4">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3" name="Oval 12">
              <a:extLst>
                <a:ext uri="{FF2B5EF4-FFF2-40B4-BE49-F238E27FC236}">
                  <a16:creationId xmlns:a16="http://schemas.microsoft.com/office/drawing/2014/main" id="{28F088F5-B4E7-43B9-88F4-8667026E4B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graphicFrame>
        <p:nvGraphicFramePr>
          <p:cNvPr id="5" name="Content Placeholder 2">
            <a:extLst>
              <a:ext uri="{FF2B5EF4-FFF2-40B4-BE49-F238E27FC236}">
                <a16:creationId xmlns:a16="http://schemas.microsoft.com/office/drawing/2014/main" id="{EE5A6FB1-6ECF-432D-A5B3-3D2C860C5B4A}"/>
              </a:ext>
            </a:extLst>
          </p:cNvPr>
          <p:cNvGraphicFramePr>
            <a:graphicFrameLocks noGrp="1"/>
          </p:cNvGraphicFramePr>
          <p:nvPr>
            <p:ph idx="1"/>
            <p:extLst>
              <p:ext uri="{D42A27DB-BD31-4B8C-83A1-F6EECF244321}">
                <p14:modId xmlns:p14="http://schemas.microsoft.com/office/powerpoint/2010/main" val="889833146"/>
              </p:ext>
            </p:extLst>
          </p:nvPr>
        </p:nvGraphicFramePr>
        <p:xfrm>
          <a:off x="622300" y="639763"/>
          <a:ext cx="6572250" cy="5588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8438952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B446E-D66F-46FF-9F88-796AE2E6C3E5}"/>
              </a:ext>
            </a:extLst>
          </p:cNvPr>
          <p:cNvSpPr>
            <a:spLocks noGrp="1"/>
          </p:cNvSpPr>
          <p:nvPr>
            <p:ph type="title"/>
          </p:nvPr>
        </p:nvSpPr>
        <p:spPr/>
        <p:txBody>
          <a:bodyPr/>
          <a:lstStyle/>
          <a:p>
            <a:r>
              <a:rPr lang="en-US" dirty="0"/>
              <a:t>Training Materials</a:t>
            </a:r>
          </a:p>
        </p:txBody>
      </p:sp>
      <p:sp>
        <p:nvSpPr>
          <p:cNvPr id="3" name="Content Placeholder 2">
            <a:extLst>
              <a:ext uri="{FF2B5EF4-FFF2-40B4-BE49-F238E27FC236}">
                <a16:creationId xmlns:a16="http://schemas.microsoft.com/office/drawing/2014/main" id="{E8EE8201-0E48-4011-94B8-E0BE32777F94}"/>
              </a:ext>
            </a:extLst>
          </p:cNvPr>
          <p:cNvSpPr>
            <a:spLocks noGrp="1"/>
          </p:cNvSpPr>
          <p:nvPr>
            <p:ph idx="1"/>
          </p:nvPr>
        </p:nvSpPr>
        <p:spPr/>
        <p:txBody>
          <a:bodyPr/>
          <a:lstStyle/>
          <a:p>
            <a:r>
              <a:rPr lang="en-US" dirty="0"/>
              <a:t>Must train the three roles at a minimum</a:t>
            </a:r>
          </a:p>
          <a:p>
            <a:r>
              <a:rPr lang="en-US" dirty="0"/>
              <a:t>Must ensure employees know their responsibility to report = actual knowledge</a:t>
            </a:r>
          </a:p>
          <a:p>
            <a:r>
              <a:rPr lang="en-US" dirty="0"/>
              <a:t>Must retain training materials for 7 years</a:t>
            </a:r>
          </a:p>
          <a:p>
            <a:r>
              <a:rPr lang="en-US" dirty="0"/>
              <a:t>Must retain complaints, investigation, decision, appeal decision for 7 years</a:t>
            </a:r>
          </a:p>
          <a:p>
            <a:r>
              <a:rPr lang="en-US" dirty="0"/>
              <a:t>Must review </a:t>
            </a:r>
            <a:r>
              <a:rPr lang="en-US"/>
              <a:t>policy annually</a:t>
            </a:r>
            <a:endParaRPr lang="en-US" dirty="0"/>
          </a:p>
          <a:p>
            <a:endParaRPr lang="en-US" dirty="0"/>
          </a:p>
          <a:p>
            <a:endParaRPr lang="en-US" dirty="0"/>
          </a:p>
          <a:p>
            <a:endParaRPr lang="en-US" dirty="0"/>
          </a:p>
        </p:txBody>
      </p:sp>
    </p:spTree>
    <p:extLst>
      <p:ext uri="{BB962C8B-B14F-4D97-AF65-F5344CB8AC3E}">
        <p14:creationId xmlns:p14="http://schemas.microsoft.com/office/powerpoint/2010/main" val="304859270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person&#10;&#10;Description automatically generated">
            <a:extLst>
              <a:ext uri="{FF2B5EF4-FFF2-40B4-BE49-F238E27FC236}">
                <a16:creationId xmlns:a16="http://schemas.microsoft.com/office/drawing/2014/main" id="{424EEEFC-1106-4F86-9470-AD328AB44724}"/>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t="8288" b="6806"/>
          <a:stretch/>
        </p:blipFill>
        <p:spPr>
          <a:xfrm>
            <a:off x="20" y="10"/>
            <a:ext cx="12191980" cy="6857990"/>
          </a:xfrm>
          <a:prstGeom prst="rect">
            <a:avLst/>
          </a:prstGeom>
        </p:spPr>
      </p:pic>
    </p:spTree>
    <p:extLst>
      <p:ext uri="{BB962C8B-B14F-4D97-AF65-F5344CB8AC3E}">
        <p14:creationId xmlns:p14="http://schemas.microsoft.com/office/powerpoint/2010/main" val="368271737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1787</Words>
  <Application>Microsoft Office PowerPoint</Application>
  <PresentationFormat>Widescreen</PresentationFormat>
  <Paragraphs>318</Paragraphs>
  <Slides>100</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100</vt:i4>
      </vt:variant>
    </vt:vector>
  </HeadingPairs>
  <TitlesOfParts>
    <vt:vector size="106" baseType="lpstr">
      <vt:lpstr>Calibri</vt:lpstr>
      <vt:lpstr>Rockwell</vt:lpstr>
      <vt:lpstr>Rockwell Condensed</vt:lpstr>
      <vt:lpstr>Rockwell Extra Bold</vt:lpstr>
      <vt:lpstr>Wingdings</vt:lpstr>
      <vt:lpstr>Wood Type</vt:lpstr>
      <vt:lpstr>TITLE ix COMPLIANCE TRAINING</vt:lpstr>
      <vt:lpstr>Welcome!</vt:lpstr>
      <vt:lpstr>Title IX</vt:lpstr>
      <vt:lpstr>Title IX Provides….</vt:lpstr>
      <vt:lpstr>Prohibits discrimination on the basis of sex</vt:lpstr>
      <vt:lpstr>New Regs effective 8/14/2020</vt:lpstr>
      <vt:lpstr>General Responsibilities</vt:lpstr>
      <vt:lpstr>Schools must:</vt:lpstr>
      <vt:lpstr>Definitions</vt:lpstr>
      <vt:lpstr>Response to Sex Harassment</vt:lpstr>
      <vt:lpstr>Recipient</vt:lpstr>
      <vt:lpstr>Sex Harassment is…</vt:lpstr>
      <vt:lpstr>Sex harassment is…</vt:lpstr>
      <vt:lpstr>Actual Knowledge</vt:lpstr>
      <vt:lpstr>Education Program or Activity</vt:lpstr>
      <vt:lpstr>Person in the United states</vt:lpstr>
      <vt:lpstr>Response:  not deliberately indifferent</vt:lpstr>
      <vt:lpstr>Case Study</vt:lpstr>
      <vt:lpstr>Case Study continued…</vt:lpstr>
      <vt:lpstr>Deliberately indifferent</vt:lpstr>
      <vt:lpstr>Formal complaint</vt:lpstr>
      <vt:lpstr>Report vs. formal complaint</vt:lpstr>
      <vt:lpstr>Supportive Measures</vt:lpstr>
      <vt:lpstr>Roles</vt:lpstr>
      <vt:lpstr>Title IX coordinator</vt:lpstr>
      <vt:lpstr>Investigator</vt:lpstr>
      <vt:lpstr>Decision-Maker</vt:lpstr>
      <vt:lpstr>Appeal Decision-Maker</vt:lpstr>
      <vt:lpstr>Practically speaking…</vt:lpstr>
      <vt:lpstr>STEP ONE  Role of the Title IX Coordinator</vt:lpstr>
      <vt:lpstr>Actions to take upon receipt of a report</vt:lpstr>
      <vt:lpstr>Actions to Take Upon Receipt of a Complaint  </vt:lpstr>
      <vt:lpstr>Mandatory DISMISSAL</vt:lpstr>
      <vt:lpstr>PERMISSIVE DISMISSAL</vt:lpstr>
      <vt:lpstr>RESPONSIBILITIES WHEN DISMISSING A COMPLAINT</vt:lpstr>
      <vt:lpstr>Keep in Mind…</vt:lpstr>
      <vt:lpstr>Notice to parties</vt:lpstr>
      <vt:lpstr>Interim support measures</vt:lpstr>
      <vt:lpstr>Interim emergency removal OF student Respondents</vt:lpstr>
      <vt:lpstr>INTERIM EMERGENCY REMOVAL OF EMPLOYEES</vt:lpstr>
      <vt:lpstr>Informal resolution </vt:lpstr>
      <vt:lpstr>STEP two  Role of the Title IX investigator</vt:lpstr>
      <vt:lpstr>New title ix requirements for investigations</vt:lpstr>
      <vt:lpstr>PowerPoint Presentation</vt:lpstr>
      <vt:lpstr>The School or District Bears the Burden of Proof, not either party</vt:lpstr>
      <vt:lpstr>Specific types of information and data concerns in a title IX investigation</vt:lpstr>
      <vt:lpstr>Practical considerations</vt:lpstr>
      <vt:lpstr>Required notices and opportunity to review evidence</vt:lpstr>
      <vt:lpstr>Investigation reports</vt:lpstr>
      <vt:lpstr>Steps to take before conducting the investigation</vt:lpstr>
      <vt:lpstr>Initial considerations: External reports</vt:lpstr>
      <vt:lpstr>A brief data practices interlude</vt:lpstr>
      <vt:lpstr>PowerPoint Presentation</vt:lpstr>
      <vt:lpstr>LaShonda’s Claims: who might the investigator want to interview?</vt:lpstr>
      <vt:lpstr>PowerPoint Presentation</vt:lpstr>
      <vt:lpstr>PowerPoint Presentation</vt:lpstr>
      <vt:lpstr>Interview basics</vt:lpstr>
      <vt:lpstr>Required interview notice</vt:lpstr>
      <vt:lpstr>Opening remarks</vt:lpstr>
      <vt:lpstr>PowerPoint Presentation</vt:lpstr>
      <vt:lpstr>PowerPoint Presentation</vt:lpstr>
      <vt:lpstr>Do not guarantee results</vt:lpstr>
      <vt:lpstr>Interviewing the complainant and fact witnesses</vt:lpstr>
      <vt:lpstr>Interviewing the complainant and witnesses</vt:lpstr>
      <vt:lpstr>The investigator might have to defend the interview questions, so…</vt:lpstr>
      <vt:lpstr>…Watch out for biases!</vt:lpstr>
      <vt:lpstr>Some specific tips for interviewing witnesses and complainants</vt:lpstr>
      <vt:lpstr>Special considerations for interviewing the respondent</vt:lpstr>
      <vt:lpstr>Watch out for bias in the complainant interview too!</vt:lpstr>
      <vt:lpstr>Opening remarks</vt:lpstr>
      <vt:lpstr>What if the complainant refuses to answer?</vt:lpstr>
      <vt:lpstr>Specific strategies for interviewing the Complainant</vt:lpstr>
      <vt:lpstr>Back to LaShonda:  what kinds of questions might the investigator ask?</vt:lpstr>
      <vt:lpstr>Was the witness or party credible?</vt:lpstr>
      <vt:lpstr>PowerPoint Presentation</vt:lpstr>
      <vt:lpstr>Surveillance footage</vt:lpstr>
      <vt:lpstr>Social media in investigations</vt:lpstr>
      <vt:lpstr>Is there any type of electronic evidence that the investigator might consider in the LASHONDA INVESTIGATION?</vt:lpstr>
      <vt:lpstr>Coordinating any investigation with law enforcement</vt:lpstr>
      <vt:lpstr>Investigation conclusions must be based on relevant evidence</vt:lpstr>
      <vt:lpstr>Written investigation reports</vt:lpstr>
      <vt:lpstr>Strategies for writing an investigation report</vt:lpstr>
      <vt:lpstr>avoiding conflicts of interest</vt:lpstr>
      <vt:lpstr>One more word about biases</vt:lpstr>
      <vt:lpstr>STEP three  Role of the Title IX decision maker</vt:lpstr>
      <vt:lpstr>Select a STANDARD OF REVIEW</vt:lpstr>
      <vt:lpstr>Procedures required prior to A decision</vt:lpstr>
      <vt:lpstr>Submission of Written Questions  </vt:lpstr>
      <vt:lpstr>relevancy</vt:lpstr>
      <vt:lpstr>What evidence may be appropriate to exclude or allow in Lashonda’s case?</vt:lpstr>
      <vt:lpstr>LIVE HEARiNGs</vt:lpstr>
      <vt:lpstr>The Determination</vt:lpstr>
      <vt:lpstr>STEP FOUR  Implementation of the Decision and the Appeals Process (Role of the Appellate Decision-Maker)</vt:lpstr>
      <vt:lpstr>POTENTIAL REMEDIES</vt:lpstr>
      <vt:lpstr>Appeal</vt:lpstr>
      <vt:lpstr>Appeal on the basis of…</vt:lpstr>
      <vt:lpstr>Or any other Basis for Appeal</vt:lpstr>
      <vt:lpstr>School Must….</vt:lpstr>
      <vt:lpstr>Training Materials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2020-08-06T17:41:15Z</dcterms:created>
  <dcterms:modified xsi:type="dcterms:W3CDTF">2020-08-06T17:45:15Z</dcterms:modified>
</cp:coreProperties>
</file>