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6"/>
  </p:notesMasterIdLst>
  <p:sldIdLst>
    <p:sldId id="297" r:id="rId2"/>
    <p:sldId id="405" r:id="rId3"/>
    <p:sldId id="406" r:id="rId4"/>
    <p:sldId id="383" r:id="rId5"/>
    <p:sldId id="349" r:id="rId6"/>
    <p:sldId id="374" r:id="rId7"/>
    <p:sldId id="361" r:id="rId8"/>
    <p:sldId id="385" r:id="rId9"/>
    <p:sldId id="387" r:id="rId10"/>
    <p:sldId id="386" r:id="rId11"/>
    <p:sldId id="396" r:id="rId12"/>
    <p:sldId id="398" r:id="rId13"/>
    <p:sldId id="395" r:id="rId14"/>
    <p:sldId id="388" r:id="rId15"/>
    <p:sldId id="384" r:id="rId16"/>
    <p:sldId id="397" r:id="rId17"/>
    <p:sldId id="258" r:id="rId18"/>
    <p:sldId id="362" r:id="rId19"/>
    <p:sldId id="399" r:id="rId20"/>
    <p:sldId id="375" r:id="rId21"/>
    <p:sldId id="400" r:id="rId22"/>
    <p:sldId id="389" r:id="rId23"/>
    <p:sldId id="401" r:id="rId24"/>
    <p:sldId id="394" r:id="rId25"/>
    <p:sldId id="402" r:id="rId26"/>
    <p:sldId id="393" r:id="rId27"/>
    <p:sldId id="403" r:id="rId28"/>
    <p:sldId id="392" r:id="rId29"/>
    <p:sldId id="404" r:id="rId30"/>
    <p:sldId id="391" r:id="rId31"/>
    <p:sldId id="390" r:id="rId32"/>
    <p:sldId id="382" r:id="rId33"/>
    <p:sldId id="407" r:id="rId34"/>
    <p:sldId id="408" r:id="rId35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48B761-51CA-4C90-AD1B-F610524AFF82}">
          <p14:sldIdLst>
            <p14:sldId id="297"/>
            <p14:sldId id="405"/>
            <p14:sldId id="406"/>
            <p14:sldId id="383"/>
            <p14:sldId id="349"/>
            <p14:sldId id="374"/>
            <p14:sldId id="361"/>
            <p14:sldId id="385"/>
            <p14:sldId id="387"/>
            <p14:sldId id="386"/>
            <p14:sldId id="396"/>
            <p14:sldId id="398"/>
            <p14:sldId id="395"/>
            <p14:sldId id="388"/>
            <p14:sldId id="384"/>
            <p14:sldId id="397"/>
            <p14:sldId id="258"/>
            <p14:sldId id="362"/>
            <p14:sldId id="399"/>
          </p14:sldIdLst>
        </p14:section>
        <p14:section name="Untitled Section" id="{9C4FB63B-9332-41F8-AEF5-9837073EA0C6}">
          <p14:sldIdLst>
            <p14:sldId id="375"/>
            <p14:sldId id="400"/>
            <p14:sldId id="389"/>
            <p14:sldId id="401"/>
            <p14:sldId id="394"/>
            <p14:sldId id="402"/>
            <p14:sldId id="393"/>
            <p14:sldId id="403"/>
            <p14:sldId id="392"/>
            <p14:sldId id="404"/>
            <p14:sldId id="391"/>
            <p14:sldId id="390"/>
            <p14:sldId id="382"/>
            <p14:sldId id="407"/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A63"/>
    <a:srgbClr val="ABB441"/>
    <a:srgbClr val="508EAA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3" autoAdjust="0"/>
    <p:restoredTop sz="97359" autoAdjust="0"/>
  </p:normalViewPr>
  <p:slideViewPr>
    <p:cSldViewPr>
      <p:cViewPr>
        <p:scale>
          <a:sx n="120" d="100"/>
          <a:sy n="120" d="100"/>
        </p:scale>
        <p:origin x="6786" y="1344"/>
      </p:cViewPr>
      <p:guideLst>
        <p:guide orient="horz" pos="624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4" tIns="48313" rIns="96624" bIns="483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24" tIns="48313" rIns="96624" bIns="483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2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5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6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10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8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8/16/2023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" y="165580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886200" y="530142"/>
            <a:ext cx="5257799" cy="9743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2023-24 Budget Advisory Committee Update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4953000" y="1869057"/>
            <a:ext cx="3328278" cy="537030"/>
          </a:xfrm>
        </p:spPr>
        <p:txBody>
          <a:bodyPr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August 17, 2023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Budget Hearing Presentation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Executive Summary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Table Talks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2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Tonight’s Focus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None/>
            </a:pPr>
            <a:r>
              <a:rPr lang="en-US" altLang="en-US" sz="4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Hearing Presentation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en-US" altLang="en-US" sz="32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August 14, 2023</a:t>
            </a: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67505" y="-714568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Enrollment Projections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EE9785-4CED-415E-805C-2209863AAF74}"/>
              </a:ext>
            </a:extLst>
          </p:cNvPr>
          <p:cNvSpPr txBox="1"/>
          <p:nvPr/>
        </p:nvSpPr>
        <p:spPr>
          <a:xfrm>
            <a:off x="152400" y="1690196"/>
            <a:ext cx="20841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73A1E9-5A26-4D56-856A-FEFB9465F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82144"/>
            <a:ext cx="8610600" cy="437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2023-2024 Staffing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endParaRPr lang="en-US" sz="1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6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9263" y="105691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Certificated Staff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984512-9490-4141-AE47-4B0F5739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1" y="1255123"/>
            <a:ext cx="8954589" cy="45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9263" y="105691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Classified Staff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444701-9643-41BB-9A1B-0B6DEC5F2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2" y="1340766"/>
            <a:ext cx="8978537" cy="448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2023-2024 Staffing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 Comparisons </a:t>
              </a:r>
              <a:endPara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4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9263" y="105691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General Fund Revenue Comparison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260A31-366C-4965-8EBA-5B86FFAE4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3" y="1257810"/>
            <a:ext cx="9054737" cy="447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23567" y="105691"/>
            <a:ext cx="9167567" cy="80870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General Fund Revenue Comparison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99A219-DE7A-494B-99B8-4B2281AF3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37361"/>
            <a:ext cx="8121670" cy="37210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2283DC-7E63-46DC-97A9-7C76C37A2C8E}"/>
              </a:ext>
            </a:extLst>
          </p:cNvPr>
          <p:cNvSpPr txBox="1"/>
          <p:nvPr/>
        </p:nvSpPr>
        <p:spPr>
          <a:xfrm>
            <a:off x="381000" y="1478531"/>
            <a:ext cx="819787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State Dollars fund 74% of District programs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Federal Dollars fund 7% of District programs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Levy Dollars fund 16% of District programs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27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EF0F94-5599-4B1F-B391-6FA7B207A656}"/>
              </a:ext>
            </a:extLst>
          </p:cNvPr>
          <p:cNvGrpSpPr/>
          <p:nvPr/>
        </p:nvGrpSpPr>
        <p:grpSpPr>
          <a:xfrm>
            <a:off x="1066800" y="1365312"/>
            <a:ext cx="6172200" cy="3472734"/>
            <a:chOff x="1066800" y="1365312"/>
            <a:chExt cx="6172200" cy="3472734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632522"/>
              <a:ext cx="5230279" cy="626883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806685"/>
              <a:ext cx="5230279" cy="626883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2023-2024 Staffing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3990797"/>
              <a:ext cx="5249502" cy="626883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 Comparisons </a:t>
              </a:r>
              <a:endPara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365312"/>
              <a:ext cx="1076482" cy="1114459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539475"/>
              <a:ext cx="1076482" cy="1114459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723587"/>
              <a:ext cx="1076482" cy="1114459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53" name="Rounded Rectangle 10">
            <a:extLst>
              <a:ext uri="{FF2B5EF4-FFF2-40B4-BE49-F238E27FC236}">
                <a16:creationId xmlns:a16="http://schemas.microsoft.com/office/drawing/2014/main" id="{A33BCA83-03FD-44C1-A550-C35CC7DA1881}"/>
              </a:ext>
            </a:extLst>
          </p:cNvPr>
          <p:cNvSpPr/>
          <p:nvPr/>
        </p:nvSpPr>
        <p:spPr>
          <a:xfrm>
            <a:off x="1989498" y="5164631"/>
            <a:ext cx="5249502" cy="626883"/>
          </a:xfrm>
          <a:prstGeom prst="roundRect">
            <a:avLst/>
          </a:prstGeom>
          <a:solidFill>
            <a:srgbClr val="508EAA"/>
          </a:solidFill>
          <a:ln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Expenditure Comparisons </a:t>
            </a:r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B4FE761-BCCF-452B-ABA0-189C7D5D6736}"/>
              </a:ext>
            </a:extLst>
          </p:cNvPr>
          <p:cNvSpPr/>
          <p:nvPr/>
        </p:nvSpPr>
        <p:spPr>
          <a:xfrm>
            <a:off x="1061188" y="4920501"/>
            <a:ext cx="1076482" cy="111445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027DB27-DC0D-4C58-A61E-0814A765E344}"/>
              </a:ext>
            </a:extLst>
          </p:cNvPr>
          <p:cNvSpPr/>
          <p:nvPr/>
        </p:nvSpPr>
        <p:spPr>
          <a:xfrm>
            <a:off x="1148388" y="5018012"/>
            <a:ext cx="878761" cy="90976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3308AB-59AB-4765-9776-98D2BD20BF98}"/>
              </a:ext>
            </a:extLst>
          </p:cNvPr>
          <p:cNvSpPr txBox="1"/>
          <p:nvPr/>
        </p:nvSpPr>
        <p:spPr>
          <a:xfrm>
            <a:off x="1263743" y="5248457"/>
            <a:ext cx="685800" cy="47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9804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23567" y="105691"/>
            <a:ext cx="9167567" cy="80870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General Fund Expenditures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BF9EA5-9F7E-41E0-A74C-7C0847C74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3"/>
            <a:ext cx="8763000" cy="44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9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23567" y="105691"/>
            <a:ext cx="9167567" cy="80870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Expenditures by Program Summary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4E4BF-99AF-4A1E-A066-1C9842DE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270" y="3276600"/>
            <a:ext cx="6897027" cy="35165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ECB204-F1D0-4646-AD37-32EBD3861FA8}"/>
              </a:ext>
            </a:extLst>
          </p:cNvPr>
          <p:cNvSpPr txBox="1"/>
          <p:nvPr/>
        </p:nvSpPr>
        <p:spPr>
          <a:xfrm>
            <a:off x="519358" y="1390961"/>
            <a:ext cx="79388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One Time Federal funds continue to lower other category percentages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Basic Education &amp; CTE total 56%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Federal Special purpose, Special Education &amp; Categorical programs total 21%</a:t>
            </a:r>
          </a:p>
        </p:txBody>
      </p:sp>
    </p:spTree>
    <p:extLst>
      <p:ext uri="{BB962C8B-B14F-4D97-AF65-F5344CB8AC3E}">
        <p14:creationId xmlns:p14="http://schemas.microsoft.com/office/powerpoint/2010/main" val="353348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-105693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Expenditures by Object Summary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340768"/>
            <a:ext cx="9144000" cy="5242026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47253-0AE1-4916-8080-DBB40BC91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33" y="3034035"/>
            <a:ext cx="7338767" cy="3548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D0A2AE-D0A9-4CED-84C8-2AEE8B340082}"/>
              </a:ext>
            </a:extLst>
          </p:cNvPr>
          <p:cNvSpPr/>
          <p:nvPr/>
        </p:nvSpPr>
        <p:spPr>
          <a:xfrm>
            <a:off x="509833" y="1251868"/>
            <a:ext cx="825316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Increased Salaries and Benefits due to 3.7% IPD increase &amp; negotiated collective bargaining agreements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$2.6M of ESSER III funding was set aside from our 22-23  budget &amp; built into the 23-24 budget – last year for this funding</a:t>
            </a:r>
          </a:p>
        </p:txBody>
      </p:sp>
    </p:spTree>
    <p:extLst>
      <p:ext uri="{BB962C8B-B14F-4D97-AF65-F5344CB8AC3E}">
        <p14:creationId xmlns:p14="http://schemas.microsoft.com/office/powerpoint/2010/main" val="190228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-105693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Expenditures by Object Summary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340768"/>
            <a:ext cx="9144000" cy="5242026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7BD05B-D63E-4FE9-842F-61AAE90D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3352801"/>
            <a:ext cx="8001001" cy="34762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48B3CB-AC1E-46DA-A256-B98FB8F9E4F8}"/>
              </a:ext>
            </a:extLst>
          </p:cNvPr>
          <p:cNvSpPr txBox="1"/>
          <p:nvPr/>
        </p:nvSpPr>
        <p:spPr>
          <a:xfrm>
            <a:off x="457200" y="1556707"/>
            <a:ext cx="8001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Salaries &amp; Benefits make up 83% of budgeted expenditures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Balance of Expenditures are Materials, Supplies and Operating Costs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75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General Fund Summary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5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7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General Fund Summary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20266C-4BB1-4A13-AD9B-183E0FEDA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0"/>
            <a:ext cx="8534400" cy="43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General Fund Summary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03AF66-94C0-4D5A-B805-2ABF0C470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364093"/>
              </p:ext>
            </p:extLst>
          </p:nvPr>
        </p:nvGraphicFramePr>
        <p:xfrm>
          <a:off x="952500" y="1335388"/>
          <a:ext cx="7239000" cy="451085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3194021267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45120537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20859581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692419026"/>
                    </a:ext>
                  </a:extLst>
                </a:gridCol>
              </a:tblGrid>
              <a:tr h="92593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E4A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Fund Balance Category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E4A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2023-2024 Projected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rgbClr val="2E4A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Year End Balance</a:t>
                      </a:r>
                    </a:p>
                  </a:txBody>
                  <a:tcPr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E4A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% of Total Fund Balance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E4A63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% of Total Budgeted Revenue</a:t>
                      </a:r>
                    </a:p>
                  </a:txBody>
                  <a:tcPr>
                    <a:solidFill>
                      <a:srgbClr val="ABB4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890352"/>
                  </a:ext>
                </a:extLst>
              </a:tr>
              <a:tr h="68575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 821:Resricted for Carryover of Restricted Revenue</a:t>
                      </a:r>
                    </a:p>
                  </a:txBody>
                  <a:tcPr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$ 450,000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4.36%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0.43%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329565"/>
                  </a:ext>
                </a:extLst>
              </a:tr>
              <a:tr h="80645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 840: Non Spendable Fund Balance-Inventory &amp; Prepaid Items</a:t>
                      </a:r>
                    </a:p>
                  </a:txBody>
                  <a:tcPr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$ 300,000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2.90%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0.29%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843909"/>
                  </a:ext>
                </a:extLst>
              </a:tr>
              <a:tr h="68575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 888: Assigned for Other Purposes</a:t>
                      </a:r>
                    </a:p>
                  </a:txBody>
                  <a:tcPr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$ 2,520,821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24.40%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2.40%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77859"/>
                  </a:ext>
                </a:extLst>
              </a:tr>
              <a:tr h="68575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 890: Unassigned Fund Balance</a:t>
                      </a:r>
                    </a:p>
                  </a:txBody>
                  <a:tcPr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$ 693,813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6.72%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0.66%</a:t>
                      </a:r>
                    </a:p>
                  </a:txBody>
                  <a:tcPr anchor="ctr">
                    <a:solidFill>
                      <a:srgbClr val="ABB4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374802"/>
                  </a:ext>
                </a:extLst>
              </a:tr>
              <a:tr h="68575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 891: Unassigned to Minimum Fund Balance Policy</a:t>
                      </a:r>
                    </a:p>
                  </a:txBody>
                  <a:tcPr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$ 6,366,439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61.62%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6.06%</a:t>
                      </a:r>
                    </a:p>
                  </a:txBody>
                  <a:tcPr anchor="ctr">
                    <a:solidFill>
                      <a:srgbClr val="ABB441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719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5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Moving Forward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ESSER III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last $2.6M of ESSER III is included in this 2023-2024 budget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Incorporating these funds into our 2023-24 budget allows the district more time to examine effectiveness and efficiencies of existing programs, practices, tools, etc. and make thoughtful 2024-2025 adjustments in alignment with our planned strategic plan development.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5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General Fund Summary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MSOC Disclosure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5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7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9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" y="177799"/>
            <a:ext cx="9144000" cy="82617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MSOC Disclosure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DD6666D-4FEE-4537-AB18-718E13015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82144"/>
            <a:ext cx="8839200" cy="444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1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General Fund Summary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MSOC Disclosure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Capital Projects Fund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5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7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9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" y="177799"/>
            <a:ext cx="9144000" cy="82617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Capital Projects Fund (CPF)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A77854-F8FB-4B10-9683-DEE72B62C6E5}"/>
              </a:ext>
            </a:extLst>
          </p:cNvPr>
          <p:cNvSpPr txBox="1"/>
          <p:nvPr/>
        </p:nvSpPr>
        <p:spPr>
          <a:xfrm>
            <a:off x="137160" y="1265517"/>
            <a:ext cx="9083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CPF revenues sources include Capital Levy and Tech Levy Revenue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Our CPF Levy expired at the end of calendar year 2020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2F3A460-D28C-4D56-83A1-4B8270A05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" y="2243583"/>
            <a:ext cx="8778240" cy="353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General Fund Summary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MSOC Disclosure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Capital Projects Fund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Debt Service Fund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5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7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7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" y="177799"/>
            <a:ext cx="9144000" cy="82617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Debt Service Fund (DSF)</a:t>
            </a:r>
            <a:endParaRPr lang="id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AC4359-9AB6-42A9-B812-3C04DABB5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316666"/>
            <a:ext cx="8778240" cy="28212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42D001-C115-4072-B081-73713BE6C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" y="5284979"/>
            <a:ext cx="8869680" cy="5690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A77854-F8FB-4B10-9683-DEE72B62C6E5}"/>
              </a:ext>
            </a:extLst>
          </p:cNvPr>
          <p:cNvSpPr txBox="1"/>
          <p:nvPr/>
        </p:nvSpPr>
        <p:spPr>
          <a:xfrm>
            <a:off x="137160" y="1265517"/>
            <a:ext cx="9083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Revenues received primarily through local taxes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Expenditures consistent with principal &amp; interest payments on bond repayment schedule</a:t>
            </a:r>
          </a:p>
        </p:txBody>
      </p:sp>
    </p:spTree>
    <p:extLst>
      <p:ext uri="{BB962C8B-B14F-4D97-AF65-F5344CB8AC3E}">
        <p14:creationId xmlns:p14="http://schemas.microsoft.com/office/powerpoint/2010/main" val="13764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Transportation Vehicle Fund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9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10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11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12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0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" y="208387"/>
            <a:ext cx="9144000" cy="64816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Transportation Vehicle Fund (TVF)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A77854-F8FB-4B10-9683-DEE72B62C6E5}"/>
              </a:ext>
            </a:extLst>
          </p:cNvPr>
          <p:cNvSpPr txBox="1"/>
          <p:nvPr/>
        </p:nvSpPr>
        <p:spPr>
          <a:xfrm>
            <a:off x="145487" y="1210582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State Bus Depreciation Revenue is received in August of each year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Budget Capacity allows for the use of maximum dollars for the purchase of additional buses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17065-5098-4D1A-84F3-F7B207C23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49990"/>
            <a:ext cx="8763000" cy="357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86023" y="1365312"/>
            <a:ext cx="6152977" cy="2288622"/>
            <a:chOff x="1086023" y="1524000"/>
            <a:chExt cx="6152977" cy="2210634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Transportation Vehicle Fund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Associated Student Body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9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10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1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Associated Student Body (ASB)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5BB86-EE6A-435D-B0CC-56CBFB721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1" y="2208315"/>
            <a:ext cx="8853489" cy="36190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05EEC5-B730-439D-BA21-3A717614BC20}"/>
              </a:ext>
            </a:extLst>
          </p:cNvPr>
          <p:cNvSpPr txBox="1"/>
          <p:nvPr/>
        </p:nvSpPr>
        <p:spPr>
          <a:xfrm>
            <a:off x="14289" y="1477220"/>
            <a:ext cx="906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ASB Budgets are developed by the student body at each school</a:t>
            </a:r>
          </a:p>
        </p:txBody>
      </p:sp>
    </p:spTree>
    <p:extLst>
      <p:ext uri="{BB962C8B-B14F-4D97-AF65-F5344CB8AC3E}">
        <p14:creationId xmlns:p14="http://schemas.microsoft.com/office/powerpoint/2010/main" val="197131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5240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Associated Student Body (ASB)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49E036-E4CC-403A-AE15-ABF866ED9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33610"/>
            <a:ext cx="8229600" cy="347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3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28739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Clr>
                <a:schemeClr val="tx1"/>
              </a:buClr>
              <a:buNone/>
            </a:pP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Adoption – August 28, 2023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Questions?</a:t>
            </a:r>
          </a:p>
          <a:p>
            <a:pPr lvl="2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Brenda Hunt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huntb@monroe.wednet.edu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bigstock_Plant_Growth_-_Business_Concep_1474549.png">
            <a:extLst>
              <a:ext uri="{FF2B5EF4-FFF2-40B4-BE49-F238E27FC236}">
                <a16:creationId xmlns:a16="http://schemas.microsoft.com/office/drawing/2014/main" id="{55ED2C95-641D-437A-8388-4C1AFEF5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553200" y="3897660"/>
            <a:ext cx="2611272" cy="30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3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Table Talks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Discuss the budget hearing information</a:t>
            </a:r>
          </a:p>
          <a:p>
            <a:pPr marL="1085850" lvl="2" indent="-28575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questions do you have regarding the 23-24 budget presented?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format do you want to adopt to track and discuss the budget throughout the next fiscal year?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 Out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5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28739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Clr>
                <a:schemeClr val="tx1"/>
              </a:buClr>
              <a:buNone/>
            </a:pP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Adoption – August 28, 2023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 – Thursday, September 21</a:t>
            </a:r>
            <a:r>
              <a:rPr lang="en-US" altLang="en-US" sz="20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Questions?</a:t>
            </a:r>
          </a:p>
          <a:p>
            <a:pPr lvl="2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Brenda Hunt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huntb@monroe.wednet.edu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bigstock_Plant_Growth_-_Business_Concep_1474549.png">
            <a:extLst>
              <a:ext uri="{FF2B5EF4-FFF2-40B4-BE49-F238E27FC236}">
                <a16:creationId xmlns:a16="http://schemas.microsoft.com/office/drawing/2014/main" id="{55ED2C95-641D-437A-8388-4C1AFEF5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553200" y="3897660"/>
            <a:ext cx="2611272" cy="30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7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69503</TotalTime>
  <Words>748</Words>
  <Application>Microsoft Office PowerPoint</Application>
  <PresentationFormat>On-screen Show (4:3)</PresentationFormat>
  <Paragraphs>281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Courier New</vt:lpstr>
      <vt:lpstr>Wingdings</vt:lpstr>
      <vt:lpstr>Calibri</vt:lpstr>
      <vt:lpstr>Arial</vt:lpstr>
      <vt:lpstr>Verdana</vt:lpstr>
      <vt:lpstr>Office Theme</vt:lpstr>
      <vt:lpstr>2023-24 Budget Advisory Committee Update</vt:lpstr>
      <vt:lpstr>Objectives for Today</vt:lpstr>
      <vt:lpstr>Tonight’s Focus</vt:lpstr>
      <vt:lpstr>Objectives for Today</vt:lpstr>
      <vt:lpstr>Enrollment Projections</vt:lpstr>
      <vt:lpstr>Objectives for Today</vt:lpstr>
      <vt:lpstr>2023-24 Certificated Staff </vt:lpstr>
      <vt:lpstr>2023-24 Classified Staff </vt:lpstr>
      <vt:lpstr>Objectives for Today</vt:lpstr>
      <vt:lpstr>General Fund Revenue Comparison </vt:lpstr>
      <vt:lpstr>General Fund Revenue Comparison </vt:lpstr>
      <vt:lpstr>Objectives for Today</vt:lpstr>
      <vt:lpstr>General Fund Expenditures </vt:lpstr>
      <vt:lpstr>Expenditures by Program Summary </vt:lpstr>
      <vt:lpstr>Expenditures by Object Summary </vt:lpstr>
      <vt:lpstr>Expenditures by Object Summary </vt:lpstr>
      <vt:lpstr>Objectives for Today</vt:lpstr>
      <vt:lpstr>2023-24 General Fund Summary</vt:lpstr>
      <vt:lpstr>2023-24 General Fund Summary</vt:lpstr>
      <vt:lpstr>Moving Forward</vt:lpstr>
      <vt:lpstr>Objectives for Today</vt:lpstr>
      <vt:lpstr>2023-24 MSOC Disclosure</vt:lpstr>
      <vt:lpstr>Objectives for Today</vt:lpstr>
      <vt:lpstr>Capital Projects Fund (CPF)</vt:lpstr>
      <vt:lpstr>Objectives for Today</vt:lpstr>
      <vt:lpstr>Debt Service Fund (DSF)</vt:lpstr>
      <vt:lpstr>Objectives for Today</vt:lpstr>
      <vt:lpstr>Transportation Vehicle Fund (TVF)</vt:lpstr>
      <vt:lpstr>Objectives for Today</vt:lpstr>
      <vt:lpstr>Associated Student Body (ASB)</vt:lpstr>
      <vt:lpstr>Associated Student Body (ASB)</vt:lpstr>
      <vt:lpstr>What’s next?</vt:lpstr>
      <vt:lpstr>Table Talks</vt:lpstr>
      <vt:lpstr>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817</cp:revision>
  <cp:lastPrinted>2023-08-17T14:22:11Z</cp:lastPrinted>
  <dcterms:created xsi:type="dcterms:W3CDTF">2010-04-23T06:19:39Z</dcterms:created>
  <dcterms:modified xsi:type="dcterms:W3CDTF">2023-08-17T16:01:29Z</dcterms:modified>
</cp:coreProperties>
</file>