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8"/>
  </p:notesMasterIdLst>
  <p:sldIdLst>
    <p:sldId id="297" r:id="rId2"/>
    <p:sldId id="372" r:id="rId3"/>
    <p:sldId id="373" r:id="rId4"/>
    <p:sldId id="349" r:id="rId5"/>
    <p:sldId id="384" r:id="rId6"/>
    <p:sldId id="385" r:id="rId7"/>
    <p:sldId id="347" r:id="rId8"/>
    <p:sldId id="386" r:id="rId9"/>
    <p:sldId id="379" r:id="rId10"/>
    <p:sldId id="387" r:id="rId11"/>
    <p:sldId id="380" r:id="rId12"/>
    <p:sldId id="388" r:id="rId13"/>
    <p:sldId id="389" r:id="rId14"/>
    <p:sldId id="258" r:id="rId15"/>
    <p:sldId id="375" r:id="rId16"/>
    <p:sldId id="382" r:id="rId17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Verdana" panose="020B0604030504040204" pitchFamily="34" charset="0"/>
      <p:regular r:id="rId23"/>
      <p:bold r:id="rId24"/>
      <p:italic r:id="rId25"/>
      <p:boldItalic r:id="rId26"/>
    </p:embeddedFont>
  </p:embeddedFontLst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A48B761-51CA-4C90-AD1B-F610524AFF82}">
          <p14:sldIdLst>
            <p14:sldId id="297"/>
            <p14:sldId id="372"/>
            <p14:sldId id="373"/>
            <p14:sldId id="349"/>
            <p14:sldId id="384"/>
            <p14:sldId id="385"/>
            <p14:sldId id="347"/>
            <p14:sldId id="386"/>
            <p14:sldId id="379"/>
            <p14:sldId id="387"/>
            <p14:sldId id="380"/>
            <p14:sldId id="388"/>
            <p14:sldId id="389"/>
            <p14:sldId id="258"/>
          </p14:sldIdLst>
        </p14:section>
        <p14:section name="Untitled Section" id="{9C4FB63B-9332-41F8-AEF5-9837073EA0C6}">
          <p14:sldIdLst>
            <p14:sldId id="375"/>
            <p14:sldId id="3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2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B441"/>
    <a:srgbClr val="2E4A63"/>
    <a:srgbClr val="508EAA"/>
    <a:srgbClr val="E8E8E8"/>
    <a:srgbClr val="F8F8F8"/>
    <a:srgbClr val="9FBC9E"/>
    <a:srgbClr val="FF6600"/>
    <a:srgbClr val="B8CDB7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3" autoAdjust="0"/>
    <p:restoredTop sz="97359" autoAdjust="0"/>
  </p:normalViewPr>
  <p:slideViewPr>
    <p:cSldViewPr>
      <p:cViewPr varScale="1">
        <p:scale>
          <a:sx n="110" d="100"/>
          <a:sy n="110" d="100"/>
        </p:scale>
        <p:origin x="1032" y="114"/>
      </p:cViewPr>
      <p:guideLst>
        <p:guide orient="horz" pos="624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/>
          <a:lstStyle>
            <a:lvl1pPr algn="r">
              <a:defRPr sz="1200"/>
            </a:lvl1pPr>
          </a:lstStyle>
          <a:p>
            <a:fld id="{96958D56-4755-462B-BACD-E779E0439FD7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0" tIns="46576" rIns="93150" bIns="4657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0" tIns="46576" rIns="93150" bIns="4657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lvl1pPr algn="r">
              <a:defRPr sz="1200"/>
            </a:lvl1pPr>
          </a:lstStyle>
          <a:p>
            <a:fld id="{62E70689-7C75-417F-912F-FD70A0967E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44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70689-7C75-417F-912F-FD70A0967EB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78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70689-7C75-417F-912F-FD70A0967EB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27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70689-7C75-417F-912F-FD70A0967EB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72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0" y="-1"/>
            <a:ext cx="9144000" cy="970005"/>
          </a:xfrm>
          <a:custGeom>
            <a:avLst/>
            <a:gdLst>
              <a:gd name="connsiteX0" fmla="*/ 0 w 9144000"/>
              <a:gd name="connsiteY0" fmla="*/ 0 h 990600"/>
              <a:gd name="connsiteX1" fmla="*/ 9144000 w 9144000"/>
              <a:gd name="connsiteY1" fmla="*/ 0 h 990600"/>
              <a:gd name="connsiteX2" fmla="*/ 9144000 w 9144000"/>
              <a:gd name="connsiteY2" fmla="*/ 990600 h 990600"/>
              <a:gd name="connsiteX3" fmla="*/ 0 w 9144000"/>
              <a:gd name="connsiteY3" fmla="*/ 990600 h 990600"/>
              <a:gd name="connsiteX4" fmla="*/ 0 w 9144000"/>
              <a:gd name="connsiteY4" fmla="*/ 0 h 9906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604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900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265864"/>
              <a:gd name="connsiteY0" fmla="*/ 0 h 998806"/>
              <a:gd name="connsiteX1" fmla="*/ 9144000 w 9265864"/>
              <a:gd name="connsiteY1" fmla="*/ 0 h 998806"/>
              <a:gd name="connsiteX2" fmla="*/ 8951742 w 9265864"/>
              <a:gd name="connsiteY2" fmla="*/ 146539 h 998806"/>
              <a:gd name="connsiteX3" fmla="*/ 7561385 w 9265864"/>
              <a:gd name="connsiteY3" fmla="*/ 520505 h 998806"/>
              <a:gd name="connsiteX4" fmla="*/ 2377440 w 9265864"/>
              <a:gd name="connsiteY4" fmla="*/ 519332 h 998806"/>
              <a:gd name="connsiteX5" fmla="*/ 985911 w 9265864"/>
              <a:gd name="connsiteY5" fmla="*/ 998806 h 998806"/>
              <a:gd name="connsiteX6" fmla="*/ 0 w 9265864"/>
              <a:gd name="connsiteY6" fmla="*/ 990600 h 998806"/>
              <a:gd name="connsiteX7" fmla="*/ 0 w 9265864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50968"/>
              <a:gd name="connsiteY0" fmla="*/ 0 h 998806"/>
              <a:gd name="connsiteX1" fmla="*/ 9144000 w 9150968"/>
              <a:gd name="connsiteY1" fmla="*/ 0 h 998806"/>
              <a:gd name="connsiteX2" fmla="*/ 8951742 w 9150968"/>
              <a:gd name="connsiteY2" fmla="*/ 146539 h 998806"/>
              <a:gd name="connsiteX3" fmla="*/ 7561385 w 9150968"/>
              <a:gd name="connsiteY3" fmla="*/ 520505 h 998806"/>
              <a:gd name="connsiteX4" fmla="*/ 2377440 w 9150968"/>
              <a:gd name="connsiteY4" fmla="*/ 519332 h 998806"/>
              <a:gd name="connsiteX5" fmla="*/ 985911 w 9150968"/>
              <a:gd name="connsiteY5" fmla="*/ 998806 h 998806"/>
              <a:gd name="connsiteX6" fmla="*/ 0 w 9150968"/>
              <a:gd name="connsiteY6" fmla="*/ 990600 h 998806"/>
              <a:gd name="connsiteX7" fmla="*/ 0 w 9150968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285750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142875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10404231"/>
              <a:gd name="connsiteY0" fmla="*/ 0 h 998806"/>
              <a:gd name="connsiteX1" fmla="*/ 9144000 w 10404231"/>
              <a:gd name="connsiteY1" fmla="*/ 0 h 998806"/>
              <a:gd name="connsiteX2" fmla="*/ 7561385 w 10404231"/>
              <a:gd name="connsiteY2" fmla="*/ 291905 h 998806"/>
              <a:gd name="connsiteX3" fmla="*/ 2377440 w 10404231"/>
              <a:gd name="connsiteY3" fmla="*/ 290732 h 998806"/>
              <a:gd name="connsiteX4" fmla="*/ 985911 w 10404231"/>
              <a:gd name="connsiteY4" fmla="*/ 998806 h 998806"/>
              <a:gd name="connsiteX5" fmla="*/ 0 w 10404231"/>
              <a:gd name="connsiteY5" fmla="*/ 990600 h 998806"/>
              <a:gd name="connsiteX6" fmla="*/ 0 w 10404231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303606"/>
              <a:gd name="connsiteX1" fmla="*/ 9144000 w 9144000"/>
              <a:gd name="connsiteY1" fmla="*/ 0 h 1303606"/>
              <a:gd name="connsiteX2" fmla="*/ 7561385 w 9144000"/>
              <a:gd name="connsiteY2" fmla="*/ 291905 h 1303606"/>
              <a:gd name="connsiteX3" fmla="*/ 2377440 w 9144000"/>
              <a:gd name="connsiteY3" fmla="*/ 290732 h 1303606"/>
              <a:gd name="connsiteX4" fmla="*/ 985911 w 9144000"/>
              <a:gd name="connsiteY4" fmla="*/ 1303606 h 1303606"/>
              <a:gd name="connsiteX5" fmla="*/ 0 w 9144000"/>
              <a:gd name="connsiteY5" fmla="*/ 990600 h 1303606"/>
              <a:gd name="connsiteX6" fmla="*/ 0 w 9144000"/>
              <a:gd name="connsiteY6" fmla="*/ 0 h 13036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524000"/>
              <a:gd name="connsiteX1" fmla="*/ 9144000 w 9144000"/>
              <a:gd name="connsiteY1" fmla="*/ 0 h 1524000"/>
              <a:gd name="connsiteX2" fmla="*/ 7561385 w 9144000"/>
              <a:gd name="connsiteY2" fmla="*/ 291905 h 1524000"/>
              <a:gd name="connsiteX3" fmla="*/ 2377440 w 9144000"/>
              <a:gd name="connsiteY3" fmla="*/ 290732 h 1524000"/>
              <a:gd name="connsiteX4" fmla="*/ 985911 w 9144000"/>
              <a:gd name="connsiteY4" fmla="*/ 998806 h 1524000"/>
              <a:gd name="connsiteX5" fmla="*/ 0 w 9144000"/>
              <a:gd name="connsiteY5" fmla="*/ 1524000 h 1524000"/>
              <a:gd name="connsiteX6" fmla="*/ 0 w 9144000"/>
              <a:gd name="connsiteY6" fmla="*/ 0 h 15240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144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22578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138826 w 9144000"/>
              <a:gd name="connsiteY4" fmla="*/ 842505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138826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760500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71326"/>
              <a:gd name="connsiteX1" fmla="*/ 9144000 w 9144000"/>
              <a:gd name="connsiteY1" fmla="*/ 0 h 871326"/>
              <a:gd name="connsiteX2" fmla="*/ 7561385 w 9144000"/>
              <a:gd name="connsiteY2" fmla="*/ 291905 h 871326"/>
              <a:gd name="connsiteX3" fmla="*/ 2846997 w 9144000"/>
              <a:gd name="connsiteY3" fmla="*/ 279993 h 871326"/>
              <a:gd name="connsiteX4" fmla="*/ 1657810 w 9144000"/>
              <a:gd name="connsiteY4" fmla="*/ 842505 h 871326"/>
              <a:gd name="connsiteX5" fmla="*/ 0 w 9144000"/>
              <a:gd name="connsiteY5" fmla="*/ 843066 h 871326"/>
              <a:gd name="connsiteX6" fmla="*/ 0 w 9144000"/>
              <a:gd name="connsiteY6" fmla="*/ 0 h 87132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8381050 w 9144000"/>
              <a:gd name="connsiteY2" fmla="*/ 282956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843066">
                <a:moveTo>
                  <a:pt x="0" y="0"/>
                </a:moveTo>
                <a:lnTo>
                  <a:pt x="9144000" y="0"/>
                </a:lnTo>
                <a:cubicBezTo>
                  <a:pt x="9139875" y="117463"/>
                  <a:pt x="8968316" y="283237"/>
                  <a:pt x="8381050" y="282956"/>
                </a:cubicBezTo>
                <a:lnTo>
                  <a:pt x="2846997" y="279993"/>
                </a:lnTo>
                <a:cubicBezTo>
                  <a:pt x="2336230" y="300566"/>
                  <a:pt x="2408814" y="835164"/>
                  <a:pt x="1657810" y="842505"/>
                </a:cubicBezTo>
                <a:lnTo>
                  <a:pt x="0" y="84306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 userDrawn="1"/>
        </p:nvSpPr>
        <p:spPr>
          <a:xfrm>
            <a:off x="0" y="5715000"/>
            <a:ext cx="9144635" cy="1143000"/>
          </a:xfrm>
          <a:custGeom>
            <a:avLst/>
            <a:gdLst>
              <a:gd name="connsiteX0" fmla="*/ 0 w 9144000"/>
              <a:gd name="connsiteY0" fmla="*/ 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0 h 1143000"/>
              <a:gd name="connsiteX0" fmla="*/ 0 w 9144000"/>
              <a:gd name="connsiteY0" fmla="*/ 76200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762000 h 1143000"/>
              <a:gd name="connsiteX0" fmla="*/ 0 w 9144000"/>
              <a:gd name="connsiteY0" fmla="*/ 762000 h 1143000"/>
              <a:gd name="connsiteX1" fmla="*/ 7345680 w 9144000"/>
              <a:gd name="connsiteY1" fmla="*/ 1371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80695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635"/>
              <a:gd name="connsiteY0" fmla="*/ 762000 h 1143000"/>
              <a:gd name="connsiteX1" fmla="*/ 8069580 w 9144635"/>
              <a:gd name="connsiteY1" fmla="*/ 746760 h 1143000"/>
              <a:gd name="connsiteX2" fmla="*/ 9144000 w 9144635"/>
              <a:gd name="connsiteY2" fmla="*/ 0 h 1143000"/>
              <a:gd name="connsiteX3" fmla="*/ 9144000 w 9144635"/>
              <a:gd name="connsiteY3" fmla="*/ 1143000 h 1143000"/>
              <a:gd name="connsiteX4" fmla="*/ 0 w 9144635"/>
              <a:gd name="connsiteY4" fmla="*/ 1143000 h 1143000"/>
              <a:gd name="connsiteX5" fmla="*/ 0 w 9144635"/>
              <a:gd name="connsiteY5" fmla="*/ 762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635" h="1143000">
                <a:moveTo>
                  <a:pt x="0" y="762000"/>
                </a:moveTo>
                <a:lnTo>
                  <a:pt x="8069580" y="746760"/>
                </a:lnTo>
                <a:cubicBezTo>
                  <a:pt x="8954770" y="745490"/>
                  <a:pt x="9144635" y="172720"/>
                  <a:pt x="9144000" y="0"/>
                </a:cubicBezTo>
                <a:lnTo>
                  <a:pt x="9144000" y="1143000"/>
                </a:lnTo>
                <a:lnTo>
                  <a:pt x="0" y="1143000"/>
                </a:lnTo>
                <a:lnTo>
                  <a:pt x="0" y="76200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8100" dir="16200000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14282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DBC280FA-8A8B-4E5C-8056-D17E95ED7319}" type="datetime1">
              <a:rPr lang="en-US" smtClean="0"/>
              <a:pPr/>
              <a:t>6/20/2023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GB"/>
              <a:t>YOUR COMPANY NAME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96118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0C3C437F-050E-445F-8204-8D09ECBC1F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600" y="990600"/>
            <a:ext cx="4191000" cy="926076"/>
          </a:xfrm>
        </p:spPr>
        <p:txBody>
          <a:bodyPr/>
          <a:lstStyle>
            <a:lvl1pPr algn="l"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1940256"/>
            <a:ext cx="4343399" cy="914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 userDrawn="1"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0000">
                <a:schemeClr val="accent6">
                  <a:lumMod val="50000"/>
                </a:schemeClr>
              </a:gs>
              <a:gs pos="100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924800" cy="3886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2"/>
          <p:cNvSpPr>
            <a:spLocks noGrp="1"/>
          </p:cNvSpPr>
          <p:nvPr>
            <p:ph type="dt" sz="half" idx="2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04915-40B8-4AE5-BB5A-AD8B8C811B0A}" type="datetime1">
              <a:rPr lang="en-US" smtClean="0"/>
              <a:pPr/>
              <a:t>6/20/2023</a:t>
            </a:fld>
            <a:endParaRPr lang="en-US"/>
          </a:p>
        </p:txBody>
      </p:sp>
      <p:sp>
        <p:nvSpPr>
          <p:cNvPr id="5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YOUR COMPANY NAME</a:t>
            </a:r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6553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/>
          <a:lstStyle/>
          <a:p>
            <a:fld id="{92804915-40B8-4AE5-BB5A-AD8B8C811B0A}" type="datetime1">
              <a:rPr lang="en-US" smtClean="0"/>
              <a:pPr/>
              <a:t>6/20/2023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YOUR COMPANY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3352796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3962396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19800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629400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/>
          <a:lstStyle/>
          <a:p>
            <a:fld id="{92804915-40B8-4AE5-BB5A-AD8B8C811B0A}" type="datetime1">
              <a:rPr lang="en-US" smtClean="0"/>
              <a:pPr/>
              <a:t>6/20/2023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YOUR COMPANY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752600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85800" y="3048000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85800" y="4372708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00400" y="1869831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200400" y="3124200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200400" y="4484077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 userDrawn="1"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0000">
                <a:schemeClr val="accent6">
                  <a:lumMod val="50000"/>
                </a:schemeClr>
              </a:gs>
              <a:gs pos="100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2675" y="1371600"/>
            <a:ext cx="7924800" cy="4876800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6553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 vert="horz" lIns="182880" tIns="365760" rIns="182880" bIns="18288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huntb@Monroe.wednet.ed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15026507.ed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2" y="165580"/>
            <a:ext cx="9144000" cy="63404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3874889" y="717838"/>
            <a:ext cx="5257799" cy="974353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2023-24 Budget Advisory Committee Update</a:t>
            </a:r>
            <a:b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US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4953000" y="1666065"/>
            <a:ext cx="3328278" cy="537030"/>
          </a:xfrm>
        </p:spPr>
        <p:txBody>
          <a:bodyPr anchor="ctr"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June 20, 2023</a:t>
            </a:r>
          </a:p>
        </p:txBody>
      </p:sp>
      <p:sp>
        <p:nvSpPr>
          <p:cNvPr id="9" name="Freeform 8"/>
          <p:cNvSpPr/>
          <p:nvPr/>
        </p:nvSpPr>
        <p:spPr>
          <a:xfrm>
            <a:off x="0" y="5715000"/>
            <a:ext cx="9144635" cy="1143000"/>
          </a:xfrm>
          <a:custGeom>
            <a:avLst/>
            <a:gdLst>
              <a:gd name="connsiteX0" fmla="*/ 0 w 9144000"/>
              <a:gd name="connsiteY0" fmla="*/ 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0 h 1143000"/>
              <a:gd name="connsiteX0" fmla="*/ 0 w 9144000"/>
              <a:gd name="connsiteY0" fmla="*/ 76200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762000 h 1143000"/>
              <a:gd name="connsiteX0" fmla="*/ 0 w 9144000"/>
              <a:gd name="connsiteY0" fmla="*/ 762000 h 1143000"/>
              <a:gd name="connsiteX1" fmla="*/ 7345680 w 9144000"/>
              <a:gd name="connsiteY1" fmla="*/ 1371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80695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635"/>
              <a:gd name="connsiteY0" fmla="*/ 762000 h 1143000"/>
              <a:gd name="connsiteX1" fmla="*/ 8069580 w 9144635"/>
              <a:gd name="connsiteY1" fmla="*/ 746760 h 1143000"/>
              <a:gd name="connsiteX2" fmla="*/ 9144000 w 9144635"/>
              <a:gd name="connsiteY2" fmla="*/ 0 h 1143000"/>
              <a:gd name="connsiteX3" fmla="*/ 9144000 w 9144635"/>
              <a:gd name="connsiteY3" fmla="*/ 1143000 h 1143000"/>
              <a:gd name="connsiteX4" fmla="*/ 0 w 9144635"/>
              <a:gd name="connsiteY4" fmla="*/ 1143000 h 1143000"/>
              <a:gd name="connsiteX5" fmla="*/ 0 w 9144635"/>
              <a:gd name="connsiteY5" fmla="*/ 762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635" h="1143000">
                <a:moveTo>
                  <a:pt x="0" y="762000"/>
                </a:moveTo>
                <a:lnTo>
                  <a:pt x="8069580" y="746760"/>
                </a:lnTo>
                <a:cubicBezTo>
                  <a:pt x="8954770" y="745490"/>
                  <a:pt x="9144635" y="172720"/>
                  <a:pt x="9144000" y="0"/>
                </a:cubicBezTo>
                <a:lnTo>
                  <a:pt x="9144000" y="1143000"/>
                </a:lnTo>
                <a:lnTo>
                  <a:pt x="0" y="1143000"/>
                </a:lnTo>
                <a:lnTo>
                  <a:pt x="0" y="762000"/>
                </a:lnTo>
                <a:close/>
              </a:path>
            </a:pathLst>
          </a:custGeom>
          <a:gradFill flip="none" rotWithShape="1">
            <a:gsLst>
              <a:gs pos="0">
                <a:srgbClr val="ABB441"/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8100" dir="16200000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Freeform 7"/>
          <p:cNvSpPr/>
          <p:nvPr/>
        </p:nvSpPr>
        <p:spPr>
          <a:xfrm>
            <a:off x="0" y="-1"/>
            <a:ext cx="9144000" cy="970005"/>
          </a:xfrm>
          <a:custGeom>
            <a:avLst/>
            <a:gdLst>
              <a:gd name="connsiteX0" fmla="*/ 0 w 9144000"/>
              <a:gd name="connsiteY0" fmla="*/ 0 h 990600"/>
              <a:gd name="connsiteX1" fmla="*/ 9144000 w 9144000"/>
              <a:gd name="connsiteY1" fmla="*/ 0 h 990600"/>
              <a:gd name="connsiteX2" fmla="*/ 9144000 w 9144000"/>
              <a:gd name="connsiteY2" fmla="*/ 990600 h 990600"/>
              <a:gd name="connsiteX3" fmla="*/ 0 w 9144000"/>
              <a:gd name="connsiteY3" fmla="*/ 990600 h 990600"/>
              <a:gd name="connsiteX4" fmla="*/ 0 w 9144000"/>
              <a:gd name="connsiteY4" fmla="*/ 0 h 9906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604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900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265864"/>
              <a:gd name="connsiteY0" fmla="*/ 0 h 998806"/>
              <a:gd name="connsiteX1" fmla="*/ 9144000 w 9265864"/>
              <a:gd name="connsiteY1" fmla="*/ 0 h 998806"/>
              <a:gd name="connsiteX2" fmla="*/ 8951742 w 9265864"/>
              <a:gd name="connsiteY2" fmla="*/ 146539 h 998806"/>
              <a:gd name="connsiteX3" fmla="*/ 7561385 w 9265864"/>
              <a:gd name="connsiteY3" fmla="*/ 520505 h 998806"/>
              <a:gd name="connsiteX4" fmla="*/ 2377440 w 9265864"/>
              <a:gd name="connsiteY4" fmla="*/ 519332 h 998806"/>
              <a:gd name="connsiteX5" fmla="*/ 985911 w 9265864"/>
              <a:gd name="connsiteY5" fmla="*/ 998806 h 998806"/>
              <a:gd name="connsiteX6" fmla="*/ 0 w 9265864"/>
              <a:gd name="connsiteY6" fmla="*/ 990600 h 998806"/>
              <a:gd name="connsiteX7" fmla="*/ 0 w 9265864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50968"/>
              <a:gd name="connsiteY0" fmla="*/ 0 h 998806"/>
              <a:gd name="connsiteX1" fmla="*/ 9144000 w 9150968"/>
              <a:gd name="connsiteY1" fmla="*/ 0 h 998806"/>
              <a:gd name="connsiteX2" fmla="*/ 8951742 w 9150968"/>
              <a:gd name="connsiteY2" fmla="*/ 146539 h 998806"/>
              <a:gd name="connsiteX3" fmla="*/ 7561385 w 9150968"/>
              <a:gd name="connsiteY3" fmla="*/ 520505 h 998806"/>
              <a:gd name="connsiteX4" fmla="*/ 2377440 w 9150968"/>
              <a:gd name="connsiteY4" fmla="*/ 519332 h 998806"/>
              <a:gd name="connsiteX5" fmla="*/ 985911 w 9150968"/>
              <a:gd name="connsiteY5" fmla="*/ 998806 h 998806"/>
              <a:gd name="connsiteX6" fmla="*/ 0 w 9150968"/>
              <a:gd name="connsiteY6" fmla="*/ 990600 h 998806"/>
              <a:gd name="connsiteX7" fmla="*/ 0 w 9150968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285750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142875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10404231"/>
              <a:gd name="connsiteY0" fmla="*/ 0 h 998806"/>
              <a:gd name="connsiteX1" fmla="*/ 9144000 w 10404231"/>
              <a:gd name="connsiteY1" fmla="*/ 0 h 998806"/>
              <a:gd name="connsiteX2" fmla="*/ 7561385 w 10404231"/>
              <a:gd name="connsiteY2" fmla="*/ 291905 h 998806"/>
              <a:gd name="connsiteX3" fmla="*/ 2377440 w 10404231"/>
              <a:gd name="connsiteY3" fmla="*/ 290732 h 998806"/>
              <a:gd name="connsiteX4" fmla="*/ 985911 w 10404231"/>
              <a:gd name="connsiteY4" fmla="*/ 998806 h 998806"/>
              <a:gd name="connsiteX5" fmla="*/ 0 w 10404231"/>
              <a:gd name="connsiteY5" fmla="*/ 990600 h 998806"/>
              <a:gd name="connsiteX6" fmla="*/ 0 w 10404231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303606"/>
              <a:gd name="connsiteX1" fmla="*/ 9144000 w 9144000"/>
              <a:gd name="connsiteY1" fmla="*/ 0 h 1303606"/>
              <a:gd name="connsiteX2" fmla="*/ 7561385 w 9144000"/>
              <a:gd name="connsiteY2" fmla="*/ 291905 h 1303606"/>
              <a:gd name="connsiteX3" fmla="*/ 2377440 w 9144000"/>
              <a:gd name="connsiteY3" fmla="*/ 290732 h 1303606"/>
              <a:gd name="connsiteX4" fmla="*/ 985911 w 9144000"/>
              <a:gd name="connsiteY4" fmla="*/ 1303606 h 1303606"/>
              <a:gd name="connsiteX5" fmla="*/ 0 w 9144000"/>
              <a:gd name="connsiteY5" fmla="*/ 990600 h 1303606"/>
              <a:gd name="connsiteX6" fmla="*/ 0 w 9144000"/>
              <a:gd name="connsiteY6" fmla="*/ 0 h 13036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524000"/>
              <a:gd name="connsiteX1" fmla="*/ 9144000 w 9144000"/>
              <a:gd name="connsiteY1" fmla="*/ 0 h 1524000"/>
              <a:gd name="connsiteX2" fmla="*/ 7561385 w 9144000"/>
              <a:gd name="connsiteY2" fmla="*/ 291905 h 1524000"/>
              <a:gd name="connsiteX3" fmla="*/ 2377440 w 9144000"/>
              <a:gd name="connsiteY3" fmla="*/ 290732 h 1524000"/>
              <a:gd name="connsiteX4" fmla="*/ 985911 w 9144000"/>
              <a:gd name="connsiteY4" fmla="*/ 998806 h 1524000"/>
              <a:gd name="connsiteX5" fmla="*/ 0 w 9144000"/>
              <a:gd name="connsiteY5" fmla="*/ 1524000 h 1524000"/>
              <a:gd name="connsiteX6" fmla="*/ 0 w 9144000"/>
              <a:gd name="connsiteY6" fmla="*/ 0 h 15240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144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22578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138826 w 9144000"/>
              <a:gd name="connsiteY4" fmla="*/ 842505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138826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760500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71326"/>
              <a:gd name="connsiteX1" fmla="*/ 9144000 w 9144000"/>
              <a:gd name="connsiteY1" fmla="*/ 0 h 871326"/>
              <a:gd name="connsiteX2" fmla="*/ 7561385 w 9144000"/>
              <a:gd name="connsiteY2" fmla="*/ 291905 h 871326"/>
              <a:gd name="connsiteX3" fmla="*/ 2846997 w 9144000"/>
              <a:gd name="connsiteY3" fmla="*/ 279993 h 871326"/>
              <a:gd name="connsiteX4" fmla="*/ 1657810 w 9144000"/>
              <a:gd name="connsiteY4" fmla="*/ 842505 h 871326"/>
              <a:gd name="connsiteX5" fmla="*/ 0 w 9144000"/>
              <a:gd name="connsiteY5" fmla="*/ 843066 h 871326"/>
              <a:gd name="connsiteX6" fmla="*/ 0 w 9144000"/>
              <a:gd name="connsiteY6" fmla="*/ 0 h 87132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8381050 w 9144000"/>
              <a:gd name="connsiteY2" fmla="*/ 282956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843066">
                <a:moveTo>
                  <a:pt x="0" y="0"/>
                </a:moveTo>
                <a:lnTo>
                  <a:pt x="9144000" y="0"/>
                </a:lnTo>
                <a:cubicBezTo>
                  <a:pt x="9139875" y="117463"/>
                  <a:pt x="8968316" y="283237"/>
                  <a:pt x="8381050" y="282956"/>
                </a:cubicBezTo>
                <a:lnTo>
                  <a:pt x="2846997" y="279993"/>
                </a:lnTo>
                <a:cubicBezTo>
                  <a:pt x="2336230" y="300566"/>
                  <a:pt x="2408814" y="835164"/>
                  <a:pt x="1657810" y="842505"/>
                </a:cubicBezTo>
                <a:lnTo>
                  <a:pt x="0" y="84306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ABB441"/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324AA7-AE73-45A2-BE47-47230A0889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12" y="-47372"/>
            <a:ext cx="1066800" cy="971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Welcome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Welcome back to our continued Budget Advisory Committee</a:t>
            </a: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What’s different?	</a:t>
            </a:r>
          </a:p>
          <a:p>
            <a:pPr marL="1028700" lvl="2">
              <a:buClr>
                <a:schemeClr val="tx1"/>
              </a:buClr>
            </a:pPr>
            <a:r>
              <a:rPr lang="en-US" altLang="en-US" sz="22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More focus on real data and less on “How district’s are funded and How we spend our money</a:t>
            </a:r>
            <a:r>
              <a:rPr lang="en-US" altLang="en-US" sz="22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”</a:t>
            </a:r>
          </a:p>
          <a:p>
            <a:pPr marL="1485900" lvl="3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Reports</a:t>
            </a:r>
          </a:p>
          <a:p>
            <a:pPr marL="1485900" lvl="3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Budget Status</a:t>
            </a:r>
          </a:p>
          <a:p>
            <a:pPr marL="1028700" lvl="2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sz="22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You, as committee members, drive what you would</a:t>
            </a:r>
          </a:p>
          <a:p>
            <a:pPr marL="800100" lvl="2" indent="0">
              <a:buClr>
                <a:schemeClr val="tx1"/>
              </a:buClr>
              <a:buNone/>
            </a:pPr>
            <a:r>
              <a:rPr lang="en-US" altLang="en-US" sz="22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like to address</a:t>
            </a:r>
          </a:p>
          <a:p>
            <a:pPr marL="1028700" lvl="2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Continue to reach out if you have any questions</a:t>
            </a:r>
          </a:p>
          <a:p>
            <a:pPr marL="800100" lvl="2" indent="0">
              <a:buClr>
                <a:schemeClr val="tx1"/>
              </a:buClr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34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3472734"/>
            <a:chOff x="1066800" y="1524000"/>
            <a:chExt cx="6172200" cy="3354396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Enrollment Projections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367505" y="-714568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Enrollment Projections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741D67-E77E-4576-AB67-1A0D5EE6B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38" y="1382142"/>
            <a:ext cx="8913124" cy="47018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EE9785-4CED-415E-805C-2209863AAF74}"/>
              </a:ext>
            </a:extLst>
          </p:cNvPr>
          <p:cNvSpPr txBox="1"/>
          <p:nvPr/>
        </p:nvSpPr>
        <p:spPr>
          <a:xfrm>
            <a:off x="152400" y="1690196"/>
            <a:ext cx="20841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03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367505" y="-714568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Enrollment Projections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235075"/>
            <a:ext cx="9144000" cy="5347719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4EE9785-4CED-415E-805C-2209863AAF74}"/>
              </a:ext>
            </a:extLst>
          </p:cNvPr>
          <p:cNvSpPr txBox="1"/>
          <p:nvPr/>
        </p:nvSpPr>
        <p:spPr>
          <a:xfrm>
            <a:off x="228600" y="1602037"/>
            <a:ext cx="67056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OTHER ENROLLMENT WE MUST CONSIDER</a:t>
            </a:r>
            <a:r>
              <a:rPr lang="en-US" dirty="0"/>
              <a:t>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C62C7F-5E40-48CF-9841-4D8AF665D8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057400"/>
            <a:ext cx="8686800" cy="365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38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3472734"/>
            <a:chOff x="1066800" y="1524000"/>
            <a:chExt cx="6172200" cy="3354396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Enrollment Projections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F203 – State Revenue Calculator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41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Understanding the F203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D95586-3A51-4C8C-B371-BA1F2EEA4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382145"/>
            <a:ext cx="8991600" cy="432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9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Oval 52">
            <a:extLst>
              <a:ext uri="{FF2B5EF4-FFF2-40B4-BE49-F238E27FC236}">
                <a16:creationId xmlns:a16="http://schemas.microsoft.com/office/drawing/2014/main" id="{ACD722A4-0C82-41D6-A9C6-19CF580937F1}"/>
              </a:ext>
            </a:extLst>
          </p:cNvPr>
          <p:cNvSpPr/>
          <p:nvPr/>
        </p:nvSpPr>
        <p:spPr>
          <a:xfrm>
            <a:off x="1101464" y="4843485"/>
            <a:ext cx="878761" cy="86002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3567" y="2801684"/>
            <a:ext cx="9144000" cy="4313877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101464" y="1447800"/>
            <a:ext cx="6172200" cy="3299609"/>
            <a:chOff x="1066800" y="1524000"/>
            <a:chExt cx="6172200" cy="3354396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Enrollment Projections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F203 – State Revenue Calculator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  <a:r>
                <a:rPr lang="en-US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Budget Status Report –    </a:t>
              </a:r>
            </a:p>
            <a:p>
              <a:r>
                <a:rPr lang="en-US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	   06.19.23 DRAFT 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38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BUDGET STATUS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295399"/>
            <a:ext cx="9258300" cy="5516881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2" indent="0">
              <a:buClr>
                <a:schemeClr val="tx1"/>
              </a:buClr>
              <a:buNone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2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</a:t>
            </a: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 algn="r">
              <a:buClr>
                <a:schemeClr val="tx1"/>
              </a:buClr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74D0DE-F85A-41D7-A93D-D0A9FC58E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1295399"/>
            <a:ext cx="9029700" cy="454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8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BUDGET STATUS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295399"/>
            <a:ext cx="9258300" cy="5516881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2" indent="0">
              <a:buClr>
                <a:schemeClr val="tx1"/>
              </a:buClr>
              <a:buNone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2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</a:t>
            </a: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 algn="r">
              <a:buClr>
                <a:schemeClr val="tx1"/>
              </a:buClr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8C4D41-4FBC-430E-BEF9-3A6DC06F2B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1371601"/>
            <a:ext cx="9029700" cy="435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3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REVENUE BREAKDOWN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295399"/>
            <a:ext cx="9258300" cy="5516881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2" indent="0">
              <a:buClr>
                <a:schemeClr val="tx1"/>
              </a:buClr>
              <a:buNone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2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</a:t>
            </a: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 algn="r">
              <a:buClr>
                <a:schemeClr val="tx1"/>
              </a:buClr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EEEB8B-4553-4780-A034-D37FB6F65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295398"/>
            <a:ext cx="8801100" cy="455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9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REVENUE BREAKDOWN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295399"/>
            <a:ext cx="9258300" cy="5516881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2" indent="0">
              <a:buClr>
                <a:schemeClr val="tx1"/>
              </a:buClr>
              <a:buNone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2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</a:t>
            </a: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 algn="r">
              <a:buClr>
                <a:schemeClr val="tx1"/>
              </a:buClr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A736CB-CA3F-4832-9883-DACE3D4C4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1295399"/>
            <a:ext cx="9053267" cy="455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20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REVENUE BREAKDOWN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295399"/>
            <a:ext cx="9258300" cy="5516881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2" indent="0">
              <a:buClr>
                <a:schemeClr val="tx1"/>
              </a:buClr>
              <a:buNone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2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</a:t>
            </a: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 algn="r">
              <a:buClr>
                <a:schemeClr val="tx1"/>
              </a:buClr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B2C5A7-C89A-4AF0-9B36-7030F6D99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1235075"/>
            <a:ext cx="8877299" cy="461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042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Enrollment Projections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</a:t>
              </a:r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F203 – Revenue Calculator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4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335D72-FDAA-419B-9D36-27D69E28790D}"/>
              </a:ext>
            </a:extLst>
          </p:cNvPr>
          <p:cNvSpPr/>
          <p:nvPr/>
        </p:nvSpPr>
        <p:spPr>
          <a:xfrm>
            <a:off x="2204067" y="3990797"/>
            <a:ext cx="49340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Budget Status Report –    </a:t>
            </a:r>
          </a:p>
          <a:p>
            <a:r>
              <a: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	   06.19.23 DRAFT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5F4D77-DD52-4877-B9D9-8BC56A94DC35}"/>
              </a:ext>
            </a:extLst>
          </p:cNvPr>
          <p:cNvSpPr/>
          <p:nvPr/>
        </p:nvSpPr>
        <p:spPr>
          <a:xfrm>
            <a:off x="2204067" y="5312746"/>
            <a:ext cx="2598788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9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Meeting Schedule</a:t>
            </a:r>
            <a:endParaRPr lang="en-US" sz="1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200" y="-1337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What’s next?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342900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 meeting in July – Vacation Month for many</a:t>
            </a:r>
          </a:p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1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85800" lvl="1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August Meeting </a:t>
            </a:r>
          </a:p>
          <a:p>
            <a:pPr marL="1085850" lvl="2" indent="-285750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Budget Hearing August 14</a:t>
            </a:r>
            <a:r>
              <a:rPr lang="en-US" altLang="en-US" sz="1800" baseline="30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endParaRPr lang="en-US" altLang="en-US" sz="18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085850" lvl="2" indent="-285750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Budget Adoption August 28</a:t>
            </a:r>
            <a:r>
              <a:rPr lang="en-US" altLang="en-US" sz="1800" baseline="30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endParaRPr lang="en-US" altLang="en-US" sz="18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Would you like to have a meeting the week of August 12</a:t>
            </a:r>
            <a:r>
              <a:rPr lang="en-US" altLang="en-US" sz="1800" baseline="30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?</a:t>
            </a:r>
          </a:p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1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85800" lvl="1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Continue on Tuesdays?</a:t>
            </a:r>
          </a:p>
          <a:p>
            <a:pPr marL="1085850" lvl="2" indent="-285750">
              <a:spcBef>
                <a:spcPts val="0"/>
              </a:spcBef>
              <a:buClr>
                <a:schemeClr val="tx1"/>
              </a:buClr>
            </a:pPr>
            <a:endParaRPr lang="en-US" altLang="en-US" sz="18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1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56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200" y="-1337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What’s next?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295400"/>
            <a:ext cx="9144000" cy="528739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1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Next Board Budget Update – June 26, 2023</a:t>
            </a: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sz="18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Deadline for Draft Budget - July 10, 2023 </a:t>
            </a:r>
            <a:r>
              <a:rPr lang="en-US" altLang="en-US" sz="1800" baseline="30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	</a:t>
            </a:r>
          </a:p>
          <a:p>
            <a:pPr lvl="1" indent="-342900">
              <a:buClr>
                <a:schemeClr val="tx1"/>
              </a:buClr>
            </a:pPr>
            <a:endParaRPr lang="en-US" altLang="en-US" sz="18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Budget Hearing – August 14, 2023</a:t>
            </a: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sz="18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Budget Adoption – August 28, 2023</a:t>
            </a:r>
          </a:p>
          <a:p>
            <a:pPr lvl="1" indent="-342900">
              <a:buClr>
                <a:schemeClr val="tx1"/>
              </a:buClr>
            </a:pPr>
            <a:endParaRPr lang="en-US" altLang="en-US" sz="18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Questions?</a:t>
            </a:r>
          </a:p>
          <a:p>
            <a:pPr lvl="2" indent="-342900"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Brenda Hunt</a:t>
            </a:r>
          </a:p>
          <a:p>
            <a:pPr marL="800100" lvl="2" indent="0">
              <a:buClr>
                <a:schemeClr val="tx1"/>
              </a:buClr>
              <a:buNone/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3"/>
              </a:rPr>
              <a:t>huntb@monroe.wednet.edu</a:t>
            </a:r>
            <a:endParaRPr lang="en-US" altLang="en-US" sz="18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800100" lvl="2" indent="0">
              <a:buClr>
                <a:schemeClr val="tx1"/>
              </a:buClr>
              <a:buNone/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360-804-2519</a:t>
            </a: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bigstock_Plant_Growth_-_Business_Concep_1474549.png">
            <a:extLst>
              <a:ext uri="{FF2B5EF4-FFF2-40B4-BE49-F238E27FC236}">
                <a16:creationId xmlns:a16="http://schemas.microsoft.com/office/drawing/2014/main" id="{55ED2C95-641D-437A-8388-4C1AFEF5FF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338" t="17711" r="10756" b="14826"/>
          <a:stretch>
            <a:fillRect/>
          </a:stretch>
        </p:blipFill>
        <p:spPr>
          <a:xfrm>
            <a:off x="6761328" y="3886200"/>
            <a:ext cx="2611272" cy="306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73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4d1cc3c18a159634de48f234fd2e03ddc36e391"/>
</p:tagLst>
</file>

<file path=ppt/theme/theme1.xml><?xml version="1.0" encoding="utf-8"?>
<a:theme xmlns:a="http://schemas.openxmlformats.org/drawingml/2006/main" name="Office Theme">
  <a:themeElements>
    <a:clrScheme name="Custom 13">
      <a:dk1>
        <a:srgbClr val="2E4A63"/>
      </a:dk1>
      <a:lt1>
        <a:srgbClr val="E5E5E5"/>
      </a:lt1>
      <a:dk2>
        <a:srgbClr val="508EAA"/>
      </a:dk2>
      <a:lt2>
        <a:srgbClr val="ABB441"/>
      </a:lt2>
      <a:accent1>
        <a:srgbClr val="CECECE"/>
      </a:accent1>
      <a:accent2>
        <a:srgbClr val="A9946F"/>
      </a:accent2>
      <a:accent3>
        <a:srgbClr val="BFBFBF"/>
      </a:accent3>
      <a:accent4>
        <a:srgbClr val="E6BF8C"/>
      </a:accent4>
      <a:accent5>
        <a:srgbClr val="634215"/>
      </a:accent5>
      <a:accent6>
        <a:srgbClr val="D8D8D8"/>
      </a:accent6>
      <a:hlink>
        <a:srgbClr val="626359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64446</TotalTime>
  <Words>291</Words>
  <Application>Microsoft Office PowerPoint</Application>
  <PresentationFormat>On-screen Show (4:3)</PresentationFormat>
  <Paragraphs>154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Courier New</vt:lpstr>
      <vt:lpstr>Calibri</vt:lpstr>
      <vt:lpstr>Arial</vt:lpstr>
      <vt:lpstr>Verdana</vt:lpstr>
      <vt:lpstr>Office Theme</vt:lpstr>
      <vt:lpstr>2023-24 Budget Advisory Committee Update </vt:lpstr>
      <vt:lpstr>Welcome</vt:lpstr>
      <vt:lpstr>Objectives for Today</vt:lpstr>
      <vt:lpstr>Enrollment Projections</vt:lpstr>
      <vt:lpstr>Enrollment Projections</vt:lpstr>
      <vt:lpstr>Objectives for Today</vt:lpstr>
      <vt:lpstr>Understanding the F203</vt:lpstr>
      <vt:lpstr>Objectives for Today</vt:lpstr>
      <vt:lpstr>BUDGET STATUS</vt:lpstr>
      <vt:lpstr>BUDGET STATUS</vt:lpstr>
      <vt:lpstr>REVENUE BREAKDOWN</vt:lpstr>
      <vt:lpstr>REVENUE BREAKDOWN</vt:lpstr>
      <vt:lpstr>REVENUE BREAKDOWN</vt:lpstr>
      <vt:lpstr>Objectives for Today</vt:lpstr>
      <vt:lpstr>What’s next?</vt:lpstr>
      <vt:lpstr>What’s next?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</dc:creator>
  <cp:lastModifiedBy>Hunt, Brenda</cp:lastModifiedBy>
  <cp:revision>780</cp:revision>
  <cp:lastPrinted>2023-05-23T20:48:07Z</cp:lastPrinted>
  <dcterms:created xsi:type="dcterms:W3CDTF">2010-04-23T06:19:39Z</dcterms:created>
  <dcterms:modified xsi:type="dcterms:W3CDTF">2023-06-20T21:44:51Z</dcterms:modified>
</cp:coreProperties>
</file>