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22"/>
  </p:notesMasterIdLst>
  <p:sldIdLst>
    <p:sldId id="297" r:id="rId2"/>
    <p:sldId id="372" r:id="rId3"/>
    <p:sldId id="290" r:id="rId4"/>
    <p:sldId id="318" r:id="rId5"/>
    <p:sldId id="368" r:id="rId6"/>
    <p:sldId id="347" r:id="rId7"/>
    <p:sldId id="379" r:id="rId8"/>
    <p:sldId id="380" r:id="rId9"/>
    <p:sldId id="377" r:id="rId10"/>
    <p:sldId id="378" r:id="rId11"/>
    <p:sldId id="381" r:id="rId12"/>
    <p:sldId id="373" r:id="rId13"/>
    <p:sldId id="349" r:id="rId14"/>
    <p:sldId id="374" r:id="rId15"/>
    <p:sldId id="361" r:id="rId16"/>
    <p:sldId id="362" r:id="rId17"/>
    <p:sldId id="258" r:id="rId18"/>
    <p:sldId id="375" r:id="rId19"/>
    <p:sldId id="376" r:id="rId20"/>
    <p:sldId id="339" r:id="rId21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</p:embeddedFontLst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A48B761-51CA-4C90-AD1B-F610524AFF82}">
          <p14:sldIdLst>
            <p14:sldId id="297"/>
            <p14:sldId id="372"/>
            <p14:sldId id="290"/>
            <p14:sldId id="318"/>
            <p14:sldId id="368"/>
            <p14:sldId id="347"/>
            <p14:sldId id="379"/>
            <p14:sldId id="380"/>
            <p14:sldId id="377"/>
            <p14:sldId id="378"/>
            <p14:sldId id="381"/>
            <p14:sldId id="373"/>
            <p14:sldId id="349"/>
            <p14:sldId id="374"/>
            <p14:sldId id="361"/>
            <p14:sldId id="362"/>
            <p14:sldId id="258"/>
          </p14:sldIdLst>
        </p14:section>
        <p14:section name="Untitled Section" id="{9C4FB63B-9332-41F8-AEF5-9837073EA0C6}">
          <p14:sldIdLst>
            <p14:sldId id="375"/>
            <p14:sldId id="376"/>
            <p14:sldId id="3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2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8EAA"/>
    <a:srgbClr val="2E4A63"/>
    <a:srgbClr val="ABB441"/>
    <a:srgbClr val="E8E8E8"/>
    <a:srgbClr val="F8F8F8"/>
    <a:srgbClr val="9FBC9E"/>
    <a:srgbClr val="FF6600"/>
    <a:srgbClr val="B8CDB7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7359" autoAdjust="0"/>
  </p:normalViewPr>
  <p:slideViewPr>
    <p:cSldViewPr>
      <p:cViewPr varScale="1">
        <p:scale>
          <a:sx n="102" d="100"/>
          <a:sy n="102" d="100"/>
        </p:scale>
        <p:origin x="996" y="108"/>
      </p:cViewPr>
      <p:guideLst>
        <p:guide orient="horz" pos="624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67CD0A-6AB9-46F3-A015-7F1FD9D65232}" type="doc">
      <dgm:prSet loTypeId="urn:microsoft.com/office/officeart/2005/8/layout/vProcess5" loCatId="process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2D348C9A-0EFE-4F77-AD1B-AC374398ADC1}">
      <dgm:prSet phldrT="[Text]" custT="1"/>
      <dgm:spPr>
        <a:solidFill>
          <a:srgbClr val="ABB441"/>
        </a:solidFill>
      </dgm:spPr>
      <dgm:t>
        <a:bodyPr/>
        <a:lstStyle/>
        <a:p>
          <a:pPr algn="ctr"/>
          <a:r>
            <a:rPr lang="en-US" sz="24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 </a:t>
          </a:r>
        </a:p>
      </dgm:t>
    </dgm:pt>
    <dgm:pt modelId="{B12D4D35-3923-453A-B3BE-6D29F132BC88}" type="parTrans" cxnId="{84DD097F-6F2A-4627-B9A1-3C9D294E956E}">
      <dgm:prSet/>
      <dgm:spPr/>
      <dgm:t>
        <a:bodyPr/>
        <a:lstStyle/>
        <a:p>
          <a:endParaRPr lang="en-US"/>
        </a:p>
      </dgm:t>
    </dgm:pt>
    <dgm:pt modelId="{2140BAF6-A67D-4D38-90FF-903CE50672FD}" type="sibTrans" cxnId="{84DD097F-6F2A-4627-B9A1-3C9D294E956E}">
      <dgm:prSet/>
      <dgm:spPr/>
      <dgm:t>
        <a:bodyPr/>
        <a:lstStyle/>
        <a:p>
          <a:endParaRPr lang="en-US"/>
        </a:p>
      </dgm:t>
    </dgm:pt>
    <dgm:pt modelId="{01C2F571-B6EF-4BBB-8B4D-0F7031501F18}">
      <dgm:prSet phldrT="[Text]" custT="1"/>
      <dgm:spPr>
        <a:solidFill>
          <a:srgbClr val="ABB441"/>
        </a:solidFill>
      </dgm:spPr>
      <dgm:t>
        <a:bodyPr/>
        <a:lstStyle/>
        <a:p>
          <a:pPr algn="ctr"/>
          <a:endParaRPr lang="en-US" sz="22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6AB7B2AD-E7E8-4C5D-A7C5-A0780422503B}" type="parTrans" cxnId="{9745B8B1-0E9C-499B-853E-72015DE372A0}">
      <dgm:prSet/>
      <dgm:spPr/>
      <dgm:t>
        <a:bodyPr/>
        <a:lstStyle/>
        <a:p>
          <a:endParaRPr lang="en-US"/>
        </a:p>
      </dgm:t>
    </dgm:pt>
    <dgm:pt modelId="{44B68B05-39D6-49E6-A037-FCBE0B034DF9}" type="sibTrans" cxnId="{9745B8B1-0E9C-499B-853E-72015DE372A0}">
      <dgm:prSet/>
      <dgm:spPr/>
      <dgm:t>
        <a:bodyPr/>
        <a:lstStyle/>
        <a:p>
          <a:endParaRPr lang="en-US"/>
        </a:p>
      </dgm:t>
    </dgm:pt>
    <dgm:pt modelId="{0EB00756-C370-4E40-B880-9C88569299C6}">
      <dgm:prSet phldrT="[Text]" custT="1"/>
      <dgm:spPr>
        <a:solidFill>
          <a:srgbClr val="ABB441"/>
        </a:solidFill>
      </dgm:spPr>
      <dgm:t>
        <a:bodyPr/>
        <a:lstStyle/>
        <a:p>
          <a:pPr algn="ctr"/>
          <a:endParaRPr lang="en-US" sz="22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708CFF2C-9EDA-4DBD-BCC7-028146A89A81}" type="sibTrans" cxnId="{BA7B4049-D8C6-4B53-B753-A379910D706E}">
      <dgm:prSet/>
      <dgm:spPr/>
      <dgm:t>
        <a:bodyPr/>
        <a:lstStyle/>
        <a:p>
          <a:endParaRPr lang="en-US"/>
        </a:p>
      </dgm:t>
    </dgm:pt>
    <dgm:pt modelId="{8F108AA1-33FB-47A6-9578-12ABAB680C71}" type="parTrans" cxnId="{BA7B4049-D8C6-4B53-B753-A379910D706E}">
      <dgm:prSet/>
      <dgm:spPr/>
      <dgm:t>
        <a:bodyPr/>
        <a:lstStyle/>
        <a:p>
          <a:endParaRPr lang="en-US"/>
        </a:p>
      </dgm:t>
    </dgm:pt>
    <dgm:pt modelId="{2BB4FCA5-9E48-4262-8DA5-25E872696052}" type="pres">
      <dgm:prSet presAssocID="{5467CD0A-6AB9-46F3-A015-7F1FD9D65232}" presName="outerComposite" presStyleCnt="0">
        <dgm:presLayoutVars>
          <dgm:chMax val="5"/>
          <dgm:dir/>
          <dgm:resizeHandles val="exact"/>
        </dgm:presLayoutVars>
      </dgm:prSet>
      <dgm:spPr/>
    </dgm:pt>
    <dgm:pt modelId="{6FEFD883-A91D-4D20-802F-8E039AC51E20}" type="pres">
      <dgm:prSet presAssocID="{5467CD0A-6AB9-46F3-A015-7F1FD9D65232}" presName="dummyMaxCanvas" presStyleCnt="0">
        <dgm:presLayoutVars/>
      </dgm:prSet>
      <dgm:spPr/>
    </dgm:pt>
    <dgm:pt modelId="{80DE880E-3D19-4164-83FD-8A1EBAE26B22}" type="pres">
      <dgm:prSet presAssocID="{5467CD0A-6AB9-46F3-A015-7F1FD9D65232}" presName="ThreeNodes_1" presStyleLbl="node1" presStyleIdx="0" presStyleCnt="3">
        <dgm:presLayoutVars>
          <dgm:bulletEnabled val="1"/>
        </dgm:presLayoutVars>
      </dgm:prSet>
      <dgm:spPr/>
    </dgm:pt>
    <dgm:pt modelId="{076FBB73-F8C1-4719-9CE4-9397ADDF8AAA}" type="pres">
      <dgm:prSet presAssocID="{5467CD0A-6AB9-46F3-A015-7F1FD9D65232}" presName="ThreeNodes_2" presStyleLbl="node1" presStyleIdx="1" presStyleCnt="3">
        <dgm:presLayoutVars>
          <dgm:bulletEnabled val="1"/>
        </dgm:presLayoutVars>
      </dgm:prSet>
      <dgm:spPr/>
    </dgm:pt>
    <dgm:pt modelId="{4AF8F1E5-B1EE-4B2F-A821-4391F414F79D}" type="pres">
      <dgm:prSet presAssocID="{5467CD0A-6AB9-46F3-A015-7F1FD9D65232}" presName="ThreeNodes_3" presStyleLbl="node1" presStyleIdx="2" presStyleCnt="3">
        <dgm:presLayoutVars>
          <dgm:bulletEnabled val="1"/>
        </dgm:presLayoutVars>
      </dgm:prSet>
      <dgm:spPr/>
    </dgm:pt>
    <dgm:pt modelId="{57B3AD1C-2B47-4371-B184-54801D4C623C}" type="pres">
      <dgm:prSet presAssocID="{5467CD0A-6AB9-46F3-A015-7F1FD9D65232}" presName="ThreeConn_1-2" presStyleLbl="fgAccFollowNode1" presStyleIdx="0" presStyleCnt="2">
        <dgm:presLayoutVars>
          <dgm:bulletEnabled val="1"/>
        </dgm:presLayoutVars>
      </dgm:prSet>
      <dgm:spPr/>
    </dgm:pt>
    <dgm:pt modelId="{5E546F1A-CDA4-4D88-8AB4-2241547FCE86}" type="pres">
      <dgm:prSet presAssocID="{5467CD0A-6AB9-46F3-A015-7F1FD9D65232}" presName="ThreeConn_2-3" presStyleLbl="fgAccFollowNode1" presStyleIdx="1" presStyleCnt="2">
        <dgm:presLayoutVars>
          <dgm:bulletEnabled val="1"/>
        </dgm:presLayoutVars>
      </dgm:prSet>
      <dgm:spPr/>
    </dgm:pt>
    <dgm:pt modelId="{3807F8A2-23DB-41D0-A425-D4A587A2633F}" type="pres">
      <dgm:prSet presAssocID="{5467CD0A-6AB9-46F3-A015-7F1FD9D65232}" presName="ThreeNodes_1_text" presStyleLbl="node1" presStyleIdx="2" presStyleCnt="3">
        <dgm:presLayoutVars>
          <dgm:bulletEnabled val="1"/>
        </dgm:presLayoutVars>
      </dgm:prSet>
      <dgm:spPr/>
    </dgm:pt>
    <dgm:pt modelId="{34E4E17B-75BB-47EE-BFF4-6DF60A0FAE90}" type="pres">
      <dgm:prSet presAssocID="{5467CD0A-6AB9-46F3-A015-7F1FD9D65232}" presName="ThreeNodes_2_text" presStyleLbl="node1" presStyleIdx="2" presStyleCnt="3">
        <dgm:presLayoutVars>
          <dgm:bulletEnabled val="1"/>
        </dgm:presLayoutVars>
      </dgm:prSet>
      <dgm:spPr/>
    </dgm:pt>
    <dgm:pt modelId="{D01E20A4-07D5-4501-9185-E49D709C7DC2}" type="pres">
      <dgm:prSet presAssocID="{5467CD0A-6AB9-46F3-A015-7F1FD9D6523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9293B015-E176-4427-A799-7A8021DBB565}" type="presOf" srcId="{708CFF2C-9EDA-4DBD-BCC7-028146A89A81}" destId="{57B3AD1C-2B47-4371-B184-54801D4C623C}" srcOrd="0" destOrd="0" presId="urn:microsoft.com/office/officeart/2005/8/layout/vProcess5"/>
    <dgm:cxn modelId="{1C56EC2A-E110-44BD-8000-D3712D838AB1}" type="presOf" srcId="{0EB00756-C370-4E40-B880-9C88569299C6}" destId="{3807F8A2-23DB-41D0-A425-D4A587A2633F}" srcOrd="1" destOrd="0" presId="urn:microsoft.com/office/officeart/2005/8/layout/vProcess5"/>
    <dgm:cxn modelId="{BA7B4049-D8C6-4B53-B753-A379910D706E}" srcId="{5467CD0A-6AB9-46F3-A015-7F1FD9D65232}" destId="{0EB00756-C370-4E40-B880-9C88569299C6}" srcOrd="0" destOrd="0" parTransId="{8F108AA1-33FB-47A6-9578-12ABAB680C71}" sibTransId="{708CFF2C-9EDA-4DBD-BCC7-028146A89A81}"/>
    <dgm:cxn modelId="{4505064E-F8C8-4065-B834-97DEBE8CBCCB}" type="presOf" srcId="{0EB00756-C370-4E40-B880-9C88569299C6}" destId="{80DE880E-3D19-4164-83FD-8A1EBAE26B22}" srcOrd="0" destOrd="0" presId="urn:microsoft.com/office/officeart/2005/8/layout/vProcess5"/>
    <dgm:cxn modelId="{84DD097F-6F2A-4627-B9A1-3C9D294E956E}" srcId="{5467CD0A-6AB9-46F3-A015-7F1FD9D65232}" destId="{2D348C9A-0EFE-4F77-AD1B-AC374398ADC1}" srcOrd="2" destOrd="0" parTransId="{B12D4D35-3923-453A-B3BE-6D29F132BC88}" sibTransId="{2140BAF6-A67D-4D38-90FF-903CE50672FD}"/>
    <dgm:cxn modelId="{6381C580-125F-4D6F-9454-FA396F2999C0}" type="presOf" srcId="{44B68B05-39D6-49E6-A037-FCBE0B034DF9}" destId="{5E546F1A-CDA4-4D88-8AB4-2241547FCE86}" srcOrd="0" destOrd="0" presId="urn:microsoft.com/office/officeart/2005/8/layout/vProcess5"/>
    <dgm:cxn modelId="{0B019D8A-32ED-4F86-B045-9B6DEEC3707E}" type="presOf" srcId="{01C2F571-B6EF-4BBB-8B4D-0F7031501F18}" destId="{34E4E17B-75BB-47EE-BFF4-6DF60A0FAE90}" srcOrd="1" destOrd="0" presId="urn:microsoft.com/office/officeart/2005/8/layout/vProcess5"/>
    <dgm:cxn modelId="{1E8DA594-A226-44DB-BFE6-923F23F11B9A}" type="presOf" srcId="{2D348C9A-0EFE-4F77-AD1B-AC374398ADC1}" destId="{D01E20A4-07D5-4501-9185-E49D709C7DC2}" srcOrd="1" destOrd="0" presId="urn:microsoft.com/office/officeart/2005/8/layout/vProcess5"/>
    <dgm:cxn modelId="{9745B8B1-0E9C-499B-853E-72015DE372A0}" srcId="{5467CD0A-6AB9-46F3-A015-7F1FD9D65232}" destId="{01C2F571-B6EF-4BBB-8B4D-0F7031501F18}" srcOrd="1" destOrd="0" parTransId="{6AB7B2AD-E7E8-4C5D-A7C5-A0780422503B}" sibTransId="{44B68B05-39D6-49E6-A037-FCBE0B034DF9}"/>
    <dgm:cxn modelId="{AF030AB6-5AE8-483A-A5F4-9A14FB8200C7}" type="presOf" srcId="{01C2F571-B6EF-4BBB-8B4D-0F7031501F18}" destId="{076FBB73-F8C1-4719-9CE4-9397ADDF8AAA}" srcOrd="0" destOrd="0" presId="urn:microsoft.com/office/officeart/2005/8/layout/vProcess5"/>
    <dgm:cxn modelId="{6847DDC7-6100-432A-BC40-A0DD9BB4156C}" type="presOf" srcId="{5467CD0A-6AB9-46F3-A015-7F1FD9D65232}" destId="{2BB4FCA5-9E48-4262-8DA5-25E872696052}" srcOrd="0" destOrd="0" presId="urn:microsoft.com/office/officeart/2005/8/layout/vProcess5"/>
    <dgm:cxn modelId="{B5E175F2-497D-49E6-B019-F7A336752B61}" type="presOf" srcId="{2D348C9A-0EFE-4F77-AD1B-AC374398ADC1}" destId="{4AF8F1E5-B1EE-4B2F-A821-4391F414F79D}" srcOrd="0" destOrd="0" presId="urn:microsoft.com/office/officeart/2005/8/layout/vProcess5"/>
    <dgm:cxn modelId="{BAC84F0C-CB79-499B-A0D9-0979B5EE29F0}" type="presParOf" srcId="{2BB4FCA5-9E48-4262-8DA5-25E872696052}" destId="{6FEFD883-A91D-4D20-802F-8E039AC51E20}" srcOrd="0" destOrd="0" presId="urn:microsoft.com/office/officeart/2005/8/layout/vProcess5"/>
    <dgm:cxn modelId="{7DA74DCF-39FB-4FA1-B257-D859D47583FF}" type="presParOf" srcId="{2BB4FCA5-9E48-4262-8DA5-25E872696052}" destId="{80DE880E-3D19-4164-83FD-8A1EBAE26B22}" srcOrd="1" destOrd="0" presId="urn:microsoft.com/office/officeart/2005/8/layout/vProcess5"/>
    <dgm:cxn modelId="{3218D12F-E707-4435-87B7-A4DAE4575DED}" type="presParOf" srcId="{2BB4FCA5-9E48-4262-8DA5-25E872696052}" destId="{076FBB73-F8C1-4719-9CE4-9397ADDF8AAA}" srcOrd="2" destOrd="0" presId="urn:microsoft.com/office/officeart/2005/8/layout/vProcess5"/>
    <dgm:cxn modelId="{9520E7CA-5E4B-4FD5-8D85-9EC70C7E6A3A}" type="presParOf" srcId="{2BB4FCA5-9E48-4262-8DA5-25E872696052}" destId="{4AF8F1E5-B1EE-4B2F-A821-4391F414F79D}" srcOrd="3" destOrd="0" presId="urn:microsoft.com/office/officeart/2005/8/layout/vProcess5"/>
    <dgm:cxn modelId="{0D24A801-0222-49E1-B953-BE60AA58014B}" type="presParOf" srcId="{2BB4FCA5-9E48-4262-8DA5-25E872696052}" destId="{57B3AD1C-2B47-4371-B184-54801D4C623C}" srcOrd="4" destOrd="0" presId="urn:microsoft.com/office/officeart/2005/8/layout/vProcess5"/>
    <dgm:cxn modelId="{03FF3F92-62B6-467B-8877-DDA17F791650}" type="presParOf" srcId="{2BB4FCA5-9E48-4262-8DA5-25E872696052}" destId="{5E546F1A-CDA4-4D88-8AB4-2241547FCE86}" srcOrd="5" destOrd="0" presId="urn:microsoft.com/office/officeart/2005/8/layout/vProcess5"/>
    <dgm:cxn modelId="{7A8A6643-9E72-43C5-B38C-0CACCB5DEDEE}" type="presParOf" srcId="{2BB4FCA5-9E48-4262-8DA5-25E872696052}" destId="{3807F8A2-23DB-41D0-A425-D4A587A2633F}" srcOrd="6" destOrd="0" presId="urn:microsoft.com/office/officeart/2005/8/layout/vProcess5"/>
    <dgm:cxn modelId="{2BCB7AB7-0D56-4B79-A4D5-A522DF947FAB}" type="presParOf" srcId="{2BB4FCA5-9E48-4262-8DA5-25E872696052}" destId="{34E4E17B-75BB-47EE-BFF4-6DF60A0FAE90}" srcOrd="7" destOrd="0" presId="urn:microsoft.com/office/officeart/2005/8/layout/vProcess5"/>
    <dgm:cxn modelId="{7DF5DE14-F2AB-4023-BB36-EDEA6B9F67C4}" type="presParOf" srcId="{2BB4FCA5-9E48-4262-8DA5-25E872696052}" destId="{D01E20A4-07D5-4501-9185-E49D709C7DC2}" srcOrd="8" destOrd="0" presId="urn:microsoft.com/office/officeart/2005/8/layout/vProcess5"/>
  </dgm:cxnLst>
  <dgm:bg/>
  <dgm:whole>
    <a:effectLst>
      <a:reflection blurRad="6350" stA="52000" endA="300" endPos="35000" dir="5400000" sy="-100000" algn="bl" rotWithShape="0"/>
    </a:effectLst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67CD0A-6AB9-46F3-A015-7F1FD9D65232}" type="doc">
      <dgm:prSet loTypeId="urn:microsoft.com/office/officeart/2005/8/layout/vProcess5" loCatId="process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33218A90-B4EF-4DE9-A678-3C8DB4CA8AB7}">
      <dgm:prSet phldrT="[Text]" custT="1"/>
      <dgm:spPr>
        <a:solidFill>
          <a:srgbClr val="ABB441"/>
        </a:solidFill>
      </dgm:spPr>
      <dgm:t>
        <a:bodyPr/>
        <a:lstStyle/>
        <a:p>
          <a:endParaRPr lang="en-US" sz="20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6DE1FD06-3E60-4C0F-890E-BEA8DE0CB295}" type="parTrans" cxnId="{A472082C-6DFA-423E-9570-214960D01D2F}">
      <dgm:prSet/>
      <dgm:spPr/>
      <dgm:t>
        <a:bodyPr/>
        <a:lstStyle/>
        <a:p>
          <a:endParaRPr lang="en-US"/>
        </a:p>
      </dgm:t>
    </dgm:pt>
    <dgm:pt modelId="{B46483A1-C2C4-4879-9E1D-D452CF478898}" type="sibTrans" cxnId="{A472082C-6DFA-423E-9570-214960D01D2F}">
      <dgm:prSet/>
      <dgm:spPr/>
      <dgm:t>
        <a:bodyPr/>
        <a:lstStyle/>
        <a:p>
          <a:endParaRPr lang="en-US"/>
        </a:p>
      </dgm:t>
    </dgm:pt>
    <dgm:pt modelId="{5866D98E-5212-4A3B-A1AA-B26FE7EB35F5}">
      <dgm:prSet phldrT="[Text]" custT="1"/>
      <dgm:spPr>
        <a:solidFill>
          <a:srgbClr val="ABB441"/>
        </a:solidFill>
      </dgm:spPr>
      <dgm:t>
        <a:bodyPr/>
        <a:lstStyle/>
        <a:p>
          <a:pPr>
            <a:spcAft>
              <a:spcPts val="600"/>
            </a:spcAft>
          </a:pPr>
          <a:r>
            <a:rPr lang="en-US" sz="2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August 22</a:t>
          </a:r>
          <a:r>
            <a:rPr lang="en-US" sz="2000" baseline="30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nd </a:t>
          </a:r>
        </a:p>
        <a:p>
          <a:pPr>
            <a:spcAft>
              <a:spcPts val="600"/>
            </a:spcAft>
          </a:pPr>
          <a:endParaRPr lang="en-US" sz="200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>
            <a:spcAft>
              <a:spcPts val="600"/>
            </a:spcAft>
          </a:pPr>
          <a:r>
            <a:rPr lang="en-US" sz="2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Final 2023-24 Budget – What changed?</a:t>
          </a:r>
        </a:p>
      </dgm:t>
    </dgm:pt>
    <dgm:pt modelId="{343799B0-18F9-451A-A535-E15872821DC6}" type="sibTrans" cxnId="{7B22CB97-F223-4400-BB00-676465E59FE9}">
      <dgm:prSet/>
      <dgm:spPr/>
      <dgm:t>
        <a:bodyPr/>
        <a:lstStyle/>
        <a:p>
          <a:endParaRPr lang="en-US"/>
        </a:p>
      </dgm:t>
    </dgm:pt>
    <dgm:pt modelId="{E4C1E911-8C93-4639-93B2-6FF6ACE0EB2D}" type="parTrans" cxnId="{7B22CB97-F223-4400-BB00-676465E59FE9}">
      <dgm:prSet/>
      <dgm:spPr/>
      <dgm:t>
        <a:bodyPr/>
        <a:lstStyle/>
        <a:p>
          <a:endParaRPr lang="en-US"/>
        </a:p>
      </dgm:t>
    </dgm:pt>
    <dgm:pt modelId="{D662A3AF-13DF-4A2E-98E7-5F0BF4F42F90}">
      <dgm:prSet phldrT="[Text]" custT="1"/>
      <dgm:spPr>
        <a:solidFill>
          <a:srgbClr val="ABB441"/>
        </a:solidFill>
      </dgm:spPr>
      <dgm:t>
        <a:bodyPr/>
        <a:lstStyle/>
        <a:p>
          <a:pPr algn="l"/>
          <a:endParaRPr lang="en-US" sz="1900" baseline="-2500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0D9C1E2-CB4D-4F78-B5DA-F339FB09E3D7}" type="parTrans" cxnId="{6797830B-3449-481D-BE06-06577A810D9F}">
      <dgm:prSet/>
      <dgm:spPr/>
      <dgm:t>
        <a:bodyPr/>
        <a:lstStyle/>
        <a:p>
          <a:endParaRPr lang="en-US"/>
        </a:p>
      </dgm:t>
    </dgm:pt>
    <dgm:pt modelId="{AD4E86E9-E52B-4FF1-8D05-ECDCDC876AF7}" type="sibTrans" cxnId="{6797830B-3449-481D-BE06-06577A810D9F}">
      <dgm:prSet/>
      <dgm:spPr/>
      <dgm:t>
        <a:bodyPr/>
        <a:lstStyle/>
        <a:p>
          <a:endParaRPr lang="en-US"/>
        </a:p>
      </dgm:t>
    </dgm:pt>
    <dgm:pt modelId="{2BB4FCA5-9E48-4262-8DA5-25E872696052}" type="pres">
      <dgm:prSet presAssocID="{5467CD0A-6AB9-46F3-A015-7F1FD9D65232}" presName="outerComposite" presStyleCnt="0">
        <dgm:presLayoutVars>
          <dgm:chMax val="5"/>
          <dgm:dir/>
          <dgm:resizeHandles val="exact"/>
        </dgm:presLayoutVars>
      </dgm:prSet>
      <dgm:spPr/>
    </dgm:pt>
    <dgm:pt modelId="{6FEFD883-A91D-4D20-802F-8E039AC51E20}" type="pres">
      <dgm:prSet presAssocID="{5467CD0A-6AB9-46F3-A015-7F1FD9D65232}" presName="dummyMaxCanvas" presStyleCnt="0">
        <dgm:presLayoutVars/>
      </dgm:prSet>
      <dgm:spPr/>
    </dgm:pt>
    <dgm:pt modelId="{32E6F996-85F7-4543-ABC8-553885590E17}" type="pres">
      <dgm:prSet presAssocID="{5467CD0A-6AB9-46F3-A015-7F1FD9D65232}" presName="ThreeNodes_1" presStyleLbl="node1" presStyleIdx="0" presStyleCnt="3">
        <dgm:presLayoutVars>
          <dgm:bulletEnabled val="1"/>
        </dgm:presLayoutVars>
      </dgm:prSet>
      <dgm:spPr/>
    </dgm:pt>
    <dgm:pt modelId="{E48244D0-4C73-4CCF-B46B-EECE9A464EC8}" type="pres">
      <dgm:prSet presAssocID="{5467CD0A-6AB9-46F3-A015-7F1FD9D65232}" presName="ThreeNodes_2" presStyleLbl="node1" presStyleIdx="1" presStyleCnt="3">
        <dgm:presLayoutVars>
          <dgm:bulletEnabled val="1"/>
        </dgm:presLayoutVars>
      </dgm:prSet>
      <dgm:spPr/>
    </dgm:pt>
    <dgm:pt modelId="{8C140EE8-BA89-4D27-BDAB-682EEA52A30F}" type="pres">
      <dgm:prSet presAssocID="{5467CD0A-6AB9-46F3-A015-7F1FD9D65232}" presName="ThreeNodes_3" presStyleLbl="node1" presStyleIdx="2" presStyleCnt="3" custScaleX="100722">
        <dgm:presLayoutVars>
          <dgm:bulletEnabled val="1"/>
        </dgm:presLayoutVars>
      </dgm:prSet>
      <dgm:spPr/>
    </dgm:pt>
    <dgm:pt modelId="{BCB98197-977A-4397-9F5E-4DDEF8662AFF}" type="pres">
      <dgm:prSet presAssocID="{5467CD0A-6AB9-46F3-A015-7F1FD9D65232}" presName="ThreeConn_1-2" presStyleLbl="fgAccFollowNode1" presStyleIdx="0" presStyleCnt="2" custLinFactNeighborX="4706" custLinFactNeighborY="-3974">
        <dgm:presLayoutVars>
          <dgm:bulletEnabled val="1"/>
        </dgm:presLayoutVars>
      </dgm:prSet>
      <dgm:spPr/>
    </dgm:pt>
    <dgm:pt modelId="{5D70CCB3-86F3-4411-A0A0-98D7F625B672}" type="pres">
      <dgm:prSet presAssocID="{5467CD0A-6AB9-46F3-A015-7F1FD9D65232}" presName="ThreeConn_2-3" presStyleLbl="fgAccFollowNode1" presStyleIdx="1" presStyleCnt="2" custLinFactNeighborX="2721" custLinFactNeighborY="-131">
        <dgm:presLayoutVars>
          <dgm:bulletEnabled val="1"/>
        </dgm:presLayoutVars>
      </dgm:prSet>
      <dgm:spPr/>
    </dgm:pt>
    <dgm:pt modelId="{AF782042-62F3-4333-A543-58FF51A9D415}" type="pres">
      <dgm:prSet presAssocID="{5467CD0A-6AB9-46F3-A015-7F1FD9D65232}" presName="ThreeNodes_1_text" presStyleLbl="node1" presStyleIdx="2" presStyleCnt="3">
        <dgm:presLayoutVars>
          <dgm:bulletEnabled val="1"/>
        </dgm:presLayoutVars>
      </dgm:prSet>
      <dgm:spPr/>
    </dgm:pt>
    <dgm:pt modelId="{8FB60D96-D426-4078-95FC-89AF6359661B}" type="pres">
      <dgm:prSet presAssocID="{5467CD0A-6AB9-46F3-A015-7F1FD9D65232}" presName="ThreeNodes_2_text" presStyleLbl="node1" presStyleIdx="2" presStyleCnt="3">
        <dgm:presLayoutVars>
          <dgm:bulletEnabled val="1"/>
        </dgm:presLayoutVars>
      </dgm:prSet>
      <dgm:spPr/>
    </dgm:pt>
    <dgm:pt modelId="{31BDAAA8-7C65-4920-A782-A7ED5E436C3C}" type="pres">
      <dgm:prSet presAssocID="{5467CD0A-6AB9-46F3-A015-7F1FD9D6523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6797830B-3449-481D-BE06-06577A810D9F}" srcId="{5467CD0A-6AB9-46F3-A015-7F1FD9D65232}" destId="{D662A3AF-13DF-4A2E-98E7-5F0BF4F42F90}" srcOrd="1" destOrd="0" parTransId="{D0D9C1E2-CB4D-4F78-B5DA-F339FB09E3D7}" sibTransId="{AD4E86E9-E52B-4FF1-8D05-ECDCDC876AF7}"/>
    <dgm:cxn modelId="{19C68D21-E350-448A-8B8C-AB4C958FB440}" type="presOf" srcId="{5866D98E-5212-4A3B-A1AA-B26FE7EB35F5}" destId="{8C140EE8-BA89-4D27-BDAB-682EEA52A30F}" srcOrd="0" destOrd="0" presId="urn:microsoft.com/office/officeart/2005/8/layout/vProcess5"/>
    <dgm:cxn modelId="{178C6422-D2A4-47EF-BEC3-680E3DE1954C}" type="presOf" srcId="{D662A3AF-13DF-4A2E-98E7-5F0BF4F42F90}" destId="{8FB60D96-D426-4078-95FC-89AF6359661B}" srcOrd="1" destOrd="0" presId="urn:microsoft.com/office/officeart/2005/8/layout/vProcess5"/>
    <dgm:cxn modelId="{A472082C-6DFA-423E-9570-214960D01D2F}" srcId="{5467CD0A-6AB9-46F3-A015-7F1FD9D65232}" destId="{33218A90-B4EF-4DE9-A678-3C8DB4CA8AB7}" srcOrd="0" destOrd="0" parTransId="{6DE1FD06-3E60-4C0F-890E-BEA8DE0CB295}" sibTransId="{B46483A1-C2C4-4879-9E1D-D452CF478898}"/>
    <dgm:cxn modelId="{FC4A8C62-39E2-470E-883B-52D81D53BF25}" type="presOf" srcId="{5866D98E-5212-4A3B-A1AA-B26FE7EB35F5}" destId="{31BDAAA8-7C65-4920-A782-A7ED5E436C3C}" srcOrd="1" destOrd="0" presId="urn:microsoft.com/office/officeart/2005/8/layout/vProcess5"/>
    <dgm:cxn modelId="{40A2C78F-1F56-4052-9704-5B6F623FF4EC}" type="presOf" srcId="{33218A90-B4EF-4DE9-A678-3C8DB4CA8AB7}" destId="{32E6F996-85F7-4543-ABC8-553885590E17}" srcOrd="0" destOrd="0" presId="urn:microsoft.com/office/officeart/2005/8/layout/vProcess5"/>
    <dgm:cxn modelId="{7B22CB97-F223-4400-BB00-676465E59FE9}" srcId="{5467CD0A-6AB9-46F3-A015-7F1FD9D65232}" destId="{5866D98E-5212-4A3B-A1AA-B26FE7EB35F5}" srcOrd="2" destOrd="0" parTransId="{E4C1E911-8C93-4639-93B2-6FF6ACE0EB2D}" sibTransId="{343799B0-18F9-451A-A535-E15872821DC6}"/>
    <dgm:cxn modelId="{12BF3AB6-6EBE-40C6-BF8C-95C16CB32CAB}" type="presOf" srcId="{33218A90-B4EF-4DE9-A678-3C8DB4CA8AB7}" destId="{AF782042-62F3-4333-A543-58FF51A9D415}" srcOrd="1" destOrd="0" presId="urn:microsoft.com/office/officeart/2005/8/layout/vProcess5"/>
    <dgm:cxn modelId="{6847DDC7-6100-432A-BC40-A0DD9BB4156C}" type="presOf" srcId="{5467CD0A-6AB9-46F3-A015-7F1FD9D65232}" destId="{2BB4FCA5-9E48-4262-8DA5-25E872696052}" srcOrd="0" destOrd="0" presId="urn:microsoft.com/office/officeart/2005/8/layout/vProcess5"/>
    <dgm:cxn modelId="{522172CC-D6F9-42A7-92A3-46E8C432401D}" type="presOf" srcId="{B46483A1-C2C4-4879-9E1D-D452CF478898}" destId="{BCB98197-977A-4397-9F5E-4DDEF8662AFF}" srcOrd="0" destOrd="0" presId="urn:microsoft.com/office/officeart/2005/8/layout/vProcess5"/>
    <dgm:cxn modelId="{C04C50D3-0870-4957-9338-1FD02A774ADE}" type="presOf" srcId="{D662A3AF-13DF-4A2E-98E7-5F0BF4F42F90}" destId="{E48244D0-4C73-4CCF-B46B-EECE9A464EC8}" srcOrd="0" destOrd="0" presId="urn:microsoft.com/office/officeart/2005/8/layout/vProcess5"/>
    <dgm:cxn modelId="{EAC158F9-D88B-4BAF-99E3-1DF5CDA5032D}" type="presOf" srcId="{AD4E86E9-E52B-4FF1-8D05-ECDCDC876AF7}" destId="{5D70CCB3-86F3-4411-A0A0-98D7F625B672}" srcOrd="0" destOrd="0" presId="urn:microsoft.com/office/officeart/2005/8/layout/vProcess5"/>
    <dgm:cxn modelId="{BAC84F0C-CB79-499B-A0D9-0979B5EE29F0}" type="presParOf" srcId="{2BB4FCA5-9E48-4262-8DA5-25E872696052}" destId="{6FEFD883-A91D-4D20-802F-8E039AC51E20}" srcOrd="0" destOrd="0" presId="urn:microsoft.com/office/officeart/2005/8/layout/vProcess5"/>
    <dgm:cxn modelId="{0A266FA4-8ACE-4BC7-9763-A58F44BA7779}" type="presParOf" srcId="{2BB4FCA5-9E48-4262-8DA5-25E872696052}" destId="{32E6F996-85F7-4543-ABC8-553885590E17}" srcOrd="1" destOrd="0" presId="urn:microsoft.com/office/officeart/2005/8/layout/vProcess5"/>
    <dgm:cxn modelId="{4B46A8A1-DBFC-4575-B0E6-47600020EC58}" type="presParOf" srcId="{2BB4FCA5-9E48-4262-8DA5-25E872696052}" destId="{E48244D0-4C73-4CCF-B46B-EECE9A464EC8}" srcOrd="2" destOrd="0" presId="urn:microsoft.com/office/officeart/2005/8/layout/vProcess5"/>
    <dgm:cxn modelId="{736F900E-7B2A-45E6-ADB7-5B42E546B2A5}" type="presParOf" srcId="{2BB4FCA5-9E48-4262-8DA5-25E872696052}" destId="{8C140EE8-BA89-4D27-BDAB-682EEA52A30F}" srcOrd="3" destOrd="0" presId="urn:microsoft.com/office/officeart/2005/8/layout/vProcess5"/>
    <dgm:cxn modelId="{45D9800F-0640-460A-9946-A172AB293835}" type="presParOf" srcId="{2BB4FCA5-9E48-4262-8DA5-25E872696052}" destId="{BCB98197-977A-4397-9F5E-4DDEF8662AFF}" srcOrd="4" destOrd="0" presId="urn:microsoft.com/office/officeart/2005/8/layout/vProcess5"/>
    <dgm:cxn modelId="{F3CE400D-E0B0-4879-BC21-D5B19B4F3FFA}" type="presParOf" srcId="{2BB4FCA5-9E48-4262-8DA5-25E872696052}" destId="{5D70CCB3-86F3-4411-A0A0-98D7F625B672}" srcOrd="5" destOrd="0" presId="urn:microsoft.com/office/officeart/2005/8/layout/vProcess5"/>
    <dgm:cxn modelId="{E2D872C8-DC01-4E67-A65B-798CA4C3BA1E}" type="presParOf" srcId="{2BB4FCA5-9E48-4262-8DA5-25E872696052}" destId="{AF782042-62F3-4333-A543-58FF51A9D415}" srcOrd="6" destOrd="0" presId="urn:microsoft.com/office/officeart/2005/8/layout/vProcess5"/>
    <dgm:cxn modelId="{CA1D3FB9-8611-4B96-BB9B-95A469EB3D8F}" type="presParOf" srcId="{2BB4FCA5-9E48-4262-8DA5-25E872696052}" destId="{8FB60D96-D426-4078-95FC-89AF6359661B}" srcOrd="7" destOrd="0" presId="urn:microsoft.com/office/officeart/2005/8/layout/vProcess5"/>
    <dgm:cxn modelId="{5A68A257-EC7A-442A-BDCA-8DD57C9C5FC7}" type="presParOf" srcId="{2BB4FCA5-9E48-4262-8DA5-25E872696052}" destId="{31BDAAA8-7C65-4920-A782-A7ED5E436C3C}" srcOrd="8" destOrd="0" presId="urn:microsoft.com/office/officeart/2005/8/layout/vProcess5"/>
  </dgm:cxnLst>
  <dgm:bg/>
  <dgm:whole>
    <a:effectLst>
      <a:reflection blurRad="6350" stA="52000" endA="300" endPos="35000" dir="5400000" sy="-100000" algn="bl" rotWithShape="0"/>
    </a:effectLst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DE880E-3D19-4164-83FD-8A1EBAE26B22}">
      <dsp:nvSpPr>
        <dsp:cNvPr id="0" name=""/>
        <dsp:cNvSpPr/>
      </dsp:nvSpPr>
      <dsp:spPr>
        <a:xfrm>
          <a:off x="0" y="0"/>
          <a:ext cx="7189470" cy="1589417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46552" y="46552"/>
        <a:ext cx="5474365" cy="1496313"/>
      </dsp:txXfrm>
    </dsp:sp>
    <dsp:sp modelId="{076FBB73-F8C1-4719-9CE4-9397ADDF8AAA}">
      <dsp:nvSpPr>
        <dsp:cNvPr id="0" name=""/>
        <dsp:cNvSpPr/>
      </dsp:nvSpPr>
      <dsp:spPr>
        <a:xfrm>
          <a:off x="634364" y="1854319"/>
          <a:ext cx="7189470" cy="1589417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680916" y="1900871"/>
        <a:ext cx="5428879" cy="1496313"/>
      </dsp:txXfrm>
    </dsp:sp>
    <dsp:sp modelId="{4AF8F1E5-B1EE-4B2F-A821-4391F414F79D}">
      <dsp:nvSpPr>
        <dsp:cNvPr id="0" name=""/>
        <dsp:cNvSpPr/>
      </dsp:nvSpPr>
      <dsp:spPr>
        <a:xfrm>
          <a:off x="1268729" y="3708639"/>
          <a:ext cx="7189470" cy="1589417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rPr>
            <a:t> </a:t>
          </a:r>
        </a:p>
      </dsp:txBody>
      <dsp:txXfrm>
        <a:off x="1315281" y="3755191"/>
        <a:ext cx="5428879" cy="1496313"/>
      </dsp:txXfrm>
    </dsp:sp>
    <dsp:sp modelId="{57B3AD1C-2B47-4371-B184-54801D4C623C}">
      <dsp:nvSpPr>
        <dsp:cNvPr id="0" name=""/>
        <dsp:cNvSpPr/>
      </dsp:nvSpPr>
      <dsp:spPr>
        <a:xfrm>
          <a:off x="6156348" y="1205307"/>
          <a:ext cx="1033121" cy="103312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388800" y="1205307"/>
        <a:ext cx="568217" cy="777424"/>
      </dsp:txXfrm>
    </dsp:sp>
    <dsp:sp modelId="{5E546F1A-CDA4-4D88-8AB4-2241547FCE86}">
      <dsp:nvSpPr>
        <dsp:cNvPr id="0" name=""/>
        <dsp:cNvSpPr/>
      </dsp:nvSpPr>
      <dsp:spPr>
        <a:xfrm>
          <a:off x="6790713" y="3049031"/>
          <a:ext cx="1033121" cy="103312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023165" y="3049031"/>
        <a:ext cx="568217" cy="7774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6F996-85F7-4543-ABC8-553885590E17}">
      <dsp:nvSpPr>
        <dsp:cNvPr id="0" name=""/>
        <dsp:cNvSpPr/>
      </dsp:nvSpPr>
      <dsp:spPr>
        <a:xfrm>
          <a:off x="-12976" y="0"/>
          <a:ext cx="7189470" cy="1590171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solidFill>
              <a:srgbClr val="2E4A63"/>
            </a:solidFill>
            <a:highlight>
              <a:srgbClr val="ABB441"/>
            </a:highlight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33599" y="46575"/>
        <a:ext cx="5473550" cy="1497021"/>
      </dsp:txXfrm>
    </dsp:sp>
    <dsp:sp modelId="{E48244D0-4C73-4CCF-B46B-EECE9A464EC8}">
      <dsp:nvSpPr>
        <dsp:cNvPr id="0" name=""/>
        <dsp:cNvSpPr/>
      </dsp:nvSpPr>
      <dsp:spPr>
        <a:xfrm>
          <a:off x="621388" y="1855199"/>
          <a:ext cx="7189470" cy="1590171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baseline="-2500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667963" y="1901774"/>
        <a:ext cx="5428343" cy="1497021"/>
      </dsp:txXfrm>
    </dsp:sp>
    <dsp:sp modelId="{8C140EE8-BA89-4D27-BDAB-682EEA52A30F}">
      <dsp:nvSpPr>
        <dsp:cNvPr id="0" name=""/>
        <dsp:cNvSpPr/>
      </dsp:nvSpPr>
      <dsp:spPr>
        <a:xfrm>
          <a:off x="1229799" y="3710398"/>
          <a:ext cx="7241377" cy="1590171"/>
        </a:xfrm>
        <a:prstGeom prst="roundRect">
          <a:avLst>
            <a:gd name="adj" fmla="val 10000"/>
          </a:avLst>
        </a:prstGeom>
        <a:solidFill>
          <a:srgbClr val="ABB441"/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0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August 22</a:t>
          </a:r>
          <a:r>
            <a:rPr lang="en-US" sz="2000" kern="1200" baseline="30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nd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endParaRPr lang="en-US" sz="2000" kern="1200" dirty="0">
            <a:solidFill>
              <a:srgbClr val="2E4A63"/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000" kern="12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rPr>
            <a:t>Final 2023-24 Budget – What changed?</a:t>
          </a:r>
        </a:p>
      </dsp:txBody>
      <dsp:txXfrm>
        <a:off x="1276374" y="3756973"/>
        <a:ext cx="5468209" cy="1497021"/>
      </dsp:txXfrm>
    </dsp:sp>
    <dsp:sp modelId="{BCB98197-977A-4397-9F5E-4DDEF8662AFF}">
      <dsp:nvSpPr>
        <dsp:cNvPr id="0" name=""/>
        <dsp:cNvSpPr/>
      </dsp:nvSpPr>
      <dsp:spPr>
        <a:xfrm>
          <a:off x="6191523" y="1164803"/>
          <a:ext cx="1033611" cy="10336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424085" y="1164803"/>
        <a:ext cx="568487" cy="777792"/>
      </dsp:txXfrm>
    </dsp:sp>
    <dsp:sp modelId="{5D70CCB3-86F3-4411-A0A0-98D7F625B672}">
      <dsp:nvSpPr>
        <dsp:cNvPr id="0" name=""/>
        <dsp:cNvSpPr/>
      </dsp:nvSpPr>
      <dsp:spPr>
        <a:xfrm>
          <a:off x="6805371" y="3049124"/>
          <a:ext cx="1033611" cy="103361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037933" y="3049124"/>
        <a:ext cx="568487" cy="777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/>
          <a:lstStyle>
            <a:lvl1pPr algn="r">
              <a:defRPr sz="1200"/>
            </a:lvl1pPr>
          </a:lstStyle>
          <a:p>
            <a:fld id="{96958D56-4755-462B-BACD-E779E0439FD7}" type="datetimeFigureOut">
              <a:rPr lang="en-US" smtClean="0"/>
              <a:pPr/>
              <a:t>5/21/2023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0" tIns="46576" rIns="93150" bIns="4657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0" tIns="46576" rIns="93150" bIns="4657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50" tIns="46576" rIns="93150" bIns="46576" rtlCol="0" anchor="b"/>
          <a:lstStyle>
            <a:lvl1pPr algn="r">
              <a:defRPr sz="1200"/>
            </a:lvl1pPr>
          </a:lstStyle>
          <a:p>
            <a:fld id="{62E70689-7C75-417F-912F-FD70A0967E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54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E70689-7C75-417F-912F-FD70A0967EB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72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 userDrawn="1"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 userDrawn="1"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14282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DBC280FA-8A8B-4E5C-8056-D17E95ED7319}" type="datetime1">
              <a:rPr lang="en-US" smtClean="0"/>
              <a:pPr/>
              <a:t>5/21/2023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GB"/>
              <a:t>YOUR COMPANY NAME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96118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0C3C437F-050E-445F-8204-8D09ECBC1F8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800600" y="990600"/>
            <a:ext cx="4191000" cy="926076"/>
          </a:xfrm>
        </p:spPr>
        <p:txBody>
          <a:bodyPr/>
          <a:lstStyle>
            <a:lvl1pPr algn="l">
              <a:defRPr sz="28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1940256"/>
            <a:ext cx="4343399" cy="914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924800" cy="3886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2"/>
          <p:cNvSpPr>
            <a:spLocks noGrp="1"/>
          </p:cNvSpPr>
          <p:nvPr>
            <p:ph type="dt" sz="half" idx="2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04915-40B8-4AE5-BB5A-AD8B8C811B0A}" type="datetime1">
              <a:rPr lang="en-US" smtClean="0"/>
              <a:pPr/>
              <a:t>5/21/2023</a:t>
            </a:fld>
            <a:endParaRPr lang="en-US"/>
          </a:p>
        </p:txBody>
      </p:sp>
      <p:sp>
        <p:nvSpPr>
          <p:cNvPr id="5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YOUR COMPANY NAME</a:t>
            </a:r>
          </a:p>
        </p:txBody>
      </p:sp>
      <p:sp>
        <p:nvSpPr>
          <p:cNvPr id="6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5/21/2023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352796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 hasCustomPrompt="1"/>
          </p:nvPr>
        </p:nvSpPr>
        <p:spPr>
          <a:xfrm>
            <a:off x="3962396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019800" y="1828800"/>
            <a:ext cx="1447800" cy="1143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 hasCustomPrompt="1"/>
          </p:nvPr>
        </p:nvSpPr>
        <p:spPr>
          <a:xfrm>
            <a:off x="6629400" y="2514600"/>
            <a:ext cx="1828800" cy="2667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14018"/>
            <a:ext cx="2133600" cy="366183"/>
          </a:xfrm>
          <a:prstGeom prst="rect">
            <a:avLst/>
          </a:prstGeom>
        </p:spPr>
        <p:txBody>
          <a:bodyPr/>
          <a:lstStyle/>
          <a:p>
            <a:fld id="{92804915-40B8-4AE5-BB5A-AD8B8C811B0A}" type="datetime1">
              <a:rPr lang="en-US" smtClean="0"/>
              <a:pPr/>
              <a:t>5/21/2023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14018"/>
            <a:ext cx="2895600" cy="3661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YOUR COMPANY NAME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5800" y="17526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685800" y="3048000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85800" y="4372708"/>
            <a:ext cx="2514600" cy="10668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00400" y="1869831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200400" y="3124200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200400" y="4484077"/>
            <a:ext cx="5181600" cy="838200"/>
          </a:xfrm>
        </p:spPr>
        <p:txBody>
          <a:bodyPr anchor="ctr"/>
          <a:lstStyle>
            <a:lvl1pPr>
              <a:buFontTx/>
              <a:buNone/>
              <a:defRPr/>
            </a:lvl1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ectangle 7"/>
          <p:cNvSpPr/>
          <p:nvPr userDrawn="1"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" name="Freeform 8"/>
          <p:cNvSpPr/>
          <p:nvPr userDrawn="1"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000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2675" y="1371600"/>
            <a:ext cx="7924800" cy="4876800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6553200" y="6314018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EB42-3695-4CC8-9EB9-6441E8027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</p:spPr>
        <p:txBody>
          <a:bodyPr vert="horz" lIns="182880" tIns="36576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huntb@monroe.wednet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15026507.ed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111" y="112013"/>
            <a:ext cx="9144000" cy="63404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7" name="Title 1"/>
          <p:cNvSpPr>
            <a:spLocks noGrp="1"/>
          </p:cNvSpPr>
          <p:nvPr>
            <p:ph type="ctrTitle"/>
          </p:nvPr>
        </p:nvSpPr>
        <p:spPr>
          <a:xfrm>
            <a:off x="4866507" y="530142"/>
            <a:ext cx="3859221" cy="974353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Budget Advisory Committee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/>
          </p:nvPr>
        </p:nvSpPr>
        <p:spPr>
          <a:xfrm>
            <a:off x="5638800" y="1608816"/>
            <a:ext cx="2947278" cy="537030"/>
          </a:xfrm>
        </p:spPr>
        <p:txBody>
          <a:bodyPr anchor="ctr">
            <a:no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May 23, 2023</a:t>
            </a:r>
          </a:p>
        </p:txBody>
      </p:sp>
      <p:sp>
        <p:nvSpPr>
          <p:cNvPr id="9" name="Freeform 8"/>
          <p:cNvSpPr/>
          <p:nvPr/>
        </p:nvSpPr>
        <p:spPr>
          <a:xfrm>
            <a:off x="0" y="5715000"/>
            <a:ext cx="9144635" cy="1143000"/>
          </a:xfrm>
          <a:custGeom>
            <a:avLst/>
            <a:gdLst>
              <a:gd name="connsiteX0" fmla="*/ 0 w 9144000"/>
              <a:gd name="connsiteY0" fmla="*/ 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0 h 1143000"/>
              <a:gd name="connsiteX0" fmla="*/ 0 w 9144000"/>
              <a:gd name="connsiteY0" fmla="*/ 762000 h 1143000"/>
              <a:gd name="connsiteX1" fmla="*/ 9144000 w 9144000"/>
              <a:gd name="connsiteY1" fmla="*/ 0 h 1143000"/>
              <a:gd name="connsiteX2" fmla="*/ 9144000 w 9144000"/>
              <a:gd name="connsiteY2" fmla="*/ 1143000 h 1143000"/>
              <a:gd name="connsiteX3" fmla="*/ 0 w 9144000"/>
              <a:gd name="connsiteY3" fmla="*/ 1143000 h 1143000"/>
              <a:gd name="connsiteX4" fmla="*/ 0 w 9144000"/>
              <a:gd name="connsiteY4" fmla="*/ 762000 h 1143000"/>
              <a:gd name="connsiteX0" fmla="*/ 0 w 9144000"/>
              <a:gd name="connsiteY0" fmla="*/ 762000 h 1143000"/>
              <a:gd name="connsiteX1" fmla="*/ 7345680 w 9144000"/>
              <a:gd name="connsiteY1" fmla="*/ 1371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73456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000"/>
              <a:gd name="connsiteY0" fmla="*/ 762000 h 1143000"/>
              <a:gd name="connsiteX1" fmla="*/ 8069580 w 9144000"/>
              <a:gd name="connsiteY1" fmla="*/ 746760 h 1143000"/>
              <a:gd name="connsiteX2" fmla="*/ 9144000 w 9144000"/>
              <a:gd name="connsiteY2" fmla="*/ 0 h 1143000"/>
              <a:gd name="connsiteX3" fmla="*/ 9144000 w 9144000"/>
              <a:gd name="connsiteY3" fmla="*/ 1143000 h 1143000"/>
              <a:gd name="connsiteX4" fmla="*/ 0 w 9144000"/>
              <a:gd name="connsiteY4" fmla="*/ 1143000 h 1143000"/>
              <a:gd name="connsiteX5" fmla="*/ 0 w 9144000"/>
              <a:gd name="connsiteY5" fmla="*/ 762000 h 1143000"/>
              <a:gd name="connsiteX0" fmla="*/ 0 w 9144635"/>
              <a:gd name="connsiteY0" fmla="*/ 762000 h 1143000"/>
              <a:gd name="connsiteX1" fmla="*/ 8069580 w 9144635"/>
              <a:gd name="connsiteY1" fmla="*/ 746760 h 1143000"/>
              <a:gd name="connsiteX2" fmla="*/ 9144000 w 9144635"/>
              <a:gd name="connsiteY2" fmla="*/ 0 h 1143000"/>
              <a:gd name="connsiteX3" fmla="*/ 9144000 w 9144635"/>
              <a:gd name="connsiteY3" fmla="*/ 1143000 h 1143000"/>
              <a:gd name="connsiteX4" fmla="*/ 0 w 9144635"/>
              <a:gd name="connsiteY4" fmla="*/ 1143000 h 1143000"/>
              <a:gd name="connsiteX5" fmla="*/ 0 w 9144635"/>
              <a:gd name="connsiteY5" fmla="*/ 76200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635" h="1143000">
                <a:moveTo>
                  <a:pt x="0" y="762000"/>
                </a:moveTo>
                <a:lnTo>
                  <a:pt x="8069580" y="746760"/>
                </a:lnTo>
                <a:cubicBezTo>
                  <a:pt x="8954770" y="745490"/>
                  <a:pt x="9144635" y="172720"/>
                  <a:pt x="9144000" y="0"/>
                </a:cubicBezTo>
                <a:lnTo>
                  <a:pt x="9144000" y="1143000"/>
                </a:lnTo>
                <a:lnTo>
                  <a:pt x="0" y="1143000"/>
                </a:lnTo>
                <a:lnTo>
                  <a:pt x="0" y="76200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52400" dist="38100" dir="16200000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Freeform 7"/>
          <p:cNvSpPr/>
          <p:nvPr/>
        </p:nvSpPr>
        <p:spPr>
          <a:xfrm>
            <a:off x="0" y="-1"/>
            <a:ext cx="9144000" cy="970005"/>
          </a:xfrm>
          <a:custGeom>
            <a:avLst/>
            <a:gdLst>
              <a:gd name="connsiteX0" fmla="*/ 0 w 9144000"/>
              <a:gd name="connsiteY0" fmla="*/ 0 h 990600"/>
              <a:gd name="connsiteX1" fmla="*/ 9144000 w 9144000"/>
              <a:gd name="connsiteY1" fmla="*/ 0 h 990600"/>
              <a:gd name="connsiteX2" fmla="*/ 9144000 w 9144000"/>
              <a:gd name="connsiteY2" fmla="*/ 990600 h 990600"/>
              <a:gd name="connsiteX3" fmla="*/ 0 w 9144000"/>
              <a:gd name="connsiteY3" fmla="*/ 990600 h 990600"/>
              <a:gd name="connsiteX4" fmla="*/ 0 w 9144000"/>
              <a:gd name="connsiteY4" fmla="*/ 0 h 9906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604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9906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985911 w 9144000"/>
              <a:gd name="connsiteY3" fmla="*/ 998806 h 998806"/>
              <a:gd name="connsiteX4" fmla="*/ 0 w 9144000"/>
              <a:gd name="connsiteY4" fmla="*/ 990600 h 998806"/>
              <a:gd name="connsiteX5" fmla="*/ 0 w 9144000"/>
              <a:gd name="connsiteY5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900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80185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9144000 w 9144000"/>
              <a:gd name="connsiteY2" fmla="*/ 4572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4582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63000 w 9144000"/>
              <a:gd name="connsiteY2" fmla="*/ 228600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2989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8755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646942 w 9144000"/>
              <a:gd name="connsiteY2" fmla="*/ 527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993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265864"/>
              <a:gd name="connsiteY0" fmla="*/ 0 h 998806"/>
              <a:gd name="connsiteX1" fmla="*/ 9144000 w 9265864"/>
              <a:gd name="connsiteY1" fmla="*/ 0 h 998806"/>
              <a:gd name="connsiteX2" fmla="*/ 8951742 w 9265864"/>
              <a:gd name="connsiteY2" fmla="*/ 146539 h 998806"/>
              <a:gd name="connsiteX3" fmla="*/ 7561385 w 9265864"/>
              <a:gd name="connsiteY3" fmla="*/ 520505 h 998806"/>
              <a:gd name="connsiteX4" fmla="*/ 2377440 w 9265864"/>
              <a:gd name="connsiteY4" fmla="*/ 519332 h 998806"/>
              <a:gd name="connsiteX5" fmla="*/ 985911 w 9265864"/>
              <a:gd name="connsiteY5" fmla="*/ 998806 h 998806"/>
              <a:gd name="connsiteX6" fmla="*/ 0 w 9265864"/>
              <a:gd name="connsiteY6" fmla="*/ 990600 h 998806"/>
              <a:gd name="connsiteX7" fmla="*/ 0 w 9265864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50968"/>
              <a:gd name="connsiteY0" fmla="*/ 0 h 998806"/>
              <a:gd name="connsiteX1" fmla="*/ 9144000 w 9150968"/>
              <a:gd name="connsiteY1" fmla="*/ 0 h 998806"/>
              <a:gd name="connsiteX2" fmla="*/ 8951742 w 9150968"/>
              <a:gd name="connsiteY2" fmla="*/ 146539 h 998806"/>
              <a:gd name="connsiteX3" fmla="*/ 7561385 w 9150968"/>
              <a:gd name="connsiteY3" fmla="*/ 520505 h 998806"/>
              <a:gd name="connsiteX4" fmla="*/ 2377440 w 9150968"/>
              <a:gd name="connsiteY4" fmla="*/ 519332 h 998806"/>
              <a:gd name="connsiteX5" fmla="*/ 985911 w 9150968"/>
              <a:gd name="connsiteY5" fmla="*/ 998806 h 998806"/>
              <a:gd name="connsiteX6" fmla="*/ 0 w 9150968"/>
              <a:gd name="connsiteY6" fmla="*/ 990600 h 998806"/>
              <a:gd name="connsiteX7" fmla="*/ 0 w 9150968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5193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5205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9517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285750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8705850 w 9144000"/>
              <a:gd name="connsiteY4" fmla="*/ 142875 h 998806"/>
              <a:gd name="connsiteX5" fmla="*/ 7561385 w 9144000"/>
              <a:gd name="connsiteY5" fmla="*/ 291905 h 998806"/>
              <a:gd name="connsiteX6" fmla="*/ 2377440 w 9144000"/>
              <a:gd name="connsiteY6" fmla="*/ 290732 h 998806"/>
              <a:gd name="connsiteX7" fmla="*/ 985911 w 9144000"/>
              <a:gd name="connsiteY7" fmla="*/ 998806 h 998806"/>
              <a:gd name="connsiteX8" fmla="*/ 0 w 9144000"/>
              <a:gd name="connsiteY8" fmla="*/ 990600 h 998806"/>
              <a:gd name="connsiteX9" fmla="*/ 0 w 9144000"/>
              <a:gd name="connsiteY9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8715375 w 9144000"/>
              <a:gd name="connsiteY3" fmla="*/ 133350 h 998806"/>
              <a:gd name="connsiteX4" fmla="*/ 7561385 w 9144000"/>
              <a:gd name="connsiteY4" fmla="*/ 291905 h 998806"/>
              <a:gd name="connsiteX5" fmla="*/ 2377440 w 9144000"/>
              <a:gd name="connsiteY5" fmla="*/ 290732 h 998806"/>
              <a:gd name="connsiteX6" fmla="*/ 985911 w 9144000"/>
              <a:gd name="connsiteY6" fmla="*/ 998806 h 998806"/>
              <a:gd name="connsiteX7" fmla="*/ 0 w 9144000"/>
              <a:gd name="connsiteY7" fmla="*/ 990600 h 998806"/>
              <a:gd name="connsiteX8" fmla="*/ 0 w 9144000"/>
              <a:gd name="connsiteY8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8723142 w 9144000"/>
              <a:gd name="connsiteY2" fmla="*/ 146539 h 998806"/>
              <a:gd name="connsiteX3" fmla="*/ 7561385 w 9144000"/>
              <a:gd name="connsiteY3" fmla="*/ 291905 h 998806"/>
              <a:gd name="connsiteX4" fmla="*/ 2377440 w 9144000"/>
              <a:gd name="connsiteY4" fmla="*/ 290732 h 998806"/>
              <a:gd name="connsiteX5" fmla="*/ 985911 w 9144000"/>
              <a:gd name="connsiteY5" fmla="*/ 998806 h 998806"/>
              <a:gd name="connsiteX6" fmla="*/ 0 w 9144000"/>
              <a:gd name="connsiteY6" fmla="*/ 990600 h 998806"/>
              <a:gd name="connsiteX7" fmla="*/ 0 w 9144000"/>
              <a:gd name="connsiteY7" fmla="*/ 0 h 998806"/>
              <a:gd name="connsiteX0" fmla="*/ 0 w 10404231"/>
              <a:gd name="connsiteY0" fmla="*/ 0 h 998806"/>
              <a:gd name="connsiteX1" fmla="*/ 9144000 w 10404231"/>
              <a:gd name="connsiteY1" fmla="*/ 0 h 998806"/>
              <a:gd name="connsiteX2" fmla="*/ 7561385 w 10404231"/>
              <a:gd name="connsiteY2" fmla="*/ 291905 h 998806"/>
              <a:gd name="connsiteX3" fmla="*/ 2377440 w 10404231"/>
              <a:gd name="connsiteY3" fmla="*/ 290732 h 998806"/>
              <a:gd name="connsiteX4" fmla="*/ 985911 w 10404231"/>
              <a:gd name="connsiteY4" fmla="*/ 998806 h 998806"/>
              <a:gd name="connsiteX5" fmla="*/ 0 w 10404231"/>
              <a:gd name="connsiteY5" fmla="*/ 990600 h 998806"/>
              <a:gd name="connsiteX6" fmla="*/ 0 w 10404231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303606"/>
              <a:gd name="connsiteX1" fmla="*/ 9144000 w 9144000"/>
              <a:gd name="connsiteY1" fmla="*/ 0 h 1303606"/>
              <a:gd name="connsiteX2" fmla="*/ 7561385 w 9144000"/>
              <a:gd name="connsiteY2" fmla="*/ 291905 h 1303606"/>
              <a:gd name="connsiteX3" fmla="*/ 2377440 w 9144000"/>
              <a:gd name="connsiteY3" fmla="*/ 290732 h 1303606"/>
              <a:gd name="connsiteX4" fmla="*/ 985911 w 9144000"/>
              <a:gd name="connsiteY4" fmla="*/ 1303606 h 1303606"/>
              <a:gd name="connsiteX5" fmla="*/ 0 w 9144000"/>
              <a:gd name="connsiteY5" fmla="*/ 990600 h 1303606"/>
              <a:gd name="connsiteX6" fmla="*/ 0 w 9144000"/>
              <a:gd name="connsiteY6" fmla="*/ 0 h 13036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0600 h 998806"/>
              <a:gd name="connsiteX6" fmla="*/ 0 w 9144000"/>
              <a:gd name="connsiteY6" fmla="*/ 0 h 998806"/>
              <a:gd name="connsiteX0" fmla="*/ 0 w 9144000"/>
              <a:gd name="connsiteY0" fmla="*/ 0 h 1524000"/>
              <a:gd name="connsiteX1" fmla="*/ 9144000 w 9144000"/>
              <a:gd name="connsiteY1" fmla="*/ 0 h 1524000"/>
              <a:gd name="connsiteX2" fmla="*/ 7561385 w 9144000"/>
              <a:gd name="connsiteY2" fmla="*/ 291905 h 1524000"/>
              <a:gd name="connsiteX3" fmla="*/ 2377440 w 9144000"/>
              <a:gd name="connsiteY3" fmla="*/ 290732 h 1524000"/>
              <a:gd name="connsiteX4" fmla="*/ 985911 w 9144000"/>
              <a:gd name="connsiteY4" fmla="*/ 998806 h 1524000"/>
              <a:gd name="connsiteX5" fmla="*/ 0 w 9144000"/>
              <a:gd name="connsiteY5" fmla="*/ 1524000 h 1524000"/>
              <a:gd name="connsiteX6" fmla="*/ 0 w 9144000"/>
              <a:gd name="connsiteY6" fmla="*/ 0 h 1524000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14400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22578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8806"/>
              <a:gd name="connsiteX1" fmla="*/ 9144000 w 9144000"/>
              <a:gd name="connsiteY1" fmla="*/ 0 h 998806"/>
              <a:gd name="connsiteX2" fmla="*/ 7561385 w 9144000"/>
              <a:gd name="connsiteY2" fmla="*/ 291905 h 998806"/>
              <a:gd name="connsiteX3" fmla="*/ 2377440 w 9144000"/>
              <a:gd name="connsiteY3" fmla="*/ 290732 h 998806"/>
              <a:gd name="connsiteX4" fmla="*/ 985911 w 9144000"/>
              <a:gd name="connsiteY4" fmla="*/ 998806 h 998806"/>
              <a:gd name="connsiteX5" fmla="*/ 0 w 9144000"/>
              <a:gd name="connsiteY5" fmla="*/ 993422 h 998806"/>
              <a:gd name="connsiteX6" fmla="*/ 0 w 9144000"/>
              <a:gd name="connsiteY6" fmla="*/ 0 h 998806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004961 w 9144000"/>
              <a:gd name="connsiteY4" fmla="*/ 989281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993422"/>
              <a:gd name="connsiteX1" fmla="*/ 9144000 w 9144000"/>
              <a:gd name="connsiteY1" fmla="*/ 0 h 993422"/>
              <a:gd name="connsiteX2" fmla="*/ 7561385 w 9144000"/>
              <a:gd name="connsiteY2" fmla="*/ 291905 h 993422"/>
              <a:gd name="connsiteX3" fmla="*/ 2377440 w 9144000"/>
              <a:gd name="connsiteY3" fmla="*/ 290732 h 993422"/>
              <a:gd name="connsiteX4" fmla="*/ 1138826 w 9144000"/>
              <a:gd name="connsiteY4" fmla="*/ 842505 h 993422"/>
              <a:gd name="connsiteX5" fmla="*/ 0 w 9144000"/>
              <a:gd name="connsiteY5" fmla="*/ 993422 h 993422"/>
              <a:gd name="connsiteX6" fmla="*/ 0 w 9144000"/>
              <a:gd name="connsiteY6" fmla="*/ 0 h 993422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138826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377440 w 9144000"/>
              <a:gd name="connsiteY3" fmla="*/ 290732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3081775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760500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71326"/>
              <a:gd name="connsiteX1" fmla="*/ 9144000 w 9144000"/>
              <a:gd name="connsiteY1" fmla="*/ 0 h 871326"/>
              <a:gd name="connsiteX2" fmla="*/ 7561385 w 9144000"/>
              <a:gd name="connsiteY2" fmla="*/ 291905 h 871326"/>
              <a:gd name="connsiteX3" fmla="*/ 2846997 w 9144000"/>
              <a:gd name="connsiteY3" fmla="*/ 279993 h 871326"/>
              <a:gd name="connsiteX4" fmla="*/ 1657810 w 9144000"/>
              <a:gd name="connsiteY4" fmla="*/ 842505 h 871326"/>
              <a:gd name="connsiteX5" fmla="*/ 0 w 9144000"/>
              <a:gd name="connsiteY5" fmla="*/ 843066 h 871326"/>
              <a:gd name="connsiteX6" fmla="*/ 0 w 9144000"/>
              <a:gd name="connsiteY6" fmla="*/ 0 h 87132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7561385 w 9144000"/>
              <a:gd name="connsiteY2" fmla="*/ 291905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  <a:gd name="connsiteX0" fmla="*/ 0 w 9144000"/>
              <a:gd name="connsiteY0" fmla="*/ 0 h 843066"/>
              <a:gd name="connsiteX1" fmla="*/ 9144000 w 9144000"/>
              <a:gd name="connsiteY1" fmla="*/ 0 h 843066"/>
              <a:gd name="connsiteX2" fmla="*/ 8381050 w 9144000"/>
              <a:gd name="connsiteY2" fmla="*/ 282956 h 843066"/>
              <a:gd name="connsiteX3" fmla="*/ 2846997 w 9144000"/>
              <a:gd name="connsiteY3" fmla="*/ 279993 h 843066"/>
              <a:gd name="connsiteX4" fmla="*/ 1657810 w 9144000"/>
              <a:gd name="connsiteY4" fmla="*/ 842505 h 843066"/>
              <a:gd name="connsiteX5" fmla="*/ 0 w 9144000"/>
              <a:gd name="connsiteY5" fmla="*/ 843066 h 843066"/>
              <a:gd name="connsiteX6" fmla="*/ 0 w 9144000"/>
              <a:gd name="connsiteY6" fmla="*/ 0 h 843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00" h="843066">
                <a:moveTo>
                  <a:pt x="0" y="0"/>
                </a:moveTo>
                <a:lnTo>
                  <a:pt x="9144000" y="0"/>
                </a:lnTo>
                <a:cubicBezTo>
                  <a:pt x="9139875" y="117463"/>
                  <a:pt x="8968316" y="283237"/>
                  <a:pt x="8381050" y="282956"/>
                </a:cubicBezTo>
                <a:lnTo>
                  <a:pt x="2846997" y="279993"/>
                </a:lnTo>
                <a:cubicBezTo>
                  <a:pt x="2336230" y="300566"/>
                  <a:pt x="2408814" y="835164"/>
                  <a:pt x="1657810" y="842505"/>
                </a:cubicBezTo>
                <a:lnTo>
                  <a:pt x="0" y="84306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ABB441"/>
              </a:gs>
              <a:gs pos="65000">
                <a:schemeClr val="accent6">
                  <a:lumMod val="75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324AA7-AE73-45A2-BE47-47230A0889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12" y="-47372"/>
            <a:ext cx="1066800" cy="9715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Welcome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Welcome back!</a:t>
            </a: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Last scheduled meeting	</a:t>
            </a:r>
          </a:p>
          <a:p>
            <a:pPr marL="1028700" lvl="2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Meetings will continue year round for those who sign up for our extended committee</a:t>
            </a:r>
          </a:p>
          <a:p>
            <a:pPr marL="1028700" lvl="2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For those who choose not to continue – THANK YOU for participating and I hope the experience was worth your time!</a:t>
            </a:r>
          </a:p>
          <a:p>
            <a:pPr marL="1028700" lvl="2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Continue to reach out if you have any questions</a:t>
            </a:r>
          </a:p>
          <a:p>
            <a:pPr marL="800100" lvl="2" indent="0">
              <a:buClr>
                <a:schemeClr val="tx1"/>
              </a:buClr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34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anchor="ctr"/>
          <a:lstStyle/>
          <a:p>
            <a:pPr algn="r"/>
            <a:fld id="{0C3C437F-050E-445F-8204-8D09ECBC1F8A}" type="slidenum">
              <a:rPr lang="en-GB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3</a:t>
            </a:fld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33" name="Diagram 32"/>
          <p:cNvGraphicFramePr/>
          <p:nvPr>
            <p:extLst>
              <p:ext uri="{D42A27DB-BD31-4B8C-83A1-F6EECF244321}">
                <p14:modId xmlns:p14="http://schemas.microsoft.com/office/powerpoint/2010/main" val="77470688"/>
              </p:ext>
            </p:extLst>
          </p:nvPr>
        </p:nvGraphicFramePr>
        <p:xfrm>
          <a:off x="304800" y="1382144"/>
          <a:ext cx="8458200" cy="5298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        May 23</a:t>
            </a:r>
            <a:r>
              <a:rPr lang="en-US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rd</a:t>
            </a: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Agenda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7B67EA-EDEB-44CA-93AB-60641D59D2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73080"/>
            <a:ext cx="1066800" cy="9715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32FDC7-3045-4071-AB08-66085F4BE8AA}"/>
              </a:ext>
            </a:extLst>
          </p:cNvPr>
          <p:cNvSpPr txBox="1"/>
          <p:nvPr/>
        </p:nvSpPr>
        <p:spPr>
          <a:xfrm>
            <a:off x="317500" y="1735294"/>
            <a:ext cx="702752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Legislative Session Update </a:t>
            </a:r>
            <a:r>
              <a:rPr lang="en-US" sz="19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– What changes are part of the 23-24 legislative budget? Impacts for Monroe SD?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027C1C-FE4B-4C3C-A05A-30987110857B}"/>
              </a:ext>
            </a:extLst>
          </p:cNvPr>
          <p:cNvSpPr txBox="1"/>
          <p:nvPr/>
        </p:nvSpPr>
        <p:spPr>
          <a:xfrm>
            <a:off x="1219200" y="3611826"/>
            <a:ext cx="640080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Enrollment Projections – </a:t>
            </a:r>
            <a:r>
              <a:rPr lang="en-US" sz="19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Preliminary Revenue/Expenditure projections</a:t>
            </a:r>
            <a:r>
              <a:rPr lang="en-US" sz="24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endParaRPr lang="en-US" sz="1000" dirty="0">
              <a:solidFill>
                <a:srgbClr val="2E4A63"/>
              </a:solidFill>
              <a:highlight>
                <a:srgbClr val="ABB441"/>
              </a:highlight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/>
            <a:r>
              <a:rPr lang="en-US" sz="19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       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7E37D7-0D78-4828-A268-24DFE1F74726}"/>
              </a:ext>
            </a:extLst>
          </p:cNvPr>
          <p:cNvSpPr txBox="1"/>
          <p:nvPr/>
        </p:nvSpPr>
        <p:spPr>
          <a:xfrm>
            <a:off x="1600200" y="5347505"/>
            <a:ext cx="708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2400" dirty="0">
                <a:solidFill>
                  <a:srgbClr val="2E4A63"/>
                </a:solidFill>
                <a:highlight>
                  <a:srgbClr val="ABB441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Table Talks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anchor="ctr"/>
          <a:lstStyle/>
          <a:p>
            <a:pPr algn="r"/>
            <a:fld id="{0C3C437F-050E-445F-8204-8D09ECBC1F8A}" type="slidenum">
              <a:rPr lang="en-GB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4</a:t>
            </a:fld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33" name="Diagram 32"/>
          <p:cNvGraphicFramePr/>
          <p:nvPr>
            <p:extLst>
              <p:ext uri="{D42A27DB-BD31-4B8C-83A1-F6EECF244321}">
                <p14:modId xmlns:p14="http://schemas.microsoft.com/office/powerpoint/2010/main" val="422275466"/>
              </p:ext>
            </p:extLst>
          </p:nvPr>
        </p:nvGraphicFramePr>
        <p:xfrm>
          <a:off x="-23567" y="1282225"/>
          <a:ext cx="8458200" cy="5300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Future Meetings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7B67EA-EDEB-44CA-93AB-60641D59D2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73080"/>
            <a:ext cx="1066800" cy="971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3A3408-0F24-475B-96BC-268D0504F3A1}"/>
              </a:ext>
            </a:extLst>
          </p:cNvPr>
          <p:cNvSpPr txBox="1"/>
          <p:nvPr/>
        </p:nvSpPr>
        <p:spPr>
          <a:xfrm>
            <a:off x="914400" y="3246342"/>
            <a:ext cx="6781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2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July 25</a:t>
            </a:r>
            <a:r>
              <a:rPr lang="en-US" sz="2000" baseline="30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endParaRPr lang="en-US" sz="2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>
              <a:spcAft>
                <a:spcPts val="600"/>
              </a:spcAft>
            </a:pPr>
            <a:endParaRPr lang="en-US" sz="2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en-US" sz="2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Review of Draft Budget  - Feedback and Ideas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AE637E-393B-4AF6-9C5D-E443531483E9}"/>
              </a:ext>
            </a:extLst>
          </p:cNvPr>
          <p:cNvSpPr txBox="1"/>
          <p:nvPr/>
        </p:nvSpPr>
        <p:spPr>
          <a:xfrm>
            <a:off x="152401" y="1351664"/>
            <a:ext cx="69342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en-US" sz="2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June 20</a:t>
            </a:r>
            <a:r>
              <a:rPr lang="en-US" sz="2000" baseline="30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</a:t>
            </a:r>
            <a:endParaRPr lang="en-US" sz="2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lvl="0">
              <a:spcAft>
                <a:spcPts val="600"/>
              </a:spcAft>
            </a:pPr>
            <a:r>
              <a:rPr lang="en-US" sz="2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Where are we in the budget development process?  What decisions are being considered?  Feedback and Ideas….  </a:t>
            </a:r>
          </a:p>
        </p:txBody>
      </p:sp>
    </p:spTree>
    <p:extLst>
      <p:ext uri="{BB962C8B-B14F-4D97-AF65-F5344CB8AC3E}">
        <p14:creationId xmlns:p14="http://schemas.microsoft.com/office/powerpoint/2010/main" val="197539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Legislative Update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9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Legislative Update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sz="26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Legislative Update</a:t>
            </a:r>
            <a:endParaRPr lang="en-US" altLang="en-US" sz="26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Current Session Ended April 23</a:t>
            </a:r>
            <a:r>
              <a:rPr lang="en-US" altLang="en-US" baseline="30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rd</a:t>
            </a: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028700" lvl="2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4 Key focuses: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K-12 Prototypical Funding Model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Special Education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Transitional Kindergarten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Transportation</a:t>
            </a:r>
          </a:p>
          <a:p>
            <a:pPr marL="1485900" lvl="3">
              <a:buClr>
                <a:schemeClr val="tx1"/>
              </a:buClr>
            </a:pPr>
            <a:endParaRPr lang="en-US" altLang="en-US" sz="11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028700" lvl="2">
              <a:spcBef>
                <a:spcPts val="0"/>
              </a:spcBef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F203 Revenue Projection tool should be released by</a:t>
            </a:r>
          </a:p>
          <a:p>
            <a:pPr marL="800100" lvl="2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OSPI on May 24</a:t>
            </a:r>
            <a:r>
              <a:rPr lang="en-US" altLang="en-US" baseline="30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(tomorrow)</a:t>
            </a:r>
          </a:p>
          <a:p>
            <a:pPr marL="1028700" lvl="2">
              <a:buClr>
                <a:schemeClr val="tx1"/>
              </a:buClr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>
              <a:buClr>
                <a:schemeClr val="tx1"/>
              </a:buClr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</a:t>
            </a: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 algn="r">
              <a:buClr>
                <a:schemeClr val="tx1"/>
              </a:buClr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7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Legislative Update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295399"/>
            <a:ext cx="9258300" cy="5516881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sz="31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K-12 Prototypical Funding Model 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sz="2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Prototypical model changes</a:t>
            </a:r>
          </a:p>
          <a:p>
            <a:pPr marL="1028700" lvl="2">
              <a:buClr>
                <a:schemeClr val="tx1"/>
              </a:buClr>
            </a:pPr>
            <a:r>
              <a:rPr lang="en-US" sz="2600" dirty="0">
                <a:latin typeface="Verdana" panose="020B0604030504040204" pitchFamily="34" charset="0"/>
                <a:ea typeface="Verdana" panose="020B0604030504040204" pitchFamily="34" charset="0"/>
              </a:rPr>
              <a:t>Physical, Social, and Emotional Support (PSES)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sz="26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Increase of staff allocated in prototypical model over the next two years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sz="26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IMPACT:</a:t>
            </a:r>
            <a:r>
              <a:rPr lang="en-US" altLang="en-US" sz="26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Monroe currently staffs more than the  compliance factors so this increase funds more of the existing staff</a:t>
            </a:r>
          </a:p>
          <a:p>
            <a:pPr marL="1028700" lvl="2">
              <a:buClr>
                <a:schemeClr val="tx1"/>
              </a:buClr>
            </a:pPr>
            <a:r>
              <a:rPr lang="en-US" altLang="en-US" sz="22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sz="26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Inflationary Increase for Salaries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sz="26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3.7% for 2023-2024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sz="26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3.9% for 2024-2025 (projected, not final)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sz="26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IMPACT:</a:t>
            </a:r>
            <a:r>
              <a:rPr lang="en-US" altLang="en-US" sz="26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Additional funding for salaries, however, Monroe pays staff per our Collective Bargaining agreements</a:t>
            </a:r>
          </a:p>
          <a:p>
            <a:pPr marL="800100" lvl="2" indent="0">
              <a:buClr>
                <a:schemeClr val="tx1"/>
              </a:buClr>
              <a:buNone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2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</a:t>
            </a: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 algn="r">
              <a:buClr>
                <a:schemeClr val="tx1"/>
              </a:buClr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8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Legislative Update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295399"/>
            <a:ext cx="9258300" cy="5516881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K-12 Prototypical Funding Model 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sz="22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Prototypical model changes (continued)</a:t>
            </a:r>
          </a:p>
          <a:p>
            <a:pPr marL="1028700" lvl="2">
              <a:buClr>
                <a:schemeClr val="tx1"/>
              </a:buClr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</a:rPr>
              <a:t>Regionalization and Experience Mix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Legislation required to rebase regionalization every 4 years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20 Districts Received an increase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28 District received a decrease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sz="2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IMPACT:</a:t>
            </a:r>
            <a:r>
              <a:rPr lang="en-US" altLang="en-US" sz="2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Monroe’s regionalization remains unchanged-currently at 18%</a:t>
            </a:r>
          </a:p>
          <a:p>
            <a:pPr marL="800100" lvl="2" indent="0">
              <a:buClr>
                <a:schemeClr val="tx1"/>
              </a:buClr>
              <a:buNone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2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</a:t>
            </a: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 algn="r">
              <a:buClr>
                <a:schemeClr val="tx1"/>
              </a:buClr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9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Legislative Update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sz="26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Special Education</a:t>
            </a:r>
            <a:endParaRPr lang="en-US" altLang="en-US" sz="26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Funding Cap raised from 13.5% to 15%</a:t>
            </a:r>
          </a:p>
          <a:p>
            <a:pPr marL="1028700" lvl="2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 impact for Monroe since our rate is currently</a:t>
            </a:r>
          </a:p>
          <a:p>
            <a:pPr marL="1257300" lvl="3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below 13.5% gap</a:t>
            </a: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2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Funding multipliers increases for 2023-2024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Greater than 80% in BEA setting – from 1.0075 to 1.12</a:t>
            </a:r>
          </a:p>
          <a:p>
            <a:pPr marL="1485900" lvl="3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Less than or equal to 80% in BEA Setting – from .995 to 1.06</a:t>
            </a: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2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>
              <a:spcBef>
                <a:spcPts val="0"/>
              </a:spcBef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Remainder of </a:t>
            </a:r>
            <a:r>
              <a:rPr lang="en-US" altLang="en-US" dirty="0" err="1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SPeD</a:t>
            </a: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funding changes Vetoed by     </a:t>
            </a:r>
          </a:p>
          <a:p>
            <a:pPr marL="342900" lvl="1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governor</a:t>
            </a:r>
          </a:p>
          <a:p>
            <a:pPr marL="628650" lvl="1">
              <a:buClr>
                <a:schemeClr val="tx1"/>
              </a:buClr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</a:t>
            </a: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 algn="r">
              <a:buClr>
                <a:schemeClr val="tx1"/>
              </a:buClr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78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Legislative Update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Transitional Kindergarten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sz="22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Renamed “Transition to Kindergarten”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sz="22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sz="2200" b="1" u="sng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Not</a:t>
            </a:r>
            <a:r>
              <a:rPr lang="en-US" altLang="en-US" sz="22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Basic Education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sz="22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Partially state funded/partially federal funded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sz="22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Funded through prototypical model components</a:t>
            </a:r>
          </a:p>
          <a:p>
            <a:pPr marL="628650" lvl="1" indent="-228600">
              <a:spcBef>
                <a:spcPts val="0"/>
              </a:spcBef>
              <a:buClr>
                <a:schemeClr val="tx1"/>
              </a:buClr>
            </a:pPr>
            <a:r>
              <a:rPr lang="en-US" altLang="en-US" sz="22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Accounted for as a Categorical program is funded –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altLang="en-US" sz="22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revenue received must be spent in program</a:t>
            </a:r>
          </a:p>
          <a:p>
            <a:pPr lvl="1" indent="-342900">
              <a:spcBef>
                <a:spcPts val="0"/>
              </a:spcBef>
              <a:buClr>
                <a:schemeClr val="tx1"/>
              </a:buClr>
            </a:pPr>
            <a:r>
              <a:rPr lang="en-US" altLang="en-US" sz="22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OSPI is reviewing whether FTE can be counted in Levy Calculations</a:t>
            </a:r>
          </a:p>
          <a:p>
            <a:pPr marL="400050" lvl="1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</a:t>
            </a: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 algn="r">
              <a:buClr>
                <a:schemeClr val="tx1"/>
              </a:buClr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37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Legislative Update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Transportation</a:t>
            </a: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>
              <a:buClr>
                <a:schemeClr val="tx1"/>
              </a:buClr>
            </a:pPr>
            <a:r>
              <a:rPr lang="en-US" altLang="en-US" sz="22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$13,000,000 for FY 2023-2024 and $13,000,000 for FY 2024-2025</a:t>
            </a:r>
          </a:p>
          <a:p>
            <a:pPr marL="628650" lvl="1">
              <a:buClr>
                <a:schemeClr val="tx1"/>
              </a:buClr>
            </a:pPr>
            <a:r>
              <a:rPr lang="en-US" altLang="en-US" sz="22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Not considered Basic Education</a:t>
            </a:r>
          </a:p>
          <a:p>
            <a:pPr marL="628650" lvl="1">
              <a:buClr>
                <a:schemeClr val="tx1"/>
              </a:buClr>
            </a:pPr>
            <a:r>
              <a:rPr lang="en-US" altLang="en-US" sz="22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 changes to STARS funding formula</a:t>
            </a: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2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</a:t>
            </a: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 algn="r">
              <a:buClr>
                <a:schemeClr val="tx1"/>
              </a:buClr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82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Legislative Update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Enrollment Projections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352800" y="-699596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Enrollment Projections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741D67-E77E-4576-AB67-1A0D5EE6B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38" y="1382142"/>
            <a:ext cx="8913124" cy="47018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3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58132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3472734"/>
            <a:chOff x="1066800" y="1524000"/>
            <a:chExt cx="6172200" cy="3354396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Legislative Update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Enrollment Projections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</a:t>
              </a:r>
              <a:r>
                <a:rPr lang="en-US" sz="19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Preliminary Revenue/Expenditure Projections</a:t>
              </a: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6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905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0" y="-105693"/>
            <a:ext cx="9144000" cy="9906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2023-24 Preliminary Revenue Projections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9214EF-0BCB-4ABE-A037-2D55C592A847}"/>
              </a:ext>
            </a:extLst>
          </p:cNvPr>
          <p:cNvSpPr txBox="1"/>
          <p:nvPr/>
        </p:nvSpPr>
        <p:spPr>
          <a:xfrm>
            <a:off x="1295400" y="6001099"/>
            <a:ext cx="7162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Although estimates are based on conference budget – values may change when official F203 Estimates for State Revenues is available.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4F7EFEC-1806-44C7-879E-04A7F6002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382143"/>
            <a:ext cx="8991600" cy="43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1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609600" y="-379607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2023-24 Preliminary Expenditure Projections</a:t>
            </a:r>
            <a:endParaRPr lang="id-ID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68B6AA-B275-40C8-8948-C0D7AC541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353080"/>
            <a:ext cx="8915400" cy="447198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437A1615-8118-4175-8487-9BEDD48736C2}"/>
              </a:ext>
            </a:extLst>
          </p:cNvPr>
          <p:cNvSpPr/>
          <p:nvPr/>
        </p:nvSpPr>
        <p:spPr>
          <a:xfrm>
            <a:off x="5105400" y="4267200"/>
            <a:ext cx="18288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81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/>
          </a:p>
        </p:txBody>
      </p:sp>
      <p:sp>
        <p:nvSpPr>
          <p:cNvPr id="47" name="Rectangle 46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8" name="Freeform 47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ABB441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066800" y="1365312"/>
            <a:ext cx="6172200" cy="4656846"/>
            <a:chOff x="1066800" y="1524000"/>
            <a:chExt cx="6172200" cy="4498158"/>
          </a:xfrm>
        </p:grpSpPr>
        <p:sp>
          <p:nvSpPr>
            <p:cNvPr id="9" name="Rounded Rectangle 8"/>
            <p:cNvSpPr/>
            <p:nvPr/>
          </p:nvSpPr>
          <p:spPr>
            <a:xfrm>
              <a:off x="2008721" y="1782104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Legislative Update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2008721" y="2916256"/>
              <a:ext cx="5230279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</a:t>
              </a:r>
              <a:r>
                <a:rPr lang="en-US" sz="20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Enrollment Projections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9498" y="4060018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989498" y="5203780"/>
              <a:ext cx="5249502" cy="605521"/>
            </a:xfrm>
            <a:prstGeom prst="roundRect">
              <a:avLst/>
            </a:prstGeom>
            <a:solidFill>
              <a:srgbClr val="508EAA"/>
            </a:solidFill>
            <a:ln>
              <a:noFill/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>
                  <a:solidFill>
                    <a:schemeClr val="bg1"/>
                  </a:solidFill>
                </a:rPr>
                <a:t>     </a:t>
              </a:r>
              <a:endParaRPr lang="en-US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grpSp>
          <p:nvGrpSpPr>
            <p:cNvPr id="13" name="Group 61"/>
            <p:cNvGrpSpPr/>
            <p:nvPr/>
          </p:nvGrpSpPr>
          <p:grpSpPr>
            <a:xfrm>
              <a:off x="1086023" y="1524000"/>
              <a:ext cx="1076482" cy="1076482"/>
              <a:chOff x="1086023" y="1524000"/>
              <a:chExt cx="1076482" cy="1076482"/>
            </a:xfrm>
          </p:grpSpPr>
          <p:grpSp>
            <p:nvGrpSpPr>
              <p:cNvPr id="40" name="Group 19"/>
              <p:cNvGrpSpPr/>
              <p:nvPr/>
            </p:nvGrpSpPr>
            <p:grpSpPr>
              <a:xfrm>
                <a:off x="1086023" y="1524000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42" name="Oval 41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1" name="TextBox 40"/>
              <p:cNvSpPr txBox="1"/>
              <p:nvPr/>
            </p:nvSpPr>
            <p:spPr>
              <a:xfrm>
                <a:off x="1295400" y="1828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1</a:t>
                </a:r>
              </a:p>
            </p:txBody>
          </p:sp>
        </p:grpSp>
        <p:grpSp>
          <p:nvGrpSpPr>
            <p:cNvPr id="14" name="Group 62"/>
            <p:cNvGrpSpPr/>
            <p:nvPr/>
          </p:nvGrpSpPr>
          <p:grpSpPr>
            <a:xfrm>
              <a:off x="1086023" y="2658152"/>
              <a:ext cx="1076482" cy="1076482"/>
              <a:chOff x="1086023" y="2658152"/>
              <a:chExt cx="1076482" cy="1076482"/>
            </a:xfrm>
          </p:grpSpPr>
          <p:grpSp>
            <p:nvGrpSpPr>
              <p:cNvPr id="34" name="Group 19"/>
              <p:cNvGrpSpPr/>
              <p:nvPr/>
            </p:nvGrpSpPr>
            <p:grpSpPr>
              <a:xfrm>
                <a:off x="1086023" y="2658152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6" name="Oval 35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38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1273628" y="2960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2</a:t>
                </a:r>
              </a:p>
            </p:txBody>
          </p:sp>
        </p:grpSp>
        <p:grpSp>
          <p:nvGrpSpPr>
            <p:cNvPr id="15" name="Group 63"/>
            <p:cNvGrpSpPr/>
            <p:nvPr/>
          </p:nvGrpSpPr>
          <p:grpSpPr>
            <a:xfrm>
              <a:off x="1066800" y="3801914"/>
              <a:ext cx="1076482" cy="1076482"/>
              <a:chOff x="1066800" y="3801914"/>
              <a:chExt cx="1076482" cy="1076482"/>
            </a:xfrm>
          </p:grpSpPr>
          <p:grpSp>
            <p:nvGrpSpPr>
              <p:cNvPr id="28" name="Group 19"/>
              <p:cNvGrpSpPr/>
              <p:nvPr/>
            </p:nvGrpSpPr>
            <p:grpSpPr>
              <a:xfrm>
                <a:off x="1066800" y="3801914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30" name="Oval 29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9" name="TextBox 28"/>
              <p:cNvSpPr txBox="1"/>
              <p:nvPr/>
            </p:nvSpPr>
            <p:spPr>
              <a:xfrm>
                <a:off x="1262744" y="4103914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3</a:t>
                </a:r>
              </a:p>
            </p:txBody>
          </p:sp>
        </p:grpSp>
        <p:grpSp>
          <p:nvGrpSpPr>
            <p:cNvPr id="20" name="Group 64"/>
            <p:cNvGrpSpPr/>
            <p:nvPr/>
          </p:nvGrpSpPr>
          <p:grpSpPr>
            <a:xfrm>
              <a:off x="1066800" y="4945676"/>
              <a:ext cx="1076482" cy="1076482"/>
              <a:chOff x="1066800" y="4945676"/>
              <a:chExt cx="1076482" cy="1076482"/>
            </a:xfrm>
          </p:grpSpPr>
          <p:grpSp>
            <p:nvGrpSpPr>
              <p:cNvPr id="21" name="Group 19"/>
              <p:cNvGrpSpPr/>
              <p:nvPr/>
            </p:nvGrpSpPr>
            <p:grpSpPr>
              <a:xfrm>
                <a:off x="1066800" y="4945676"/>
                <a:ext cx="1076482" cy="1076482"/>
                <a:chOff x="1831699" y="2812774"/>
                <a:chExt cx="1600200" cy="1600200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1831699" y="2812774"/>
                  <a:ext cx="1600200" cy="16002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970314" y="2952353"/>
                  <a:ext cx="1306286" cy="1306286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2060672" y="3003294"/>
                  <a:ext cx="1128841" cy="1128841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2154829" y="3009302"/>
                  <a:ext cx="937518" cy="713806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3500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0"/>
                </a:gra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262744" y="52578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4</a:t>
                </a:r>
              </a:p>
            </p:txBody>
          </p:sp>
        </p:grpSp>
      </p:grpSp>
      <p:sp>
        <p:nvSpPr>
          <p:cNvPr id="50" name="Title 4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Objectives for Today</a:t>
            </a:r>
            <a:endParaRPr lang="id-ID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A2C4E8-9D24-43ED-A3C2-F0CEAD4B2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335D72-FDAA-419B-9D36-27D69E28790D}"/>
              </a:ext>
            </a:extLst>
          </p:cNvPr>
          <p:cNvSpPr/>
          <p:nvPr/>
        </p:nvSpPr>
        <p:spPr>
          <a:xfrm>
            <a:off x="2204067" y="3990797"/>
            <a:ext cx="4934085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9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Preliminary Revenue/Expenditure Projections</a:t>
            </a:r>
            <a:endParaRPr lang="en-US" sz="19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5F4D77-DD52-4877-B9D9-8BC56A94DC35}"/>
              </a:ext>
            </a:extLst>
          </p:cNvPr>
          <p:cNvSpPr/>
          <p:nvPr/>
        </p:nvSpPr>
        <p:spPr>
          <a:xfrm>
            <a:off x="2204067" y="5312746"/>
            <a:ext cx="1734770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9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Table Talks</a:t>
            </a:r>
            <a:endParaRPr lang="en-US" sz="1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6200" y="-1337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Table Talks - What’s next?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34290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Roughly $3.2M total reductions necessary (last of reductions due to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enrollment loss)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85800" lvl="1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ESSER III dollars – approximately $2.6M</a:t>
            </a:r>
          </a:p>
          <a:p>
            <a:pPr marL="1085850" lvl="2" indent="-28575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Identify areas of reduction over the next 15 months – Move some reductions to the 24-25 fiscal year</a:t>
            </a:r>
          </a:p>
          <a:p>
            <a:pPr marL="800100" lvl="2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85800" lvl="1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 Reductions in Force</a:t>
            </a:r>
            <a:endParaRPr lang="en-US" altLang="en-US" sz="18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028700" lvl="2" indent="-285750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Will reduce staffing in identified areas through the normal attrition</a:t>
            </a:r>
          </a:p>
          <a:p>
            <a:pPr marL="800100" lvl="2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altLang="en-US" sz="18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process</a:t>
            </a:r>
          </a:p>
          <a:p>
            <a:pPr marL="800100" lvl="2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85800" lvl="1">
              <a:spcBef>
                <a:spcPts val="0"/>
              </a:spcBef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Review effectiveness and efficiencies of existing programs, practices,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tools etc.  Make necessary cost saving adjustments to present  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 balanced budget board</a:t>
            </a:r>
          </a:p>
          <a:p>
            <a:pPr marL="400050" lvl="1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0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buClr>
                <a:schemeClr val="tx1"/>
              </a:buClr>
            </a:pPr>
            <a:r>
              <a:rPr lang="en-US" altLang="en-US" sz="18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Deadline for Draft Budget is July 10</a:t>
            </a:r>
            <a:r>
              <a:rPr lang="en-US" altLang="en-US" sz="1800" baseline="300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endParaRPr lang="en-US" altLang="en-US" sz="18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56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3355" y="147947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-4698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rgbClr val="508EA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Table Talks - What’s next?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13355" y="1330681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Charter Reminder</a:t>
            </a: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Level of Authority - Advisory to Superintendent</a:t>
            </a:r>
          </a:p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Table Talks</a:t>
            </a:r>
          </a:p>
          <a:p>
            <a:pPr marL="628650" lvl="1">
              <a:buClr>
                <a:schemeClr val="tx1"/>
              </a:buClr>
            </a:pPr>
            <a:r>
              <a:rPr lang="en-US" altLang="en-US" sz="19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have you heard regarding the state of Washington School District finances?</a:t>
            </a:r>
          </a:p>
          <a:p>
            <a:pPr marL="628650" lvl="1">
              <a:buClr>
                <a:schemeClr val="tx1"/>
              </a:buClr>
            </a:pPr>
            <a:r>
              <a:rPr lang="en-US" altLang="en-US" sz="1900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After going through this process:</a:t>
            </a:r>
          </a:p>
          <a:p>
            <a:pPr marL="1028700" lvl="2">
              <a:buClr>
                <a:schemeClr val="tx1"/>
              </a:buClr>
            </a:pPr>
            <a:r>
              <a:rPr lang="en-US" altLang="en-US" sz="19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would you like to communicate to the superintendent regarding the district budget and future reductions? </a:t>
            </a:r>
          </a:p>
          <a:p>
            <a:pPr marL="800100" lvl="2" indent="0">
              <a:buClr>
                <a:schemeClr val="tx1"/>
              </a:buClr>
              <a:buNone/>
            </a:pPr>
            <a:endParaRPr lang="en-US" altLang="en-US" sz="1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028700" lvl="2">
              <a:spcBef>
                <a:spcPts val="0"/>
              </a:spcBef>
              <a:buClr>
                <a:schemeClr val="tx1"/>
              </a:buClr>
            </a:pPr>
            <a:r>
              <a:rPr lang="en-US" altLang="en-US" sz="19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What is (are) your top priority (priorities)for the Monroe </a:t>
            </a:r>
          </a:p>
          <a:p>
            <a:pPr marL="800100" lvl="2" indent="0">
              <a:spcBef>
                <a:spcPts val="0"/>
              </a:spcBef>
              <a:buClr>
                <a:schemeClr val="tx1"/>
              </a:buClr>
              <a:buNone/>
            </a:pPr>
            <a:r>
              <a:rPr lang="en-US" altLang="en-US" sz="19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School District?</a:t>
            </a:r>
          </a:p>
          <a:p>
            <a:pPr marL="800100" lvl="2" indent="0">
              <a:spcBef>
                <a:spcPts val="0"/>
              </a:spcBef>
              <a:buClr>
                <a:schemeClr val="tx1"/>
              </a:buClr>
              <a:buNone/>
            </a:pPr>
            <a:endParaRPr lang="en-US" altLang="en-US" sz="1000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1" indent="-342900">
              <a:spcBef>
                <a:spcPts val="0"/>
              </a:spcBef>
              <a:buClr>
                <a:schemeClr val="tx1"/>
              </a:buClr>
            </a:pPr>
            <a:r>
              <a:rPr lang="en-US" altLang="en-US" sz="19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sz="1900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Report Out</a:t>
            </a:r>
          </a:p>
          <a:p>
            <a:pPr marL="1257300" lvl="3" indent="0">
              <a:buClr>
                <a:schemeClr val="tx1"/>
              </a:buClr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60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14300" y="0"/>
            <a:ext cx="9144000" cy="6858000"/>
          </a:xfrm>
          <a:prstGeom prst="rect">
            <a:avLst/>
          </a:prstGeom>
          <a:gradFill flip="none" rotWithShape="1">
            <a:gsLst>
              <a:gs pos="12000">
                <a:schemeClr val="bg1"/>
              </a:gs>
              <a:gs pos="61000">
                <a:schemeClr val="accent6">
                  <a:lumMod val="60000"/>
                  <a:lumOff val="40000"/>
                </a:schemeClr>
              </a:gs>
              <a:gs pos="86000">
                <a:schemeClr val="accent6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0" y="6827270"/>
            <a:ext cx="9144000" cy="45719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Freeform 10"/>
          <p:cNvSpPr/>
          <p:nvPr/>
        </p:nvSpPr>
        <p:spPr>
          <a:xfrm>
            <a:off x="0" y="0"/>
            <a:ext cx="9144000" cy="1235075"/>
          </a:xfrm>
          <a:custGeom>
            <a:avLst/>
            <a:gdLst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0 w 9144000"/>
              <a:gd name="connsiteY3" fmla="*/ 1066800 h 1066800"/>
              <a:gd name="connsiteX4" fmla="*/ 0 w 9144000"/>
              <a:gd name="connsiteY4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1552575 w 9144000"/>
              <a:gd name="connsiteY3" fmla="*/ 1066800 h 1066800"/>
              <a:gd name="connsiteX4" fmla="*/ 0 w 9144000"/>
              <a:gd name="connsiteY4" fmla="*/ 1066800 h 1066800"/>
              <a:gd name="connsiteX5" fmla="*/ 0 w 9144000"/>
              <a:gd name="connsiteY5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4457700 w 9144000"/>
              <a:gd name="connsiteY3" fmla="*/ 1066800 h 1066800"/>
              <a:gd name="connsiteX4" fmla="*/ 1552575 w 9144000"/>
              <a:gd name="connsiteY4" fmla="*/ 1066800 h 1066800"/>
              <a:gd name="connsiteX5" fmla="*/ 0 w 9144000"/>
              <a:gd name="connsiteY5" fmla="*/ 1066800 h 1066800"/>
              <a:gd name="connsiteX6" fmla="*/ 0 w 9144000"/>
              <a:gd name="connsiteY6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44577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286625 w 9144000"/>
              <a:gd name="connsiteY3" fmla="*/ 1066800 h 1066800"/>
              <a:gd name="connsiteX4" fmla="*/ 1866900 w 9144000"/>
              <a:gd name="connsiteY4" fmla="*/ 1066800 h 1066800"/>
              <a:gd name="connsiteX5" fmla="*/ 1552575 w 9144000"/>
              <a:gd name="connsiteY5" fmla="*/ 1066800 h 1066800"/>
              <a:gd name="connsiteX6" fmla="*/ 0 w 9144000"/>
              <a:gd name="connsiteY6" fmla="*/ 1066800 h 1066800"/>
              <a:gd name="connsiteX7" fmla="*/ 0 w 9144000"/>
              <a:gd name="connsiteY7" fmla="*/ 0 h 1066800"/>
              <a:gd name="connsiteX0" fmla="*/ 0 w 9144000"/>
              <a:gd name="connsiteY0" fmla="*/ 0 h 1066800"/>
              <a:gd name="connsiteX1" fmla="*/ 9144000 w 9144000"/>
              <a:gd name="connsiteY1" fmla="*/ 0 h 1066800"/>
              <a:gd name="connsiteX2" fmla="*/ 9144000 w 9144000"/>
              <a:gd name="connsiteY2" fmla="*/ 1066800 h 1066800"/>
              <a:gd name="connsiteX3" fmla="*/ 7639050 w 9144000"/>
              <a:gd name="connsiteY3" fmla="*/ 1066800 h 1066800"/>
              <a:gd name="connsiteX4" fmla="*/ 7286625 w 9144000"/>
              <a:gd name="connsiteY4" fmla="*/ 1066800 h 1066800"/>
              <a:gd name="connsiteX5" fmla="*/ 1866900 w 9144000"/>
              <a:gd name="connsiteY5" fmla="*/ 1066800 h 1066800"/>
              <a:gd name="connsiteX6" fmla="*/ 1552575 w 9144000"/>
              <a:gd name="connsiteY6" fmla="*/ 1066800 h 1066800"/>
              <a:gd name="connsiteX7" fmla="*/ 0 w 9144000"/>
              <a:gd name="connsiteY7" fmla="*/ 1066800 h 1066800"/>
              <a:gd name="connsiteX8" fmla="*/ 0 w 9144000"/>
              <a:gd name="connsiteY8" fmla="*/ 0 h 10668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0668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5525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76390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19200"/>
              <a:gd name="connsiteX1" fmla="*/ 9144000 w 9144000"/>
              <a:gd name="connsiteY1" fmla="*/ 0 h 1219200"/>
              <a:gd name="connsiteX2" fmla="*/ 9144000 w 9144000"/>
              <a:gd name="connsiteY2" fmla="*/ 1066800 h 1219200"/>
              <a:gd name="connsiteX3" fmla="*/ 8096250 w 9144000"/>
              <a:gd name="connsiteY3" fmla="*/ 1066800 h 1219200"/>
              <a:gd name="connsiteX4" fmla="*/ 7286625 w 9144000"/>
              <a:gd name="connsiteY4" fmla="*/ 1219200 h 1219200"/>
              <a:gd name="connsiteX5" fmla="*/ 1866900 w 9144000"/>
              <a:gd name="connsiteY5" fmla="*/ 1219200 h 1219200"/>
              <a:gd name="connsiteX6" fmla="*/ 1019175 w 9144000"/>
              <a:gd name="connsiteY6" fmla="*/ 1066800 h 1219200"/>
              <a:gd name="connsiteX7" fmla="*/ 0 w 9144000"/>
              <a:gd name="connsiteY7" fmla="*/ 1066800 h 1219200"/>
              <a:gd name="connsiteX8" fmla="*/ 0 w 9144000"/>
              <a:gd name="connsiteY8" fmla="*/ 0 h 1219200"/>
              <a:gd name="connsiteX0" fmla="*/ 0 w 9144000"/>
              <a:gd name="connsiteY0" fmla="*/ 0 h 1225550"/>
              <a:gd name="connsiteX1" fmla="*/ 9144000 w 9144000"/>
              <a:gd name="connsiteY1" fmla="*/ 0 h 1225550"/>
              <a:gd name="connsiteX2" fmla="*/ 9144000 w 9144000"/>
              <a:gd name="connsiteY2" fmla="*/ 1066800 h 1225550"/>
              <a:gd name="connsiteX3" fmla="*/ 8096250 w 9144000"/>
              <a:gd name="connsiteY3" fmla="*/ 1066800 h 1225550"/>
              <a:gd name="connsiteX4" fmla="*/ 7286625 w 9144000"/>
              <a:gd name="connsiteY4" fmla="*/ 1219200 h 1225550"/>
              <a:gd name="connsiteX5" fmla="*/ 1866900 w 9144000"/>
              <a:gd name="connsiteY5" fmla="*/ 1219200 h 1225550"/>
              <a:gd name="connsiteX6" fmla="*/ 1019175 w 9144000"/>
              <a:gd name="connsiteY6" fmla="*/ 1066800 h 1225550"/>
              <a:gd name="connsiteX7" fmla="*/ 0 w 9144000"/>
              <a:gd name="connsiteY7" fmla="*/ 1066800 h 1225550"/>
              <a:gd name="connsiteX8" fmla="*/ 0 w 9144000"/>
              <a:gd name="connsiteY8" fmla="*/ 0 h 1225550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10668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10668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10668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10668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0668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  <a:gd name="connsiteX0" fmla="*/ 0 w 9144000"/>
              <a:gd name="connsiteY0" fmla="*/ 0 h 1235075"/>
              <a:gd name="connsiteX1" fmla="*/ 9144000 w 9144000"/>
              <a:gd name="connsiteY1" fmla="*/ 0 h 1235075"/>
              <a:gd name="connsiteX2" fmla="*/ 9144000 w 9144000"/>
              <a:gd name="connsiteY2" fmla="*/ 838200 h 1235075"/>
              <a:gd name="connsiteX3" fmla="*/ 8096250 w 9144000"/>
              <a:gd name="connsiteY3" fmla="*/ 838200 h 1235075"/>
              <a:gd name="connsiteX4" fmla="*/ 7286625 w 9144000"/>
              <a:gd name="connsiteY4" fmla="*/ 1219200 h 1235075"/>
              <a:gd name="connsiteX5" fmla="*/ 1866900 w 9144000"/>
              <a:gd name="connsiteY5" fmla="*/ 1219200 h 1235075"/>
              <a:gd name="connsiteX6" fmla="*/ 1019175 w 9144000"/>
              <a:gd name="connsiteY6" fmla="*/ 838200 h 1235075"/>
              <a:gd name="connsiteX7" fmla="*/ 0 w 9144000"/>
              <a:gd name="connsiteY7" fmla="*/ 838200 h 1235075"/>
              <a:gd name="connsiteX8" fmla="*/ 0 w 9144000"/>
              <a:gd name="connsiteY8" fmla="*/ 0 h 123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1235075">
                <a:moveTo>
                  <a:pt x="0" y="0"/>
                </a:moveTo>
                <a:lnTo>
                  <a:pt x="9144000" y="0"/>
                </a:lnTo>
                <a:lnTo>
                  <a:pt x="9144000" y="838200"/>
                </a:lnTo>
                <a:lnTo>
                  <a:pt x="8096250" y="838200"/>
                </a:lnTo>
                <a:cubicBezTo>
                  <a:pt x="7759700" y="831850"/>
                  <a:pt x="7604125" y="1235075"/>
                  <a:pt x="7286625" y="1219200"/>
                </a:cubicBezTo>
                <a:lnTo>
                  <a:pt x="1866900" y="1219200"/>
                </a:lnTo>
                <a:cubicBezTo>
                  <a:pt x="1527175" y="1225550"/>
                  <a:pt x="1358900" y="841375"/>
                  <a:pt x="1019175" y="838200"/>
                </a:cubicBez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508EAA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B2EEB42-3695-4CC8-9EB9-6441E8027B8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Thank you!</a:t>
            </a:r>
            <a:endParaRPr lang="id-ID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A463574-8C28-40CD-B69D-7D692ABCCE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67" y="5854030"/>
            <a:ext cx="1066800" cy="99060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3C374DE-D4B5-4456-B89E-E7C22543DEFD}"/>
              </a:ext>
            </a:extLst>
          </p:cNvPr>
          <p:cNvSpPr txBox="1">
            <a:spLocks/>
          </p:cNvSpPr>
          <p:nvPr/>
        </p:nvSpPr>
        <p:spPr>
          <a:xfrm>
            <a:off x="0" y="1479550"/>
            <a:ext cx="9144000" cy="5103244"/>
          </a:xfrm>
          <a:prstGeom prst="rect">
            <a:avLst/>
          </a:prstGeom>
        </p:spPr>
        <p:txBody>
          <a:bodyPr vert="horz" lIns="182880" tIns="365760" rIns="182880" bIns="18288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Questions/Discussion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huntb@monroe.wednet.edu</a:t>
            </a:r>
            <a:endParaRPr lang="en-US" altLang="en-US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360-804-2519</a:t>
            </a:r>
          </a:p>
          <a:p>
            <a:pPr marL="400050" lvl="1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Next Meeting: June 20</a:t>
            </a:r>
            <a:r>
              <a:rPr lang="en-US" altLang="en-US" baseline="30000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</a:t>
            </a: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6:00pm – 7:30pm</a:t>
            </a:r>
          </a:p>
          <a:p>
            <a:pPr marL="628650" lvl="1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rgbClr val="ABB441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Optional Sign up for Extended meetings</a:t>
            </a:r>
          </a:p>
          <a:p>
            <a:pPr marL="0" indent="0">
              <a:buClr>
                <a:schemeClr val="tx1"/>
              </a:buClr>
              <a:buNone/>
            </a:pPr>
            <a:endParaRPr lang="en-US" altLang="en-US" dirty="0">
              <a:solidFill>
                <a:srgbClr val="2E4A63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228600" indent="-228600">
              <a:buClr>
                <a:schemeClr val="tx1"/>
              </a:buClr>
            </a:pPr>
            <a:r>
              <a:rPr lang="en-US" altLang="en-US" dirty="0">
                <a:solidFill>
                  <a:srgbClr val="2E4A63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Exit Ticket</a:t>
            </a:r>
          </a:p>
          <a:p>
            <a:pPr marL="0" indent="0">
              <a:buNone/>
            </a:pPr>
            <a:endParaRPr lang="en-US" altLang="en-US" sz="17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200" dirty="0">
              <a:solidFill>
                <a:srgbClr val="508EAA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lvl="2">
              <a:buFont typeface="Courier New" panose="02070309020205020404" pitchFamily="49" charset="0"/>
              <a:buChar char="o"/>
            </a:pPr>
            <a:endParaRPr lang="en-US" altLang="en-US" sz="1900" dirty="0">
              <a:solidFill>
                <a:srgbClr val="ABB441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bigstock_Plant_Growth_-_Business_Concep_1474549.png">
            <a:extLst>
              <a:ext uri="{FF2B5EF4-FFF2-40B4-BE49-F238E27FC236}">
                <a16:creationId xmlns:a16="http://schemas.microsoft.com/office/drawing/2014/main" id="{6EAAC4FE-EC50-42A5-B57E-794FFD5831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338" t="17711" r="10756" b="14826"/>
          <a:stretch>
            <a:fillRect/>
          </a:stretch>
        </p:blipFill>
        <p:spPr>
          <a:xfrm>
            <a:off x="6761328" y="4613553"/>
            <a:ext cx="2611272" cy="234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9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4d1cc3c18a159634de48f234fd2e03ddc36e391"/>
</p:tagLst>
</file>

<file path=ppt/theme/theme1.xml><?xml version="1.0" encoding="utf-8"?>
<a:theme xmlns:a="http://schemas.openxmlformats.org/drawingml/2006/main" name="Office Theme">
  <a:themeElements>
    <a:clrScheme name="Custom 13">
      <a:dk1>
        <a:srgbClr val="2E4A63"/>
      </a:dk1>
      <a:lt1>
        <a:srgbClr val="E5E5E5"/>
      </a:lt1>
      <a:dk2>
        <a:srgbClr val="508EAA"/>
      </a:dk2>
      <a:lt2>
        <a:srgbClr val="ABB441"/>
      </a:lt2>
      <a:accent1>
        <a:srgbClr val="CECECE"/>
      </a:accent1>
      <a:accent2>
        <a:srgbClr val="A9946F"/>
      </a:accent2>
      <a:accent3>
        <a:srgbClr val="BFBFBF"/>
      </a:accent3>
      <a:accent4>
        <a:srgbClr val="E6BF8C"/>
      </a:accent4>
      <a:accent5>
        <a:srgbClr val="634215"/>
      </a:accent5>
      <a:accent6>
        <a:srgbClr val="D8D8D8"/>
      </a:accent6>
      <a:hlink>
        <a:srgbClr val="626359"/>
      </a:hlink>
      <a:folHlink>
        <a:srgbClr val="7F7F7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62297</TotalTime>
  <Words>800</Words>
  <Application>Microsoft Office PowerPoint</Application>
  <PresentationFormat>On-screen Show (4:3)</PresentationFormat>
  <Paragraphs>231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Arial</vt:lpstr>
      <vt:lpstr>Verdana</vt:lpstr>
      <vt:lpstr>Courier New</vt:lpstr>
      <vt:lpstr>Office Theme</vt:lpstr>
      <vt:lpstr>Budget Advisory Committee</vt:lpstr>
      <vt:lpstr>Welcome</vt:lpstr>
      <vt:lpstr>               May 23rd - Agenda</vt:lpstr>
      <vt:lpstr>Future Meetings</vt:lpstr>
      <vt:lpstr>Objectives for Today</vt:lpstr>
      <vt:lpstr>Legislative Update</vt:lpstr>
      <vt:lpstr>Legislative Update</vt:lpstr>
      <vt:lpstr>Legislative Update</vt:lpstr>
      <vt:lpstr>Legislative Update</vt:lpstr>
      <vt:lpstr>Legislative Update</vt:lpstr>
      <vt:lpstr>Legislative Update</vt:lpstr>
      <vt:lpstr>Objectives for Today</vt:lpstr>
      <vt:lpstr>Enrollment Projections</vt:lpstr>
      <vt:lpstr>Objectives for Today</vt:lpstr>
      <vt:lpstr>2023-24 Preliminary Revenue Projections</vt:lpstr>
      <vt:lpstr>2023-24 Preliminary Expenditure Projections</vt:lpstr>
      <vt:lpstr>Objectives for Today</vt:lpstr>
      <vt:lpstr>Table Talks - What’s next?</vt:lpstr>
      <vt:lpstr>Table Talks - What’s next?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</dc:creator>
  <cp:lastModifiedBy>Hunt, Brenda</cp:lastModifiedBy>
  <cp:revision>762</cp:revision>
  <cp:lastPrinted>2023-05-23T20:48:07Z</cp:lastPrinted>
  <dcterms:created xsi:type="dcterms:W3CDTF">2010-04-23T06:19:39Z</dcterms:created>
  <dcterms:modified xsi:type="dcterms:W3CDTF">2023-05-23T20:49:22Z</dcterms:modified>
</cp:coreProperties>
</file>