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2"/>
  </p:notesMasterIdLst>
  <p:sldIdLst>
    <p:sldId id="256" r:id="rId2"/>
    <p:sldId id="257" r:id="rId3"/>
    <p:sldId id="269" r:id="rId4"/>
    <p:sldId id="266" r:id="rId5"/>
    <p:sldId id="273" r:id="rId6"/>
    <p:sldId id="265" r:id="rId7"/>
    <p:sldId id="271" r:id="rId8"/>
    <p:sldId id="272" r:id="rId9"/>
    <p:sldId id="270" r:id="rId10"/>
    <p:sldId id="26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59C29F-B028-C000-01B9-484698FDA459}" v="225" dt="2021-04-27T13:04:55.959"/>
    <p1510:client id="{1512B94B-4C4B-DC7E-FDE5-4EAFDA8862C9}" v="824" dt="2021-04-27T15:01:44.979"/>
    <p1510:client id="{2C6BC29F-F038-C000-01B9-4BA3A9D9B9C0}" v="69" dt="2021-04-27T18:14:52.440"/>
    <p1510:client id="{42881E74-0E64-4E4C-A5E9-29BB7E439665}" v="2546" dt="2021-04-26T20:42:46.768"/>
    <p1510:client id="{46C7A991-1C4D-02F9-A3D9-05EF2AB788B8}" v="129" dt="2021-04-27T18:56:46.736"/>
    <p1510:client id="{57243475-3940-F035-9179-67F3AE3E3B06}" v="409" dt="2021-04-27T01:59:32.540"/>
    <p1510:client id="{6526D9BF-7C3B-B77D-56F7-F0C6AD250C16}" v="900" dt="2021-09-15T15:04:51.945"/>
    <p1510:client id="{8A521125-9972-7E96-44F7-DC0CC1E4E6B5}" v="9" dt="2021-04-28T18:21:01.678"/>
    <p1510:client id="{94E0EDFE-8265-0428-8505-25C5BA122551}" v="6" dt="2021-04-28T19:28:07.499"/>
    <p1510:client id="{A5E3F734-862A-67F2-F1DA-DA299E22FDE2}" v="752" dt="2021-09-16T14:35:31.576"/>
    <p1510:client id="{BE866022-FE7F-CD99-1C09-2BD1E7E82C7F}" v="11" dt="2021-09-15T14:05:27.560"/>
    <p1510:client id="{D46961C6-2F72-A530-3D7B-466381C3E105}" v="394" dt="2021-09-15T13:44:53.192"/>
    <p1510:client id="{DCACC29F-2031-B000-FA79-505B9EE066F8}" v="1" dt="2021-04-28T13:21:40.8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4EF7D0-C59A-45BA-BAE0-9AEBD69E8169}" type="datetimeFigureOut">
              <a:rPr lang="en-US"/>
              <a:t>10/9/2021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0032CE-BE9A-488D-9A44-4E9916FE7DE1}" type="slidenum">
              <a:rPr lang="en-US"/>
              <a:t>‹#›</a:t>
            </a:fld>
            <a:endParaRPr lang="en-US"/>
          </a:p>
        </p:txBody>
      </p:sp>
    </p:spTree>
    <p:extLst>
      <p:ext uri="{BB962C8B-B14F-4D97-AF65-F5344CB8AC3E}">
        <p14:creationId xmlns:p14="http://schemas.microsoft.com/office/powerpoint/2010/main" val="1008157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AB3A824-1A51-4B26-AD58-A6D8E14F6C04}" type="datetimeFigureOut">
              <a:rPr lang="en-US" dirty="0"/>
              <a:t>10/9/2021</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a:solidFill>
                  <a:schemeClr val="accent6"/>
                </a:solidFill>
                <a:latin typeface="Wingdings 3" panose="05040102010807070707" pitchFamily="18" charset="2"/>
              </a:rPr>
              <a:t>z</a:t>
            </a:r>
            <a:endParaRPr lang="en-US" sz="240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982284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D162C4-EDD9-4389-A98B-B87ECEA2A816}" type="datetimeFigureOut">
              <a:rPr lang="en-US" dirty="0"/>
              <a:t>10/9/2021</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41378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10/9/2021</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2859662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p>
        </p:txBody>
      </p:sp>
      <p:sp>
        <p:nvSpPr>
          <p:cNvPr id="3" name="Content Placeholder 2"/>
          <p:cNvSpPr>
            <a:spLocks noGrp="1"/>
          </p:cNvSpPr>
          <p:nvPr>
            <p:ph sz="half" idx="1"/>
          </p:nvPr>
        </p:nvSpPr>
        <p:spPr>
          <a:xfrm>
            <a:off x="2605374" y="2052116"/>
            <a:ext cx="3891960" cy="39978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66636" y="2052114"/>
            <a:ext cx="3894222" cy="39978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A954B2F-12DE-47F5-8894-472B206D2E1E}" type="datetimeFigureOut">
              <a:rPr lang="en-US" dirty="0"/>
              <a:t>10/9/2021</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123785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F30E46F-7819-4ACF-B48B-48222C2ACC88}" type="datetimeFigureOut">
              <a:rPr lang="en-US" dirty="0"/>
              <a:t>10/9/2021</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4116722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AF3416-4057-4DAA-829D-4CA07428D088}" type="datetimeFigureOut">
              <a:rPr lang="en-US" dirty="0"/>
              <a:t>10/9/2021</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074175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10/9/2021</a:t>
            </a:fld>
            <a:endParaRPr lang="en-US"/>
          </a:p>
        </p:txBody>
      </p:sp>
      <p:sp>
        <p:nvSpPr>
          <p:cNvPr id="3" name="Footer Placeholder 2"/>
          <p:cNvSpPr>
            <a:spLocks noGrp="1"/>
          </p:cNvSpPr>
          <p:nvPr>
            <p:ph type="ftr" sz="quarter" idx="11"/>
          </p:nvPr>
        </p:nvSpPr>
        <p:spPr/>
        <p:txBody>
          <a:bodyPr/>
          <a:lstStyle/>
          <a:p>
            <a:r>
              <a:rPr lang="en-US"/>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2697581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p>
        </p:txBody>
      </p:sp>
      <p:sp>
        <p:nvSpPr>
          <p:cNvPr id="3" name="Content Placeholder 2"/>
          <p:cNvSpPr>
            <a:spLocks noGrp="1"/>
          </p:cNvSpPr>
          <p:nvPr>
            <p:ph idx="1"/>
          </p:nvPr>
        </p:nvSpPr>
        <p:spPr>
          <a:xfrm>
            <a:off x="5120154" y="805818"/>
            <a:ext cx="5446278" cy="52441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10/9/2021</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1313726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10/9/2021</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785372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857E33E-8B18-4087-B112-809917729534}" type="datetimeFigureOut">
              <a:rPr lang="en-US" dirty="0"/>
              <a:t>10/9/2021</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805333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FFE419-2371-464F-8239-3959401C3561}" type="datetimeFigureOut">
              <a:rPr lang="en-US" dirty="0"/>
              <a:t>10/9/2021</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1196935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Eigth level</a:t>
            </a:r>
          </a:p>
          <a:p>
            <a:pPr lvl="8"/>
            <a:r>
              <a:rPr lang="en-US"/>
              <a:t>Ninth level</a:t>
            </a:r>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10/9/2021</a:t>
            </a:fld>
            <a:endParaRPr lang="en-US"/>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38704837"/>
      </p:ext>
    </p:extLst>
  </p:cSld>
  <p:clrMap bg1="dk1" tx1="lt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hyperlink" Target="https://atriumhealth.org/community/health/obesity/healthy-together" TargetMode="Externa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Desk with stethoscope and computer keyboard">
            <a:extLst>
              <a:ext uri="{FF2B5EF4-FFF2-40B4-BE49-F238E27FC236}">
                <a16:creationId xmlns:a16="http://schemas.microsoft.com/office/drawing/2014/main" id="{C60BFCCC-E1CE-45C1-B7FC-12460AF4C17D}"/>
              </a:ext>
            </a:extLst>
          </p:cNvPr>
          <p:cNvPicPr>
            <a:picLocks noChangeAspect="1"/>
          </p:cNvPicPr>
          <p:nvPr/>
        </p:nvPicPr>
        <p:blipFill rotWithShape="1">
          <a:blip r:embed="rId2">
            <a:alphaModFix amt="40000"/>
          </a:blip>
          <a:srcRect r="-1" b="15522"/>
          <a:stretch/>
        </p:blipFill>
        <p:spPr>
          <a:xfrm>
            <a:off x="20" y="-1"/>
            <a:ext cx="12189789" cy="6873457"/>
          </a:xfrm>
          <a:prstGeom prst="rect">
            <a:avLst/>
          </a:prstGeom>
          <a:ln w="12700">
            <a:noFill/>
          </a:ln>
        </p:spPr>
      </p:pic>
      <p:sp>
        <p:nvSpPr>
          <p:cNvPr id="2" name="Title 1"/>
          <p:cNvSpPr>
            <a:spLocks noGrp="1"/>
          </p:cNvSpPr>
          <p:nvPr>
            <p:ph type="ctrTitle"/>
          </p:nvPr>
        </p:nvSpPr>
        <p:spPr>
          <a:xfrm>
            <a:off x="841248" y="3429000"/>
            <a:ext cx="7151357" cy="2387600"/>
          </a:xfrm>
        </p:spPr>
        <p:txBody>
          <a:bodyPr anchor="t">
            <a:normAutofit/>
          </a:bodyPr>
          <a:lstStyle/>
          <a:p>
            <a:pPr>
              <a:lnSpc>
                <a:spcPct val="90000"/>
              </a:lnSpc>
            </a:pPr>
            <a:r>
              <a:rPr lang="en-US">
                <a:solidFill>
                  <a:srgbClr val="FFFFFF"/>
                </a:solidFill>
                <a:cs typeface="Calibri Light"/>
              </a:rPr>
              <a:t>Comprehensive Health Education Advisory Committee</a:t>
            </a:r>
            <a:endParaRPr lang="en-US">
              <a:solidFill>
                <a:srgbClr val="FFFFFF"/>
              </a:solidFill>
            </a:endParaRPr>
          </a:p>
        </p:txBody>
      </p:sp>
      <p:sp>
        <p:nvSpPr>
          <p:cNvPr id="3" name="Subtitle 2"/>
          <p:cNvSpPr>
            <a:spLocks noGrp="1"/>
          </p:cNvSpPr>
          <p:nvPr>
            <p:ph type="subTitle" idx="1"/>
          </p:nvPr>
        </p:nvSpPr>
        <p:spPr>
          <a:xfrm>
            <a:off x="841248" y="1040986"/>
            <a:ext cx="7151357" cy="2272483"/>
          </a:xfrm>
        </p:spPr>
        <p:txBody>
          <a:bodyPr vert="horz" lIns="91440" tIns="45720" rIns="91440" bIns="45720" rtlCol="0" anchor="b">
            <a:normAutofit/>
          </a:bodyPr>
          <a:lstStyle/>
          <a:p>
            <a:r>
              <a:rPr lang="en-US" dirty="0">
                <a:solidFill>
                  <a:srgbClr val="FFFFFF"/>
                </a:solidFill>
                <a:cs typeface="Calibri"/>
              </a:rPr>
              <a:t>September 16, 2021</a:t>
            </a:r>
            <a:endParaRPr lang="en-US" dirty="0">
              <a:solidFill>
                <a:srgbClr val="FFFFFF"/>
              </a:solidFill>
            </a:endParaRPr>
          </a:p>
        </p:txBody>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14" name="Freeform: Shape 13">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6" name="Picture 15">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18" name="Rectangle 17">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3542" y="0"/>
            <a:ext cx="7875912"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Oval 23">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51A129-4F13-4DC0-B7F7-5B12EDFA7082}"/>
              </a:ext>
            </a:extLst>
          </p:cNvPr>
          <p:cNvSpPr>
            <a:spLocks noGrp="1"/>
          </p:cNvSpPr>
          <p:nvPr>
            <p:ph type="title"/>
          </p:nvPr>
        </p:nvSpPr>
        <p:spPr>
          <a:xfrm>
            <a:off x="2188901" y="808056"/>
            <a:ext cx="8381238" cy="1077229"/>
          </a:xfrm>
        </p:spPr>
        <p:txBody>
          <a:bodyPr>
            <a:normAutofit/>
          </a:bodyPr>
          <a:lstStyle/>
          <a:p>
            <a:pPr algn="l"/>
            <a:r>
              <a:rPr lang="en-US" sz="4800" b="1"/>
              <a:t>Welcome</a:t>
            </a:r>
          </a:p>
        </p:txBody>
      </p:sp>
      <p:sp>
        <p:nvSpPr>
          <p:cNvPr id="3" name="Content Placeholder 2">
            <a:extLst>
              <a:ext uri="{FF2B5EF4-FFF2-40B4-BE49-F238E27FC236}">
                <a16:creationId xmlns:a16="http://schemas.microsoft.com/office/drawing/2014/main" id="{58DC6AC3-D5BC-4639-9C19-BD18F2B65E29}"/>
              </a:ext>
            </a:extLst>
          </p:cNvPr>
          <p:cNvSpPr>
            <a:spLocks noGrp="1"/>
          </p:cNvSpPr>
          <p:nvPr>
            <p:ph idx="1"/>
          </p:nvPr>
        </p:nvSpPr>
        <p:spPr>
          <a:xfrm>
            <a:off x="2256639" y="2052116"/>
            <a:ext cx="8571826" cy="3997828"/>
          </a:xfrm>
        </p:spPr>
        <p:txBody>
          <a:bodyPr vert="horz" lIns="91440" tIns="45720" rIns="91440" bIns="45720" rtlCol="0" anchor="t">
            <a:normAutofit/>
          </a:bodyPr>
          <a:lstStyle/>
          <a:p>
            <a:r>
              <a:rPr lang="en-US" sz="1800" b="1"/>
              <a:t>Elissa Cox; Director of Secondary Programs </a:t>
            </a:r>
            <a:r>
              <a:rPr lang="en-US" sz="1800"/>
              <a:t>(Facilitator of Physical &amp; Health Education Grades 7 - 12)</a:t>
            </a:r>
          </a:p>
          <a:p>
            <a:r>
              <a:rPr lang="en-US" sz="1800" b="1"/>
              <a:t>Chad Carper; Director of Student Services</a:t>
            </a:r>
            <a:r>
              <a:rPr lang="en-US" sz="1800"/>
              <a:t> (Facilitator of Social Emotional Health &amp; Learning)</a:t>
            </a:r>
          </a:p>
          <a:p>
            <a:r>
              <a:rPr lang="en-US" sz="1800" b="1"/>
              <a:t>Dr. Latoya Dixon; Director of Elementary Programs </a:t>
            </a:r>
            <a:r>
              <a:rPr lang="en-US" sz="1800"/>
              <a:t>(Facilitator of Physical &amp; Health Education Grades K – 6)</a:t>
            </a:r>
          </a:p>
          <a:p>
            <a:r>
              <a:rPr lang="en-US" sz="1800" b="1"/>
              <a:t>Latisha Holt; Director of Food Service</a:t>
            </a:r>
            <a:r>
              <a:rPr lang="en-US" sz="1800"/>
              <a:t> (Facilitator of Food Service Programs &amp; Healthy Snack Programs)</a:t>
            </a:r>
          </a:p>
        </p:txBody>
      </p:sp>
    </p:spTree>
    <p:extLst>
      <p:ext uri="{BB962C8B-B14F-4D97-AF65-F5344CB8AC3E}">
        <p14:creationId xmlns:p14="http://schemas.microsoft.com/office/powerpoint/2010/main" val="4156357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8D8B8BFF-ABC6-4302-9767-D2ADEE381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9">
            <a:extLst>
              <a:ext uri="{FF2B5EF4-FFF2-40B4-BE49-F238E27FC236}">
                <a16:creationId xmlns:a16="http://schemas.microsoft.com/office/drawing/2014/main" id="{D5F431FD-989C-4F7B-9EF1-BDED51AED4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7" name="Rectangle 11">
            <a:extLst>
              <a:ext uri="{FF2B5EF4-FFF2-40B4-BE49-F238E27FC236}">
                <a16:creationId xmlns:a16="http://schemas.microsoft.com/office/drawing/2014/main" id="{BB17FFD2-DBC7-4ABB-B2A0-7E18EC1B80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13">
            <a:extLst>
              <a:ext uri="{FF2B5EF4-FFF2-40B4-BE49-F238E27FC236}">
                <a16:creationId xmlns:a16="http://schemas.microsoft.com/office/drawing/2014/main" id="{7AFFF3F7-4395-4F19-BC12-8940796BE3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5">
            <a:extLst>
              <a:ext uri="{FF2B5EF4-FFF2-40B4-BE49-F238E27FC236}">
                <a16:creationId xmlns:a16="http://schemas.microsoft.com/office/drawing/2014/main" id="{92806DFD-E192-42CC-B190-3C4C95B8FF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85906" y="0"/>
            <a:ext cx="10906093"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AEFFFB-636D-4808-81CC-B43171DBD6B8}"/>
              </a:ext>
            </a:extLst>
          </p:cNvPr>
          <p:cNvSpPr>
            <a:spLocks noGrp="1"/>
          </p:cNvSpPr>
          <p:nvPr>
            <p:ph type="title"/>
          </p:nvPr>
        </p:nvSpPr>
        <p:spPr>
          <a:xfrm>
            <a:off x="2181696" y="417287"/>
            <a:ext cx="8006760" cy="796011"/>
          </a:xfrm>
        </p:spPr>
        <p:txBody>
          <a:bodyPr anchor="t">
            <a:normAutofit/>
          </a:bodyPr>
          <a:lstStyle/>
          <a:p>
            <a:pPr algn="l"/>
            <a:r>
              <a:rPr lang="en-US" sz="5000">
                <a:solidFill>
                  <a:schemeClr val="tx2"/>
                </a:solidFill>
                <a:cs typeface="Arial"/>
              </a:rPr>
              <a:t>Today's Focus</a:t>
            </a:r>
          </a:p>
        </p:txBody>
      </p:sp>
      <p:sp>
        <p:nvSpPr>
          <p:cNvPr id="13" name="Right Triangle 17">
            <a:extLst>
              <a:ext uri="{FF2B5EF4-FFF2-40B4-BE49-F238E27FC236}">
                <a16:creationId xmlns:a16="http://schemas.microsoft.com/office/drawing/2014/main" id="{0BFD2628-8E1E-4A9C-8CC0-A043326831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809734" y="808056"/>
            <a:ext cx="239869" cy="239869"/>
          </a:xfrm>
          <a:prstGeom prst="r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3844AAF-2B1F-4A3E-9917-177C52087B57}"/>
              </a:ext>
            </a:extLst>
          </p:cNvPr>
          <p:cNvSpPr>
            <a:spLocks noGrp="1"/>
          </p:cNvSpPr>
          <p:nvPr>
            <p:ph idx="1"/>
          </p:nvPr>
        </p:nvSpPr>
        <p:spPr>
          <a:xfrm>
            <a:off x="1556465" y="1746631"/>
            <a:ext cx="8006760" cy="3502235"/>
          </a:xfrm>
        </p:spPr>
        <p:txBody>
          <a:bodyPr anchor="ctr">
            <a:normAutofit/>
          </a:bodyPr>
          <a:lstStyle/>
          <a:p>
            <a:pPr marL="344170" indent="-344170"/>
            <a:r>
              <a:rPr lang="en-US">
                <a:solidFill>
                  <a:schemeClr val="tx2"/>
                </a:solidFill>
                <a:cs typeface="Arial"/>
              </a:rPr>
              <a:t>5 – 2- 1- 0 + 10 Opportunity and Next Steps</a:t>
            </a:r>
          </a:p>
          <a:p>
            <a:pPr marL="344170" indent="-344170"/>
            <a:r>
              <a:rPr lang="en-US">
                <a:solidFill>
                  <a:schemeClr val="tx2"/>
                </a:solidFill>
                <a:cs typeface="Arial"/>
              </a:rPr>
              <a:t>Social-Emotional Learning Update</a:t>
            </a:r>
          </a:p>
          <a:p>
            <a:pPr marL="344170" indent="-344170"/>
            <a:r>
              <a:rPr lang="en-US">
                <a:solidFill>
                  <a:schemeClr val="tx2"/>
                </a:solidFill>
                <a:cs typeface="Arial"/>
              </a:rPr>
              <a:t>Keystone Partners</a:t>
            </a:r>
          </a:p>
        </p:txBody>
      </p:sp>
      <p:sp>
        <p:nvSpPr>
          <p:cNvPr id="15" name="Rectangle 19">
            <a:extLst>
              <a:ext uri="{FF2B5EF4-FFF2-40B4-BE49-F238E27FC236}">
                <a16:creationId xmlns:a16="http://schemas.microsoft.com/office/drawing/2014/main" id="{D0DAE048-BF8A-4A95-8DBC-D3A926B94C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71960" y="0"/>
            <a:ext cx="32004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4" descr="Text&#10;&#10;Description automatically generated">
            <a:extLst>
              <a:ext uri="{FF2B5EF4-FFF2-40B4-BE49-F238E27FC236}">
                <a16:creationId xmlns:a16="http://schemas.microsoft.com/office/drawing/2014/main" id="{01178DB9-5635-4E6C-A632-151EDA26DB88}"/>
              </a:ext>
            </a:extLst>
          </p:cNvPr>
          <p:cNvPicPr>
            <a:picLocks noChangeAspect="1"/>
          </p:cNvPicPr>
          <p:nvPr/>
        </p:nvPicPr>
        <p:blipFill rotWithShape="1">
          <a:blip r:embed="rId3"/>
          <a:srcRect l="338" r="-1" b="-1"/>
          <a:stretch/>
        </p:blipFill>
        <p:spPr>
          <a:xfrm rot="1260000">
            <a:off x="7348195" y="976392"/>
            <a:ext cx="2531398" cy="2210930"/>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pic>
        <p:nvPicPr>
          <p:cNvPr id="17" name="Picture 18" descr="Logo, company name&#10;&#10;Description automatically generated">
            <a:extLst>
              <a:ext uri="{FF2B5EF4-FFF2-40B4-BE49-F238E27FC236}">
                <a16:creationId xmlns:a16="http://schemas.microsoft.com/office/drawing/2014/main" id="{011B710A-26B3-478F-B4F0-8942D70FE360}"/>
              </a:ext>
            </a:extLst>
          </p:cNvPr>
          <p:cNvPicPr>
            <a:picLocks noChangeAspect="1"/>
          </p:cNvPicPr>
          <p:nvPr/>
        </p:nvPicPr>
        <p:blipFill>
          <a:blip r:embed="rId4"/>
          <a:stretch>
            <a:fillRect/>
          </a:stretch>
        </p:blipFill>
        <p:spPr>
          <a:xfrm>
            <a:off x="8299938" y="3606573"/>
            <a:ext cx="2743200" cy="1442392"/>
          </a:xfrm>
          <a:prstGeom prst="rect">
            <a:avLst/>
          </a:prstGeom>
        </p:spPr>
      </p:pic>
      <p:pic>
        <p:nvPicPr>
          <p:cNvPr id="19" name="Picture 20" descr="Logo, company name&#10;&#10;Description automatically generated">
            <a:extLst>
              <a:ext uri="{FF2B5EF4-FFF2-40B4-BE49-F238E27FC236}">
                <a16:creationId xmlns:a16="http://schemas.microsoft.com/office/drawing/2014/main" id="{69336D3D-C806-41B6-BBB1-CC3238F200C3}"/>
              </a:ext>
            </a:extLst>
          </p:cNvPr>
          <p:cNvPicPr>
            <a:picLocks noChangeAspect="1"/>
          </p:cNvPicPr>
          <p:nvPr/>
        </p:nvPicPr>
        <p:blipFill>
          <a:blip r:embed="rId5"/>
          <a:stretch>
            <a:fillRect/>
          </a:stretch>
        </p:blipFill>
        <p:spPr>
          <a:xfrm>
            <a:off x="6433038" y="4694115"/>
            <a:ext cx="1905000" cy="1895231"/>
          </a:xfrm>
          <a:prstGeom prst="rect">
            <a:avLst/>
          </a:prstGeom>
        </p:spPr>
      </p:pic>
    </p:spTree>
    <p:extLst>
      <p:ext uri="{BB962C8B-B14F-4D97-AF65-F5344CB8AC3E}">
        <p14:creationId xmlns:p14="http://schemas.microsoft.com/office/powerpoint/2010/main" val="3994186233"/>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pic>
        <p:nvPicPr>
          <p:cNvPr id="71" name="Picture 70">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73" name="Picture 72">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75" name="Rectangle 74">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Rectangle 76">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a:extLst>
              <a:ext uri="{FF2B5EF4-FFF2-40B4-BE49-F238E27FC236}">
                <a16:creationId xmlns:a16="http://schemas.microsoft.com/office/drawing/2014/main" id="{24923D72-7E69-464B-94C5-B2530008D0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 name="Rectangle 80">
            <a:extLst>
              <a:ext uri="{FF2B5EF4-FFF2-40B4-BE49-F238E27FC236}">
                <a16:creationId xmlns:a16="http://schemas.microsoft.com/office/drawing/2014/main" id="{A00CCC86-7A88-4DFF-A0D0-6604606A2A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 name="TextBox 82">
            <a:extLst>
              <a:ext uri="{FF2B5EF4-FFF2-40B4-BE49-F238E27FC236}">
                <a16:creationId xmlns:a16="http://schemas.microsoft.com/office/drawing/2014/main" id="{E1F8ABFD-155B-4386-AE33-6E13057CFCF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4943" y="641225"/>
            <a:ext cx="415636" cy="369332"/>
          </a:xfrm>
          <a:prstGeom prst="rect">
            <a:avLst/>
          </a:prstGeom>
          <a:noFill/>
        </p:spPr>
        <p:txBody>
          <a:bodyPr wrap="square" rtlCol="0">
            <a:spAutoFit/>
          </a:bodyPr>
          <a:lstStyle/>
          <a:p>
            <a:pPr algn="r">
              <a:spcAft>
                <a:spcPts val="600"/>
              </a:spcAft>
            </a:pPr>
            <a:r>
              <a:rPr lang="en-US" sz="1800">
                <a:solidFill>
                  <a:schemeClr val="accent6"/>
                </a:solidFill>
                <a:latin typeface="Wingdings 3" panose="05040102010807070707" pitchFamily="18" charset="2"/>
              </a:rPr>
              <a:t>z</a:t>
            </a:r>
            <a:endParaRPr lang="en-US" sz="1000">
              <a:solidFill>
                <a:schemeClr val="accent6"/>
              </a:solidFill>
              <a:latin typeface="MS Shell Dlg 2" panose="020B0604030504040204" pitchFamily="34" charset="0"/>
            </a:endParaRPr>
          </a:p>
        </p:txBody>
      </p:sp>
      <p:sp useBgFill="1">
        <p:nvSpPr>
          <p:cNvPr id="85" name="Rectangle 84">
            <a:extLst>
              <a:ext uri="{FF2B5EF4-FFF2-40B4-BE49-F238E27FC236}">
                <a16:creationId xmlns:a16="http://schemas.microsoft.com/office/drawing/2014/main" id="{B3408E4B-2DDD-4FB3-9181-7D8A09775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7" name="Picture 86">
            <a:extLst>
              <a:ext uri="{FF2B5EF4-FFF2-40B4-BE49-F238E27FC236}">
                <a16:creationId xmlns:a16="http://schemas.microsoft.com/office/drawing/2014/main" id="{3FCA32F3-0B4B-449A-8A9D-309A1B6782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89" name="Picture 88">
            <a:extLst>
              <a:ext uri="{FF2B5EF4-FFF2-40B4-BE49-F238E27FC236}">
                <a16:creationId xmlns:a16="http://schemas.microsoft.com/office/drawing/2014/main" id="{D1C78E1D-D549-4B5E-B65A-7353ED14D83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91" name="Rectangle 90">
            <a:extLst>
              <a:ext uri="{FF2B5EF4-FFF2-40B4-BE49-F238E27FC236}">
                <a16:creationId xmlns:a16="http://schemas.microsoft.com/office/drawing/2014/main" id="{BC93C630-65D6-40FA-A096-8251FB983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C2C51E34-9874-483C-A2C5-C9D271AD14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6109E7E7-5EA4-4526-A350-196FF2782F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A96B17-CA3B-47D3-B7C1-051B874C738A}"/>
              </a:ext>
            </a:extLst>
          </p:cNvPr>
          <p:cNvSpPr>
            <a:spLocks noGrp="1"/>
          </p:cNvSpPr>
          <p:nvPr>
            <p:ph type="title"/>
          </p:nvPr>
        </p:nvSpPr>
        <p:spPr>
          <a:xfrm>
            <a:off x="1969803" y="313251"/>
            <a:ext cx="9211699" cy="691281"/>
          </a:xfrm>
        </p:spPr>
        <p:txBody>
          <a:bodyPr vert="horz" lIns="91440" tIns="45720" rIns="91440" bIns="45720" rtlCol="0" anchor="t">
            <a:noAutofit/>
          </a:bodyPr>
          <a:lstStyle/>
          <a:p>
            <a:pPr algn="l"/>
            <a:r>
              <a:rPr lang="en-US" sz="4400"/>
              <a:t>5 – 2 – 1 – 0 + 10  Opportunity</a:t>
            </a:r>
          </a:p>
        </p:txBody>
      </p:sp>
      <p:sp>
        <p:nvSpPr>
          <p:cNvPr id="3" name="Content Placeholder 2">
            <a:extLst>
              <a:ext uri="{FF2B5EF4-FFF2-40B4-BE49-F238E27FC236}">
                <a16:creationId xmlns:a16="http://schemas.microsoft.com/office/drawing/2014/main" id="{43B1EF96-4A10-471B-A040-867E2E740C43}"/>
              </a:ext>
            </a:extLst>
          </p:cNvPr>
          <p:cNvSpPr>
            <a:spLocks noGrp="1"/>
          </p:cNvSpPr>
          <p:nvPr>
            <p:ph sz="half" idx="1"/>
          </p:nvPr>
        </p:nvSpPr>
        <p:spPr>
          <a:xfrm>
            <a:off x="1188012" y="1715649"/>
            <a:ext cx="5977664" cy="5086399"/>
          </a:xfrm>
        </p:spPr>
        <p:txBody>
          <a:bodyPr vert="horz" lIns="91440" tIns="45720" rIns="91440" bIns="45720" rtlCol="0" anchor="ctr">
            <a:noAutofit/>
          </a:bodyPr>
          <a:lstStyle/>
          <a:p>
            <a:pPr marL="344170" indent="-344170">
              <a:lnSpc>
                <a:spcPct val="110000"/>
              </a:lnSpc>
            </a:pPr>
            <a:r>
              <a:rPr lang="en-US" dirty="0"/>
              <a:t>5-2-1-0+10 is a national childhood obesity prevention campaign affiliate with Michelle Obama's "Let's Move!" Initiative. </a:t>
            </a:r>
          </a:p>
          <a:p>
            <a:pPr marL="344170" indent="-344170">
              <a:lnSpc>
                <a:spcPct val="110000"/>
              </a:lnSpc>
            </a:pPr>
            <a:r>
              <a:rPr lang="en-US" dirty="0">
                <a:ea typeface="+mn-lt"/>
                <a:cs typeface="+mn-lt"/>
                <a:hlinkClick r:id="rId5">
                  <a:extLst>
                    <a:ext uri="{A12FA001-AC4F-418D-AE19-62706E023703}">
                      <ahyp:hlinkClr xmlns:ahyp="http://schemas.microsoft.com/office/drawing/2018/hyperlinkcolor" val="tx"/>
                    </a:ext>
                  </a:extLst>
                </a:hlinkClick>
              </a:rPr>
              <a:t>https://atriumhealth.org/community/health/obesity/healthy-together</a:t>
            </a:r>
            <a:r>
              <a:rPr lang="en-US" dirty="0">
                <a:ea typeface="+mn-lt"/>
                <a:cs typeface="+mn-lt"/>
              </a:rPr>
              <a:t>  </a:t>
            </a:r>
            <a:endParaRPr lang="en-US" dirty="0"/>
          </a:p>
          <a:p>
            <a:pPr marL="344170" indent="-344170">
              <a:lnSpc>
                <a:spcPct val="110000"/>
              </a:lnSpc>
            </a:pPr>
            <a:r>
              <a:rPr lang="en-US" dirty="0"/>
              <a:t>This program focuses on healthy eating and physical activity for all of our students.</a:t>
            </a:r>
            <a:endParaRPr lang="en-US" dirty="0">
              <a:cs typeface="Arial"/>
            </a:endParaRPr>
          </a:p>
          <a:p>
            <a:pPr marL="344170" indent="-344170">
              <a:lnSpc>
                <a:spcPct val="110000"/>
              </a:lnSpc>
            </a:pPr>
            <a:r>
              <a:rPr lang="en-US" dirty="0"/>
              <a:t>Dr. David Keely is a guest speaker to encourage and inform Elementary and Intermediate Schools to join the program.</a:t>
            </a:r>
            <a:endParaRPr lang="en-US" dirty="0">
              <a:cs typeface="Arial" panose="020B0604020202020204"/>
            </a:endParaRPr>
          </a:p>
          <a:p>
            <a:pPr marL="344170" indent="-344170">
              <a:lnSpc>
                <a:spcPct val="110000"/>
              </a:lnSpc>
            </a:pPr>
            <a:r>
              <a:rPr lang="en-US" dirty="0"/>
              <a:t>There are curriculums and resources available for implementation.</a:t>
            </a:r>
            <a:endParaRPr lang="en-US" dirty="0">
              <a:cs typeface="Arial" panose="020B0604020202020204"/>
            </a:endParaRPr>
          </a:p>
          <a:p>
            <a:pPr marL="344170" indent="-344170">
              <a:lnSpc>
                <a:spcPct val="110000"/>
              </a:lnSpc>
            </a:pPr>
            <a:r>
              <a:rPr lang="en-US" dirty="0"/>
              <a:t>Harold C Johnson has participated in the program previously.</a:t>
            </a:r>
            <a:endParaRPr lang="en-US" dirty="0">
              <a:cs typeface="Arial"/>
            </a:endParaRPr>
          </a:p>
          <a:p>
            <a:pPr marL="344170" indent="-344170">
              <a:lnSpc>
                <a:spcPct val="110000"/>
              </a:lnSpc>
            </a:pPr>
            <a:endParaRPr lang="en-US" sz="1000">
              <a:cs typeface="Arial" panose="020B0604020202020204"/>
            </a:endParaRPr>
          </a:p>
          <a:p>
            <a:pPr marL="344170" indent="-344170">
              <a:lnSpc>
                <a:spcPct val="110000"/>
              </a:lnSpc>
            </a:pPr>
            <a:endParaRPr lang="en-US" sz="1000">
              <a:cs typeface="Arial" panose="020B0604020202020204"/>
            </a:endParaRPr>
          </a:p>
        </p:txBody>
      </p:sp>
      <p:pic>
        <p:nvPicPr>
          <p:cNvPr id="4" name="Picture 4" descr="Text&#10;&#10;Description automatically generated">
            <a:extLst>
              <a:ext uri="{FF2B5EF4-FFF2-40B4-BE49-F238E27FC236}">
                <a16:creationId xmlns:a16="http://schemas.microsoft.com/office/drawing/2014/main" id="{28D42A9C-8913-4C53-9AA6-983028E8EEDF}"/>
              </a:ext>
            </a:extLst>
          </p:cNvPr>
          <p:cNvPicPr>
            <a:picLocks noChangeAspect="1"/>
          </p:cNvPicPr>
          <p:nvPr/>
        </p:nvPicPr>
        <p:blipFill rotWithShape="1">
          <a:blip r:embed="rId6"/>
          <a:srcRect l="338" r="-1" b="-1"/>
          <a:stretch/>
        </p:blipFill>
        <p:spPr>
          <a:xfrm>
            <a:off x="7250503" y="1982623"/>
            <a:ext cx="3674398" cy="3373468"/>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97" name="Rectangle 96">
            <a:extLst>
              <a:ext uri="{FF2B5EF4-FFF2-40B4-BE49-F238E27FC236}">
                <a16:creationId xmlns:a16="http://schemas.microsoft.com/office/drawing/2014/main" id="{22373A23-D87D-48AD-A357-96100C722D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9480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614A6-7612-4BCD-8A0E-3CE185622B08}"/>
              </a:ext>
            </a:extLst>
          </p:cNvPr>
          <p:cNvSpPr>
            <a:spLocks noGrp="1"/>
          </p:cNvSpPr>
          <p:nvPr>
            <p:ph type="title"/>
          </p:nvPr>
        </p:nvSpPr>
        <p:spPr>
          <a:xfrm>
            <a:off x="2600466" y="307224"/>
            <a:ext cx="7950984" cy="1081705"/>
          </a:xfrm>
        </p:spPr>
        <p:txBody>
          <a:bodyPr/>
          <a:lstStyle/>
          <a:p>
            <a:r>
              <a:rPr lang="en-US">
                <a:cs typeface="Arial"/>
              </a:rPr>
              <a:t>Updates on Food And Nutrition Requirements for Schools</a:t>
            </a:r>
            <a:endParaRPr lang="en-US"/>
          </a:p>
        </p:txBody>
      </p:sp>
      <p:sp>
        <p:nvSpPr>
          <p:cNvPr id="3" name="Content Placeholder 2">
            <a:extLst>
              <a:ext uri="{FF2B5EF4-FFF2-40B4-BE49-F238E27FC236}">
                <a16:creationId xmlns:a16="http://schemas.microsoft.com/office/drawing/2014/main" id="{D62785CB-47F6-4003-B41A-F61AA3258C8D}"/>
              </a:ext>
            </a:extLst>
          </p:cNvPr>
          <p:cNvSpPr>
            <a:spLocks noGrp="1"/>
          </p:cNvSpPr>
          <p:nvPr>
            <p:ph sz="half" idx="1"/>
          </p:nvPr>
        </p:nvSpPr>
        <p:spPr>
          <a:xfrm>
            <a:off x="2605374" y="1478265"/>
            <a:ext cx="3891960" cy="4571679"/>
          </a:xfrm>
        </p:spPr>
        <p:txBody>
          <a:bodyPr vert="horz" lIns="91440" tIns="45720" rIns="91440" bIns="45720" rtlCol="0" anchor="t">
            <a:normAutofit/>
          </a:bodyPr>
          <a:lstStyle/>
          <a:p>
            <a:pPr marL="344170" indent="-344170"/>
            <a:r>
              <a:rPr lang="en-US">
                <a:cs typeface="Arial"/>
              </a:rPr>
              <a:t>Milk Flexibility</a:t>
            </a:r>
          </a:p>
          <a:p>
            <a:pPr marL="344170" indent="-344170"/>
            <a:endParaRPr lang="en-US" dirty="0">
              <a:cs typeface="Arial"/>
            </a:endParaRPr>
          </a:p>
          <a:p>
            <a:pPr marL="344170" indent="-344170"/>
            <a:endParaRPr lang="en-US" dirty="0">
              <a:cs typeface="Arial"/>
            </a:endParaRPr>
          </a:p>
          <a:p>
            <a:pPr marL="344170" indent="-344170"/>
            <a:r>
              <a:rPr lang="en-US">
                <a:cs typeface="Arial"/>
              </a:rPr>
              <a:t>Updated Final Rule for Whole Grains. Reduction of whole grain- rich</a:t>
            </a:r>
            <a:endParaRPr lang="en-US" dirty="0">
              <a:cs typeface="Arial"/>
            </a:endParaRPr>
          </a:p>
        </p:txBody>
      </p:sp>
      <p:sp>
        <p:nvSpPr>
          <p:cNvPr id="4" name="Content Placeholder 3">
            <a:extLst>
              <a:ext uri="{FF2B5EF4-FFF2-40B4-BE49-F238E27FC236}">
                <a16:creationId xmlns:a16="http://schemas.microsoft.com/office/drawing/2014/main" id="{789316EE-AD52-44AE-A479-717DCD5C4BAC}"/>
              </a:ext>
            </a:extLst>
          </p:cNvPr>
          <p:cNvSpPr>
            <a:spLocks noGrp="1"/>
          </p:cNvSpPr>
          <p:nvPr>
            <p:ph sz="half" idx="2"/>
          </p:nvPr>
        </p:nvSpPr>
        <p:spPr>
          <a:xfrm>
            <a:off x="6666636" y="1440633"/>
            <a:ext cx="3894222" cy="4609310"/>
          </a:xfrm>
        </p:spPr>
        <p:txBody>
          <a:bodyPr vert="horz" lIns="91440" tIns="45720" rIns="91440" bIns="45720" rtlCol="0" anchor="t">
            <a:noAutofit/>
          </a:bodyPr>
          <a:lstStyle/>
          <a:p>
            <a:pPr marL="344170" indent="-344170"/>
            <a:r>
              <a:rPr lang="en-US" sz="1100">
                <a:cs typeface="Arial"/>
              </a:rPr>
              <a:t>Permanently allowing flavored, low-fat milk for ages 6 and older. Allowing the variety of milk provides more menu planning options, promotes students milk consumption, and lead to better health outcomes. YSD1 has now added lowfat strawberry milk within all schools and have seen an increase in milk consumption. We received positive feedback from the students. We offer Fat Free Milk, Lowfat Chocolate Milk, and Lowfat Strawberry Milk.</a:t>
            </a:r>
          </a:p>
          <a:p>
            <a:pPr marL="344170" indent="-344170"/>
            <a:r>
              <a:rPr lang="en-US" sz="1100">
                <a:ea typeface="+mn-lt"/>
                <a:cs typeface="+mn-lt"/>
              </a:rPr>
              <a:t>This final rule will require that half of the weekly grains in the school lunch and breakfast menu be whole grain-rich. Several commenters, including a food industry association, school district personnel, and individual commenters, reasoned that whole grain-rich exemptions should be allowed because some products (e.g., pasta, bread, sushi rice, tortillas, and biscuits) and regional products (e.g., grits in the South), are not acceptable to students in a whole grain-rich form. Currently, we are still providing whole grain-rich biscuits for our breakfast sandwiches but does not count as a grain. We are providing an additional whole grain item to compensate. YSD1 students petitioned in 2018/2019 to keep whole grained enriched biscuits, rice and pasta.</a:t>
            </a:r>
            <a:endParaRPr lang="en-US" sz="1100" dirty="0">
              <a:cs typeface="Arial"/>
            </a:endParaRPr>
          </a:p>
        </p:txBody>
      </p:sp>
    </p:spTree>
    <p:extLst>
      <p:ext uri="{BB962C8B-B14F-4D97-AF65-F5344CB8AC3E}">
        <p14:creationId xmlns:p14="http://schemas.microsoft.com/office/powerpoint/2010/main" val="1114099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40C8693A-B687-4F5E-B86B-B4F11D523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D51084F9-D042-49BE-9E1A-43E583B98F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9" name="Picture 28">
            <a:extLst>
              <a:ext uri="{FF2B5EF4-FFF2-40B4-BE49-F238E27FC236}">
                <a16:creationId xmlns:a16="http://schemas.microsoft.com/office/drawing/2014/main" id="{EE65CA45-264D-4FD3-9249-3CB04EC97E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31" name="Rectangle 30">
            <a:extLst>
              <a:ext uri="{FF2B5EF4-FFF2-40B4-BE49-F238E27FC236}">
                <a16:creationId xmlns:a16="http://schemas.microsoft.com/office/drawing/2014/main" id="{E7B58214-716F-43B8-8272-85CE2B9AB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2A5C070E-7DB1-4147-B6A8-D14B9C40E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A31070C9-36CD-4B65-8159-324995821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A28241-AFB7-426A-8C1F-0B1EE06E992B}"/>
              </a:ext>
            </a:extLst>
          </p:cNvPr>
          <p:cNvSpPr>
            <a:spLocks noGrp="1"/>
          </p:cNvSpPr>
          <p:nvPr>
            <p:ph type="title"/>
          </p:nvPr>
        </p:nvSpPr>
        <p:spPr>
          <a:xfrm>
            <a:off x="1969803" y="808056"/>
            <a:ext cx="8608037" cy="1077229"/>
          </a:xfrm>
        </p:spPr>
        <p:txBody>
          <a:bodyPr>
            <a:normAutofit/>
          </a:bodyPr>
          <a:lstStyle/>
          <a:p>
            <a:pPr algn="l"/>
            <a:r>
              <a:rPr lang="en-US"/>
              <a:t>Social-Emotional Learning Update</a:t>
            </a:r>
          </a:p>
        </p:txBody>
      </p:sp>
      <p:sp>
        <p:nvSpPr>
          <p:cNvPr id="3" name="Content Placeholder 2">
            <a:extLst>
              <a:ext uri="{FF2B5EF4-FFF2-40B4-BE49-F238E27FC236}">
                <a16:creationId xmlns:a16="http://schemas.microsoft.com/office/drawing/2014/main" id="{AB0B9831-99FE-4FAD-93D7-95BDB8F17D74}"/>
              </a:ext>
            </a:extLst>
          </p:cNvPr>
          <p:cNvSpPr>
            <a:spLocks noGrp="1"/>
          </p:cNvSpPr>
          <p:nvPr>
            <p:ph idx="1"/>
          </p:nvPr>
        </p:nvSpPr>
        <p:spPr>
          <a:xfrm>
            <a:off x="1975805" y="2052116"/>
            <a:ext cx="2908167" cy="3997828"/>
          </a:xfrm>
        </p:spPr>
        <p:txBody>
          <a:bodyPr vert="horz" lIns="91440" tIns="45720" rIns="91440" bIns="45720" rtlCol="0">
            <a:normAutofit/>
          </a:bodyPr>
          <a:lstStyle/>
          <a:p>
            <a:pPr marL="342900" indent="-342900">
              <a:lnSpc>
                <a:spcPct val="110000"/>
              </a:lnSpc>
            </a:pPr>
            <a:r>
              <a:rPr lang="en-US" sz="1600"/>
              <a:t> York One has partnered with Panorama Education in order to provide teachers a tool to screen students and identify their social and emotional needs. </a:t>
            </a:r>
            <a:endParaRPr lang="en-US" sz="1600">
              <a:cs typeface="Arial"/>
            </a:endParaRPr>
          </a:p>
          <a:p>
            <a:pPr marL="342900" indent="-342900">
              <a:lnSpc>
                <a:spcPct val="110000"/>
              </a:lnSpc>
            </a:pPr>
            <a:r>
              <a:rPr lang="en-US" sz="1600">
                <a:cs typeface="Arial"/>
              </a:rPr>
              <a:t>Student screeners completed.</a:t>
            </a:r>
            <a:endParaRPr lang="en-US" sz="1600"/>
          </a:p>
          <a:p>
            <a:pPr marL="344170" indent="-344170">
              <a:lnSpc>
                <a:spcPct val="110000"/>
              </a:lnSpc>
            </a:pPr>
            <a:r>
              <a:rPr lang="en-US" sz="1600"/>
              <a:t>SEL lessons and support will be provided for each student and teacher.</a:t>
            </a:r>
            <a:endParaRPr lang="en-US" sz="1600">
              <a:cs typeface="Arial"/>
            </a:endParaRPr>
          </a:p>
          <a:p>
            <a:pPr marL="0" indent="0">
              <a:lnSpc>
                <a:spcPct val="110000"/>
              </a:lnSpc>
              <a:buNone/>
            </a:pPr>
            <a:endParaRPr lang="en-US" sz="1600"/>
          </a:p>
        </p:txBody>
      </p:sp>
      <p:pic>
        <p:nvPicPr>
          <p:cNvPr id="4" name="Picture 18" descr="Logo, company name&#10;&#10;Description automatically generated">
            <a:extLst>
              <a:ext uri="{FF2B5EF4-FFF2-40B4-BE49-F238E27FC236}">
                <a16:creationId xmlns:a16="http://schemas.microsoft.com/office/drawing/2014/main" id="{43E10A55-FCE7-4E35-9D0E-9E48292CC422}"/>
              </a:ext>
            </a:extLst>
          </p:cNvPr>
          <p:cNvPicPr>
            <a:picLocks noChangeAspect="1"/>
          </p:cNvPicPr>
          <p:nvPr/>
        </p:nvPicPr>
        <p:blipFill rotWithShape="1">
          <a:blip r:embed="rId5"/>
          <a:srcRect l="19565" r="5323" b="-1"/>
          <a:stretch/>
        </p:blipFill>
        <p:spPr>
          <a:xfrm>
            <a:off x="5432992" y="2348779"/>
            <a:ext cx="4818974" cy="3373468"/>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37" name="Rectangle 36">
            <a:extLst>
              <a:ext uri="{FF2B5EF4-FFF2-40B4-BE49-F238E27FC236}">
                <a16:creationId xmlns:a16="http://schemas.microsoft.com/office/drawing/2014/main" id="{89C35FB2-5194-4BE0-92D0-464E2B7116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5527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20" name="Rectangle 10">
            <a:extLst>
              <a:ext uri="{FF2B5EF4-FFF2-40B4-BE49-F238E27FC236}">
                <a16:creationId xmlns:a16="http://schemas.microsoft.com/office/drawing/2014/main" id="{54961F17-D0E4-4576-8697-C062B28F32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12">
            <a:extLst>
              <a:ext uri="{FF2B5EF4-FFF2-40B4-BE49-F238E27FC236}">
                <a16:creationId xmlns:a16="http://schemas.microsoft.com/office/drawing/2014/main" id="{02DF1AEC-0327-4A10-AED3-E227ACAEBC5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24" name="Picture 14">
            <a:extLst>
              <a:ext uri="{FF2B5EF4-FFF2-40B4-BE49-F238E27FC236}">
                <a16:creationId xmlns:a16="http://schemas.microsoft.com/office/drawing/2014/main" id="{C839742D-6F41-4E7D-9C32-1D9825B40F2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26" name="Rectangle 16">
            <a:extLst>
              <a:ext uri="{FF2B5EF4-FFF2-40B4-BE49-F238E27FC236}">
                <a16:creationId xmlns:a16="http://schemas.microsoft.com/office/drawing/2014/main" id="{5F3ADA23-8B3C-4029-923E-81303CBEA1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8">
            <a:extLst>
              <a:ext uri="{FF2B5EF4-FFF2-40B4-BE49-F238E27FC236}">
                <a16:creationId xmlns:a16="http://schemas.microsoft.com/office/drawing/2014/main" id="{39EAE543-FFF6-43C7-AD71-A9856C6E7C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7B94FF-D417-4161-AAB9-207BB0A017C7}"/>
              </a:ext>
            </a:extLst>
          </p:cNvPr>
          <p:cNvSpPr>
            <a:spLocks noGrp="1"/>
          </p:cNvSpPr>
          <p:nvPr>
            <p:ph type="title"/>
          </p:nvPr>
        </p:nvSpPr>
        <p:spPr>
          <a:xfrm>
            <a:off x="7548117" y="319226"/>
            <a:ext cx="3024722" cy="1249344"/>
          </a:xfrm>
        </p:spPr>
        <p:txBody>
          <a:bodyPr>
            <a:normAutofit/>
          </a:bodyPr>
          <a:lstStyle/>
          <a:p>
            <a:pPr algn="l"/>
            <a:r>
              <a:rPr lang="en-US" sz="2800">
                <a:cs typeface="Arial"/>
              </a:rPr>
              <a:t>Fall 2021 SEL Surveys </a:t>
            </a:r>
            <a:br>
              <a:rPr lang="en-US" sz="2800">
                <a:cs typeface="Arial"/>
              </a:rPr>
            </a:br>
            <a:r>
              <a:rPr lang="en-US" sz="2800">
                <a:cs typeface="Arial"/>
              </a:rPr>
              <a:t>K-2, 3-5 and 6-12</a:t>
            </a:r>
            <a:endParaRPr lang="en-US" sz="2800"/>
          </a:p>
        </p:txBody>
      </p:sp>
      <p:pic>
        <p:nvPicPr>
          <p:cNvPr id="4" name="Picture 4" descr="Text, letter&#10;&#10;Description automatically generated">
            <a:extLst>
              <a:ext uri="{FF2B5EF4-FFF2-40B4-BE49-F238E27FC236}">
                <a16:creationId xmlns:a16="http://schemas.microsoft.com/office/drawing/2014/main" id="{77D8F713-81C6-4DD8-B506-5E3BCB50A640}"/>
              </a:ext>
            </a:extLst>
          </p:cNvPr>
          <p:cNvPicPr>
            <a:picLocks noChangeAspect="1"/>
          </p:cNvPicPr>
          <p:nvPr/>
        </p:nvPicPr>
        <p:blipFill rotWithShape="1">
          <a:blip r:embed="rId5"/>
          <a:srcRect r="7654"/>
          <a:stretch/>
        </p:blipFill>
        <p:spPr>
          <a:xfrm rot="5400000">
            <a:off x="361308" y="644320"/>
            <a:ext cx="6858000" cy="5569814"/>
          </a:xfrm>
          <a:prstGeom prst="rect">
            <a:avLst/>
          </a:prstGeom>
          <a:ln w="12700">
            <a:solidFill>
              <a:schemeClr val="tx1"/>
            </a:solidFill>
          </a:ln>
        </p:spPr>
      </p:pic>
      <p:sp>
        <p:nvSpPr>
          <p:cNvPr id="29" name="Rectangle 20">
            <a:extLst>
              <a:ext uri="{FF2B5EF4-FFF2-40B4-BE49-F238E27FC236}">
                <a16:creationId xmlns:a16="http://schemas.microsoft.com/office/drawing/2014/main" id="{8D7E355E-8304-4C50-B384-7DAC68D87C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ontent Placeholder 7">
            <a:extLst>
              <a:ext uri="{FF2B5EF4-FFF2-40B4-BE49-F238E27FC236}">
                <a16:creationId xmlns:a16="http://schemas.microsoft.com/office/drawing/2014/main" id="{0A9C9DDE-DB41-411A-9CEF-881E623B6B96}"/>
              </a:ext>
            </a:extLst>
          </p:cNvPr>
          <p:cNvSpPr>
            <a:spLocks noGrp="1"/>
          </p:cNvSpPr>
          <p:nvPr>
            <p:ph idx="1"/>
          </p:nvPr>
        </p:nvSpPr>
        <p:spPr>
          <a:xfrm>
            <a:off x="7560104" y="2200275"/>
            <a:ext cx="3012735" cy="3849669"/>
          </a:xfrm>
        </p:spPr>
        <p:txBody>
          <a:bodyPr>
            <a:normAutofit lnSpcReduction="10000"/>
          </a:bodyPr>
          <a:lstStyle/>
          <a:p>
            <a:pPr marL="285750" indent="-285750"/>
            <a:r>
              <a:rPr lang="en-US" sz="1600" dirty="0">
                <a:cs typeface="Arial"/>
              </a:rPr>
              <a:t>Surveys will be released on Monday September 20th. </a:t>
            </a:r>
            <a:endParaRPr lang="en-US" dirty="0"/>
          </a:p>
          <a:p>
            <a:pPr marL="285750" indent="-285750"/>
            <a:r>
              <a:rPr lang="en-US" sz="1600" dirty="0">
                <a:cs typeface="Arial"/>
              </a:rPr>
              <a:t>K-2 Surveys will be based on teacher perception.</a:t>
            </a:r>
          </a:p>
          <a:p>
            <a:pPr marL="285750" indent="-285750"/>
            <a:r>
              <a:rPr lang="en-US" sz="1600" dirty="0">
                <a:cs typeface="Arial"/>
              </a:rPr>
              <a:t>3-5 (33 questions-11 mins) </a:t>
            </a:r>
          </a:p>
          <a:p>
            <a:pPr marL="285750" indent="-285750"/>
            <a:r>
              <a:rPr lang="en-US" sz="1600" dirty="0">
                <a:cs typeface="Arial"/>
              </a:rPr>
              <a:t>6-12 (35 questions – 12 min)</a:t>
            </a:r>
          </a:p>
          <a:p>
            <a:pPr marL="285750" indent="-285750"/>
            <a:r>
              <a:rPr lang="en-US" sz="1600" dirty="0">
                <a:cs typeface="Arial"/>
              </a:rPr>
              <a:t>The survey link plus a Student ID will get our students into the survey. </a:t>
            </a:r>
          </a:p>
          <a:p>
            <a:pPr marL="285750" indent="-285750"/>
            <a:endParaRPr lang="en-US" sz="1600">
              <a:cs typeface="Arial"/>
            </a:endParaRPr>
          </a:p>
          <a:p>
            <a:pPr marL="285750" indent="-285750"/>
            <a:endParaRPr lang="en-US" sz="1600">
              <a:cs typeface="Arial"/>
            </a:endParaRPr>
          </a:p>
          <a:p>
            <a:pPr marL="0" indent="0">
              <a:buNone/>
            </a:pPr>
            <a:endParaRPr lang="en-US" sz="1600">
              <a:cs typeface="Arial"/>
            </a:endParaRPr>
          </a:p>
        </p:txBody>
      </p:sp>
      <p:sp>
        <p:nvSpPr>
          <p:cNvPr id="31" name="Rectangle 22">
            <a:extLst>
              <a:ext uri="{FF2B5EF4-FFF2-40B4-BE49-F238E27FC236}">
                <a16:creationId xmlns:a16="http://schemas.microsoft.com/office/drawing/2014/main" id="{0178E784-3C81-4963-ACD9-58EF41CE82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5075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40C8693A-B687-4F5E-B86B-B4F11D523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D51084F9-D042-49BE-9E1A-43E583B98F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46" name="Picture 45">
            <a:extLst>
              <a:ext uri="{FF2B5EF4-FFF2-40B4-BE49-F238E27FC236}">
                <a16:creationId xmlns:a16="http://schemas.microsoft.com/office/drawing/2014/main" id="{EE65CA45-264D-4FD3-9249-3CB04EC97E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48" name="Rectangle 47">
            <a:extLst>
              <a:ext uri="{FF2B5EF4-FFF2-40B4-BE49-F238E27FC236}">
                <a16:creationId xmlns:a16="http://schemas.microsoft.com/office/drawing/2014/main" id="{E7B58214-716F-43B8-8272-85CE2B9AB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A5C070E-7DB1-4147-B6A8-D14B9C40E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A31070C9-36CD-4B65-8159-324995821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6A7CEA-B98E-45E8-91C0-5136679380DC}"/>
              </a:ext>
            </a:extLst>
          </p:cNvPr>
          <p:cNvSpPr>
            <a:spLocks noGrp="1"/>
          </p:cNvSpPr>
          <p:nvPr>
            <p:ph type="title"/>
          </p:nvPr>
        </p:nvSpPr>
        <p:spPr>
          <a:xfrm>
            <a:off x="1969803" y="808056"/>
            <a:ext cx="8608037" cy="1077229"/>
          </a:xfrm>
        </p:spPr>
        <p:txBody>
          <a:bodyPr vert="horz" lIns="91440" tIns="45720" rIns="91440" bIns="45720" rtlCol="0">
            <a:normAutofit/>
          </a:bodyPr>
          <a:lstStyle/>
          <a:p>
            <a:pPr algn="l"/>
            <a:r>
              <a:rPr lang="en-US" dirty="0"/>
              <a:t>SEL Lessons That Rock!</a:t>
            </a:r>
          </a:p>
        </p:txBody>
      </p:sp>
      <p:sp>
        <p:nvSpPr>
          <p:cNvPr id="39" name="Content Placeholder 38">
            <a:extLst>
              <a:ext uri="{FF2B5EF4-FFF2-40B4-BE49-F238E27FC236}">
                <a16:creationId xmlns:a16="http://schemas.microsoft.com/office/drawing/2014/main" id="{13A331C8-263A-4476-9AF9-8D91014E1BB4}"/>
              </a:ext>
            </a:extLst>
          </p:cNvPr>
          <p:cNvSpPr>
            <a:spLocks noGrp="1"/>
          </p:cNvSpPr>
          <p:nvPr>
            <p:ph idx="1"/>
          </p:nvPr>
        </p:nvSpPr>
        <p:spPr>
          <a:xfrm>
            <a:off x="1673881" y="2052116"/>
            <a:ext cx="3440128" cy="3997828"/>
          </a:xfrm>
        </p:spPr>
        <p:txBody>
          <a:bodyPr>
            <a:normAutofit/>
          </a:bodyPr>
          <a:lstStyle/>
          <a:p>
            <a:pPr marL="344170" indent="-344170"/>
            <a:r>
              <a:rPr lang="en-US" sz="1600" dirty="0">
                <a:cs typeface="Arial"/>
              </a:rPr>
              <a:t>Teachers can use the Panorama Playbook to find super lessons that meet the needs of their students.</a:t>
            </a:r>
          </a:p>
          <a:p>
            <a:pPr marL="344170" indent="-344170"/>
            <a:r>
              <a:rPr lang="en-US" sz="1600" dirty="0">
                <a:cs typeface="Arial"/>
              </a:rPr>
              <a:t>Implementation Calendars</a:t>
            </a:r>
          </a:p>
          <a:p>
            <a:pPr marL="344170" indent="-344170"/>
            <a:r>
              <a:rPr lang="en-US" sz="1600" dirty="0">
                <a:cs typeface="Arial"/>
              </a:rPr>
              <a:t>Lessons start October 11th. </a:t>
            </a:r>
          </a:p>
        </p:txBody>
      </p:sp>
      <p:pic>
        <p:nvPicPr>
          <p:cNvPr id="4" name="Picture 4" descr="A picture containing chart&#10;&#10;Description automatically generated">
            <a:extLst>
              <a:ext uri="{FF2B5EF4-FFF2-40B4-BE49-F238E27FC236}">
                <a16:creationId xmlns:a16="http://schemas.microsoft.com/office/drawing/2014/main" id="{4870683B-8E08-4129-B906-C5EFAF7E12FE}"/>
              </a:ext>
            </a:extLst>
          </p:cNvPr>
          <p:cNvPicPr>
            <a:picLocks noChangeAspect="1"/>
          </p:cNvPicPr>
          <p:nvPr/>
        </p:nvPicPr>
        <p:blipFill rotWithShape="1">
          <a:blip r:embed="rId5"/>
          <a:srcRect r="-4" b="6658"/>
          <a:stretch/>
        </p:blipFill>
        <p:spPr>
          <a:xfrm>
            <a:off x="5432992" y="1644289"/>
            <a:ext cx="4818974" cy="4077958"/>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54" name="Rectangle 53">
            <a:extLst>
              <a:ext uri="{FF2B5EF4-FFF2-40B4-BE49-F238E27FC236}">
                <a16:creationId xmlns:a16="http://schemas.microsoft.com/office/drawing/2014/main" id="{89C35FB2-5194-4BE0-92D0-464E2B7116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0988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sp>
        <p:nvSpPr>
          <p:cNvPr id="2" name="Title 1">
            <a:extLst>
              <a:ext uri="{FF2B5EF4-FFF2-40B4-BE49-F238E27FC236}">
                <a16:creationId xmlns:a16="http://schemas.microsoft.com/office/drawing/2014/main" id="{37FAF53C-D883-4B49-B7A4-7BDB9CD1C644}"/>
              </a:ext>
            </a:extLst>
          </p:cNvPr>
          <p:cNvSpPr>
            <a:spLocks noGrp="1"/>
          </p:cNvSpPr>
          <p:nvPr>
            <p:ph type="title"/>
          </p:nvPr>
        </p:nvSpPr>
        <p:spPr>
          <a:xfrm>
            <a:off x="3051424" y="299625"/>
            <a:ext cx="7958331" cy="1308063"/>
          </a:xfrm>
        </p:spPr>
        <p:txBody>
          <a:bodyPr anchor="b">
            <a:normAutofit/>
          </a:bodyPr>
          <a:lstStyle/>
          <a:p>
            <a:pPr algn="l"/>
            <a:r>
              <a:rPr lang="en-US" sz="4400">
                <a:solidFill>
                  <a:srgbClr val="1F2D29"/>
                </a:solidFill>
                <a:cs typeface="Arial"/>
              </a:rPr>
              <a:t>Our Keystone Partners</a:t>
            </a:r>
            <a:endParaRPr lang="en-US" sz="4400">
              <a:solidFill>
                <a:srgbClr val="1F2D29"/>
              </a:solidFill>
            </a:endParaRPr>
          </a:p>
        </p:txBody>
      </p:sp>
      <p:sp>
        <p:nvSpPr>
          <p:cNvPr id="3" name="Content Placeholder 2">
            <a:extLst>
              <a:ext uri="{FF2B5EF4-FFF2-40B4-BE49-F238E27FC236}">
                <a16:creationId xmlns:a16="http://schemas.microsoft.com/office/drawing/2014/main" id="{D2893D72-7786-447B-A1E5-DE56DDB56395}"/>
              </a:ext>
            </a:extLst>
          </p:cNvPr>
          <p:cNvSpPr>
            <a:spLocks noGrp="1"/>
          </p:cNvSpPr>
          <p:nvPr>
            <p:ph idx="1"/>
          </p:nvPr>
        </p:nvSpPr>
        <p:spPr>
          <a:xfrm>
            <a:off x="3240779" y="1889373"/>
            <a:ext cx="7621606" cy="3443107"/>
          </a:xfrm>
        </p:spPr>
        <p:txBody>
          <a:bodyPr anchor="t">
            <a:normAutofit/>
          </a:bodyPr>
          <a:lstStyle/>
          <a:p>
            <a:pPr marL="344170" indent="-344170"/>
            <a:r>
              <a:rPr lang="en-US" sz="1600">
                <a:solidFill>
                  <a:srgbClr val="1F2D29"/>
                </a:solidFill>
                <a:cs typeface="Arial"/>
              </a:rPr>
              <a:t>Alison </a:t>
            </a:r>
            <a:r>
              <a:rPr lang="en-US" sz="1600" err="1">
                <a:solidFill>
                  <a:srgbClr val="1F2D29"/>
                </a:solidFill>
                <a:cs typeface="Arial"/>
              </a:rPr>
              <a:t>Hurayt</a:t>
            </a:r>
            <a:r>
              <a:rPr lang="en-US" sz="1600">
                <a:solidFill>
                  <a:srgbClr val="1F2D29"/>
                </a:solidFill>
                <a:cs typeface="Arial"/>
              </a:rPr>
              <a:t>, Keystone Representative and Point of Contact</a:t>
            </a:r>
          </a:p>
          <a:p>
            <a:pPr marL="344170" indent="-344170"/>
            <a:r>
              <a:rPr lang="en-US" sz="1600">
                <a:solidFill>
                  <a:srgbClr val="1F2D29"/>
                </a:solidFill>
                <a:cs typeface="Arial"/>
              </a:rPr>
              <a:t>Leslie </a:t>
            </a:r>
            <a:r>
              <a:rPr lang="en-US" sz="1600" err="1">
                <a:solidFill>
                  <a:srgbClr val="1F2D29"/>
                </a:solidFill>
                <a:cs typeface="Arial"/>
              </a:rPr>
              <a:t>Mastbaum</a:t>
            </a:r>
            <a:r>
              <a:rPr lang="en-US" sz="1600">
                <a:solidFill>
                  <a:srgbClr val="1F2D29"/>
                </a:solidFill>
                <a:cs typeface="Arial"/>
              </a:rPr>
              <a:t> - counselor assigned to York 1 and housed at YCHS</a:t>
            </a:r>
            <a:endParaRPr lang="en-US"/>
          </a:p>
          <a:p>
            <a:pPr marL="344170" indent="-344170"/>
            <a:r>
              <a:rPr lang="en-US" sz="1600">
                <a:solidFill>
                  <a:srgbClr val="1F2D29"/>
                </a:solidFill>
                <a:cs typeface="Arial"/>
              </a:rPr>
              <a:t>LifeSkills lessons are taught by Keystone partners in Grade 6</a:t>
            </a:r>
          </a:p>
          <a:p>
            <a:pPr marL="344170" indent="-344170"/>
            <a:r>
              <a:rPr lang="en-US" sz="1600">
                <a:ea typeface="+mn-lt"/>
                <a:cs typeface="+mn-lt"/>
              </a:rPr>
              <a:t>VAPE/Substance intervention available at any level</a:t>
            </a:r>
            <a:endParaRPr lang="en-US" sz="1600">
              <a:solidFill>
                <a:srgbClr val="1F2D29"/>
              </a:solidFill>
              <a:cs typeface="Arial"/>
            </a:endParaRPr>
          </a:p>
        </p:txBody>
      </p:sp>
      <p:pic>
        <p:nvPicPr>
          <p:cNvPr id="4" name="Picture 20" descr="Logo, company name&#10;&#10;Description automatically generated">
            <a:extLst>
              <a:ext uri="{FF2B5EF4-FFF2-40B4-BE49-F238E27FC236}">
                <a16:creationId xmlns:a16="http://schemas.microsoft.com/office/drawing/2014/main" id="{82C53C97-9E42-4FC3-A927-0B1C412D467B}"/>
              </a:ext>
            </a:extLst>
          </p:cNvPr>
          <p:cNvPicPr>
            <a:picLocks noChangeAspect="1"/>
          </p:cNvPicPr>
          <p:nvPr/>
        </p:nvPicPr>
        <p:blipFill>
          <a:blip r:embed="rId3"/>
          <a:stretch>
            <a:fillRect/>
          </a:stretch>
        </p:blipFill>
        <p:spPr>
          <a:xfrm>
            <a:off x="9256346" y="3551115"/>
            <a:ext cx="1905000" cy="1895231"/>
          </a:xfrm>
          <a:prstGeom prst="rect">
            <a:avLst/>
          </a:prstGeom>
        </p:spPr>
      </p:pic>
    </p:spTree>
    <p:extLst>
      <p:ext uri="{BB962C8B-B14F-4D97-AF65-F5344CB8AC3E}">
        <p14:creationId xmlns:p14="http://schemas.microsoft.com/office/powerpoint/2010/main" val="2992475983"/>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sp>
        <p:nvSpPr>
          <p:cNvPr id="2" name="Title 1">
            <a:extLst>
              <a:ext uri="{FF2B5EF4-FFF2-40B4-BE49-F238E27FC236}">
                <a16:creationId xmlns:a16="http://schemas.microsoft.com/office/drawing/2014/main" id="{A176ABCD-CFC2-404F-A7E4-ABF861BA1CC8}"/>
              </a:ext>
            </a:extLst>
          </p:cNvPr>
          <p:cNvSpPr>
            <a:spLocks noGrp="1"/>
          </p:cNvSpPr>
          <p:nvPr>
            <p:ph type="title"/>
          </p:nvPr>
        </p:nvSpPr>
        <p:spPr>
          <a:xfrm>
            <a:off x="3215470" y="448574"/>
            <a:ext cx="7958331" cy="1308063"/>
          </a:xfrm>
        </p:spPr>
        <p:txBody>
          <a:bodyPr anchor="b">
            <a:normAutofit/>
          </a:bodyPr>
          <a:lstStyle/>
          <a:p>
            <a:pPr algn="l"/>
            <a:r>
              <a:rPr lang="en-US" sz="4400" b="1">
                <a:solidFill>
                  <a:srgbClr val="1F2D29"/>
                </a:solidFill>
              </a:rPr>
              <a:t>Committee Meeting Dates</a:t>
            </a:r>
          </a:p>
        </p:txBody>
      </p:sp>
      <p:sp>
        <p:nvSpPr>
          <p:cNvPr id="3" name="Content Placeholder 2">
            <a:extLst>
              <a:ext uri="{FF2B5EF4-FFF2-40B4-BE49-F238E27FC236}">
                <a16:creationId xmlns:a16="http://schemas.microsoft.com/office/drawing/2014/main" id="{DA51BA7C-5223-45B1-94E8-5A5F9949D70B}"/>
              </a:ext>
            </a:extLst>
          </p:cNvPr>
          <p:cNvSpPr>
            <a:spLocks noGrp="1"/>
          </p:cNvSpPr>
          <p:nvPr>
            <p:ph idx="1"/>
          </p:nvPr>
        </p:nvSpPr>
        <p:spPr>
          <a:xfrm>
            <a:off x="2698523" y="1973363"/>
            <a:ext cx="9808644" cy="3759782"/>
          </a:xfrm>
        </p:spPr>
        <p:txBody>
          <a:bodyPr vert="horz" lIns="91440" tIns="45720" rIns="91440" bIns="45720" rtlCol="0" anchor="t">
            <a:noAutofit/>
          </a:bodyPr>
          <a:lstStyle/>
          <a:p>
            <a:pPr marL="0" indent="0">
              <a:buNone/>
            </a:pPr>
            <a:endParaRPr lang="en-US" sz="2800">
              <a:solidFill>
                <a:srgbClr val="1F2D29"/>
              </a:solidFill>
              <a:cs typeface="Arial"/>
            </a:endParaRPr>
          </a:p>
          <a:p>
            <a:pPr marL="344170" indent="-344170"/>
            <a:r>
              <a:rPr lang="en-US" sz="2800">
                <a:solidFill>
                  <a:srgbClr val="1F2D29"/>
                </a:solidFill>
              </a:rPr>
              <a:t>November 18, 2021</a:t>
            </a:r>
            <a:endParaRPr lang="en-US" sz="2800">
              <a:solidFill>
                <a:srgbClr val="1F2D29"/>
              </a:solidFill>
              <a:cs typeface="Arial"/>
            </a:endParaRPr>
          </a:p>
          <a:p>
            <a:pPr marL="344170" indent="-344170"/>
            <a:r>
              <a:rPr lang="en-US" sz="2800">
                <a:solidFill>
                  <a:srgbClr val="1F2D29"/>
                </a:solidFill>
              </a:rPr>
              <a:t>February 24, 2022 (Tentative)</a:t>
            </a:r>
            <a:endParaRPr lang="en-US" sz="2800">
              <a:solidFill>
                <a:srgbClr val="1F2D29"/>
              </a:solidFill>
              <a:cs typeface="Arial"/>
            </a:endParaRPr>
          </a:p>
          <a:p>
            <a:pPr marL="344170" indent="-344170"/>
            <a:r>
              <a:rPr lang="en-US" sz="2800">
                <a:solidFill>
                  <a:srgbClr val="1F2D29"/>
                </a:solidFill>
              </a:rPr>
              <a:t>April 28, 2022 (Tentative)</a:t>
            </a:r>
            <a:endParaRPr lang="en-US" sz="2800">
              <a:solidFill>
                <a:srgbClr val="1F2D29"/>
              </a:solidFill>
              <a:cs typeface="Arial"/>
            </a:endParaRPr>
          </a:p>
        </p:txBody>
      </p:sp>
    </p:spTree>
    <p:extLst>
      <p:ext uri="{BB962C8B-B14F-4D97-AF65-F5344CB8AC3E}">
        <p14:creationId xmlns:p14="http://schemas.microsoft.com/office/powerpoint/2010/main" val="1463586853"/>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10</Slides>
  <Notes>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Madison</vt:lpstr>
      <vt:lpstr>Comprehensive Health Education Advisory Committee</vt:lpstr>
      <vt:lpstr>Welcome</vt:lpstr>
      <vt:lpstr>Today's Focus</vt:lpstr>
      <vt:lpstr>5 – 2 – 1 – 0 + 10  Opportunity</vt:lpstr>
      <vt:lpstr>Updates on Food And Nutrition Requirements for Schools</vt:lpstr>
      <vt:lpstr>Social-Emotional Learning Update</vt:lpstr>
      <vt:lpstr>Fall 2021 SEL Surveys  K-2, 3-5 and 6-12</vt:lpstr>
      <vt:lpstr>SEL Lessons That Rock!</vt:lpstr>
      <vt:lpstr>Our Keystone Partners</vt:lpstr>
      <vt:lpstr>Committee Meeting Dates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114</cp:revision>
  <dcterms:created xsi:type="dcterms:W3CDTF">2021-04-26T18:44:18Z</dcterms:created>
  <dcterms:modified xsi:type="dcterms:W3CDTF">2021-10-10T04:06:16Z</dcterms:modified>
</cp:coreProperties>
</file>