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7" r:id="rId3"/>
    <p:sldId id="268" r:id="rId4"/>
    <p:sldId id="258" r:id="rId5"/>
    <p:sldId id="264" r:id="rId6"/>
    <p:sldId id="259" r:id="rId7"/>
    <p:sldId id="260" r:id="rId8"/>
    <p:sldId id="261" r:id="rId9"/>
    <p:sldId id="270" r:id="rId10"/>
    <p:sldId id="271" r:id="rId11"/>
    <p:sldId id="263" r:id="rId12"/>
    <p:sldId id="266" r:id="rId13"/>
    <p:sldId id="269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clrMru>
    <a:srgbClr val="FFC60C"/>
    <a:srgbClr val="FFE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20" autoAdjust="0"/>
  </p:normalViewPr>
  <p:slideViewPr>
    <p:cSldViewPr snapToGrid="0" snapToObjects="1">
      <p:cViewPr varScale="1">
        <p:scale>
          <a:sx n="56" d="100"/>
          <a:sy n="56" d="100"/>
        </p:scale>
        <p:origin x="-13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EA51-923E-4B4B-8607-B0F01B1B9074}" type="datetimeFigureOut">
              <a:rPr lang="en-US" smtClean="0"/>
              <a:t>9/30/15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8A2CE-1FAF-8F43-836A-87553697C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29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C47F4-1624-854C-92B3-CB5C2ADD6458}" type="datetimeFigureOut">
              <a:rPr lang="en-US" smtClean="0"/>
              <a:t>9/30/15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979C0-7955-5F43-A5B4-76BDD4D7B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0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979C0-7955-5F43-A5B4-76BDD4D7BE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09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1E175-F962-4642-BF50-2BC1D37E98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78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1E175-F962-4642-BF50-2BC1D37E982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35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Embo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6012" y="1904999"/>
            <a:ext cx="6938963" cy="1582271"/>
          </a:xfrm>
        </p:spPr>
        <p:txBody>
          <a:bodyPr anchor="b" anchorCtr="0"/>
          <a:lstStyle>
            <a:lvl1pPr>
              <a:lnSpc>
                <a:spcPct val="95000"/>
              </a:lnSpc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6013" y="3487271"/>
            <a:ext cx="6938961" cy="1143000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07741" y="5715000"/>
            <a:ext cx="2133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2659" y="5715000"/>
            <a:ext cx="2895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5715000"/>
            <a:ext cx="4572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AccentBott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686766"/>
            <a:ext cx="7315200" cy="400705"/>
          </a:xfrm>
          <a:prstGeom prst="rect">
            <a:avLst/>
          </a:prstGeom>
        </p:spPr>
      </p:pic>
      <p:pic>
        <p:nvPicPr>
          <p:cNvPr id="10" name="Picture 9" descr="coverAccentT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619136"/>
            <a:ext cx="7315200" cy="391386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Embo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519" y="4038600"/>
            <a:ext cx="6938963" cy="1174376"/>
          </a:xfrm>
        </p:spPr>
        <p:txBody>
          <a:bodyPr anchor="b" anchorCtr="0">
            <a:noAutofit/>
          </a:bodyPr>
          <a:lstStyle>
            <a:lvl1pPr>
              <a:lnSpc>
                <a:spcPct val="95000"/>
              </a:lnSpc>
              <a:defRPr sz="5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2520" y="5212977"/>
            <a:ext cx="6938961" cy="77544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07741" y="6214969"/>
            <a:ext cx="2133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2659" y="6214969"/>
            <a:ext cx="28956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6214969"/>
            <a:ext cx="457200" cy="275478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AccentBott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915801"/>
            <a:ext cx="7315200" cy="400705"/>
          </a:xfrm>
          <a:prstGeom prst="rect">
            <a:avLst/>
          </a:prstGeom>
        </p:spPr>
      </p:pic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1188720" y="1004455"/>
            <a:ext cx="6766560" cy="2729345"/>
          </a:xfrm>
          <a:solidFill>
            <a:schemeClr val="bg2"/>
          </a:solidFill>
          <a:ln w="127000">
            <a:solidFill>
              <a:schemeClr val="tx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2" y="1904998"/>
            <a:ext cx="6938964" cy="158227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012" y="3487271"/>
            <a:ext cx="6938960" cy="11430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SzPct val="100000"/>
              <a:buFont typeface="Wingdings" pitchFamily="2" charset="2"/>
              <a:buNone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SectionAccent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18488"/>
            <a:ext cx="7315200" cy="356382"/>
          </a:xfrm>
          <a:prstGeom prst="rect">
            <a:avLst/>
          </a:prstGeom>
          <a:noFill/>
        </p:spPr>
      </p:pic>
      <p:pic>
        <p:nvPicPr>
          <p:cNvPr id="1027" name="Picture 3" descr="SectionAccent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4690872"/>
            <a:ext cx="7315200" cy="35638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84293"/>
            <a:ext cx="3429000" cy="3639312"/>
          </a:xfrm>
        </p:spPr>
        <p:txBody>
          <a:bodyPr>
            <a:normAutofit/>
          </a:bodyPr>
          <a:lstStyle>
            <a:lvl1pPr marL="282575" indent="-282575">
              <a:defRPr sz="20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06" y="2084293"/>
            <a:ext cx="3429000" cy="3639312"/>
          </a:xfrm>
        </p:spPr>
        <p:txBody>
          <a:bodyPr>
            <a:normAutofit/>
          </a:bodyPr>
          <a:lstStyle>
            <a:lvl1pPr marL="282575" indent="-282575">
              <a:defRPr sz="20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5013" indent="-282575">
              <a:defRPr sz="1800"/>
            </a:lvl7pPr>
            <a:lvl8pPr marL="2287588" indent="-282575">
              <a:defRPr sz="1800"/>
            </a:lvl8pPr>
            <a:lvl9pPr marL="2568575" indent="-2809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1100" y="1839913"/>
            <a:ext cx="2743200" cy="903287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71800"/>
            <a:ext cx="3429000" cy="2751804"/>
          </a:xfrm>
        </p:spPr>
        <p:txBody>
          <a:bodyPr>
            <a:normAutofit/>
          </a:bodyPr>
          <a:lstStyle>
            <a:lvl1pPr marL="282575" indent="-282575">
              <a:defRPr sz="18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4163">
              <a:defRPr sz="1800"/>
            </a:lvl5pPr>
            <a:lvl6pPr marL="1712913" indent="-282575">
              <a:defRPr sz="1600"/>
            </a:lvl6pPr>
            <a:lvl7pPr marL="2003425" indent="-282575">
              <a:defRPr sz="1600"/>
            </a:lvl7pPr>
            <a:lvl8pPr marL="2286000" indent="-282575">
              <a:defRPr sz="1600"/>
            </a:lvl8pPr>
            <a:lvl9pPr marL="2568575" indent="-282575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69006" y="1839913"/>
            <a:ext cx="2743200" cy="903287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6106" y="2971800"/>
            <a:ext cx="3429000" cy="2751804"/>
          </a:xfrm>
        </p:spPr>
        <p:txBody>
          <a:bodyPr>
            <a:normAutofit/>
          </a:bodyPr>
          <a:lstStyle>
            <a:lvl1pPr marL="282575" indent="-282575">
              <a:defRPr sz="18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600"/>
            </a:lvl6pPr>
            <a:lvl7pPr marL="2003425" indent="-282575">
              <a:defRPr sz="1600"/>
            </a:lvl7pPr>
            <a:lvl8pPr marL="2286000" indent="-282575">
              <a:defRPr sz="1600"/>
            </a:lvl8pPr>
            <a:lvl9pPr marL="2568575" indent="-282575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 descr="comparisonRu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7775" y="2686050"/>
            <a:ext cx="2609850" cy="133350"/>
          </a:xfrm>
          <a:prstGeom prst="rect">
            <a:avLst/>
          </a:prstGeom>
          <a:noFill/>
        </p:spPr>
      </p:pic>
      <p:pic>
        <p:nvPicPr>
          <p:cNvPr id="12" name="Picture 2" descr="comparisonRu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5681" y="2686050"/>
            <a:ext cx="2609850" cy="1333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3429000" cy="137160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6106" y="914400"/>
            <a:ext cx="3429000" cy="4815841"/>
          </a:xfrm>
        </p:spPr>
        <p:txBody>
          <a:bodyPr>
            <a:normAutofit/>
          </a:bodyPr>
          <a:lstStyle>
            <a:lvl1pPr marL="341313" indent="-341313">
              <a:defRPr sz="2200"/>
            </a:lvl1pPr>
            <a:lvl2pPr marL="631825" indent="-284163">
              <a:defRPr sz="2000"/>
            </a:lvl2pPr>
            <a:lvl3pPr marL="914400" indent="-284163">
              <a:defRPr sz="1800"/>
            </a:lvl3pPr>
            <a:lvl4pPr marL="1196975" indent="-284163">
              <a:defRPr sz="1800"/>
            </a:lvl4pPr>
            <a:lvl5pPr marL="1487488" indent="-284163">
              <a:defRPr sz="1800"/>
            </a:lvl5pPr>
            <a:lvl6pPr marL="1770063" indent="-284163">
              <a:defRPr sz="1800"/>
            </a:lvl6pPr>
            <a:lvl7pPr marL="2060575" indent="-284163">
              <a:defRPr sz="1800"/>
            </a:lvl7pPr>
            <a:lvl8pPr marL="2344738" indent="-284163">
              <a:defRPr sz="1800"/>
            </a:lvl8pPr>
            <a:lvl9pPr marL="2627313" indent="-2841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667001"/>
            <a:ext cx="3429000" cy="2895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3074" name="Picture 2" descr="captionAcc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326341"/>
            <a:ext cx="3429000" cy="24030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754083" y="673398"/>
            <a:ext cx="742950" cy="361950"/>
          </a:xfrm>
          <a:prstGeom prst="rect">
            <a:avLst/>
          </a:prstGeom>
          <a:noFill/>
        </p:spPr>
      </p:pic>
      <p:pic>
        <p:nvPicPr>
          <p:cNvPr id="15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54083" y="5636584"/>
            <a:ext cx="742950" cy="361950"/>
          </a:xfrm>
          <a:prstGeom prst="rect">
            <a:avLst/>
          </a:prstGeom>
          <a:noFill/>
        </p:spPr>
      </p:pic>
      <p:pic>
        <p:nvPicPr>
          <p:cNvPr id="4099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4169" y="5636584"/>
            <a:ext cx="742950" cy="361950"/>
          </a:xfrm>
          <a:prstGeom prst="rect">
            <a:avLst/>
          </a:prstGeom>
          <a:noFill/>
        </p:spPr>
      </p:pic>
      <p:pic>
        <p:nvPicPr>
          <p:cNvPr id="4098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4169" y="673398"/>
            <a:ext cx="742950" cy="361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3429000" cy="137160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81121" y="914400"/>
            <a:ext cx="3108960" cy="4815841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667001"/>
            <a:ext cx="3429000" cy="2895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500"/>
              </a:spcBef>
              <a:buNone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caption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2326341"/>
            <a:ext cx="3429000" cy="24030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752600" y="565897"/>
            <a:ext cx="742950" cy="361950"/>
          </a:xfrm>
          <a:prstGeom prst="rect">
            <a:avLst/>
          </a:prstGeom>
          <a:noFill/>
        </p:spPr>
      </p:pic>
      <p:pic>
        <p:nvPicPr>
          <p:cNvPr id="15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752600" y="4128247"/>
            <a:ext cx="742950" cy="361950"/>
          </a:xfrm>
          <a:prstGeom prst="rect">
            <a:avLst/>
          </a:prstGeom>
          <a:noFill/>
        </p:spPr>
      </p:pic>
      <p:pic>
        <p:nvPicPr>
          <p:cNvPr id="4099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4128247"/>
            <a:ext cx="742950" cy="361950"/>
          </a:xfrm>
          <a:prstGeom prst="rect">
            <a:avLst/>
          </a:prstGeom>
          <a:noFill/>
        </p:spPr>
      </p:pic>
      <p:pic>
        <p:nvPicPr>
          <p:cNvPr id="4098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8450" y="565897"/>
            <a:ext cx="742950" cy="361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406153"/>
            <a:ext cx="658368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780826"/>
            <a:ext cx="45720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446059"/>
            <a:ext cx="75438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6146" name="Picture 2" descr="captionLong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0650" y="5204012"/>
            <a:ext cx="6362700" cy="2476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scrollwork-Bott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993402" y="4128247"/>
            <a:ext cx="742950" cy="361950"/>
          </a:xfrm>
          <a:prstGeom prst="rect">
            <a:avLst/>
          </a:prstGeom>
          <a:noFill/>
        </p:spPr>
      </p:pic>
      <p:pic>
        <p:nvPicPr>
          <p:cNvPr id="4099" name="Picture 3" descr="scrollwork-Bott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07649" y="4128247"/>
            <a:ext cx="742950" cy="361950"/>
          </a:xfrm>
          <a:prstGeom prst="rect">
            <a:avLst/>
          </a:prstGeom>
          <a:noFill/>
        </p:spPr>
      </p:pic>
      <p:pic>
        <p:nvPicPr>
          <p:cNvPr id="12" name="Picture 2" descr="scrollwork-To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993402" y="565897"/>
            <a:ext cx="742950" cy="361950"/>
          </a:xfrm>
          <a:prstGeom prst="rect">
            <a:avLst/>
          </a:prstGeom>
          <a:noFill/>
        </p:spPr>
      </p:pic>
      <p:pic>
        <p:nvPicPr>
          <p:cNvPr id="4098" name="Picture 2" descr="scrollwork-To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7649" y="565897"/>
            <a:ext cx="742950" cy="361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406153"/>
            <a:ext cx="658368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780826"/>
            <a:ext cx="27432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446059"/>
            <a:ext cx="75438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6146" name="Picture 2" descr="captionLong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0650" y="5204012"/>
            <a:ext cx="6362700" cy="247650"/>
          </a:xfrm>
          <a:prstGeom prst="rect">
            <a:avLst/>
          </a:prstGeom>
          <a:noFill/>
        </p:spPr>
      </p:pic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912659" y="780826"/>
            <a:ext cx="27432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847"/>
            <a:ext cx="7953375" cy="30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084294"/>
            <a:ext cx="7543800" cy="3639670"/>
          </a:xfrm>
        </p:spPr>
        <p:txBody>
          <a:bodyPr vert="eaVert"/>
          <a:lstStyle>
            <a:lvl5pPr>
              <a:defRPr/>
            </a:lvl5pPr>
            <a:lvl6pPr marL="2286000">
              <a:defRPr/>
            </a:lvl6pPr>
            <a:lvl7pPr marL="2286000">
              <a:defRPr/>
            </a:lvl7pPr>
            <a:lvl8pPr marL="2286000">
              <a:defRPr/>
            </a:lvl8pPr>
            <a:lvl9pPr marL="22860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922048"/>
            <a:ext cx="1676400" cy="4814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922048"/>
            <a:ext cx="5638800" cy="481488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pic>
        <p:nvPicPr>
          <p:cNvPr id="5122" name="Picture 2" descr="verticalAcc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6225" y="860612"/>
            <a:ext cx="247364" cy="493776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Edging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3810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84294"/>
            <a:ext cx="6949440" cy="3639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118412"/>
            <a:ext cx="2133600" cy="275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9/30/15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18412"/>
            <a:ext cx="2895600" cy="275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6118412"/>
            <a:ext cx="457200" cy="275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SzPct val="100000"/>
        <a:buFont typeface="Wingdings" pitchFamily="2" charset="2"/>
        <a:buChar char="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google.com/url?sa=t&amp;rct=j&amp;q=&amp;esrc=s&amp;source=web&amp;cd=31&amp;sqi=2&amp;ved=0CKkBEPgwMB5qFQoTCO6RmcGin8gCFYw0iAod53AHXw&amp;url=https://twitter.com/twitter&amp;usg=AFQjCNEG8eBV5h2aqf5sU43WYdaxLcuGgw&amp;bvm=bv.104226188,d.cGU" TargetMode="External"/><Relationship Id="rId3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7599" y="2656264"/>
            <a:ext cx="6938963" cy="790449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Arial Black"/>
                <a:cs typeface="Arial Black"/>
              </a:rPr>
              <a:t>Lancer Academy  </a:t>
            </a:r>
            <a:br>
              <a:rPr lang="en-US" sz="3600" dirty="0" smtClean="0">
                <a:latin typeface="Arial Black"/>
                <a:cs typeface="Arial Black"/>
              </a:rPr>
            </a:br>
            <a:r>
              <a:rPr lang="en-US" sz="3600" dirty="0" smtClean="0">
                <a:latin typeface="Arial Black"/>
                <a:cs typeface="Arial Black"/>
              </a:rPr>
              <a:t>Food, Fashion, Art, Music, Entertainment</a:t>
            </a:r>
            <a:endParaRPr lang="en-US" sz="3600" dirty="0">
              <a:latin typeface="Arial Black"/>
              <a:cs typeface="Arial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351" y="3446713"/>
            <a:ext cx="7877470" cy="3503153"/>
          </a:xfrm>
        </p:spPr>
        <p:txBody>
          <a:bodyPr>
            <a:normAutofit/>
          </a:bodyPr>
          <a:lstStyle/>
          <a:p>
            <a:pPr algn="l"/>
            <a:r>
              <a:rPr lang="en-US" sz="4300" dirty="0" smtClean="0">
                <a:solidFill>
                  <a:srgbClr val="FFC60C"/>
                </a:solidFill>
                <a:latin typeface="Arial Black"/>
                <a:cs typeface="Arial Black"/>
              </a:rPr>
              <a:t>Providing an interest based pathway for students with a passion for the arts.</a:t>
            </a:r>
          </a:p>
          <a:p>
            <a:pPr algn="l"/>
            <a:endParaRPr lang="en-US" sz="1900" dirty="0" smtClean="0">
              <a:solidFill>
                <a:srgbClr val="FFC60C"/>
              </a:solidFill>
              <a:latin typeface="Arial Black"/>
              <a:cs typeface="Arial Black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50" y="750594"/>
            <a:ext cx="7706219" cy="1033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0142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237252"/>
            <a:ext cx="7543800" cy="1371600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C60C"/>
                </a:solidFill>
              </a:rPr>
              <a:t>Academic</a:t>
            </a:r>
            <a:r>
              <a:rPr lang="en-US" sz="7200" dirty="0" smtClean="0"/>
              <a:t> </a:t>
            </a:r>
            <a:r>
              <a:rPr lang="en-US" sz="7200" dirty="0" smtClean="0">
                <a:solidFill>
                  <a:srgbClr val="FFC60C"/>
                </a:solidFill>
              </a:rPr>
              <a:t>Teachers</a:t>
            </a:r>
            <a:endParaRPr lang="en-US" sz="7200" dirty="0">
              <a:solidFill>
                <a:srgbClr val="FFC60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588554"/>
            <a:ext cx="7816098" cy="5105400"/>
          </a:xfrm>
        </p:spPr>
        <p:txBody>
          <a:bodyPr>
            <a:normAutofit fontScale="92500" lnSpcReduction="10000"/>
          </a:bodyPr>
          <a:lstStyle/>
          <a:p>
            <a:r>
              <a:rPr lang="en-US" sz="5400" dirty="0" smtClean="0">
                <a:solidFill>
                  <a:srgbClr val="FFC60C"/>
                </a:solidFill>
              </a:rPr>
              <a:t>Math: Mark Travis</a:t>
            </a:r>
            <a:endParaRPr lang="en-US" sz="5400" dirty="0">
              <a:solidFill>
                <a:srgbClr val="FFC60C"/>
              </a:solidFill>
            </a:endParaRPr>
          </a:p>
          <a:p>
            <a:r>
              <a:rPr lang="en-US" sz="5400" dirty="0" smtClean="0">
                <a:solidFill>
                  <a:srgbClr val="FFC60C"/>
                </a:solidFill>
              </a:rPr>
              <a:t>Science: Adam Taylor</a:t>
            </a:r>
          </a:p>
          <a:p>
            <a:r>
              <a:rPr lang="en-US" sz="5400" dirty="0" smtClean="0">
                <a:solidFill>
                  <a:srgbClr val="FFC60C"/>
                </a:solidFill>
              </a:rPr>
              <a:t>Language Arts: Marcus Woodworth</a:t>
            </a:r>
          </a:p>
          <a:p>
            <a:r>
              <a:rPr lang="en-US" sz="5400" dirty="0" smtClean="0">
                <a:solidFill>
                  <a:srgbClr val="FFC60C"/>
                </a:solidFill>
              </a:rPr>
              <a:t>Pre </a:t>
            </a:r>
            <a:r>
              <a:rPr lang="en-US" sz="5400" dirty="0" err="1" smtClean="0">
                <a:solidFill>
                  <a:srgbClr val="FFC60C"/>
                </a:solidFill>
              </a:rPr>
              <a:t>Ap</a:t>
            </a:r>
            <a:r>
              <a:rPr lang="en-US" sz="5400" dirty="0" smtClean="0">
                <a:solidFill>
                  <a:srgbClr val="FFC60C"/>
                </a:solidFill>
              </a:rPr>
              <a:t> English: Marisol Diaz</a:t>
            </a:r>
            <a:endParaRPr lang="en-US" sz="5400" dirty="0">
              <a:solidFill>
                <a:srgbClr val="FFC6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893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646545"/>
            <a:ext cx="7543800" cy="69272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60C"/>
                </a:solidFill>
              </a:rPr>
              <a:t>VAPA Teachers</a:t>
            </a:r>
            <a:endParaRPr lang="en-US" dirty="0">
              <a:solidFill>
                <a:srgbClr val="FFC60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339273"/>
            <a:ext cx="7246620" cy="5351459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C60C"/>
                </a:solidFill>
              </a:rPr>
              <a:t>Art: Michael Hess, Jacqueline </a:t>
            </a:r>
            <a:r>
              <a:rPr lang="en-US" sz="3600" dirty="0" err="1" smtClean="0">
                <a:solidFill>
                  <a:srgbClr val="FFC60C"/>
                </a:solidFill>
              </a:rPr>
              <a:t>Fabritz</a:t>
            </a:r>
            <a:endParaRPr lang="en-US" sz="3600" dirty="0" smtClean="0">
              <a:solidFill>
                <a:srgbClr val="FFC60C"/>
              </a:solidFill>
            </a:endParaRPr>
          </a:p>
          <a:p>
            <a:r>
              <a:rPr lang="en-US" sz="3600" dirty="0" smtClean="0">
                <a:solidFill>
                  <a:srgbClr val="FFC60C"/>
                </a:solidFill>
              </a:rPr>
              <a:t>Culinary Arts: Chef Tracy Horton</a:t>
            </a:r>
          </a:p>
          <a:p>
            <a:r>
              <a:rPr lang="en-US" sz="3600" dirty="0" smtClean="0">
                <a:solidFill>
                  <a:srgbClr val="FFC60C"/>
                </a:solidFill>
              </a:rPr>
              <a:t>Dance and Drama: Yolanda Rubio –Soto</a:t>
            </a:r>
          </a:p>
          <a:p>
            <a:r>
              <a:rPr lang="en-US" sz="3600" dirty="0" smtClean="0">
                <a:solidFill>
                  <a:srgbClr val="FFC60C"/>
                </a:solidFill>
              </a:rPr>
              <a:t>Fashion: Jacqueline </a:t>
            </a:r>
            <a:r>
              <a:rPr lang="en-US" sz="3600" dirty="0" err="1" smtClean="0">
                <a:solidFill>
                  <a:srgbClr val="FFC60C"/>
                </a:solidFill>
              </a:rPr>
              <a:t>Fabritz</a:t>
            </a:r>
            <a:endParaRPr lang="en-US" sz="3600" dirty="0" smtClean="0">
              <a:solidFill>
                <a:srgbClr val="FFC60C"/>
              </a:solidFill>
            </a:endParaRPr>
          </a:p>
          <a:p>
            <a:r>
              <a:rPr lang="en-US" sz="3600" dirty="0" smtClean="0">
                <a:solidFill>
                  <a:srgbClr val="FFC60C"/>
                </a:solidFill>
              </a:rPr>
              <a:t>Instrumental Music: Doris Doyon</a:t>
            </a:r>
          </a:p>
          <a:p>
            <a:r>
              <a:rPr lang="en-US" sz="3600" dirty="0" smtClean="0">
                <a:solidFill>
                  <a:srgbClr val="FFC60C"/>
                </a:solidFill>
              </a:rPr>
              <a:t>Vocal Music: Nancy </a:t>
            </a:r>
            <a:r>
              <a:rPr lang="en-US" sz="3600" dirty="0" err="1" smtClean="0">
                <a:solidFill>
                  <a:srgbClr val="FFC60C"/>
                </a:solidFill>
              </a:rPr>
              <a:t>Lanpher</a:t>
            </a:r>
            <a:endParaRPr lang="en-US" sz="3600" dirty="0" smtClean="0">
              <a:solidFill>
                <a:srgbClr val="FFC60C"/>
              </a:solidFill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88291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114" y="2630575"/>
            <a:ext cx="7762858" cy="365759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C60C"/>
                </a:solidFill>
              </a:rPr>
              <a:t>FRESHMAN: MUSIC   2015-2016</a:t>
            </a:r>
          </a:p>
          <a:p>
            <a:r>
              <a:rPr lang="en-US" sz="3600" dirty="0" smtClean="0">
                <a:solidFill>
                  <a:srgbClr val="FFC60C"/>
                </a:solidFill>
              </a:rPr>
              <a:t>SOPHOMORE: ART      2016-2017</a:t>
            </a:r>
          </a:p>
          <a:p>
            <a:r>
              <a:rPr lang="en-US" sz="3600" dirty="0" smtClean="0">
                <a:solidFill>
                  <a:srgbClr val="FFC60C"/>
                </a:solidFill>
              </a:rPr>
              <a:t>JUNIOR: DRAMA          2017-2018</a:t>
            </a:r>
          </a:p>
          <a:p>
            <a:r>
              <a:rPr lang="en-US" sz="3600" dirty="0" smtClean="0">
                <a:solidFill>
                  <a:srgbClr val="FFC60C"/>
                </a:solidFill>
              </a:rPr>
              <a:t>SENIOR: STUDENT’S </a:t>
            </a:r>
            <a:r>
              <a:rPr lang="en-US" sz="3600" smtClean="0">
                <a:solidFill>
                  <a:srgbClr val="FFC60C"/>
                </a:solidFill>
              </a:rPr>
              <a:t>SPECIFIC STUDY			    2018-2019</a:t>
            </a:r>
            <a:endParaRPr lang="en-US" sz="3600" dirty="0">
              <a:solidFill>
                <a:srgbClr val="FFC60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0" y="-535103"/>
            <a:ext cx="7499444" cy="3165678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FFC60C"/>
                </a:solidFill>
                <a:latin typeface="Arial Black"/>
              </a:rPr>
              <a:t>THEMES FOR ACADEMICS:</a:t>
            </a:r>
            <a:endParaRPr lang="en-US" sz="4800" dirty="0">
              <a:solidFill>
                <a:srgbClr val="FFC60C"/>
              </a:solidFill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523829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 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0" y="1"/>
            <a:ext cx="4991100" cy="67349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4152899" cy="66421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36700" y="2590801"/>
            <a:ext cx="7607300" cy="3657599"/>
          </a:xfrm>
        </p:spPr>
        <p:txBody>
          <a:bodyPr/>
          <a:lstStyle/>
          <a:p>
            <a:r>
              <a:rPr lang="en-US" dirty="0" smtClean="0"/>
              <a:t>                                  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439078" y="4791615"/>
            <a:ext cx="2108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C60C"/>
                </a:solidFill>
              </a:rPr>
              <a:t>Glen </a:t>
            </a:r>
            <a:r>
              <a:rPr lang="en-US" sz="4000" dirty="0" err="1" smtClean="0">
                <a:solidFill>
                  <a:srgbClr val="FFC60C"/>
                </a:solidFill>
              </a:rPr>
              <a:t>Adsit</a:t>
            </a:r>
            <a:endParaRPr lang="en-US" sz="4000" dirty="0">
              <a:solidFill>
                <a:srgbClr val="FFC60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95087" y="381000"/>
            <a:ext cx="2875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C60C"/>
                </a:solidFill>
              </a:rPr>
              <a:t>Big Event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46819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0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601" r="-21601"/>
          <a:stretch>
            <a:fillRect/>
          </a:stretch>
        </p:blipFill>
        <p:spPr>
          <a:xfrm>
            <a:off x="-1849965" y="10215"/>
            <a:ext cx="12991688" cy="684778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431" y="381000"/>
            <a:ext cx="7543800" cy="1371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25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0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3" b="15083"/>
          <a:stretch>
            <a:fillRect/>
          </a:stretch>
        </p:blipFill>
        <p:spPr>
          <a:xfrm>
            <a:off x="542079" y="380999"/>
            <a:ext cx="8106104" cy="569736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402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0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237252"/>
            <a:ext cx="7543800" cy="1371600"/>
          </a:xfrm>
        </p:spPr>
        <p:txBody>
          <a:bodyPr/>
          <a:lstStyle/>
          <a:p>
            <a:r>
              <a:rPr lang="en-US" dirty="0" smtClean="0">
                <a:solidFill>
                  <a:srgbClr val="FFC60C"/>
                </a:solidFill>
              </a:rPr>
              <a:t>Scheduled Tutoring </a:t>
            </a:r>
            <a:endParaRPr lang="en-US" dirty="0">
              <a:solidFill>
                <a:srgbClr val="FFC60C"/>
              </a:solidFill>
            </a:endParaRPr>
          </a:p>
        </p:txBody>
      </p:sp>
      <p:pic>
        <p:nvPicPr>
          <p:cNvPr id="5" name="Picture 4" descr="Slide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17" y="1413527"/>
            <a:ext cx="8128254" cy="54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34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-350104"/>
            <a:ext cx="7543800" cy="184727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60C"/>
                </a:solidFill>
              </a:rPr>
              <a:t/>
            </a:r>
            <a:br>
              <a:rPr lang="en-US" dirty="0" smtClean="0">
                <a:solidFill>
                  <a:srgbClr val="FFC60C"/>
                </a:solidFill>
              </a:rPr>
            </a:br>
            <a:r>
              <a:rPr lang="en-US" dirty="0" smtClean="0">
                <a:solidFill>
                  <a:srgbClr val="FFC60C"/>
                </a:solidFill>
              </a:rPr>
              <a:t>Social Media</a:t>
            </a:r>
            <a:r>
              <a:rPr lang="en-US" dirty="0">
                <a:solidFill>
                  <a:srgbClr val="FFC60C"/>
                </a:solidFill>
              </a:rPr>
              <a:t/>
            </a:r>
            <a:br>
              <a:rPr lang="en-US" dirty="0">
                <a:solidFill>
                  <a:srgbClr val="FFC60C"/>
                </a:solidFill>
              </a:rPr>
            </a:br>
            <a:endParaRPr lang="en-US" dirty="0">
              <a:solidFill>
                <a:srgbClr val="FFC60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464" y="748455"/>
            <a:ext cx="7424256" cy="79929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C60C"/>
                </a:solidFill>
              </a:rPr>
              <a:t>Join in and follow us on Twitter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C60C"/>
                </a:solidFill>
              </a:rPr>
              <a:t>@</a:t>
            </a:r>
            <a:r>
              <a:rPr lang="en-US" sz="3600" dirty="0" err="1" smtClean="0">
                <a:solidFill>
                  <a:srgbClr val="FFC60C"/>
                </a:solidFill>
              </a:rPr>
              <a:t>mohmarkbari</a:t>
            </a:r>
            <a:r>
              <a:rPr lang="en-US" sz="3600" dirty="0" smtClean="0">
                <a:solidFill>
                  <a:srgbClr val="FFC60C"/>
                </a:solidFill>
              </a:rPr>
              <a:t>-everything LA FAME (#</a:t>
            </a:r>
            <a:r>
              <a:rPr lang="en-US" sz="3600" dirty="0" err="1" smtClean="0">
                <a:solidFill>
                  <a:srgbClr val="FFC60C"/>
                </a:solidFill>
              </a:rPr>
              <a:t>nhslafame</a:t>
            </a:r>
            <a:r>
              <a:rPr lang="en-US" sz="3600" dirty="0" smtClean="0">
                <a:solidFill>
                  <a:srgbClr val="FFC60C"/>
                </a:solidFill>
              </a:rPr>
              <a:t>, #</a:t>
            </a:r>
            <a:r>
              <a:rPr lang="en-US" sz="3600" dirty="0" err="1" smtClean="0">
                <a:solidFill>
                  <a:srgbClr val="FFC60C"/>
                </a:solidFill>
              </a:rPr>
              <a:t>nhsbarbershop</a:t>
            </a:r>
            <a:r>
              <a:rPr lang="en-US" sz="3600" dirty="0" smtClean="0">
                <a:solidFill>
                  <a:srgbClr val="FFC60C"/>
                </a:solidFill>
              </a:rPr>
              <a:t>, #</a:t>
            </a:r>
            <a:r>
              <a:rPr lang="en-US" sz="3600" dirty="0" err="1" smtClean="0">
                <a:solidFill>
                  <a:srgbClr val="FFC60C"/>
                </a:solidFill>
              </a:rPr>
              <a:t>nhsbbs</a:t>
            </a:r>
            <a:r>
              <a:rPr lang="en-US" sz="3600" dirty="0" smtClean="0">
                <a:solidFill>
                  <a:srgbClr val="FFC60C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C60C"/>
                </a:solidFill>
              </a:rPr>
              <a:t>@</a:t>
            </a:r>
            <a:r>
              <a:rPr lang="en-US" sz="3600" dirty="0" err="1">
                <a:solidFill>
                  <a:srgbClr val="FFC60C"/>
                </a:solidFill>
              </a:rPr>
              <a:t>NhsSingerss</a:t>
            </a:r>
            <a:r>
              <a:rPr lang="en-US" sz="3600" dirty="0">
                <a:solidFill>
                  <a:srgbClr val="FFC60C"/>
                </a:solidFill>
              </a:rPr>
              <a:t>- for everything vocal </a:t>
            </a:r>
            <a:r>
              <a:rPr lang="en-US" sz="3600" dirty="0" smtClean="0">
                <a:solidFill>
                  <a:srgbClr val="FFC60C"/>
                </a:solidFill>
              </a:rPr>
              <a:t>music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C60C"/>
                </a:solidFill>
              </a:rPr>
              <a:t>@ </a:t>
            </a:r>
            <a:r>
              <a:rPr lang="en-US" sz="3600" dirty="0" err="1" smtClean="0">
                <a:solidFill>
                  <a:srgbClr val="FFC60C"/>
                </a:solidFill>
              </a:rPr>
              <a:t>PrincipalLancer</a:t>
            </a:r>
            <a:r>
              <a:rPr lang="en-US" sz="3600" dirty="0" smtClean="0">
                <a:solidFill>
                  <a:srgbClr val="FFC60C"/>
                </a:solidFill>
              </a:rPr>
              <a:t>, for exciting news, stories and promotion of every aspect of Norwalk High School.</a:t>
            </a:r>
            <a:endParaRPr lang="en-US" sz="3600" dirty="0">
              <a:solidFill>
                <a:srgbClr val="FFC60C"/>
              </a:solidFill>
              <a:hlinkClick r:id="rId2"/>
            </a:endParaRPr>
          </a:p>
          <a:p>
            <a:endParaRPr lang="en-US" sz="3600" dirty="0">
              <a:solidFill>
                <a:srgbClr val="534239"/>
              </a:solidFill>
            </a:endParaRPr>
          </a:p>
        </p:txBody>
      </p:sp>
      <p:pic>
        <p:nvPicPr>
          <p:cNvPr id="5" name="Picture 4" descr="Twitter+Logo+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918" y="365019"/>
            <a:ext cx="1901604" cy="131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5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60C"/>
                </a:solidFill>
              </a:rPr>
              <a:t>Jerry </a:t>
            </a:r>
            <a:r>
              <a:rPr lang="en-US" dirty="0" err="1" smtClean="0">
                <a:solidFill>
                  <a:srgbClr val="FFC60C"/>
                </a:solidFill>
              </a:rPr>
              <a:t>Koppe</a:t>
            </a:r>
            <a:endParaRPr lang="en-US" dirty="0">
              <a:solidFill>
                <a:srgbClr val="FFC60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FFC60C"/>
                </a:solidFill>
              </a:rPr>
              <a:t>	</a:t>
            </a:r>
            <a:r>
              <a:rPr lang="en-US" sz="6000" dirty="0" smtClean="0">
                <a:solidFill>
                  <a:srgbClr val="FFC60C"/>
                </a:solidFill>
              </a:rPr>
              <a:t>  Counselor </a:t>
            </a:r>
            <a:r>
              <a:rPr lang="en-US" sz="6000" dirty="0" smtClean="0">
                <a:solidFill>
                  <a:srgbClr val="FFC60C"/>
                </a:solidFill>
              </a:rPr>
              <a:t>for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FFC60C"/>
                </a:solidFill>
              </a:rPr>
              <a:t>	 </a:t>
            </a:r>
            <a:r>
              <a:rPr lang="en-US" sz="6000" smtClean="0">
                <a:solidFill>
                  <a:srgbClr val="FFC60C"/>
                </a:solidFill>
              </a:rPr>
              <a:t>    </a:t>
            </a:r>
            <a:r>
              <a:rPr lang="en-US" sz="6000" dirty="0" smtClean="0">
                <a:solidFill>
                  <a:srgbClr val="FFC60C"/>
                </a:solidFill>
              </a:rPr>
              <a:t>LA </a:t>
            </a:r>
            <a:r>
              <a:rPr lang="en-US" sz="6000" dirty="0" smtClean="0">
                <a:solidFill>
                  <a:srgbClr val="FFC60C"/>
                </a:solidFill>
              </a:rPr>
              <a:t>FAME </a:t>
            </a:r>
            <a:endParaRPr lang="en-US" sz="6000" dirty="0" smtClean="0">
              <a:solidFill>
                <a:srgbClr val="FFC6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024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Walt_Disney_Concert_Hall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7" b="8597"/>
          <a:stretch>
            <a:fillRect/>
          </a:stretch>
        </p:blipFill>
        <p:spPr>
          <a:xfrm>
            <a:off x="-38223" y="1"/>
            <a:ext cx="9222607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Trips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45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-694784"/>
            <a:ext cx="7897632" cy="311455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C60C"/>
                </a:solidFill>
              </a:rPr>
              <a:t>University Visits</a:t>
            </a:r>
            <a:br>
              <a:rPr lang="en-US" dirty="0" smtClean="0">
                <a:solidFill>
                  <a:srgbClr val="FFC60C"/>
                </a:solidFill>
              </a:rPr>
            </a:br>
            <a:r>
              <a:rPr lang="en-US" sz="4000" dirty="0" smtClean="0">
                <a:solidFill>
                  <a:srgbClr val="FFC60C"/>
                </a:solidFill>
              </a:rPr>
              <a:t>California State University</a:t>
            </a:r>
            <a:br>
              <a:rPr lang="en-US" sz="4000" dirty="0" smtClean="0">
                <a:solidFill>
                  <a:srgbClr val="FFC60C"/>
                </a:solidFill>
              </a:rPr>
            </a:br>
            <a:r>
              <a:rPr lang="en-US" sz="4000" dirty="0" smtClean="0">
                <a:solidFill>
                  <a:srgbClr val="FFC60C"/>
                </a:solidFill>
              </a:rPr>
              <a:t>Long Beach</a:t>
            </a:r>
            <a:endParaRPr lang="en-US" sz="4000" dirty="0">
              <a:solidFill>
                <a:srgbClr val="FFC60C"/>
              </a:solidFill>
            </a:endParaRPr>
          </a:p>
        </p:txBody>
      </p:sp>
      <p:pic>
        <p:nvPicPr>
          <p:cNvPr id="4" name="Content Placeholder 3" descr="1-IMG_5056canvassiz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" b="767"/>
          <a:stretch>
            <a:fillRect/>
          </a:stretch>
        </p:blipFill>
        <p:spPr>
          <a:xfrm>
            <a:off x="800100" y="2228101"/>
            <a:ext cx="7715344" cy="4332164"/>
          </a:xfrm>
        </p:spPr>
      </p:pic>
    </p:spTree>
    <p:extLst>
      <p:ext uri="{BB962C8B-B14F-4D97-AF65-F5344CB8AC3E}">
        <p14:creationId xmlns:p14="http://schemas.microsoft.com/office/powerpoint/2010/main" val="1333354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2214251"/>
            <a:ext cx="6949440" cy="4302346"/>
          </a:xfrm>
        </p:spPr>
        <p:txBody>
          <a:bodyPr/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7158" y="4379779"/>
            <a:ext cx="87028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C60C"/>
                </a:solidFill>
              </a:rPr>
              <a:t>	Bonding Activities </a:t>
            </a:r>
          </a:p>
          <a:p>
            <a:r>
              <a:rPr lang="en-US" sz="6000" b="1" dirty="0" smtClean="0">
                <a:solidFill>
                  <a:srgbClr val="FFC60C"/>
                </a:solidFill>
              </a:rPr>
              <a:t>	and Club Meetings! </a:t>
            </a:r>
            <a:endParaRPr lang="en-US" sz="6000" b="1" dirty="0">
              <a:solidFill>
                <a:srgbClr val="FFC60C"/>
              </a:solidFill>
            </a:endParaRPr>
          </a:p>
        </p:txBody>
      </p:sp>
      <p:pic>
        <p:nvPicPr>
          <p:cNvPr id="7" name="Picture 6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806" y="32479"/>
            <a:ext cx="3118194" cy="2778005"/>
          </a:xfrm>
          <a:prstGeom prst="rect">
            <a:avLst/>
          </a:prstGeom>
        </p:spPr>
      </p:pic>
      <p:pic>
        <p:nvPicPr>
          <p:cNvPr id="8" name="Picture 7" descr="images3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479"/>
            <a:ext cx="3770989" cy="25409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3176" y="0"/>
            <a:ext cx="2992630" cy="2567226"/>
          </a:xfrm>
          <a:prstGeom prst="rect">
            <a:avLst/>
          </a:prstGeom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7"/>
          <a:srcRect t="20602" r="8197"/>
          <a:stretch>
            <a:fillRect/>
          </a:stretch>
        </p:blipFill>
        <p:spPr bwMode="auto">
          <a:xfrm>
            <a:off x="1097280" y="2214251"/>
            <a:ext cx="3643608" cy="2363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/>
          <a:srcRect l="4989" t="16306" r="11999"/>
          <a:stretch>
            <a:fillRect/>
          </a:stretch>
        </p:blipFill>
        <p:spPr bwMode="auto">
          <a:xfrm>
            <a:off x="4879473" y="2378363"/>
            <a:ext cx="2767263" cy="2199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47285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lide0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>
            <a:fillRect/>
          </a:stretch>
        </p:blipFill>
        <p:spPr>
          <a:xfrm>
            <a:off x="590032" y="1489061"/>
            <a:ext cx="7945553" cy="476733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958428" y="117461"/>
            <a:ext cx="10102428" cy="1371600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FFC60C"/>
                </a:solidFill>
              </a:rPr>
              <a:t>Artrageous</a:t>
            </a:r>
            <a:r>
              <a:rPr lang="en-US" sz="6000" dirty="0" smtClean="0">
                <a:solidFill>
                  <a:srgbClr val="FFC60C"/>
                </a:solidFill>
              </a:rPr>
              <a:t>-</a:t>
            </a:r>
            <a:r>
              <a:rPr lang="en-US" sz="4800" dirty="0" smtClean="0">
                <a:solidFill>
                  <a:srgbClr val="FFC60C"/>
                </a:solidFill>
              </a:rPr>
              <a:t>Capstone Event</a:t>
            </a:r>
            <a:endParaRPr lang="en-US" sz="4800" dirty="0">
              <a:solidFill>
                <a:srgbClr val="FFC6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8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rmal">
  <a:themeElements>
    <a:clrScheme name="Formal">
      <a:dk1>
        <a:srgbClr val="534239"/>
      </a:dk1>
      <a:lt1>
        <a:srgbClr val="FFFFFF"/>
      </a:lt1>
      <a:dk2>
        <a:srgbClr val="3D3A48"/>
      </a:dk2>
      <a:lt2>
        <a:srgbClr val="E1DFD1"/>
      </a:lt2>
      <a:accent1>
        <a:srgbClr val="907F76"/>
      </a:accent1>
      <a:accent2>
        <a:srgbClr val="A46645"/>
      </a:accent2>
      <a:accent3>
        <a:srgbClr val="CD9C47"/>
      </a:accent3>
      <a:accent4>
        <a:srgbClr val="9A92CD"/>
      </a:accent4>
      <a:accent5>
        <a:srgbClr val="7D639B"/>
      </a:accent5>
      <a:accent6>
        <a:srgbClr val="733678"/>
      </a:accent6>
      <a:hlink>
        <a:srgbClr val="A84914"/>
      </a:hlink>
      <a:folHlink>
        <a:srgbClr val="B25672"/>
      </a:folHlink>
    </a:clrScheme>
    <a:fontScheme name="Formal">
      <a:maj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ajorFont>
      <a:min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inorFont>
    </a:fontScheme>
    <a:fmtScheme name="Form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0000"/>
                <a:satMod val="200000"/>
              </a:schemeClr>
              <a:schemeClr val="phClr">
                <a:shade val="9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80000"/>
                <a:satMod val="135000"/>
              </a:schemeClr>
              <a:schemeClr val="phClr">
                <a:shade val="80000"/>
                <a:satMod val="150000"/>
              </a:schemeClr>
            </a:duotone>
          </a:blip>
          <a:tile tx="0" ty="0" sx="65000" sy="65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>
              <a:shade val="90000"/>
              <a:alpha val="90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85000"/>
              <a:alpha val="90000"/>
              <a:satMod val="125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88900" dist="38100" dir="5400000" sx="101000" sy="101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6000000"/>
            </a:lightRig>
          </a:scene3d>
          <a:sp3d prstMaterial="metal">
            <a:bevelT w="25400" h="12700" prst="artDeco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tint val="50000"/>
                <a:satMod val="250000"/>
              </a:schemeClr>
              <a:schemeClr val="phClr">
                <a:shade val="80000"/>
                <a:satMod val="175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tint val="10000"/>
                <a:satMod val="260000"/>
                <a:lumMod val="115000"/>
              </a:schemeClr>
              <a:schemeClr val="phClr">
                <a:shade val="75000"/>
                <a:satMod val="175000"/>
                <a:lumMod val="10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Formal">
    <a:dk1>
      <a:srgbClr val="534239"/>
    </a:dk1>
    <a:lt1>
      <a:srgbClr val="FFFFFF"/>
    </a:lt1>
    <a:dk2>
      <a:srgbClr val="3D3A48"/>
    </a:dk2>
    <a:lt2>
      <a:srgbClr val="E1DFD1"/>
    </a:lt2>
    <a:accent1>
      <a:srgbClr val="907F76"/>
    </a:accent1>
    <a:accent2>
      <a:srgbClr val="A46645"/>
    </a:accent2>
    <a:accent3>
      <a:srgbClr val="CD9C47"/>
    </a:accent3>
    <a:accent4>
      <a:srgbClr val="9A92CD"/>
    </a:accent4>
    <a:accent5>
      <a:srgbClr val="7D639B"/>
    </a:accent5>
    <a:accent6>
      <a:srgbClr val="733678"/>
    </a:accent6>
    <a:hlink>
      <a:srgbClr val="A84914"/>
    </a:hlink>
    <a:folHlink>
      <a:srgbClr val="B256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172</Words>
  <Application>Microsoft Macintosh PowerPoint</Application>
  <PresentationFormat>On-screen Show (4:3)</PresentationFormat>
  <Paragraphs>41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Formal</vt:lpstr>
      <vt:lpstr>Lancer Academy   Food, Fashion, Art, Music, Entertainment</vt:lpstr>
      <vt:lpstr>Academic Teachers</vt:lpstr>
      <vt:lpstr>VAPA Teachers</vt:lpstr>
      <vt:lpstr>THEMES FOR ACADEMICS:</vt:lpstr>
      <vt:lpstr>Gen G</vt:lpstr>
      <vt:lpstr>PowerPoint Presentation</vt:lpstr>
      <vt:lpstr>PowerPoint Presentation</vt:lpstr>
      <vt:lpstr>Scheduled Tutoring </vt:lpstr>
      <vt:lpstr> Social Media </vt:lpstr>
      <vt:lpstr>Jerry Koppe</vt:lpstr>
      <vt:lpstr>Field Trips</vt:lpstr>
      <vt:lpstr>University Visits California State University Long Beach</vt:lpstr>
      <vt:lpstr>PowerPoint Presentation</vt:lpstr>
      <vt:lpstr>Artrageous-Capstone Event</vt:lpstr>
    </vt:vector>
  </TitlesOfParts>
  <Company>nlmusd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Lancer Academy   Food, Fashion, Art, Music, Entertainment</dc:title>
  <dc:creator>nlmstaff nlmusd</dc:creator>
  <cp:lastModifiedBy>nlmstaff nlmusd</cp:lastModifiedBy>
  <cp:revision>38</cp:revision>
  <cp:lastPrinted>2015-09-29T15:05:51Z</cp:lastPrinted>
  <dcterms:created xsi:type="dcterms:W3CDTF">2015-08-20T16:38:27Z</dcterms:created>
  <dcterms:modified xsi:type="dcterms:W3CDTF">2015-09-30T19:45:48Z</dcterms:modified>
</cp:coreProperties>
</file>