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3"/>
  </p:notesMasterIdLst>
  <p:sldIdLst>
    <p:sldId id="256" r:id="rId5"/>
    <p:sldId id="269" r:id="rId6"/>
    <p:sldId id="276" r:id="rId7"/>
    <p:sldId id="277" r:id="rId8"/>
    <p:sldId id="4541" r:id="rId9"/>
    <p:sldId id="4542" r:id="rId10"/>
    <p:sldId id="278" r:id="rId11"/>
    <p:sldId id="279" r:id="rId12"/>
    <p:sldId id="307" r:id="rId13"/>
    <p:sldId id="281" r:id="rId14"/>
    <p:sldId id="282" r:id="rId15"/>
    <p:sldId id="283" r:id="rId16"/>
    <p:sldId id="378" r:id="rId17"/>
    <p:sldId id="288" r:id="rId18"/>
    <p:sldId id="257" r:id="rId19"/>
    <p:sldId id="335" r:id="rId20"/>
    <p:sldId id="343" r:id="rId21"/>
    <p:sldId id="367" r:id="rId22"/>
    <p:sldId id="348" r:id="rId23"/>
    <p:sldId id="361" r:id="rId24"/>
    <p:sldId id="4543" r:id="rId25"/>
    <p:sldId id="4544" r:id="rId26"/>
    <p:sldId id="364" r:id="rId27"/>
    <p:sldId id="369" r:id="rId28"/>
    <p:sldId id="368" r:id="rId29"/>
    <p:sldId id="375" r:id="rId30"/>
    <p:sldId id="376" r:id="rId31"/>
    <p:sldId id="377"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77982" autoAdjust="0"/>
  </p:normalViewPr>
  <p:slideViewPr>
    <p:cSldViewPr snapToGrid="0">
      <p:cViewPr varScale="1">
        <p:scale>
          <a:sx n="56" d="100"/>
          <a:sy n="56" d="100"/>
        </p:scale>
        <p:origin x="1260"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CDDB518-137C-4F83-8F4D-7470F1B3B54D}" type="datetimeFigureOut">
              <a:rPr lang="en-US" smtClean="0"/>
              <a:t>2/16/2022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37CD9F-C909-49B7-9C46-2BD23A963D22}" type="slidenum">
              <a:rPr lang="en-US" smtClean="0"/>
              <a:t>‹#›</a:t>
            </a:fld>
            <a:endParaRPr lang="en-US"/>
          </a:p>
        </p:txBody>
      </p:sp>
    </p:spTree>
    <p:extLst>
      <p:ext uri="{BB962C8B-B14F-4D97-AF65-F5344CB8AC3E}">
        <p14:creationId xmlns:p14="http://schemas.microsoft.com/office/powerpoint/2010/main" val="38217991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Parable of Trapeze  - Latoya to read</a:t>
            </a:r>
          </a:p>
          <a:p>
            <a:endParaRPr lang="en-US" dirty="0"/>
          </a:p>
          <a:p>
            <a:r>
              <a:rPr lang="en-US" dirty="0"/>
              <a:t>As she reads, think of your own journey – your personal journey – your professional journey – your school’s journey. </a:t>
            </a:r>
          </a:p>
          <a:p>
            <a:endParaRPr lang="en-US" dirty="0"/>
          </a:p>
          <a:p>
            <a:r>
              <a:rPr lang="en-US" dirty="0"/>
              <a:t>Turn &amp; Talk - Take a moment to respond to the reflection questions on page ______ in your guidebook. </a:t>
            </a:r>
          </a:p>
          <a:p>
            <a:endParaRPr lang="en-US" dirty="0"/>
          </a:p>
          <a:p>
            <a:r>
              <a:rPr lang="en-US" dirty="0"/>
              <a:t>Talk at your table. Anyone like to share out? </a:t>
            </a:r>
          </a:p>
          <a:p>
            <a:endParaRPr lang="en-US" dirty="0"/>
          </a:p>
          <a:p>
            <a:pPr marL="171450" indent="-171450">
              <a:buFont typeface="Arial" panose="020B0604020202020204" pitchFamily="34" charset="0"/>
              <a:buChar char="•"/>
            </a:pPr>
            <a:r>
              <a:rPr lang="en-US" dirty="0"/>
              <a:t>Try to avoid the race to return to a “sense of normalcy”</a:t>
            </a:r>
          </a:p>
          <a:p>
            <a:pPr marL="171450" indent="-171450">
              <a:buFont typeface="Arial" panose="020B0604020202020204" pitchFamily="34" charset="0"/>
              <a:buChar char="•"/>
            </a:pPr>
            <a:r>
              <a:rPr lang="en-US" dirty="0"/>
              <a:t>Enjoy the learning</a:t>
            </a:r>
          </a:p>
          <a:p>
            <a:pPr marL="171450" indent="-171450">
              <a:buFont typeface="Arial" panose="020B0604020202020204" pitchFamily="34" charset="0"/>
              <a:buChar char="•"/>
            </a:pPr>
            <a:r>
              <a:rPr lang="en-US" dirty="0"/>
              <a:t>“Vision” what the new bar may look like</a:t>
            </a:r>
          </a:p>
        </p:txBody>
      </p:sp>
      <p:sp>
        <p:nvSpPr>
          <p:cNvPr id="4" name="Slide Number Placeholder 3"/>
          <p:cNvSpPr>
            <a:spLocks noGrp="1"/>
          </p:cNvSpPr>
          <p:nvPr>
            <p:ph type="sldNum" sz="quarter" idx="5"/>
          </p:nvPr>
        </p:nvSpPr>
        <p:spPr/>
        <p:txBody>
          <a:bodyPr/>
          <a:lstStyle/>
          <a:p>
            <a:fld id="{5E8C15C5-0688-5345-99FC-721E08AD15D5}" type="slidenum">
              <a:rPr lang="en-US" smtClean="0"/>
              <a:t>2</a:t>
            </a:fld>
            <a:endParaRPr lang="en-US" dirty="0"/>
          </a:p>
        </p:txBody>
      </p:sp>
    </p:spTree>
    <p:extLst>
      <p:ext uri="{BB962C8B-B14F-4D97-AF65-F5344CB8AC3E}">
        <p14:creationId xmlns:p14="http://schemas.microsoft.com/office/powerpoint/2010/main" val="7285147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E8C15C5-0688-5345-99FC-721E08AD15D5}" type="slidenum">
              <a:rPr lang="en-US" smtClean="0"/>
              <a:t>3</a:t>
            </a:fld>
            <a:endParaRPr lang="en-US" dirty="0"/>
          </a:p>
        </p:txBody>
      </p:sp>
    </p:spTree>
    <p:extLst>
      <p:ext uri="{BB962C8B-B14F-4D97-AF65-F5344CB8AC3E}">
        <p14:creationId xmlns:p14="http://schemas.microsoft.com/office/powerpoint/2010/main" val="30713544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E8C15C5-0688-5345-99FC-721E08AD15D5}" type="slidenum">
              <a:rPr lang="en-US" smtClean="0"/>
              <a:t>4</a:t>
            </a:fld>
            <a:endParaRPr lang="en-US" dirty="0"/>
          </a:p>
        </p:txBody>
      </p:sp>
    </p:spTree>
    <p:extLst>
      <p:ext uri="{BB962C8B-B14F-4D97-AF65-F5344CB8AC3E}">
        <p14:creationId xmlns:p14="http://schemas.microsoft.com/office/powerpoint/2010/main" val="17265397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A84E58-376B-470B-8978-9DF5D8788CA4}"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43849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we conducted our capacity audit, utilizing the System Capacity Standards, we found our strengths within…</a:t>
            </a:r>
          </a:p>
          <a:p>
            <a:pPr marL="171450" indent="-171450">
              <a:buFont typeface="Arial" panose="020B0604020202020204" pitchFamily="34" charset="0"/>
              <a:buChar char="•"/>
            </a:pPr>
            <a:r>
              <a:rPr lang="en-US" dirty="0"/>
              <a:t>Our ability to foster collaboration</a:t>
            </a:r>
          </a:p>
          <a:p>
            <a:pPr marL="171450" indent="-171450">
              <a:buFont typeface="Arial" panose="020B0604020202020204" pitchFamily="34" charset="0"/>
              <a:buChar char="•"/>
            </a:pPr>
            <a:r>
              <a:rPr lang="en-US" dirty="0"/>
              <a:t>To employ technology</a:t>
            </a:r>
          </a:p>
          <a:p>
            <a:pPr marL="171450" indent="-171450">
              <a:buFont typeface="Arial" panose="020B0604020202020204" pitchFamily="34" charset="0"/>
              <a:buChar char="•"/>
            </a:pPr>
            <a:r>
              <a:rPr lang="en-US" dirty="0"/>
              <a:t>And to develop shared beliefs and vision.</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This is not surprising given…</a:t>
            </a:r>
          </a:p>
          <a:p>
            <a:pPr marL="171450" indent="-171450">
              <a:buFont typeface="Arial" panose="020B0604020202020204" pitchFamily="34" charset="0"/>
              <a:buChar char="•"/>
            </a:pPr>
            <a:r>
              <a:rPr lang="en-US" dirty="0"/>
              <a:t>Connected As One</a:t>
            </a:r>
          </a:p>
          <a:p>
            <a:pPr marL="171450" indent="-171450">
              <a:buFont typeface="Arial" panose="020B0604020202020204" pitchFamily="34" charset="0"/>
              <a:buChar char="•"/>
            </a:pPr>
            <a:r>
              <a:rPr lang="en-US" dirty="0"/>
              <a:t>1-to-1 technology initiative</a:t>
            </a:r>
          </a:p>
          <a:p>
            <a:pPr marL="171450" indent="-171450">
              <a:buFont typeface="Arial" panose="020B0604020202020204" pitchFamily="34" charset="0"/>
              <a:buChar char="•"/>
            </a:pPr>
            <a:r>
              <a:rPr lang="en-US" dirty="0"/>
              <a:t>We know what we believe and where we want to go</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Now it is time to get clear on how we are going to do it.  </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5E8C15C5-0688-5345-99FC-721E08AD15D5}" type="slidenum">
              <a:rPr lang="en-US" smtClean="0"/>
              <a:t>7</a:t>
            </a:fld>
            <a:endParaRPr lang="en-US" dirty="0"/>
          </a:p>
        </p:txBody>
      </p:sp>
    </p:spTree>
    <p:extLst>
      <p:ext uri="{BB962C8B-B14F-4D97-AF65-F5344CB8AC3E}">
        <p14:creationId xmlns:p14="http://schemas.microsoft.com/office/powerpoint/2010/main" val="10509037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priority areas – our focus areas are…</a:t>
            </a:r>
          </a:p>
          <a:p>
            <a:pPr marL="171450" indent="-171450">
              <a:buFont typeface="Arial" panose="020B0604020202020204" pitchFamily="34" charset="0"/>
              <a:buChar char="•"/>
            </a:pPr>
            <a:r>
              <a:rPr lang="en-US" dirty="0"/>
              <a:t>Shared Understanding of Need for Change</a:t>
            </a:r>
          </a:p>
          <a:p>
            <a:pPr marL="171450" indent="-171450">
              <a:buFont typeface="Arial" panose="020B0604020202020204" pitchFamily="34" charset="0"/>
              <a:buChar char="•"/>
            </a:pPr>
            <a:r>
              <a:rPr lang="en-US" dirty="0"/>
              <a:t>Quality of Work</a:t>
            </a:r>
          </a:p>
          <a:p>
            <a:pPr marL="171450" indent="-171450">
              <a:buFont typeface="Arial" panose="020B0604020202020204" pitchFamily="34" charset="0"/>
              <a:buChar char="•"/>
            </a:pPr>
            <a:r>
              <a:rPr lang="en-US" dirty="0"/>
              <a:t>Innovation and Flexibility</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I am intrigued by the relationship between our strength with developing beliefs &amp; vision and our focus area of a need for a shared understanding. </a:t>
            </a:r>
          </a:p>
          <a:p>
            <a:pPr marL="0" indent="0">
              <a:buFont typeface="Arial" panose="020B0604020202020204" pitchFamily="34" charset="0"/>
              <a:buNone/>
            </a:pPr>
            <a:r>
              <a:rPr lang="en-US" dirty="0"/>
              <a:t>2 years ago we began with our “why” – Knowing Your Why</a:t>
            </a:r>
          </a:p>
          <a:p>
            <a:pPr marL="0" indent="0">
              <a:buFont typeface="Arial" panose="020B0604020202020204" pitchFamily="34" charset="0"/>
              <a:buNone/>
            </a:pPr>
            <a:r>
              <a:rPr lang="en-US" dirty="0"/>
              <a:t>We have firmly grounded connectedness – Connected As One</a:t>
            </a:r>
          </a:p>
          <a:p>
            <a:pPr marL="0" indent="0">
              <a:buFont typeface="Arial" panose="020B0604020202020204" pitchFamily="34" charset="0"/>
              <a:buNone/>
            </a:pPr>
            <a:r>
              <a:rPr lang="en-US" dirty="0"/>
              <a:t>We are clear on our beliefs about children and their importance of their learning</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But simply having this knowledge is not enough. </a:t>
            </a:r>
          </a:p>
          <a:p>
            <a:pPr marL="0" indent="0">
              <a:buFont typeface="Arial" panose="020B0604020202020204" pitchFamily="34" charset="0"/>
              <a:buNone/>
            </a:pPr>
            <a:r>
              <a:rPr lang="en-US" dirty="0"/>
              <a:t>We have to get serious about the work at hand. And we need to understand why believing isn’t enough. It’s time for action. </a:t>
            </a:r>
          </a:p>
        </p:txBody>
      </p:sp>
      <p:sp>
        <p:nvSpPr>
          <p:cNvPr id="4" name="Slide Number Placeholder 3"/>
          <p:cNvSpPr>
            <a:spLocks noGrp="1"/>
          </p:cNvSpPr>
          <p:nvPr>
            <p:ph type="sldNum" sz="quarter" idx="5"/>
          </p:nvPr>
        </p:nvSpPr>
        <p:spPr/>
        <p:txBody>
          <a:bodyPr/>
          <a:lstStyle/>
          <a:p>
            <a:fld id="{5E8C15C5-0688-5345-99FC-721E08AD15D5}" type="slidenum">
              <a:rPr lang="en-US" smtClean="0"/>
              <a:t>8</a:t>
            </a:fld>
            <a:endParaRPr lang="en-US" dirty="0"/>
          </a:p>
        </p:txBody>
      </p:sp>
    </p:spTree>
    <p:extLst>
      <p:ext uri="{BB962C8B-B14F-4D97-AF65-F5344CB8AC3E}">
        <p14:creationId xmlns:p14="http://schemas.microsoft.com/office/powerpoint/2010/main" val="35502087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help in this transition we have development commitments. </a:t>
            </a:r>
          </a:p>
          <a:p>
            <a:r>
              <a:rPr lang="en-US" dirty="0"/>
              <a:t>If we truly believe _________________ then we must ______________________. </a:t>
            </a:r>
          </a:p>
          <a:p>
            <a:endParaRPr lang="en-US" dirty="0"/>
          </a:p>
          <a:p>
            <a:r>
              <a:rPr lang="en-US" dirty="0"/>
              <a:t>This is the linchpin between simply having a belief and acting on that belief. </a:t>
            </a:r>
          </a:p>
          <a:p>
            <a:endParaRPr lang="en-US" dirty="0"/>
          </a:p>
        </p:txBody>
      </p:sp>
      <p:sp>
        <p:nvSpPr>
          <p:cNvPr id="4" name="Slide Number Placeholder 3"/>
          <p:cNvSpPr>
            <a:spLocks noGrp="1"/>
          </p:cNvSpPr>
          <p:nvPr>
            <p:ph type="sldNum" sz="quarter" idx="5"/>
          </p:nvPr>
        </p:nvSpPr>
        <p:spPr/>
        <p:txBody>
          <a:bodyPr/>
          <a:lstStyle/>
          <a:p>
            <a:fld id="{5E8C15C5-0688-5345-99FC-721E08AD15D5}" type="slidenum">
              <a:rPr lang="en-US" smtClean="0"/>
              <a:t>9</a:t>
            </a:fld>
            <a:endParaRPr lang="en-US" dirty="0"/>
          </a:p>
        </p:txBody>
      </p:sp>
    </p:spTree>
    <p:extLst>
      <p:ext uri="{BB962C8B-B14F-4D97-AF65-F5344CB8AC3E}">
        <p14:creationId xmlns:p14="http://schemas.microsoft.com/office/powerpoint/2010/main" val="6771745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cs typeface="Calibri"/>
              </a:rPr>
              <a:t>Promote a culture that embraces diversity and addresses the needs of the whole child – Remember Yeats – our students are bring us their dreams. How are we handling that responsibility? Do our actions currently support our beliefs? </a:t>
            </a:r>
          </a:p>
          <a:p>
            <a:endParaRPr lang="en-US" dirty="0"/>
          </a:p>
        </p:txBody>
      </p:sp>
      <p:sp>
        <p:nvSpPr>
          <p:cNvPr id="4" name="Slide Number Placeholder 3"/>
          <p:cNvSpPr>
            <a:spLocks noGrp="1"/>
          </p:cNvSpPr>
          <p:nvPr>
            <p:ph type="sldNum" sz="quarter" idx="5"/>
          </p:nvPr>
        </p:nvSpPr>
        <p:spPr/>
        <p:txBody>
          <a:bodyPr/>
          <a:lstStyle/>
          <a:p>
            <a:fld id="{5E8C15C5-0688-5345-99FC-721E08AD15D5}" type="slidenum">
              <a:rPr lang="en-US" smtClean="0"/>
              <a:t>10</a:t>
            </a:fld>
            <a:endParaRPr lang="en-US" dirty="0"/>
          </a:p>
        </p:txBody>
      </p:sp>
    </p:spTree>
    <p:extLst>
      <p:ext uri="{BB962C8B-B14F-4D97-AF65-F5344CB8AC3E}">
        <p14:creationId xmlns:p14="http://schemas.microsoft.com/office/powerpoint/2010/main" val="35154895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E8C15C5-0688-5345-99FC-721E08AD15D5}" type="slidenum">
              <a:rPr lang="en-US" smtClean="0"/>
              <a:t>11</a:t>
            </a:fld>
            <a:endParaRPr lang="en-US" dirty="0"/>
          </a:p>
        </p:txBody>
      </p:sp>
    </p:spTree>
    <p:extLst>
      <p:ext uri="{BB962C8B-B14F-4D97-AF65-F5344CB8AC3E}">
        <p14:creationId xmlns:p14="http://schemas.microsoft.com/office/powerpoint/2010/main" val="35968053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a typeface="+mn-lt"/>
                <a:cs typeface="+mn-lt"/>
              </a:rPr>
              <a:t>Provide professional learning opportunities to promote a culture of creativity, risk-taking, and innovation. – Think of the space between the trapeze bars. Do our teachers and students feel safe in this space?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a typeface="+mn-lt"/>
                <a:cs typeface="+mn-lt"/>
              </a:rPr>
              <a:t>Establish an onboarding process that orients new members to the learning organization. - Not just our “new to the district” new members – but also our new to thinking and behaving as a learning organization members. </a:t>
            </a:r>
            <a:endParaRPr lang="en-US" sz="1200" dirty="0">
              <a:cs typeface="Calibri"/>
            </a:endParaRPr>
          </a:p>
          <a:p>
            <a:endParaRPr lang="en-US" dirty="0"/>
          </a:p>
        </p:txBody>
      </p:sp>
      <p:sp>
        <p:nvSpPr>
          <p:cNvPr id="4" name="Slide Number Placeholder 3"/>
          <p:cNvSpPr>
            <a:spLocks noGrp="1"/>
          </p:cNvSpPr>
          <p:nvPr>
            <p:ph type="sldNum" sz="quarter" idx="5"/>
          </p:nvPr>
        </p:nvSpPr>
        <p:spPr/>
        <p:txBody>
          <a:bodyPr/>
          <a:lstStyle/>
          <a:p>
            <a:fld id="{5E8C15C5-0688-5345-99FC-721E08AD15D5}" type="slidenum">
              <a:rPr lang="en-US" smtClean="0"/>
              <a:t>12</a:t>
            </a:fld>
            <a:endParaRPr lang="en-US" dirty="0"/>
          </a:p>
        </p:txBody>
      </p:sp>
    </p:spTree>
    <p:extLst>
      <p:ext uri="{BB962C8B-B14F-4D97-AF65-F5344CB8AC3E}">
        <p14:creationId xmlns:p14="http://schemas.microsoft.com/office/powerpoint/2010/main" val="40508969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Indeed, the third aspect of indelible leadership is to lead and learn in equal measure.  Fullan states, “In complex situations, leaders listen and learn </a:t>
            </a:r>
            <a:r>
              <a:rPr lang="en-US" i="1" dirty="0"/>
              <a:t>so that they can lead better. </a:t>
            </a:r>
            <a:r>
              <a:rPr lang="en-US" dirty="0"/>
              <a:t>He then identifies, for leaders, three tensions within the leading and learning dynamic.  The first is to both respect and reject the status quo. The second is expertise and apprenticeship, which means that “…the leader has expertise in some domains, but she or he must also be a learner (apprentice to those who know more in other respects).  Finally, experimentation and commitment should be balanced such that leaders commit to learning from and building on carefully designed experiments and “…consolidate commitment to the good practices and ideas…” that emerge.</a:t>
            </a:r>
          </a:p>
        </p:txBody>
      </p:sp>
      <p:sp>
        <p:nvSpPr>
          <p:cNvPr id="4" name="Slide Number Placeholder 3"/>
          <p:cNvSpPr>
            <a:spLocks noGrp="1"/>
          </p:cNvSpPr>
          <p:nvPr>
            <p:ph type="sldNum" sz="quarter" idx="5"/>
          </p:nvPr>
        </p:nvSpPr>
        <p:spPr/>
        <p:txBody>
          <a:bodyPr/>
          <a:lstStyle/>
          <a:p>
            <a:fld id="{5E8C15C5-0688-5345-99FC-721E08AD15D5}" type="slidenum">
              <a:rPr lang="en-US" smtClean="0"/>
              <a:t>14</a:t>
            </a:fld>
            <a:endParaRPr lang="en-US" dirty="0"/>
          </a:p>
        </p:txBody>
      </p:sp>
    </p:spTree>
    <p:extLst>
      <p:ext uri="{BB962C8B-B14F-4D97-AF65-F5344CB8AC3E}">
        <p14:creationId xmlns:p14="http://schemas.microsoft.com/office/powerpoint/2010/main" val="9912579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mn-lt"/>
                <a:ea typeface="+mn-lt"/>
                <a:cs typeface="Calibri" panose="020F0502020204030204"/>
              </a:rPr>
              <a:t>The Domains are statements that </a:t>
            </a:r>
            <a:r>
              <a:rPr kumimoji="0" lang="en-US" sz="1200" b="1" i="1" u="none" strike="noStrike" kern="1200" cap="none" spc="0" normalizeH="0" baseline="0" noProof="0">
                <a:ln>
                  <a:noFill/>
                </a:ln>
                <a:solidFill>
                  <a:prstClr val="black"/>
                </a:solidFill>
                <a:effectLst/>
                <a:uLnTx/>
                <a:uFillTx/>
                <a:latin typeface="+mn-lt"/>
                <a:ea typeface="+mn-lt"/>
                <a:cs typeface="Calibri" panose="020F0502020204030204"/>
              </a:rPr>
              <a:t>define the capacity of an organization or institution to provide quality and meet the rigorous demands of continuous improvement</a:t>
            </a:r>
            <a:r>
              <a:rPr kumimoji="0" lang="en-US" sz="1200" b="0" i="0" u="none" strike="noStrike" kern="1200" cap="none" spc="0" normalizeH="0" baseline="0" noProof="0">
                <a:ln>
                  <a:noFill/>
                </a:ln>
                <a:solidFill>
                  <a:prstClr val="black"/>
                </a:solidFill>
                <a:effectLst/>
                <a:uLnTx/>
                <a:uFillTx/>
                <a:latin typeface="+mn-lt"/>
                <a:ea typeface="+mn-lt"/>
                <a:cs typeface="Calibri" panose="020F0502020204030204"/>
              </a:rPr>
              <a:t>. </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684B6F-85D2-4260-AA2E-F4F1747305B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71249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lt"/>
                <a:cs typeface="Calibri" panose="020F0502020204030204"/>
              </a:rPr>
              <a:t>Th</a:t>
            </a:r>
            <a:r>
              <a:rPr kumimoji="0" lang="en-US" sz="1200" b="0" i="0" u="none" strike="noStrike" kern="1200" cap="none" spc="0" normalizeH="0" baseline="0" noProof="0" dirty="0">
                <a:ln>
                  <a:noFill/>
                </a:ln>
                <a:solidFill>
                  <a:srgbClr val="000000"/>
                </a:solidFill>
                <a:effectLst/>
                <a:uLnTx/>
                <a:uFillTx/>
                <a:latin typeface="+mn-lt"/>
                <a:ea typeface="+mn-lt"/>
                <a:cs typeface="Calibri" panose="020F0502020204030204"/>
              </a:rPr>
              <a:t>e </a:t>
            </a:r>
            <a:r>
              <a:rPr kumimoji="0" lang="en-US" sz="1200" b="1" i="1" u="none" strike="noStrike" kern="1200" cap="none" spc="0" normalizeH="0" baseline="0" noProof="0" dirty="0">
                <a:ln>
                  <a:noFill/>
                </a:ln>
                <a:solidFill>
                  <a:srgbClr val="0070C0"/>
                </a:solidFill>
                <a:effectLst/>
                <a:uLnTx/>
                <a:uFillTx/>
                <a:latin typeface="+mn-lt"/>
                <a:ea typeface="+mn-lt"/>
                <a:cs typeface="Calibri" panose="020F0502020204030204"/>
              </a:rPr>
              <a:t>Performance Standards</a:t>
            </a:r>
            <a:r>
              <a:rPr kumimoji="0" lang="en-US" sz="1200" b="1" i="1" u="none" strike="noStrike" kern="1200" cap="none" spc="0" normalizeH="0" baseline="0" noProof="0" dirty="0">
                <a:ln>
                  <a:noFill/>
                </a:ln>
                <a:solidFill>
                  <a:srgbClr val="000000"/>
                </a:solidFill>
                <a:effectLst/>
                <a:uLnTx/>
                <a:uFillTx/>
                <a:latin typeface="+mn-lt"/>
                <a:ea typeface="+mn-lt"/>
                <a:cs typeface="Calibri" panose="020F0502020204030204"/>
              </a:rPr>
              <a:t> </a:t>
            </a:r>
            <a:r>
              <a:rPr kumimoji="0" lang="en-US" sz="1200" b="0" i="0" u="none" strike="noStrike" kern="1200" cap="none" spc="0" normalizeH="0" baseline="0" noProof="0" dirty="0">
                <a:ln>
                  <a:noFill/>
                </a:ln>
                <a:solidFill>
                  <a:srgbClr val="000000"/>
                </a:solidFill>
                <a:effectLst/>
                <a:uLnTx/>
                <a:uFillTx/>
                <a:latin typeface="+mn-lt"/>
                <a:ea typeface="+mn-lt"/>
                <a:cs typeface="Calibri" panose="020F0502020204030204"/>
              </a:rPr>
              <a:t>are research-based </a:t>
            </a:r>
            <a:r>
              <a:rPr kumimoji="0" lang="en-US" sz="1200" b="0" i="0" u="none" strike="noStrike" kern="1200" cap="none" spc="0" normalizeH="0" baseline="0" noProof="0" dirty="0">
                <a:ln>
                  <a:noFill/>
                </a:ln>
                <a:solidFill>
                  <a:prstClr val="black"/>
                </a:solidFill>
                <a:effectLst/>
                <a:uLnTx/>
                <a:uFillTx/>
                <a:latin typeface="+mn-lt"/>
                <a:ea typeface="+mn-lt"/>
                <a:cs typeface="Calibri" panose="020F0502020204030204"/>
              </a:rPr>
              <a:t>statements that </a:t>
            </a:r>
            <a:r>
              <a:rPr kumimoji="0" lang="en-US" sz="1200" b="1" i="0" u="none" strike="noStrike" kern="1200" cap="none" spc="0" normalizeH="0" baseline="0" noProof="0" dirty="0">
                <a:ln>
                  <a:noFill/>
                </a:ln>
                <a:solidFill>
                  <a:srgbClr val="0070C0"/>
                </a:solidFill>
                <a:effectLst/>
                <a:uLnTx/>
                <a:uFillTx/>
                <a:latin typeface="+mn-lt"/>
                <a:ea typeface="+mn-lt"/>
                <a:cs typeface="Calibri" panose="020F0502020204030204"/>
              </a:rPr>
              <a:t>describe conditions. that are necessary for institutions to support organizational effectiveness and improve student performance</a:t>
            </a:r>
            <a:r>
              <a:rPr kumimoji="0" lang="en-US" sz="1200" b="0" i="0" u="none" strike="noStrike" kern="1200" cap="none" spc="0" normalizeH="0" baseline="0" noProof="0" dirty="0">
                <a:ln>
                  <a:noFill/>
                </a:ln>
                <a:solidFill>
                  <a:srgbClr val="0070C0"/>
                </a:solidFill>
                <a:effectLst/>
                <a:uLnTx/>
                <a:uFillTx/>
                <a:latin typeface="+mn-lt"/>
                <a:ea typeface="+mn-lt"/>
                <a:cs typeface="Calibri" panose="020F0502020204030204"/>
              </a:rPr>
              <a:t>.</a:t>
            </a:r>
            <a:r>
              <a:rPr kumimoji="0" lang="en-US" sz="1200" b="0" i="0" u="none" strike="noStrike" kern="1200" cap="none" spc="0" normalizeH="0" baseline="0" noProof="0" dirty="0">
                <a:ln>
                  <a:noFill/>
                </a:ln>
                <a:solidFill>
                  <a:prstClr val="black"/>
                </a:solidFill>
                <a:effectLst/>
                <a:uLnTx/>
                <a:uFillTx/>
                <a:latin typeface="+mn-lt"/>
                <a:ea typeface="+mn-lt"/>
                <a:cs typeface="Calibri" panose="020F0502020204030204"/>
              </a:rPr>
              <a:t> </a:t>
            </a:r>
          </a:p>
          <a:p>
            <a:endParaRPr lang="en-US" dirty="0"/>
          </a:p>
        </p:txBody>
      </p:sp>
      <p:sp>
        <p:nvSpPr>
          <p:cNvPr id="4" name="Slide Number Placeholder 3"/>
          <p:cNvSpPr>
            <a:spLocks noGrp="1"/>
          </p:cNvSpPr>
          <p:nvPr>
            <p:ph type="sldNum" sz="quarter" idx="5"/>
          </p:nvPr>
        </p:nvSpPr>
        <p:spPr/>
        <p:txBody>
          <a:bodyPr/>
          <a:lstStyle/>
          <a:p>
            <a:fld id="{EA37CD9F-C909-49B7-9C46-2BD23A963D22}" type="slidenum">
              <a:rPr lang="en-US" smtClean="0"/>
              <a:t>17</a:t>
            </a:fld>
            <a:endParaRPr lang="en-US"/>
          </a:p>
        </p:txBody>
      </p:sp>
    </p:spTree>
    <p:extLst>
      <p:ext uri="{BB962C8B-B14F-4D97-AF65-F5344CB8AC3E}">
        <p14:creationId xmlns:p14="http://schemas.microsoft.com/office/powerpoint/2010/main" val="15221782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lt"/>
                <a:cs typeface="Calibri" panose="020F0502020204030204"/>
              </a:rPr>
              <a:t>The Key Concepts are organized around the i3 themes of </a:t>
            </a:r>
            <a:r>
              <a:rPr kumimoji="0" lang="en-US" sz="1200" b="1" i="0" u="none" strike="noStrike" kern="1200" cap="none" spc="0" normalizeH="0" baseline="0" noProof="0" dirty="0">
                <a:ln>
                  <a:noFill/>
                </a:ln>
                <a:solidFill>
                  <a:prstClr val="black"/>
                </a:solidFill>
                <a:effectLst/>
                <a:uLnTx/>
                <a:uFillTx/>
                <a:latin typeface="+mn-lt"/>
                <a:ea typeface="+mn-lt"/>
                <a:cs typeface="Calibri" panose="020F0502020204030204"/>
              </a:rPr>
              <a:t>Initiate, Improve and Impact. Let’s take a look at the rubric.</a:t>
            </a:r>
            <a:endParaRPr kumimoji="0" lang="en-US" sz="1200" b="0" i="0" u="none" strike="noStrike" kern="1200" cap="none" spc="0" normalizeH="0" baseline="0" noProof="0" dirty="0">
              <a:ln>
                <a:noFill/>
              </a:ln>
              <a:solidFill>
                <a:prstClr val="black"/>
              </a:solidFill>
              <a:effectLst/>
              <a:uLnTx/>
              <a:uFillTx/>
              <a:latin typeface="+mn-lt"/>
              <a:ea typeface="+mn-lt"/>
              <a:cs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mn-lt"/>
              <a:ea typeface="+mn-ea"/>
              <a:cs typeface="Calibri"/>
            </a:endParaRP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EA37CD9F-C909-49B7-9C46-2BD23A963D22}" type="slidenum">
              <a:rPr lang="en-US" smtClean="0"/>
              <a:t>18</a:t>
            </a:fld>
            <a:endParaRPr lang="en-US"/>
          </a:p>
        </p:txBody>
      </p:sp>
    </p:spTree>
    <p:extLst>
      <p:ext uri="{BB962C8B-B14F-4D97-AF65-F5344CB8AC3E}">
        <p14:creationId xmlns:p14="http://schemas.microsoft.com/office/powerpoint/2010/main" val="30126081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t>Let’s learn about the rubric that will be used to assess our school’s performance as it relates to the standards under each domain. For each standard, we will first take a look a the types of evidence we think we have and can collect that relates to that standard.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dirty="0"/>
          </a:p>
          <a:p>
            <a:r>
              <a:rPr lang="en-US" sz="1200" b="0" dirty="0"/>
              <a:t>Then, we will rate ourselves under each element of impact (Engagement, Implementation, Results, Sustainability, Embeddedness). </a:t>
            </a:r>
            <a:r>
              <a:rPr lang="en-US" sz="1200" b="0" i="0" u="none" strike="noStrike" kern="1200" baseline="0" dirty="0">
                <a:solidFill>
                  <a:schemeClr val="tx1"/>
                </a:solidFill>
                <a:latin typeface="+mn-lt"/>
                <a:ea typeface="+mn-ea"/>
                <a:cs typeface="+mn-cs"/>
              </a:rPr>
              <a:t>As you think about supportive evidence think about these questions:</a:t>
            </a:r>
          </a:p>
          <a:p>
            <a:pPr marL="171450" indent="-171450">
              <a:buFont typeface="Arial" panose="020B0604020202020204" pitchFamily="34" charset="0"/>
              <a:buChar char="•"/>
            </a:pPr>
            <a:r>
              <a:rPr lang="en-US" sz="1200" b="0" i="1" u="none" strike="noStrike" kern="1200" baseline="0" dirty="0">
                <a:solidFill>
                  <a:schemeClr val="tx1"/>
                </a:solidFill>
                <a:latin typeface="+mn-lt"/>
                <a:ea typeface="+mn-ea"/>
                <a:cs typeface="+mn-cs"/>
              </a:rPr>
              <a:t>What are our practices and procedures? </a:t>
            </a:r>
            <a:endParaRPr lang="en-US" sz="1200" b="0" i="0" u="none" strike="noStrike" kern="1200" baseline="0" dirty="0">
              <a:solidFill>
                <a:schemeClr val="tx1"/>
              </a:solidFill>
              <a:latin typeface="+mn-lt"/>
              <a:ea typeface="+mn-ea"/>
              <a:cs typeface="+mn-cs"/>
            </a:endParaRPr>
          </a:p>
          <a:p>
            <a:pPr marL="171450" indent="-171450">
              <a:buFont typeface="Arial" panose="020B0604020202020204" pitchFamily="34" charset="0"/>
              <a:buChar char="•"/>
            </a:pPr>
            <a:r>
              <a:rPr lang="en-US" sz="1200" b="0" i="1" u="none" strike="noStrike" kern="1200" baseline="0" dirty="0">
                <a:solidFill>
                  <a:schemeClr val="tx1"/>
                </a:solidFill>
                <a:latin typeface="+mn-lt"/>
                <a:ea typeface="+mn-ea"/>
                <a:cs typeface="+mn-cs"/>
              </a:rPr>
              <a:t>How do we know how we are doing? </a:t>
            </a:r>
            <a:endParaRPr lang="en-US" sz="1200" b="0" i="0" u="none" strike="noStrike" kern="1200" baseline="0" dirty="0">
              <a:solidFill>
                <a:schemeClr val="tx1"/>
              </a:solidFill>
              <a:latin typeface="+mn-lt"/>
              <a:ea typeface="+mn-ea"/>
              <a:cs typeface="+mn-cs"/>
            </a:endParaRPr>
          </a:p>
          <a:p>
            <a:pPr marL="171450" indent="-171450">
              <a:buFont typeface="Arial" panose="020B0604020202020204" pitchFamily="34" charset="0"/>
              <a:buChar char="•"/>
            </a:pPr>
            <a:r>
              <a:rPr lang="en-US" sz="1200" b="0" i="1" u="none" strike="noStrike" kern="1200" baseline="0" dirty="0">
                <a:solidFill>
                  <a:schemeClr val="tx1"/>
                </a:solidFill>
                <a:latin typeface="+mn-lt"/>
                <a:ea typeface="+mn-ea"/>
                <a:cs typeface="+mn-cs"/>
              </a:rPr>
              <a:t>What documentation do we have? </a:t>
            </a:r>
            <a:endParaRPr lang="en-US" sz="1200" b="0" i="0" u="none" strike="noStrike" kern="1200" baseline="0" dirty="0">
              <a:solidFill>
                <a:schemeClr val="tx1"/>
              </a:solidFill>
              <a:latin typeface="+mn-lt"/>
              <a:ea typeface="+mn-ea"/>
              <a:cs typeface="+mn-cs"/>
            </a:endParaRPr>
          </a:p>
          <a:p>
            <a:pPr marL="171450" indent="-171450">
              <a:buFont typeface="Arial" panose="020B0604020202020204" pitchFamily="34" charset="0"/>
              <a:buChar char="•"/>
            </a:pPr>
            <a:r>
              <a:rPr lang="en-US" sz="1200" b="0" i="1" u="none" strike="noStrike" kern="1200" baseline="0" dirty="0">
                <a:solidFill>
                  <a:schemeClr val="tx1"/>
                </a:solidFill>
                <a:latin typeface="+mn-lt"/>
                <a:ea typeface="+mn-ea"/>
                <a:cs typeface="+mn-cs"/>
              </a:rPr>
              <a:t>Who (e.g. students, teachers, parents, etc.) can speak to this statement? </a:t>
            </a:r>
          </a:p>
          <a:p>
            <a:pPr marL="171450" indent="-171450">
              <a:buFont typeface="Arial" panose="020B0604020202020204" pitchFamily="34" charset="0"/>
              <a:buChar char="•"/>
            </a:pPr>
            <a:endParaRPr lang="en-US" sz="1200" b="0" i="1" u="none" strike="noStrike" kern="1200" baseline="0" dirty="0">
              <a:solidFill>
                <a:schemeClr val="tx1"/>
              </a:solidFill>
              <a:latin typeface="+mn-lt"/>
              <a:ea typeface="+mn-ea"/>
              <a:cs typeface="+mn-cs"/>
            </a:endParaRPr>
          </a:p>
          <a:p>
            <a:pPr marL="0" indent="0">
              <a:buFont typeface="Arial" panose="020B0604020202020204" pitchFamily="34" charset="0"/>
              <a:buNone/>
            </a:pPr>
            <a:r>
              <a:rPr lang="en-US" sz="1200" b="0" i="0" u="none" strike="noStrike" kern="1200" baseline="0" dirty="0">
                <a:solidFill>
                  <a:schemeClr val="tx1"/>
                </a:solidFill>
                <a:latin typeface="+mn-lt"/>
                <a:ea typeface="+mn-ea"/>
                <a:cs typeface="+mn-cs"/>
              </a:rPr>
              <a:t>Is it a good idea to think about the evidence first and then determine the rating under each element.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dirty="0"/>
          </a:p>
        </p:txBody>
      </p:sp>
      <p:sp>
        <p:nvSpPr>
          <p:cNvPr id="4" name="Slide Number Placeholder 3"/>
          <p:cNvSpPr>
            <a:spLocks noGrp="1"/>
          </p:cNvSpPr>
          <p:nvPr>
            <p:ph type="sldNum" sz="quarter" idx="5"/>
          </p:nvPr>
        </p:nvSpPr>
        <p:spPr/>
        <p:txBody>
          <a:bodyPr/>
          <a:lstStyle/>
          <a:p>
            <a:fld id="{EA37CD9F-C909-49B7-9C46-2BD23A963D22}" type="slidenum">
              <a:rPr lang="en-US" smtClean="0"/>
              <a:t>19</a:t>
            </a:fld>
            <a:endParaRPr lang="en-US"/>
          </a:p>
        </p:txBody>
      </p:sp>
    </p:spTree>
    <p:extLst>
      <p:ext uri="{BB962C8B-B14F-4D97-AF65-F5344CB8AC3E}">
        <p14:creationId xmlns:p14="http://schemas.microsoft.com/office/powerpoint/2010/main" val="38780727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we see there are a few key verbs that align with each of the three themes (initiate, improve, impact) of continuous improvement. Pay attention to the key words in the descriptor beside each of the themes.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684B6F-85D2-4260-AA2E-F4F1747305B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778384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7150" indent="0">
              <a:lnSpc>
                <a:spcPct val="90000"/>
              </a:lnSpc>
              <a:spcAft>
                <a:spcPts val="600"/>
              </a:spcAft>
              <a:buFont typeface="Arial"/>
              <a:buNone/>
              <a:defRPr/>
            </a:pP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684B6F-85D2-4260-AA2E-F4F1747305B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82535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7150" indent="0">
              <a:lnSpc>
                <a:spcPct val="90000"/>
              </a:lnSpc>
              <a:spcAft>
                <a:spcPts val="600"/>
              </a:spcAft>
              <a:buFont typeface="Arial"/>
              <a:buNone/>
              <a:defRPr/>
            </a:pP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684B6F-85D2-4260-AA2E-F4F1747305B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45913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7150" indent="0">
              <a:lnSpc>
                <a:spcPct val="90000"/>
              </a:lnSpc>
              <a:spcAft>
                <a:spcPts val="600"/>
              </a:spcAft>
              <a:buFont typeface="Arial"/>
              <a:buNone/>
              <a:defRPr/>
            </a:pP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684B6F-85D2-4260-AA2E-F4F1747305B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79635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7150" indent="0">
              <a:lnSpc>
                <a:spcPct val="90000"/>
              </a:lnSpc>
              <a:spcAft>
                <a:spcPts val="600"/>
              </a:spcAft>
              <a:buFont typeface="Arial"/>
              <a:buNone/>
              <a:defRPr/>
            </a:pP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684B6F-85D2-4260-AA2E-F4F1747305B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79635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7150" indent="0">
              <a:lnSpc>
                <a:spcPct val="90000"/>
              </a:lnSpc>
              <a:spcAft>
                <a:spcPts val="600"/>
              </a:spcAft>
              <a:buFont typeface="Arial"/>
              <a:buNone/>
              <a:defRPr/>
            </a:pP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684B6F-85D2-4260-AA2E-F4F1747305B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82535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7150" indent="0">
              <a:lnSpc>
                <a:spcPct val="90000"/>
              </a:lnSpc>
              <a:spcAft>
                <a:spcPts val="600"/>
              </a:spcAft>
              <a:buFont typeface="Arial"/>
              <a:buNone/>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684B6F-85D2-4260-AA2E-F4F1747305B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45913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F53BE-5169-467E-B8B0-E783ABE9CE7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90A85AD-31C9-4C10-BD46-6034D9738EF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AB65750-7E98-44C8-A4CD-A8BCB9198F05}"/>
              </a:ext>
            </a:extLst>
          </p:cNvPr>
          <p:cNvSpPr>
            <a:spLocks noGrp="1"/>
          </p:cNvSpPr>
          <p:nvPr>
            <p:ph type="dt" sz="half" idx="10"/>
          </p:nvPr>
        </p:nvSpPr>
        <p:spPr/>
        <p:txBody>
          <a:bodyPr/>
          <a:lstStyle/>
          <a:p>
            <a:fld id="{BA22AF1D-13DD-45AE-BC04-0E4376718959}" type="datetimeFigureOut">
              <a:rPr lang="en-US" smtClean="0"/>
              <a:t>2/16/2022</a:t>
            </a:fld>
            <a:endParaRPr lang="en-US"/>
          </a:p>
        </p:txBody>
      </p:sp>
      <p:sp>
        <p:nvSpPr>
          <p:cNvPr id="5" name="Footer Placeholder 4">
            <a:extLst>
              <a:ext uri="{FF2B5EF4-FFF2-40B4-BE49-F238E27FC236}">
                <a16:creationId xmlns:a16="http://schemas.microsoft.com/office/drawing/2014/main" id="{AE47971B-712E-4014-911B-67815FE7C0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F18A47-40B9-4B4E-BE0C-8C252AEAB22D}"/>
              </a:ext>
            </a:extLst>
          </p:cNvPr>
          <p:cNvSpPr>
            <a:spLocks noGrp="1"/>
          </p:cNvSpPr>
          <p:nvPr>
            <p:ph type="sldNum" sz="quarter" idx="12"/>
          </p:nvPr>
        </p:nvSpPr>
        <p:spPr/>
        <p:txBody>
          <a:bodyPr/>
          <a:lstStyle/>
          <a:p>
            <a:fld id="{20E4A30E-212A-46A0-B605-F8AEDA29F91B}" type="slidenum">
              <a:rPr lang="en-US" smtClean="0"/>
              <a:t>‹#›</a:t>
            </a:fld>
            <a:endParaRPr lang="en-US"/>
          </a:p>
        </p:txBody>
      </p:sp>
    </p:spTree>
    <p:extLst>
      <p:ext uri="{BB962C8B-B14F-4D97-AF65-F5344CB8AC3E}">
        <p14:creationId xmlns:p14="http://schemas.microsoft.com/office/powerpoint/2010/main" val="491002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C454EB-4A73-4CFC-8009-53A52582A8E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51EA576-5CA7-4844-878A-3719EB9DF5B7}"/>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31F0BD9-69AB-4CB5-A034-E8A71EB7DDCA}"/>
              </a:ext>
            </a:extLst>
          </p:cNvPr>
          <p:cNvSpPr>
            <a:spLocks noGrp="1"/>
          </p:cNvSpPr>
          <p:nvPr>
            <p:ph type="dt" sz="half" idx="10"/>
          </p:nvPr>
        </p:nvSpPr>
        <p:spPr/>
        <p:txBody>
          <a:bodyPr/>
          <a:lstStyle/>
          <a:p>
            <a:fld id="{BA22AF1D-13DD-45AE-BC04-0E4376718959}" type="datetimeFigureOut">
              <a:rPr lang="en-US" smtClean="0"/>
              <a:t>2/16/2022</a:t>
            </a:fld>
            <a:endParaRPr lang="en-US"/>
          </a:p>
        </p:txBody>
      </p:sp>
      <p:sp>
        <p:nvSpPr>
          <p:cNvPr id="5" name="Footer Placeholder 4">
            <a:extLst>
              <a:ext uri="{FF2B5EF4-FFF2-40B4-BE49-F238E27FC236}">
                <a16:creationId xmlns:a16="http://schemas.microsoft.com/office/drawing/2014/main" id="{C522986B-5EC7-4495-9AD8-8C573DDDDF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C601B6B-526F-46B6-89A4-7E743E3470A5}"/>
              </a:ext>
            </a:extLst>
          </p:cNvPr>
          <p:cNvSpPr>
            <a:spLocks noGrp="1"/>
          </p:cNvSpPr>
          <p:nvPr>
            <p:ph type="sldNum" sz="quarter" idx="12"/>
          </p:nvPr>
        </p:nvSpPr>
        <p:spPr/>
        <p:txBody>
          <a:bodyPr/>
          <a:lstStyle/>
          <a:p>
            <a:fld id="{20E4A30E-212A-46A0-B605-F8AEDA29F91B}" type="slidenum">
              <a:rPr lang="en-US" smtClean="0"/>
              <a:t>‹#›</a:t>
            </a:fld>
            <a:endParaRPr lang="en-US"/>
          </a:p>
        </p:txBody>
      </p:sp>
    </p:spTree>
    <p:extLst>
      <p:ext uri="{BB962C8B-B14F-4D97-AF65-F5344CB8AC3E}">
        <p14:creationId xmlns:p14="http://schemas.microsoft.com/office/powerpoint/2010/main" val="5735135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CEE141-19A6-47DC-AE9D-AA1AA36C330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3C5C631-049C-4806-973A-F79048D9716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5F7F9331-384A-4EF8-ADC8-FBE3F5F9C136}"/>
              </a:ext>
            </a:extLst>
          </p:cNvPr>
          <p:cNvSpPr>
            <a:spLocks noGrp="1"/>
          </p:cNvSpPr>
          <p:nvPr>
            <p:ph type="dt" sz="half" idx="10"/>
          </p:nvPr>
        </p:nvSpPr>
        <p:spPr/>
        <p:txBody>
          <a:bodyPr/>
          <a:lstStyle/>
          <a:p>
            <a:fld id="{BA22AF1D-13DD-45AE-BC04-0E4376718959}" type="datetimeFigureOut">
              <a:rPr lang="en-US" smtClean="0"/>
              <a:t>2/16/2022</a:t>
            </a:fld>
            <a:endParaRPr lang="en-US"/>
          </a:p>
        </p:txBody>
      </p:sp>
      <p:sp>
        <p:nvSpPr>
          <p:cNvPr id="5" name="Footer Placeholder 4">
            <a:extLst>
              <a:ext uri="{FF2B5EF4-FFF2-40B4-BE49-F238E27FC236}">
                <a16:creationId xmlns:a16="http://schemas.microsoft.com/office/drawing/2014/main" id="{ED24CEDA-6A97-4548-BF47-C5F98A6990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14000C7-EE4D-4F99-B039-703D1DD23BB7}"/>
              </a:ext>
            </a:extLst>
          </p:cNvPr>
          <p:cNvSpPr>
            <a:spLocks noGrp="1"/>
          </p:cNvSpPr>
          <p:nvPr>
            <p:ph type="sldNum" sz="quarter" idx="12"/>
          </p:nvPr>
        </p:nvSpPr>
        <p:spPr/>
        <p:txBody>
          <a:bodyPr/>
          <a:lstStyle/>
          <a:p>
            <a:fld id="{20E4A30E-212A-46A0-B605-F8AEDA29F91B}" type="slidenum">
              <a:rPr lang="en-US" smtClean="0"/>
              <a:t>‹#›</a:t>
            </a:fld>
            <a:endParaRPr lang="en-US"/>
          </a:p>
        </p:txBody>
      </p:sp>
    </p:spTree>
    <p:extLst>
      <p:ext uri="{BB962C8B-B14F-4D97-AF65-F5344CB8AC3E}">
        <p14:creationId xmlns:p14="http://schemas.microsoft.com/office/powerpoint/2010/main" val="39289423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9FA9E2-3532-4A44-BF3A-3576DDA77B3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E9517EF-F0EF-49EF-BFA6-733A870322E8}"/>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A3D905F-75AE-4E8A-953B-CE28DD71F8F9}"/>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0BFE84D-7D45-4E9E-874D-5B2ACC70B89F}"/>
              </a:ext>
            </a:extLst>
          </p:cNvPr>
          <p:cNvSpPr>
            <a:spLocks noGrp="1"/>
          </p:cNvSpPr>
          <p:nvPr>
            <p:ph type="dt" sz="half" idx="10"/>
          </p:nvPr>
        </p:nvSpPr>
        <p:spPr/>
        <p:txBody>
          <a:bodyPr/>
          <a:lstStyle/>
          <a:p>
            <a:fld id="{BA22AF1D-13DD-45AE-BC04-0E4376718959}" type="datetimeFigureOut">
              <a:rPr lang="en-US" smtClean="0"/>
              <a:t>2/16/2022</a:t>
            </a:fld>
            <a:endParaRPr lang="en-US"/>
          </a:p>
        </p:txBody>
      </p:sp>
      <p:sp>
        <p:nvSpPr>
          <p:cNvPr id="6" name="Footer Placeholder 5">
            <a:extLst>
              <a:ext uri="{FF2B5EF4-FFF2-40B4-BE49-F238E27FC236}">
                <a16:creationId xmlns:a16="http://schemas.microsoft.com/office/drawing/2014/main" id="{677ACF8E-892B-4731-A69A-376955EC169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D61BB20-5912-46B4-8157-14C947EA1E80}"/>
              </a:ext>
            </a:extLst>
          </p:cNvPr>
          <p:cNvSpPr>
            <a:spLocks noGrp="1"/>
          </p:cNvSpPr>
          <p:nvPr>
            <p:ph type="sldNum" sz="quarter" idx="12"/>
          </p:nvPr>
        </p:nvSpPr>
        <p:spPr/>
        <p:txBody>
          <a:bodyPr/>
          <a:lstStyle/>
          <a:p>
            <a:fld id="{20E4A30E-212A-46A0-B605-F8AEDA29F91B}" type="slidenum">
              <a:rPr lang="en-US" smtClean="0"/>
              <a:t>‹#›</a:t>
            </a:fld>
            <a:endParaRPr lang="en-US"/>
          </a:p>
        </p:txBody>
      </p:sp>
    </p:spTree>
    <p:extLst>
      <p:ext uri="{BB962C8B-B14F-4D97-AF65-F5344CB8AC3E}">
        <p14:creationId xmlns:p14="http://schemas.microsoft.com/office/powerpoint/2010/main" val="14374429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C0BA1-573C-4D1E-93FB-8A1A0928A98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EFEBD75-6312-46F2-981C-AF5F6E05526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E5FD2756-8BE7-498C-B77C-355DCD6241F0}"/>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6A4B746-F2E6-44DA-84FD-89EFE3AE823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63E2193E-33EF-4AAC-8E2B-AEEA3F8C8527}"/>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64FC3C0-4896-4C32-8A3C-4D21A68B115B}"/>
              </a:ext>
            </a:extLst>
          </p:cNvPr>
          <p:cNvSpPr>
            <a:spLocks noGrp="1"/>
          </p:cNvSpPr>
          <p:nvPr>
            <p:ph type="dt" sz="half" idx="10"/>
          </p:nvPr>
        </p:nvSpPr>
        <p:spPr/>
        <p:txBody>
          <a:bodyPr/>
          <a:lstStyle/>
          <a:p>
            <a:fld id="{BA22AF1D-13DD-45AE-BC04-0E4376718959}" type="datetimeFigureOut">
              <a:rPr lang="en-US" smtClean="0"/>
              <a:t>2/16/2022</a:t>
            </a:fld>
            <a:endParaRPr lang="en-US"/>
          </a:p>
        </p:txBody>
      </p:sp>
      <p:sp>
        <p:nvSpPr>
          <p:cNvPr id="8" name="Footer Placeholder 7">
            <a:extLst>
              <a:ext uri="{FF2B5EF4-FFF2-40B4-BE49-F238E27FC236}">
                <a16:creationId xmlns:a16="http://schemas.microsoft.com/office/drawing/2014/main" id="{B4FF2F86-2FE2-48AF-B2B0-989B5504DAA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F5C1862-FEB7-454C-8BE4-C12082843E2B}"/>
              </a:ext>
            </a:extLst>
          </p:cNvPr>
          <p:cNvSpPr>
            <a:spLocks noGrp="1"/>
          </p:cNvSpPr>
          <p:nvPr>
            <p:ph type="sldNum" sz="quarter" idx="12"/>
          </p:nvPr>
        </p:nvSpPr>
        <p:spPr/>
        <p:txBody>
          <a:bodyPr/>
          <a:lstStyle/>
          <a:p>
            <a:fld id="{20E4A30E-212A-46A0-B605-F8AEDA29F91B}" type="slidenum">
              <a:rPr lang="en-US" smtClean="0"/>
              <a:t>‹#›</a:t>
            </a:fld>
            <a:endParaRPr lang="en-US"/>
          </a:p>
        </p:txBody>
      </p:sp>
    </p:spTree>
    <p:extLst>
      <p:ext uri="{BB962C8B-B14F-4D97-AF65-F5344CB8AC3E}">
        <p14:creationId xmlns:p14="http://schemas.microsoft.com/office/powerpoint/2010/main" val="19440555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8EA7F7-1EE0-412B-A970-349DC8D4E27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61DB098-3942-4FB0-B6E6-6FB24C3CC605}"/>
              </a:ext>
            </a:extLst>
          </p:cNvPr>
          <p:cNvSpPr>
            <a:spLocks noGrp="1"/>
          </p:cNvSpPr>
          <p:nvPr>
            <p:ph type="dt" sz="half" idx="10"/>
          </p:nvPr>
        </p:nvSpPr>
        <p:spPr/>
        <p:txBody>
          <a:bodyPr/>
          <a:lstStyle/>
          <a:p>
            <a:fld id="{BA22AF1D-13DD-45AE-BC04-0E4376718959}" type="datetimeFigureOut">
              <a:rPr lang="en-US" smtClean="0"/>
              <a:t>2/16/2022</a:t>
            </a:fld>
            <a:endParaRPr lang="en-US"/>
          </a:p>
        </p:txBody>
      </p:sp>
      <p:sp>
        <p:nvSpPr>
          <p:cNvPr id="4" name="Footer Placeholder 3">
            <a:extLst>
              <a:ext uri="{FF2B5EF4-FFF2-40B4-BE49-F238E27FC236}">
                <a16:creationId xmlns:a16="http://schemas.microsoft.com/office/drawing/2014/main" id="{524033FC-156C-443B-89C8-50FA750EDD3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158D8EC-96B4-457A-92D4-2BCD6757A6E9}"/>
              </a:ext>
            </a:extLst>
          </p:cNvPr>
          <p:cNvSpPr>
            <a:spLocks noGrp="1"/>
          </p:cNvSpPr>
          <p:nvPr>
            <p:ph type="sldNum" sz="quarter" idx="12"/>
          </p:nvPr>
        </p:nvSpPr>
        <p:spPr/>
        <p:txBody>
          <a:bodyPr/>
          <a:lstStyle/>
          <a:p>
            <a:fld id="{20E4A30E-212A-46A0-B605-F8AEDA29F91B}" type="slidenum">
              <a:rPr lang="en-US" smtClean="0"/>
              <a:t>‹#›</a:t>
            </a:fld>
            <a:endParaRPr lang="en-US"/>
          </a:p>
        </p:txBody>
      </p:sp>
    </p:spTree>
    <p:extLst>
      <p:ext uri="{BB962C8B-B14F-4D97-AF65-F5344CB8AC3E}">
        <p14:creationId xmlns:p14="http://schemas.microsoft.com/office/powerpoint/2010/main" val="12201792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3D7F4E9-32FE-4D4B-B988-53D6E8BF1957}"/>
              </a:ext>
            </a:extLst>
          </p:cNvPr>
          <p:cNvSpPr>
            <a:spLocks noGrp="1"/>
          </p:cNvSpPr>
          <p:nvPr>
            <p:ph type="dt" sz="half" idx="10"/>
          </p:nvPr>
        </p:nvSpPr>
        <p:spPr/>
        <p:txBody>
          <a:bodyPr/>
          <a:lstStyle/>
          <a:p>
            <a:fld id="{BA22AF1D-13DD-45AE-BC04-0E4376718959}" type="datetimeFigureOut">
              <a:rPr lang="en-US" smtClean="0"/>
              <a:t>2/16/2022</a:t>
            </a:fld>
            <a:endParaRPr lang="en-US"/>
          </a:p>
        </p:txBody>
      </p:sp>
      <p:sp>
        <p:nvSpPr>
          <p:cNvPr id="3" name="Footer Placeholder 2">
            <a:extLst>
              <a:ext uri="{FF2B5EF4-FFF2-40B4-BE49-F238E27FC236}">
                <a16:creationId xmlns:a16="http://schemas.microsoft.com/office/drawing/2014/main" id="{CFB25E7D-D9CD-41FA-AA82-E7314486315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FB1A46A-9C3B-4435-8A11-C0A45C0BF72E}"/>
              </a:ext>
            </a:extLst>
          </p:cNvPr>
          <p:cNvSpPr>
            <a:spLocks noGrp="1"/>
          </p:cNvSpPr>
          <p:nvPr>
            <p:ph type="sldNum" sz="quarter" idx="12"/>
          </p:nvPr>
        </p:nvSpPr>
        <p:spPr/>
        <p:txBody>
          <a:bodyPr/>
          <a:lstStyle/>
          <a:p>
            <a:fld id="{20E4A30E-212A-46A0-B605-F8AEDA29F91B}" type="slidenum">
              <a:rPr lang="en-US" smtClean="0"/>
              <a:t>‹#›</a:t>
            </a:fld>
            <a:endParaRPr lang="en-US"/>
          </a:p>
        </p:txBody>
      </p:sp>
    </p:spTree>
    <p:extLst>
      <p:ext uri="{BB962C8B-B14F-4D97-AF65-F5344CB8AC3E}">
        <p14:creationId xmlns:p14="http://schemas.microsoft.com/office/powerpoint/2010/main" val="6160039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6A2571-9E8D-4134-B002-1F8D622CEEA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840F69F-A426-4C23-80B2-34A65D95CF5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76E421D-A6F0-4A04-B019-C699DF15A1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26D5022-1D1F-4007-A7B3-0EE664BD5ECB}"/>
              </a:ext>
            </a:extLst>
          </p:cNvPr>
          <p:cNvSpPr>
            <a:spLocks noGrp="1"/>
          </p:cNvSpPr>
          <p:nvPr>
            <p:ph type="dt" sz="half" idx="10"/>
          </p:nvPr>
        </p:nvSpPr>
        <p:spPr/>
        <p:txBody>
          <a:bodyPr/>
          <a:lstStyle/>
          <a:p>
            <a:fld id="{BA22AF1D-13DD-45AE-BC04-0E4376718959}" type="datetimeFigureOut">
              <a:rPr lang="en-US" smtClean="0"/>
              <a:t>2/16/2022</a:t>
            </a:fld>
            <a:endParaRPr lang="en-US"/>
          </a:p>
        </p:txBody>
      </p:sp>
      <p:sp>
        <p:nvSpPr>
          <p:cNvPr id="6" name="Footer Placeholder 5">
            <a:extLst>
              <a:ext uri="{FF2B5EF4-FFF2-40B4-BE49-F238E27FC236}">
                <a16:creationId xmlns:a16="http://schemas.microsoft.com/office/drawing/2014/main" id="{065B049B-2A6C-43FC-BAC3-2B373EA9CA7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DCAA750-172B-47C4-B376-57ED31FE8BA4}"/>
              </a:ext>
            </a:extLst>
          </p:cNvPr>
          <p:cNvSpPr>
            <a:spLocks noGrp="1"/>
          </p:cNvSpPr>
          <p:nvPr>
            <p:ph type="sldNum" sz="quarter" idx="12"/>
          </p:nvPr>
        </p:nvSpPr>
        <p:spPr/>
        <p:txBody>
          <a:bodyPr/>
          <a:lstStyle/>
          <a:p>
            <a:fld id="{20E4A30E-212A-46A0-B605-F8AEDA29F91B}" type="slidenum">
              <a:rPr lang="en-US" smtClean="0"/>
              <a:t>‹#›</a:t>
            </a:fld>
            <a:endParaRPr lang="en-US"/>
          </a:p>
        </p:txBody>
      </p:sp>
    </p:spTree>
    <p:extLst>
      <p:ext uri="{BB962C8B-B14F-4D97-AF65-F5344CB8AC3E}">
        <p14:creationId xmlns:p14="http://schemas.microsoft.com/office/powerpoint/2010/main" val="18884770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E5DA8-5405-4372-BBF4-9BE413E228F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81D2BC4-91DF-458E-9957-C070B17CF61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42C687B-9149-4111-88FA-539F2994EDC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00AB9AC-6219-4391-AFC5-1451052EEFDE}"/>
              </a:ext>
            </a:extLst>
          </p:cNvPr>
          <p:cNvSpPr>
            <a:spLocks noGrp="1"/>
          </p:cNvSpPr>
          <p:nvPr>
            <p:ph type="dt" sz="half" idx="10"/>
          </p:nvPr>
        </p:nvSpPr>
        <p:spPr/>
        <p:txBody>
          <a:bodyPr/>
          <a:lstStyle/>
          <a:p>
            <a:fld id="{BA22AF1D-13DD-45AE-BC04-0E4376718959}" type="datetimeFigureOut">
              <a:rPr lang="en-US" smtClean="0"/>
              <a:t>2/16/2022</a:t>
            </a:fld>
            <a:endParaRPr lang="en-US"/>
          </a:p>
        </p:txBody>
      </p:sp>
      <p:sp>
        <p:nvSpPr>
          <p:cNvPr id="6" name="Footer Placeholder 5">
            <a:extLst>
              <a:ext uri="{FF2B5EF4-FFF2-40B4-BE49-F238E27FC236}">
                <a16:creationId xmlns:a16="http://schemas.microsoft.com/office/drawing/2014/main" id="{27B3D4B2-F061-46AE-AA01-CB30CF371CB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DD3BCDC-84BE-453E-87E9-CDED6FD70637}"/>
              </a:ext>
            </a:extLst>
          </p:cNvPr>
          <p:cNvSpPr>
            <a:spLocks noGrp="1"/>
          </p:cNvSpPr>
          <p:nvPr>
            <p:ph type="sldNum" sz="quarter" idx="12"/>
          </p:nvPr>
        </p:nvSpPr>
        <p:spPr/>
        <p:txBody>
          <a:bodyPr/>
          <a:lstStyle/>
          <a:p>
            <a:fld id="{20E4A30E-212A-46A0-B605-F8AEDA29F91B}" type="slidenum">
              <a:rPr lang="en-US" smtClean="0"/>
              <a:t>‹#›</a:t>
            </a:fld>
            <a:endParaRPr lang="en-US"/>
          </a:p>
        </p:txBody>
      </p:sp>
    </p:spTree>
    <p:extLst>
      <p:ext uri="{BB962C8B-B14F-4D97-AF65-F5344CB8AC3E}">
        <p14:creationId xmlns:p14="http://schemas.microsoft.com/office/powerpoint/2010/main" val="14926206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11CA1-7D07-48D7-8FE6-CE2B3947E2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902458B-9713-4F76-AD8E-533E8689936F}"/>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D871E9-DBA1-4949-9E05-FAAA4CD1A255}"/>
              </a:ext>
            </a:extLst>
          </p:cNvPr>
          <p:cNvSpPr>
            <a:spLocks noGrp="1"/>
          </p:cNvSpPr>
          <p:nvPr>
            <p:ph type="dt" sz="half" idx="10"/>
          </p:nvPr>
        </p:nvSpPr>
        <p:spPr/>
        <p:txBody>
          <a:bodyPr/>
          <a:lstStyle/>
          <a:p>
            <a:fld id="{BA22AF1D-13DD-45AE-BC04-0E4376718959}" type="datetimeFigureOut">
              <a:rPr lang="en-US" smtClean="0"/>
              <a:t>2/16/2022</a:t>
            </a:fld>
            <a:endParaRPr lang="en-US"/>
          </a:p>
        </p:txBody>
      </p:sp>
      <p:sp>
        <p:nvSpPr>
          <p:cNvPr id="5" name="Footer Placeholder 4">
            <a:extLst>
              <a:ext uri="{FF2B5EF4-FFF2-40B4-BE49-F238E27FC236}">
                <a16:creationId xmlns:a16="http://schemas.microsoft.com/office/drawing/2014/main" id="{62739E66-E7F5-48D3-BCC8-DBAB5ECA77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8F6964-3F2C-49C2-8BAE-DB230A4C46B0}"/>
              </a:ext>
            </a:extLst>
          </p:cNvPr>
          <p:cNvSpPr>
            <a:spLocks noGrp="1"/>
          </p:cNvSpPr>
          <p:nvPr>
            <p:ph type="sldNum" sz="quarter" idx="12"/>
          </p:nvPr>
        </p:nvSpPr>
        <p:spPr/>
        <p:txBody>
          <a:bodyPr/>
          <a:lstStyle/>
          <a:p>
            <a:fld id="{20E4A30E-212A-46A0-B605-F8AEDA29F91B}" type="slidenum">
              <a:rPr lang="en-US" smtClean="0"/>
              <a:t>‹#›</a:t>
            </a:fld>
            <a:endParaRPr lang="en-US"/>
          </a:p>
        </p:txBody>
      </p:sp>
    </p:spTree>
    <p:extLst>
      <p:ext uri="{BB962C8B-B14F-4D97-AF65-F5344CB8AC3E}">
        <p14:creationId xmlns:p14="http://schemas.microsoft.com/office/powerpoint/2010/main" val="1826666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E1AA1CA-AAC3-4479-87CC-600AF2BEADD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0D5A947-DE83-4F5C-8F13-C3B859BEFF9E}"/>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470A04-1B1C-4BE0-BD1E-A78718C7C9E7}"/>
              </a:ext>
            </a:extLst>
          </p:cNvPr>
          <p:cNvSpPr>
            <a:spLocks noGrp="1"/>
          </p:cNvSpPr>
          <p:nvPr>
            <p:ph type="dt" sz="half" idx="10"/>
          </p:nvPr>
        </p:nvSpPr>
        <p:spPr/>
        <p:txBody>
          <a:bodyPr/>
          <a:lstStyle/>
          <a:p>
            <a:fld id="{BA22AF1D-13DD-45AE-BC04-0E4376718959}" type="datetimeFigureOut">
              <a:rPr lang="en-US" smtClean="0"/>
              <a:t>2/16/2022</a:t>
            </a:fld>
            <a:endParaRPr lang="en-US"/>
          </a:p>
        </p:txBody>
      </p:sp>
      <p:sp>
        <p:nvSpPr>
          <p:cNvPr id="5" name="Footer Placeholder 4">
            <a:extLst>
              <a:ext uri="{FF2B5EF4-FFF2-40B4-BE49-F238E27FC236}">
                <a16:creationId xmlns:a16="http://schemas.microsoft.com/office/drawing/2014/main" id="{5986930D-E799-4DE8-BAB9-921D3E0C25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C8BAB98-BD57-4EE5-B9A5-98F22ACF6513}"/>
              </a:ext>
            </a:extLst>
          </p:cNvPr>
          <p:cNvSpPr>
            <a:spLocks noGrp="1"/>
          </p:cNvSpPr>
          <p:nvPr>
            <p:ph type="sldNum" sz="quarter" idx="12"/>
          </p:nvPr>
        </p:nvSpPr>
        <p:spPr/>
        <p:txBody>
          <a:bodyPr/>
          <a:lstStyle/>
          <a:p>
            <a:fld id="{20E4A30E-212A-46A0-B605-F8AEDA29F91B}" type="slidenum">
              <a:rPr lang="en-US" smtClean="0"/>
              <a:t>‹#›</a:t>
            </a:fld>
            <a:endParaRPr lang="en-US"/>
          </a:p>
        </p:txBody>
      </p:sp>
    </p:spTree>
    <p:extLst>
      <p:ext uri="{BB962C8B-B14F-4D97-AF65-F5344CB8AC3E}">
        <p14:creationId xmlns:p14="http://schemas.microsoft.com/office/powerpoint/2010/main" val="40075803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7DB4589-3815-42B4-BFB7-6065A404E42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7563F5C-FC68-479B-A616-975266D7BFC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22D416F-E37D-48D0-B104-9D66E6FEE77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22AF1D-13DD-45AE-BC04-0E4376718959}" type="datetimeFigureOut">
              <a:rPr lang="en-US" smtClean="0"/>
              <a:t>2/16/2022</a:t>
            </a:fld>
            <a:endParaRPr lang="en-US"/>
          </a:p>
        </p:txBody>
      </p:sp>
      <p:sp>
        <p:nvSpPr>
          <p:cNvPr id="5" name="Footer Placeholder 4">
            <a:extLst>
              <a:ext uri="{FF2B5EF4-FFF2-40B4-BE49-F238E27FC236}">
                <a16:creationId xmlns:a16="http://schemas.microsoft.com/office/drawing/2014/main" id="{2D510E74-20BE-4279-AFA9-77F3A8AA88D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02482F6-7007-4496-AAEB-16E3477A89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E4A30E-212A-46A0-B605-F8AEDA29F91B}" type="slidenum">
              <a:rPr lang="en-US" smtClean="0"/>
              <a:t>‹#›</a:t>
            </a:fld>
            <a:endParaRPr lang="en-US"/>
          </a:p>
        </p:txBody>
      </p:sp>
    </p:spTree>
    <p:extLst>
      <p:ext uri="{BB962C8B-B14F-4D97-AF65-F5344CB8AC3E}">
        <p14:creationId xmlns:p14="http://schemas.microsoft.com/office/powerpoint/2010/main" val="94420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6073" y="489439"/>
            <a:ext cx="11139854" cy="930447"/>
          </a:xfrm>
        </p:spPr>
        <p:txBody>
          <a:bodyPr vert="horz" lIns="91440" tIns="45720" rIns="91440" bIns="45720" rtlCol="0" anchor="b">
            <a:normAutofit/>
          </a:bodyPr>
          <a:lstStyle/>
          <a:p>
            <a:pPr algn="ctr"/>
            <a:r>
              <a:rPr lang="en-US" sz="5400" b="1" dirty="0">
                <a:solidFill>
                  <a:schemeClr val="bg1"/>
                </a:solidFill>
              </a:rPr>
              <a:t>Grade level Meetings</a:t>
            </a:r>
            <a:endParaRPr lang="en-US" dirty="0">
              <a:solidFill>
                <a:schemeClr val="bg1"/>
              </a:solidFill>
              <a:ea typeface="+mj-ea"/>
              <a:cs typeface="+mj-cs"/>
            </a:endParaRPr>
          </a:p>
        </p:txBody>
      </p:sp>
      <p:pic>
        <p:nvPicPr>
          <p:cNvPr id="5" name="Picture 5" descr="Logo&#10;&#10;Description automatically generated">
            <a:extLst>
              <a:ext uri="{FF2B5EF4-FFF2-40B4-BE49-F238E27FC236}">
                <a16:creationId xmlns:a16="http://schemas.microsoft.com/office/drawing/2014/main" id="{3CE2D68B-712F-47AA-8C77-7BE8708E9435}"/>
              </a:ext>
            </a:extLst>
          </p:cNvPr>
          <p:cNvPicPr>
            <a:picLocks noChangeAspect="1"/>
          </p:cNvPicPr>
          <p:nvPr/>
        </p:nvPicPr>
        <p:blipFill>
          <a:blip r:embed="rId2"/>
          <a:stretch>
            <a:fillRect/>
          </a:stretch>
        </p:blipFill>
        <p:spPr>
          <a:xfrm>
            <a:off x="348795" y="4412520"/>
            <a:ext cx="11496821" cy="2443074"/>
          </a:xfrm>
          <a:prstGeom prst="rect">
            <a:avLst/>
          </a:prstGeom>
        </p:spPr>
      </p:pic>
      <p:sp>
        <p:nvSpPr>
          <p:cNvPr id="3" name="TextBox 2">
            <a:extLst>
              <a:ext uri="{FF2B5EF4-FFF2-40B4-BE49-F238E27FC236}">
                <a16:creationId xmlns:a16="http://schemas.microsoft.com/office/drawing/2014/main" id="{35C43C43-47CD-4857-9D43-52F4C6AF9707}"/>
              </a:ext>
            </a:extLst>
          </p:cNvPr>
          <p:cNvSpPr txBox="1"/>
          <p:nvPr/>
        </p:nvSpPr>
        <p:spPr>
          <a:xfrm>
            <a:off x="4043944" y="3307837"/>
            <a:ext cx="4100936"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dirty="0"/>
              <a:t>HGSE PTO/SIC</a:t>
            </a:r>
          </a:p>
          <a:p>
            <a:r>
              <a:rPr lang="en-US" sz="3600" dirty="0"/>
              <a:t>November 16, 2021</a:t>
            </a:r>
          </a:p>
        </p:txBody>
      </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9678037-A773-4A16-AC43-22B40B797347}"/>
              </a:ext>
            </a:extLst>
          </p:cNvPr>
          <p:cNvPicPr>
            <a:picLocks noChangeAspect="1"/>
          </p:cNvPicPr>
          <p:nvPr/>
        </p:nvPicPr>
        <p:blipFill rotWithShape="1">
          <a:blip r:embed="rId3"/>
          <a:srcRect l="1822" t="7629" r="1882" b="30275"/>
          <a:stretch/>
        </p:blipFill>
        <p:spPr>
          <a:xfrm>
            <a:off x="2857849" y="412855"/>
            <a:ext cx="6476301" cy="6032289"/>
          </a:xfrm>
          <a:prstGeom prst="rect">
            <a:avLst/>
          </a:prstGeom>
        </p:spPr>
      </p:pic>
      <p:pic>
        <p:nvPicPr>
          <p:cNvPr id="5" name="Picture 4">
            <a:extLst>
              <a:ext uri="{FF2B5EF4-FFF2-40B4-BE49-F238E27FC236}">
                <a16:creationId xmlns:a16="http://schemas.microsoft.com/office/drawing/2014/main" id="{3576860D-7389-4B55-9109-173C190005E5}"/>
              </a:ext>
            </a:extLst>
          </p:cNvPr>
          <p:cNvPicPr>
            <a:picLocks noChangeAspect="1"/>
          </p:cNvPicPr>
          <p:nvPr/>
        </p:nvPicPr>
        <p:blipFill>
          <a:blip r:embed="rId4"/>
          <a:stretch>
            <a:fillRect/>
          </a:stretch>
        </p:blipFill>
        <p:spPr>
          <a:xfrm>
            <a:off x="10431202" y="6010248"/>
            <a:ext cx="1569832" cy="734681"/>
          </a:xfrm>
          <a:prstGeom prst="rect">
            <a:avLst/>
          </a:prstGeom>
        </p:spPr>
      </p:pic>
      <p:pic>
        <p:nvPicPr>
          <p:cNvPr id="7" name="Picture 6">
            <a:extLst>
              <a:ext uri="{FF2B5EF4-FFF2-40B4-BE49-F238E27FC236}">
                <a16:creationId xmlns:a16="http://schemas.microsoft.com/office/drawing/2014/main" id="{FA1EAB0B-D6DF-43B3-8838-423BE066F056}"/>
              </a:ext>
            </a:extLst>
          </p:cNvPr>
          <p:cNvPicPr>
            <a:picLocks noChangeAspect="1"/>
          </p:cNvPicPr>
          <p:nvPr/>
        </p:nvPicPr>
        <p:blipFill>
          <a:blip r:embed="rId5"/>
          <a:stretch>
            <a:fillRect/>
          </a:stretch>
        </p:blipFill>
        <p:spPr>
          <a:xfrm>
            <a:off x="102666" y="6009060"/>
            <a:ext cx="1795582" cy="804472"/>
          </a:xfrm>
          <a:prstGeom prst="rect">
            <a:avLst/>
          </a:prstGeom>
        </p:spPr>
      </p:pic>
    </p:spTree>
    <p:extLst>
      <p:ext uri="{BB962C8B-B14F-4D97-AF65-F5344CB8AC3E}">
        <p14:creationId xmlns:p14="http://schemas.microsoft.com/office/powerpoint/2010/main" val="36388689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41">
            <a:extLst>
              <a:ext uri="{FF2B5EF4-FFF2-40B4-BE49-F238E27FC236}">
                <a16:creationId xmlns:a16="http://schemas.microsoft.com/office/drawing/2014/main" id="{BFA4E0CC-ED67-4534-91E5-DBCC690E9AA0}"/>
              </a:ext>
            </a:extLst>
          </p:cNvPr>
          <p:cNvSpPr txBox="1">
            <a:spLocks noChangeArrowheads="1"/>
          </p:cNvSpPr>
          <p:nvPr/>
        </p:nvSpPr>
        <p:spPr bwMode="auto">
          <a:xfrm>
            <a:off x="2209800" y="574423"/>
            <a:ext cx="7772400" cy="1483995"/>
          </a:xfrm>
          <a:prstGeom prst="rect">
            <a:avLst/>
          </a:prstGeom>
          <a:solidFill>
            <a:srgbClr val="FBDAA9">
              <a:alpha val="2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anchor="ctr" anchorCtr="0" upright="1">
            <a:noAutofit/>
          </a:bodyPr>
          <a:lstStyle/>
          <a:p>
            <a:pPr marL="0" marR="0" lvl="0" indent="0" algn="l" defTabSz="914400" rtl="0" eaLnBrk="1" fontAlgn="auto" latinLnBrk="0" hangingPunct="1">
              <a:lnSpc>
                <a:spcPct val="100000"/>
              </a:lnSpc>
              <a:spcBef>
                <a:spcPts val="40"/>
              </a:spcBef>
              <a:spcAft>
                <a:spcPts val="400"/>
              </a:spcAft>
              <a:buClrTx/>
              <a:buSzTx/>
              <a:buFontTx/>
              <a:buNone/>
              <a:tabLst/>
              <a:defRPr/>
            </a:pPr>
            <a:endParaRPr kumimoji="0" lang="en-US" sz="1200" b="1" i="0" u="none" strike="noStrike" kern="1200" cap="none" spc="0" normalizeH="0" baseline="0" noProof="0">
              <a:ln>
                <a:noFill/>
              </a:ln>
              <a:solidFill>
                <a:prstClr val="black"/>
              </a:solidFill>
              <a:effectLst/>
              <a:uLnTx/>
              <a:uFillTx/>
              <a:latin typeface="Helvetica" panose="020B0604020202020204" pitchFamily="34" charset="0"/>
              <a:ea typeface="Helvetica" panose="020B0604020202020204" pitchFamily="34" charset="0"/>
              <a:cs typeface="+mn-cs"/>
            </a:endParaRPr>
          </a:p>
          <a:p>
            <a:pPr marL="553720" marR="553720" lvl="0" indent="0" algn="ctr" defTabSz="914400" rtl="0" eaLnBrk="1" fontAlgn="auto" latinLnBrk="0" hangingPunct="1">
              <a:lnSpc>
                <a:spcPct val="100000"/>
              </a:lnSpc>
              <a:spcBef>
                <a:spcPts val="0"/>
              </a:spcBef>
              <a:spcAft>
                <a:spcPts val="400"/>
              </a:spcAft>
              <a:buClrTx/>
              <a:buSzTx/>
              <a:buFontTx/>
              <a:buNone/>
              <a:tabLst/>
              <a:defRPr/>
            </a:pPr>
            <a:r>
              <a:rPr kumimoji="0" lang="en-US" sz="3600" b="1" i="0" u="none" strike="noStrike" kern="1200" cap="none" spc="0" normalizeH="0" baseline="0" noProof="0" dirty="0">
                <a:ln>
                  <a:noFill/>
                </a:ln>
                <a:solidFill>
                  <a:srgbClr val="33312F"/>
                </a:solidFill>
                <a:effectLst/>
                <a:uLnTx/>
                <a:uFillTx/>
                <a:latin typeface="Futura Medium"/>
                <a:ea typeface="Helvetica" panose="020B0604020202020204" pitchFamily="34" charset="0"/>
              </a:rPr>
              <a:t>STRATEGIC</a:t>
            </a:r>
            <a:r>
              <a:rPr kumimoji="0" lang="en-US" sz="3600" b="1" i="0" u="none" strike="noStrike" kern="1200" cap="none" spc="-70" normalizeH="0" baseline="0" noProof="0" dirty="0">
                <a:ln>
                  <a:noFill/>
                </a:ln>
                <a:solidFill>
                  <a:srgbClr val="33312F"/>
                </a:solidFill>
                <a:effectLst/>
                <a:uLnTx/>
                <a:uFillTx/>
                <a:latin typeface="Futura Medium"/>
                <a:ea typeface="Helvetica" panose="020B0604020202020204" pitchFamily="34" charset="0"/>
              </a:rPr>
              <a:t> </a:t>
            </a:r>
            <a:r>
              <a:rPr kumimoji="0" lang="en-US" sz="3600" b="1" i="0" u="none" strike="noStrike" kern="1200" cap="none" spc="0" normalizeH="0" baseline="0" noProof="0" dirty="0">
                <a:ln>
                  <a:noFill/>
                </a:ln>
                <a:solidFill>
                  <a:srgbClr val="33312F"/>
                </a:solidFill>
                <a:effectLst/>
                <a:uLnTx/>
                <a:uFillTx/>
                <a:latin typeface="Futura Medium"/>
                <a:ea typeface="Helvetica" panose="020B0604020202020204" pitchFamily="34" charset="0"/>
              </a:rPr>
              <a:t>CHANGE AGENDA</a:t>
            </a:r>
            <a:endParaRPr lang="en-US" sz="1200" b="1" i="0" u="none" strike="noStrike" kern="1200" cap="none" spc="0" normalizeH="0" baseline="0" noProof="0" dirty="0">
              <a:ln>
                <a:noFill/>
              </a:ln>
              <a:effectLst/>
              <a:uLnTx/>
              <a:uFillTx/>
              <a:latin typeface="Futura Medium"/>
              <a:ea typeface="Helvetica" panose="020B0604020202020204" pitchFamily="34" charset="0"/>
              <a:cs typeface="Helvetica"/>
            </a:endParaRPr>
          </a:p>
        </p:txBody>
      </p:sp>
      <p:sp>
        <p:nvSpPr>
          <p:cNvPr id="6" name="Text Box 44">
            <a:extLst>
              <a:ext uri="{FF2B5EF4-FFF2-40B4-BE49-F238E27FC236}">
                <a16:creationId xmlns:a16="http://schemas.microsoft.com/office/drawing/2014/main" id="{4221696F-3E4C-4DD0-8A61-CD4514AB46CD}"/>
              </a:ext>
            </a:extLst>
          </p:cNvPr>
          <p:cNvSpPr txBox="1">
            <a:spLocks noChangeArrowheads="1"/>
          </p:cNvSpPr>
          <p:nvPr/>
        </p:nvSpPr>
        <p:spPr bwMode="auto">
          <a:xfrm>
            <a:off x="2209800" y="4975334"/>
            <a:ext cx="7772400" cy="1447800"/>
          </a:xfrm>
          <a:prstGeom prst="rect">
            <a:avLst/>
          </a:prstGeom>
          <a:solidFill>
            <a:srgbClr val="FBDAA9">
              <a:alpha val="2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anchor="ctr" anchorCtr="0" upright="1">
            <a:noAutofit/>
          </a:bodyPr>
          <a:lstStyle/>
          <a:p>
            <a:pPr marL="0" marR="0" lvl="0" indent="0" algn="ctr" defTabSz="914400" rtl="0" eaLnBrk="1" fontAlgn="auto" latinLnBrk="0" hangingPunct="1">
              <a:lnSpc>
                <a:spcPct val="100000"/>
              </a:lnSpc>
              <a:spcBef>
                <a:spcPts val="0"/>
              </a:spcBef>
              <a:spcAft>
                <a:spcPts val="400"/>
              </a:spcAft>
              <a:buClrTx/>
              <a:buSzTx/>
              <a:buFontTx/>
              <a:buNone/>
              <a:tabLst/>
              <a:defRPr/>
            </a:pPr>
            <a:r>
              <a:rPr kumimoji="0" lang="en-US" sz="2800" b="0" i="0" u="none" strike="noStrike" kern="1200" cap="none" spc="0" normalizeH="0" baseline="0" noProof="0" dirty="0">
                <a:ln>
                  <a:noFill/>
                </a:ln>
                <a:effectLst/>
                <a:uLnTx/>
                <a:uFillTx/>
                <a:latin typeface="Helvetica"/>
                <a:ea typeface="Helvetica" panose="020B0604020202020204" pitchFamily="34" charset="0"/>
                <a:cs typeface="Helvetica"/>
              </a:rPr>
              <a:t>A LEARNING ORGANIZATION APPROACH</a:t>
            </a:r>
            <a:endParaRPr lang="en-US" sz="2800" b="0" i="0" u="none" strike="noStrike" kern="1200" cap="none" spc="0" normalizeH="0" baseline="0" noProof="0" dirty="0">
              <a:ln>
                <a:noFill/>
              </a:ln>
              <a:effectLst/>
              <a:uLnTx/>
              <a:uFillTx/>
              <a:latin typeface="Helvetica"/>
              <a:ea typeface="Helvetica" panose="020B0604020202020204" pitchFamily="34" charset="0"/>
              <a:cs typeface="Helvetica"/>
            </a:endParaRPr>
          </a:p>
          <a:p>
            <a:pPr marL="553720" marR="553720" lvl="0" indent="0" algn="ctr" defTabSz="914400" rtl="0" eaLnBrk="1" fontAlgn="auto" latinLnBrk="0" hangingPunct="1">
              <a:lnSpc>
                <a:spcPct val="100000"/>
              </a:lnSpc>
              <a:spcBef>
                <a:spcPts val="330"/>
              </a:spcBef>
              <a:spcAft>
                <a:spcPts val="400"/>
              </a:spcAft>
              <a:buClrTx/>
              <a:buSzTx/>
              <a:buFontTx/>
              <a:buNone/>
              <a:tabLst/>
              <a:defRPr/>
            </a:pPr>
            <a:r>
              <a:rPr kumimoji="0" lang="en-US" sz="3600" b="1" i="0" u="none" strike="noStrike" kern="1200" cap="none" spc="0" normalizeH="0" baseline="0" noProof="0" dirty="0">
                <a:ln>
                  <a:noFill/>
                </a:ln>
                <a:solidFill>
                  <a:srgbClr val="33312F"/>
                </a:solidFill>
                <a:effectLst/>
                <a:uLnTx/>
                <a:uFillTx/>
                <a:latin typeface="Futura Medium"/>
                <a:ea typeface="Helvetica" panose="020B0604020202020204" pitchFamily="34" charset="0"/>
                <a:cs typeface="+mn-cs"/>
              </a:rPr>
              <a:t>2021-2026</a:t>
            </a:r>
            <a:endParaRPr kumimoji="0" lang="en-US" sz="1100" b="0" i="0" u="none" strike="noStrike" kern="1200" cap="none" spc="0" normalizeH="0" baseline="0" noProof="0" dirty="0">
              <a:ln>
                <a:noFill/>
              </a:ln>
              <a:solidFill>
                <a:prstClr val="black"/>
              </a:solidFill>
              <a:effectLst/>
              <a:uLnTx/>
              <a:uFillTx/>
              <a:latin typeface="Helvetica"/>
              <a:ea typeface="Helvetica" panose="020B0604020202020204" pitchFamily="34" charset="0"/>
              <a:cs typeface="+mn-cs"/>
            </a:endParaRPr>
          </a:p>
        </p:txBody>
      </p:sp>
      <p:pic>
        <p:nvPicPr>
          <p:cNvPr id="2" name="Picture 1">
            <a:extLst>
              <a:ext uri="{FF2B5EF4-FFF2-40B4-BE49-F238E27FC236}">
                <a16:creationId xmlns:a16="http://schemas.microsoft.com/office/drawing/2014/main" id="{0028B708-1A17-4597-B11C-19C642F08421}"/>
              </a:ext>
            </a:extLst>
          </p:cNvPr>
          <p:cNvPicPr>
            <a:picLocks noChangeAspect="1"/>
          </p:cNvPicPr>
          <p:nvPr/>
        </p:nvPicPr>
        <p:blipFill>
          <a:blip r:embed="rId3"/>
          <a:stretch>
            <a:fillRect/>
          </a:stretch>
        </p:blipFill>
        <p:spPr>
          <a:xfrm>
            <a:off x="4677695" y="1714151"/>
            <a:ext cx="2627604" cy="3011685"/>
          </a:xfrm>
          <a:prstGeom prst="rect">
            <a:avLst/>
          </a:prstGeom>
        </p:spPr>
      </p:pic>
      <p:pic>
        <p:nvPicPr>
          <p:cNvPr id="8" name="Picture 7">
            <a:extLst>
              <a:ext uri="{FF2B5EF4-FFF2-40B4-BE49-F238E27FC236}">
                <a16:creationId xmlns:a16="http://schemas.microsoft.com/office/drawing/2014/main" id="{C2E2CE69-991C-44AB-B98C-3C0D6811EAE2}"/>
              </a:ext>
            </a:extLst>
          </p:cNvPr>
          <p:cNvPicPr>
            <a:picLocks noChangeAspect="1"/>
          </p:cNvPicPr>
          <p:nvPr/>
        </p:nvPicPr>
        <p:blipFill>
          <a:blip r:embed="rId4"/>
          <a:stretch>
            <a:fillRect/>
          </a:stretch>
        </p:blipFill>
        <p:spPr>
          <a:xfrm>
            <a:off x="102666" y="6009060"/>
            <a:ext cx="1795582" cy="804472"/>
          </a:xfrm>
          <a:prstGeom prst="rect">
            <a:avLst/>
          </a:prstGeom>
        </p:spPr>
      </p:pic>
    </p:spTree>
    <p:extLst>
      <p:ext uri="{BB962C8B-B14F-4D97-AF65-F5344CB8AC3E}">
        <p14:creationId xmlns:p14="http://schemas.microsoft.com/office/powerpoint/2010/main" val="9938644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F073D1D-0842-47FE-A528-D17E9EB0E33A}"/>
              </a:ext>
            </a:extLst>
          </p:cNvPr>
          <p:cNvSpPr>
            <a:spLocks noGrp="1"/>
          </p:cNvSpPr>
          <p:nvPr>
            <p:ph idx="1"/>
          </p:nvPr>
        </p:nvSpPr>
        <p:spPr>
          <a:xfrm>
            <a:off x="64347" y="2869080"/>
            <a:ext cx="12018084" cy="3936661"/>
          </a:xfrm>
          <a:noFill/>
        </p:spPr>
        <p:txBody>
          <a:bodyPr vert="horz" lIns="91440" tIns="45720" rIns="91440" bIns="45720" rtlCol="0" anchor="t">
            <a:normAutofit fontScale="92500" lnSpcReduction="20000"/>
          </a:bodyPr>
          <a:lstStyle/>
          <a:p>
            <a:pPr marL="0" indent="0">
              <a:buNone/>
            </a:pPr>
            <a:endParaRPr lang="en-US">
              <a:latin typeface="Abadi"/>
              <a:cs typeface="Calibri" panose="020F0502020204030204"/>
            </a:endParaRPr>
          </a:p>
          <a:p>
            <a:pPr marL="0" indent="0">
              <a:buNone/>
            </a:pPr>
            <a:r>
              <a:rPr lang="en-US" sz="7800" b="1">
                <a:latin typeface="Abadi"/>
                <a:cs typeface="Calibri" panose="020F0502020204030204"/>
              </a:rPr>
              <a:t>B</a:t>
            </a:r>
            <a:r>
              <a:rPr lang="en-US" b="1">
                <a:latin typeface="Abadi"/>
                <a:cs typeface="Calibri" panose="020F0502020204030204"/>
              </a:rPr>
              <a:t>ELIEFS</a:t>
            </a:r>
          </a:p>
          <a:p>
            <a:r>
              <a:rPr lang="en-US" sz="2400" b="1">
                <a:latin typeface="Abadi"/>
                <a:ea typeface="+mn-lt"/>
                <a:cs typeface="+mn-lt"/>
              </a:rPr>
              <a:t>Learning is a life-long, ever-changing process for students and staff. </a:t>
            </a:r>
          </a:p>
          <a:p>
            <a:r>
              <a:rPr lang="en-US" sz="2400" b="1">
                <a:latin typeface="Abadi"/>
                <a:ea typeface="+mn-lt"/>
                <a:cs typeface="+mn-lt"/>
              </a:rPr>
              <a:t>Each child is unique and should have the opportunity to reach his/her full potential. </a:t>
            </a:r>
          </a:p>
          <a:p>
            <a:r>
              <a:rPr lang="en-US" sz="2400" b="1">
                <a:latin typeface="Abadi"/>
                <a:ea typeface="+mn-lt"/>
                <a:cs typeface="+mn-lt"/>
              </a:rPr>
              <a:t>A safe, orderly, and nurturing environment is essential for learning. </a:t>
            </a:r>
          </a:p>
          <a:p>
            <a:r>
              <a:rPr lang="en-US" sz="2400" b="1">
                <a:latin typeface="Abadi"/>
                <a:ea typeface="+mn-lt"/>
                <a:cs typeface="+mn-lt"/>
              </a:rPr>
              <a:t>Education is a collaborative effort between schools and the community. </a:t>
            </a:r>
          </a:p>
          <a:p>
            <a:r>
              <a:rPr lang="en-US" sz="2400" b="1">
                <a:latin typeface="Abadi"/>
                <a:ea typeface="+mn-lt"/>
                <a:cs typeface="+mn-lt"/>
              </a:rPr>
              <a:t>Technology is a tool that should be leveraged to enhance the teaching and learning process. </a:t>
            </a:r>
          </a:p>
          <a:p>
            <a:r>
              <a:rPr lang="en-US" sz="2400" b="1">
                <a:latin typeface="Abadi"/>
                <a:ea typeface="+mn-lt"/>
                <a:cs typeface="+mn-lt"/>
              </a:rPr>
              <a:t>Teaching and learning should be relevant, individualized, &amp; intentional to equip students for success.</a:t>
            </a:r>
            <a:endParaRPr lang="en-US" sz="2400" b="1">
              <a:latin typeface="Abadi"/>
              <a:cs typeface="Calibri"/>
            </a:endParaRPr>
          </a:p>
        </p:txBody>
      </p:sp>
      <p:sp>
        <p:nvSpPr>
          <p:cNvPr id="2" name="Rectangle 1">
            <a:extLst>
              <a:ext uri="{FF2B5EF4-FFF2-40B4-BE49-F238E27FC236}">
                <a16:creationId xmlns:a16="http://schemas.microsoft.com/office/drawing/2014/main" id="{C0746168-35E1-4354-82E8-38FB26C3B4BA}"/>
              </a:ext>
            </a:extLst>
          </p:cNvPr>
          <p:cNvSpPr/>
          <p:nvPr/>
        </p:nvSpPr>
        <p:spPr>
          <a:xfrm>
            <a:off x="106680" y="-141208"/>
            <a:ext cx="11978640" cy="193899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a:ln>
                  <a:noFill/>
                </a:ln>
                <a:solidFill>
                  <a:prstClr val="black"/>
                </a:solidFill>
                <a:effectLst/>
                <a:uLnTx/>
                <a:uFillTx/>
                <a:latin typeface="Abadi"/>
                <a:ea typeface="+mn-lt"/>
                <a:cs typeface="Calibri" panose="020F0502020204030204"/>
              </a:rPr>
              <a:t>M</a:t>
            </a:r>
            <a:r>
              <a:rPr kumimoji="0" lang="en-US" sz="2800" b="1" i="0" u="none" strike="noStrike" kern="1200" cap="none" spc="0" normalizeH="0" baseline="0" noProof="0">
                <a:ln>
                  <a:noFill/>
                </a:ln>
                <a:solidFill>
                  <a:prstClr val="black"/>
                </a:solidFill>
                <a:effectLst/>
                <a:uLnTx/>
                <a:uFillTx/>
                <a:latin typeface="Abadi"/>
                <a:ea typeface="+mn-lt"/>
                <a:cs typeface="Calibri" panose="020F0502020204030204"/>
              </a:rPr>
              <a:t>ISSION</a:t>
            </a:r>
            <a:r>
              <a:rPr kumimoji="0" lang="en-US" sz="2000" b="1" i="0" u="none" strike="noStrike" kern="1200" cap="none" spc="0" normalizeH="0" baseline="0" noProof="0">
                <a:ln>
                  <a:noFill/>
                </a:ln>
                <a:solidFill>
                  <a:prstClr val="black"/>
                </a:solidFill>
                <a:effectLst/>
                <a:uLnTx/>
                <a:uFillTx/>
                <a:latin typeface="Abadi"/>
                <a:ea typeface="+mn-lt"/>
                <a:cs typeface="Calibri" panose="020F0502020204030204"/>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Abadi"/>
                <a:ea typeface="+mn-lt"/>
                <a:cs typeface="Calibri" panose="020F0502020204030204"/>
              </a:rPr>
              <a:t>Our mission is to cultivate a service-oriented community of learners who strive for personal growth and excellence as communicators, collaborators, creators, and critical thinkers.</a:t>
            </a:r>
          </a:p>
        </p:txBody>
      </p:sp>
      <p:sp>
        <p:nvSpPr>
          <p:cNvPr id="4" name="Rectangle 3">
            <a:extLst>
              <a:ext uri="{FF2B5EF4-FFF2-40B4-BE49-F238E27FC236}">
                <a16:creationId xmlns:a16="http://schemas.microsoft.com/office/drawing/2014/main" id="{F79EA7D8-3A3D-47FE-9723-8F08B9F09431}"/>
              </a:ext>
            </a:extLst>
          </p:cNvPr>
          <p:cNvSpPr/>
          <p:nvPr/>
        </p:nvSpPr>
        <p:spPr>
          <a:xfrm>
            <a:off x="106680" y="1596871"/>
            <a:ext cx="10109200" cy="163121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a:ln>
                  <a:noFill/>
                </a:ln>
                <a:solidFill>
                  <a:prstClr val="black"/>
                </a:solidFill>
                <a:effectLst/>
                <a:uLnTx/>
                <a:uFillTx/>
                <a:latin typeface="Abadi"/>
                <a:cs typeface="Calibri" panose="020F0502020204030204"/>
              </a:rPr>
              <a:t>V</a:t>
            </a:r>
            <a:r>
              <a:rPr kumimoji="0" lang="en-US" sz="2800" b="1" i="0" u="none" strike="noStrike" kern="1200" cap="none" spc="0" normalizeH="0" baseline="0" noProof="0">
                <a:ln>
                  <a:noFill/>
                </a:ln>
                <a:solidFill>
                  <a:prstClr val="black"/>
                </a:solidFill>
                <a:effectLst/>
                <a:uLnTx/>
                <a:uFillTx/>
                <a:latin typeface="Abadi"/>
                <a:cs typeface="Calibri" panose="020F0502020204030204"/>
              </a:rPr>
              <a:t>ISION</a:t>
            </a:r>
            <a:endParaRPr kumimoji="0" lang="en-US" sz="3200" b="0" i="0" u="none" strike="noStrike" kern="1200" cap="none" spc="0" normalizeH="0" baseline="0" noProof="0">
              <a:ln>
                <a:noFill/>
              </a:ln>
              <a:solidFill>
                <a:prstClr val="black"/>
              </a:solidFill>
              <a:effectLst/>
              <a:uLnTx/>
              <a:uFillTx/>
              <a:latin typeface="Abadi"/>
              <a:cs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Abadi"/>
                <a:cs typeface="Calibri" panose="020F0502020204030204"/>
              </a:rPr>
              <a:t>To Learn, Serve, and Give as ONE</a:t>
            </a:r>
            <a:endParaRPr kumimoji="0" lang="en-US" sz="1600" b="1" i="0" u="none" strike="noStrike" kern="1200" cap="none" spc="0" normalizeH="0" baseline="0" noProof="0">
              <a:ln>
                <a:noFill/>
              </a:ln>
              <a:solidFill>
                <a:prstClr val="black"/>
              </a:solidFill>
              <a:effectLst/>
              <a:uLnTx/>
              <a:uFillTx/>
              <a:latin typeface="Abadi"/>
              <a:cs typeface="Calibri" panose="020F0502020204030204"/>
            </a:endParaRPr>
          </a:p>
        </p:txBody>
      </p:sp>
      <p:pic>
        <p:nvPicPr>
          <p:cNvPr id="5" name="Picture 4" descr="Logo, company name&#10;&#10;Description automatically generated">
            <a:extLst>
              <a:ext uri="{FF2B5EF4-FFF2-40B4-BE49-F238E27FC236}">
                <a16:creationId xmlns:a16="http://schemas.microsoft.com/office/drawing/2014/main" id="{9C154AF4-719A-470F-8818-0BBC2E130CA2}"/>
              </a:ext>
            </a:extLst>
          </p:cNvPr>
          <p:cNvPicPr>
            <a:picLocks noChangeAspect="1"/>
          </p:cNvPicPr>
          <p:nvPr/>
        </p:nvPicPr>
        <p:blipFill>
          <a:blip r:embed="rId3"/>
          <a:stretch>
            <a:fillRect/>
          </a:stretch>
        </p:blipFill>
        <p:spPr>
          <a:xfrm>
            <a:off x="10622168" y="0"/>
            <a:ext cx="1569832" cy="847752"/>
          </a:xfrm>
          <a:prstGeom prst="rect">
            <a:avLst/>
          </a:prstGeom>
        </p:spPr>
      </p:pic>
    </p:spTree>
    <p:extLst>
      <p:ext uri="{BB962C8B-B14F-4D97-AF65-F5344CB8AC3E}">
        <p14:creationId xmlns:p14="http://schemas.microsoft.com/office/powerpoint/2010/main" val="24968694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DDAA0ED-8AAB-4E08-91D9-2A560C40E237}"/>
              </a:ext>
            </a:extLst>
          </p:cNvPr>
          <p:cNvSpPr>
            <a:spLocks noGrp="1"/>
          </p:cNvSpPr>
          <p:nvPr>
            <p:ph type="title"/>
          </p:nvPr>
        </p:nvSpPr>
        <p:spPr>
          <a:xfrm>
            <a:off x="767443" y="181969"/>
            <a:ext cx="10515600" cy="823912"/>
          </a:xfrm>
          <a:ln>
            <a:noFill/>
          </a:ln>
        </p:spPr>
        <p:style>
          <a:lnRef idx="2">
            <a:schemeClr val="accent4"/>
          </a:lnRef>
          <a:fillRef idx="1">
            <a:schemeClr val="lt1"/>
          </a:fillRef>
          <a:effectRef idx="0">
            <a:schemeClr val="accent4"/>
          </a:effectRef>
          <a:fontRef idx="minor">
            <a:schemeClr val="dk1"/>
          </a:fontRef>
        </p:style>
        <p:txBody>
          <a:bodyPr>
            <a:normAutofit fontScale="90000"/>
          </a:bodyPr>
          <a:lstStyle/>
          <a:p>
            <a:pPr algn="ctr"/>
            <a:r>
              <a:rPr lang="en-US" sz="3200" b="1" dirty="0"/>
              <a:t>York School District One </a:t>
            </a:r>
            <a:br>
              <a:rPr lang="en-US" sz="3200" b="1" dirty="0"/>
            </a:br>
            <a:r>
              <a:rPr lang="en-US" sz="3200" b="1" dirty="0"/>
              <a:t>Beliefs and Commitments</a:t>
            </a:r>
          </a:p>
        </p:txBody>
      </p:sp>
      <p:sp>
        <p:nvSpPr>
          <p:cNvPr id="5" name="Text Placeholder 4">
            <a:extLst>
              <a:ext uri="{FF2B5EF4-FFF2-40B4-BE49-F238E27FC236}">
                <a16:creationId xmlns:a16="http://schemas.microsoft.com/office/drawing/2014/main" id="{2E12E4CB-C164-42FB-90AE-162F1C8CE438}"/>
              </a:ext>
            </a:extLst>
          </p:cNvPr>
          <p:cNvSpPr>
            <a:spLocks noGrp="1"/>
          </p:cNvSpPr>
          <p:nvPr>
            <p:ph type="body" idx="1"/>
          </p:nvPr>
        </p:nvSpPr>
        <p:spPr>
          <a:xfrm>
            <a:off x="258792" y="919617"/>
            <a:ext cx="5157787" cy="823912"/>
          </a:xfrm>
          <a:ln>
            <a:noFill/>
          </a:ln>
        </p:spPr>
        <p:style>
          <a:lnRef idx="2">
            <a:schemeClr val="accent2"/>
          </a:lnRef>
          <a:fillRef idx="1">
            <a:schemeClr val="lt1"/>
          </a:fillRef>
          <a:effectRef idx="0">
            <a:schemeClr val="accent2"/>
          </a:effectRef>
          <a:fontRef idx="minor">
            <a:schemeClr val="dk1"/>
          </a:fontRef>
        </p:style>
        <p:txBody>
          <a:bodyPr anchor="ctr"/>
          <a:lstStyle/>
          <a:p>
            <a:pPr algn="ctr"/>
            <a:r>
              <a:rPr lang="en-US" dirty="0"/>
              <a:t>Beliefs	</a:t>
            </a:r>
          </a:p>
        </p:txBody>
      </p:sp>
      <p:sp>
        <p:nvSpPr>
          <p:cNvPr id="6" name="Content Placeholder 5">
            <a:extLst>
              <a:ext uri="{FF2B5EF4-FFF2-40B4-BE49-F238E27FC236}">
                <a16:creationId xmlns:a16="http://schemas.microsoft.com/office/drawing/2014/main" id="{BDF3443A-55D1-4266-B6A5-20B529422211}"/>
              </a:ext>
            </a:extLst>
          </p:cNvPr>
          <p:cNvSpPr>
            <a:spLocks noGrp="1"/>
          </p:cNvSpPr>
          <p:nvPr>
            <p:ph sz="half" idx="2"/>
          </p:nvPr>
        </p:nvSpPr>
        <p:spPr>
          <a:xfrm>
            <a:off x="259348" y="1478278"/>
            <a:ext cx="5545818" cy="4474482"/>
          </a:xfrm>
          <a:ln>
            <a:noFill/>
          </a:ln>
        </p:spPr>
        <p:txBody>
          <a:bodyPr>
            <a:normAutofit fontScale="92500" lnSpcReduction="10000"/>
          </a:bodyPr>
          <a:lstStyle/>
          <a:p>
            <a:r>
              <a:rPr lang="en-US" sz="1800" dirty="0">
                <a:solidFill>
                  <a:schemeClr val="accent2"/>
                </a:solidFill>
              </a:rPr>
              <a:t>Learning is a life-long, ever-changing process for students and staff. </a:t>
            </a:r>
          </a:p>
          <a:p>
            <a:r>
              <a:rPr lang="en-US" sz="1800" dirty="0">
                <a:solidFill>
                  <a:prstClr val="black"/>
                </a:solidFill>
              </a:rPr>
              <a:t>Education is a collaborative effort between schools &amp; the community.  </a:t>
            </a:r>
            <a:endParaRPr lang="en-US" sz="1800" dirty="0">
              <a:solidFill>
                <a:prstClr val="black"/>
              </a:solidFill>
              <a:cs typeface="Calibri"/>
            </a:endParaRPr>
          </a:p>
          <a:p>
            <a:pPr marL="0" indent="0">
              <a:buNone/>
            </a:pPr>
            <a:endParaRPr lang="en-US" sz="1600" dirty="0"/>
          </a:p>
          <a:p>
            <a:r>
              <a:rPr lang="en-US" sz="1800" dirty="0">
                <a:solidFill>
                  <a:schemeClr val="accent2"/>
                </a:solidFill>
              </a:rPr>
              <a:t>A safe, orderly, and nurturing environment is essential for learning</a:t>
            </a:r>
            <a:r>
              <a:rPr lang="en-US" sz="1600" dirty="0"/>
              <a:t>. </a:t>
            </a:r>
          </a:p>
          <a:p>
            <a:endParaRPr lang="en-US" sz="1600" dirty="0"/>
          </a:p>
          <a:p>
            <a:endParaRPr lang="en-US" sz="1600" dirty="0"/>
          </a:p>
          <a:p>
            <a:r>
              <a:rPr lang="en-US" sz="1800" dirty="0">
                <a:highlight>
                  <a:srgbClr val="FFFF00"/>
                </a:highlight>
              </a:rPr>
              <a:t>Each child is unique and should have the opportunity to reach his/her full potential. </a:t>
            </a:r>
          </a:p>
          <a:p>
            <a:r>
              <a:rPr lang="en-US" sz="1800" dirty="0">
                <a:highlight>
                  <a:srgbClr val="FFFF00"/>
                </a:highlight>
              </a:rPr>
              <a:t>Technology is a tool that should be leveraged to enhance the teaching and learning process.  </a:t>
            </a:r>
          </a:p>
          <a:p>
            <a:r>
              <a:rPr lang="en-US" sz="1800" dirty="0">
                <a:highlight>
                  <a:srgbClr val="FFFF00"/>
                </a:highlight>
              </a:rPr>
              <a:t>Teaching and learning should be relevant, individualized, and intentional to equip students for success. </a:t>
            </a:r>
          </a:p>
        </p:txBody>
      </p:sp>
      <p:sp>
        <p:nvSpPr>
          <p:cNvPr id="7" name="Text Placeholder 6">
            <a:extLst>
              <a:ext uri="{FF2B5EF4-FFF2-40B4-BE49-F238E27FC236}">
                <a16:creationId xmlns:a16="http://schemas.microsoft.com/office/drawing/2014/main" id="{40E5339F-3DBE-4E6C-8347-3C5C0F644E6C}"/>
              </a:ext>
            </a:extLst>
          </p:cNvPr>
          <p:cNvSpPr>
            <a:spLocks noGrp="1"/>
          </p:cNvSpPr>
          <p:nvPr>
            <p:ph type="body" sz="quarter" idx="3"/>
          </p:nvPr>
        </p:nvSpPr>
        <p:spPr>
          <a:xfrm>
            <a:off x="6095999" y="926421"/>
            <a:ext cx="5183188" cy="823912"/>
          </a:xfrm>
        </p:spPr>
        <p:txBody>
          <a:bodyPr anchor="ctr"/>
          <a:lstStyle/>
          <a:p>
            <a:pPr algn="ctr"/>
            <a:r>
              <a:rPr lang="en-US" dirty="0"/>
              <a:t>Commitments</a:t>
            </a:r>
            <a:endParaRPr lang="en-US"/>
          </a:p>
        </p:txBody>
      </p:sp>
      <p:sp>
        <p:nvSpPr>
          <p:cNvPr id="8" name="Content Placeholder 7">
            <a:extLst>
              <a:ext uri="{FF2B5EF4-FFF2-40B4-BE49-F238E27FC236}">
                <a16:creationId xmlns:a16="http://schemas.microsoft.com/office/drawing/2014/main" id="{B81E15A4-F61C-47E7-9AE1-00A003F5C115}"/>
              </a:ext>
            </a:extLst>
          </p:cNvPr>
          <p:cNvSpPr>
            <a:spLocks noGrp="1"/>
          </p:cNvSpPr>
          <p:nvPr>
            <p:ph sz="quarter" idx="4"/>
          </p:nvPr>
        </p:nvSpPr>
        <p:spPr>
          <a:xfrm>
            <a:off x="6095999" y="1478278"/>
            <a:ext cx="5771923" cy="4467678"/>
          </a:xfrm>
          <a:ln>
            <a:noFill/>
          </a:ln>
        </p:spPr>
        <p:txBody>
          <a:bodyPr>
            <a:normAutofit/>
          </a:bodyPr>
          <a:lstStyle/>
          <a:p>
            <a:r>
              <a:rPr lang="en-US" sz="1800" dirty="0">
                <a:solidFill>
                  <a:schemeClr val="accent2"/>
                </a:solidFill>
              </a:rPr>
              <a:t>We will embrace a commitment to continuous learning for students and staff.</a:t>
            </a:r>
            <a:r>
              <a:rPr lang="en-US" sz="1500" dirty="0">
                <a:solidFill>
                  <a:schemeClr val="accent2"/>
                </a:solidFill>
              </a:rPr>
              <a:t> </a:t>
            </a:r>
          </a:p>
          <a:p>
            <a:r>
              <a:rPr lang="en-US" sz="1800" dirty="0"/>
              <a:t>We will partner and collaborate with students, families, and the community to enhance educational experiences.  </a:t>
            </a:r>
          </a:p>
          <a:p>
            <a:endParaRPr lang="en-US" sz="1400" dirty="0"/>
          </a:p>
          <a:p>
            <a:r>
              <a:rPr lang="en-US" sz="1800" dirty="0">
                <a:solidFill>
                  <a:schemeClr val="accent2"/>
                </a:solidFill>
              </a:rPr>
              <a:t>We will foster and maintain a safe learning environment for students and staff.  </a:t>
            </a:r>
          </a:p>
          <a:p>
            <a:r>
              <a:rPr lang="en-US" sz="1800" dirty="0">
                <a:solidFill>
                  <a:schemeClr val="accent2"/>
                </a:solidFill>
              </a:rPr>
              <a:t>We will establish &amp; nurture trusting &amp; caring relationships with  students, families, community members, &amp; colleagues. </a:t>
            </a:r>
          </a:p>
          <a:p>
            <a:endParaRPr lang="en-US" sz="1400" dirty="0"/>
          </a:p>
          <a:p>
            <a:r>
              <a:rPr lang="en-US" sz="1800" dirty="0">
                <a:solidFill>
                  <a:srgbClr val="000000"/>
                </a:solidFill>
              </a:rPr>
              <a:t>We will provide quality learning experiences to meet the individual needs of students.</a:t>
            </a:r>
            <a:endParaRPr lang="en-US" sz="1800" dirty="0">
              <a:solidFill>
                <a:srgbClr val="FFFFFF"/>
              </a:solidFill>
              <a:cs typeface="Calibri"/>
            </a:endParaRPr>
          </a:p>
          <a:p>
            <a:pPr marL="0" indent="0">
              <a:buNone/>
            </a:pPr>
            <a:endParaRPr lang="en-US" sz="1400" dirty="0"/>
          </a:p>
          <a:p>
            <a:endParaRPr lang="en-US" sz="1200" dirty="0"/>
          </a:p>
        </p:txBody>
      </p:sp>
      <p:sp>
        <p:nvSpPr>
          <p:cNvPr id="9" name="Rectangle 8">
            <a:extLst>
              <a:ext uri="{FF2B5EF4-FFF2-40B4-BE49-F238E27FC236}">
                <a16:creationId xmlns:a16="http://schemas.microsoft.com/office/drawing/2014/main" id="{1DAA2032-4950-4749-B08F-05FC3DD15EA0}"/>
              </a:ext>
            </a:extLst>
          </p:cNvPr>
          <p:cNvSpPr/>
          <p:nvPr/>
        </p:nvSpPr>
        <p:spPr>
          <a:xfrm>
            <a:off x="621267" y="5854819"/>
            <a:ext cx="11239273" cy="523220"/>
          </a:xfrm>
          <a:prstGeom prst="rect">
            <a:avLst/>
          </a:prstGeom>
        </p:spPr>
        <p:txBody>
          <a:bodyPr wrap="square">
            <a:spAutoFit/>
          </a:bodyPr>
          <a:lstStyle/>
          <a:p>
            <a:pPr lvl="0" algn="ctr" defTabSz="457200">
              <a:defRPr/>
            </a:pPr>
            <a:r>
              <a:rPr lang="en-US" sz="2800" b="1" dirty="0">
                <a:latin typeface="Century Gothic" panose="020B0502020202020204"/>
              </a:rPr>
              <a:t>When we </a:t>
            </a:r>
            <a:r>
              <a:rPr lang="en-US" sz="2800" b="1" u="sng" dirty="0">
                <a:solidFill>
                  <a:schemeClr val="accent2"/>
                </a:solidFill>
                <a:latin typeface="Century Gothic" panose="020B0502020202020204"/>
              </a:rPr>
              <a:t>commit</a:t>
            </a:r>
            <a:r>
              <a:rPr lang="en-US" sz="2800" b="1" dirty="0">
                <a:solidFill>
                  <a:prstClr val="white"/>
                </a:solidFill>
                <a:latin typeface="Century Gothic" panose="020B0502020202020204"/>
              </a:rPr>
              <a:t> </a:t>
            </a:r>
            <a:r>
              <a:rPr lang="en-US" sz="2800" b="1" dirty="0">
                <a:latin typeface="Century Gothic" panose="020B0502020202020204"/>
              </a:rPr>
              <a:t>to what we </a:t>
            </a:r>
            <a:r>
              <a:rPr lang="en-US" sz="2800" b="1" u="sng" dirty="0">
                <a:solidFill>
                  <a:schemeClr val="accent2"/>
                </a:solidFill>
                <a:latin typeface="Century Gothic" panose="020B0502020202020204"/>
              </a:rPr>
              <a:t>believe</a:t>
            </a:r>
            <a:r>
              <a:rPr lang="en-US" sz="2800" b="1" dirty="0">
                <a:solidFill>
                  <a:srgbClr val="FFC000"/>
                </a:solidFill>
                <a:latin typeface="Century Gothic" panose="020B0502020202020204"/>
              </a:rPr>
              <a:t> </a:t>
            </a:r>
            <a:r>
              <a:rPr lang="en-US" sz="2800" b="1" dirty="0">
                <a:latin typeface="Century Gothic" panose="020B0502020202020204"/>
              </a:rPr>
              <a:t>we</a:t>
            </a:r>
            <a:r>
              <a:rPr lang="en-US" sz="2800" b="1" dirty="0">
                <a:solidFill>
                  <a:srgbClr val="EBEBEB">
                    <a:lumMod val="90000"/>
                  </a:srgbClr>
                </a:solidFill>
                <a:latin typeface="Century Gothic" panose="020B0502020202020204"/>
              </a:rPr>
              <a:t> </a:t>
            </a:r>
            <a:r>
              <a:rPr lang="en-US" sz="2800" b="1" u="sng" dirty="0">
                <a:solidFill>
                  <a:schemeClr val="accent2"/>
                </a:solidFill>
                <a:latin typeface="Century Gothic" panose="020B0502020202020204"/>
              </a:rPr>
              <a:t>act</a:t>
            </a:r>
            <a:r>
              <a:rPr lang="en-US" sz="2800" b="1" dirty="0">
                <a:solidFill>
                  <a:srgbClr val="FFC000"/>
                </a:solidFill>
                <a:latin typeface="Century Gothic" panose="020B0502020202020204"/>
              </a:rPr>
              <a:t> </a:t>
            </a:r>
            <a:r>
              <a:rPr lang="en-US" sz="2800" b="1" dirty="0">
                <a:latin typeface="Century Gothic" panose="020B0502020202020204"/>
              </a:rPr>
              <a:t>accordingly. </a:t>
            </a:r>
          </a:p>
        </p:txBody>
      </p:sp>
    </p:spTree>
    <p:extLst>
      <p:ext uri="{BB962C8B-B14F-4D97-AF65-F5344CB8AC3E}">
        <p14:creationId xmlns:p14="http://schemas.microsoft.com/office/powerpoint/2010/main" val="30063125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3D837-8494-4A44-BFDB-4A1FA3927632}"/>
              </a:ext>
            </a:extLst>
          </p:cNvPr>
          <p:cNvSpPr>
            <a:spLocks noGrp="1"/>
          </p:cNvSpPr>
          <p:nvPr>
            <p:ph type="title"/>
          </p:nvPr>
        </p:nvSpPr>
        <p:spPr>
          <a:xfrm>
            <a:off x="4965430" y="629268"/>
            <a:ext cx="6586491" cy="1286160"/>
          </a:xfrm>
        </p:spPr>
        <p:txBody>
          <a:bodyPr anchor="b">
            <a:normAutofit/>
          </a:bodyPr>
          <a:lstStyle/>
          <a:p>
            <a:r>
              <a:rPr lang="en-US" sz="4100" b="1" dirty="0">
                <a:cs typeface="Calibri Light"/>
              </a:rPr>
              <a:t>York School District One Strategic Goals</a:t>
            </a:r>
            <a:endParaRPr lang="en-US" sz="4100" dirty="0"/>
          </a:p>
        </p:txBody>
      </p:sp>
      <p:sp>
        <p:nvSpPr>
          <p:cNvPr id="3" name="Content Placeholder 2">
            <a:extLst>
              <a:ext uri="{FF2B5EF4-FFF2-40B4-BE49-F238E27FC236}">
                <a16:creationId xmlns:a16="http://schemas.microsoft.com/office/drawing/2014/main" id="{55E82D99-4DC1-4175-AE1C-2973150D3356}"/>
              </a:ext>
            </a:extLst>
          </p:cNvPr>
          <p:cNvSpPr>
            <a:spLocks noGrp="1"/>
          </p:cNvSpPr>
          <p:nvPr>
            <p:ph idx="1"/>
          </p:nvPr>
        </p:nvSpPr>
        <p:spPr>
          <a:xfrm>
            <a:off x="4965431" y="2438400"/>
            <a:ext cx="6586489" cy="3785419"/>
          </a:xfrm>
        </p:spPr>
        <p:txBody>
          <a:bodyPr vert="horz" lIns="91440" tIns="45720" rIns="91440" bIns="45720" rtlCol="0">
            <a:normAutofit/>
          </a:bodyPr>
          <a:lstStyle/>
          <a:p>
            <a:pPr marL="342900" indent="-342900">
              <a:buFont typeface="+mj-lt"/>
              <a:buAutoNum type="arabicPeriod"/>
            </a:pPr>
            <a:r>
              <a:rPr lang="en-US" sz="2000" dirty="0">
                <a:highlight>
                  <a:srgbClr val="FFFF00"/>
                </a:highlight>
                <a:cs typeface="Calibri"/>
              </a:rPr>
              <a:t>Create a challenging and supportive educational environment that ensures readiness for all students. </a:t>
            </a:r>
          </a:p>
          <a:p>
            <a:pPr marL="342900" indent="-342900">
              <a:buFont typeface="+mj-lt"/>
              <a:buAutoNum type="arabicPeriod"/>
            </a:pPr>
            <a:r>
              <a:rPr lang="en-US" sz="2000" dirty="0">
                <a:highlight>
                  <a:srgbClr val="FFFF00"/>
                </a:highlight>
                <a:ea typeface="+mn-lt"/>
                <a:cs typeface="+mn-lt"/>
              </a:rPr>
              <a:t>Create quality opportunities for ongoing learning for students and staff in order to promote innovation and flexibility. </a:t>
            </a:r>
          </a:p>
          <a:p>
            <a:pPr marL="342900" indent="-342900">
              <a:buFont typeface="+mj-lt"/>
              <a:buAutoNum type="arabicPeriod"/>
            </a:pPr>
            <a:r>
              <a:rPr lang="en-US" sz="2000" dirty="0">
                <a:ea typeface="+mn-lt"/>
                <a:cs typeface="+mn-lt"/>
              </a:rPr>
              <a:t>Build capacity and leadership at every level of the organization. </a:t>
            </a:r>
            <a:endParaRPr lang="en-US" sz="2000" dirty="0"/>
          </a:p>
          <a:p>
            <a:pPr marL="0" indent="0">
              <a:buNone/>
            </a:pPr>
            <a:endParaRPr lang="en-US" sz="2000" dirty="0"/>
          </a:p>
          <a:p>
            <a:pPr marL="0" indent="0">
              <a:buNone/>
            </a:pPr>
            <a:endParaRPr lang="en-US" sz="2000" dirty="0">
              <a:cs typeface="Calibri"/>
            </a:endParaRPr>
          </a:p>
          <a:p>
            <a:pPr marL="0" indent="0">
              <a:buNone/>
            </a:pPr>
            <a:endParaRPr lang="en-US" sz="2000" dirty="0">
              <a:cs typeface="Calibri"/>
            </a:endParaRPr>
          </a:p>
        </p:txBody>
      </p:sp>
      <p:pic>
        <p:nvPicPr>
          <p:cNvPr id="29" name="Picture 28" descr="Abstract blurred public library with bookshelves">
            <a:extLst>
              <a:ext uri="{FF2B5EF4-FFF2-40B4-BE49-F238E27FC236}">
                <a16:creationId xmlns:a16="http://schemas.microsoft.com/office/drawing/2014/main" id="{C165906A-1937-4A5B-B9E0-711D68E45249}"/>
              </a:ext>
            </a:extLst>
          </p:cNvPr>
          <p:cNvPicPr>
            <a:picLocks noChangeAspect="1"/>
          </p:cNvPicPr>
          <p:nvPr/>
        </p:nvPicPr>
        <p:blipFill rotWithShape="1">
          <a:blip r:embed="rId3"/>
          <a:srcRect l="16274" r="38606" b="-1"/>
          <a:stretch/>
        </p:blipFill>
        <p:spPr>
          <a:xfrm>
            <a:off x="20" y="10"/>
            <a:ext cx="4635571" cy="6857990"/>
          </a:xfrm>
          <a:prstGeom prst="rect">
            <a:avLst/>
          </a:prstGeom>
          <a:effectLst/>
        </p:spPr>
      </p:pic>
    </p:spTree>
    <p:extLst>
      <p:ext uri="{BB962C8B-B14F-4D97-AF65-F5344CB8AC3E}">
        <p14:creationId xmlns:p14="http://schemas.microsoft.com/office/powerpoint/2010/main" val="17264749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087102-6B2C-47AD-8FFA-B7721C167BA8}"/>
              </a:ext>
            </a:extLst>
          </p:cNvPr>
          <p:cNvSpPr>
            <a:spLocks noGrp="1"/>
          </p:cNvSpPr>
          <p:nvPr>
            <p:ph idx="1"/>
          </p:nvPr>
        </p:nvSpPr>
        <p:spPr>
          <a:xfrm>
            <a:off x="244940" y="1729241"/>
            <a:ext cx="4750806" cy="3399518"/>
          </a:xfrm>
        </p:spPr>
        <p:txBody>
          <a:bodyPr vert="horz" lIns="91440" tIns="45720" rIns="91440" bIns="45720" rtlCol="0">
            <a:normAutofit/>
          </a:bodyPr>
          <a:lstStyle/>
          <a:p>
            <a:pPr marL="0" indent="0">
              <a:buNone/>
            </a:pPr>
            <a:r>
              <a:rPr lang="en-US" b="1">
                <a:cs typeface="Calibri"/>
              </a:rPr>
              <a:t>YSD1 Strategic Strengths</a:t>
            </a:r>
          </a:p>
          <a:p>
            <a:pPr marL="0" indent="0">
              <a:buNone/>
            </a:pPr>
            <a:endParaRPr lang="en-US" b="1"/>
          </a:p>
          <a:p>
            <a:pPr marL="514350" indent="-514350">
              <a:buAutoNum type="arabicPeriod"/>
            </a:pPr>
            <a:r>
              <a:rPr lang="en-US" b="1"/>
              <a:t>Fostering Collaboration</a:t>
            </a:r>
            <a:endParaRPr lang="en-US">
              <a:cs typeface="Calibri"/>
            </a:endParaRPr>
          </a:p>
          <a:p>
            <a:pPr marL="514350" indent="-514350">
              <a:buAutoNum type="arabicPeriod"/>
            </a:pPr>
            <a:r>
              <a:rPr lang="en-US" b="1"/>
              <a:t>Employing Technology</a:t>
            </a:r>
            <a:endParaRPr lang="en-US" b="1">
              <a:cs typeface="Calibri"/>
            </a:endParaRPr>
          </a:p>
          <a:p>
            <a:pPr marL="514350" indent="-514350">
              <a:buAutoNum type="arabicPeriod"/>
            </a:pPr>
            <a:r>
              <a:rPr lang="en-US" b="1"/>
              <a:t>Developing Shared Beliefs &amp; Vision</a:t>
            </a:r>
            <a:endParaRPr lang="en-US" b="1">
              <a:cs typeface="Calibri"/>
            </a:endParaRPr>
          </a:p>
        </p:txBody>
      </p:sp>
      <p:pic>
        <p:nvPicPr>
          <p:cNvPr id="9" name="Picture 5" descr="Shape, arrow&#10;&#10;Description automatically generated">
            <a:extLst>
              <a:ext uri="{FF2B5EF4-FFF2-40B4-BE49-F238E27FC236}">
                <a16:creationId xmlns:a16="http://schemas.microsoft.com/office/drawing/2014/main" id="{41A3C0C9-7332-440A-87C5-D4E040097F92}"/>
              </a:ext>
            </a:extLst>
          </p:cNvPr>
          <p:cNvPicPr>
            <a:picLocks noChangeAspect="1"/>
          </p:cNvPicPr>
          <p:nvPr/>
        </p:nvPicPr>
        <p:blipFill>
          <a:blip r:embed="rId3"/>
          <a:stretch>
            <a:fillRect/>
          </a:stretch>
        </p:blipFill>
        <p:spPr>
          <a:xfrm>
            <a:off x="4225533" y="0"/>
            <a:ext cx="7963419" cy="935699"/>
          </a:xfrm>
          <a:prstGeom prst="rect">
            <a:avLst/>
          </a:prstGeom>
        </p:spPr>
      </p:pic>
      <p:pic>
        <p:nvPicPr>
          <p:cNvPr id="4" name="Picture 3">
            <a:extLst>
              <a:ext uri="{FF2B5EF4-FFF2-40B4-BE49-F238E27FC236}">
                <a16:creationId xmlns:a16="http://schemas.microsoft.com/office/drawing/2014/main" id="{B7874670-AC2D-449E-99A6-54DE5DD6BFE2}"/>
              </a:ext>
            </a:extLst>
          </p:cNvPr>
          <p:cNvPicPr>
            <a:picLocks noChangeAspect="1"/>
          </p:cNvPicPr>
          <p:nvPr/>
        </p:nvPicPr>
        <p:blipFill rotWithShape="1">
          <a:blip r:embed="rId4"/>
          <a:srcRect l="2612" t="1131"/>
          <a:stretch/>
        </p:blipFill>
        <p:spPr>
          <a:xfrm>
            <a:off x="6646127" y="2252545"/>
            <a:ext cx="5300933" cy="3995841"/>
          </a:xfrm>
          <a:prstGeom prst="rect">
            <a:avLst/>
          </a:prstGeom>
        </p:spPr>
      </p:pic>
      <p:pic>
        <p:nvPicPr>
          <p:cNvPr id="10" name="Picture 9">
            <a:extLst>
              <a:ext uri="{FF2B5EF4-FFF2-40B4-BE49-F238E27FC236}">
                <a16:creationId xmlns:a16="http://schemas.microsoft.com/office/drawing/2014/main" id="{17D5393D-01CE-4211-9C02-B8FF3ACD4FAB}"/>
              </a:ext>
            </a:extLst>
          </p:cNvPr>
          <p:cNvPicPr>
            <a:picLocks noChangeAspect="1"/>
          </p:cNvPicPr>
          <p:nvPr/>
        </p:nvPicPr>
        <p:blipFill>
          <a:blip r:embed="rId5"/>
          <a:stretch>
            <a:fillRect/>
          </a:stretch>
        </p:blipFill>
        <p:spPr>
          <a:xfrm>
            <a:off x="102666" y="6009060"/>
            <a:ext cx="1795582" cy="804472"/>
          </a:xfrm>
          <a:prstGeom prst="rect">
            <a:avLst/>
          </a:prstGeom>
        </p:spPr>
      </p:pic>
    </p:spTree>
    <p:extLst>
      <p:ext uri="{BB962C8B-B14F-4D97-AF65-F5344CB8AC3E}">
        <p14:creationId xmlns:p14="http://schemas.microsoft.com/office/powerpoint/2010/main" val="41564119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087102-6B2C-47AD-8FFA-B7721C167BA8}"/>
              </a:ext>
            </a:extLst>
          </p:cNvPr>
          <p:cNvSpPr>
            <a:spLocks noGrp="1"/>
          </p:cNvSpPr>
          <p:nvPr>
            <p:ph idx="1"/>
          </p:nvPr>
        </p:nvSpPr>
        <p:spPr>
          <a:xfrm>
            <a:off x="153986" y="1707846"/>
            <a:ext cx="6467782" cy="4140793"/>
          </a:xfrm>
        </p:spPr>
        <p:txBody>
          <a:bodyPr vert="horz" lIns="91440" tIns="45720" rIns="91440" bIns="45720" rtlCol="0">
            <a:normAutofit/>
          </a:bodyPr>
          <a:lstStyle/>
          <a:p>
            <a:pPr marL="0" indent="0">
              <a:buNone/>
            </a:pPr>
            <a:r>
              <a:rPr lang="en-US" b="1">
                <a:latin typeface="Abadi"/>
                <a:cs typeface="Calibri"/>
              </a:rPr>
              <a:t>YSD1 Strategic Priorities</a:t>
            </a:r>
          </a:p>
          <a:p>
            <a:pPr marL="0" indent="0">
              <a:buNone/>
            </a:pPr>
            <a:endParaRPr lang="en-US" b="1">
              <a:latin typeface="Abadi"/>
            </a:endParaRPr>
          </a:p>
          <a:p>
            <a:pPr marL="514350" indent="-514350">
              <a:buAutoNum type="arabicPeriod"/>
            </a:pPr>
            <a:r>
              <a:rPr lang="en-US">
                <a:latin typeface="Abadi"/>
              </a:rPr>
              <a:t>Developing A </a:t>
            </a:r>
            <a:r>
              <a:rPr lang="en-US" b="1">
                <a:latin typeface="Abadi"/>
              </a:rPr>
              <a:t>Shared Understanding </a:t>
            </a:r>
            <a:r>
              <a:rPr lang="en-US">
                <a:latin typeface="Abadi"/>
              </a:rPr>
              <a:t>of the Need for Change.</a:t>
            </a:r>
          </a:p>
          <a:p>
            <a:pPr marL="514350" indent="-514350">
              <a:buAutoNum type="arabicPeriod"/>
            </a:pPr>
            <a:r>
              <a:rPr lang="en-US">
                <a:latin typeface="Abadi"/>
              </a:rPr>
              <a:t>Developing a Focus on Students &amp; on the </a:t>
            </a:r>
            <a:r>
              <a:rPr lang="en-US" b="1">
                <a:latin typeface="Abadi"/>
              </a:rPr>
              <a:t>Quality of Work</a:t>
            </a:r>
            <a:r>
              <a:rPr lang="en-US">
                <a:latin typeface="Abadi"/>
              </a:rPr>
              <a:t> Provided to Students.</a:t>
            </a:r>
            <a:endParaRPr lang="en-US">
              <a:latin typeface="Abadi"/>
              <a:cs typeface="Calibri"/>
            </a:endParaRPr>
          </a:p>
          <a:p>
            <a:pPr marL="514350" indent="-514350">
              <a:buAutoNum type="arabicPeriod"/>
            </a:pPr>
            <a:r>
              <a:rPr lang="en-US">
                <a:latin typeface="Abadi"/>
              </a:rPr>
              <a:t>Fostering </a:t>
            </a:r>
            <a:r>
              <a:rPr lang="en-US" b="1">
                <a:latin typeface="Abadi"/>
              </a:rPr>
              <a:t>Innovation &amp; Flexibility.</a:t>
            </a:r>
            <a:endParaRPr lang="en-US" sz="2000" b="1">
              <a:latin typeface="Abadi"/>
              <a:cs typeface="Calibri"/>
            </a:endParaRPr>
          </a:p>
        </p:txBody>
      </p:sp>
      <p:pic>
        <p:nvPicPr>
          <p:cNvPr id="9" name="Picture 5" descr="Shape, arrow&#10;&#10;Description automatically generated">
            <a:extLst>
              <a:ext uri="{FF2B5EF4-FFF2-40B4-BE49-F238E27FC236}">
                <a16:creationId xmlns:a16="http://schemas.microsoft.com/office/drawing/2014/main" id="{3EA9FB79-3075-4CE9-A297-A48397D35F00}"/>
              </a:ext>
            </a:extLst>
          </p:cNvPr>
          <p:cNvPicPr>
            <a:picLocks noChangeAspect="1"/>
          </p:cNvPicPr>
          <p:nvPr/>
        </p:nvPicPr>
        <p:blipFill>
          <a:blip r:embed="rId3"/>
          <a:stretch>
            <a:fillRect/>
          </a:stretch>
        </p:blipFill>
        <p:spPr>
          <a:xfrm>
            <a:off x="3342717" y="-478"/>
            <a:ext cx="8857181" cy="1040716"/>
          </a:xfrm>
          <a:prstGeom prst="rect">
            <a:avLst/>
          </a:prstGeom>
        </p:spPr>
      </p:pic>
      <p:pic>
        <p:nvPicPr>
          <p:cNvPr id="4" name="Picture 3">
            <a:extLst>
              <a:ext uri="{FF2B5EF4-FFF2-40B4-BE49-F238E27FC236}">
                <a16:creationId xmlns:a16="http://schemas.microsoft.com/office/drawing/2014/main" id="{B7874670-AC2D-449E-99A6-54DE5DD6BFE2}"/>
              </a:ext>
            </a:extLst>
          </p:cNvPr>
          <p:cNvPicPr>
            <a:picLocks noChangeAspect="1"/>
          </p:cNvPicPr>
          <p:nvPr/>
        </p:nvPicPr>
        <p:blipFill>
          <a:blip r:embed="rId4"/>
          <a:stretch>
            <a:fillRect/>
          </a:stretch>
        </p:blipFill>
        <p:spPr>
          <a:xfrm>
            <a:off x="7799876" y="2020824"/>
            <a:ext cx="4118796" cy="3058207"/>
          </a:xfrm>
          <a:prstGeom prst="rect">
            <a:avLst/>
          </a:prstGeom>
        </p:spPr>
      </p:pic>
      <p:pic>
        <p:nvPicPr>
          <p:cNvPr id="10" name="Picture 9">
            <a:extLst>
              <a:ext uri="{FF2B5EF4-FFF2-40B4-BE49-F238E27FC236}">
                <a16:creationId xmlns:a16="http://schemas.microsoft.com/office/drawing/2014/main" id="{4D49D00F-E121-41B9-A897-E6B4127641ED}"/>
              </a:ext>
            </a:extLst>
          </p:cNvPr>
          <p:cNvPicPr>
            <a:picLocks noChangeAspect="1"/>
          </p:cNvPicPr>
          <p:nvPr/>
        </p:nvPicPr>
        <p:blipFill>
          <a:blip r:embed="rId5"/>
          <a:stretch>
            <a:fillRect/>
          </a:stretch>
        </p:blipFill>
        <p:spPr>
          <a:xfrm>
            <a:off x="102666" y="6009060"/>
            <a:ext cx="1795582" cy="804472"/>
          </a:xfrm>
          <a:prstGeom prst="rect">
            <a:avLst/>
          </a:prstGeom>
        </p:spPr>
      </p:pic>
    </p:spTree>
    <p:extLst>
      <p:ext uri="{BB962C8B-B14F-4D97-AF65-F5344CB8AC3E}">
        <p14:creationId xmlns:p14="http://schemas.microsoft.com/office/powerpoint/2010/main" val="26765602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59880E3-58F3-4A02-867A-275B9837379F}"/>
              </a:ext>
            </a:extLst>
          </p:cNvPr>
          <p:cNvSpPr txBox="1"/>
          <p:nvPr/>
        </p:nvSpPr>
        <p:spPr>
          <a:xfrm>
            <a:off x="2004483" y="99484"/>
            <a:ext cx="8214783"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600" dirty="0">
                <a:solidFill>
                  <a:schemeClr val="tx1">
                    <a:lumMod val="75000"/>
                  </a:schemeClr>
                </a:solidFill>
                <a:latin typeface="Abadi"/>
              </a:rPr>
              <a:t>If we </a:t>
            </a:r>
            <a:r>
              <a:rPr lang="en-US" sz="3600" b="1" dirty="0">
                <a:latin typeface="Abadi"/>
              </a:rPr>
              <a:t>believe</a:t>
            </a:r>
            <a:r>
              <a:rPr lang="en-US" sz="3600" dirty="0">
                <a:solidFill>
                  <a:schemeClr val="tx1">
                    <a:lumMod val="75000"/>
                  </a:schemeClr>
                </a:solidFill>
                <a:latin typeface="Abadi"/>
              </a:rPr>
              <a:t>..., then we</a:t>
            </a:r>
            <a:r>
              <a:rPr lang="en-US" sz="3600" dirty="0">
                <a:latin typeface="Abadi"/>
              </a:rPr>
              <a:t> </a:t>
            </a:r>
            <a:r>
              <a:rPr lang="en-US" sz="3600" dirty="0">
                <a:solidFill>
                  <a:srgbClr val="FFC000"/>
                </a:solidFill>
                <a:latin typeface="Abadi"/>
              </a:rPr>
              <a:t>will</a:t>
            </a:r>
            <a:r>
              <a:rPr lang="en-US" sz="3600" dirty="0">
                <a:solidFill>
                  <a:schemeClr val="tx1">
                    <a:lumMod val="75000"/>
                  </a:schemeClr>
                </a:solidFill>
                <a:latin typeface="Abadi"/>
              </a:rPr>
              <a:t>...</a:t>
            </a:r>
          </a:p>
        </p:txBody>
      </p:sp>
      <p:pic>
        <p:nvPicPr>
          <p:cNvPr id="7" name="Picture 6" descr="Logo&#10;&#10;Description automatically generated">
            <a:extLst>
              <a:ext uri="{FF2B5EF4-FFF2-40B4-BE49-F238E27FC236}">
                <a16:creationId xmlns:a16="http://schemas.microsoft.com/office/drawing/2014/main" id="{FB5FE8D7-C3C9-4ABF-B181-65AD27DDE4BD}"/>
              </a:ext>
            </a:extLst>
          </p:cNvPr>
          <p:cNvPicPr>
            <a:picLocks noChangeAspect="1"/>
          </p:cNvPicPr>
          <p:nvPr/>
        </p:nvPicPr>
        <p:blipFill>
          <a:blip r:embed="rId3"/>
          <a:stretch>
            <a:fillRect/>
          </a:stretch>
        </p:blipFill>
        <p:spPr>
          <a:xfrm>
            <a:off x="10454365" y="99966"/>
            <a:ext cx="1594299" cy="732584"/>
          </a:xfrm>
          <a:prstGeom prst="rect">
            <a:avLst/>
          </a:prstGeom>
        </p:spPr>
      </p:pic>
      <p:grpSp>
        <p:nvGrpSpPr>
          <p:cNvPr id="24" name="Group 23">
            <a:extLst>
              <a:ext uri="{FF2B5EF4-FFF2-40B4-BE49-F238E27FC236}">
                <a16:creationId xmlns:a16="http://schemas.microsoft.com/office/drawing/2014/main" id="{7ECFD7FC-EFF5-494B-ABBA-94B7D8D6315D}"/>
              </a:ext>
            </a:extLst>
          </p:cNvPr>
          <p:cNvGrpSpPr/>
          <p:nvPr/>
        </p:nvGrpSpPr>
        <p:grpSpPr>
          <a:xfrm>
            <a:off x="383835" y="822545"/>
            <a:ext cx="11385587" cy="5052107"/>
            <a:chOff x="254438" y="1210735"/>
            <a:chExt cx="11728481" cy="4679352"/>
          </a:xfrm>
        </p:grpSpPr>
        <p:sp>
          <p:nvSpPr>
            <p:cNvPr id="9" name="TextBox 8">
              <a:extLst>
                <a:ext uri="{FF2B5EF4-FFF2-40B4-BE49-F238E27FC236}">
                  <a16:creationId xmlns:a16="http://schemas.microsoft.com/office/drawing/2014/main" id="{1DF09040-4E81-4460-B8AC-012144524B9B}"/>
                </a:ext>
              </a:extLst>
            </p:cNvPr>
            <p:cNvSpPr txBox="1"/>
            <p:nvPr/>
          </p:nvSpPr>
          <p:spPr>
            <a:xfrm>
              <a:off x="787400" y="1549399"/>
              <a:ext cx="10723032" cy="369042"/>
            </a:xfrm>
            <a:prstGeom prst="rect">
              <a:avLst/>
            </a:prstGeom>
            <a:solidFill>
              <a:srgbClr val="FFC000"/>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600" dirty="0">
                  <a:solidFill>
                    <a:srgbClr val="000000"/>
                  </a:solidFill>
                </a:rPr>
                <a:t>We will embrace a commitment to continuous learning for students and staff. </a:t>
              </a:r>
              <a:endParaRPr lang="en-US" sz="1600" dirty="0"/>
            </a:p>
          </p:txBody>
        </p:sp>
        <p:grpSp>
          <p:nvGrpSpPr>
            <p:cNvPr id="23" name="Group 22">
              <a:extLst>
                <a:ext uri="{FF2B5EF4-FFF2-40B4-BE49-F238E27FC236}">
                  <a16:creationId xmlns:a16="http://schemas.microsoft.com/office/drawing/2014/main" id="{F205403E-B265-4BEC-98C5-A2EAA74DCB54}"/>
                </a:ext>
              </a:extLst>
            </p:cNvPr>
            <p:cNvGrpSpPr/>
            <p:nvPr/>
          </p:nvGrpSpPr>
          <p:grpSpPr>
            <a:xfrm>
              <a:off x="254438" y="1210735"/>
              <a:ext cx="11728481" cy="4679352"/>
              <a:chOff x="268815" y="1210735"/>
              <a:chExt cx="11728481" cy="4679352"/>
            </a:xfrm>
          </p:grpSpPr>
          <p:sp>
            <p:nvSpPr>
              <p:cNvPr id="3" name="TextBox 2">
                <a:extLst>
                  <a:ext uri="{FF2B5EF4-FFF2-40B4-BE49-F238E27FC236}">
                    <a16:creationId xmlns:a16="http://schemas.microsoft.com/office/drawing/2014/main" id="{F290E7AB-BCCD-471D-857C-17B0E72F6138}"/>
                  </a:ext>
                </a:extLst>
              </p:cNvPr>
              <p:cNvSpPr txBox="1"/>
              <p:nvPr/>
            </p:nvSpPr>
            <p:spPr>
              <a:xfrm>
                <a:off x="2004483" y="1210735"/>
                <a:ext cx="8468783" cy="338554"/>
              </a:xfrm>
              <a:prstGeom prst="rect">
                <a:avLst/>
              </a:prstGeom>
              <a:solidFill>
                <a:schemeClr val="tx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600" dirty="0">
                    <a:solidFill>
                      <a:srgbClr val="000000"/>
                    </a:solidFill>
                  </a:rPr>
                  <a:t>Learning is a life-long, ever-changing process for students and staff. </a:t>
                </a:r>
              </a:p>
            </p:txBody>
          </p:sp>
          <p:sp>
            <p:nvSpPr>
              <p:cNvPr id="11" name="TextBox 10">
                <a:extLst>
                  <a:ext uri="{FF2B5EF4-FFF2-40B4-BE49-F238E27FC236}">
                    <a16:creationId xmlns:a16="http://schemas.microsoft.com/office/drawing/2014/main" id="{8B786EF0-5F78-4992-B0AE-73789C19C905}"/>
                  </a:ext>
                </a:extLst>
              </p:cNvPr>
              <p:cNvSpPr txBox="1"/>
              <p:nvPr/>
            </p:nvSpPr>
            <p:spPr>
              <a:xfrm>
                <a:off x="2025651" y="2321984"/>
                <a:ext cx="8246530" cy="338554"/>
              </a:xfrm>
              <a:prstGeom prst="rect">
                <a:avLst/>
              </a:prstGeom>
              <a:solidFill>
                <a:schemeClr val="tx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600" dirty="0">
                    <a:solidFill>
                      <a:schemeClr val="bg1"/>
                    </a:solidFill>
                  </a:rPr>
                  <a:t>Education is a collaborative effort between schools &amp; the community.  </a:t>
                </a:r>
                <a:endParaRPr lang="en-US" sz="1600" dirty="0">
                  <a:solidFill>
                    <a:schemeClr val="bg1"/>
                  </a:solidFill>
                  <a:cs typeface="Calibri"/>
                </a:endParaRPr>
              </a:p>
            </p:txBody>
          </p:sp>
          <p:sp>
            <p:nvSpPr>
              <p:cNvPr id="13" name="TextBox 12">
                <a:extLst>
                  <a:ext uri="{FF2B5EF4-FFF2-40B4-BE49-F238E27FC236}">
                    <a16:creationId xmlns:a16="http://schemas.microsoft.com/office/drawing/2014/main" id="{F12A2776-7BAC-4BF3-8A06-78A1078F7991}"/>
                  </a:ext>
                </a:extLst>
              </p:cNvPr>
              <p:cNvSpPr txBox="1"/>
              <p:nvPr/>
            </p:nvSpPr>
            <p:spPr>
              <a:xfrm>
                <a:off x="374648" y="2660648"/>
                <a:ext cx="11559116" cy="551038"/>
              </a:xfrm>
              <a:prstGeom prst="rect">
                <a:avLst/>
              </a:prstGeom>
              <a:solidFill>
                <a:srgbClr val="FFC000"/>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600" dirty="0">
                    <a:solidFill>
                      <a:srgbClr val="000000"/>
                    </a:solidFill>
                  </a:rPr>
                  <a:t>We will partner and collaborate with students, families, and the community</a:t>
                </a:r>
                <a:endParaRPr lang="en-US" sz="1600" dirty="0">
                  <a:solidFill>
                    <a:srgbClr val="FFFFFF"/>
                  </a:solidFill>
                  <a:cs typeface="Calibri"/>
                </a:endParaRPr>
              </a:p>
              <a:p>
                <a:pPr algn="ctr"/>
                <a:r>
                  <a:rPr lang="en-US" sz="1600" dirty="0">
                    <a:solidFill>
                      <a:srgbClr val="000000"/>
                    </a:solidFill>
                  </a:rPr>
                  <a:t> to enhance educational experiences.  </a:t>
                </a:r>
                <a:endParaRPr lang="en-US" sz="1600">
                  <a:cs typeface="Calibri"/>
                </a:endParaRPr>
              </a:p>
            </p:txBody>
          </p:sp>
          <p:sp>
            <p:nvSpPr>
              <p:cNvPr id="15" name="TextBox 14">
                <a:extLst>
                  <a:ext uri="{FF2B5EF4-FFF2-40B4-BE49-F238E27FC236}">
                    <a16:creationId xmlns:a16="http://schemas.microsoft.com/office/drawing/2014/main" id="{21908456-021E-4CF5-B90D-7DDCEE415418}"/>
                  </a:ext>
                </a:extLst>
              </p:cNvPr>
              <p:cNvSpPr txBox="1"/>
              <p:nvPr/>
            </p:nvSpPr>
            <p:spPr>
              <a:xfrm>
                <a:off x="2120898" y="3496734"/>
                <a:ext cx="8246533" cy="338554"/>
              </a:xfrm>
              <a:prstGeom prst="rect">
                <a:avLst/>
              </a:prstGeom>
              <a:solidFill>
                <a:schemeClr val="tx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600" dirty="0">
                    <a:solidFill>
                      <a:schemeClr val="bg1"/>
                    </a:solidFill>
                  </a:rPr>
                  <a:t>A safe, orderly, and nurturing environment is essential for learning.    </a:t>
                </a:r>
                <a:endParaRPr lang="en-US" sz="1600" dirty="0">
                  <a:solidFill>
                    <a:schemeClr val="bg1"/>
                  </a:solidFill>
                  <a:cs typeface="Calibri"/>
                </a:endParaRPr>
              </a:p>
            </p:txBody>
          </p:sp>
          <p:sp>
            <p:nvSpPr>
              <p:cNvPr id="18" name="TextBox 17">
                <a:extLst>
                  <a:ext uri="{FF2B5EF4-FFF2-40B4-BE49-F238E27FC236}">
                    <a16:creationId xmlns:a16="http://schemas.microsoft.com/office/drawing/2014/main" id="{09924054-0E48-4DE5-8C6C-8BBDE56A5323}"/>
                  </a:ext>
                </a:extLst>
              </p:cNvPr>
              <p:cNvSpPr txBox="1"/>
              <p:nvPr/>
            </p:nvSpPr>
            <p:spPr>
              <a:xfrm>
                <a:off x="268815" y="3835399"/>
                <a:ext cx="11694569" cy="801541"/>
              </a:xfrm>
              <a:prstGeom prst="rect">
                <a:avLst/>
              </a:prstGeom>
              <a:solidFill>
                <a:srgbClr val="FFC000"/>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600" dirty="0">
                    <a:solidFill>
                      <a:srgbClr val="000000"/>
                    </a:solidFill>
                  </a:rPr>
                  <a:t>We will foster and maintain a safe learning environment for students and staff.  </a:t>
                </a:r>
                <a:endParaRPr lang="en-US" sz="1600" dirty="0">
                  <a:ea typeface="+mn-lt"/>
                  <a:cs typeface="+mn-lt"/>
                </a:endParaRPr>
              </a:p>
              <a:p>
                <a:pPr algn="ctr"/>
                <a:r>
                  <a:rPr lang="en-US" sz="1600" dirty="0">
                    <a:solidFill>
                      <a:srgbClr val="000000"/>
                    </a:solidFill>
                  </a:rPr>
                  <a:t>We will establish &amp; nurture trusting &amp; caring relationships with students, families, community members, &amp; colleagues. </a:t>
                </a:r>
                <a:endParaRPr lang="en-US" sz="1600" dirty="0">
                  <a:cs typeface="Calibri"/>
                </a:endParaRPr>
              </a:p>
            </p:txBody>
          </p:sp>
          <p:sp>
            <p:nvSpPr>
              <p:cNvPr id="20" name="TextBox 19">
                <a:extLst>
                  <a:ext uri="{FF2B5EF4-FFF2-40B4-BE49-F238E27FC236}">
                    <a16:creationId xmlns:a16="http://schemas.microsoft.com/office/drawing/2014/main" id="{0046AEA1-65A8-4669-BF50-D52E43AD6AE8}"/>
                  </a:ext>
                </a:extLst>
              </p:cNvPr>
              <p:cNvSpPr txBox="1"/>
              <p:nvPr/>
            </p:nvSpPr>
            <p:spPr>
              <a:xfrm>
                <a:off x="332347" y="4816270"/>
                <a:ext cx="11664949" cy="830997"/>
              </a:xfrm>
              <a:prstGeom prst="rect">
                <a:avLst/>
              </a:prstGeom>
              <a:solidFill>
                <a:schemeClr val="tx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600" dirty="0">
                    <a:solidFill>
                      <a:schemeClr val="bg1"/>
                    </a:solidFill>
                  </a:rPr>
                  <a:t>Each child is unique and should have the opportunity to reach his/her full potential. </a:t>
                </a:r>
                <a:endParaRPr lang="en-US" sz="1600" dirty="0">
                  <a:solidFill>
                    <a:schemeClr val="bg1"/>
                  </a:solidFill>
                  <a:ea typeface="+mn-lt"/>
                  <a:cs typeface="+mn-lt"/>
                </a:endParaRPr>
              </a:p>
              <a:p>
                <a:pPr algn="ctr"/>
                <a:r>
                  <a:rPr lang="en-US" sz="1600" dirty="0">
                    <a:solidFill>
                      <a:schemeClr val="bg1"/>
                    </a:solidFill>
                  </a:rPr>
                  <a:t>Technology is a tool that should be leveraged to enhance the teaching and learning process.  </a:t>
                </a:r>
                <a:endParaRPr lang="en-US" sz="1600" dirty="0">
                  <a:solidFill>
                    <a:schemeClr val="bg1"/>
                  </a:solidFill>
                  <a:ea typeface="+mn-lt"/>
                  <a:cs typeface="+mn-lt"/>
                </a:endParaRPr>
              </a:p>
              <a:p>
                <a:pPr algn="ctr"/>
                <a:r>
                  <a:rPr lang="en-US" sz="1600" dirty="0">
                    <a:solidFill>
                      <a:schemeClr val="bg1"/>
                    </a:solidFill>
                  </a:rPr>
                  <a:t>Teaching and learning should be relevant, individualized, and intentional to equip students for success. </a:t>
                </a:r>
              </a:p>
            </p:txBody>
          </p:sp>
          <p:sp>
            <p:nvSpPr>
              <p:cNvPr id="22" name="TextBox 21">
                <a:extLst>
                  <a:ext uri="{FF2B5EF4-FFF2-40B4-BE49-F238E27FC236}">
                    <a16:creationId xmlns:a16="http://schemas.microsoft.com/office/drawing/2014/main" id="{6FA4C10A-7813-4D25-B882-8E6712094AC5}"/>
                  </a:ext>
                </a:extLst>
              </p:cNvPr>
              <p:cNvSpPr txBox="1"/>
              <p:nvPr/>
            </p:nvSpPr>
            <p:spPr>
              <a:xfrm>
                <a:off x="1655233" y="5571065"/>
                <a:ext cx="9458161" cy="319022"/>
              </a:xfrm>
              <a:prstGeom prst="rect">
                <a:avLst/>
              </a:prstGeom>
              <a:solidFill>
                <a:srgbClr val="FFC000"/>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600" dirty="0">
                    <a:solidFill>
                      <a:srgbClr val="000000"/>
                    </a:solidFill>
                  </a:rPr>
                  <a:t>We will provide quality learning experiences to meet the individual needs of students.</a:t>
                </a:r>
                <a:endParaRPr lang="en-US" sz="1600" dirty="0">
                  <a:solidFill>
                    <a:srgbClr val="FFFFFF"/>
                  </a:solidFill>
                  <a:cs typeface="Calibri"/>
                </a:endParaRPr>
              </a:p>
            </p:txBody>
          </p:sp>
        </p:grpSp>
      </p:grpSp>
      <p:sp>
        <p:nvSpPr>
          <p:cNvPr id="26" name="TextBox 25">
            <a:extLst>
              <a:ext uri="{FF2B5EF4-FFF2-40B4-BE49-F238E27FC236}">
                <a16:creationId xmlns:a16="http://schemas.microsoft.com/office/drawing/2014/main" id="{9FEF021E-3855-4420-B94C-EDDFAAA1DA33}"/>
              </a:ext>
            </a:extLst>
          </p:cNvPr>
          <p:cNvSpPr txBox="1"/>
          <p:nvPr/>
        </p:nvSpPr>
        <p:spPr>
          <a:xfrm>
            <a:off x="1086030" y="6175615"/>
            <a:ext cx="10823275"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dirty="0">
                <a:solidFill>
                  <a:schemeClr val="tx2">
                    <a:lumMod val="90000"/>
                  </a:schemeClr>
                </a:solidFill>
              </a:rPr>
              <a:t>When we</a:t>
            </a:r>
            <a:r>
              <a:rPr lang="en-US" sz="2800" b="1" dirty="0"/>
              <a:t> </a:t>
            </a:r>
            <a:r>
              <a:rPr lang="en-US" sz="2800" b="1" u="sng" dirty="0">
                <a:solidFill>
                  <a:srgbClr val="FFC000"/>
                </a:solidFill>
              </a:rPr>
              <a:t>commit</a:t>
            </a:r>
            <a:r>
              <a:rPr lang="en-US" sz="2800" b="1" dirty="0"/>
              <a:t> </a:t>
            </a:r>
            <a:r>
              <a:rPr lang="en-US" sz="2800" b="1" dirty="0">
                <a:solidFill>
                  <a:schemeClr val="tx2">
                    <a:lumMod val="90000"/>
                  </a:schemeClr>
                </a:solidFill>
              </a:rPr>
              <a:t>to what we</a:t>
            </a:r>
            <a:r>
              <a:rPr lang="en-US" sz="2800" b="1" dirty="0"/>
              <a:t> </a:t>
            </a:r>
            <a:r>
              <a:rPr lang="en-US" sz="2800" b="1" u="sng" dirty="0"/>
              <a:t>believe</a:t>
            </a:r>
            <a:r>
              <a:rPr lang="en-US" sz="2800" b="1" dirty="0"/>
              <a:t> </a:t>
            </a:r>
            <a:r>
              <a:rPr lang="en-US" sz="2800" b="1" dirty="0">
                <a:solidFill>
                  <a:schemeClr val="tx2">
                    <a:lumMod val="90000"/>
                  </a:schemeClr>
                </a:solidFill>
              </a:rPr>
              <a:t>we </a:t>
            </a:r>
            <a:r>
              <a:rPr lang="en-US" sz="2800" b="1" u="sng" dirty="0">
                <a:solidFill>
                  <a:srgbClr val="FFC000"/>
                </a:solidFill>
              </a:rPr>
              <a:t>act</a:t>
            </a:r>
            <a:r>
              <a:rPr lang="en-US" sz="2800" b="1" dirty="0">
                <a:solidFill>
                  <a:srgbClr val="FFC000"/>
                </a:solidFill>
              </a:rPr>
              <a:t> </a:t>
            </a:r>
            <a:r>
              <a:rPr lang="en-US" sz="2800" b="1" dirty="0">
                <a:solidFill>
                  <a:schemeClr val="tx2">
                    <a:lumMod val="90000"/>
                  </a:schemeClr>
                </a:solidFill>
              </a:rPr>
              <a:t>accordingly. </a:t>
            </a:r>
          </a:p>
        </p:txBody>
      </p:sp>
    </p:spTree>
    <p:extLst>
      <p:ext uri="{BB962C8B-B14F-4D97-AF65-F5344CB8AC3E}">
        <p14:creationId xmlns:p14="http://schemas.microsoft.com/office/powerpoint/2010/main" val="35569674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3D837-8494-4A44-BFDB-4A1FA3927632}"/>
              </a:ext>
            </a:extLst>
          </p:cNvPr>
          <p:cNvSpPr>
            <a:spLocks noGrp="1"/>
          </p:cNvSpPr>
          <p:nvPr>
            <p:ph type="title"/>
          </p:nvPr>
        </p:nvSpPr>
        <p:spPr>
          <a:xfrm>
            <a:off x="1897778" y="638930"/>
            <a:ext cx="9367203" cy="613626"/>
          </a:xfrm>
        </p:spPr>
        <p:txBody>
          <a:bodyPr>
            <a:normAutofit fontScale="90000"/>
          </a:bodyPr>
          <a:lstStyle/>
          <a:p>
            <a:r>
              <a:rPr lang="en-US" b="1">
                <a:cs typeface="Calibri Light"/>
              </a:rPr>
              <a:t>York School District One Strategic Goals</a:t>
            </a:r>
            <a:endParaRPr lang="en-US"/>
          </a:p>
        </p:txBody>
      </p:sp>
      <p:sp>
        <p:nvSpPr>
          <p:cNvPr id="3" name="Content Placeholder 2">
            <a:extLst>
              <a:ext uri="{FF2B5EF4-FFF2-40B4-BE49-F238E27FC236}">
                <a16:creationId xmlns:a16="http://schemas.microsoft.com/office/drawing/2014/main" id="{55E82D99-4DC1-4175-AE1C-2973150D3356}"/>
              </a:ext>
            </a:extLst>
          </p:cNvPr>
          <p:cNvSpPr>
            <a:spLocks noGrp="1"/>
          </p:cNvSpPr>
          <p:nvPr>
            <p:ph idx="1"/>
          </p:nvPr>
        </p:nvSpPr>
        <p:spPr>
          <a:xfrm>
            <a:off x="1099939" y="1853928"/>
            <a:ext cx="10802855" cy="4631119"/>
          </a:xfrm>
        </p:spPr>
        <p:txBody>
          <a:bodyPr vert="horz" lIns="91440" tIns="45720" rIns="91440" bIns="45720" rtlCol="0" anchor="t">
            <a:normAutofit fontScale="92500" lnSpcReduction="10000"/>
          </a:bodyPr>
          <a:lstStyle/>
          <a:p>
            <a:pPr marL="0" indent="0" algn="ctr">
              <a:buNone/>
            </a:pPr>
            <a:r>
              <a:rPr lang="en-US" sz="3200" dirty="0">
                <a:latin typeface="Abadi"/>
                <a:cs typeface="Calibri"/>
              </a:rPr>
              <a:t>Create a challenging and supportive educational environment that ensures readiness for all students. </a:t>
            </a:r>
            <a:endParaRPr lang="en-US" sz="3200" dirty="0">
              <a:latin typeface="Abadi"/>
            </a:endParaRPr>
          </a:p>
          <a:p>
            <a:pPr marL="0" indent="0">
              <a:buNone/>
            </a:pPr>
            <a:endParaRPr lang="en-US" sz="2000" dirty="0">
              <a:cs typeface="Calibri"/>
            </a:endParaRPr>
          </a:p>
          <a:p>
            <a:pPr marL="0" indent="0">
              <a:buNone/>
            </a:pPr>
            <a:r>
              <a:rPr lang="en-US" sz="2600" b="1" u="sng" dirty="0">
                <a:cs typeface="Calibri"/>
              </a:rPr>
              <a:t>Strategies: </a:t>
            </a:r>
          </a:p>
          <a:p>
            <a:r>
              <a:rPr lang="en-US" sz="2600" dirty="0">
                <a:cs typeface="Calibri"/>
              </a:rPr>
              <a:t>District staff will collaborate to create a comprehensive and seamless K – 12 teaching and learning experience.</a:t>
            </a:r>
          </a:p>
          <a:p>
            <a:r>
              <a:rPr lang="en-US" sz="2600" dirty="0">
                <a:cs typeface="Calibri"/>
              </a:rPr>
              <a:t>Promote a culture that embraces diversity and addresses the needs of the whole child.</a:t>
            </a:r>
          </a:p>
          <a:p>
            <a:r>
              <a:rPr lang="en-US" sz="2600" dirty="0">
                <a:cs typeface="Calibri"/>
              </a:rPr>
              <a:t>Create relevant, meaningful, and applicable learning experiences that support student readiness.</a:t>
            </a:r>
          </a:p>
          <a:p>
            <a:r>
              <a:rPr lang="en-US" sz="2600" dirty="0">
                <a:cs typeface="Calibri"/>
              </a:rPr>
              <a:t>Engage in collaborative reflection with a variety of stakeholders to capitalize on the strengths of the district. </a:t>
            </a:r>
          </a:p>
        </p:txBody>
      </p:sp>
    </p:spTree>
    <p:extLst>
      <p:ext uri="{BB962C8B-B14F-4D97-AF65-F5344CB8AC3E}">
        <p14:creationId xmlns:p14="http://schemas.microsoft.com/office/powerpoint/2010/main" val="13016949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3D837-8494-4A44-BFDB-4A1FA3927632}"/>
              </a:ext>
            </a:extLst>
          </p:cNvPr>
          <p:cNvSpPr>
            <a:spLocks noGrp="1"/>
          </p:cNvSpPr>
          <p:nvPr>
            <p:ph type="title"/>
          </p:nvPr>
        </p:nvSpPr>
        <p:spPr>
          <a:xfrm>
            <a:off x="1653363" y="365760"/>
            <a:ext cx="9367203" cy="1188720"/>
          </a:xfrm>
        </p:spPr>
        <p:txBody>
          <a:bodyPr>
            <a:normAutofit/>
          </a:bodyPr>
          <a:lstStyle/>
          <a:p>
            <a:r>
              <a:rPr lang="en-US" b="1">
                <a:cs typeface="Calibri Light"/>
              </a:rPr>
              <a:t>York School District One Strategic Goals</a:t>
            </a:r>
            <a:endParaRPr lang="en-US"/>
          </a:p>
        </p:txBody>
      </p:sp>
      <p:sp>
        <p:nvSpPr>
          <p:cNvPr id="3" name="Content Placeholder 2">
            <a:extLst>
              <a:ext uri="{FF2B5EF4-FFF2-40B4-BE49-F238E27FC236}">
                <a16:creationId xmlns:a16="http://schemas.microsoft.com/office/drawing/2014/main" id="{55E82D99-4DC1-4175-AE1C-2973150D3356}"/>
              </a:ext>
            </a:extLst>
          </p:cNvPr>
          <p:cNvSpPr>
            <a:spLocks noGrp="1"/>
          </p:cNvSpPr>
          <p:nvPr>
            <p:ph idx="1"/>
          </p:nvPr>
        </p:nvSpPr>
        <p:spPr>
          <a:xfrm>
            <a:off x="995131" y="2176272"/>
            <a:ext cx="10801813" cy="4329195"/>
          </a:xfrm>
        </p:spPr>
        <p:txBody>
          <a:bodyPr vert="horz" lIns="91440" tIns="45720" rIns="91440" bIns="45720" rtlCol="0" anchor="t">
            <a:normAutofit fontScale="92500" lnSpcReduction="20000"/>
          </a:bodyPr>
          <a:lstStyle/>
          <a:p>
            <a:pPr marL="0" indent="0" algn="ctr">
              <a:buNone/>
            </a:pPr>
            <a:r>
              <a:rPr lang="en-US" sz="3200" dirty="0">
                <a:latin typeface="Abadi"/>
                <a:ea typeface="+mn-lt"/>
                <a:cs typeface="+mn-lt"/>
              </a:rPr>
              <a:t>Create quality opportunities for ongoing learning for students and staff in order to promote innovation and flexibility. </a:t>
            </a:r>
            <a:endParaRPr lang="en-US" sz="3200">
              <a:latin typeface="Abadi"/>
            </a:endParaRPr>
          </a:p>
          <a:p>
            <a:pPr marL="0" indent="0" algn="ctr">
              <a:buNone/>
            </a:pPr>
            <a:endParaRPr lang="en-US" sz="3200" dirty="0">
              <a:latin typeface="Abadi"/>
              <a:ea typeface="+mn-lt"/>
              <a:cs typeface="+mn-lt"/>
            </a:endParaRPr>
          </a:p>
          <a:p>
            <a:pPr>
              <a:buNone/>
            </a:pPr>
            <a:r>
              <a:rPr lang="en-US" sz="2600" b="1" u="sng" dirty="0">
                <a:ea typeface="+mn-lt"/>
                <a:cs typeface="+mn-lt"/>
              </a:rPr>
              <a:t>Strategies: </a:t>
            </a:r>
          </a:p>
          <a:p>
            <a:r>
              <a:rPr lang="en-US" sz="2600" dirty="0">
                <a:ea typeface="+mn-lt"/>
                <a:cs typeface="+mn-lt"/>
              </a:rPr>
              <a:t>Design opportunities for student-centered learning experiences that are challenging, meaningful, and relevant. </a:t>
            </a:r>
            <a:endParaRPr lang="en-US" sz="2600">
              <a:cs typeface="Calibri" panose="020F0502020204030204"/>
            </a:endParaRPr>
          </a:p>
          <a:p>
            <a:pPr>
              <a:buFont typeface="Arial"/>
              <a:buChar char="•"/>
            </a:pPr>
            <a:r>
              <a:rPr lang="en-US" sz="2600" dirty="0">
                <a:ea typeface="+mn-lt"/>
                <a:cs typeface="+mn-lt"/>
              </a:rPr>
              <a:t>Integrate current and innovative technologies to  increase student engagement and performance.</a:t>
            </a:r>
            <a:endParaRPr lang="en-US" sz="2600">
              <a:cs typeface="Calibri"/>
            </a:endParaRPr>
          </a:p>
          <a:p>
            <a:pPr>
              <a:buFont typeface="Arial"/>
              <a:buChar char="•"/>
            </a:pPr>
            <a:r>
              <a:rPr lang="en-US" sz="2600" dirty="0">
                <a:ea typeface="+mn-lt"/>
                <a:cs typeface="+mn-lt"/>
              </a:rPr>
              <a:t>Provide personalized learning experiences to meet the individual needs of students and staff. </a:t>
            </a:r>
            <a:endParaRPr lang="en-US" sz="2600">
              <a:cs typeface="Calibri"/>
            </a:endParaRPr>
          </a:p>
          <a:p>
            <a:pPr>
              <a:buFont typeface="Arial"/>
              <a:buChar char="•"/>
            </a:pPr>
            <a:r>
              <a:rPr lang="en-US" sz="2600" dirty="0">
                <a:ea typeface="+mn-lt"/>
                <a:cs typeface="+mn-lt"/>
              </a:rPr>
              <a:t>Embrace student feedback to aid in the design of quality work and learning experiences.</a:t>
            </a:r>
            <a:endParaRPr lang="en-US" sz="2600">
              <a:cs typeface="Calibri"/>
            </a:endParaRPr>
          </a:p>
          <a:p>
            <a:pPr marL="0" indent="0">
              <a:buNone/>
            </a:pPr>
            <a:endParaRPr lang="en-US" sz="1900">
              <a:cs typeface="Calibri"/>
            </a:endParaRPr>
          </a:p>
        </p:txBody>
      </p:sp>
    </p:spTree>
    <p:extLst>
      <p:ext uri="{BB962C8B-B14F-4D97-AF65-F5344CB8AC3E}">
        <p14:creationId xmlns:p14="http://schemas.microsoft.com/office/powerpoint/2010/main" val="20798142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3D837-8494-4A44-BFDB-4A1FA3927632}"/>
              </a:ext>
            </a:extLst>
          </p:cNvPr>
          <p:cNvSpPr>
            <a:spLocks noGrp="1"/>
          </p:cNvSpPr>
          <p:nvPr>
            <p:ph type="title"/>
          </p:nvPr>
        </p:nvSpPr>
        <p:spPr>
          <a:xfrm>
            <a:off x="1653363" y="365760"/>
            <a:ext cx="9367203" cy="1188720"/>
          </a:xfrm>
        </p:spPr>
        <p:txBody>
          <a:bodyPr>
            <a:normAutofit/>
          </a:bodyPr>
          <a:lstStyle/>
          <a:p>
            <a:r>
              <a:rPr lang="en-US" b="1">
                <a:cs typeface="Calibri Light"/>
              </a:rPr>
              <a:t>York School District One Strategic Goals</a:t>
            </a:r>
            <a:endParaRPr lang="en-US"/>
          </a:p>
        </p:txBody>
      </p:sp>
      <p:sp>
        <p:nvSpPr>
          <p:cNvPr id="3" name="Content Placeholder 2">
            <a:extLst>
              <a:ext uri="{FF2B5EF4-FFF2-40B4-BE49-F238E27FC236}">
                <a16:creationId xmlns:a16="http://schemas.microsoft.com/office/drawing/2014/main" id="{55E82D99-4DC1-4175-AE1C-2973150D3356}"/>
              </a:ext>
            </a:extLst>
          </p:cNvPr>
          <p:cNvSpPr>
            <a:spLocks noGrp="1"/>
          </p:cNvSpPr>
          <p:nvPr>
            <p:ph idx="1"/>
          </p:nvPr>
        </p:nvSpPr>
        <p:spPr>
          <a:xfrm>
            <a:off x="1023885" y="2176272"/>
            <a:ext cx="9996682" cy="4041648"/>
          </a:xfrm>
        </p:spPr>
        <p:txBody>
          <a:bodyPr vert="horz" lIns="91440" tIns="45720" rIns="91440" bIns="45720" rtlCol="0" anchor="t">
            <a:normAutofit fontScale="92500" lnSpcReduction="10000"/>
          </a:bodyPr>
          <a:lstStyle/>
          <a:p>
            <a:pPr marL="0" indent="0" algn="ctr">
              <a:buNone/>
            </a:pPr>
            <a:r>
              <a:rPr lang="en-US" dirty="0">
                <a:latin typeface="Abadi"/>
                <a:ea typeface="+mn-lt"/>
                <a:cs typeface="+mn-lt"/>
              </a:rPr>
              <a:t>Build capacity and leadership at every level of the organization. </a:t>
            </a:r>
            <a:endParaRPr lang="en-US" dirty="0">
              <a:latin typeface="Abadi"/>
              <a:cs typeface="Calibri" panose="020F0502020204030204"/>
            </a:endParaRPr>
          </a:p>
          <a:p>
            <a:pPr marL="0" indent="0">
              <a:buNone/>
            </a:pPr>
            <a:endParaRPr lang="en-US" sz="2000" dirty="0">
              <a:cs typeface="Calibri"/>
            </a:endParaRPr>
          </a:p>
          <a:p>
            <a:pPr>
              <a:buNone/>
            </a:pPr>
            <a:r>
              <a:rPr lang="en-US" sz="2600" b="1" u="sng" dirty="0">
                <a:ea typeface="+mn-lt"/>
                <a:cs typeface="+mn-lt"/>
              </a:rPr>
              <a:t>Strategies:</a:t>
            </a:r>
            <a:r>
              <a:rPr lang="en-US" sz="2600" u="sng" dirty="0">
                <a:ea typeface="+mn-lt"/>
                <a:cs typeface="+mn-lt"/>
              </a:rPr>
              <a:t> </a:t>
            </a:r>
            <a:endParaRPr lang="en-US" sz="2600" u="sng" dirty="0">
              <a:cs typeface="Calibri"/>
            </a:endParaRPr>
          </a:p>
          <a:p>
            <a:pPr>
              <a:buFont typeface="Arial"/>
              <a:buChar char="•"/>
            </a:pPr>
            <a:r>
              <a:rPr lang="en-US" sz="2600" dirty="0">
                <a:ea typeface="+mn-lt"/>
                <a:cs typeface="+mn-lt"/>
              </a:rPr>
              <a:t>Develop a shared understanding of quality student work, valuable experiences, and high expectations.</a:t>
            </a:r>
            <a:endParaRPr lang="en-US" sz="2600" dirty="0">
              <a:cs typeface="Calibri"/>
            </a:endParaRPr>
          </a:p>
          <a:p>
            <a:pPr>
              <a:buFont typeface="Arial"/>
              <a:buChar char="•"/>
            </a:pPr>
            <a:r>
              <a:rPr lang="en-US" sz="2600" dirty="0">
                <a:ea typeface="+mn-lt"/>
                <a:cs typeface="+mn-lt"/>
              </a:rPr>
              <a:t>Provide professional learning opportunities to promote a culture of creativity, risk-taking, and innovation.</a:t>
            </a:r>
            <a:endParaRPr lang="en-US" sz="2600" dirty="0">
              <a:cs typeface="Calibri"/>
            </a:endParaRPr>
          </a:p>
          <a:p>
            <a:pPr>
              <a:buFont typeface="Arial"/>
              <a:buChar char="•"/>
            </a:pPr>
            <a:r>
              <a:rPr lang="en-US" sz="2600" dirty="0">
                <a:ea typeface="+mn-lt"/>
                <a:cs typeface="+mn-lt"/>
              </a:rPr>
              <a:t>Establish an onboarding process that orients new members to the learning organization. </a:t>
            </a:r>
            <a:endParaRPr lang="en-US" sz="2600" dirty="0">
              <a:cs typeface="Calibri"/>
            </a:endParaRPr>
          </a:p>
          <a:p>
            <a:pPr>
              <a:buFont typeface="Arial"/>
              <a:buChar char="•"/>
            </a:pPr>
            <a:r>
              <a:rPr lang="en-US" sz="2600" dirty="0">
                <a:ea typeface="+mn-lt"/>
                <a:cs typeface="+mn-lt"/>
              </a:rPr>
              <a:t>Leverage innovative technologies to enhance teacher practice, student engagement, and student learning.</a:t>
            </a:r>
            <a:endParaRPr lang="en-US" sz="2600" dirty="0">
              <a:cs typeface="Calibri"/>
            </a:endParaRPr>
          </a:p>
          <a:p>
            <a:pPr>
              <a:buNone/>
            </a:pPr>
            <a:endParaRPr lang="en-US" sz="2600" dirty="0">
              <a:cs typeface="Calibri"/>
            </a:endParaRPr>
          </a:p>
          <a:p>
            <a:pPr marL="0" indent="0">
              <a:buNone/>
            </a:pPr>
            <a:endParaRPr lang="en-US" sz="2000" dirty="0">
              <a:cs typeface="Calibri"/>
            </a:endParaRPr>
          </a:p>
        </p:txBody>
      </p:sp>
    </p:spTree>
    <p:extLst>
      <p:ext uri="{BB962C8B-B14F-4D97-AF65-F5344CB8AC3E}">
        <p14:creationId xmlns:p14="http://schemas.microsoft.com/office/powerpoint/2010/main" val="37575097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56AA2-6F55-4603-8611-65073B22C6EA}"/>
              </a:ext>
            </a:extLst>
          </p:cNvPr>
          <p:cNvSpPr>
            <a:spLocks noGrp="1"/>
          </p:cNvSpPr>
          <p:nvPr>
            <p:ph type="title"/>
          </p:nvPr>
        </p:nvSpPr>
        <p:spPr/>
        <p:txBody>
          <a:bodyPr/>
          <a:lstStyle/>
          <a:p>
            <a:r>
              <a:rPr lang="en-US" dirty="0"/>
              <a:t>Expectations for HGSE-review and finalize</a:t>
            </a:r>
          </a:p>
        </p:txBody>
      </p:sp>
      <p:sp>
        <p:nvSpPr>
          <p:cNvPr id="3" name="Content Placeholder 2">
            <a:extLst>
              <a:ext uri="{FF2B5EF4-FFF2-40B4-BE49-F238E27FC236}">
                <a16:creationId xmlns:a16="http://schemas.microsoft.com/office/drawing/2014/main" id="{953A6BF4-C3B2-4E15-8465-8A72D03B56BA}"/>
              </a:ext>
            </a:extLst>
          </p:cNvPr>
          <p:cNvSpPr>
            <a:spLocks noGrp="1"/>
          </p:cNvSpPr>
          <p:nvPr>
            <p:ph idx="1"/>
          </p:nvPr>
        </p:nvSpPr>
        <p:spPr/>
        <p:txBody>
          <a:bodyPr/>
          <a:lstStyle/>
          <a:p>
            <a:r>
              <a:rPr lang="en-US" dirty="0"/>
              <a:t>Personalized Learning for Teachers and Students</a:t>
            </a:r>
          </a:p>
          <a:p>
            <a:r>
              <a:rPr lang="en-US" dirty="0"/>
              <a:t>PD for teachers in areas of choice</a:t>
            </a:r>
          </a:p>
          <a:p>
            <a:r>
              <a:rPr lang="en-US" dirty="0"/>
              <a:t>Ongoing support in areas of ELA and technology</a:t>
            </a:r>
          </a:p>
          <a:p>
            <a:r>
              <a:rPr lang="en-US" dirty="0"/>
              <a:t>Flex Grouping for students in grades 1</a:t>
            </a:r>
            <a:r>
              <a:rPr lang="en-US" baseline="30000" dirty="0"/>
              <a:t>st</a:t>
            </a:r>
            <a:r>
              <a:rPr lang="en-US" dirty="0"/>
              <a:t>-6</a:t>
            </a:r>
            <a:r>
              <a:rPr lang="en-US" baseline="30000" dirty="0"/>
              <a:t>th</a:t>
            </a:r>
            <a:r>
              <a:rPr lang="en-US" dirty="0"/>
              <a:t> =  intervention, remediation, and acceleration</a:t>
            </a:r>
          </a:p>
          <a:p>
            <a:r>
              <a:rPr lang="en-US" dirty="0"/>
              <a:t>Literacy Reflection Tool-  Reading Plan-  how do these goals align with our strategic change agenda</a:t>
            </a:r>
          </a:p>
          <a:p>
            <a:endParaRPr lang="en-US" dirty="0"/>
          </a:p>
        </p:txBody>
      </p:sp>
    </p:spTree>
    <p:extLst>
      <p:ext uri="{BB962C8B-B14F-4D97-AF65-F5344CB8AC3E}">
        <p14:creationId xmlns:p14="http://schemas.microsoft.com/office/powerpoint/2010/main" val="25838533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7A1D0-D28C-4D1D-A127-C270129739EB}"/>
              </a:ext>
            </a:extLst>
          </p:cNvPr>
          <p:cNvSpPr>
            <a:spLocks noGrp="1"/>
          </p:cNvSpPr>
          <p:nvPr>
            <p:ph type="title"/>
          </p:nvPr>
        </p:nvSpPr>
        <p:spPr>
          <a:xfrm>
            <a:off x="1141413" y="424405"/>
            <a:ext cx="9905998" cy="918258"/>
          </a:xfrm>
        </p:spPr>
        <p:txBody>
          <a:bodyPr/>
          <a:lstStyle/>
          <a:p>
            <a:r>
              <a:rPr lang="en-US" dirty="0">
                <a:solidFill>
                  <a:srgbClr val="FFC000"/>
                </a:solidFill>
              </a:rPr>
              <a:t>What is a Learning Organization? </a:t>
            </a:r>
          </a:p>
        </p:txBody>
      </p:sp>
      <p:sp>
        <p:nvSpPr>
          <p:cNvPr id="3" name="Content Placeholder 2">
            <a:extLst>
              <a:ext uri="{FF2B5EF4-FFF2-40B4-BE49-F238E27FC236}">
                <a16:creationId xmlns:a16="http://schemas.microsoft.com/office/drawing/2014/main" id="{B2D76930-7C08-40DA-9683-EF580EAB9762}"/>
              </a:ext>
            </a:extLst>
          </p:cNvPr>
          <p:cNvSpPr>
            <a:spLocks noGrp="1"/>
          </p:cNvSpPr>
          <p:nvPr>
            <p:ph idx="1"/>
          </p:nvPr>
        </p:nvSpPr>
        <p:spPr>
          <a:xfrm>
            <a:off x="1141413" y="1342663"/>
            <a:ext cx="9905998" cy="4780345"/>
          </a:xfrm>
        </p:spPr>
        <p:txBody>
          <a:bodyPr>
            <a:normAutofit/>
          </a:bodyPr>
          <a:lstStyle/>
          <a:p>
            <a:r>
              <a:rPr lang="en-US" sz="2400" dirty="0"/>
              <a:t>“Organizations where people continually expand their capacity to create the results they truly desire, where new and expansive patterns of thinking are nurtured, where collective aspiration is set free, and where people are continually learning how to learn together,” (Senge, P., 1990).</a:t>
            </a:r>
          </a:p>
          <a:p>
            <a:pPr marL="0" indent="0">
              <a:buNone/>
            </a:pPr>
            <a:endParaRPr lang="en-US" dirty="0"/>
          </a:p>
          <a:p>
            <a:r>
              <a:rPr lang="en-US" sz="2400" dirty="0"/>
              <a:t>“Learning organizations are designed to create the type of leadership structures needed to deal with uncertainty in disciplined, productive, and creative ways—to transform problems into possibilities and perplexities into insight,” (Schlechty, P., 2009).</a:t>
            </a:r>
          </a:p>
        </p:txBody>
      </p:sp>
      <p:pic>
        <p:nvPicPr>
          <p:cNvPr id="5" name="Picture 4" descr="Logo&#10;&#10;Description automatically generated">
            <a:extLst>
              <a:ext uri="{FF2B5EF4-FFF2-40B4-BE49-F238E27FC236}">
                <a16:creationId xmlns:a16="http://schemas.microsoft.com/office/drawing/2014/main" id="{780CEB93-ABA9-4BE8-A3D2-BFD6CD1BE157}"/>
              </a:ext>
            </a:extLst>
          </p:cNvPr>
          <p:cNvPicPr>
            <a:picLocks noChangeAspect="1"/>
          </p:cNvPicPr>
          <p:nvPr/>
        </p:nvPicPr>
        <p:blipFill>
          <a:blip r:embed="rId3"/>
          <a:stretch>
            <a:fillRect/>
          </a:stretch>
        </p:blipFill>
        <p:spPr>
          <a:xfrm>
            <a:off x="102666" y="6009060"/>
            <a:ext cx="1795582" cy="804472"/>
          </a:xfrm>
          <a:prstGeom prst="rect">
            <a:avLst/>
          </a:prstGeom>
        </p:spPr>
      </p:pic>
    </p:spTree>
    <p:extLst>
      <p:ext uri="{BB962C8B-B14F-4D97-AF65-F5344CB8AC3E}">
        <p14:creationId xmlns:p14="http://schemas.microsoft.com/office/powerpoint/2010/main" val="12777748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30B305-A43D-4E36-8CA0-7CB0B86D4318}"/>
              </a:ext>
            </a:extLst>
          </p:cNvPr>
          <p:cNvSpPr>
            <a:spLocks noGrp="1"/>
          </p:cNvSpPr>
          <p:nvPr>
            <p:ph type="title"/>
          </p:nvPr>
        </p:nvSpPr>
        <p:spPr>
          <a:xfrm>
            <a:off x="7464614" y="1783959"/>
            <a:ext cx="4087306" cy="2889114"/>
          </a:xfrm>
        </p:spPr>
        <p:txBody>
          <a:bodyPr vert="horz" lIns="91440" tIns="45720" rIns="91440" bIns="45720" rtlCol="0" anchor="b">
            <a:normAutofit/>
          </a:bodyPr>
          <a:lstStyle/>
          <a:p>
            <a:r>
              <a:rPr lang="en-US" sz="5400" dirty="0" err="1"/>
              <a:t>Cognia</a:t>
            </a:r>
            <a:endParaRPr lang="en-US" sz="5400" dirty="0"/>
          </a:p>
        </p:txBody>
      </p:sp>
      <p:sp>
        <p:nvSpPr>
          <p:cNvPr id="9" name="Freeform: Shape 8">
            <a:extLst>
              <a:ext uri="{FF2B5EF4-FFF2-40B4-BE49-F238E27FC236}">
                <a16:creationId xmlns:a16="http://schemas.microsoft.com/office/drawing/2014/main" id="{E49CC64F-7275-4E33-961B-0C5CDC43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Path winding through a grassy field">
            <a:extLst>
              <a:ext uri="{FF2B5EF4-FFF2-40B4-BE49-F238E27FC236}">
                <a16:creationId xmlns:a16="http://schemas.microsoft.com/office/drawing/2014/main" id="{CC8E0264-80ED-4BA1-B20F-A38593FF2170}"/>
              </a:ext>
            </a:extLst>
          </p:cNvPr>
          <p:cNvPicPr>
            <a:picLocks noChangeAspect="1"/>
          </p:cNvPicPr>
          <p:nvPr/>
        </p:nvPicPr>
        <p:blipFill rotWithShape="1">
          <a:blip r:embed="rId2"/>
          <a:srcRect l="18304" r="13387" b="-3"/>
          <a:stretch/>
        </p:blipFill>
        <p:spPr>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Tree>
    <p:extLst>
      <p:ext uri="{BB962C8B-B14F-4D97-AF65-F5344CB8AC3E}">
        <p14:creationId xmlns:p14="http://schemas.microsoft.com/office/powerpoint/2010/main" val="2884890038"/>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A5764E80-C9EF-4678-AF79-BB7D04A4618F}"/>
              </a:ext>
            </a:extLst>
          </p:cNvPr>
          <p:cNvSpPr txBox="1"/>
          <p:nvPr/>
        </p:nvSpPr>
        <p:spPr>
          <a:xfrm>
            <a:off x="78533" y="1161949"/>
            <a:ext cx="3718949" cy="3387497"/>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lnSpcReduction="10000"/>
          </a:body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3700" b="1" i="0" u="sng" strike="noStrike" kern="1200" cap="none" spc="0" normalizeH="0" baseline="0" noProof="0">
                <a:ln>
                  <a:noFill/>
                </a:ln>
                <a:solidFill>
                  <a:srgbClr val="FFFFFF"/>
                </a:solidFill>
                <a:effectLst/>
                <a:uLnTx/>
                <a:uFillTx/>
                <a:latin typeface="Calibri Light" panose="020F0302020204030204"/>
                <a:ea typeface="+mn-ea"/>
                <a:cs typeface="+mn-cs"/>
              </a:rPr>
              <a:t>The Process:</a:t>
            </a:r>
          </a:p>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3700" b="1" i="0" u="none" strike="noStrike" kern="1200" cap="none" spc="0" normalizeH="0" baseline="0" noProof="0">
                <a:ln>
                  <a:noFill/>
                </a:ln>
                <a:solidFill>
                  <a:srgbClr val="92D050"/>
                </a:solidFill>
                <a:effectLst/>
                <a:uLnTx/>
                <a:uFillTx/>
                <a:latin typeface="Calibri Light" panose="020F0302020204030204"/>
                <a:ea typeface="+mn-ea"/>
                <a:cs typeface="Calibri Light"/>
              </a:rPr>
              <a:t>Domains</a:t>
            </a:r>
          </a:p>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2000" b="1" i="0" u="none" strike="noStrike" kern="1200" cap="none" spc="0" normalizeH="0" baseline="0" noProof="0">
                <a:ln>
                  <a:noFill/>
                </a:ln>
                <a:solidFill>
                  <a:srgbClr val="92D050"/>
                </a:solidFill>
                <a:effectLst/>
                <a:uLnTx/>
                <a:uFillTx/>
                <a:latin typeface="Calibri Light" panose="020F0302020204030204"/>
                <a:ea typeface="+mn-ea"/>
                <a:cs typeface="Calibri Light"/>
              </a:rPr>
              <a:t>capacity</a:t>
            </a:r>
          </a:p>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3700" b="1" i="0" u="none" strike="noStrike" kern="1200" cap="none" spc="0" normalizeH="0" baseline="0" noProof="0">
                <a:ln>
                  <a:noFill/>
                </a:ln>
                <a:solidFill>
                  <a:srgbClr val="5B9BD5"/>
                </a:solidFill>
                <a:effectLst/>
                <a:uLnTx/>
                <a:uFillTx/>
                <a:latin typeface="Calibri Light" panose="020F0302020204030204"/>
                <a:ea typeface="+mn-ea"/>
                <a:cs typeface="Calibri Light"/>
              </a:rPr>
              <a:t>Standards</a:t>
            </a:r>
          </a:p>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2000" b="1" i="0" u="none" strike="noStrike" kern="1200" cap="none" spc="0" normalizeH="0" baseline="0" noProof="0">
                <a:ln>
                  <a:noFill/>
                </a:ln>
                <a:solidFill>
                  <a:srgbClr val="5B9BD5"/>
                </a:solidFill>
                <a:effectLst/>
                <a:uLnTx/>
                <a:uFillTx/>
                <a:latin typeface="Calibri Light" panose="020F0302020204030204"/>
                <a:ea typeface="+mn-ea"/>
                <a:cs typeface="Calibri Light"/>
              </a:rPr>
              <a:t>conditions</a:t>
            </a:r>
          </a:p>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3700" b="1" i="0" u="none" strike="noStrike" kern="1200" cap="none" spc="0" normalizeH="0" baseline="0" noProof="0" err="1">
                <a:ln>
                  <a:noFill/>
                </a:ln>
                <a:solidFill>
                  <a:srgbClr val="ED7D31"/>
                </a:solidFill>
                <a:effectLst/>
                <a:uLnTx/>
                <a:uFillTx/>
                <a:latin typeface="Calibri Light" panose="020F0302020204030204"/>
                <a:ea typeface="+mn-ea"/>
                <a:cs typeface="Calibri Light"/>
              </a:rPr>
              <a:t>Ke</a:t>
            </a:r>
            <a:r>
              <a:rPr kumimoji="0" lang="en-US" sz="3700" b="1" i="0" u="none" strike="noStrike" kern="1200" cap="none" spc="0" normalizeH="0" baseline="0" noProof="0">
                <a:ln>
                  <a:noFill/>
                </a:ln>
                <a:solidFill>
                  <a:srgbClr val="ED7D31"/>
                </a:solidFill>
                <a:effectLst/>
                <a:uLnTx/>
                <a:uFillTx/>
                <a:latin typeface="Calibri Light" panose="020F0302020204030204"/>
                <a:ea typeface="+mn-ea"/>
                <a:cs typeface="Calibri Light"/>
              </a:rPr>
              <a:t>y Concepts</a:t>
            </a:r>
          </a:p>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2000" b="1" i="0" u="none" strike="noStrike" kern="1200" cap="none" spc="0" normalizeH="0" baseline="0" noProof="0">
                <a:ln>
                  <a:noFill/>
                </a:ln>
                <a:solidFill>
                  <a:srgbClr val="ED7D31"/>
                </a:solidFill>
                <a:effectLst/>
                <a:uLnTx/>
                <a:uFillTx/>
                <a:latin typeface="Calibri Light" panose="020F0302020204030204"/>
                <a:ea typeface="+mn-ea"/>
                <a:cs typeface="Calibri Light"/>
              </a:rPr>
              <a:t>measurement</a:t>
            </a:r>
          </a:p>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3700" b="0" i="0" u="none" strike="noStrike" kern="1200" cap="none" spc="0" normalizeH="0" baseline="0" noProof="0">
              <a:ln>
                <a:noFill/>
              </a:ln>
              <a:solidFill>
                <a:srgbClr val="FFFFFF"/>
              </a:solidFill>
              <a:effectLst/>
              <a:uLnTx/>
              <a:uFillTx/>
              <a:latin typeface="Calibri Light" panose="020F0302020204030204"/>
              <a:ea typeface="+mn-ea"/>
              <a:cs typeface="Calibri Light"/>
            </a:endParaRPr>
          </a:p>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3700" b="0" i="0" u="none" strike="noStrike" kern="1200" cap="none" spc="0" normalizeH="0" baseline="0" noProof="0">
              <a:ln>
                <a:noFill/>
              </a:ln>
              <a:solidFill>
                <a:srgbClr val="FFFFFF"/>
              </a:solidFill>
              <a:effectLst/>
              <a:uLnTx/>
              <a:uFillTx/>
              <a:latin typeface="Calibri Light" panose="020F0302020204030204"/>
              <a:ea typeface="+mn-ea"/>
              <a:cs typeface="Calibri Light"/>
            </a:endParaRPr>
          </a:p>
        </p:txBody>
      </p:sp>
      <p:sp>
        <p:nvSpPr>
          <p:cNvPr id="2" name="TextBox 1">
            <a:extLst>
              <a:ext uri="{FF2B5EF4-FFF2-40B4-BE49-F238E27FC236}">
                <a16:creationId xmlns:a16="http://schemas.microsoft.com/office/drawing/2014/main" id="{92E0DC9B-B80B-472D-BE0A-5FF0A11A3FAF}"/>
              </a:ext>
            </a:extLst>
          </p:cNvPr>
          <p:cNvSpPr txBox="1"/>
          <p:nvPr/>
        </p:nvSpPr>
        <p:spPr>
          <a:xfrm>
            <a:off x="4316609" y="1863935"/>
            <a:ext cx="7593552" cy="2390523"/>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marR="0" lvl="0" algn="l" defTabSz="914400" rtl="0" eaLnBrk="1" fontAlgn="auto" latinLnBrk="0" hangingPunct="1">
              <a:lnSpc>
                <a:spcPct val="90000"/>
              </a:lnSpc>
              <a:spcBef>
                <a:spcPts val="0"/>
              </a:spcBef>
              <a:spcAft>
                <a:spcPts val="600"/>
              </a:spcAft>
              <a:buClrTx/>
              <a:buSzTx/>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Calibri"/>
              </a:rPr>
              <a:t>The</a:t>
            </a:r>
            <a:r>
              <a:rPr kumimoji="0" lang="en-US" sz="2800" b="0" i="0" u="none" strike="noStrike" kern="1200" cap="none" spc="0" normalizeH="0" baseline="0" noProof="0" dirty="0">
                <a:ln>
                  <a:noFill/>
                </a:ln>
                <a:solidFill>
                  <a:prstClr val="black"/>
                </a:solidFill>
                <a:effectLst/>
                <a:uLnTx/>
                <a:uFillTx/>
                <a:latin typeface="Calibri" panose="020F0502020204030204"/>
                <a:ea typeface="+mn-lt"/>
                <a:cs typeface="Calibri" panose="020F0502020204030204"/>
              </a:rPr>
              <a:t> Standards are organized under </a:t>
            </a:r>
            <a:r>
              <a:rPr kumimoji="0" lang="en-US" sz="2800" b="0" i="1" u="sng" strike="noStrike" kern="1200" cap="none" spc="0" normalizeH="0" baseline="0" noProof="0" dirty="0">
                <a:ln>
                  <a:noFill/>
                </a:ln>
                <a:solidFill>
                  <a:prstClr val="black"/>
                </a:solidFill>
                <a:effectLst/>
                <a:uLnTx/>
                <a:uFillTx/>
                <a:latin typeface="Calibri" panose="020F0502020204030204"/>
                <a:ea typeface="+mn-lt"/>
                <a:cs typeface="Calibri" panose="020F0502020204030204"/>
              </a:rPr>
              <a:t>three Domains</a:t>
            </a:r>
            <a:r>
              <a:rPr kumimoji="0" lang="en-US" sz="2800" b="0" i="0" u="none" strike="noStrike" kern="1200" cap="none" spc="0" normalizeH="0" baseline="0" noProof="0" dirty="0">
                <a:ln>
                  <a:noFill/>
                </a:ln>
                <a:solidFill>
                  <a:prstClr val="black"/>
                </a:solidFill>
                <a:effectLst/>
                <a:uLnTx/>
                <a:uFillTx/>
                <a:latin typeface="Calibri" panose="020F0502020204030204"/>
                <a:ea typeface="+mn-lt"/>
                <a:cs typeface="Calibri" panose="020F0502020204030204"/>
              </a:rPr>
              <a:t>:</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1143000" marR="0" lvl="2" indent="-457200" algn="l" defTabSz="914400" rtl="0" eaLnBrk="1" fontAlgn="auto" latinLnBrk="0" hangingPunct="1">
              <a:lnSpc>
                <a:spcPct val="90000"/>
              </a:lnSpc>
              <a:spcBef>
                <a:spcPts val="0"/>
              </a:spcBef>
              <a:spcAft>
                <a:spcPts val="600"/>
              </a:spcAft>
              <a:buClrTx/>
              <a:buSzTx/>
              <a:buFont typeface="Wingdings" panose="05000000000000000000" pitchFamily="2" charset="2"/>
              <a:buChar char="ü"/>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Leadership </a:t>
            </a:r>
            <a:r>
              <a:rPr kumimoji="0" lang="en-US" sz="2800" b="1" i="0" u="none" strike="noStrike" kern="1200" cap="none" spc="0" normalizeH="0" baseline="0" noProof="0" dirty="0">
                <a:ln>
                  <a:noFill/>
                </a:ln>
                <a:solidFill>
                  <a:srgbClr val="92D050"/>
                </a:solidFill>
                <a:effectLst/>
                <a:uLnTx/>
                <a:uFillTx/>
                <a:latin typeface="Calibri" panose="020F0502020204030204"/>
                <a:ea typeface="+mn-ea"/>
                <a:cs typeface="+mn-cs"/>
              </a:rPr>
              <a:t>Capacity</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800" b="0" i="1" u="none" strike="noStrike" kern="1200" cap="none" spc="0" normalizeH="0" baseline="0" noProof="0" dirty="0">
                <a:ln>
                  <a:noFill/>
                </a:ln>
                <a:solidFill>
                  <a:prstClr val="black"/>
                </a:solidFill>
                <a:effectLst/>
                <a:uLnTx/>
                <a:uFillTx/>
                <a:latin typeface="Calibri" panose="020F0502020204030204"/>
                <a:ea typeface="+mn-ea"/>
                <a:cs typeface="+mn-cs"/>
              </a:rPr>
              <a:t>10 standards</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914400" marR="0" lvl="2"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Learning </a:t>
            </a:r>
            <a:r>
              <a:rPr kumimoji="0" lang="en-US" sz="2800" b="1" i="0" u="none" strike="noStrike" kern="1200" cap="none" spc="0" normalizeH="0" baseline="0" noProof="0" dirty="0">
                <a:ln>
                  <a:noFill/>
                </a:ln>
                <a:solidFill>
                  <a:srgbClr val="92D050"/>
                </a:solidFill>
                <a:effectLst/>
                <a:uLnTx/>
                <a:uFillTx/>
                <a:latin typeface="Calibri" panose="020F0502020204030204"/>
                <a:ea typeface="+mn-ea"/>
                <a:cs typeface="+mn-cs"/>
              </a:rPr>
              <a:t>Capacity</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800" b="0" i="1" u="none" strike="noStrike" kern="1200" cap="none" spc="0" normalizeH="0" baseline="0" noProof="0" dirty="0">
                <a:ln>
                  <a:noFill/>
                </a:ln>
                <a:solidFill>
                  <a:prstClr val="black"/>
                </a:solidFill>
                <a:effectLst/>
                <a:uLnTx/>
                <a:uFillTx/>
                <a:latin typeface="Calibri" panose="020F0502020204030204"/>
                <a:ea typeface="+mn-ea"/>
                <a:cs typeface="+mn-cs"/>
              </a:rPr>
              <a:t>12 standards</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914400" marR="0" lvl="2"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Resource </a:t>
            </a:r>
            <a:r>
              <a:rPr kumimoji="0" lang="en-US" sz="2800" b="1" i="0" u="none" strike="noStrike" kern="1200" cap="none" spc="0" normalizeH="0" baseline="0" noProof="0" dirty="0">
                <a:ln>
                  <a:noFill/>
                </a:ln>
                <a:solidFill>
                  <a:srgbClr val="92D050"/>
                </a:solidFill>
                <a:effectLst/>
                <a:uLnTx/>
                <a:uFillTx/>
                <a:latin typeface="Calibri" panose="020F0502020204030204"/>
                <a:ea typeface="+mn-ea"/>
                <a:cs typeface="+mn-cs"/>
              </a:rPr>
              <a:t>Capacity</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800" b="0" i="1" u="none" strike="noStrike" kern="1200" cap="none" spc="0" normalizeH="0" baseline="0" noProof="0" dirty="0">
                <a:ln>
                  <a:noFill/>
                </a:ln>
                <a:solidFill>
                  <a:prstClr val="black"/>
                </a:solidFill>
                <a:effectLst/>
                <a:uLnTx/>
                <a:uFillTx/>
                <a:latin typeface="Calibri" panose="020F0502020204030204"/>
                <a:ea typeface="+mn-ea"/>
                <a:cs typeface="+mn-cs"/>
              </a:rPr>
              <a:t>8 standards</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Tree>
    <p:extLst>
      <p:ext uri="{BB962C8B-B14F-4D97-AF65-F5344CB8AC3E}">
        <p14:creationId xmlns:p14="http://schemas.microsoft.com/office/powerpoint/2010/main" val="35507980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92E0DC9B-B80B-472D-BE0A-5FF0A11A3FAF}"/>
              </a:ext>
            </a:extLst>
          </p:cNvPr>
          <p:cNvSpPr txBox="1"/>
          <p:nvPr/>
        </p:nvSpPr>
        <p:spPr>
          <a:xfrm>
            <a:off x="4304321" y="1879904"/>
            <a:ext cx="7166190" cy="1709229"/>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Autofit/>
          </a:bodyPr>
          <a:lstStyle/>
          <a:p>
            <a:pPr marL="685800" marR="0" lvl="1" indent="-4572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lt"/>
                <a:cs typeface="Calibri" panose="020F0502020204030204"/>
              </a:rPr>
              <a:t>Th</a:t>
            </a:r>
            <a:r>
              <a:rPr kumimoji="0" lang="en-US" sz="2800" b="0" i="0" u="none" strike="noStrike" kern="1200" cap="none" spc="0" normalizeH="0" baseline="0" noProof="0" dirty="0">
                <a:ln>
                  <a:noFill/>
                </a:ln>
                <a:solidFill>
                  <a:srgbClr val="000000"/>
                </a:solidFill>
                <a:effectLst/>
                <a:uLnTx/>
                <a:uFillTx/>
                <a:latin typeface="Calibri" panose="020F0502020204030204"/>
                <a:ea typeface="+mn-lt"/>
                <a:cs typeface="Calibri" panose="020F0502020204030204"/>
              </a:rPr>
              <a:t>e </a:t>
            </a:r>
            <a:r>
              <a:rPr kumimoji="0" lang="en-US" sz="2800" b="1" i="1" u="none" strike="noStrike" kern="1200" cap="none" spc="0" normalizeH="0" baseline="0" noProof="0" dirty="0">
                <a:ln>
                  <a:noFill/>
                </a:ln>
                <a:solidFill>
                  <a:srgbClr val="0070C0"/>
                </a:solidFill>
                <a:effectLst/>
                <a:uLnTx/>
                <a:uFillTx/>
                <a:latin typeface="Calibri" panose="020F0502020204030204"/>
                <a:ea typeface="+mn-lt"/>
                <a:cs typeface="Calibri" panose="020F0502020204030204"/>
              </a:rPr>
              <a:t>Performance Standards</a:t>
            </a:r>
            <a:r>
              <a:rPr kumimoji="0" lang="en-US" sz="2800" b="1" i="1" u="none" strike="noStrike" kern="1200" cap="none" spc="0" normalizeH="0" baseline="0" noProof="0" dirty="0">
                <a:ln>
                  <a:noFill/>
                </a:ln>
                <a:solidFill>
                  <a:srgbClr val="000000"/>
                </a:solidFill>
                <a:effectLst/>
                <a:uLnTx/>
                <a:uFillTx/>
                <a:latin typeface="Calibri" panose="020F0502020204030204"/>
                <a:ea typeface="+mn-lt"/>
                <a:cs typeface="Calibri" panose="020F0502020204030204"/>
              </a:rPr>
              <a:t> </a:t>
            </a:r>
            <a:r>
              <a:rPr kumimoji="0" lang="en-US" sz="2800" b="0" i="0" u="none" strike="noStrike" kern="1200" cap="none" spc="0" normalizeH="0" baseline="0" noProof="0" dirty="0">
                <a:ln>
                  <a:noFill/>
                </a:ln>
                <a:solidFill>
                  <a:srgbClr val="000000"/>
                </a:solidFill>
                <a:effectLst/>
                <a:uLnTx/>
                <a:uFillTx/>
                <a:latin typeface="Calibri" panose="020F0502020204030204"/>
                <a:ea typeface="+mn-lt"/>
                <a:cs typeface="Calibri" panose="020F0502020204030204"/>
              </a:rPr>
              <a:t>are research-based </a:t>
            </a:r>
            <a:r>
              <a:rPr kumimoji="0" lang="en-US" sz="2800" b="0" i="0" u="none" strike="noStrike" kern="1200" cap="none" spc="0" normalizeH="0" baseline="0" noProof="0" dirty="0">
                <a:ln>
                  <a:noFill/>
                </a:ln>
                <a:solidFill>
                  <a:prstClr val="black"/>
                </a:solidFill>
                <a:effectLst/>
                <a:uLnTx/>
                <a:uFillTx/>
                <a:latin typeface="Calibri" panose="020F0502020204030204"/>
                <a:ea typeface="+mn-lt"/>
                <a:cs typeface="Calibri" panose="020F0502020204030204"/>
              </a:rPr>
              <a:t>statements that </a:t>
            </a:r>
            <a:r>
              <a:rPr kumimoji="0" lang="en-US" sz="2800" b="1" i="0" u="none" strike="noStrike" kern="1200" cap="none" spc="0" normalizeH="0" baseline="0" noProof="0" dirty="0">
                <a:ln>
                  <a:noFill/>
                </a:ln>
                <a:solidFill>
                  <a:srgbClr val="0070C0"/>
                </a:solidFill>
                <a:effectLst/>
                <a:uLnTx/>
                <a:uFillTx/>
                <a:latin typeface="Calibri" panose="020F0502020204030204"/>
                <a:ea typeface="+mn-lt"/>
                <a:cs typeface="Calibri" panose="020F0502020204030204"/>
              </a:rPr>
              <a:t>describe conditions. </a:t>
            </a:r>
            <a:endParaRPr kumimoji="0" lang="en-US" sz="2800" b="0" i="0" u="none" strike="noStrike" kern="1200" cap="none" spc="0" normalizeH="0" baseline="0" noProof="0" dirty="0">
              <a:ln>
                <a:noFill/>
              </a:ln>
              <a:solidFill>
                <a:prstClr val="black"/>
              </a:solidFill>
              <a:effectLst/>
              <a:uLnTx/>
              <a:uFillTx/>
              <a:latin typeface="Calibri" panose="020F0502020204030204"/>
              <a:ea typeface="+mn-lt"/>
              <a:cs typeface="Calibri" panose="020F0502020204030204"/>
            </a:endParaRPr>
          </a:p>
          <a:p>
            <a:pPr marL="1143000" lvl="2" indent="-457200">
              <a:lnSpc>
                <a:spcPct val="90000"/>
              </a:lnSpc>
              <a:spcAft>
                <a:spcPts val="600"/>
              </a:spcAft>
              <a:buFont typeface="Arial" panose="020B0604020202020204" pitchFamily="34" charset="0"/>
              <a:buChar char="•"/>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lt"/>
                <a:cs typeface="Calibri" panose="020F0502020204030204"/>
              </a:rPr>
              <a:t>There are 30 standards.</a:t>
            </a:r>
          </a:p>
        </p:txBody>
      </p:sp>
      <p:sp>
        <p:nvSpPr>
          <p:cNvPr id="13" name="TextBox 12">
            <a:extLst>
              <a:ext uri="{FF2B5EF4-FFF2-40B4-BE49-F238E27FC236}">
                <a16:creationId xmlns:a16="http://schemas.microsoft.com/office/drawing/2014/main" id="{D45F5838-7D42-4DB2-8469-F983B42D3ADB}"/>
              </a:ext>
            </a:extLst>
          </p:cNvPr>
          <p:cNvSpPr txBox="1"/>
          <p:nvPr/>
        </p:nvSpPr>
        <p:spPr>
          <a:xfrm>
            <a:off x="78533" y="1161949"/>
            <a:ext cx="3718949" cy="3387497"/>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lnSpcReduction="10000"/>
          </a:body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3700" b="1" i="0" u="sng" strike="noStrike" kern="1200" cap="none" spc="0" normalizeH="0" baseline="0" noProof="0">
                <a:ln>
                  <a:noFill/>
                </a:ln>
                <a:solidFill>
                  <a:srgbClr val="FFFFFF"/>
                </a:solidFill>
                <a:effectLst/>
                <a:uLnTx/>
                <a:uFillTx/>
                <a:latin typeface="Calibri Light" panose="020F0302020204030204"/>
                <a:ea typeface="+mn-ea"/>
                <a:cs typeface="+mn-cs"/>
              </a:rPr>
              <a:t>The Process:</a:t>
            </a:r>
          </a:p>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3700" b="1" i="0" u="none" strike="noStrike" kern="1200" cap="none" spc="0" normalizeH="0" baseline="0" noProof="0">
                <a:ln>
                  <a:noFill/>
                </a:ln>
                <a:solidFill>
                  <a:srgbClr val="92D050"/>
                </a:solidFill>
                <a:effectLst/>
                <a:uLnTx/>
                <a:uFillTx/>
                <a:latin typeface="Calibri Light" panose="020F0302020204030204"/>
                <a:ea typeface="+mn-ea"/>
                <a:cs typeface="Calibri Light"/>
              </a:rPr>
              <a:t>Domains</a:t>
            </a:r>
          </a:p>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2000" b="1" i="0" u="none" strike="noStrike" kern="1200" cap="none" spc="0" normalizeH="0" baseline="0" noProof="0">
                <a:ln>
                  <a:noFill/>
                </a:ln>
                <a:solidFill>
                  <a:srgbClr val="92D050"/>
                </a:solidFill>
                <a:effectLst/>
                <a:uLnTx/>
                <a:uFillTx/>
                <a:latin typeface="Calibri Light" panose="020F0302020204030204"/>
                <a:ea typeface="+mn-ea"/>
                <a:cs typeface="Calibri Light"/>
              </a:rPr>
              <a:t>capacity</a:t>
            </a:r>
          </a:p>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3700" b="1" i="0" u="none" strike="noStrike" kern="1200" cap="none" spc="0" normalizeH="0" baseline="0" noProof="0">
                <a:ln>
                  <a:noFill/>
                </a:ln>
                <a:solidFill>
                  <a:srgbClr val="5B9BD5"/>
                </a:solidFill>
                <a:effectLst/>
                <a:uLnTx/>
                <a:uFillTx/>
                <a:latin typeface="Calibri Light" panose="020F0302020204030204"/>
                <a:ea typeface="+mn-ea"/>
                <a:cs typeface="Calibri Light"/>
              </a:rPr>
              <a:t>Standards</a:t>
            </a:r>
          </a:p>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2000" b="1" i="0" u="none" strike="noStrike" kern="1200" cap="none" spc="0" normalizeH="0" baseline="0" noProof="0">
                <a:ln>
                  <a:noFill/>
                </a:ln>
                <a:solidFill>
                  <a:srgbClr val="5B9BD5"/>
                </a:solidFill>
                <a:effectLst/>
                <a:uLnTx/>
                <a:uFillTx/>
                <a:latin typeface="Calibri Light" panose="020F0302020204030204"/>
                <a:ea typeface="+mn-ea"/>
                <a:cs typeface="Calibri Light"/>
              </a:rPr>
              <a:t>conditions</a:t>
            </a:r>
          </a:p>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3700" b="1" i="0" u="none" strike="noStrike" kern="1200" cap="none" spc="0" normalizeH="0" baseline="0" noProof="0" err="1">
                <a:ln>
                  <a:noFill/>
                </a:ln>
                <a:solidFill>
                  <a:srgbClr val="ED7D31"/>
                </a:solidFill>
                <a:effectLst/>
                <a:uLnTx/>
                <a:uFillTx/>
                <a:latin typeface="Calibri Light" panose="020F0302020204030204"/>
                <a:ea typeface="+mn-ea"/>
                <a:cs typeface="Calibri Light"/>
              </a:rPr>
              <a:t>Ke</a:t>
            </a:r>
            <a:r>
              <a:rPr kumimoji="0" lang="en-US" sz="3700" b="1" i="0" u="none" strike="noStrike" kern="1200" cap="none" spc="0" normalizeH="0" baseline="0" noProof="0">
                <a:ln>
                  <a:noFill/>
                </a:ln>
                <a:solidFill>
                  <a:srgbClr val="ED7D31"/>
                </a:solidFill>
                <a:effectLst/>
                <a:uLnTx/>
                <a:uFillTx/>
                <a:latin typeface="Calibri Light" panose="020F0302020204030204"/>
                <a:ea typeface="+mn-ea"/>
                <a:cs typeface="Calibri Light"/>
              </a:rPr>
              <a:t>y Concepts</a:t>
            </a:r>
          </a:p>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2000" b="1" i="0" u="none" strike="noStrike" kern="1200" cap="none" spc="0" normalizeH="0" baseline="0" noProof="0">
                <a:ln>
                  <a:noFill/>
                </a:ln>
                <a:solidFill>
                  <a:srgbClr val="ED7D31"/>
                </a:solidFill>
                <a:effectLst/>
                <a:uLnTx/>
                <a:uFillTx/>
                <a:latin typeface="Calibri Light" panose="020F0302020204030204"/>
                <a:ea typeface="+mn-ea"/>
                <a:cs typeface="Calibri Light"/>
              </a:rPr>
              <a:t>measurement</a:t>
            </a:r>
          </a:p>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3700" b="0" i="0" u="none" strike="noStrike" kern="1200" cap="none" spc="0" normalizeH="0" baseline="0" noProof="0">
              <a:ln>
                <a:noFill/>
              </a:ln>
              <a:solidFill>
                <a:srgbClr val="FFFFFF"/>
              </a:solidFill>
              <a:effectLst/>
              <a:uLnTx/>
              <a:uFillTx/>
              <a:latin typeface="Calibri Light" panose="020F0302020204030204"/>
              <a:ea typeface="+mn-ea"/>
              <a:cs typeface="Calibri Light"/>
            </a:endParaRPr>
          </a:p>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3700" b="0" i="0" u="none" strike="noStrike" kern="1200" cap="none" spc="0" normalizeH="0" baseline="0" noProof="0">
              <a:ln>
                <a:noFill/>
              </a:ln>
              <a:solidFill>
                <a:srgbClr val="FFFFFF"/>
              </a:solidFill>
              <a:effectLst/>
              <a:uLnTx/>
              <a:uFillTx/>
              <a:latin typeface="Calibri Light" panose="020F0302020204030204"/>
              <a:ea typeface="+mn-ea"/>
              <a:cs typeface="Calibri Light"/>
            </a:endParaRPr>
          </a:p>
        </p:txBody>
      </p:sp>
    </p:spTree>
    <p:extLst>
      <p:ext uri="{BB962C8B-B14F-4D97-AF65-F5344CB8AC3E}">
        <p14:creationId xmlns:p14="http://schemas.microsoft.com/office/powerpoint/2010/main" val="22839506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92E0DC9B-B80B-472D-BE0A-5FF0A11A3FAF}"/>
              </a:ext>
            </a:extLst>
          </p:cNvPr>
          <p:cNvSpPr txBox="1"/>
          <p:nvPr/>
        </p:nvSpPr>
        <p:spPr>
          <a:xfrm>
            <a:off x="4189493" y="582558"/>
            <a:ext cx="7780458" cy="5546047"/>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marL="457200" marR="0" lvl="1"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800" b="1" i="1" u="none" strike="noStrike" kern="1200" cap="none" spc="0" normalizeH="0" baseline="0" noProof="0" dirty="0">
                <a:ln>
                  <a:noFill/>
                </a:ln>
                <a:solidFill>
                  <a:srgbClr val="ED7D31"/>
                </a:solidFill>
                <a:effectLst/>
                <a:uLnTx/>
                <a:uFillTx/>
                <a:latin typeface="Calibri" panose="020F0502020204030204"/>
                <a:ea typeface="+mn-lt"/>
                <a:cs typeface="Calibri" panose="020F0502020204030204"/>
              </a:rPr>
              <a:t>Key Concepts:</a:t>
            </a:r>
          </a:p>
          <a:p>
            <a:pPr marL="914400" marR="0" lvl="2"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800" b="1" i="1" u="none" strike="noStrike" kern="1200" cap="none" spc="0" normalizeH="0" baseline="0" noProof="0" dirty="0">
                <a:ln>
                  <a:noFill/>
                </a:ln>
                <a:solidFill>
                  <a:srgbClr val="ED7D31"/>
                </a:solidFill>
                <a:effectLst/>
                <a:uLnTx/>
                <a:uFillTx/>
                <a:latin typeface="Calibri" panose="020F0502020204030204"/>
                <a:ea typeface="+mn-lt"/>
                <a:cs typeface="Calibri" panose="020F0502020204030204"/>
              </a:rPr>
              <a:t>aligned to the Standards ;</a:t>
            </a:r>
          </a:p>
          <a:p>
            <a:pPr marL="914400" marR="0" lvl="2"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800" b="1" i="1" u="none" strike="noStrike" kern="1200" cap="none" spc="0" normalizeH="0" baseline="0" noProof="0" dirty="0">
                <a:ln>
                  <a:noFill/>
                </a:ln>
                <a:solidFill>
                  <a:srgbClr val="ED7D31"/>
                </a:solidFill>
                <a:effectLst/>
                <a:uLnTx/>
                <a:uFillTx/>
                <a:latin typeface="Calibri" panose="020F0502020204030204"/>
                <a:ea typeface="+mn-lt"/>
                <a:cs typeface="Calibri" panose="020F0502020204030204"/>
              </a:rPr>
              <a:t>help provide measurable progress; and </a:t>
            </a:r>
          </a:p>
          <a:p>
            <a:pPr marL="914400" marR="0" lvl="2"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800" b="1" i="1" u="none" strike="noStrike" kern="1200" cap="none" spc="0" normalizeH="0" baseline="0" noProof="0" dirty="0">
                <a:ln>
                  <a:noFill/>
                </a:ln>
                <a:solidFill>
                  <a:srgbClr val="ED7D31"/>
                </a:solidFill>
                <a:effectLst/>
                <a:uLnTx/>
                <a:uFillTx/>
                <a:latin typeface="Calibri" panose="020F0502020204030204"/>
                <a:ea typeface="+mn-lt"/>
                <a:cs typeface="Calibri" panose="020F0502020204030204"/>
              </a:rPr>
              <a:t>an overall assessment of practices</a:t>
            </a:r>
            <a:r>
              <a:rPr kumimoji="0" lang="en-US" sz="2800" b="0" i="0" u="none" strike="noStrike" kern="1200" cap="none" spc="0" normalizeH="0" baseline="0" noProof="0" dirty="0">
                <a:ln>
                  <a:noFill/>
                </a:ln>
                <a:solidFill>
                  <a:srgbClr val="ED7D31"/>
                </a:solidFill>
                <a:effectLst/>
                <a:uLnTx/>
                <a:uFillTx/>
                <a:latin typeface="Calibri" panose="020F0502020204030204"/>
                <a:ea typeface="+mn-lt"/>
                <a:cs typeface="Calibri" panose="020F0502020204030204"/>
              </a:rPr>
              <a:t>. </a:t>
            </a:r>
            <a:endParaRPr kumimoji="0" lang="en-US" sz="2000" b="0" i="0" u="none" strike="noStrike" kern="1200" cap="none" spc="0" normalizeH="0" baseline="0" noProof="0" dirty="0">
              <a:ln>
                <a:noFill/>
              </a:ln>
              <a:solidFill>
                <a:srgbClr val="ED7D31"/>
              </a:solidFill>
              <a:effectLst/>
              <a:uLnTx/>
              <a:uFillTx/>
              <a:latin typeface="Calibri" panose="020F0502020204030204"/>
              <a:ea typeface="+mn-ea"/>
              <a:cs typeface="Calibri" panose="020F0502020204030204"/>
            </a:endParaRPr>
          </a:p>
          <a:p>
            <a:pPr marL="685800" marR="0" lvl="2" indent="0" algn="l" defTabSz="914400" rtl="0" eaLnBrk="1" fontAlgn="auto" latinLnBrk="0" hangingPunct="1">
              <a:lnSpc>
                <a:spcPct val="90000"/>
              </a:lnSpc>
              <a:spcBef>
                <a:spcPts val="0"/>
              </a:spcBef>
              <a:spcAft>
                <a:spcPts val="600"/>
              </a:spcAft>
              <a:buClrTx/>
              <a:buSzTx/>
              <a:buFontTx/>
              <a:buNone/>
              <a:tabLst/>
              <a:defRPr/>
            </a:pPr>
            <a:endParaRPr kumimoji="0" lang="en-US" sz="2800" b="0" i="0" u="none" strike="noStrike" kern="1200" cap="none" spc="0" normalizeH="0" baseline="0" noProof="0" dirty="0">
              <a:ln>
                <a:noFill/>
              </a:ln>
              <a:solidFill>
                <a:srgbClr val="ED7D31"/>
              </a:solidFill>
              <a:effectLst/>
              <a:uLnTx/>
              <a:uFillTx/>
              <a:latin typeface="Calibri" panose="020F0502020204030204"/>
              <a:ea typeface="+mn-lt"/>
              <a:cs typeface="Calibri" panose="020F0502020204030204"/>
            </a:endParaRPr>
          </a:p>
        </p:txBody>
      </p:sp>
      <p:sp>
        <p:nvSpPr>
          <p:cNvPr id="11" name="TextBox 10">
            <a:extLst>
              <a:ext uri="{FF2B5EF4-FFF2-40B4-BE49-F238E27FC236}">
                <a16:creationId xmlns:a16="http://schemas.microsoft.com/office/drawing/2014/main" id="{DD64D82C-5773-497E-A9B9-C7AAF3C9DD32}"/>
              </a:ext>
            </a:extLst>
          </p:cNvPr>
          <p:cNvSpPr txBox="1"/>
          <p:nvPr/>
        </p:nvSpPr>
        <p:spPr>
          <a:xfrm>
            <a:off x="78533" y="1161949"/>
            <a:ext cx="3718949" cy="3387497"/>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lnSpcReduction="10000"/>
          </a:body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3700" b="1" i="0" u="sng" strike="noStrike" kern="1200" cap="none" spc="0" normalizeH="0" baseline="0" noProof="0">
                <a:ln>
                  <a:noFill/>
                </a:ln>
                <a:solidFill>
                  <a:srgbClr val="FFFFFF"/>
                </a:solidFill>
                <a:effectLst/>
                <a:uLnTx/>
                <a:uFillTx/>
                <a:latin typeface="Calibri Light" panose="020F0302020204030204"/>
                <a:ea typeface="+mn-ea"/>
                <a:cs typeface="+mn-cs"/>
              </a:rPr>
              <a:t>The Process:</a:t>
            </a:r>
          </a:p>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3700" b="1" i="0" u="none" strike="noStrike" kern="1200" cap="none" spc="0" normalizeH="0" baseline="0" noProof="0">
                <a:ln>
                  <a:noFill/>
                </a:ln>
                <a:solidFill>
                  <a:srgbClr val="92D050"/>
                </a:solidFill>
                <a:effectLst/>
                <a:uLnTx/>
                <a:uFillTx/>
                <a:latin typeface="Calibri Light" panose="020F0302020204030204"/>
                <a:ea typeface="+mn-ea"/>
                <a:cs typeface="Calibri Light"/>
              </a:rPr>
              <a:t>Domains</a:t>
            </a:r>
          </a:p>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2000" b="1" i="0" u="none" strike="noStrike" kern="1200" cap="none" spc="0" normalizeH="0" baseline="0" noProof="0">
                <a:ln>
                  <a:noFill/>
                </a:ln>
                <a:solidFill>
                  <a:srgbClr val="92D050"/>
                </a:solidFill>
                <a:effectLst/>
                <a:uLnTx/>
                <a:uFillTx/>
                <a:latin typeface="Calibri Light" panose="020F0302020204030204"/>
                <a:ea typeface="+mn-ea"/>
                <a:cs typeface="Calibri Light"/>
              </a:rPr>
              <a:t>capacity</a:t>
            </a:r>
          </a:p>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3700" b="1" i="0" u="none" strike="noStrike" kern="1200" cap="none" spc="0" normalizeH="0" baseline="0" noProof="0">
                <a:ln>
                  <a:noFill/>
                </a:ln>
                <a:solidFill>
                  <a:srgbClr val="5B9BD5"/>
                </a:solidFill>
                <a:effectLst/>
                <a:uLnTx/>
                <a:uFillTx/>
                <a:latin typeface="Calibri Light" panose="020F0302020204030204"/>
                <a:ea typeface="+mn-ea"/>
                <a:cs typeface="Calibri Light"/>
              </a:rPr>
              <a:t>Standards</a:t>
            </a:r>
          </a:p>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2000" b="1" i="0" u="none" strike="noStrike" kern="1200" cap="none" spc="0" normalizeH="0" baseline="0" noProof="0">
                <a:ln>
                  <a:noFill/>
                </a:ln>
                <a:solidFill>
                  <a:srgbClr val="5B9BD5"/>
                </a:solidFill>
                <a:effectLst/>
                <a:uLnTx/>
                <a:uFillTx/>
                <a:latin typeface="Calibri Light" panose="020F0302020204030204"/>
                <a:ea typeface="+mn-ea"/>
                <a:cs typeface="Calibri Light"/>
              </a:rPr>
              <a:t>conditions</a:t>
            </a:r>
          </a:p>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3700" b="1" i="0" u="none" strike="noStrike" kern="1200" cap="none" spc="0" normalizeH="0" baseline="0" noProof="0" err="1">
                <a:ln>
                  <a:noFill/>
                </a:ln>
                <a:solidFill>
                  <a:srgbClr val="ED7D31"/>
                </a:solidFill>
                <a:effectLst/>
                <a:uLnTx/>
                <a:uFillTx/>
                <a:latin typeface="Calibri Light" panose="020F0302020204030204"/>
                <a:ea typeface="+mn-ea"/>
                <a:cs typeface="Calibri Light"/>
              </a:rPr>
              <a:t>Ke</a:t>
            </a:r>
            <a:r>
              <a:rPr kumimoji="0" lang="en-US" sz="3700" b="1" i="0" u="none" strike="noStrike" kern="1200" cap="none" spc="0" normalizeH="0" baseline="0" noProof="0">
                <a:ln>
                  <a:noFill/>
                </a:ln>
                <a:solidFill>
                  <a:srgbClr val="ED7D31"/>
                </a:solidFill>
                <a:effectLst/>
                <a:uLnTx/>
                <a:uFillTx/>
                <a:latin typeface="Calibri Light" panose="020F0302020204030204"/>
                <a:ea typeface="+mn-ea"/>
                <a:cs typeface="Calibri Light"/>
              </a:rPr>
              <a:t>y Concepts</a:t>
            </a:r>
          </a:p>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2000" b="1" i="0" u="none" strike="noStrike" kern="1200" cap="none" spc="0" normalizeH="0" baseline="0" noProof="0">
                <a:ln>
                  <a:noFill/>
                </a:ln>
                <a:solidFill>
                  <a:srgbClr val="ED7D31"/>
                </a:solidFill>
                <a:effectLst/>
                <a:uLnTx/>
                <a:uFillTx/>
                <a:latin typeface="Calibri Light" panose="020F0302020204030204"/>
                <a:ea typeface="+mn-ea"/>
                <a:cs typeface="Calibri Light"/>
              </a:rPr>
              <a:t>measurement</a:t>
            </a:r>
          </a:p>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3700" b="0" i="0" u="none" strike="noStrike" kern="1200" cap="none" spc="0" normalizeH="0" baseline="0" noProof="0">
              <a:ln>
                <a:noFill/>
              </a:ln>
              <a:solidFill>
                <a:srgbClr val="FFFFFF"/>
              </a:solidFill>
              <a:effectLst/>
              <a:uLnTx/>
              <a:uFillTx/>
              <a:latin typeface="Calibri Light" panose="020F0302020204030204"/>
              <a:ea typeface="+mn-ea"/>
              <a:cs typeface="Calibri Light"/>
            </a:endParaRPr>
          </a:p>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3700" b="0" i="0" u="none" strike="noStrike" kern="1200" cap="none" spc="0" normalizeH="0" baseline="0" noProof="0">
              <a:ln>
                <a:noFill/>
              </a:ln>
              <a:solidFill>
                <a:srgbClr val="FFFFFF"/>
              </a:solidFill>
              <a:effectLst/>
              <a:uLnTx/>
              <a:uFillTx/>
              <a:latin typeface="Calibri Light" panose="020F0302020204030204"/>
              <a:ea typeface="+mn-ea"/>
              <a:cs typeface="Calibri Light"/>
            </a:endParaRPr>
          </a:p>
        </p:txBody>
      </p:sp>
      <p:grpSp>
        <p:nvGrpSpPr>
          <p:cNvPr id="29" name="Group 28">
            <a:extLst>
              <a:ext uri="{FF2B5EF4-FFF2-40B4-BE49-F238E27FC236}">
                <a16:creationId xmlns:a16="http://schemas.microsoft.com/office/drawing/2014/main" id="{1615008B-41AB-4A03-AB09-602CF4610700}"/>
              </a:ext>
            </a:extLst>
          </p:cNvPr>
          <p:cNvGrpSpPr/>
          <p:nvPr/>
        </p:nvGrpSpPr>
        <p:grpSpPr>
          <a:xfrm>
            <a:off x="4727122" y="4149396"/>
            <a:ext cx="7102928" cy="1299910"/>
            <a:chOff x="4727122" y="4149396"/>
            <a:chExt cx="7102928" cy="1299910"/>
          </a:xfrm>
        </p:grpSpPr>
        <p:sp>
          <p:nvSpPr>
            <p:cNvPr id="15" name="Arrow: Right 14">
              <a:extLst>
                <a:ext uri="{FF2B5EF4-FFF2-40B4-BE49-F238E27FC236}">
                  <a16:creationId xmlns:a16="http://schemas.microsoft.com/office/drawing/2014/main" id="{0A186BE1-DC05-4C07-9BBD-CCDE5330996A}"/>
                </a:ext>
              </a:extLst>
            </p:cNvPr>
            <p:cNvSpPr/>
            <p:nvPr/>
          </p:nvSpPr>
          <p:spPr>
            <a:xfrm>
              <a:off x="4727122" y="4149396"/>
              <a:ext cx="7102928" cy="1222704"/>
            </a:xfrm>
            <a:prstGeom prst="rightArrow">
              <a:avLst/>
            </a:prstGeom>
            <a:solidFill>
              <a:srgbClr val="92D05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7" name="TextBox 16">
              <a:extLst>
                <a:ext uri="{FF2B5EF4-FFF2-40B4-BE49-F238E27FC236}">
                  <a16:creationId xmlns:a16="http://schemas.microsoft.com/office/drawing/2014/main" id="{DE0989B0-628D-4F41-8208-357D3F615D4F}"/>
                </a:ext>
              </a:extLst>
            </p:cNvPr>
            <p:cNvSpPr txBox="1"/>
            <p:nvPr/>
          </p:nvSpPr>
          <p:spPr>
            <a:xfrm>
              <a:off x="5327657" y="4576082"/>
              <a:ext cx="5094515" cy="461665"/>
            </a:xfrm>
            <a:prstGeom prst="rect">
              <a:avLst/>
            </a:prstGeom>
            <a:noFill/>
          </p:spPr>
          <p:txBody>
            <a:bodyPr wrap="square" rtlCol="0">
              <a:spAutoFit/>
            </a:bodyPr>
            <a:lstStyle/>
            <a:p>
              <a:pPr algn="ctr"/>
              <a:r>
                <a:rPr lang="en-US" sz="2400" b="1" dirty="0"/>
                <a:t>School Improvement Continuum</a:t>
              </a:r>
            </a:p>
          </p:txBody>
        </p:sp>
        <p:sp>
          <p:nvSpPr>
            <p:cNvPr id="19" name="TextBox 18">
              <a:extLst>
                <a:ext uri="{FF2B5EF4-FFF2-40B4-BE49-F238E27FC236}">
                  <a16:creationId xmlns:a16="http://schemas.microsoft.com/office/drawing/2014/main" id="{FAF53DA5-F460-43AE-B742-B9FB1E4DDAF5}"/>
                </a:ext>
              </a:extLst>
            </p:cNvPr>
            <p:cNvSpPr txBox="1"/>
            <p:nvPr/>
          </p:nvSpPr>
          <p:spPr>
            <a:xfrm>
              <a:off x="4736988" y="5079974"/>
              <a:ext cx="1776935" cy="369332"/>
            </a:xfrm>
            <a:prstGeom prst="rect">
              <a:avLst/>
            </a:prstGeom>
            <a:noFill/>
            <a:ln>
              <a:solidFill>
                <a:schemeClr val="tx1"/>
              </a:solidFill>
            </a:ln>
          </p:spPr>
          <p:txBody>
            <a:bodyPr wrap="square" rtlCol="0">
              <a:spAutoFit/>
            </a:bodyPr>
            <a:lstStyle/>
            <a:p>
              <a:pPr algn="ctr"/>
              <a:r>
                <a:rPr lang="en-US" dirty="0"/>
                <a:t>Initiate</a:t>
              </a:r>
            </a:p>
          </p:txBody>
        </p:sp>
        <p:sp>
          <p:nvSpPr>
            <p:cNvPr id="21" name="TextBox 20">
              <a:extLst>
                <a:ext uri="{FF2B5EF4-FFF2-40B4-BE49-F238E27FC236}">
                  <a16:creationId xmlns:a16="http://schemas.microsoft.com/office/drawing/2014/main" id="{60D31987-920F-4F55-928E-8E1591B26E4E}"/>
                </a:ext>
              </a:extLst>
            </p:cNvPr>
            <p:cNvSpPr txBox="1"/>
            <p:nvPr/>
          </p:nvSpPr>
          <p:spPr>
            <a:xfrm>
              <a:off x="6906527" y="5079974"/>
              <a:ext cx="1640082" cy="369332"/>
            </a:xfrm>
            <a:prstGeom prst="rect">
              <a:avLst/>
            </a:prstGeom>
            <a:noFill/>
            <a:ln>
              <a:solidFill>
                <a:schemeClr val="tx1"/>
              </a:solidFill>
            </a:ln>
          </p:spPr>
          <p:txBody>
            <a:bodyPr wrap="square" rtlCol="0">
              <a:spAutoFit/>
            </a:bodyPr>
            <a:lstStyle/>
            <a:p>
              <a:pPr algn="ctr"/>
              <a:r>
                <a:rPr lang="en-US" dirty="0"/>
                <a:t>Improve</a:t>
              </a:r>
            </a:p>
          </p:txBody>
        </p:sp>
        <p:sp>
          <p:nvSpPr>
            <p:cNvPr id="22" name="TextBox 21">
              <a:extLst>
                <a:ext uri="{FF2B5EF4-FFF2-40B4-BE49-F238E27FC236}">
                  <a16:creationId xmlns:a16="http://schemas.microsoft.com/office/drawing/2014/main" id="{A5EEEBDF-BF0E-45DC-81E2-ABF497EAB65E}"/>
                </a:ext>
              </a:extLst>
            </p:cNvPr>
            <p:cNvSpPr txBox="1"/>
            <p:nvPr/>
          </p:nvSpPr>
          <p:spPr>
            <a:xfrm>
              <a:off x="9084239" y="5079974"/>
              <a:ext cx="1641774" cy="369332"/>
            </a:xfrm>
            <a:prstGeom prst="rect">
              <a:avLst/>
            </a:prstGeom>
            <a:noFill/>
            <a:ln>
              <a:solidFill>
                <a:schemeClr val="tx1"/>
              </a:solidFill>
            </a:ln>
          </p:spPr>
          <p:txBody>
            <a:bodyPr wrap="square" rtlCol="0">
              <a:spAutoFit/>
            </a:bodyPr>
            <a:lstStyle/>
            <a:p>
              <a:pPr algn="ctr"/>
              <a:r>
                <a:rPr lang="en-US" dirty="0"/>
                <a:t>Impact</a:t>
              </a:r>
            </a:p>
          </p:txBody>
        </p:sp>
      </p:grpSp>
    </p:spTree>
    <p:extLst>
      <p:ext uri="{BB962C8B-B14F-4D97-AF65-F5344CB8AC3E}">
        <p14:creationId xmlns:p14="http://schemas.microsoft.com/office/powerpoint/2010/main" val="25320957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F3118DB7-5A84-4761-A594-A3E297301570}"/>
              </a:ext>
            </a:extLst>
          </p:cNvPr>
          <p:cNvPicPr>
            <a:picLocks noChangeAspect="1"/>
          </p:cNvPicPr>
          <p:nvPr/>
        </p:nvPicPr>
        <p:blipFill rotWithShape="1">
          <a:blip r:embed="rId3"/>
          <a:srcRect t="8049" b="7500"/>
          <a:stretch/>
        </p:blipFill>
        <p:spPr>
          <a:xfrm>
            <a:off x="0" y="551980"/>
            <a:ext cx="9536181" cy="5791671"/>
          </a:xfrm>
          <a:prstGeom prst="rect">
            <a:avLst/>
          </a:prstGeom>
          <a:ln>
            <a:noFill/>
          </a:ln>
        </p:spPr>
      </p:pic>
      <p:cxnSp>
        <p:nvCxnSpPr>
          <p:cNvPr id="27" name="Straight Connector 26">
            <a:extLst>
              <a:ext uri="{FF2B5EF4-FFF2-40B4-BE49-F238E27FC236}">
                <a16:creationId xmlns:a16="http://schemas.microsoft.com/office/drawing/2014/main" id="{3F05942E-92ED-45F3-8C49-C45652E3102D}"/>
              </a:ext>
            </a:extLst>
          </p:cNvPr>
          <p:cNvCxnSpPr/>
          <p:nvPr/>
        </p:nvCxnSpPr>
        <p:spPr>
          <a:xfrm>
            <a:off x="9217773" y="1094014"/>
            <a:ext cx="63681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AE4A5CE1-DF42-4392-A219-DDF388563D27}"/>
              </a:ext>
            </a:extLst>
          </p:cNvPr>
          <p:cNvSpPr txBox="1"/>
          <p:nvPr/>
        </p:nvSpPr>
        <p:spPr>
          <a:xfrm>
            <a:off x="9854588" y="909348"/>
            <a:ext cx="218258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5 Elements of Impact</a:t>
            </a:r>
          </a:p>
        </p:txBody>
      </p:sp>
      <p:cxnSp>
        <p:nvCxnSpPr>
          <p:cNvPr id="29" name="Straight Connector 28">
            <a:extLst>
              <a:ext uri="{FF2B5EF4-FFF2-40B4-BE49-F238E27FC236}">
                <a16:creationId xmlns:a16="http://schemas.microsoft.com/office/drawing/2014/main" id="{717D4D1F-2AA4-4C71-92BB-6AD4C6200BD9}"/>
              </a:ext>
            </a:extLst>
          </p:cNvPr>
          <p:cNvCxnSpPr/>
          <p:nvPr/>
        </p:nvCxnSpPr>
        <p:spPr>
          <a:xfrm>
            <a:off x="9217773" y="1679122"/>
            <a:ext cx="63681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F48A53D0-7DD6-4F1B-977C-F206BFE187B0}"/>
              </a:ext>
            </a:extLst>
          </p:cNvPr>
          <p:cNvSpPr txBox="1"/>
          <p:nvPr/>
        </p:nvSpPr>
        <p:spPr>
          <a:xfrm>
            <a:off x="9854588" y="1494456"/>
            <a:ext cx="218258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Definition of the Elements</a:t>
            </a:r>
          </a:p>
        </p:txBody>
      </p:sp>
      <p:sp>
        <p:nvSpPr>
          <p:cNvPr id="33" name="TextBox 32">
            <a:extLst>
              <a:ext uri="{FF2B5EF4-FFF2-40B4-BE49-F238E27FC236}">
                <a16:creationId xmlns:a16="http://schemas.microsoft.com/office/drawing/2014/main" id="{94FDDEB7-79AE-4653-BD4E-90B9E9F29690}"/>
              </a:ext>
            </a:extLst>
          </p:cNvPr>
          <p:cNvSpPr txBox="1"/>
          <p:nvPr/>
        </p:nvSpPr>
        <p:spPr>
          <a:xfrm>
            <a:off x="10216538" y="3516885"/>
            <a:ext cx="1820636" cy="1477328"/>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Four performance levels for each element of impact</a:t>
            </a:r>
          </a:p>
        </p:txBody>
      </p:sp>
      <p:sp>
        <p:nvSpPr>
          <p:cNvPr id="34" name="Rectangle 33">
            <a:extLst>
              <a:ext uri="{FF2B5EF4-FFF2-40B4-BE49-F238E27FC236}">
                <a16:creationId xmlns:a16="http://schemas.microsoft.com/office/drawing/2014/main" id="{2F9FE5E4-BE68-421F-BBFE-DBFB5925CF85}"/>
              </a:ext>
            </a:extLst>
          </p:cNvPr>
          <p:cNvSpPr/>
          <p:nvPr/>
        </p:nvSpPr>
        <p:spPr>
          <a:xfrm>
            <a:off x="9037059" y="2130879"/>
            <a:ext cx="361428" cy="4508927"/>
          </a:xfrm>
          <a:prstGeom prst="rect">
            <a:avLst/>
          </a:prstGeom>
          <a:ln w="3175">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700" b="0" i="0" u="none" strike="noStrike" kern="1200" cap="none" spc="0" normalizeH="0" baseline="0" noProof="0" dirty="0">
                <a:ln>
                  <a:noFill/>
                </a:ln>
                <a:solidFill>
                  <a:prstClr val="black"/>
                </a:solidFill>
                <a:effectLst/>
                <a:uLnTx/>
                <a:uFillTx/>
                <a:latin typeface="Yu Gothic Light" panose="020B0300000000000000" pitchFamily="34" charset="-128"/>
                <a:ea typeface="Yu Gothic Light" panose="020B0300000000000000" pitchFamily="34" charset="-128"/>
                <a:cs typeface="+mn-cs"/>
              </a:rPr>
              <a:t>}</a:t>
            </a:r>
          </a:p>
        </p:txBody>
      </p:sp>
      <p:cxnSp>
        <p:nvCxnSpPr>
          <p:cNvPr id="9" name="Straight Connector 8">
            <a:extLst>
              <a:ext uri="{FF2B5EF4-FFF2-40B4-BE49-F238E27FC236}">
                <a16:creationId xmlns:a16="http://schemas.microsoft.com/office/drawing/2014/main" id="{C155A887-16A6-4B5A-B541-CE1E3DCC4CF7}"/>
              </a:ext>
            </a:extLst>
          </p:cNvPr>
          <p:cNvCxnSpPr>
            <a:cxnSpLocks/>
          </p:cNvCxnSpPr>
          <p:nvPr/>
        </p:nvCxnSpPr>
        <p:spPr>
          <a:xfrm>
            <a:off x="8968152" y="699875"/>
            <a:ext cx="63681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2B03E9DD-8DC5-4EE2-8B4B-BFF3AFD78C35}"/>
              </a:ext>
            </a:extLst>
          </p:cNvPr>
          <p:cNvSpPr txBox="1"/>
          <p:nvPr/>
        </p:nvSpPr>
        <p:spPr>
          <a:xfrm>
            <a:off x="9604967" y="462658"/>
            <a:ext cx="2182586" cy="369332"/>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3 Themes</a:t>
            </a:r>
          </a:p>
        </p:txBody>
      </p:sp>
      <p:sp>
        <p:nvSpPr>
          <p:cNvPr id="2" name="TextBox 1">
            <a:extLst>
              <a:ext uri="{FF2B5EF4-FFF2-40B4-BE49-F238E27FC236}">
                <a16:creationId xmlns:a16="http://schemas.microsoft.com/office/drawing/2014/main" id="{CD6A8394-67CB-417C-9756-7B95E6DCD74A}"/>
              </a:ext>
            </a:extLst>
          </p:cNvPr>
          <p:cNvSpPr txBox="1"/>
          <p:nvPr/>
        </p:nvSpPr>
        <p:spPr>
          <a:xfrm>
            <a:off x="220717" y="2848303"/>
            <a:ext cx="241738" cy="369332"/>
          </a:xfrm>
          <a:prstGeom prst="rect">
            <a:avLst/>
          </a:prstGeom>
          <a:noFill/>
        </p:spPr>
        <p:txBody>
          <a:bodyPr wrap="square" rtlCol="0">
            <a:spAutoFit/>
          </a:bodyPr>
          <a:lstStyle/>
          <a:p>
            <a:r>
              <a:rPr lang="en-US" dirty="0"/>
              <a:t>1</a:t>
            </a:r>
          </a:p>
        </p:txBody>
      </p:sp>
      <p:sp>
        <p:nvSpPr>
          <p:cNvPr id="12" name="TextBox 11">
            <a:extLst>
              <a:ext uri="{FF2B5EF4-FFF2-40B4-BE49-F238E27FC236}">
                <a16:creationId xmlns:a16="http://schemas.microsoft.com/office/drawing/2014/main" id="{4C7823DD-B934-4314-9200-7F38FC5BC668}"/>
              </a:ext>
            </a:extLst>
          </p:cNvPr>
          <p:cNvSpPr txBox="1"/>
          <p:nvPr/>
        </p:nvSpPr>
        <p:spPr>
          <a:xfrm>
            <a:off x="1928648" y="2816037"/>
            <a:ext cx="241738" cy="369332"/>
          </a:xfrm>
          <a:prstGeom prst="rect">
            <a:avLst/>
          </a:prstGeom>
          <a:noFill/>
        </p:spPr>
        <p:txBody>
          <a:bodyPr wrap="square" rtlCol="0">
            <a:spAutoFit/>
          </a:bodyPr>
          <a:lstStyle/>
          <a:p>
            <a:r>
              <a:rPr lang="en-US" dirty="0"/>
              <a:t>1</a:t>
            </a:r>
          </a:p>
        </p:txBody>
      </p:sp>
      <p:sp>
        <p:nvSpPr>
          <p:cNvPr id="13" name="TextBox 12">
            <a:extLst>
              <a:ext uri="{FF2B5EF4-FFF2-40B4-BE49-F238E27FC236}">
                <a16:creationId xmlns:a16="http://schemas.microsoft.com/office/drawing/2014/main" id="{545134BF-E67B-49BA-9836-8BC32C8CD5FA}"/>
              </a:ext>
            </a:extLst>
          </p:cNvPr>
          <p:cNvSpPr txBox="1"/>
          <p:nvPr/>
        </p:nvSpPr>
        <p:spPr>
          <a:xfrm>
            <a:off x="3792235" y="2816037"/>
            <a:ext cx="241738" cy="369332"/>
          </a:xfrm>
          <a:prstGeom prst="rect">
            <a:avLst/>
          </a:prstGeom>
          <a:noFill/>
        </p:spPr>
        <p:txBody>
          <a:bodyPr wrap="square" rtlCol="0">
            <a:spAutoFit/>
          </a:bodyPr>
          <a:lstStyle/>
          <a:p>
            <a:r>
              <a:rPr lang="en-US" dirty="0"/>
              <a:t>1</a:t>
            </a:r>
          </a:p>
        </p:txBody>
      </p:sp>
      <p:sp>
        <p:nvSpPr>
          <p:cNvPr id="14" name="TextBox 13">
            <a:extLst>
              <a:ext uri="{FF2B5EF4-FFF2-40B4-BE49-F238E27FC236}">
                <a16:creationId xmlns:a16="http://schemas.microsoft.com/office/drawing/2014/main" id="{52E96767-DEE2-4F5B-BBD8-B5EB57E20CC8}"/>
              </a:ext>
            </a:extLst>
          </p:cNvPr>
          <p:cNvSpPr txBox="1"/>
          <p:nvPr/>
        </p:nvSpPr>
        <p:spPr>
          <a:xfrm>
            <a:off x="5534953" y="2816037"/>
            <a:ext cx="241738" cy="369332"/>
          </a:xfrm>
          <a:prstGeom prst="rect">
            <a:avLst/>
          </a:prstGeom>
          <a:noFill/>
        </p:spPr>
        <p:txBody>
          <a:bodyPr wrap="square" rtlCol="0">
            <a:spAutoFit/>
          </a:bodyPr>
          <a:lstStyle/>
          <a:p>
            <a:r>
              <a:rPr lang="en-US" dirty="0"/>
              <a:t>1</a:t>
            </a:r>
          </a:p>
        </p:txBody>
      </p:sp>
      <p:sp>
        <p:nvSpPr>
          <p:cNvPr id="15" name="TextBox 14">
            <a:extLst>
              <a:ext uri="{FF2B5EF4-FFF2-40B4-BE49-F238E27FC236}">
                <a16:creationId xmlns:a16="http://schemas.microsoft.com/office/drawing/2014/main" id="{F345DD9C-4DEE-427D-A360-73BD0CF834CA}"/>
              </a:ext>
            </a:extLst>
          </p:cNvPr>
          <p:cNvSpPr txBox="1"/>
          <p:nvPr/>
        </p:nvSpPr>
        <p:spPr>
          <a:xfrm>
            <a:off x="7329128" y="2816037"/>
            <a:ext cx="241738" cy="369332"/>
          </a:xfrm>
          <a:prstGeom prst="rect">
            <a:avLst/>
          </a:prstGeom>
          <a:noFill/>
        </p:spPr>
        <p:txBody>
          <a:bodyPr wrap="square" rtlCol="0">
            <a:spAutoFit/>
          </a:bodyPr>
          <a:lstStyle/>
          <a:p>
            <a:r>
              <a:rPr lang="en-US" dirty="0"/>
              <a:t>1</a:t>
            </a:r>
          </a:p>
        </p:txBody>
      </p:sp>
      <p:sp>
        <p:nvSpPr>
          <p:cNvPr id="16" name="TextBox 15">
            <a:extLst>
              <a:ext uri="{FF2B5EF4-FFF2-40B4-BE49-F238E27FC236}">
                <a16:creationId xmlns:a16="http://schemas.microsoft.com/office/drawing/2014/main" id="{525106EA-15B6-41A4-B14A-00752DDE0E95}"/>
              </a:ext>
            </a:extLst>
          </p:cNvPr>
          <p:cNvSpPr txBox="1"/>
          <p:nvPr/>
        </p:nvSpPr>
        <p:spPr>
          <a:xfrm>
            <a:off x="161629" y="3715407"/>
            <a:ext cx="241738" cy="369332"/>
          </a:xfrm>
          <a:prstGeom prst="rect">
            <a:avLst/>
          </a:prstGeom>
          <a:noFill/>
        </p:spPr>
        <p:txBody>
          <a:bodyPr wrap="square" rtlCol="0">
            <a:spAutoFit/>
          </a:bodyPr>
          <a:lstStyle/>
          <a:p>
            <a:r>
              <a:rPr lang="en-US" dirty="0"/>
              <a:t>2</a:t>
            </a:r>
          </a:p>
        </p:txBody>
      </p:sp>
      <p:sp>
        <p:nvSpPr>
          <p:cNvPr id="17" name="TextBox 16">
            <a:extLst>
              <a:ext uri="{FF2B5EF4-FFF2-40B4-BE49-F238E27FC236}">
                <a16:creationId xmlns:a16="http://schemas.microsoft.com/office/drawing/2014/main" id="{E954CBAE-5231-44E7-A42F-31E196901273}"/>
              </a:ext>
            </a:extLst>
          </p:cNvPr>
          <p:cNvSpPr txBox="1"/>
          <p:nvPr/>
        </p:nvSpPr>
        <p:spPr>
          <a:xfrm>
            <a:off x="1928648" y="3715407"/>
            <a:ext cx="241738" cy="369332"/>
          </a:xfrm>
          <a:prstGeom prst="rect">
            <a:avLst/>
          </a:prstGeom>
          <a:noFill/>
        </p:spPr>
        <p:txBody>
          <a:bodyPr wrap="square" rtlCol="0">
            <a:spAutoFit/>
          </a:bodyPr>
          <a:lstStyle/>
          <a:p>
            <a:r>
              <a:rPr lang="en-US" dirty="0"/>
              <a:t>2</a:t>
            </a:r>
          </a:p>
        </p:txBody>
      </p:sp>
      <p:sp>
        <p:nvSpPr>
          <p:cNvPr id="18" name="TextBox 17">
            <a:extLst>
              <a:ext uri="{FF2B5EF4-FFF2-40B4-BE49-F238E27FC236}">
                <a16:creationId xmlns:a16="http://schemas.microsoft.com/office/drawing/2014/main" id="{9606FEDB-E7C4-40B9-A43E-3233FA314704}"/>
              </a:ext>
            </a:extLst>
          </p:cNvPr>
          <p:cNvSpPr txBox="1"/>
          <p:nvPr/>
        </p:nvSpPr>
        <p:spPr>
          <a:xfrm>
            <a:off x="3760704" y="3715407"/>
            <a:ext cx="241738" cy="369332"/>
          </a:xfrm>
          <a:prstGeom prst="rect">
            <a:avLst/>
          </a:prstGeom>
          <a:noFill/>
        </p:spPr>
        <p:txBody>
          <a:bodyPr wrap="square" rtlCol="0">
            <a:spAutoFit/>
          </a:bodyPr>
          <a:lstStyle/>
          <a:p>
            <a:r>
              <a:rPr lang="en-US" dirty="0"/>
              <a:t>2</a:t>
            </a:r>
          </a:p>
        </p:txBody>
      </p:sp>
      <p:sp>
        <p:nvSpPr>
          <p:cNvPr id="19" name="TextBox 18">
            <a:extLst>
              <a:ext uri="{FF2B5EF4-FFF2-40B4-BE49-F238E27FC236}">
                <a16:creationId xmlns:a16="http://schemas.microsoft.com/office/drawing/2014/main" id="{A598D7DA-1A0B-4A4E-BB2C-EAA7DDBC049D}"/>
              </a:ext>
            </a:extLst>
          </p:cNvPr>
          <p:cNvSpPr txBox="1"/>
          <p:nvPr/>
        </p:nvSpPr>
        <p:spPr>
          <a:xfrm>
            <a:off x="5586224" y="3715407"/>
            <a:ext cx="241738" cy="369332"/>
          </a:xfrm>
          <a:prstGeom prst="rect">
            <a:avLst/>
          </a:prstGeom>
          <a:noFill/>
        </p:spPr>
        <p:txBody>
          <a:bodyPr wrap="square" rtlCol="0">
            <a:spAutoFit/>
          </a:bodyPr>
          <a:lstStyle/>
          <a:p>
            <a:r>
              <a:rPr lang="en-US" dirty="0"/>
              <a:t>2</a:t>
            </a:r>
          </a:p>
        </p:txBody>
      </p:sp>
      <p:sp>
        <p:nvSpPr>
          <p:cNvPr id="20" name="TextBox 19">
            <a:extLst>
              <a:ext uri="{FF2B5EF4-FFF2-40B4-BE49-F238E27FC236}">
                <a16:creationId xmlns:a16="http://schemas.microsoft.com/office/drawing/2014/main" id="{B8814350-DCF3-43A0-B305-F8687FEA8415}"/>
              </a:ext>
            </a:extLst>
          </p:cNvPr>
          <p:cNvSpPr txBox="1"/>
          <p:nvPr/>
        </p:nvSpPr>
        <p:spPr>
          <a:xfrm>
            <a:off x="7412011" y="3715407"/>
            <a:ext cx="241738" cy="369332"/>
          </a:xfrm>
          <a:prstGeom prst="rect">
            <a:avLst/>
          </a:prstGeom>
          <a:noFill/>
        </p:spPr>
        <p:txBody>
          <a:bodyPr wrap="square" rtlCol="0">
            <a:spAutoFit/>
          </a:bodyPr>
          <a:lstStyle/>
          <a:p>
            <a:r>
              <a:rPr lang="en-US" dirty="0"/>
              <a:t>2</a:t>
            </a:r>
          </a:p>
        </p:txBody>
      </p:sp>
      <p:sp>
        <p:nvSpPr>
          <p:cNvPr id="21" name="TextBox 20">
            <a:extLst>
              <a:ext uri="{FF2B5EF4-FFF2-40B4-BE49-F238E27FC236}">
                <a16:creationId xmlns:a16="http://schemas.microsoft.com/office/drawing/2014/main" id="{8C5CC9F8-5674-4A6E-AFCF-4E491B7E7239}"/>
              </a:ext>
            </a:extLst>
          </p:cNvPr>
          <p:cNvSpPr txBox="1"/>
          <p:nvPr/>
        </p:nvSpPr>
        <p:spPr>
          <a:xfrm>
            <a:off x="184868" y="4809547"/>
            <a:ext cx="241738" cy="369332"/>
          </a:xfrm>
          <a:prstGeom prst="rect">
            <a:avLst/>
          </a:prstGeom>
          <a:noFill/>
        </p:spPr>
        <p:txBody>
          <a:bodyPr wrap="square" rtlCol="0">
            <a:spAutoFit/>
          </a:bodyPr>
          <a:lstStyle/>
          <a:p>
            <a:r>
              <a:rPr lang="en-US" dirty="0"/>
              <a:t>3</a:t>
            </a:r>
          </a:p>
        </p:txBody>
      </p:sp>
      <p:sp>
        <p:nvSpPr>
          <p:cNvPr id="22" name="TextBox 21">
            <a:extLst>
              <a:ext uri="{FF2B5EF4-FFF2-40B4-BE49-F238E27FC236}">
                <a16:creationId xmlns:a16="http://schemas.microsoft.com/office/drawing/2014/main" id="{B1B17986-73FB-40E4-B1F7-B8A5EF7F047E}"/>
              </a:ext>
            </a:extLst>
          </p:cNvPr>
          <p:cNvSpPr txBox="1"/>
          <p:nvPr/>
        </p:nvSpPr>
        <p:spPr>
          <a:xfrm>
            <a:off x="1928648" y="4844863"/>
            <a:ext cx="241738" cy="369332"/>
          </a:xfrm>
          <a:prstGeom prst="rect">
            <a:avLst/>
          </a:prstGeom>
          <a:noFill/>
        </p:spPr>
        <p:txBody>
          <a:bodyPr wrap="square" rtlCol="0">
            <a:spAutoFit/>
          </a:bodyPr>
          <a:lstStyle/>
          <a:p>
            <a:r>
              <a:rPr lang="en-US" dirty="0"/>
              <a:t>3</a:t>
            </a:r>
          </a:p>
        </p:txBody>
      </p:sp>
      <p:sp>
        <p:nvSpPr>
          <p:cNvPr id="23" name="TextBox 22">
            <a:extLst>
              <a:ext uri="{FF2B5EF4-FFF2-40B4-BE49-F238E27FC236}">
                <a16:creationId xmlns:a16="http://schemas.microsoft.com/office/drawing/2014/main" id="{90C7ADEB-99F3-4420-A23E-26756E476DE1}"/>
              </a:ext>
            </a:extLst>
          </p:cNvPr>
          <p:cNvSpPr txBox="1"/>
          <p:nvPr/>
        </p:nvSpPr>
        <p:spPr>
          <a:xfrm>
            <a:off x="3739683" y="4917371"/>
            <a:ext cx="241738" cy="369332"/>
          </a:xfrm>
          <a:prstGeom prst="rect">
            <a:avLst/>
          </a:prstGeom>
          <a:noFill/>
        </p:spPr>
        <p:txBody>
          <a:bodyPr wrap="square" rtlCol="0">
            <a:spAutoFit/>
          </a:bodyPr>
          <a:lstStyle/>
          <a:p>
            <a:r>
              <a:rPr lang="en-US" dirty="0"/>
              <a:t>3</a:t>
            </a:r>
          </a:p>
        </p:txBody>
      </p:sp>
      <p:sp>
        <p:nvSpPr>
          <p:cNvPr id="24" name="TextBox 23">
            <a:extLst>
              <a:ext uri="{FF2B5EF4-FFF2-40B4-BE49-F238E27FC236}">
                <a16:creationId xmlns:a16="http://schemas.microsoft.com/office/drawing/2014/main" id="{3F4C29C8-E5F4-4025-B534-83B0D48B503D}"/>
              </a:ext>
            </a:extLst>
          </p:cNvPr>
          <p:cNvSpPr txBox="1"/>
          <p:nvPr/>
        </p:nvSpPr>
        <p:spPr>
          <a:xfrm>
            <a:off x="5550718" y="4917371"/>
            <a:ext cx="241738" cy="369332"/>
          </a:xfrm>
          <a:prstGeom prst="rect">
            <a:avLst/>
          </a:prstGeom>
          <a:noFill/>
        </p:spPr>
        <p:txBody>
          <a:bodyPr wrap="square" rtlCol="0">
            <a:spAutoFit/>
          </a:bodyPr>
          <a:lstStyle/>
          <a:p>
            <a:r>
              <a:rPr lang="en-US" dirty="0"/>
              <a:t>3</a:t>
            </a:r>
          </a:p>
        </p:txBody>
      </p:sp>
      <p:sp>
        <p:nvSpPr>
          <p:cNvPr id="26" name="TextBox 25">
            <a:extLst>
              <a:ext uri="{FF2B5EF4-FFF2-40B4-BE49-F238E27FC236}">
                <a16:creationId xmlns:a16="http://schemas.microsoft.com/office/drawing/2014/main" id="{42BC471E-6991-4902-BCF8-5796AD81D4ED}"/>
              </a:ext>
            </a:extLst>
          </p:cNvPr>
          <p:cNvSpPr txBox="1"/>
          <p:nvPr/>
        </p:nvSpPr>
        <p:spPr>
          <a:xfrm>
            <a:off x="7329128" y="4872203"/>
            <a:ext cx="241738" cy="369332"/>
          </a:xfrm>
          <a:prstGeom prst="rect">
            <a:avLst/>
          </a:prstGeom>
          <a:noFill/>
        </p:spPr>
        <p:txBody>
          <a:bodyPr wrap="square" rtlCol="0">
            <a:spAutoFit/>
          </a:bodyPr>
          <a:lstStyle/>
          <a:p>
            <a:r>
              <a:rPr lang="en-US" dirty="0"/>
              <a:t>3</a:t>
            </a:r>
          </a:p>
        </p:txBody>
      </p:sp>
      <p:sp>
        <p:nvSpPr>
          <p:cNvPr id="31" name="TextBox 30">
            <a:extLst>
              <a:ext uri="{FF2B5EF4-FFF2-40B4-BE49-F238E27FC236}">
                <a16:creationId xmlns:a16="http://schemas.microsoft.com/office/drawing/2014/main" id="{2E36F228-7D18-49DD-962F-6665C114432D}"/>
              </a:ext>
            </a:extLst>
          </p:cNvPr>
          <p:cNvSpPr txBox="1"/>
          <p:nvPr/>
        </p:nvSpPr>
        <p:spPr>
          <a:xfrm>
            <a:off x="173233" y="5936687"/>
            <a:ext cx="241738" cy="369332"/>
          </a:xfrm>
          <a:prstGeom prst="rect">
            <a:avLst/>
          </a:prstGeom>
          <a:noFill/>
        </p:spPr>
        <p:txBody>
          <a:bodyPr wrap="square" rtlCol="0">
            <a:spAutoFit/>
          </a:bodyPr>
          <a:lstStyle/>
          <a:p>
            <a:r>
              <a:rPr lang="en-US" dirty="0"/>
              <a:t>4</a:t>
            </a:r>
          </a:p>
        </p:txBody>
      </p:sp>
      <p:sp>
        <p:nvSpPr>
          <p:cNvPr id="32" name="TextBox 31">
            <a:extLst>
              <a:ext uri="{FF2B5EF4-FFF2-40B4-BE49-F238E27FC236}">
                <a16:creationId xmlns:a16="http://schemas.microsoft.com/office/drawing/2014/main" id="{6A7DC706-9E61-4062-B4BF-C15CB3403F40}"/>
              </a:ext>
            </a:extLst>
          </p:cNvPr>
          <p:cNvSpPr txBox="1"/>
          <p:nvPr/>
        </p:nvSpPr>
        <p:spPr>
          <a:xfrm>
            <a:off x="1928648" y="5974319"/>
            <a:ext cx="241738" cy="369332"/>
          </a:xfrm>
          <a:prstGeom prst="rect">
            <a:avLst/>
          </a:prstGeom>
          <a:noFill/>
        </p:spPr>
        <p:txBody>
          <a:bodyPr wrap="square" rtlCol="0">
            <a:spAutoFit/>
          </a:bodyPr>
          <a:lstStyle/>
          <a:p>
            <a:r>
              <a:rPr lang="en-US" dirty="0"/>
              <a:t>4</a:t>
            </a:r>
          </a:p>
        </p:txBody>
      </p:sp>
      <p:sp>
        <p:nvSpPr>
          <p:cNvPr id="35" name="TextBox 34">
            <a:extLst>
              <a:ext uri="{FF2B5EF4-FFF2-40B4-BE49-F238E27FC236}">
                <a16:creationId xmlns:a16="http://schemas.microsoft.com/office/drawing/2014/main" id="{65C9E552-CC42-4E24-B20C-3072F405D332}"/>
              </a:ext>
            </a:extLst>
          </p:cNvPr>
          <p:cNvSpPr txBox="1"/>
          <p:nvPr/>
        </p:nvSpPr>
        <p:spPr>
          <a:xfrm>
            <a:off x="3723120" y="5974319"/>
            <a:ext cx="241738" cy="369332"/>
          </a:xfrm>
          <a:prstGeom prst="rect">
            <a:avLst/>
          </a:prstGeom>
          <a:noFill/>
        </p:spPr>
        <p:txBody>
          <a:bodyPr wrap="square" rtlCol="0">
            <a:spAutoFit/>
          </a:bodyPr>
          <a:lstStyle/>
          <a:p>
            <a:r>
              <a:rPr lang="en-US" dirty="0"/>
              <a:t>4</a:t>
            </a:r>
          </a:p>
        </p:txBody>
      </p:sp>
      <p:sp>
        <p:nvSpPr>
          <p:cNvPr id="36" name="TextBox 35">
            <a:extLst>
              <a:ext uri="{FF2B5EF4-FFF2-40B4-BE49-F238E27FC236}">
                <a16:creationId xmlns:a16="http://schemas.microsoft.com/office/drawing/2014/main" id="{4934DB4F-3C4F-4309-9C3F-0DA612099EA3}"/>
              </a:ext>
            </a:extLst>
          </p:cNvPr>
          <p:cNvSpPr txBox="1"/>
          <p:nvPr/>
        </p:nvSpPr>
        <p:spPr>
          <a:xfrm>
            <a:off x="5586224" y="6001406"/>
            <a:ext cx="241738" cy="369332"/>
          </a:xfrm>
          <a:prstGeom prst="rect">
            <a:avLst/>
          </a:prstGeom>
          <a:noFill/>
        </p:spPr>
        <p:txBody>
          <a:bodyPr wrap="square" rtlCol="0">
            <a:spAutoFit/>
          </a:bodyPr>
          <a:lstStyle/>
          <a:p>
            <a:r>
              <a:rPr lang="en-US" dirty="0"/>
              <a:t>4</a:t>
            </a:r>
          </a:p>
        </p:txBody>
      </p:sp>
      <p:sp>
        <p:nvSpPr>
          <p:cNvPr id="37" name="TextBox 36">
            <a:extLst>
              <a:ext uri="{FF2B5EF4-FFF2-40B4-BE49-F238E27FC236}">
                <a16:creationId xmlns:a16="http://schemas.microsoft.com/office/drawing/2014/main" id="{2D0690DA-C8FF-4A78-B393-6343C8868B3A}"/>
              </a:ext>
            </a:extLst>
          </p:cNvPr>
          <p:cNvSpPr txBox="1"/>
          <p:nvPr/>
        </p:nvSpPr>
        <p:spPr>
          <a:xfrm>
            <a:off x="7378697" y="5974319"/>
            <a:ext cx="241738" cy="369332"/>
          </a:xfrm>
          <a:prstGeom prst="rect">
            <a:avLst/>
          </a:prstGeom>
          <a:noFill/>
        </p:spPr>
        <p:txBody>
          <a:bodyPr wrap="square" rtlCol="0">
            <a:spAutoFit/>
          </a:bodyPr>
          <a:lstStyle/>
          <a:p>
            <a:r>
              <a:rPr lang="en-US" dirty="0"/>
              <a:t>4</a:t>
            </a:r>
          </a:p>
        </p:txBody>
      </p:sp>
      <p:grpSp>
        <p:nvGrpSpPr>
          <p:cNvPr id="38" name="Group 37">
            <a:extLst>
              <a:ext uri="{FF2B5EF4-FFF2-40B4-BE49-F238E27FC236}">
                <a16:creationId xmlns:a16="http://schemas.microsoft.com/office/drawing/2014/main" id="{F5714873-66B2-4A7A-8A6F-944B85511C4B}"/>
              </a:ext>
            </a:extLst>
          </p:cNvPr>
          <p:cNvGrpSpPr/>
          <p:nvPr/>
        </p:nvGrpSpPr>
        <p:grpSpPr>
          <a:xfrm>
            <a:off x="664592" y="-227693"/>
            <a:ext cx="8553181" cy="1219469"/>
            <a:chOff x="4727122" y="4149396"/>
            <a:chExt cx="7102928" cy="1222704"/>
          </a:xfrm>
        </p:grpSpPr>
        <p:sp>
          <p:nvSpPr>
            <p:cNvPr id="39" name="Arrow: Right 38">
              <a:extLst>
                <a:ext uri="{FF2B5EF4-FFF2-40B4-BE49-F238E27FC236}">
                  <a16:creationId xmlns:a16="http://schemas.microsoft.com/office/drawing/2014/main" id="{6BD5A32A-586B-4FF8-BF41-0E2582C125CC}"/>
                </a:ext>
              </a:extLst>
            </p:cNvPr>
            <p:cNvSpPr/>
            <p:nvPr/>
          </p:nvSpPr>
          <p:spPr>
            <a:xfrm>
              <a:off x="4727122" y="4149396"/>
              <a:ext cx="7102928" cy="1222704"/>
            </a:xfrm>
            <a:prstGeom prst="rightArrow">
              <a:avLst/>
            </a:prstGeom>
            <a:solidFill>
              <a:srgbClr val="92D05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40" name="TextBox 39">
              <a:extLst>
                <a:ext uri="{FF2B5EF4-FFF2-40B4-BE49-F238E27FC236}">
                  <a16:creationId xmlns:a16="http://schemas.microsoft.com/office/drawing/2014/main" id="{80FB8B6C-F1C3-41E7-8343-99440EE02D3A}"/>
                </a:ext>
              </a:extLst>
            </p:cNvPr>
            <p:cNvSpPr txBox="1"/>
            <p:nvPr/>
          </p:nvSpPr>
          <p:spPr>
            <a:xfrm>
              <a:off x="5327657" y="4576082"/>
              <a:ext cx="5094515" cy="461665"/>
            </a:xfrm>
            <a:prstGeom prst="rect">
              <a:avLst/>
            </a:prstGeom>
            <a:noFill/>
          </p:spPr>
          <p:txBody>
            <a:bodyPr wrap="square" rtlCol="0">
              <a:spAutoFit/>
            </a:bodyPr>
            <a:lstStyle/>
            <a:p>
              <a:pPr algn="ctr"/>
              <a:r>
                <a:rPr lang="en-US" sz="2400" b="1" dirty="0"/>
                <a:t>School Improvement Continuum</a:t>
              </a:r>
            </a:p>
          </p:txBody>
        </p:sp>
      </p:grpSp>
    </p:spTree>
    <p:extLst>
      <p:ext uri="{BB962C8B-B14F-4D97-AF65-F5344CB8AC3E}">
        <p14:creationId xmlns:p14="http://schemas.microsoft.com/office/powerpoint/2010/main" val="39336143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Text&#10;&#10;Description automatically generated">
            <a:extLst>
              <a:ext uri="{FF2B5EF4-FFF2-40B4-BE49-F238E27FC236}">
                <a16:creationId xmlns:a16="http://schemas.microsoft.com/office/drawing/2014/main" id="{3FD27874-FB5B-4F19-826E-34BFE18A911E}"/>
              </a:ext>
            </a:extLst>
          </p:cNvPr>
          <p:cNvPicPr>
            <a:picLocks noChangeAspect="1"/>
          </p:cNvPicPr>
          <p:nvPr/>
        </p:nvPicPr>
        <p:blipFill>
          <a:blip r:embed="rId3"/>
          <a:stretch>
            <a:fillRect/>
          </a:stretch>
        </p:blipFill>
        <p:spPr>
          <a:xfrm>
            <a:off x="382496" y="405458"/>
            <a:ext cx="7296955" cy="5532356"/>
          </a:xfrm>
          <a:prstGeom prst="rect">
            <a:avLst/>
          </a:prstGeom>
          <a:ln w="127000" cap="sq">
            <a:solidFill>
              <a:srgbClr val="000000"/>
            </a:solidFill>
            <a:miter lim="800000"/>
          </a:ln>
          <a:effectLst>
            <a:outerShdw blurRad="57150" dist="50800" dir="2700000" algn="tl" rotWithShape="0">
              <a:srgbClr val="000000">
                <a:alpha val="40000"/>
              </a:srgbClr>
            </a:outerShdw>
          </a:effectLst>
        </p:spPr>
      </p:pic>
      <p:cxnSp>
        <p:nvCxnSpPr>
          <p:cNvPr id="4" name="Straight Arrow Connector 3">
            <a:extLst>
              <a:ext uri="{FF2B5EF4-FFF2-40B4-BE49-F238E27FC236}">
                <a16:creationId xmlns:a16="http://schemas.microsoft.com/office/drawing/2014/main" id="{8480D21A-EA76-4FE0-A119-FA3A3843D300}"/>
              </a:ext>
            </a:extLst>
          </p:cNvPr>
          <p:cNvCxnSpPr/>
          <p:nvPr/>
        </p:nvCxnSpPr>
        <p:spPr>
          <a:xfrm>
            <a:off x="7177063" y="1794605"/>
            <a:ext cx="1551008"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27E77D2B-74A3-4530-B891-9B7AE46F7CD8}"/>
              </a:ext>
            </a:extLst>
          </p:cNvPr>
          <p:cNvSpPr txBox="1"/>
          <p:nvPr/>
        </p:nvSpPr>
        <p:spPr>
          <a:xfrm>
            <a:off x="8950557" y="1582694"/>
            <a:ext cx="2858947" cy="923330"/>
          </a:xfrm>
          <a:prstGeom prst="rect">
            <a:avLst/>
          </a:prstGeom>
          <a:noFill/>
          <a:ln>
            <a:solidFill>
              <a:srgbClr val="FF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libri" panose="020F0502020204030204"/>
                <a:ea typeface="+mn-ea"/>
                <a:cs typeface="+mn-cs"/>
              </a:rPr>
              <a:t>Monitoring &amp; Adjusting</a:t>
            </a:r>
          </a:p>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a:ln>
                  <a:noFill/>
                </a:ln>
                <a:solidFill>
                  <a:srgbClr val="FF0000"/>
                </a:solidFill>
                <a:effectLst/>
                <a:uLnTx/>
                <a:uFillTx/>
                <a:latin typeface="Calibri" panose="020F0502020204030204"/>
                <a:ea typeface="+mn-ea"/>
                <a:cs typeface="+mn-cs"/>
              </a:rPr>
              <a:t>Engagement</a:t>
            </a:r>
          </a:p>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a:ln>
                  <a:noFill/>
                </a:ln>
                <a:solidFill>
                  <a:srgbClr val="FF0000"/>
                </a:solidFill>
                <a:effectLst/>
                <a:uLnTx/>
                <a:uFillTx/>
                <a:latin typeface="Calibri" panose="020F0502020204030204"/>
                <a:ea typeface="+mn-ea"/>
                <a:cs typeface="+mn-cs"/>
              </a:rPr>
              <a:t>Implementation</a:t>
            </a:r>
          </a:p>
        </p:txBody>
      </p:sp>
      <p:sp>
        <p:nvSpPr>
          <p:cNvPr id="6" name="TextBox 5">
            <a:extLst>
              <a:ext uri="{FF2B5EF4-FFF2-40B4-BE49-F238E27FC236}">
                <a16:creationId xmlns:a16="http://schemas.microsoft.com/office/drawing/2014/main" id="{E40F0826-9DAF-4CB4-B3E5-9C194C3D2C8B}"/>
              </a:ext>
            </a:extLst>
          </p:cNvPr>
          <p:cNvSpPr txBox="1"/>
          <p:nvPr/>
        </p:nvSpPr>
        <p:spPr>
          <a:xfrm>
            <a:off x="8950557" y="3028366"/>
            <a:ext cx="2858947" cy="923330"/>
          </a:xfrm>
          <a:prstGeom prst="rect">
            <a:avLst/>
          </a:prstGeom>
          <a:noFill/>
          <a:ln>
            <a:solidFill>
              <a:srgbClr val="FF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libri" panose="020F0502020204030204"/>
                <a:ea typeface="+mn-ea"/>
                <a:cs typeface="+mn-cs"/>
              </a:rPr>
              <a:t>Analyzing &amp; Evaluating</a:t>
            </a:r>
          </a:p>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a:ln>
                  <a:noFill/>
                </a:ln>
                <a:solidFill>
                  <a:srgbClr val="FF0000"/>
                </a:solidFill>
                <a:effectLst/>
                <a:uLnTx/>
                <a:uFillTx/>
                <a:latin typeface="Calibri" panose="020F0502020204030204"/>
                <a:ea typeface="+mn-ea"/>
                <a:cs typeface="+mn-cs"/>
              </a:rPr>
              <a:t>Results</a:t>
            </a:r>
          </a:p>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a:ln>
                  <a:noFill/>
                </a:ln>
                <a:solidFill>
                  <a:srgbClr val="FF0000"/>
                </a:solidFill>
                <a:effectLst/>
                <a:uLnTx/>
                <a:uFillTx/>
                <a:latin typeface="Calibri" panose="020F0502020204030204"/>
                <a:ea typeface="+mn-ea"/>
                <a:cs typeface="+mn-cs"/>
              </a:rPr>
              <a:t>Sustainability</a:t>
            </a:r>
          </a:p>
        </p:txBody>
      </p:sp>
      <p:cxnSp>
        <p:nvCxnSpPr>
          <p:cNvPr id="7" name="Straight Arrow Connector 6">
            <a:extLst>
              <a:ext uri="{FF2B5EF4-FFF2-40B4-BE49-F238E27FC236}">
                <a16:creationId xmlns:a16="http://schemas.microsoft.com/office/drawing/2014/main" id="{A30D4782-26E4-4078-9DA1-D2BA977249A9}"/>
              </a:ext>
            </a:extLst>
          </p:cNvPr>
          <p:cNvCxnSpPr/>
          <p:nvPr/>
        </p:nvCxnSpPr>
        <p:spPr>
          <a:xfrm>
            <a:off x="7292050" y="3171636"/>
            <a:ext cx="1551008"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D55821FD-D6CF-46D5-9F8E-BBA1369A4BFF}"/>
              </a:ext>
            </a:extLst>
          </p:cNvPr>
          <p:cNvSpPr txBox="1"/>
          <p:nvPr/>
        </p:nvSpPr>
        <p:spPr>
          <a:xfrm>
            <a:off x="8950557" y="4474038"/>
            <a:ext cx="2858947" cy="646331"/>
          </a:xfrm>
          <a:prstGeom prst="rect">
            <a:avLst/>
          </a:prstGeom>
          <a:noFill/>
          <a:ln>
            <a:solidFill>
              <a:srgbClr val="FF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libri" panose="020F0502020204030204"/>
                <a:ea typeface="+mn-ea"/>
                <a:cs typeface="+mn-cs"/>
              </a:rPr>
              <a:t>Evidence of Change/Impact</a:t>
            </a:r>
          </a:p>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a:ln>
                  <a:noFill/>
                </a:ln>
                <a:solidFill>
                  <a:srgbClr val="FF0000"/>
                </a:solidFill>
                <a:effectLst/>
                <a:uLnTx/>
                <a:uFillTx/>
                <a:latin typeface="Calibri" panose="020F0502020204030204"/>
                <a:ea typeface="+mn-ea"/>
                <a:cs typeface="+mn-cs"/>
              </a:rPr>
              <a:t>Embeddedness</a:t>
            </a:r>
          </a:p>
        </p:txBody>
      </p:sp>
      <p:cxnSp>
        <p:nvCxnSpPr>
          <p:cNvPr id="9" name="Straight Arrow Connector 8">
            <a:extLst>
              <a:ext uri="{FF2B5EF4-FFF2-40B4-BE49-F238E27FC236}">
                <a16:creationId xmlns:a16="http://schemas.microsoft.com/office/drawing/2014/main" id="{9174D142-59BB-40AC-8878-8E814C8B50F5}"/>
              </a:ext>
            </a:extLst>
          </p:cNvPr>
          <p:cNvCxnSpPr/>
          <p:nvPr/>
        </p:nvCxnSpPr>
        <p:spPr>
          <a:xfrm>
            <a:off x="7177063" y="4477206"/>
            <a:ext cx="1551008"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2FA4AE89-C6EF-4743-95D5-2D7AB4FD6116}"/>
              </a:ext>
            </a:extLst>
          </p:cNvPr>
          <p:cNvSpPr txBox="1"/>
          <p:nvPr/>
        </p:nvSpPr>
        <p:spPr>
          <a:xfrm>
            <a:off x="8950557" y="547749"/>
            <a:ext cx="2858947" cy="369332"/>
          </a:xfrm>
          <a:prstGeom prst="rect">
            <a:avLst/>
          </a:prstGeom>
          <a:solidFill>
            <a:schemeClr val="bg1"/>
          </a:solidFill>
          <a:ln>
            <a:solidFill>
              <a:srgbClr val="FF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libri" panose="020F0502020204030204"/>
                <a:ea typeface="+mn-ea"/>
                <a:cs typeface="+mn-cs"/>
              </a:rPr>
              <a:t>i3 Rubric</a:t>
            </a:r>
          </a:p>
        </p:txBody>
      </p:sp>
      <p:sp>
        <p:nvSpPr>
          <p:cNvPr id="11" name="TextBox 10">
            <a:extLst>
              <a:ext uri="{FF2B5EF4-FFF2-40B4-BE49-F238E27FC236}">
                <a16:creationId xmlns:a16="http://schemas.microsoft.com/office/drawing/2014/main" id="{6058A279-03E7-4ED1-A14E-C0626B75290B}"/>
              </a:ext>
            </a:extLst>
          </p:cNvPr>
          <p:cNvSpPr txBox="1"/>
          <p:nvPr/>
        </p:nvSpPr>
        <p:spPr>
          <a:xfrm>
            <a:off x="8950557" y="1200277"/>
            <a:ext cx="2858947" cy="369332"/>
          </a:xfrm>
          <a:prstGeom prst="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INITIATE</a:t>
            </a:r>
          </a:p>
        </p:txBody>
      </p:sp>
      <p:sp>
        <p:nvSpPr>
          <p:cNvPr id="12" name="TextBox 11">
            <a:extLst>
              <a:ext uri="{FF2B5EF4-FFF2-40B4-BE49-F238E27FC236}">
                <a16:creationId xmlns:a16="http://schemas.microsoft.com/office/drawing/2014/main" id="{C721B9B7-8422-4035-B47D-AF2695C9C530}"/>
              </a:ext>
            </a:extLst>
          </p:cNvPr>
          <p:cNvSpPr txBox="1"/>
          <p:nvPr/>
        </p:nvSpPr>
        <p:spPr>
          <a:xfrm>
            <a:off x="8950557" y="2659034"/>
            <a:ext cx="2858947" cy="369332"/>
          </a:xfrm>
          <a:prstGeom prst="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IMPROVE</a:t>
            </a:r>
          </a:p>
        </p:txBody>
      </p:sp>
      <p:sp>
        <p:nvSpPr>
          <p:cNvPr id="13" name="TextBox 12">
            <a:extLst>
              <a:ext uri="{FF2B5EF4-FFF2-40B4-BE49-F238E27FC236}">
                <a16:creationId xmlns:a16="http://schemas.microsoft.com/office/drawing/2014/main" id="{18D39EDE-1BB0-48DD-87FC-83F07F5957AD}"/>
              </a:ext>
            </a:extLst>
          </p:cNvPr>
          <p:cNvSpPr txBox="1"/>
          <p:nvPr/>
        </p:nvSpPr>
        <p:spPr>
          <a:xfrm>
            <a:off x="8950557" y="4104706"/>
            <a:ext cx="2858947" cy="369332"/>
          </a:xfrm>
          <a:prstGeom prst="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IMPACT</a:t>
            </a:r>
          </a:p>
        </p:txBody>
      </p:sp>
    </p:spTree>
    <p:extLst>
      <p:ext uri="{BB962C8B-B14F-4D97-AF65-F5344CB8AC3E}">
        <p14:creationId xmlns:p14="http://schemas.microsoft.com/office/powerpoint/2010/main" val="36483223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18FD6-433A-4D1E-A578-AE1E362384E4}"/>
              </a:ext>
            </a:extLst>
          </p:cNvPr>
          <p:cNvSpPr>
            <a:spLocks noGrp="1"/>
          </p:cNvSpPr>
          <p:nvPr>
            <p:ph type="title"/>
          </p:nvPr>
        </p:nvSpPr>
        <p:spPr/>
        <p:txBody>
          <a:bodyPr/>
          <a:lstStyle/>
          <a:p>
            <a:r>
              <a:rPr lang="en-US" dirty="0"/>
              <a:t>Today we will focus on the </a:t>
            </a:r>
            <a:r>
              <a:rPr lang="en-US" dirty="0">
                <a:solidFill>
                  <a:schemeClr val="accent1"/>
                </a:solidFill>
              </a:rPr>
              <a:t>Leadership Domain</a:t>
            </a:r>
          </a:p>
        </p:txBody>
      </p:sp>
      <p:sp>
        <p:nvSpPr>
          <p:cNvPr id="3" name="Content Placeholder 2">
            <a:extLst>
              <a:ext uri="{FF2B5EF4-FFF2-40B4-BE49-F238E27FC236}">
                <a16:creationId xmlns:a16="http://schemas.microsoft.com/office/drawing/2014/main" id="{0D8638A8-7653-4ADE-91AA-BFC116B502D0}"/>
              </a:ext>
            </a:extLst>
          </p:cNvPr>
          <p:cNvSpPr>
            <a:spLocks noGrp="1"/>
          </p:cNvSpPr>
          <p:nvPr>
            <p:ph idx="1"/>
          </p:nvPr>
        </p:nvSpPr>
        <p:spPr>
          <a:xfrm>
            <a:off x="838200" y="1419367"/>
            <a:ext cx="10515600" cy="4757596"/>
          </a:xfrm>
        </p:spPr>
        <p:txBody>
          <a:bodyPr>
            <a:normAutofit/>
          </a:bodyPr>
          <a:lstStyle/>
          <a:p>
            <a:r>
              <a:rPr lang="en-US" dirty="0"/>
              <a:t>The effectiveness of governance and leadership to enable the institution to realize its stated objectives, the ability to engage and involve stakeholders in meaningful and productive ways, and the capacity to implement strategies that improve learner and educator performance.  (10 standards) </a:t>
            </a:r>
          </a:p>
        </p:txBody>
      </p:sp>
    </p:spTree>
    <p:extLst>
      <p:ext uri="{BB962C8B-B14F-4D97-AF65-F5344CB8AC3E}">
        <p14:creationId xmlns:p14="http://schemas.microsoft.com/office/powerpoint/2010/main" val="26488609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457E6C7-368E-433E-9052-749BB04448BA}"/>
              </a:ext>
            </a:extLst>
          </p:cNvPr>
          <p:cNvSpPr/>
          <p:nvPr/>
        </p:nvSpPr>
        <p:spPr>
          <a:xfrm>
            <a:off x="327547" y="399536"/>
            <a:ext cx="10413241" cy="6555641"/>
          </a:xfrm>
          <a:prstGeom prst="rect">
            <a:avLst/>
          </a:prstGeom>
        </p:spPr>
        <p:txBody>
          <a:bodyPr wrap="square">
            <a:spAutoFit/>
          </a:bodyPr>
          <a:lstStyle/>
          <a:p>
            <a:r>
              <a:rPr lang="en-US" sz="2000" dirty="0">
                <a:latin typeface="Arial" panose="020B0604020202020204" pitchFamily="34" charset="0"/>
              </a:rPr>
              <a:t>Leadership Capacity Domain1</a:t>
            </a:r>
            <a:br>
              <a:rPr lang="en-US" sz="2000" dirty="0"/>
            </a:br>
            <a:r>
              <a:rPr lang="en-US" sz="2000" dirty="0">
                <a:latin typeface="Arial" panose="020B0604020202020204" pitchFamily="34" charset="0"/>
              </a:rPr>
              <a:t>1.1: The institution commits to a purpose statement that defines beliefs about teaching and learning, including the expectations for learners. </a:t>
            </a:r>
          </a:p>
          <a:p>
            <a:r>
              <a:rPr lang="en-US" sz="2000" dirty="0">
                <a:latin typeface="Arial" panose="020B0604020202020204" pitchFamily="34" charset="0"/>
              </a:rPr>
              <a:t>1.2: Stakeholders collectively demonstrate actions to ensure the achievement of the institution's purpose and desired outcomes for learning</a:t>
            </a:r>
            <a:br>
              <a:rPr lang="en-US" sz="2000" dirty="0"/>
            </a:br>
            <a:r>
              <a:rPr lang="en-US" sz="2000" dirty="0">
                <a:latin typeface="Arial" panose="020B0604020202020204" pitchFamily="34" charset="0"/>
              </a:rPr>
              <a:t>1.3: The institution engages in a continuous improvement process that produces evidence, including measurable results of improving student learning and professional practice. </a:t>
            </a:r>
            <a:br>
              <a:rPr lang="en-US" sz="2000" dirty="0"/>
            </a:br>
            <a:r>
              <a:rPr lang="en-US" sz="2000" dirty="0">
                <a:latin typeface="Arial" panose="020B0604020202020204" pitchFamily="34" charset="0"/>
              </a:rPr>
              <a:t>1.4: The governing authority establishes and ensures adherence to policies that are designed to support institutional effectiveness.</a:t>
            </a:r>
            <a:br>
              <a:rPr lang="en-US" sz="2000" dirty="0"/>
            </a:br>
            <a:r>
              <a:rPr lang="en-US" sz="2000" dirty="0">
                <a:latin typeface="Arial" panose="020B0604020202020204" pitchFamily="34" charset="0"/>
              </a:rPr>
              <a:t>1.5: The governing authority adheres to a code of ethics and functions within defined roles and responsibilities.</a:t>
            </a:r>
            <a:br>
              <a:rPr lang="en-US" sz="2000" dirty="0"/>
            </a:br>
            <a:r>
              <a:rPr lang="en-US" sz="2000" dirty="0">
                <a:latin typeface="Arial" panose="020B0604020202020204" pitchFamily="34" charset="0"/>
              </a:rPr>
              <a:t>1.6: Leaders implement staff supervision and evaluation processes to improve professional practice and organizational effectiveness.</a:t>
            </a:r>
          </a:p>
          <a:p>
            <a:r>
              <a:rPr lang="en-US" sz="2000" dirty="0">
                <a:latin typeface="Arial" panose="020B0604020202020204" pitchFamily="34" charset="0"/>
              </a:rPr>
              <a:t>1.7: Leaders implement operational processes and procedures to ensure organizational effectiveness in support of teaching and learning. </a:t>
            </a:r>
          </a:p>
          <a:p>
            <a:r>
              <a:rPr lang="en-US" sz="2000" dirty="0">
                <a:latin typeface="Arial" panose="020B0604020202020204" pitchFamily="34" charset="0"/>
              </a:rPr>
              <a:t>1.8: Leaders engage stakeholders to support the achievement of the institution’s purpose and direction. </a:t>
            </a:r>
          </a:p>
          <a:p>
            <a:r>
              <a:rPr lang="en-US" sz="2000" dirty="0">
                <a:latin typeface="Arial" panose="020B0604020202020204" pitchFamily="34" charset="0"/>
              </a:rPr>
              <a:t>1.9: The institution provides experiences that cultivate and improve leadership effectiveness.</a:t>
            </a:r>
            <a:br>
              <a:rPr lang="en-US" sz="2000" dirty="0"/>
            </a:br>
            <a:r>
              <a:rPr lang="en-US" sz="2000" dirty="0">
                <a:latin typeface="Arial" panose="020B0604020202020204" pitchFamily="34" charset="0"/>
              </a:rPr>
              <a:t>1.10: Leaders collect and analyze a range of feedback data from multiple stakeholder groups to inform decision-making that results in improvement. </a:t>
            </a:r>
            <a:endParaRPr lang="en-US" sz="2000" dirty="0"/>
          </a:p>
        </p:txBody>
      </p:sp>
    </p:spTree>
    <p:extLst>
      <p:ext uri="{BB962C8B-B14F-4D97-AF65-F5344CB8AC3E}">
        <p14:creationId xmlns:p14="http://schemas.microsoft.com/office/powerpoint/2010/main" val="25519125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DECE595-E2D0-4025-9F46-77F24CBD5E58}"/>
              </a:ext>
            </a:extLst>
          </p:cNvPr>
          <p:cNvSpPr>
            <a:spLocks noGrp="1"/>
          </p:cNvSpPr>
          <p:nvPr>
            <p:ph type="title"/>
          </p:nvPr>
        </p:nvSpPr>
        <p:spPr>
          <a:xfrm>
            <a:off x="130065" y="178676"/>
            <a:ext cx="11931870" cy="2343807"/>
          </a:xfrm>
        </p:spPr>
        <p:txBody>
          <a:bodyPr anchor="t">
            <a:normAutofit/>
          </a:bodyPr>
          <a:lstStyle/>
          <a:p>
            <a:r>
              <a:rPr lang="en-US" dirty="0"/>
              <a:t>Today we will focus on the </a:t>
            </a:r>
            <a:r>
              <a:rPr lang="en-US" b="1" dirty="0">
                <a:solidFill>
                  <a:schemeClr val="accent1"/>
                </a:solidFill>
              </a:rPr>
              <a:t>Learning Domain</a:t>
            </a:r>
            <a:r>
              <a:rPr lang="en-US" dirty="0"/>
              <a:t>.</a:t>
            </a:r>
          </a:p>
        </p:txBody>
      </p:sp>
      <p:sp>
        <p:nvSpPr>
          <p:cNvPr id="6" name="TextBox 5">
            <a:extLst>
              <a:ext uri="{FF2B5EF4-FFF2-40B4-BE49-F238E27FC236}">
                <a16:creationId xmlns:a16="http://schemas.microsoft.com/office/drawing/2014/main" id="{3DAB9979-5698-4EDB-A7FB-7886E989FC36}"/>
              </a:ext>
            </a:extLst>
          </p:cNvPr>
          <p:cNvSpPr txBox="1"/>
          <p:nvPr/>
        </p:nvSpPr>
        <p:spPr>
          <a:xfrm>
            <a:off x="214148" y="1072055"/>
            <a:ext cx="11609991" cy="5262979"/>
          </a:xfrm>
          <a:prstGeom prst="rect">
            <a:avLst/>
          </a:prstGeom>
          <a:noFill/>
        </p:spPr>
        <p:txBody>
          <a:bodyPr wrap="square" rtlCol="0">
            <a:spAutoFit/>
          </a:bodyPr>
          <a:lstStyle/>
          <a:p>
            <a:r>
              <a:rPr lang="en-US" sz="2400" dirty="0"/>
              <a:t>The impact of teaching and learning on student achievement and success is the primary expectation of every institution. </a:t>
            </a:r>
          </a:p>
          <a:p>
            <a:endParaRPr lang="en-US" sz="2400" dirty="0"/>
          </a:p>
          <a:p>
            <a:r>
              <a:rPr lang="en-US" sz="2400" dirty="0"/>
              <a:t>An effective learning culture is characterized by:</a:t>
            </a:r>
          </a:p>
          <a:p>
            <a:pPr marL="342900" indent="-342900">
              <a:buFont typeface="Arial" panose="020B0604020202020204" pitchFamily="34" charset="0"/>
              <a:buChar char="•"/>
            </a:pPr>
            <a:r>
              <a:rPr lang="en-US" sz="2400" dirty="0"/>
              <a:t>positive and productive teacher/learner relationships, </a:t>
            </a:r>
          </a:p>
          <a:p>
            <a:pPr marL="342900" indent="-342900">
              <a:buFont typeface="Arial" panose="020B0604020202020204" pitchFamily="34" charset="0"/>
              <a:buChar char="•"/>
            </a:pPr>
            <a:r>
              <a:rPr lang="en-US" sz="2400" dirty="0"/>
              <a:t>high expectations and standards, </a:t>
            </a:r>
          </a:p>
          <a:p>
            <a:pPr marL="342900" indent="-342900">
              <a:buFont typeface="Arial" panose="020B0604020202020204" pitchFamily="34" charset="0"/>
              <a:buChar char="•"/>
            </a:pPr>
            <a:r>
              <a:rPr lang="en-US" sz="2400" dirty="0"/>
              <a:t>a challenging and engaging curriculum, </a:t>
            </a:r>
          </a:p>
          <a:p>
            <a:pPr marL="342900" indent="-342900">
              <a:buFont typeface="Arial" panose="020B0604020202020204" pitchFamily="34" charset="0"/>
              <a:buChar char="•"/>
            </a:pPr>
            <a:r>
              <a:rPr lang="en-US" sz="2400" dirty="0"/>
              <a:t>quality instruction,</a:t>
            </a:r>
          </a:p>
          <a:p>
            <a:pPr marL="342900" indent="-342900">
              <a:buFont typeface="Arial" panose="020B0604020202020204" pitchFamily="34" charset="0"/>
              <a:buChar char="•"/>
            </a:pPr>
            <a:r>
              <a:rPr lang="en-US" sz="2400" dirty="0"/>
              <a:t>comprehensive support that enable all learners to be successful; and </a:t>
            </a:r>
          </a:p>
          <a:p>
            <a:pPr marL="342900" indent="-342900">
              <a:buFont typeface="Arial" panose="020B0604020202020204" pitchFamily="34" charset="0"/>
              <a:buChar char="•"/>
            </a:pPr>
            <a:r>
              <a:rPr lang="en-US" sz="2400" dirty="0"/>
              <a:t>assessment practices (formative and summative) that monitor and measure learner progress and achievement. </a:t>
            </a:r>
          </a:p>
          <a:p>
            <a:pPr marL="342900" indent="-342900">
              <a:buFont typeface="Arial" panose="020B0604020202020204" pitchFamily="34" charset="0"/>
              <a:buChar char="•"/>
            </a:pPr>
            <a:endParaRPr lang="en-US" sz="2400" dirty="0"/>
          </a:p>
          <a:p>
            <a:pPr algn="ctr"/>
            <a:r>
              <a:rPr lang="en-US" sz="2400" b="1" dirty="0">
                <a:solidFill>
                  <a:schemeClr val="accent1"/>
                </a:solidFill>
              </a:rPr>
              <a:t>Moreover, a quality institution evaluates the impact of its learning culture, including all programs and support services, and adjusts accordingly.</a:t>
            </a:r>
          </a:p>
        </p:txBody>
      </p:sp>
      <p:sp>
        <p:nvSpPr>
          <p:cNvPr id="13" name="TextBox 12">
            <a:extLst>
              <a:ext uri="{FF2B5EF4-FFF2-40B4-BE49-F238E27FC236}">
                <a16:creationId xmlns:a16="http://schemas.microsoft.com/office/drawing/2014/main" id="{912196A7-3B60-46BD-899F-499AEC05DA24}"/>
              </a:ext>
            </a:extLst>
          </p:cNvPr>
          <p:cNvSpPr txBox="1"/>
          <p:nvPr/>
        </p:nvSpPr>
        <p:spPr>
          <a:xfrm rot="752518">
            <a:off x="7864285" y="2302643"/>
            <a:ext cx="3281174" cy="1323439"/>
          </a:xfrm>
          <a:prstGeom prst="rect">
            <a:avLst/>
          </a:prstGeom>
          <a:solidFill>
            <a:srgbClr val="FFFF00"/>
          </a:solidFill>
          <a:ln w="38100">
            <a:solidFill>
              <a:schemeClr val="tx1"/>
            </a:solidFill>
          </a:ln>
        </p:spPr>
        <p:txBody>
          <a:bodyPr wrap="square" rtlCol="0">
            <a:spAutoFit/>
          </a:bodyPr>
          <a:lstStyle/>
          <a:p>
            <a:pPr algn="ctr"/>
            <a:r>
              <a:rPr lang="en-US" sz="4000" b="1" dirty="0"/>
              <a:t>It’s all about the EVIDENCE!</a:t>
            </a:r>
          </a:p>
        </p:txBody>
      </p:sp>
    </p:spTree>
    <p:extLst>
      <p:ext uri="{BB962C8B-B14F-4D97-AF65-F5344CB8AC3E}">
        <p14:creationId xmlns:p14="http://schemas.microsoft.com/office/powerpoint/2010/main" val="1117321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DECE595-E2D0-4025-9F46-77F24CBD5E58}"/>
              </a:ext>
            </a:extLst>
          </p:cNvPr>
          <p:cNvSpPr>
            <a:spLocks noGrp="1"/>
          </p:cNvSpPr>
          <p:nvPr>
            <p:ph type="title"/>
          </p:nvPr>
        </p:nvSpPr>
        <p:spPr>
          <a:xfrm>
            <a:off x="130065" y="178676"/>
            <a:ext cx="11931870" cy="2343807"/>
          </a:xfrm>
        </p:spPr>
        <p:txBody>
          <a:bodyPr anchor="t">
            <a:normAutofit/>
          </a:bodyPr>
          <a:lstStyle/>
          <a:p>
            <a:pPr algn="ctr"/>
            <a:r>
              <a:rPr lang="en-US" dirty="0"/>
              <a:t>Let’s look at the </a:t>
            </a:r>
            <a:r>
              <a:rPr lang="en-US" b="1" dirty="0">
                <a:solidFill>
                  <a:schemeClr val="accent1"/>
                </a:solidFill>
              </a:rPr>
              <a:t>Learning Domain </a:t>
            </a:r>
            <a:r>
              <a:rPr lang="en-US" dirty="0"/>
              <a:t>standards.</a:t>
            </a:r>
          </a:p>
        </p:txBody>
      </p:sp>
      <p:sp>
        <p:nvSpPr>
          <p:cNvPr id="5" name="Content Placeholder 4">
            <a:extLst>
              <a:ext uri="{FF2B5EF4-FFF2-40B4-BE49-F238E27FC236}">
                <a16:creationId xmlns:a16="http://schemas.microsoft.com/office/drawing/2014/main" id="{AD02A46C-1684-4BF9-85E0-1BD120449235}"/>
              </a:ext>
            </a:extLst>
          </p:cNvPr>
          <p:cNvSpPr>
            <a:spLocks noGrp="1"/>
          </p:cNvSpPr>
          <p:nvPr>
            <p:ph idx="1"/>
          </p:nvPr>
        </p:nvSpPr>
        <p:spPr>
          <a:xfrm>
            <a:off x="219402" y="1087820"/>
            <a:ext cx="11753195" cy="5507421"/>
          </a:xfrm>
        </p:spPr>
        <p:txBody>
          <a:bodyPr>
            <a:noAutofit/>
          </a:bodyPr>
          <a:lstStyle/>
          <a:p>
            <a:pPr marL="0" indent="0">
              <a:buNone/>
            </a:pPr>
            <a:r>
              <a:rPr lang="en-US" dirty="0"/>
              <a:t>2.1 Learners have </a:t>
            </a:r>
            <a:r>
              <a:rPr lang="en-US" b="1" dirty="0">
                <a:solidFill>
                  <a:schemeClr val="accent1"/>
                </a:solidFill>
              </a:rPr>
              <a:t>equitable opportunities</a:t>
            </a:r>
            <a:r>
              <a:rPr lang="en-US" dirty="0"/>
              <a:t> to </a:t>
            </a:r>
            <a:r>
              <a:rPr lang="en-US" b="1" dirty="0">
                <a:solidFill>
                  <a:schemeClr val="accent1"/>
                </a:solidFill>
              </a:rPr>
              <a:t>develop skills and achieve the content </a:t>
            </a:r>
            <a:r>
              <a:rPr lang="en-US" dirty="0"/>
              <a:t>and learning priorities established by the institution.</a:t>
            </a:r>
          </a:p>
          <a:p>
            <a:pPr marL="0" indent="0">
              <a:buNone/>
            </a:pPr>
            <a:r>
              <a:rPr lang="en-US" dirty="0"/>
              <a:t>2.2 The </a:t>
            </a:r>
            <a:r>
              <a:rPr lang="en-US" b="1" dirty="0">
                <a:solidFill>
                  <a:schemeClr val="accent1"/>
                </a:solidFill>
              </a:rPr>
              <a:t>learning culture promotes creativity, innovation and collaborative problem-solving.</a:t>
            </a:r>
          </a:p>
          <a:p>
            <a:pPr marL="0" indent="0">
              <a:buNone/>
            </a:pPr>
            <a:r>
              <a:rPr lang="en-US" dirty="0"/>
              <a:t>2.3 The </a:t>
            </a:r>
            <a:r>
              <a:rPr lang="en-US" b="1" dirty="0">
                <a:solidFill>
                  <a:schemeClr val="accent1"/>
                </a:solidFill>
              </a:rPr>
              <a:t>learning culture develops learners’ attitudes, beliefs and skills </a:t>
            </a:r>
            <a:r>
              <a:rPr lang="en-US" dirty="0"/>
              <a:t>needed for success.</a:t>
            </a:r>
          </a:p>
          <a:p>
            <a:pPr marL="0" indent="0">
              <a:buNone/>
            </a:pPr>
            <a:r>
              <a:rPr lang="en-US" dirty="0"/>
              <a:t>2.4 The institution has a </a:t>
            </a:r>
            <a:r>
              <a:rPr lang="en-US" b="1" dirty="0">
                <a:solidFill>
                  <a:schemeClr val="accent1"/>
                </a:solidFill>
              </a:rPr>
              <a:t>formal structure to ensure learners develop positive relationships </a:t>
            </a:r>
            <a:r>
              <a:rPr lang="en-US" dirty="0"/>
              <a:t>with and have </a:t>
            </a:r>
            <a:r>
              <a:rPr lang="en-US" b="1" dirty="0">
                <a:solidFill>
                  <a:schemeClr val="accent1"/>
                </a:solidFill>
              </a:rPr>
              <a:t>adults/peers who support their educational experiences.</a:t>
            </a:r>
          </a:p>
          <a:p>
            <a:pPr marL="0" indent="0">
              <a:buNone/>
            </a:pPr>
            <a:r>
              <a:rPr lang="en-US" dirty="0"/>
              <a:t>2.5 Educators </a:t>
            </a:r>
            <a:r>
              <a:rPr lang="en-US" b="1" dirty="0">
                <a:solidFill>
                  <a:schemeClr val="accent1"/>
                </a:solidFill>
              </a:rPr>
              <a:t>implement a curriculum</a:t>
            </a:r>
            <a:r>
              <a:rPr lang="en-US" dirty="0"/>
              <a:t> that is based on </a:t>
            </a:r>
            <a:r>
              <a:rPr lang="en-US" b="1" dirty="0">
                <a:solidFill>
                  <a:schemeClr val="accent1"/>
                </a:solidFill>
              </a:rPr>
              <a:t>high expectations and prepares learners for their next levels.</a:t>
            </a:r>
          </a:p>
          <a:p>
            <a:pPr marL="0" indent="0">
              <a:buNone/>
            </a:pPr>
            <a:r>
              <a:rPr lang="en-US" dirty="0"/>
              <a:t>2.6 The institution </a:t>
            </a:r>
            <a:r>
              <a:rPr lang="en-US" b="1" dirty="0">
                <a:solidFill>
                  <a:schemeClr val="accent1"/>
                </a:solidFill>
              </a:rPr>
              <a:t>implements a process to ensure the curriculum is aligned to standards and best practices</a:t>
            </a:r>
            <a:r>
              <a:rPr lang="en-US" dirty="0">
                <a:solidFill>
                  <a:schemeClr val="accent1"/>
                </a:solidFill>
              </a:rPr>
              <a:t>.</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14994460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DECE595-E2D0-4025-9F46-77F24CBD5E58}"/>
              </a:ext>
            </a:extLst>
          </p:cNvPr>
          <p:cNvSpPr>
            <a:spLocks noGrp="1"/>
          </p:cNvSpPr>
          <p:nvPr>
            <p:ph type="title"/>
          </p:nvPr>
        </p:nvSpPr>
        <p:spPr>
          <a:xfrm>
            <a:off x="130065" y="178676"/>
            <a:ext cx="11931870" cy="2343807"/>
          </a:xfrm>
        </p:spPr>
        <p:txBody>
          <a:bodyPr anchor="t">
            <a:normAutofit/>
          </a:bodyPr>
          <a:lstStyle/>
          <a:p>
            <a:pPr algn="ctr"/>
            <a:r>
              <a:rPr lang="en-US" dirty="0"/>
              <a:t>Let’s look at the </a:t>
            </a:r>
            <a:r>
              <a:rPr lang="en-US" b="1" dirty="0">
                <a:solidFill>
                  <a:schemeClr val="accent1"/>
                </a:solidFill>
              </a:rPr>
              <a:t>Learning Domain </a:t>
            </a:r>
            <a:r>
              <a:rPr lang="en-US" dirty="0"/>
              <a:t>standards.</a:t>
            </a:r>
          </a:p>
        </p:txBody>
      </p:sp>
      <p:sp>
        <p:nvSpPr>
          <p:cNvPr id="5" name="Content Placeholder 4">
            <a:extLst>
              <a:ext uri="{FF2B5EF4-FFF2-40B4-BE49-F238E27FC236}">
                <a16:creationId xmlns:a16="http://schemas.microsoft.com/office/drawing/2014/main" id="{AD02A46C-1684-4BF9-85E0-1BD120449235}"/>
              </a:ext>
            </a:extLst>
          </p:cNvPr>
          <p:cNvSpPr>
            <a:spLocks noGrp="1"/>
          </p:cNvSpPr>
          <p:nvPr>
            <p:ph idx="1"/>
          </p:nvPr>
        </p:nvSpPr>
        <p:spPr>
          <a:xfrm>
            <a:off x="219402" y="940675"/>
            <a:ext cx="11753195" cy="5507421"/>
          </a:xfrm>
        </p:spPr>
        <p:txBody>
          <a:bodyPr>
            <a:noAutofit/>
          </a:bodyPr>
          <a:lstStyle/>
          <a:p>
            <a:pPr marL="0" indent="0">
              <a:buNone/>
            </a:pPr>
            <a:r>
              <a:rPr lang="en-US" dirty="0"/>
              <a:t>2.7 Instruction is </a:t>
            </a:r>
            <a:r>
              <a:rPr lang="en-US" b="1" dirty="0">
                <a:solidFill>
                  <a:schemeClr val="accent1"/>
                </a:solidFill>
              </a:rPr>
              <a:t>monitored and adjusted</a:t>
            </a:r>
            <a:r>
              <a:rPr lang="en-US" dirty="0"/>
              <a:t> to </a:t>
            </a:r>
            <a:r>
              <a:rPr lang="en-US" b="1" dirty="0">
                <a:solidFill>
                  <a:schemeClr val="accent1"/>
                </a:solidFill>
              </a:rPr>
              <a:t>meet individual learners’ needs </a:t>
            </a:r>
            <a:r>
              <a:rPr lang="en-US" dirty="0"/>
              <a:t>and the </a:t>
            </a:r>
            <a:r>
              <a:rPr lang="en-US" b="1" dirty="0">
                <a:solidFill>
                  <a:schemeClr val="accent1"/>
                </a:solidFill>
              </a:rPr>
              <a:t>institution’s learning expectations</a:t>
            </a:r>
            <a:r>
              <a:rPr lang="en-US" dirty="0"/>
              <a:t>.</a:t>
            </a:r>
          </a:p>
          <a:p>
            <a:pPr marL="0" indent="0">
              <a:buNone/>
            </a:pPr>
            <a:r>
              <a:rPr lang="en-US" dirty="0"/>
              <a:t>2.8 The institution </a:t>
            </a:r>
            <a:r>
              <a:rPr lang="en-US" b="1" dirty="0">
                <a:solidFill>
                  <a:schemeClr val="accent1"/>
                </a:solidFill>
              </a:rPr>
              <a:t>provides programs and services </a:t>
            </a:r>
            <a:r>
              <a:rPr lang="en-US" dirty="0"/>
              <a:t>for learners’ </a:t>
            </a:r>
            <a:r>
              <a:rPr lang="en-US" b="1" dirty="0">
                <a:solidFill>
                  <a:schemeClr val="accent1"/>
                </a:solidFill>
              </a:rPr>
              <a:t>educational futures and career planning.</a:t>
            </a:r>
          </a:p>
          <a:p>
            <a:pPr marL="0" indent="0">
              <a:buNone/>
            </a:pPr>
            <a:r>
              <a:rPr lang="en-US" dirty="0"/>
              <a:t>2.9 The institution </a:t>
            </a:r>
            <a:r>
              <a:rPr lang="en-US" b="1" dirty="0">
                <a:solidFill>
                  <a:schemeClr val="accent1"/>
                </a:solidFill>
              </a:rPr>
              <a:t>implements processes</a:t>
            </a:r>
            <a:r>
              <a:rPr lang="en-US" dirty="0"/>
              <a:t> to </a:t>
            </a:r>
            <a:r>
              <a:rPr lang="en-US" b="1" dirty="0">
                <a:solidFill>
                  <a:schemeClr val="accent1"/>
                </a:solidFill>
              </a:rPr>
              <a:t>identify and address </a:t>
            </a:r>
            <a:r>
              <a:rPr lang="en-US" dirty="0"/>
              <a:t>the specialized needs of learners.</a:t>
            </a:r>
          </a:p>
          <a:p>
            <a:pPr marL="0" indent="0">
              <a:buNone/>
            </a:pPr>
            <a:r>
              <a:rPr lang="en-US" dirty="0"/>
              <a:t>2.10 Learning </a:t>
            </a:r>
            <a:r>
              <a:rPr lang="en-US" b="1" dirty="0">
                <a:solidFill>
                  <a:schemeClr val="accent1"/>
                </a:solidFill>
              </a:rPr>
              <a:t>progress is reliably assessed </a:t>
            </a:r>
            <a:r>
              <a:rPr lang="en-US" dirty="0"/>
              <a:t>and </a:t>
            </a:r>
            <a:r>
              <a:rPr lang="en-US" b="1" dirty="0">
                <a:solidFill>
                  <a:schemeClr val="accent1"/>
                </a:solidFill>
              </a:rPr>
              <a:t>consistently and clearly communicated</a:t>
            </a:r>
            <a:r>
              <a:rPr lang="en-US" dirty="0"/>
              <a:t>.</a:t>
            </a:r>
          </a:p>
          <a:p>
            <a:pPr marL="0" indent="0">
              <a:buNone/>
            </a:pPr>
            <a:r>
              <a:rPr lang="en-US" dirty="0"/>
              <a:t>2.11 Educators </a:t>
            </a:r>
            <a:r>
              <a:rPr lang="en-US" b="1" dirty="0">
                <a:solidFill>
                  <a:schemeClr val="accent1"/>
                </a:solidFill>
              </a:rPr>
              <a:t>gather, analyze, and use formative and summative data </a:t>
            </a:r>
            <a:r>
              <a:rPr lang="en-US" dirty="0"/>
              <a:t>that </a:t>
            </a:r>
            <a:r>
              <a:rPr lang="en-US" b="1" dirty="0">
                <a:solidFill>
                  <a:schemeClr val="accent1"/>
                </a:solidFill>
              </a:rPr>
              <a:t>lead to </a:t>
            </a:r>
            <a:r>
              <a:rPr lang="en-US" dirty="0"/>
              <a:t>demonstrable </a:t>
            </a:r>
            <a:r>
              <a:rPr lang="en-US" b="1" dirty="0">
                <a:solidFill>
                  <a:schemeClr val="accent1"/>
                </a:solidFill>
              </a:rPr>
              <a:t>improvement of student learning</a:t>
            </a:r>
            <a:r>
              <a:rPr lang="en-US" dirty="0"/>
              <a:t>.</a:t>
            </a:r>
          </a:p>
          <a:p>
            <a:pPr marL="0" indent="0">
              <a:buNone/>
            </a:pPr>
            <a:r>
              <a:rPr lang="en-US" dirty="0"/>
              <a:t>2.12 The institution </a:t>
            </a:r>
            <a:r>
              <a:rPr lang="en-US" b="1" dirty="0">
                <a:solidFill>
                  <a:schemeClr val="accent1"/>
                </a:solidFill>
              </a:rPr>
              <a:t>implements a process to continuously assess its programs </a:t>
            </a:r>
            <a:r>
              <a:rPr lang="en-US" dirty="0">
                <a:solidFill>
                  <a:schemeClr val="accent1"/>
                </a:solidFill>
              </a:rPr>
              <a:t>and</a:t>
            </a:r>
            <a:r>
              <a:rPr lang="en-US" dirty="0"/>
              <a:t> organizational </a:t>
            </a:r>
            <a:r>
              <a:rPr lang="en-US" b="1" dirty="0">
                <a:solidFill>
                  <a:schemeClr val="accent1"/>
                </a:solidFill>
              </a:rPr>
              <a:t>conditions to improve student learning</a:t>
            </a:r>
            <a:r>
              <a:rPr lang="en-US" dirty="0"/>
              <a:t>.</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34070796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DECE595-E2D0-4025-9F46-77F24CBD5E58}"/>
              </a:ext>
            </a:extLst>
          </p:cNvPr>
          <p:cNvSpPr>
            <a:spLocks noGrp="1"/>
          </p:cNvSpPr>
          <p:nvPr>
            <p:ph type="title"/>
          </p:nvPr>
        </p:nvSpPr>
        <p:spPr>
          <a:xfrm>
            <a:off x="130065" y="178676"/>
            <a:ext cx="11931870" cy="2343807"/>
          </a:xfrm>
        </p:spPr>
        <p:txBody>
          <a:bodyPr anchor="t">
            <a:normAutofit/>
          </a:bodyPr>
          <a:lstStyle/>
          <a:p>
            <a:pPr algn="ctr"/>
            <a:r>
              <a:rPr lang="en-US" dirty="0"/>
              <a:t>Let’s look at the </a:t>
            </a:r>
            <a:r>
              <a:rPr lang="en-US" b="1" dirty="0">
                <a:solidFill>
                  <a:schemeClr val="accent2"/>
                </a:solidFill>
              </a:rPr>
              <a:t>Resource Domain </a:t>
            </a:r>
            <a:r>
              <a:rPr lang="en-US" dirty="0"/>
              <a:t>standards.</a:t>
            </a:r>
          </a:p>
        </p:txBody>
      </p:sp>
      <p:sp>
        <p:nvSpPr>
          <p:cNvPr id="5" name="Content Placeholder 4">
            <a:extLst>
              <a:ext uri="{FF2B5EF4-FFF2-40B4-BE49-F238E27FC236}">
                <a16:creationId xmlns:a16="http://schemas.microsoft.com/office/drawing/2014/main" id="{AD02A46C-1684-4BF9-85E0-1BD120449235}"/>
              </a:ext>
            </a:extLst>
          </p:cNvPr>
          <p:cNvSpPr>
            <a:spLocks noGrp="1"/>
          </p:cNvSpPr>
          <p:nvPr>
            <p:ph idx="1"/>
          </p:nvPr>
        </p:nvSpPr>
        <p:spPr>
          <a:xfrm>
            <a:off x="219402" y="940675"/>
            <a:ext cx="11753195" cy="5507421"/>
          </a:xfrm>
        </p:spPr>
        <p:txBody>
          <a:bodyPr>
            <a:noAutofit/>
          </a:bodyPr>
          <a:lstStyle/>
          <a:p>
            <a:pPr marL="0" marR="0">
              <a:lnSpc>
                <a:spcPct val="107000"/>
              </a:lnSpc>
              <a:spcBef>
                <a:spcPts val="0"/>
              </a:spcBef>
              <a:spcAft>
                <a:spcPts val="0"/>
              </a:spcAft>
            </a:pPr>
            <a:r>
              <a:rPr lang="en-US" b="1" i="1" dirty="0">
                <a:latin typeface="Calibri Light" panose="020F0302020204030204" pitchFamily="34" charset="0"/>
                <a:ea typeface="Calibri" panose="020F0502020204030204" pitchFamily="34" charset="0"/>
                <a:cs typeface="Times New Roman" panose="02020603050405020304" pitchFamily="18" charset="0"/>
              </a:rPr>
              <a:t>Resource Capacity Domain: </a:t>
            </a:r>
            <a:r>
              <a:rPr lang="en-US" dirty="0">
                <a:latin typeface="Calibri Light" panose="020F0302020204030204" pitchFamily="34" charset="0"/>
                <a:ea typeface="Calibri" panose="020F0502020204030204" pitchFamily="34" charset="0"/>
                <a:cs typeface="Times New Roman" panose="02020603050405020304" pitchFamily="18" charset="0"/>
              </a:rPr>
              <a:t>The </a:t>
            </a:r>
            <a:r>
              <a:rPr lang="en-US" b="1" dirty="0">
                <a:solidFill>
                  <a:srgbClr val="ED7D31"/>
                </a:solidFill>
                <a:latin typeface="Calibri Light" panose="020F0302020204030204" pitchFamily="34" charset="0"/>
                <a:ea typeface="Calibri" panose="020F0502020204030204" pitchFamily="34" charset="0"/>
                <a:cs typeface="Times New Roman" panose="02020603050405020304" pitchFamily="18" charset="0"/>
              </a:rPr>
              <a:t>use and distribution of resources support the stated mission</a:t>
            </a:r>
            <a:r>
              <a:rPr lang="en-US" dirty="0">
                <a:solidFill>
                  <a:srgbClr val="ED7D31"/>
                </a:solidFill>
                <a:latin typeface="Calibri Light" panose="020F0302020204030204" pitchFamily="34" charset="0"/>
                <a:ea typeface="Calibri" panose="020F0502020204030204" pitchFamily="34" charset="0"/>
                <a:cs typeface="Times New Roman" panose="02020603050405020304" pitchFamily="18" charset="0"/>
              </a:rPr>
              <a:t> </a:t>
            </a:r>
            <a:r>
              <a:rPr lang="en-US" dirty="0">
                <a:latin typeface="Calibri Light" panose="020F0302020204030204" pitchFamily="34" charset="0"/>
                <a:ea typeface="Calibri" panose="020F0502020204030204" pitchFamily="34" charset="0"/>
                <a:cs typeface="Times New Roman" panose="02020603050405020304" pitchFamily="18" charset="0"/>
              </a:rPr>
              <a:t>of the institution. Institutions ensure that:</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dirty="0">
                <a:latin typeface="Calibri Light" panose="020F0302020204030204" pitchFamily="34" charset="0"/>
                <a:ea typeface="Calibri" panose="020F0502020204030204" pitchFamily="34" charset="0"/>
                <a:cs typeface="Times New Roman" panose="02020603050405020304" pitchFamily="18" charset="0"/>
              </a:rPr>
              <a:t>resources are </a:t>
            </a:r>
            <a:r>
              <a:rPr lang="en-US" b="1" dirty="0">
                <a:solidFill>
                  <a:srgbClr val="ED7D31"/>
                </a:solidFill>
                <a:latin typeface="Calibri Light" panose="020F0302020204030204" pitchFamily="34" charset="0"/>
                <a:ea typeface="Calibri" panose="020F0502020204030204" pitchFamily="34" charset="0"/>
                <a:cs typeface="Times New Roman" panose="02020603050405020304" pitchFamily="18" charset="0"/>
              </a:rPr>
              <a:t>distributed and utilized equitably</a:t>
            </a:r>
            <a:r>
              <a:rPr lang="en-US" dirty="0">
                <a:solidFill>
                  <a:srgbClr val="ED7D31"/>
                </a:solidFill>
                <a:latin typeface="Calibri Light" panose="020F0302020204030204" pitchFamily="34" charset="0"/>
                <a:ea typeface="Calibri" panose="020F0502020204030204" pitchFamily="34" charset="0"/>
                <a:cs typeface="Times New Roman" panose="02020603050405020304" pitchFamily="18" charset="0"/>
              </a:rPr>
              <a:t> </a:t>
            </a:r>
            <a:r>
              <a:rPr lang="en-US" dirty="0">
                <a:latin typeface="Calibri Light" panose="020F0302020204030204" pitchFamily="34" charset="0"/>
                <a:ea typeface="Calibri" panose="020F0502020204030204" pitchFamily="34" charset="0"/>
                <a:cs typeface="Times New Roman" panose="02020603050405020304" pitchFamily="18" charset="0"/>
              </a:rPr>
              <a:t>so that the </a:t>
            </a:r>
            <a:r>
              <a:rPr lang="en-US" b="1" dirty="0">
                <a:solidFill>
                  <a:srgbClr val="ED7D31"/>
                </a:solidFill>
                <a:latin typeface="Calibri Light" panose="020F0302020204030204" pitchFamily="34" charset="0"/>
                <a:ea typeface="Calibri" panose="020F0502020204030204" pitchFamily="34" charset="0"/>
                <a:cs typeface="Times New Roman" panose="02020603050405020304" pitchFamily="18" charset="0"/>
              </a:rPr>
              <a:t>needs of all learners are adequately and effectively addressed</a:t>
            </a:r>
            <a:r>
              <a:rPr lang="en-US" dirty="0">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dirty="0">
                <a:latin typeface="Calibri Light" panose="020F0302020204030204" pitchFamily="34" charset="0"/>
                <a:ea typeface="Calibri" panose="020F0502020204030204" pitchFamily="34" charset="0"/>
                <a:cs typeface="Times New Roman" panose="02020603050405020304" pitchFamily="18" charset="0"/>
              </a:rPr>
              <a:t>The utilization of resources </a:t>
            </a:r>
            <a:r>
              <a:rPr lang="en-US" b="1" dirty="0">
                <a:solidFill>
                  <a:srgbClr val="ED7D31"/>
                </a:solidFill>
                <a:latin typeface="Calibri Light" panose="020F0302020204030204" pitchFamily="34" charset="0"/>
                <a:ea typeface="Calibri" panose="020F0502020204030204" pitchFamily="34" charset="0"/>
                <a:cs typeface="Times New Roman" panose="02020603050405020304" pitchFamily="18" charset="0"/>
              </a:rPr>
              <a:t>includes support for professional learning for all staff</a:t>
            </a:r>
            <a:r>
              <a:rPr lang="en-US" dirty="0">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Calibri" panose="020F0502020204030204" pitchFamily="34" charset="0"/>
              <a:ea typeface="Calibri" panose="020F0502020204030204" pitchFamily="34" charset="0"/>
              <a:cs typeface="Times New Roman" panose="02020603050405020304" pitchFamily="18" charset="0"/>
            </a:endParaRPr>
          </a:p>
          <a:p>
            <a:r>
              <a:rPr lang="en-US" dirty="0">
                <a:latin typeface="Calibri Light" panose="020F0302020204030204" pitchFamily="34" charset="0"/>
                <a:ea typeface="Calibri" panose="020F0502020204030204" pitchFamily="34" charset="0"/>
              </a:rPr>
              <a:t>The institution </a:t>
            </a:r>
            <a:r>
              <a:rPr lang="en-US" b="1" dirty="0">
                <a:solidFill>
                  <a:srgbClr val="ED7D31"/>
                </a:solidFill>
                <a:latin typeface="Calibri Light" panose="020F0302020204030204" pitchFamily="34" charset="0"/>
                <a:ea typeface="Calibri" panose="020F0502020204030204" pitchFamily="34" charset="0"/>
              </a:rPr>
              <a:t>examines the allocation and use of resources</a:t>
            </a:r>
            <a:r>
              <a:rPr lang="en-US" dirty="0">
                <a:solidFill>
                  <a:srgbClr val="ED7D31"/>
                </a:solidFill>
                <a:latin typeface="Calibri Light" panose="020F0302020204030204" pitchFamily="34" charset="0"/>
                <a:ea typeface="Calibri" panose="020F0502020204030204" pitchFamily="34" charset="0"/>
              </a:rPr>
              <a:t> </a:t>
            </a:r>
            <a:r>
              <a:rPr lang="en-US" dirty="0">
                <a:latin typeface="Calibri Light" panose="020F0302020204030204" pitchFamily="34" charset="0"/>
                <a:ea typeface="Calibri" panose="020F0502020204030204" pitchFamily="34" charset="0"/>
              </a:rPr>
              <a:t>to ensure appropriate levels of funding, </a:t>
            </a:r>
            <a:r>
              <a:rPr lang="en-US" b="1" dirty="0">
                <a:solidFill>
                  <a:srgbClr val="ED7D31"/>
                </a:solidFill>
                <a:latin typeface="Calibri Light" panose="020F0302020204030204" pitchFamily="34" charset="0"/>
                <a:ea typeface="Calibri" panose="020F0502020204030204" pitchFamily="34" charset="0"/>
              </a:rPr>
              <a:t>sustainability, organizational effectiveness, and increased student learning</a:t>
            </a:r>
            <a:endParaRPr lang="en-US" dirty="0"/>
          </a:p>
          <a:p>
            <a:pPr marL="0" indent="0">
              <a:buNone/>
            </a:pPr>
            <a:endParaRPr lang="en-US" dirty="0"/>
          </a:p>
        </p:txBody>
      </p:sp>
      <p:sp>
        <p:nvSpPr>
          <p:cNvPr id="6" name="TextBox 5">
            <a:extLst>
              <a:ext uri="{FF2B5EF4-FFF2-40B4-BE49-F238E27FC236}">
                <a16:creationId xmlns:a16="http://schemas.microsoft.com/office/drawing/2014/main" id="{177333CF-60CC-4451-BA7C-F6EEAF620221}"/>
              </a:ext>
            </a:extLst>
          </p:cNvPr>
          <p:cNvSpPr txBox="1"/>
          <p:nvPr/>
        </p:nvSpPr>
        <p:spPr>
          <a:xfrm rot="752518">
            <a:off x="8326622" y="5015415"/>
            <a:ext cx="3281174" cy="1323439"/>
          </a:xfrm>
          <a:prstGeom prst="rect">
            <a:avLst/>
          </a:prstGeom>
          <a:solidFill>
            <a:srgbClr val="FFFF00"/>
          </a:solidFill>
          <a:ln w="38100">
            <a:solidFill>
              <a:schemeClr val="tx1"/>
            </a:solidFill>
          </a:ln>
        </p:spPr>
        <p:txBody>
          <a:bodyPr wrap="square" rtlCol="0">
            <a:spAutoFit/>
          </a:bodyPr>
          <a:lstStyle/>
          <a:p>
            <a:pPr algn="ctr"/>
            <a:r>
              <a:rPr lang="en-US" sz="4000" b="1" dirty="0"/>
              <a:t>It’s all about the EVIDENCE!</a:t>
            </a:r>
          </a:p>
        </p:txBody>
      </p:sp>
    </p:spTree>
    <p:extLst>
      <p:ext uri="{BB962C8B-B14F-4D97-AF65-F5344CB8AC3E}">
        <p14:creationId xmlns:p14="http://schemas.microsoft.com/office/powerpoint/2010/main" val="1078023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DECE595-E2D0-4025-9F46-77F24CBD5E58}"/>
              </a:ext>
            </a:extLst>
          </p:cNvPr>
          <p:cNvSpPr>
            <a:spLocks noGrp="1"/>
          </p:cNvSpPr>
          <p:nvPr>
            <p:ph type="title"/>
          </p:nvPr>
        </p:nvSpPr>
        <p:spPr>
          <a:xfrm>
            <a:off x="130065" y="178677"/>
            <a:ext cx="11931870" cy="725450"/>
          </a:xfrm>
        </p:spPr>
        <p:txBody>
          <a:bodyPr anchor="t">
            <a:normAutofit/>
          </a:bodyPr>
          <a:lstStyle/>
          <a:p>
            <a:pPr algn="ctr"/>
            <a:r>
              <a:rPr lang="en-US" dirty="0"/>
              <a:t>Today we will focus on the </a:t>
            </a:r>
            <a:r>
              <a:rPr lang="en-US" b="1" dirty="0">
                <a:solidFill>
                  <a:schemeClr val="accent2"/>
                </a:solidFill>
              </a:rPr>
              <a:t>Resource Domain</a:t>
            </a:r>
            <a:r>
              <a:rPr lang="en-US" dirty="0"/>
              <a:t>.</a:t>
            </a:r>
          </a:p>
        </p:txBody>
      </p:sp>
      <p:sp>
        <p:nvSpPr>
          <p:cNvPr id="2" name="Rectangle 1">
            <a:extLst>
              <a:ext uri="{FF2B5EF4-FFF2-40B4-BE49-F238E27FC236}">
                <a16:creationId xmlns:a16="http://schemas.microsoft.com/office/drawing/2014/main" id="{BAB97951-8EA4-4787-B703-81DB1EBDD270}"/>
              </a:ext>
            </a:extLst>
          </p:cNvPr>
          <p:cNvSpPr/>
          <p:nvPr/>
        </p:nvSpPr>
        <p:spPr>
          <a:xfrm>
            <a:off x="306512" y="1259898"/>
            <a:ext cx="10880333" cy="4334328"/>
          </a:xfrm>
          <a:prstGeom prst="rect">
            <a:avLst/>
          </a:prstGeom>
        </p:spPr>
        <p:txBody>
          <a:bodyPr wrap="square">
            <a:spAutoFit/>
          </a:bodyPr>
          <a:lstStyle/>
          <a:p>
            <a:pPr>
              <a:lnSpc>
                <a:spcPct val="107000"/>
              </a:lnSpc>
              <a:spcAft>
                <a:spcPts val="800"/>
              </a:spcAft>
            </a:pPr>
            <a:r>
              <a:rPr lang="en-US" sz="2400" dirty="0">
                <a:latin typeface="Calibri" panose="020F0502020204030204" pitchFamily="34" charset="0"/>
                <a:ea typeface="Calibri" panose="020F0502020204030204" pitchFamily="34" charset="0"/>
                <a:cs typeface="Times New Roman" panose="02020603050405020304" pitchFamily="18" charset="0"/>
              </a:rPr>
              <a:t>3.1 The institution </a:t>
            </a:r>
            <a:r>
              <a:rPr lang="en-US" sz="2400" b="1" dirty="0">
                <a:solidFill>
                  <a:srgbClr val="ED7D31"/>
                </a:solidFill>
                <a:latin typeface="Calibri" panose="020F0502020204030204" pitchFamily="34" charset="0"/>
                <a:ea typeface="Calibri" panose="020F0502020204030204" pitchFamily="34" charset="0"/>
                <a:cs typeface="Times New Roman" panose="02020603050405020304" pitchFamily="18" charset="0"/>
              </a:rPr>
              <a:t>plans and delivers professional learning to improve the learning environment, learner achievement, and the institution’s effectiveness</a:t>
            </a:r>
            <a:r>
              <a:rPr lang="en-US" sz="2400" dirty="0">
                <a:latin typeface="Calibri" panose="020F0502020204030204" pitchFamily="34" charset="0"/>
                <a:ea typeface="Calibri" panose="020F0502020204030204" pitchFamily="34" charset="0"/>
                <a:cs typeface="Times New Roman" panose="02020603050405020304" pitchFamily="18" charset="0"/>
              </a:rPr>
              <a:t>.</a:t>
            </a:r>
          </a:p>
          <a:p>
            <a:pPr>
              <a:lnSpc>
                <a:spcPct val="107000"/>
              </a:lnSpc>
              <a:spcAft>
                <a:spcPts val="800"/>
              </a:spcAft>
            </a:pPr>
            <a:r>
              <a:rPr lang="en-US" sz="2400" dirty="0">
                <a:latin typeface="Calibri" panose="020F0502020204030204" pitchFamily="34" charset="0"/>
                <a:ea typeface="Calibri" panose="020F0502020204030204" pitchFamily="34" charset="0"/>
                <a:cs typeface="Times New Roman" panose="02020603050405020304" pitchFamily="18" charset="0"/>
              </a:rPr>
              <a:t>3.2 The institution’s </a:t>
            </a:r>
            <a:r>
              <a:rPr lang="en-US" sz="2400" b="1" dirty="0">
                <a:solidFill>
                  <a:srgbClr val="ED7D31"/>
                </a:solidFill>
                <a:latin typeface="Calibri" panose="020F0502020204030204" pitchFamily="34" charset="0"/>
                <a:ea typeface="Calibri" panose="020F0502020204030204" pitchFamily="34" charset="0"/>
                <a:cs typeface="Times New Roman" panose="02020603050405020304" pitchFamily="18" charset="0"/>
              </a:rPr>
              <a:t>professional learning structure and expectations promote collaboration and collegiality to improve learner performance and organizational effectiveness.</a:t>
            </a:r>
          </a:p>
          <a:p>
            <a:pPr>
              <a:lnSpc>
                <a:spcPct val="107000"/>
              </a:lnSpc>
              <a:spcAft>
                <a:spcPts val="800"/>
              </a:spcAft>
            </a:pPr>
            <a:r>
              <a:rPr lang="en-US" sz="2400" dirty="0">
                <a:latin typeface="Calibri" panose="020F0502020204030204" pitchFamily="34" charset="0"/>
                <a:ea typeface="Calibri" panose="020F0502020204030204" pitchFamily="34" charset="0"/>
              </a:rPr>
              <a:t>3.3 The institution </a:t>
            </a:r>
            <a:r>
              <a:rPr lang="en-US" sz="2400" b="1" dirty="0">
                <a:solidFill>
                  <a:srgbClr val="ED7D31"/>
                </a:solidFill>
                <a:latin typeface="Calibri" panose="020F0502020204030204" pitchFamily="34" charset="0"/>
                <a:ea typeface="Calibri" panose="020F0502020204030204" pitchFamily="34" charset="0"/>
              </a:rPr>
              <a:t>provides induction, mentoring, and coaching programs</a:t>
            </a:r>
            <a:r>
              <a:rPr lang="en-US" sz="2400" dirty="0">
                <a:solidFill>
                  <a:srgbClr val="ED7D31"/>
                </a:solidFill>
                <a:latin typeface="Calibri" panose="020F0502020204030204" pitchFamily="34" charset="0"/>
                <a:ea typeface="Calibri" panose="020F0502020204030204" pitchFamily="34" charset="0"/>
              </a:rPr>
              <a:t> </a:t>
            </a:r>
            <a:r>
              <a:rPr lang="en-US" sz="2400" dirty="0">
                <a:latin typeface="Calibri" panose="020F0502020204030204" pitchFamily="34" charset="0"/>
                <a:ea typeface="Calibri" panose="020F0502020204030204" pitchFamily="34" charset="0"/>
              </a:rPr>
              <a:t>that ensure all staff members have the knowledge and skills to improve student performance and organizational effectiveness.</a:t>
            </a:r>
          </a:p>
          <a:p>
            <a:pPr>
              <a:lnSpc>
                <a:spcPct val="107000"/>
              </a:lnSpc>
              <a:spcAft>
                <a:spcPts val="800"/>
              </a:spcAft>
            </a:pPr>
            <a:r>
              <a:rPr lang="en-US" sz="2400" dirty="0">
                <a:latin typeface="Calibri" panose="020F0502020204030204" pitchFamily="34" charset="0"/>
                <a:ea typeface="Calibri" panose="020F0502020204030204" pitchFamily="34" charset="0"/>
                <a:cs typeface="Times New Roman" panose="02020603050405020304" pitchFamily="18" charset="0"/>
              </a:rPr>
              <a:t>3.4 The institution </a:t>
            </a:r>
            <a:r>
              <a:rPr lang="en-US" sz="2400" b="1" dirty="0">
                <a:solidFill>
                  <a:srgbClr val="ED7D31"/>
                </a:solidFill>
                <a:latin typeface="Calibri" panose="020F0502020204030204" pitchFamily="34" charset="0"/>
                <a:ea typeface="Calibri" panose="020F0502020204030204" pitchFamily="34" charset="0"/>
                <a:cs typeface="Times New Roman" panose="02020603050405020304" pitchFamily="18" charset="0"/>
              </a:rPr>
              <a:t>attracts and retains qualified personnel</a:t>
            </a:r>
            <a:r>
              <a:rPr lang="en-US" sz="2400" dirty="0">
                <a:solidFill>
                  <a:srgbClr val="ED7D31"/>
                </a:solidFill>
                <a:latin typeface="Calibri" panose="020F0502020204030204" pitchFamily="34" charset="0"/>
                <a:ea typeface="Calibri" panose="020F0502020204030204" pitchFamily="34" charset="0"/>
                <a:cs typeface="Times New Roman" panose="02020603050405020304" pitchFamily="18" charset="0"/>
              </a:rPr>
              <a:t> </a:t>
            </a:r>
            <a:r>
              <a:rPr lang="en-US" sz="2400" dirty="0">
                <a:latin typeface="Calibri" panose="020F0502020204030204" pitchFamily="34" charset="0"/>
                <a:ea typeface="Calibri" panose="020F0502020204030204" pitchFamily="34" charset="0"/>
                <a:cs typeface="Times New Roman" panose="02020603050405020304" pitchFamily="18" charset="0"/>
              </a:rPr>
              <a:t>who </a:t>
            </a:r>
            <a:r>
              <a:rPr lang="en-US" sz="2400" b="1" dirty="0">
                <a:solidFill>
                  <a:srgbClr val="ED7D31"/>
                </a:solidFill>
                <a:latin typeface="Calibri" panose="020F0502020204030204" pitchFamily="34" charset="0"/>
                <a:ea typeface="Calibri" panose="020F0502020204030204" pitchFamily="34" charset="0"/>
                <a:cs typeface="Times New Roman" panose="02020603050405020304" pitchFamily="18" charset="0"/>
              </a:rPr>
              <a:t>support the institution’s purpose and direction.</a:t>
            </a:r>
          </a:p>
        </p:txBody>
      </p:sp>
    </p:spTree>
    <p:extLst>
      <p:ext uri="{BB962C8B-B14F-4D97-AF65-F5344CB8AC3E}">
        <p14:creationId xmlns:p14="http://schemas.microsoft.com/office/powerpoint/2010/main" val="3355817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DECE595-E2D0-4025-9F46-77F24CBD5E58}"/>
              </a:ext>
            </a:extLst>
          </p:cNvPr>
          <p:cNvSpPr>
            <a:spLocks noGrp="1"/>
          </p:cNvSpPr>
          <p:nvPr>
            <p:ph type="title"/>
          </p:nvPr>
        </p:nvSpPr>
        <p:spPr>
          <a:xfrm>
            <a:off x="130065" y="178676"/>
            <a:ext cx="11931870" cy="2343807"/>
          </a:xfrm>
        </p:spPr>
        <p:txBody>
          <a:bodyPr anchor="t">
            <a:normAutofit/>
          </a:bodyPr>
          <a:lstStyle/>
          <a:p>
            <a:pPr algn="ctr"/>
            <a:r>
              <a:rPr lang="en-US" dirty="0"/>
              <a:t>Let’s look at the </a:t>
            </a:r>
            <a:r>
              <a:rPr lang="en-US" b="1" dirty="0">
                <a:solidFill>
                  <a:schemeClr val="accent2"/>
                </a:solidFill>
              </a:rPr>
              <a:t>Resource Domain </a:t>
            </a:r>
            <a:r>
              <a:rPr lang="en-US" dirty="0"/>
              <a:t>standards.</a:t>
            </a:r>
          </a:p>
        </p:txBody>
      </p:sp>
      <p:sp>
        <p:nvSpPr>
          <p:cNvPr id="3" name="Content Placeholder 2">
            <a:extLst>
              <a:ext uri="{FF2B5EF4-FFF2-40B4-BE49-F238E27FC236}">
                <a16:creationId xmlns:a16="http://schemas.microsoft.com/office/drawing/2014/main" id="{9C7A7EC6-60BD-4FE5-930E-8199C742C891}"/>
              </a:ext>
            </a:extLst>
          </p:cNvPr>
          <p:cNvSpPr>
            <a:spLocks noGrp="1"/>
          </p:cNvSpPr>
          <p:nvPr>
            <p:ph idx="1"/>
          </p:nvPr>
        </p:nvSpPr>
        <p:spPr>
          <a:xfrm>
            <a:off x="525266" y="1054226"/>
            <a:ext cx="11141468" cy="5085824"/>
          </a:xfrm>
        </p:spPr>
        <p:txBody>
          <a:bodyPr/>
          <a:lstStyle/>
          <a:p>
            <a:pPr marL="0" indent="0">
              <a:buNone/>
            </a:pPr>
            <a:r>
              <a:rPr lang="en-US" dirty="0">
                <a:latin typeface="Calibri" panose="020F0502020204030204" pitchFamily="34" charset="0"/>
                <a:ea typeface="Calibri" panose="020F0502020204030204" pitchFamily="34" charset="0"/>
              </a:rPr>
              <a:t>3.5 The institution </a:t>
            </a:r>
            <a:r>
              <a:rPr lang="en-US" b="1" dirty="0">
                <a:solidFill>
                  <a:srgbClr val="ED7D31"/>
                </a:solidFill>
                <a:latin typeface="Calibri" panose="020F0502020204030204" pitchFamily="34" charset="0"/>
                <a:ea typeface="Calibri" panose="020F0502020204030204" pitchFamily="34" charset="0"/>
              </a:rPr>
              <a:t>integrates digital resources into teaching, learning, and operations</a:t>
            </a:r>
            <a:r>
              <a:rPr lang="en-US" dirty="0">
                <a:latin typeface="Calibri" panose="020F0502020204030204" pitchFamily="34" charset="0"/>
                <a:ea typeface="Calibri" panose="020F0502020204030204" pitchFamily="34" charset="0"/>
              </a:rPr>
              <a:t> to improve professional practice, student performance, and organizational effectiveness.</a:t>
            </a:r>
          </a:p>
          <a:p>
            <a:pPr marL="0" indent="0">
              <a:buNone/>
            </a:pPr>
            <a:r>
              <a:rPr lang="en-US" dirty="0">
                <a:latin typeface="Calibri" panose="020F0502020204030204" pitchFamily="34" charset="0"/>
                <a:ea typeface="Calibri" panose="020F0502020204030204" pitchFamily="34" charset="0"/>
              </a:rPr>
              <a:t>3.6 The institution </a:t>
            </a:r>
            <a:r>
              <a:rPr lang="en-US" b="1" dirty="0">
                <a:solidFill>
                  <a:srgbClr val="ED7D31"/>
                </a:solidFill>
                <a:latin typeface="Calibri" panose="020F0502020204030204" pitchFamily="34" charset="0"/>
                <a:ea typeface="Calibri" panose="020F0502020204030204" pitchFamily="34" charset="0"/>
              </a:rPr>
              <a:t>provides access to information resources and materials</a:t>
            </a:r>
            <a:r>
              <a:rPr lang="en-US" dirty="0">
                <a:solidFill>
                  <a:srgbClr val="ED7D31"/>
                </a:solidFill>
                <a:latin typeface="Calibri" panose="020F0502020204030204" pitchFamily="34" charset="0"/>
                <a:ea typeface="Calibri" panose="020F0502020204030204" pitchFamily="34" charset="0"/>
              </a:rPr>
              <a:t> </a:t>
            </a:r>
            <a:r>
              <a:rPr lang="en-US" dirty="0">
                <a:latin typeface="Calibri" panose="020F0502020204030204" pitchFamily="34" charset="0"/>
                <a:ea typeface="Calibri" panose="020F0502020204030204" pitchFamily="34" charset="0"/>
              </a:rPr>
              <a:t>to support the curriculum, programs, and needs of students, staff, and the institution.</a:t>
            </a:r>
          </a:p>
          <a:p>
            <a:pPr marL="0" indent="0">
              <a:buNone/>
            </a:pPr>
            <a:r>
              <a:rPr lang="en-US" dirty="0">
                <a:latin typeface="Calibri" panose="020F0502020204030204" pitchFamily="34" charset="0"/>
                <a:ea typeface="Calibri" panose="020F0502020204030204" pitchFamily="34" charset="0"/>
              </a:rPr>
              <a:t>3.7 The institution demonstrates </a:t>
            </a:r>
            <a:r>
              <a:rPr lang="en-US" b="1" dirty="0">
                <a:solidFill>
                  <a:srgbClr val="ED7D31"/>
                </a:solidFill>
                <a:latin typeface="Calibri" panose="020F0502020204030204" pitchFamily="34" charset="0"/>
                <a:ea typeface="Calibri" panose="020F0502020204030204" pitchFamily="34" charset="0"/>
              </a:rPr>
              <a:t>strategic resource management</a:t>
            </a:r>
            <a:r>
              <a:rPr lang="en-US" dirty="0">
                <a:solidFill>
                  <a:srgbClr val="ED7D31"/>
                </a:solidFill>
                <a:latin typeface="Calibri" panose="020F0502020204030204" pitchFamily="34" charset="0"/>
                <a:ea typeface="Calibri" panose="020F0502020204030204" pitchFamily="34" charset="0"/>
              </a:rPr>
              <a:t> </a:t>
            </a:r>
            <a:r>
              <a:rPr lang="en-US" dirty="0">
                <a:latin typeface="Calibri" panose="020F0502020204030204" pitchFamily="34" charset="0"/>
                <a:ea typeface="Calibri" panose="020F0502020204030204" pitchFamily="34" charset="0"/>
              </a:rPr>
              <a:t>that includes </a:t>
            </a:r>
            <a:r>
              <a:rPr lang="en-US" b="1" dirty="0">
                <a:solidFill>
                  <a:srgbClr val="ED7D31"/>
                </a:solidFill>
                <a:latin typeface="Calibri" panose="020F0502020204030204" pitchFamily="34" charset="0"/>
                <a:ea typeface="Calibri" panose="020F0502020204030204" pitchFamily="34" charset="0"/>
              </a:rPr>
              <a:t>long-range planning</a:t>
            </a:r>
            <a:r>
              <a:rPr lang="en-US" dirty="0">
                <a:solidFill>
                  <a:srgbClr val="ED7D31"/>
                </a:solidFill>
                <a:latin typeface="Calibri" panose="020F0502020204030204" pitchFamily="34" charset="0"/>
                <a:ea typeface="Calibri" panose="020F0502020204030204" pitchFamily="34" charset="0"/>
              </a:rPr>
              <a:t> </a:t>
            </a:r>
            <a:r>
              <a:rPr lang="en-US" dirty="0">
                <a:latin typeface="Calibri" panose="020F0502020204030204" pitchFamily="34" charset="0"/>
                <a:ea typeface="Calibri" panose="020F0502020204030204" pitchFamily="34" charset="0"/>
              </a:rPr>
              <a:t>and use of resources </a:t>
            </a:r>
            <a:r>
              <a:rPr lang="en-US" b="1" dirty="0">
                <a:solidFill>
                  <a:srgbClr val="ED7D31"/>
                </a:solidFill>
                <a:latin typeface="Calibri" panose="020F0502020204030204" pitchFamily="34" charset="0"/>
                <a:ea typeface="Calibri" panose="020F0502020204030204" pitchFamily="34" charset="0"/>
              </a:rPr>
              <a:t>in support of the institution’s purpose and direction.</a:t>
            </a:r>
          </a:p>
          <a:p>
            <a:pPr marL="0" indent="0">
              <a:buNone/>
            </a:pPr>
            <a:r>
              <a:rPr lang="en-US" dirty="0">
                <a:latin typeface="Calibri" panose="020F0502020204030204" pitchFamily="34" charset="0"/>
                <a:ea typeface="Calibri" panose="020F0502020204030204" pitchFamily="34" charset="0"/>
              </a:rPr>
              <a:t>3.8 The institution </a:t>
            </a:r>
            <a:r>
              <a:rPr lang="en-US" b="1" dirty="0">
                <a:solidFill>
                  <a:srgbClr val="ED7D31"/>
                </a:solidFill>
                <a:latin typeface="Calibri" panose="020F0502020204030204" pitchFamily="34" charset="0"/>
                <a:ea typeface="Calibri" panose="020F0502020204030204" pitchFamily="34" charset="0"/>
              </a:rPr>
              <a:t>allocates human, material, and fiscal resources in alignment with the institution’s identified needs and priorities</a:t>
            </a:r>
            <a:r>
              <a:rPr lang="en-US" dirty="0">
                <a:solidFill>
                  <a:srgbClr val="ED7D31"/>
                </a:solidFill>
                <a:latin typeface="Calibri" panose="020F0502020204030204" pitchFamily="34" charset="0"/>
                <a:ea typeface="Calibri" panose="020F0502020204030204" pitchFamily="34" charset="0"/>
              </a:rPr>
              <a:t> </a:t>
            </a:r>
            <a:r>
              <a:rPr lang="en-US" dirty="0">
                <a:latin typeface="Calibri" panose="020F0502020204030204" pitchFamily="34" charset="0"/>
                <a:ea typeface="Calibri" panose="020F0502020204030204" pitchFamily="34" charset="0"/>
              </a:rPr>
              <a:t>to improve student performance and organizational effectiveness.</a:t>
            </a:r>
            <a:endParaRPr lang="en-US" dirty="0"/>
          </a:p>
        </p:txBody>
      </p:sp>
    </p:spTree>
    <p:extLst>
      <p:ext uri="{BB962C8B-B14F-4D97-AF65-F5344CB8AC3E}">
        <p14:creationId xmlns:p14="http://schemas.microsoft.com/office/powerpoint/2010/main" val="55320522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A089F6CD79F704BB0403BAC91D414DD" ma:contentTypeVersion="13" ma:contentTypeDescription="Create a new document." ma:contentTypeScope="" ma:versionID="7c475d13c1e9883ea3dbe3c95687a7eb">
  <xsd:schema xmlns:xsd="http://www.w3.org/2001/XMLSchema" xmlns:xs="http://www.w3.org/2001/XMLSchema" xmlns:p="http://schemas.microsoft.com/office/2006/metadata/properties" xmlns:ns3="738e658d-1661-4623-aae2-d7870e5d0e15" xmlns:ns4="6d72ad98-b0e2-45e8-84b0-fca68b4463d2" targetNamespace="http://schemas.microsoft.com/office/2006/metadata/properties" ma:root="true" ma:fieldsID="5e8ac91557873e12485853b272137f7b" ns3:_="" ns4:_="">
    <xsd:import namespace="738e658d-1661-4623-aae2-d7870e5d0e15"/>
    <xsd:import namespace="6d72ad98-b0e2-45e8-84b0-fca68b4463d2"/>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DateTaken" minOccurs="0"/>
                <xsd:element ref="ns4:MediaServiceLocation" minOccurs="0"/>
                <xsd:element ref="ns4:MediaServiceOCR" minOccurs="0"/>
                <xsd:element ref="ns4:MediaServiceGenerationTime" minOccurs="0"/>
                <xsd:element ref="ns4:MediaServiceEventHashCod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38e658d-1661-4623-aae2-d7870e5d0e15"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d72ad98-b0e2-45e8-84b0-fca68b4463d2"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description="" ma:internalName="MediaServiceAutoTags" ma:readOnly="true">
      <xsd:simpleType>
        <xsd:restriction base="dms:Text"/>
      </xsd:simpleType>
    </xsd:element>
    <xsd:element name="MediaServiceDateTaken" ma:index="14" nillable="true" ma:displayName="MediaServiceDateTaken" ma:description="" ma:hidden="true" ma:internalName="MediaServiceDateTaken" ma:readOnly="true">
      <xsd:simpleType>
        <xsd:restriction base="dms:Text"/>
      </xsd:simpleType>
    </xsd:element>
    <xsd:element name="MediaServiceLocation" ma:index="15" nillable="true" ma:displayName="MediaServiceLocation" ma:description="" ma:internalName="MediaServiceLocation" ma:readOnly="true">
      <xsd:simpleType>
        <xsd:restriction base="dms:Text"/>
      </xsd:simpleType>
    </xsd:element>
    <xsd:element name="MediaServiceOCR" ma:index="16" nillable="true" ma:displayName="MediaServiceOCR"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4DA90B97-E1B2-412D-88B6-91215D144EB3}">
  <ds:schemaRefs>
    <ds:schemaRef ds:uri="http://schemas.microsoft.com/sharepoint/v3/contenttype/forms"/>
  </ds:schemaRefs>
</ds:datastoreItem>
</file>

<file path=customXml/itemProps2.xml><?xml version="1.0" encoding="utf-8"?>
<ds:datastoreItem xmlns:ds="http://schemas.openxmlformats.org/officeDocument/2006/customXml" ds:itemID="{5712D847-8CB8-4F83-A4D6-8A8AA8BAC00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38e658d-1661-4623-aae2-d7870e5d0e15"/>
    <ds:schemaRef ds:uri="6d72ad98-b0e2-45e8-84b0-fca68b4463d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35614B7-BB69-4739-A787-05123217079D}">
  <ds:schemaRefs>
    <ds:schemaRef ds:uri="http://schemas.microsoft.com/office/2006/documentManagement/types"/>
    <ds:schemaRef ds:uri="6d72ad98-b0e2-45e8-84b0-fca68b4463d2"/>
    <ds:schemaRef ds:uri="http://purl.org/dc/terms/"/>
    <ds:schemaRef ds:uri="http://schemas.openxmlformats.org/package/2006/metadata/core-properties"/>
    <ds:schemaRef ds:uri="http://purl.org/dc/dcmitype/"/>
    <ds:schemaRef ds:uri="http://schemas.microsoft.com/office/infopath/2007/PartnerControls"/>
    <ds:schemaRef ds:uri="738e658d-1661-4623-aae2-d7870e5d0e15"/>
    <ds:schemaRef ds:uri="http://purl.org/dc/elements/1.1/"/>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1782</TotalTime>
  <Words>3088</Words>
  <Application>Microsoft Office PowerPoint</Application>
  <PresentationFormat>Widescreen</PresentationFormat>
  <Paragraphs>304</Paragraphs>
  <Slides>28</Slides>
  <Notes>22</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28</vt:i4>
      </vt:variant>
    </vt:vector>
  </HeadingPairs>
  <TitlesOfParts>
    <vt:vector size="40" baseType="lpstr">
      <vt:lpstr>Yu Gothic Light</vt:lpstr>
      <vt:lpstr>Abadi</vt:lpstr>
      <vt:lpstr>Arial</vt:lpstr>
      <vt:lpstr>Calibri</vt:lpstr>
      <vt:lpstr>Calibri Light</vt:lpstr>
      <vt:lpstr>Century Gothic</vt:lpstr>
      <vt:lpstr>Futura Medium</vt:lpstr>
      <vt:lpstr>Helvetica</vt:lpstr>
      <vt:lpstr>Symbol</vt:lpstr>
      <vt:lpstr>Times New Roman</vt:lpstr>
      <vt:lpstr>Wingdings</vt:lpstr>
      <vt:lpstr>Office Theme</vt:lpstr>
      <vt:lpstr>Grade level Meetings</vt:lpstr>
      <vt:lpstr>PowerPoint Presentation</vt:lpstr>
      <vt:lpstr>PowerPoint Presentation</vt:lpstr>
      <vt:lpstr>PowerPoint Presentation</vt:lpstr>
      <vt:lpstr>York School District One  Beliefs and Commitments</vt:lpstr>
      <vt:lpstr>York School District One Strategic Goals</vt:lpstr>
      <vt:lpstr>PowerPoint Presentation</vt:lpstr>
      <vt:lpstr>PowerPoint Presentation</vt:lpstr>
      <vt:lpstr>PowerPoint Presentation</vt:lpstr>
      <vt:lpstr>York School District One Strategic Goals</vt:lpstr>
      <vt:lpstr>York School District One Strategic Goals</vt:lpstr>
      <vt:lpstr>York School District One Strategic Goals</vt:lpstr>
      <vt:lpstr>Expectations for HGSE-review and finalize</vt:lpstr>
      <vt:lpstr>What is a Learning Organization? </vt:lpstr>
      <vt:lpstr>Cognia</vt:lpstr>
      <vt:lpstr>PowerPoint Presentation</vt:lpstr>
      <vt:lpstr>PowerPoint Presentation</vt:lpstr>
      <vt:lpstr>PowerPoint Presentation</vt:lpstr>
      <vt:lpstr>PowerPoint Presentation</vt:lpstr>
      <vt:lpstr>PowerPoint Presentation</vt:lpstr>
      <vt:lpstr>Today we will focus on the Leadership Domain</vt:lpstr>
      <vt:lpstr>PowerPoint Presentation</vt:lpstr>
      <vt:lpstr>Today we will focus on the Learning Domain.</vt:lpstr>
      <vt:lpstr>Let’s look at the Learning Domain standards.</vt:lpstr>
      <vt:lpstr>Let’s look at the Learning Domain standards.</vt:lpstr>
      <vt:lpstr>Let’s look at the Resource Domain standards.</vt:lpstr>
      <vt:lpstr>Today we will focus on the Resource Domain.</vt:lpstr>
      <vt:lpstr>Let’s look at the Resource Domain standards.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Cognia Update and Next Steps</dc:title>
  <dc:creator>Latoya Dixon</dc:creator>
  <cp:lastModifiedBy>Tina Davis</cp:lastModifiedBy>
  <cp:revision>19</cp:revision>
  <dcterms:created xsi:type="dcterms:W3CDTF">2021-09-30T18:35:53Z</dcterms:created>
  <dcterms:modified xsi:type="dcterms:W3CDTF">2022-02-16T16:10:53Z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0x0101001A089F6CD79F704BB0403BAC91D414DD</vt:lpwstr>
  </property>
</Properties>
</file>