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6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534D0-9A80-46D2-8A4A-49DF6712FA92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9412F-D740-4D70-959F-33CC0DF5C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412F-D740-4D70-959F-33CC0DF5C55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E6873BC-4173-44AA-9396-D9D53F998A23}" type="datetimeFigureOut">
              <a:rPr lang="en-US" smtClean="0"/>
              <a:pPr/>
              <a:t>5/23/2011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A43055C-5ECF-4F53-8718-F33BD9ABC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  Anxiety and </a:t>
            </a:r>
            <a:br>
              <a:rPr lang="en-US" dirty="0" smtClean="0"/>
            </a:br>
            <a:r>
              <a:rPr lang="en-US" dirty="0" smtClean="0"/>
              <a:t>Test Taking Strategies</a:t>
            </a:r>
            <a:endParaRPr lang="en-US" dirty="0"/>
          </a:p>
        </p:txBody>
      </p:sp>
      <p:pic>
        <p:nvPicPr>
          <p:cNvPr id="4" name="Content Placeholder 3" descr="c:\Program Files\Microsoft Office\Clipart\standard\stddir1\bd06089_.wm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600200"/>
            <a:ext cx="396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00200" y="5562600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Presentation by:  Michelle R Gagnon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CC0000"/>
                </a:solidFill>
              </a:rPr>
              <a:t>What is Test Anxiety?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7526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dirty="0" smtClean="0"/>
              <a:t>Test anxiety is the feeling of nervousness and distress you experience before or during an test. Students who suffer from test anxiety report difficulties with concentration, mental blocks, and distractibility.</a:t>
            </a:r>
          </a:p>
          <a:p>
            <a:pPr algn="l"/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447800"/>
            <a:ext cx="3810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0000"/>
                </a:solidFill>
              </a:rPr>
              <a:t>What causes Test Anxiety?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Lack of preparation!</a:t>
            </a:r>
          </a:p>
          <a:p>
            <a:endParaRPr lang="en-US" sz="1200" dirty="0" smtClean="0"/>
          </a:p>
          <a:p>
            <a:r>
              <a:rPr lang="en-US" dirty="0" smtClean="0"/>
              <a:t>Past experiences of blanking out or performing badly on tests.</a:t>
            </a:r>
          </a:p>
          <a:p>
            <a:endParaRPr lang="en-US" sz="1200" dirty="0" smtClean="0"/>
          </a:p>
          <a:p>
            <a:r>
              <a:rPr lang="en-US" dirty="0" smtClean="0"/>
              <a:t>Focusing too much on the outcome.</a:t>
            </a:r>
          </a:p>
          <a:p>
            <a:endParaRPr lang="en-US" sz="1200" dirty="0" smtClean="0"/>
          </a:p>
          <a:p>
            <a:r>
              <a:rPr lang="en-US" dirty="0" smtClean="0"/>
              <a:t>Focusing too much on how other classmates and friends are doing.</a:t>
            </a:r>
          </a:p>
          <a:p>
            <a:pPr>
              <a:buFontTx/>
              <a:buChar char="•"/>
            </a:pPr>
            <a:endParaRPr lang="en-US" sz="1200" dirty="0" smtClean="0"/>
          </a:p>
          <a:p>
            <a:r>
              <a:rPr lang="en-US" dirty="0" smtClean="0"/>
              <a:t>Issues outside of school distracting you from studying for or concentrating on tests.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CC0000"/>
                </a:solidFill>
              </a:rPr>
              <a:t>How does Test Anxiety affect You?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Test anxiety affects you in three ways: </a:t>
            </a:r>
          </a:p>
          <a:p>
            <a:pPr algn="ctr"/>
            <a:endParaRPr lang="en-US" dirty="0" smtClean="0"/>
          </a:p>
          <a:p>
            <a:pPr algn="ctr">
              <a:buNone/>
            </a:pPr>
            <a:r>
              <a:rPr lang="en-US" dirty="0" smtClean="0"/>
              <a:t>Physiologically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Behaviorally</a:t>
            </a:r>
          </a:p>
          <a:p>
            <a:pPr algn="ctr"/>
            <a:endParaRPr lang="en-US" dirty="0" smtClean="0"/>
          </a:p>
          <a:p>
            <a:pPr algn="ctr">
              <a:buNone/>
            </a:pPr>
            <a:r>
              <a:rPr lang="en-US" dirty="0" smtClean="0"/>
              <a:t>Psychologically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sz="3400" dirty="0" smtClean="0"/>
              <a:t>Physiological Reactions may Include: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chemeClr val="hlink"/>
              </a:solidFill>
            </a:endParaRPr>
          </a:p>
          <a:p>
            <a:r>
              <a:rPr lang="en-US" dirty="0" smtClean="0">
                <a:solidFill>
                  <a:schemeClr val="hlink"/>
                </a:solidFill>
              </a:rPr>
              <a:t>Increased heartbeat</a:t>
            </a:r>
          </a:p>
          <a:p>
            <a:endParaRPr lang="en-US" sz="1100" dirty="0" smtClean="0">
              <a:solidFill>
                <a:schemeClr val="hlink"/>
              </a:solidFill>
            </a:endParaRPr>
          </a:p>
          <a:p>
            <a:r>
              <a:rPr lang="en-US" dirty="0" smtClean="0">
                <a:solidFill>
                  <a:schemeClr val="hlink"/>
                </a:solidFill>
              </a:rPr>
              <a:t>Tensed muscles</a:t>
            </a:r>
          </a:p>
          <a:p>
            <a:endParaRPr lang="en-US" sz="1100" dirty="0" smtClean="0">
              <a:solidFill>
                <a:schemeClr val="hlink"/>
              </a:solidFill>
            </a:endParaRPr>
          </a:p>
          <a:p>
            <a:r>
              <a:rPr lang="en-US" dirty="0" smtClean="0">
                <a:solidFill>
                  <a:schemeClr val="hlink"/>
                </a:solidFill>
              </a:rPr>
              <a:t>Perspiration</a:t>
            </a:r>
          </a:p>
          <a:p>
            <a:endParaRPr lang="en-US" sz="1100" dirty="0" smtClean="0">
              <a:solidFill>
                <a:schemeClr val="hlink"/>
              </a:solidFill>
            </a:endParaRPr>
          </a:p>
          <a:p>
            <a:r>
              <a:rPr lang="en-US" dirty="0" smtClean="0">
                <a:solidFill>
                  <a:schemeClr val="hlink"/>
                </a:solidFill>
              </a:rPr>
              <a:t>Dry mouth</a:t>
            </a:r>
            <a:endParaRPr lang="en-US" dirty="0"/>
          </a:p>
        </p:txBody>
      </p:sp>
      <p:pic>
        <p:nvPicPr>
          <p:cNvPr id="4" name="Picture 7" descr="C:\Users\Michelle\AppData\Local\Microsoft\Windows\Temporary Internet Files\Content.IE5\DVQL95DA\MC90035514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3413" y="3048000"/>
            <a:ext cx="2592387" cy="2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Behavioral Reactions may Include: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hlink"/>
                </a:solidFill>
              </a:rPr>
              <a:t>Inability to make decisions, act, or express yourself.</a:t>
            </a:r>
          </a:p>
          <a:p>
            <a:endParaRPr lang="en-US" sz="1100" dirty="0" smtClean="0">
              <a:solidFill>
                <a:schemeClr val="hlink"/>
              </a:solidFill>
            </a:endParaRPr>
          </a:p>
          <a:p>
            <a:r>
              <a:rPr lang="en-US" dirty="0" smtClean="0">
                <a:solidFill>
                  <a:schemeClr val="hlink"/>
                </a:solidFill>
              </a:rPr>
              <a:t>Difficulty reading and understanding questions on an test.</a:t>
            </a:r>
          </a:p>
          <a:p>
            <a:endParaRPr lang="en-US" sz="1100" dirty="0" smtClean="0">
              <a:solidFill>
                <a:schemeClr val="hlink"/>
              </a:solidFill>
            </a:endParaRPr>
          </a:p>
          <a:p>
            <a:r>
              <a:rPr lang="en-US" dirty="0" smtClean="0">
                <a:solidFill>
                  <a:schemeClr val="hlink"/>
                </a:solidFill>
              </a:rPr>
              <a:t>Difficulty organizing your thoughts.</a:t>
            </a:r>
          </a:p>
          <a:p>
            <a:endParaRPr lang="en-US" sz="1100" dirty="0" smtClean="0">
              <a:solidFill>
                <a:schemeClr val="hlink"/>
              </a:solidFill>
            </a:endParaRPr>
          </a:p>
          <a:p>
            <a:r>
              <a:rPr lang="en-US" dirty="0" smtClean="0">
                <a:solidFill>
                  <a:schemeClr val="hlink"/>
                </a:solidFill>
              </a:rPr>
              <a:t>Difficulty recalling or retrieving terms and concepts.</a:t>
            </a:r>
          </a:p>
          <a:p>
            <a:endParaRPr lang="en-US" dirty="0"/>
          </a:p>
        </p:txBody>
      </p:sp>
      <p:pic>
        <p:nvPicPr>
          <p:cNvPr id="4" name="Picture 3" descr="c:\Program Files\Microsoft Office\Clipart\homeanim\ag00013_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5257800"/>
            <a:ext cx="1714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3400" dirty="0" smtClean="0"/>
              <a:t>Psychological Reactions may Include: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hlink"/>
                </a:solidFill>
              </a:rPr>
              <a:t>Feeling apprehensive or uneasy.</a:t>
            </a:r>
          </a:p>
          <a:p>
            <a:endParaRPr lang="en-US" dirty="0" smtClean="0">
              <a:solidFill>
                <a:schemeClr val="hlink"/>
              </a:solidFill>
            </a:endParaRPr>
          </a:p>
          <a:p>
            <a:r>
              <a:rPr lang="en-US" dirty="0" smtClean="0">
                <a:solidFill>
                  <a:schemeClr val="hlink"/>
                </a:solidFill>
              </a:rPr>
              <a:t>Feeling upset.</a:t>
            </a:r>
          </a:p>
          <a:p>
            <a:endParaRPr lang="en-US" dirty="0" smtClean="0">
              <a:solidFill>
                <a:schemeClr val="hlink"/>
              </a:solidFill>
            </a:endParaRPr>
          </a:p>
          <a:p>
            <a:r>
              <a:rPr lang="en-US" dirty="0" smtClean="0">
                <a:solidFill>
                  <a:schemeClr val="hlink"/>
                </a:solidFill>
              </a:rPr>
              <a:t>Having self-doubt or negative self-talk</a:t>
            </a:r>
            <a:r>
              <a:rPr lang="en-US" sz="2400" dirty="0" smtClean="0">
                <a:solidFill>
                  <a:schemeClr val="hlink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3" descr="c:\Program Files\Microsoft Office\Clipart\homeanim\ag00316_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572000"/>
            <a:ext cx="124618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C0000"/>
                </a:solidFill>
              </a:rPr>
              <a:t>What are Some Ways to Deal with Test Anxiety Before the Test?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947160"/>
          </a:xfrm>
        </p:spPr>
        <p:txBody>
          <a:bodyPr>
            <a:normAutofit/>
          </a:bodyPr>
          <a:lstStyle/>
          <a:p>
            <a:pPr algn="ctr">
              <a:defRPr/>
            </a:pPr>
            <a:endParaRPr lang="en-US" i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9900"/>
              </a:solidFill>
              <a:effectLst>
                <a:outerShdw dist="35921" dir="2700000" algn="ctr" rotWithShape="0">
                  <a:srgbClr val="808080"/>
                </a:outerShdw>
              </a:effectLst>
              <a:latin typeface="Arial Black"/>
            </a:endParaRPr>
          </a:p>
          <a:p>
            <a:pPr algn="ctr">
              <a:buNone/>
              <a:defRPr/>
            </a:pPr>
            <a:r>
              <a:rPr lang="en-US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Prepare well and in advance!</a:t>
            </a:r>
          </a:p>
          <a:p>
            <a:pPr algn="ctr">
              <a:buNone/>
              <a:defRPr/>
            </a:pPr>
            <a:endParaRPr lang="en-US" i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9900"/>
              </a:solidFill>
              <a:effectLst>
                <a:outerShdw dist="35921" dir="2700000" algn="ctr" rotWithShape="0">
                  <a:srgbClr val="808080"/>
                </a:outerShdw>
              </a:effectLst>
              <a:latin typeface="Arial Black"/>
            </a:endParaRPr>
          </a:p>
          <a:p>
            <a:pPr algn="ctr">
              <a:buNone/>
              <a:defRPr/>
            </a:pPr>
            <a:r>
              <a:rPr lang="en-US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Check your attitude!</a:t>
            </a:r>
          </a:p>
          <a:p>
            <a:pPr algn="ctr">
              <a:defRPr/>
            </a:pPr>
            <a:endParaRPr lang="en-US" i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9900"/>
              </a:solidFill>
              <a:effectLst>
                <a:outerShdw dist="35921" dir="2700000" algn="ctr" rotWithShape="0">
                  <a:srgbClr val="808080"/>
                </a:outerShdw>
              </a:effectLst>
              <a:latin typeface="Arial Black"/>
            </a:endParaRPr>
          </a:p>
          <a:p>
            <a:pPr algn="ctr">
              <a:buNone/>
              <a:defRPr/>
            </a:pPr>
            <a:r>
              <a:rPr lang="en-US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Relax!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9900"/>
                </a:solidFill>
              </a:rPr>
              <a:t>How can You Prepare Well </a:t>
            </a:r>
            <a:br>
              <a:rPr lang="en-US" sz="3600" dirty="0" smtClean="0">
                <a:solidFill>
                  <a:srgbClr val="FF9900"/>
                </a:solidFill>
              </a:rPr>
            </a:br>
            <a:r>
              <a:rPr lang="en-US" sz="3600" dirty="0" smtClean="0">
                <a:solidFill>
                  <a:srgbClr val="FF9900"/>
                </a:solidFill>
              </a:rPr>
              <a:t>and In Advance?</a:t>
            </a:r>
            <a:br>
              <a:rPr lang="en-US" sz="3600" dirty="0" smtClean="0">
                <a:solidFill>
                  <a:srgbClr val="FF9900"/>
                </a:solidFill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7576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>
                <a:solidFill>
                  <a:srgbClr val="990000"/>
                </a:solidFill>
              </a:rPr>
              <a:t>Set up a study schedule.</a:t>
            </a:r>
          </a:p>
          <a:p>
            <a:endParaRPr lang="en-US" sz="1600" dirty="0" smtClean="0">
              <a:solidFill>
                <a:srgbClr val="9900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solidFill>
                  <a:srgbClr val="990000"/>
                </a:solidFill>
              </a:rPr>
              <a:t>Review material often throughout the nine weeks.</a:t>
            </a:r>
          </a:p>
          <a:p>
            <a:endParaRPr lang="en-US" sz="1600" dirty="0" smtClean="0">
              <a:solidFill>
                <a:srgbClr val="9900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solidFill>
                  <a:srgbClr val="990000"/>
                </a:solidFill>
              </a:rPr>
              <a:t>Test yourself.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8" descr="C:\Users\Michelle\AppData\Local\Microsoft\Windows\Temporary Internet Files\Content.IE5\HY7FSQJL\MC90023213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886200"/>
            <a:ext cx="22748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u="sng" dirty="0" smtClean="0"/>
              <a:t>Set up a study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Put specific study times into your schedule and determine study tasks for each review session. 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Below is an example of a student’s review schedule one week before a test: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Picture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3657600"/>
            <a:ext cx="7863190" cy="28892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89038"/>
          </a:xfrm>
        </p:spPr>
        <p:txBody>
          <a:bodyPr>
            <a:normAutofit fontScale="90000"/>
          </a:bodyPr>
          <a:lstStyle/>
          <a:p>
            <a:r>
              <a:rPr lang="en-US" sz="3800" u="sng" dirty="0" smtClean="0"/>
              <a:t/>
            </a:r>
            <a:br>
              <a:rPr lang="en-US" sz="3800" u="sng" dirty="0" smtClean="0"/>
            </a:br>
            <a:r>
              <a:rPr lang="en-US" sz="3800" u="sng" dirty="0" smtClean="0"/>
              <a:t>Review Material Effectively and    Often Throughout the Nine Weeks</a:t>
            </a: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8160"/>
          </a:xfrm>
        </p:spPr>
        <p:txBody>
          <a:bodyPr/>
          <a:lstStyle/>
          <a:p>
            <a:r>
              <a:rPr lang="en-US" sz="2400" dirty="0" smtClean="0">
                <a:solidFill>
                  <a:srgbClr val="0033CC"/>
                </a:solidFill>
              </a:rPr>
              <a:t>Review 10 minutes a day for each class. Seeing, hearing, or interacting with the class material often will help you remember it.</a:t>
            </a:r>
          </a:p>
          <a:p>
            <a:endParaRPr lang="en-US" sz="2400" dirty="0" smtClean="0">
              <a:solidFill>
                <a:srgbClr val="9966FF"/>
              </a:solidFill>
            </a:endParaRPr>
          </a:p>
          <a:p>
            <a:r>
              <a:rPr lang="en-US" sz="2400" dirty="0" smtClean="0">
                <a:solidFill>
                  <a:srgbClr val="0033CC"/>
                </a:solidFill>
              </a:rPr>
              <a:t>Study in short spurts (an hour or less) and take breaks, rather that studying straight through for several hours.</a:t>
            </a:r>
          </a:p>
          <a:p>
            <a:endParaRPr lang="en-US" sz="2400" dirty="0" smtClean="0">
              <a:solidFill>
                <a:srgbClr val="0033CC"/>
              </a:solidFill>
            </a:endParaRPr>
          </a:p>
          <a:p>
            <a:r>
              <a:rPr lang="en-US" sz="2400" dirty="0" smtClean="0">
                <a:solidFill>
                  <a:srgbClr val="0033CC"/>
                </a:solidFill>
              </a:rPr>
              <a:t>Aim for understanding the material, not just memorizing.</a:t>
            </a:r>
          </a:p>
          <a:p>
            <a:endParaRPr lang="en-US" dirty="0"/>
          </a:p>
        </p:txBody>
      </p:sp>
      <p:pic>
        <p:nvPicPr>
          <p:cNvPr id="4" name="Picture 4" descr="c:\Program Files\Microsoft Office\Clipart\standard\stddir1\bd06210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876800"/>
            <a:ext cx="1306513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 </a:t>
            </a:r>
            <a:r>
              <a:rPr lang="en-US" sz="4400" u="sng" dirty="0" smtClean="0"/>
              <a:t>Test Yourself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4861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/>
              <a:t>It is important to test yourself on the material.</a:t>
            </a:r>
          </a:p>
          <a:p>
            <a:pPr>
              <a:buNone/>
            </a:pPr>
            <a:r>
              <a:rPr lang="en-US" sz="3200" dirty="0" smtClean="0"/>
              <a:t>You can do this by:</a:t>
            </a:r>
          </a:p>
          <a:p>
            <a:endParaRPr lang="en-US" sz="1400" b="1" dirty="0" smtClean="0">
              <a:solidFill>
                <a:srgbClr val="6600CC"/>
              </a:solidFill>
            </a:endParaRPr>
          </a:p>
          <a:p>
            <a:r>
              <a:rPr lang="en-US" sz="2400" b="1" dirty="0" smtClean="0">
                <a:solidFill>
                  <a:srgbClr val="6600CC"/>
                </a:solidFill>
              </a:rPr>
              <a:t>Making flash cards.</a:t>
            </a:r>
          </a:p>
          <a:p>
            <a:r>
              <a:rPr lang="en-US" sz="2400" b="1" dirty="0" smtClean="0">
                <a:solidFill>
                  <a:srgbClr val="6600CC"/>
                </a:solidFill>
              </a:rPr>
              <a:t>Using chapter tests in your textbook.</a:t>
            </a:r>
          </a:p>
          <a:p>
            <a:r>
              <a:rPr lang="en-US" sz="2400" b="1" dirty="0" smtClean="0">
                <a:solidFill>
                  <a:srgbClr val="6600CC"/>
                </a:solidFill>
              </a:rPr>
              <a:t>Turning each section heading into a question and then trying to answer it. </a:t>
            </a:r>
          </a:p>
          <a:p>
            <a:r>
              <a:rPr lang="en-US" sz="2400" b="1" dirty="0" smtClean="0">
                <a:solidFill>
                  <a:srgbClr val="6600CC"/>
                </a:solidFill>
              </a:rPr>
              <a:t>Looking away from each section you are studying and reiterating (to yourself or a study partner), verbally or in writing, what that section is about.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r>
              <a:rPr lang="en-US" sz="4400" u="sng" dirty="0" smtClean="0"/>
              <a:t>Relax</a:t>
            </a:r>
            <a:br>
              <a:rPr lang="en-US" sz="4400" u="sng" dirty="0" smtClean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1430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Learn stress releasing strategies that you can use in and out of the test situation. Practice the techniques so they become easy to use. </a:t>
            </a:r>
            <a:endParaRPr lang="en-US" sz="2400" dirty="0"/>
          </a:p>
        </p:txBody>
      </p:sp>
      <p:sp>
        <p:nvSpPr>
          <p:cNvPr id="5" name="WordArt 15"/>
          <p:cNvSpPr>
            <a:spLocks noGrp="1" noChangeArrowheads="1" noChangeShapeType="1" noTextEdit="1"/>
          </p:cNvSpPr>
          <p:nvPr>
            <p:ph idx="1"/>
          </p:nvPr>
        </p:nvSpPr>
        <p:spPr bwMode="ltGray">
          <a:xfrm>
            <a:off x="2590800" y="2590800"/>
            <a:ext cx="3733800" cy="609599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>
              <a:buNone/>
            </a:pPr>
            <a:r>
              <a:rPr lang="en-US" sz="20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Exercise</a:t>
            </a:r>
            <a:endParaRPr lang="en-US" sz="20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/>
                </a:outerShdw>
              </a:effectLst>
              <a:latin typeface="Impact"/>
            </a:endParaRPr>
          </a:p>
        </p:txBody>
      </p:sp>
      <p:sp>
        <p:nvSpPr>
          <p:cNvPr id="6" name="WordArt 16"/>
          <p:cNvSpPr>
            <a:spLocks noChangeArrowheads="1" noChangeShapeType="1" noTextEdit="1"/>
          </p:cNvSpPr>
          <p:nvPr/>
        </p:nvSpPr>
        <p:spPr bwMode="ltGray">
          <a:xfrm>
            <a:off x="990600" y="3505200"/>
            <a:ext cx="7467600" cy="5572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1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Listen to music that soothes or motivates you</a:t>
            </a:r>
          </a:p>
        </p:txBody>
      </p:sp>
      <p:sp>
        <p:nvSpPr>
          <p:cNvPr id="7" name="WordArt 17"/>
          <p:cNvSpPr>
            <a:spLocks noChangeArrowheads="1" noChangeShapeType="1" noTextEdit="1"/>
          </p:cNvSpPr>
          <p:nvPr/>
        </p:nvSpPr>
        <p:spPr bwMode="ltGray">
          <a:xfrm>
            <a:off x="1905000" y="4419600"/>
            <a:ext cx="2724150" cy="5572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1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stretch</a:t>
            </a:r>
          </a:p>
        </p:txBody>
      </p:sp>
      <p:sp>
        <p:nvSpPr>
          <p:cNvPr id="8" name="WordArt 18"/>
          <p:cNvSpPr>
            <a:spLocks noChangeArrowheads="1" noChangeShapeType="1" noTextEdit="1"/>
          </p:cNvSpPr>
          <p:nvPr/>
        </p:nvSpPr>
        <p:spPr bwMode="ltGray">
          <a:xfrm>
            <a:off x="2895600" y="5105400"/>
            <a:ext cx="5562600" cy="1143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1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Practice stress releasing exercises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>
            <a:noAutofit/>
          </a:bodyPr>
          <a:lstStyle/>
          <a:p>
            <a:r>
              <a:rPr lang="en-US" sz="2800" u="sng" dirty="0" smtClean="0"/>
              <a:t>Following are </a:t>
            </a:r>
            <a:r>
              <a:rPr lang="en-US" sz="2800" i="1" u="sng" dirty="0" smtClean="0"/>
              <a:t>Quick Relaxation Techniques</a:t>
            </a:r>
            <a:r>
              <a:rPr lang="en-US" sz="2800" u="sng" dirty="0" smtClean="0"/>
              <a:t> You can use In or Out of the Classroom: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7091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1700" b="1" u="sng" dirty="0" smtClean="0">
                <a:solidFill>
                  <a:srgbClr val="990000"/>
                </a:solidFill>
              </a:rPr>
              <a:t>TENSE AND RELAX</a:t>
            </a:r>
          </a:p>
          <a:p>
            <a:pPr>
              <a:buNone/>
            </a:pPr>
            <a:r>
              <a:rPr lang="en-US" sz="1700" i="1" dirty="0" smtClean="0">
                <a:solidFill>
                  <a:srgbClr val="990000"/>
                </a:solidFill>
              </a:rPr>
              <a:t>If sitting in a chair in class, you can use your chair to help you with this exercise.</a:t>
            </a:r>
          </a:p>
          <a:p>
            <a:r>
              <a:rPr lang="en-US" sz="1700" dirty="0" smtClean="0">
                <a:solidFill>
                  <a:srgbClr val="990000"/>
                </a:solidFill>
              </a:rPr>
              <a:t>Place your feet flat on the floor in front of you.</a:t>
            </a:r>
          </a:p>
          <a:p>
            <a:r>
              <a:rPr lang="en-US" sz="1700" dirty="0" smtClean="0">
                <a:solidFill>
                  <a:srgbClr val="990000"/>
                </a:solidFill>
              </a:rPr>
              <a:t>With both hands, grab the underside of your chair.</a:t>
            </a:r>
          </a:p>
          <a:p>
            <a:r>
              <a:rPr lang="en-US" sz="1700" dirty="0" smtClean="0">
                <a:solidFill>
                  <a:srgbClr val="990000"/>
                </a:solidFill>
              </a:rPr>
              <a:t>Push your feet into the ground and pull  on your chair upward. Tense your </a:t>
            </a:r>
          </a:p>
          <a:p>
            <a:pPr>
              <a:buNone/>
            </a:pPr>
            <a:r>
              <a:rPr lang="en-US" sz="1700" dirty="0" smtClean="0">
                <a:solidFill>
                  <a:srgbClr val="990000"/>
                </a:solidFill>
              </a:rPr>
              <a:t>        muscles, holding for 5 seconds.</a:t>
            </a:r>
          </a:p>
          <a:p>
            <a:r>
              <a:rPr lang="en-US" sz="1700" dirty="0" smtClean="0">
                <a:solidFill>
                  <a:srgbClr val="990000"/>
                </a:solidFill>
              </a:rPr>
              <a:t>Release your pull and relax your feet, letting your body go limp.</a:t>
            </a:r>
          </a:p>
          <a:p>
            <a:r>
              <a:rPr lang="en-US" sz="1700" dirty="0" smtClean="0">
                <a:solidFill>
                  <a:srgbClr val="990000"/>
                </a:solidFill>
              </a:rPr>
              <a:t>Repeat as necessary.</a:t>
            </a:r>
          </a:p>
          <a:p>
            <a:endParaRPr lang="en-US" sz="1700" dirty="0" smtClean="0">
              <a:solidFill>
                <a:srgbClr val="990000"/>
              </a:solidFill>
            </a:endParaRPr>
          </a:p>
          <a:p>
            <a:pPr>
              <a:buNone/>
            </a:pPr>
            <a:r>
              <a:rPr lang="en-US" sz="1700" b="1" u="sng" dirty="0" smtClean="0">
                <a:solidFill>
                  <a:srgbClr val="990000"/>
                </a:solidFill>
              </a:rPr>
              <a:t>BREATHE</a:t>
            </a:r>
          </a:p>
          <a:p>
            <a:pPr>
              <a:buNone/>
            </a:pPr>
            <a:r>
              <a:rPr lang="en-US" sz="1700" i="1" dirty="0" smtClean="0">
                <a:solidFill>
                  <a:srgbClr val="990000"/>
                </a:solidFill>
              </a:rPr>
              <a:t>3 Deep Breaths</a:t>
            </a:r>
          </a:p>
          <a:p>
            <a:r>
              <a:rPr lang="en-US" sz="1700" dirty="0" smtClean="0">
                <a:solidFill>
                  <a:srgbClr val="990000"/>
                </a:solidFill>
              </a:rPr>
              <a:t>Inhale through your nose, taking in air as if filling your abdomen.</a:t>
            </a:r>
          </a:p>
          <a:p>
            <a:r>
              <a:rPr lang="en-US" sz="1700" dirty="0" smtClean="0">
                <a:solidFill>
                  <a:srgbClr val="990000"/>
                </a:solidFill>
              </a:rPr>
              <a:t>Hold for 1 second.</a:t>
            </a:r>
          </a:p>
          <a:p>
            <a:r>
              <a:rPr lang="en-US" sz="1700" dirty="0" smtClean="0">
                <a:solidFill>
                  <a:srgbClr val="990000"/>
                </a:solidFill>
              </a:rPr>
              <a:t>Exhale through your mouth or nose, slowly (make sure you exhale completely –push out every last bit of air).</a:t>
            </a:r>
          </a:p>
          <a:p>
            <a:r>
              <a:rPr lang="en-US" sz="1700" dirty="0" smtClean="0">
                <a:solidFill>
                  <a:srgbClr val="990000"/>
                </a:solidFill>
              </a:rPr>
              <a:t>Repeat two more times.</a:t>
            </a:r>
          </a:p>
          <a:p>
            <a:endParaRPr lang="en-US" dirty="0"/>
          </a:p>
        </p:txBody>
      </p:sp>
      <p:pic>
        <p:nvPicPr>
          <p:cNvPr id="4" name="Picture 8" descr="j00787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524000"/>
            <a:ext cx="5715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hh01761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3810000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477962"/>
          </a:xfrm>
        </p:spPr>
        <p:txBody>
          <a:bodyPr>
            <a:noAutofit/>
          </a:bodyPr>
          <a:lstStyle/>
          <a:p>
            <a:r>
              <a:rPr lang="en-US" sz="3200" u="sng" dirty="0" smtClean="0"/>
              <a:t>What Strategies can You use to Relieve </a:t>
            </a:r>
            <a:br>
              <a:rPr lang="en-US" sz="3200" u="sng" dirty="0" smtClean="0"/>
            </a:br>
            <a:r>
              <a:rPr lang="en-US" sz="3200" dirty="0" smtClean="0"/>
              <a:t>	</a:t>
            </a:r>
            <a:r>
              <a:rPr lang="en-US" sz="3200" u="sng" dirty="0" smtClean="0"/>
              <a:t>Anxiety During the Test?</a:t>
            </a:r>
            <a:br>
              <a:rPr lang="en-US" sz="3200" u="sng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None/>
            </a:pPr>
            <a:r>
              <a:rPr lang="en-US" sz="3800" b="1" dirty="0" smtClean="0">
                <a:solidFill>
                  <a:srgbClr val="FF9900"/>
                </a:solidFill>
              </a:rPr>
              <a:t>Here are some suggestions:</a:t>
            </a:r>
          </a:p>
          <a:p>
            <a:pPr>
              <a:buFont typeface="Wingdings" pitchFamily="2" charset="2"/>
              <a:buNone/>
            </a:pPr>
            <a:endParaRPr lang="en-US" sz="3800" b="1" dirty="0" smtClean="0">
              <a:solidFill>
                <a:srgbClr val="FF9900"/>
              </a:solidFill>
            </a:endParaRPr>
          </a:p>
          <a:p>
            <a:r>
              <a:rPr lang="en-US" sz="3200" b="1" dirty="0" smtClean="0">
                <a:solidFill>
                  <a:srgbClr val="6600CC"/>
                </a:solidFill>
              </a:rPr>
              <a:t>Take a break. </a:t>
            </a:r>
            <a:r>
              <a:rPr lang="en-US" sz="3200" i="1" dirty="0" smtClean="0">
                <a:solidFill>
                  <a:srgbClr val="6600CC"/>
                </a:solidFill>
              </a:rPr>
              <a:t>Stop for a minute, role your shoulders or close your eyes.</a:t>
            </a:r>
          </a:p>
          <a:p>
            <a:r>
              <a:rPr lang="en-US" sz="3200" b="1" dirty="0" smtClean="0">
                <a:solidFill>
                  <a:srgbClr val="6600CC"/>
                </a:solidFill>
              </a:rPr>
              <a:t>Get a drink of water.</a:t>
            </a:r>
            <a:r>
              <a:rPr lang="en-US" sz="3200" b="1" i="1" dirty="0" smtClean="0">
                <a:solidFill>
                  <a:srgbClr val="6600CC"/>
                </a:solidFill>
              </a:rPr>
              <a:t> </a:t>
            </a:r>
            <a:r>
              <a:rPr lang="en-US" sz="3200" i="1" dirty="0" smtClean="0">
                <a:solidFill>
                  <a:srgbClr val="6600CC"/>
                </a:solidFill>
              </a:rPr>
              <a:t>See if you can leave the room for a drink of water so you can briefly leave the classroom. </a:t>
            </a:r>
          </a:p>
          <a:p>
            <a:r>
              <a:rPr lang="en-US" sz="3200" b="1" dirty="0" smtClean="0">
                <a:solidFill>
                  <a:srgbClr val="6600CC"/>
                </a:solidFill>
              </a:rPr>
              <a:t>Ask a question. </a:t>
            </a:r>
            <a:r>
              <a:rPr lang="en-US" sz="3200" i="1" dirty="0" smtClean="0">
                <a:solidFill>
                  <a:srgbClr val="6600CC"/>
                </a:solidFill>
              </a:rPr>
              <a:t>Break the uncomfortable silence by asking the teacher a question.</a:t>
            </a:r>
          </a:p>
          <a:p>
            <a:r>
              <a:rPr lang="en-US" sz="3200" b="1" dirty="0" smtClean="0">
                <a:solidFill>
                  <a:srgbClr val="6600CC"/>
                </a:solidFill>
              </a:rPr>
              <a:t>Move on to an easier question. </a:t>
            </a:r>
            <a:r>
              <a:rPr lang="en-US" sz="3200" i="1" dirty="0" smtClean="0">
                <a:solidFill>
                  <a:srgbClr val="6600CC"/>
                </a:solidFill>
              </a:rPr>
              <a:t>If being stuck on a question is frustrating you, move on and come back to the challenging one later.</a:t>
            </a:r>
          </a:p>
          <a:p>
            <a:r>
              <a:rPr lang="en-US" sz="3200" b="1" dirty="0" smtClean="0">
                <a:solidFill>
                  <a:srgbClr val="6600CC"/>
                </a:solidFill>
              </a:rPr>
              <a:t>Use positive self-talk. </a:t>
            </a:r>
            <a:r>
              <a:rPr lang="en-US" sz="3200" i="1" dirty="0" smtClean="0">
                <a:solidFill>
                  <a:srgbClr val="6600CC"/>
                </a:solidFill>
              </a:rPr>
              <a:t>Talk to yourself and guide yourself </a:t>
            </a:r>
          </a:p>
          <a:p>
            <a:pPr>
              <a:buFont typeface="Wingdings" pitchFamily="2" charset="2"/>
              <a:buNone/>
            </a:pPr>
            <a:r>
              <a:rPr lang="en-US" sz="3200" i="1" dirty="0" smtClean="0">
                <a:solidFill>
                  <a:srgbClr val="6600CC"/>
                </a:solidFill>
              </a:rPr>
              <a:t>       out of the anxiety.</a:t>
            </a:r>
          </a:p>
          <a:p>
            <a:r>
              <a:rPr lang="en-US" sz="3200" b="1" dirty="0" smtClean="0">
                <a:solidFill>
                  <a:srgbClr val="6600CC"/>
                </a:solidFill>
              </a:rPr>
              <a:t>Use your quick relaxation exercises. </a:t>
            </a:r>
            <a:r>
              <a:rPr lang="en-US" sz="3200" i="1" dirty="0" smtClean="0">
                <a:solidFill>
                  <a:srgbClr val="6600CC"/>
                </a:solidFill>
              </a:rPr>
              <a:t>Allow yourself a time </a:t>
            </a:r>
          </a:p>
          <a:p>
            <a:pPr>
              <a:buFont typeface="Wingdings" pitchFamily="2" charset="2"/>
              <a:buNone/>
            </a:pPr>
            <a:r>
              <a:rPr lang="en-US" sz="3200" i="1" dirty="0" smtClean="0">
                <a:solidFill>
                  <a:srgbClr val="6600CC"/>
                </a:solidFill>
              </a:rPr>
              <a:t>       out – take a few breaths, tense and relax, or do a quick stretch. </a:t>
            </a:r>
            <a:endParaRPr lang="en-US" sz="3200" b="1" dirty="0">
              <a:solidFill>
                <a:srgbClr val="66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0000"/>
                </a:solidFill>
              </a:rPr>
              <a:t>Three Stages Of Test Taking: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Before the test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During the test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After the test</a:t>
            </a:r>
          </a:p>
          <a:p>
            <a:endParaRPr lang="en-US" dirty="0"/>
          </a:p>
        </p:txBody>
      </p:sp>
      <p:pic>
        <p:nvPicPr>
          <p:cNvPr id="4" name="Picture 5" descr="C:\Users\Michelle\AppData\Local\Microsoft\Windows\Temporary Internet Files\Content.IE5\LJFYR0VY\MC90008894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667000"/>
            <a:ext cx="3810000" cy="255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9900"/>
                </a:solidFill>
              </a:rPr>
              <a:t>Before the test: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281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Prepare well through setting a study schedule, reviewing often, and testing yourself.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Get rest and eat well.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Know strategies for different test types – multiple choice, short answer, matching, and essay. </a:t>
            </a:r>
          </a:p>
          <a:p>
            <a:endParaRPr lang="en-US" dirty="0"/>
          </a:p>
        </p:txBody>
      </p:sp>
      <p:pic>
        <p:nvPicPr>
          <p:cNvPr id="4" name="Picture 4" descr="c:\Program Files\Microsoft Office\Clipart\corpbas\bd09272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04800"/>
            <a:ext cx="1447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/>
            </a:r>
            <a:br>
              <a:rPr lang="en-US" sz="44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</a:br>
            <a:r>
              <a:rPr lang="en-US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Strategies for Different Types Of Tests</a:t>
            </a:r>
            <a:r>
              <a:rPr lang="en-US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/>
            </a:r>
            <a:br>
              <a:rPr lang="en-US" sz="4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3600" b="1" u="sng" dirty="0" smtClean="0">
                <a:solidFill>
                  <a:srgbClr val="CC0000"/>
                </a:solidFill>
              </a:rPr>
              <a:t>Multiple Choice Tests</a:t>
            </a:r>
          </a:p>
          <a:p>
            <a:endParaRPr lang="en-US" sz="1100" b="1" u="sng" dirty="0" smtClean="0">
              <a:solidFill>
                <a:srgbClr val="CC0000"/>
              </a:solidFill>
            </a:endParaRPr>
          </a:p>
          <a:p>
            <a:r>
              <a:rPr lang="en-US" sz="3600" b="1" dirty="0" smtClean="0">
                <a:solidFill>
                  <a:srgbClr val="6600CC"/>
                </a:solidFill>
              </a:rPr>
              <a:t>Read directions carefully. </a:t>
            </a:r>
            <a:r>
              <a:rPr lang="en-US" sz="3200" b="1" dirty="0" smtClean="0">
                <a:solidFill>
                  <a:srgbClr val="6600CC"/>
                </a:solidFill>
              </a:rPr>
              <a:t> </a:t>
            </a:r>
            <a:r>
              <a:rPr lang="en-US" i="1" dirty="0" smtClean="0">
                <a:solidFill>
                  <a:srgbClr val="6600CC"/>
                </a:solidFill>
              </a:rPr>
              <a:t>Most items ask for single answers but some may give you the option of marking several choices.</a:t>
            </a:r>
            <a:endParaRPr lang="en-US" b="1" dirty="0" smtClean="0">
              <a:solidFill>
                <a:srgbClr val="6600CC"/>
              </a:solidFill>
            </a:endParaRPr>
          </a:p>
          <a:p>
            <a:r>
              <a:rPr lang="en-US" sz="3600" b="1" dirty="0" smtClean="0">
                <a:solidFill>
                  <a:srgbClr val="6600CC"/>
                </a:solidFill>
              </a:rPr>
              <a:t>Read each question thoroughly</a:t>
            </a:r>
            <a:r>
              <a:rPr lang="en-US" sz="3200" b="1" dirty="0" smtClean="0">
                <a:solidFill>
                  <a:srgbClr val="6600CC"/>
                </a:solidFill>
              </a:rPr>
              <a:t>, </a:t>
            </a:r>
            <a:r>
              <a:rPr lang="en-US" dirty="0" smtClean="0">
                <a:solidFill>
                  <a:srgbClr val="6600CC"/>
                </a:solidFill>
              </a:rPr>
              <a:t>t</a:t>
            </a:r>
            <a:r>
              <a:rPr lang="en-US" i="1" dirty="0" smtClean="0">
                <a:solidFill>
                  <a:srgbClr val="6600CC"/>
                </a:solidFill>
              </a:rPr>
              <a:t>hen look at the choices.</a:t>
            </a:r>
            <a:endParaRPr lang="en-US" b="1" dirty="0" smtClean="0">
              <a:solidFill>
                <a:srgbClr val="6600CC"/>
              </a:solidFill>
            </a:endParaRPr>
          </a:p>
          <a:p>
            <a:r>
              <a:rPr lang="en-US" sz="3600" b="1" dirty="0" smtClean="0">
                <a:solidFill>
                  <a:srgbClr val="6600CC"/>
                </a:solidFill>
              </a:rPr>
              <a:t>Underline key words and phrases.</a:t>
            </a:r>
            <a:r>
              <a:rPr lang="en-US" sz="3200" b="1" dirty="0" smtClean="0">
                <a:solidFill>
                  <a:srgbClr val="6600CC"/>
                </a:solidFill>
              </a:rPr>
              <a:t> </a:t>
            </a:r>
            <a:r>
              <a:rPr lang="en-US" i="1" dirty="0" smtClean="0">
                <a:solidFill>
                  <a:srgbClr val="6600CC"/>
                </a:solidFill>
              </a:rPr>
              <a:t>If the question is complicated, break it down into small or simple sections that are easier to understand.</a:t>
            </a:r>
            <a:endParaRPr lang="en-US" b="1" dirty="0" smtClean="0">
              <a:solidFill>
                <a:srgbClr val="6600CC"/>
              </a:solidFill>
            </a:endParaRPr>
          </a:p>
          <a:p>
            <a:r>
              <a:rPr lang="en-US" sz="3600" b="1" dirty="0" smtClean="0">
                <a:solidFill>
                  <a:srgbClr val="6600CC"/>
                </a:solidFill>
              </a:rPr>
              <a:t>Pay attention to qualifiers.</a:t>
            </a:r>
            <a:r>
              <a:rPr lang="en-US" sz="3200" b="1" dirty="0" smtClean="0">
                <a:solidFill>
                  <a:srgbClr val="6600CC"/>
                </a:solidFill>
              </a:rPr>
              <a:t> </a:t>
            </a:r>
            <a:r>
              <a:rPr lang="en-US" i="1" dirty="0" smtClean="0">
                <a:solidFill>
                  <a:srgbClr val="6600CC"/>
                </a:solidFill>
              </a:rPr>
              <a:t>Words such as “only” or “except” or negative words such as “not” can confuse your understanding of what is being asked.</a:t>
            </a:r>
            <a:endParaRPr lang="en-US" b="1" dirty="0" smtClean="0">
              <a:solidFill>
                <a:srgbClr val="6600CC"/>
              </a:solidFill>
            </a:endParaRPr>
          </a:p>
          <a:p>
            <a:r>
              <a:rPr lang="en-US" sz="3600" b="1" dirty="0" smtClean="0">
                <a:solidFill>
                  <a:srgbClr val="6600CC"/>
                </a:solidFill>
              </a:rPr>
              <a:t>Eliminate answers you know are incorrect.</a:t>
            </a:r>
            <a:r>
              <a:rPr lang="en-US" sz="3200" b="1" dirty="0" smtClean="0">
                <a:solidFill>
                  <a:srgbClr val="6600CC"/>
                </a:solidFill>
              </a:rPr>
              <a:t> </a:t>
            </a:r>
            <a:r>
              <a:rPr lang="en-US" i="1" dirty="0" smtClean="0">
                <a:solidFill>
                  <a:srgbClr val="6600CC"/>
                </a:solidFill>
              </a:rPr>
              <a:t>Check relevancy and accuracy of each answer.</a:t>
            </a:r>
            <a:endParaRPr lang="en-US" b="1" dirty="0" smtClean="0">
              <a:solidFill>
                <a:srgbClr val="6600CC"/>
              </a:solidFill>
            </a:endParaRPr>
          </a:p>
          <a:p>
            <a:r>
              <a:rPr lang="en-US" sz="3600" b="1" dirty="0" smtClean="0">
                <a:solidFill>
                  <a:srgbClr val="6600CC"/>
                </a:solidFill>
              </a:rPr>
              <a:t>Look for patterns that may lead you to the answer.</a:t>
            </a:r>
            <a:r>
              <a:rPr lang="en-US" sz="3200" b="1" dirty="0" smtClean="0">
                <a:solidFill>
                  <a:srgbClr val="6600CC"/>
                </a:solidFill>
              </a:rPr>
              <a:t> </a:t>
            </a:r>
            <a:r>
              <a:rPr lang="en-US" i="1" dirty="0" smtClean="0">
                <a:solidFill>
                  <a:srgbClr val="6600CC"/>
                </a:solidFill>
              </a:rPr>
              <a:t>Sometimes choices that are more general or are of a middle value in a range may indicate  a right answer.</a:t>
            </a:r>
            <a:endParaRPr lang="en-US" b="1" dirty="0" smtClean="0">
              <a:solidFill>
                <a:srgbClr val="6600CC"/>
              </a:solidFill>
            </a:endParaRPr>
          </a:p>
          <a:p>
            <a:r>
              <a:rPr lang="en-US" sz="3600" b="1" dirty="0" smtClean="0">
                <a:solidFill>
                  <a:srgbClr val="6600CC"/>
                </a:solidFill>
              </a:rPr>
              <a:t>Read every word of each choice.</a:t>
            </a:r>
            <a:r>
              <a:rPr lang="en-US" sz="3200" b="1" dirty="0" smtClean="0">
                <a:solidFill>
                  <a:srgbClr val="6600CC"/>
                </a:solidFill>
              </a:rPr>
              <a:t> </a:t>
            </a:r>
            <a:r>
              <a:rPr lang="en-US" i="1" dirty="0" smtClean="0">
                <a:solidFill>
                  <a:srgbClr val="6600CC"/>
                </a:solidFill>
              </a:rPr>
              <a:t>Teachers may include answers that are right except for a single word.</a:t>
            </a:r>
            <a:endParaRPr lang="en-US" sz="3200" b="1" i="1" dirty="0" smtClean="0">
              <a:solidFill>
                <a:srgbClr val="6600CC"/>
              </a:solidFill>
            </a:endParaRPr>
          </a:p>
          <a:p>
            <a:r>
              <a:rPr lang="en-US" sz="3600" b="1" dirty="0" smtClean="0">
                <a:solidFill>
                  <a:srgbClr val="6600CC"/>
                </a:solidFill>
              </a:rPr>
              <a:t>When a test  includes a long reading passage, read questions first.</a:t>
            </a:r>
            <a:r>
              <a:rPr lang="en-US" sz="3200" b="1" dirty="0" smtClean="0">
                <a:solidFill>
                  <a:srgbClr val="6600CC"/>
                </a:solidFill>
              </a:rPr>
              <a:t> </a:t>
            </a:r>
            <a:r>
              <a:rPr lang="en-US" i="1" dirty="0" smtClean="0">
                <a:solidFill>
                  <a:srgbClr val="6600CC"/>
                </a:solidFill>
              </a:rPr>
              <a:t>This might help you focus on the information you need to answer the questions.</a:t>
            </a:r>
            <a:r>
              <a:rPr lang="en-US" sz="3200" b="1" dirty="0" smtClean="0">
                <a:solidFill>
                  <a:srgbClr val="6600CC"/>
                </a:solidFill>
              </a:rPr>
              <a:t> </a:t>
            </a:r>
            <a:endParaRPr lang="en-US" sz="3200" b="1" dirty="0">
              <a:solidFill>
                <a:srgbClr val="66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7532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u="sng" dirty="0" smtClean="0">
                <a:solidFill>
                  <a:srgbClr val="CC0000"/>
                </a:solidFill>
              </a:rPr>
              <a:t>Matching Tests</a:t>
            </a:r>
          </a:p>
          <a:p>
            <a:r>
              <a:rPr lang="en-US" sz="2600" b="1" dirty="0" smtClean="0">
                <a:solidFill>
                  <a:srgbClr val="6600CC"/>
                </a:solidFill>
              </a:rPr>
              <a:t>Read directions carefully. </a:t>
            </a:r>
            <a:r>
              <a:rPr lang="en-US" sz="2600" i="1" dirty="0" smtClean="0">
                <a:solidFill>
                  <a:srgbClr val="6600CC"/>
                </a:solidFill>
              </a:rPr>
              <a:t>Sometimes an teacher may want you to consider an answer only once; other times an  teacher may want you to consider an applicable  answer  more than once.</a:t>
            </a:r>
          </a:p>
          <a:p>
            <a:r>
              <a:rPr lang="en-US" sz="2600" b="1" dirty="0" smtClean="0">
                <a:solidFill>
                  <a:srgbClr val="6600CC"/>
                </a:solidFill>
              </a:rPr>
              <a:t>Start with the column that has the longest  statements </a:t>
            </a:r>
            <a:r>
              <a:rPr lang="en-US" sz="2600" i="1" dirty="0" smtClean="0">
                <a:solidFill>
                  <a:srgbClr val="6600CC"/>
                </a:solidFill>
              </a:rPr>
              <a:t>and match those with shorter statements or terms.</a:t>
            </a:r>
          </a:p>
          <a:p>
            <a:r>
              <a:rPr lang="en-US" sz="2600" b="1" dirty="0" smtClean="0">
                <a:solidFill>
                  <a:srgbClr val="6600CC"/>
                </a:solidFill>
              </a:rPr>
              <a:t>Do easy matches first </a:t>
            </a:r>
            <a:r>
              <a:rPr lang="en-US" sz="2600" i="1" dirty="0" smtClean="0">
                <a:solidFill>
                  <a:srgbClr val="6600CC"/>
                </a:solidFill>
              </a:rPr>
              <a:t>to eliminate possible answers and make it easy to spot the  more difficult matches.</a:t>
            </a:r>
          </a:p>
          <a:p>
            <a:endParaRPr lang="en-US" b="1" u="sng" dirty="0" smtClean="0">
              <a:solidFill>
                <a:srgbClr val="CC0000"/>
              </a:solidFill>
            </a:endParaRPr>
          </a:p>
          <a:p>
            <a:pPr>
              <a:buNone/>
            </a:pPr>
            <a:r>
              <a:rPr lang="en-US" b="1" u="sng" dirty="0" smtClean="0">
                <a:solidFill>
                  <a:srgbClr val="CC0000"/>
                </a:solidFill>
              </a:rPr>
              <a:t>Short Answers</a:t>
            </a:r>
          </a:p>
          <a:p>
            <a:r>
              <a:rPr lang="en-US" sz="2400" b="1" dirty="0" smtClean="0">
                <a:solidFill>
                  <a:srgbClr val="6600CC"/>
                </a:solidFill>
              </a:rPr>
              <a:t>Look for clues. </a:t>
            </a:r>
            <a:r>
              <a:rPr lang="en-US" sz="2400" i="1" dirty="0" smtClean="0">
                <a:solidFill>
                  <a:srgbClr val="6600CC"/>
                </a:solidFill>
              </a:rPr>
              <a:t>The sentence structure or number of  blanks may give you clues to the answer.</a:t>
            </a:r>
          </a:p>
          <a:p>
            <a:r>
              <a:rPr lang="en-US" sz="2400" b="1" dirty="0" smtClean="0">
                <a:solidFill>
                  <a:srgbClr val="6600CC"/>
                </a:solidFill>
              </a:rPr>
              <a:t>Don’t look hard for hidden meaning. </a:t>
            </a:r>
            <a:r>
              <a:rPr lang="en-US" sz="2400" i="1" dirty="0" smtClean="0">
                <a:solidFill>
                  <a:srgbClr val="6600CC"/>
                </a:solidFill>
              </a:rPr>
              <a:t>Short answer questions are meant to test  your ability to recall information..</a:t>
            </a:r>
          </a:p>
          <a:p>
            <a:r>
              <a:rPr lang="en-US" sz="2400" b="1" dirty="0" smtClean="0">
                <a:solidFill>
                  <a:srgbClr val="6600CC"/>
                </a:solidFill>
              </a:rPr>
              <a:t>Over-answer. </a:t>
            </a:r>
            <a:r>
              <a:rPr lang="en-US" sz="2400" i="1" dirty="0" smtClean="0">
                <a:solidFill>
                  <a:srgbClr val="6600CC"/>
                </a:solidFill>
              </a:rPr>
              <a:t>If you are stuck with two answers, write down both – you  might get partial credit.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41925"/>
          </a:xfrm>
        </p:spPr>
        <p:txBody>
          <a:bodyPr/>
          <a:lstStyle/>
          <a:p>
            <a:pPr>
              <a:buNone/>
            </a:pPr>
            <a:r>
              <a:rPr lang="en-US" b="1" u="sng" dirty="0" smtClean="0">
                <a:solidFill>
                  <a:srgbClr val="CC0000"/>
                </a:solidFill>
              </a:rPr>
              <a:t>True/False</a:t>
            </a:r>
          </a:p>
          <a:p>
            <a:pPr>
              <a:buFontTx/>
              <a:buChar char="•"/>
            </a:pPr>
            <a:endParaRPr lang="en-US" sz="2000" b="1" dirty="0" smtClean="0">
              <a:solidFill>
                <a:srgbClr val="6600CC"/>
              </a:solidFill>
            </a:endParaRPr>
          </a:p>
          <a:p>
            <a:r>
              <a:rPr lang="en-US" sz="2000" b="1" dirty="0" smtClean="0">
                <a:solidFill>
                  <a:srgbClr val="6600CC"/>
                </a:solidFill>
              </a:rPr>
              <a:t>Check for qualifiers.</a:t>
            </a:r>
            <a:r>
              <a:rPr lang="en-US" sz="1800" b="1" dirty="0" smtClean="0">
                <a:solidFill>
                  <a:srgbClr val="6600CC"/>
                </a:solidFill>
              </a:rPr>
              <a:t> </a:t>
            </a:r>
          </a:p>
          <a:p>
            <a:pPr lvl="1"/>
            <a:r>
              <a:rPr lang="en-US" sz="1800" i="1" dirty="0" smtClean="0">
                <a:solidFill>
                  <a:srgbClr val="6600CC"/>
                </a:solidFill>
              </a:rPr>
              <a:t>Words such as </a:t>
            </a:r>
            <a:r>
              <a:rPr lang="en-US" sz="1800" b="1" i="1" u="sng" dirty="0" smtClean="0">
                <a:solidFill>
                  <a:srgbClr val="6600CC"/>
                </a:solidFill>
              </a:rPr>
              <a:t>all</a:t>
            </a:r>
            <a:r>
              <a:rPr lang="en-US" sz="1800" b="1" i="1" dirty="0" smtClean="0">
                <a:solidFill>
                  <a:srgbClr val="6600CC"/>
                </a:solidFill>
              </a:rPr>
              <a:t>, </a:t>
            </a:r>
            <a:r>
              <a:rPr lang="en-US" sz="1800" b="1" i="1" u="sng" dirty="0" smtClean="0">
                <a:solidFill>
                  <a:srgbClr val="6600CC"/>
                </a:solidFill>
              </a:rPr>
              <a:t>always</a:t>
            </a:r>
            <a:r>
              <a:rPr lang="en-US" sz="1800" b="1" i="1" dirty="0" smtClean="0">
                <a:solidFill>
                  <a:srgbClr val="6600CC"/>
                </a:solidFill>
              </a:rPr>
              <a:t>, </a:t>
            </a:r>
            <a:r>
              <a:rPr lang="en-US" sz="1800" b="1" i="1" u="sng" dirty="0" smtClean="0">
                <a:solidFill>
                  <a:srgbClr val="6600CC"/>
                </a:solidFill>
              </a:rPr>
              <a:t>only</a:t>
            </a:r>
            <a:r>
              <a:rPr lang="en-US" sz="1800" b="1" i="1" dirty="0" smtClean="0">
                <a:solidFill>
                  <a:srgbClr val="6600CC"/>
                </a:solidFill>
              </a:rPr>
              <a:t> and </a:t>
            </a:r>
            <a:r>
              <a:rPr lang="en-US" sz="1800" b="1" i="1" u="sng" dirty="0" smtClean="0">
                <a:solidFill>
                  <a:srgbClr val="6600CC"/>
                </a:solidFill>
              </a:rPr>
              <a:t>never</a:t>
            </a:r>
            <a:r>
              <a:rPr lang="en-US" sz="1800" b="1" i="1" dirty="0" smtClean="0">
                <a:solidFill>
                  <a:srgbClr val="6600CC"/>
                </a:solidFill>
              </a:rPr>
              <a:t>  </a:t>
            </a:r>
            <a:r>
              <a:rPr lang="en-US" sz="1800" i="1" dirty="0" smtClean="0">
                <a:solidFill>
                  <a:srgbClr val="6600CC"/>
                </a:solidFill>
              </a:rPr>
              <a:t>tend to indicate an absolute. This may indicate a false answer.</a:t>
            </a:r>
            <a:endParaRPr lang="en-US" sz="1800" b="1" dirty="0" smtClean="0">
              <a:solidFill>
                <a:srgbClr val="6600CC"/>
              </a:solidFill>
            </a:endParaRPr>
          </a:p>
          <a:p>
            <a:pPr lvl="1"/>
            <a:r>
              <a:rPr lang="en-US" sz="1800" b="1" i="1" dirty="0" smtClean="0">
                <a:solidFill>
                  <a:srgbClr val="6600CC"/>
                </a:solidFill>
              </a:rPr>
              <a:t>Words such as </a:t>
            </a:r>
            <a:r>
              <a:rPr lang="en-US" sz="1800" b="1" i="1" u="sng" dirty="0" smtClean="0">
                <a:solidFill>
                  <a:srgbClr val="6600CC"/>
                </a:solidFill>
              </a:rPr>
              <a:t>generally</a:t>
            </a:r>
            <a:r>
              <a:rPr lang="en-US" sz="1800" b="1" i="1" dirty="0" smtClean="0">
                <a:solidFill>
                  <a:srgbClr val="6600CC"/>
                </a:solidFill>
              </a:rPr>
              <a:t>, </a:t>
            </a:r>
            <a:r>
              <a:rPr lang="en-US" sz="1800" b="1" i="1" u="sng" dirty="0" smtClean="0">
                <a:solidFill>
                  <a:srgbClr val="6600CC"/>
                </a:solidFill>
              </a:rPr>
              <a:t>usually</a:t>
            </a:r>
            <a:r>
              <a:rPr lang="en-US" sz="1800" b="1" i="1" dirty="0" smtClean="0">
                <a:solidFill>
                  <a:srgbClr val="6600CC"/>
                </a:solidFill>
              </a:rPr>
              <a:t>, </a:t>
            </a:r>
            <a:r>
              <a:rPr lang="en-US" sz="1800" b="1" i="1" u="sng" dirty="0" smtClean="0">
                <a:solidFill>
                  <a:srgbClr val="6600CC"/>
                </a:solidFill>
              </a:rPr>
              <a:t>often</a:t>
            </a:r>
            <a:r>
              <a:rPr lang="en-US" sz="1800" b="1" i="1" dirty="0" smtClean="0">
                <a:solidFill>
                  <a:srgbClr val="6600CC"/>
                </a:solidFill>
              </a:rPr>
              <a:t>, and </a:t>
            </a:r>
            <a:r>
              <a:rPr lang="en-US" sz="1800" b="1" i="1" u="sng" dirty="0" smtClean="0">
                <a:solidFill>
                  <a:srgbClr val="6600CC"/>
                </a:solidFill>
              </a:rPr>
              <a:t>sometimes</a:t>
            </a:r>
            <a:r>
              <a:rPr lang="en-US" sz="1800" b="1" i="1" dirty="0" smtClean="0">
                <a:solidFill>
                  <a:srgbClr val="6600CC"/>
                </a:solidFill>
              </a:rPr>
              <a:t>  </a:t>
            </a:r>
            <a:r>
              <a:rPr lang="en-US" sz="1800" i="1" dirty="0" smtClean="0">
                <a:solidFill>
                  <a:srgbClr val="6600CC"/>
                </a:solidFill>
              </a:rPr>
              <a:t>may indicate true answers.</a:t>
            </a:r>
          </a:p>
          <a:p>
            <a:pPr lvl="1"/>
            <a:endParaRPr lang="en-US" sz="1800" b="1" i="1" dirty="0" smtClean="0">
              <a:solidFill>
                <a:srgbClr val="6600CC"/>
              </a:solidFill>
            </a:endParaRPr>
          </a:p>
          <a:p>
            <a:r>
              <a:rPr lang="en-US" sz="2000" b="1" dirty="0" smtClean="0">
                <a:solidFill>
                  <a:srgbClr val="6600CC"/>
                </a:solidFill>
              </a:rPr>
              <a:t>Look for two-part statements.</a:t>
            </a:r>
            <a:r>
              <a:rPr lang="en-US" sz="1800" b="1" dirty="0" smtClean="0">
                <a:solidFill>
                  <a:srgbClr val="6600CC"/>
                </a:solidFill>
              </a:rPr>
              <a:t> </a:t>
            </a:r>
            <a:r>
              <a:rPr lang="en-US" sz="1800" i="1" dirty="0" smtClean="0">
                <a:solidFill>
                  <a:srgbClr val="6600CC"/>
                </a:solidFill>
              </a:rPr>
              <a:t>If one part of the statement is incorrect, the whole statement is false.</a:t>
            </a:r>
          </a:p>
          <a:p>
            <a:endParaRPr lang="en-US" sz="1800" i="1" dirty="0" smtClean="0">
              <a:solidFill>
                <a:srgbClr val="6600CC"/>
              </a:solidFill>
            </a:endParaRPr>
          </a:p>
          <a:p>
            <a:r>
              <a:rPr lang="en-US" sz="2000" b="1" dirty="0" smtClean="0">
                <a:solidFill>
                  <a:srgbClr val="6600CC"/>
                </a:solidFill>
              </a:rPr>
              <a:t>Don’t look hard for hidden meaning.</a:t>
            </a:r>
          </a:p>
          <a:p>
            <a:pPr>
              <a:buNone/>
            </a:pPr>
            <a:r>
              <a:rPr lang="en-US" b="1" dirty="0" smtClean="0">
                <a:solidFill>
                  <a:srgbClr val="CC0000"/>
                </a:solidFill>
              </a:rPr>
              <a:t>	</a:t>
            </a:r>
            <a:endParaRPr lang="en-US" sz="1800" b="1" dirty="0" smtClean="0">
              <a:solidFill>
                <a:srgbClr val="6600CC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C:\Users\Michelle\AppData\Local\Microsoft\Windows\Temporary Internet Files\Content.IE5\HY7FSQJL\MC90044874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5105400"/>
            <a:ext cx="26098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75325"/>
          </a:xfrm>
        </p:spPr>
        <p:txBody>
          <a:bodyPr>
            <a:normAutofit lnSpcReduction="1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b="1" u="sng" dirty="0" smtClean="0">
                <a:solidFill>
                  <a:srgbClr val="CC0000"/>
                </a:solidFill>
              </a:rPr>
              <a:t>Essay Questions</a:t>
            </a:r>
            <a:endParaRPr lang="en-US" dirty="0" smtClean="0">
              <a:solidFill>
                <a:srgbClr val="CC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6600CC"/>
                </a:solidFill>
              </a:rPr>
              <a:t>Survey test. </a:t>
            </a:r>
            <a:r>
              <a:rPr lang="en-US" sz="2400" i="1" dirty="0" smtClean="0">
                <a:solidFill>
                  <a:srgbClr val="6600CC"/>
                </a:solidFill>
              </a:rPr>
              <a:t>Read all questions and decide how much time you will spend on each.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6600CC"/>
                </a:solidFill>
              </a:rPr>
              <a:t>Analyze each question carefully. </a:t>
            </a:r>
            <a:r>
              <a:rPr lang="en-US" sz="2400" i="1" dirty="0" smtClean="0">
                <a:solidFill>
                  <a:srgbClr val="6600CC"/>
                </a:solidFill>
              </a:rPr>
              <a:t>Understand what the question is asking. For example, is the question asking you to compare ideas or describe a situation?  Underline key terms and phrases. Look for phrases that limit the topic such as “Between 1815-1830…” or “In the western part of …”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6600CC"/>
                </a:solidFill>
              </a:rPr>
              <a:t>Plan before you begin writing. </a:t>
            </a:r>
            <a:r>
              <a:rPr lang="en-US" sz="2400" i="1" dirty="0" smtClean="0">
                <a:solidFill>
                  <a:srgbClr val="6600CC"/>
                </a:solidFill>
              </a:rPr>
              <a:t>Write down  main ideas and examples and create an outline.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6600CC"/>
                </a:solidFill>
              </a:rPr>
              <a:t>Write your answer </a:t>
            </a:r>
            <a:r>
              <a:rPr lang="en-US" sz="2400" i="1" dirty="0" smtClean="0">
                <a:solidFill>
                  <a:srgbClr val="6600CC"/>
                </a:solidFill>
              </a:rPr>
              <a:t>using your outline and fill in details.</a:t>
            </a:r>
          </a:p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6600CC"/>
                </a:solidFill>
              </a:rPr>
              <a:t>Review. </a:t>
            </a:r>
            <a:r>
              <a:rPr lang="en-US" sz="2400" i="1" dirty="0" smtClean="0">
                <a:solidFill>
                  <a:srgbClr val="6600CC"/>
                </a:solidFill>
              </a:rPr>
              <a:t>Do a final check. Did you answers all parts of the question? Check  for spelling and punctuation errors.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9900"/>
                </a:solidFill>
              </a:rPr>
              <a:t>During the test: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0916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/>
              <a:t>Do an information dump!</a:t>
            </a:r>
            <a:r>
              <a:rPr lang="en-US" dirty="0" smtClean="0"/>
              <a:t> Before you begin answering, jot down hard to remember formulas and terms on the margins or back of test.</a:t>
            </a:r>
          </a:p>
          <a:p>
            <a:pPr>
              <a:buFont typeface="Wingdings" pitchFamily="2" charset="2"/>
              <a:buNone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Survey test.</a:t>
            </a:r>
            <a:r>
              <a:rPr lang="en-US" dirty="0" smtClean="0"/>
              <a:t> Before you begin answering, take a quick look at the whole test. This may help you decide where to begin and how much time to spend on each question. </a:t>
            </a:r>
          </a:p>
          <a:p>
            <a:pPr>
              <a:buFont typeface="Wingdings" pitchFamily="2" charset="2"/>
              <a:buNone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Read directions carefully and underline key terms and phrases.</a:t>
            </a:r>
          </a:p>
          <a:p>
            <a:pPr>
              <a:buFont typeface="Wingdings" pitchFamily="2" charset="2"/>
              <a:buNone/>
            </a:pPr>
            <a:endParaRPr lang="en-US" sz="1800" b="1" dirty="0" smtClean="0"/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Do easy questions first.</a:t>
            </a:r>
            <a:r>
              <a:rPr lang="en-US" dirty="0" smtClean="0"/>
              <a:t> They may give you clues for the more challenging questions.</a:t>
            </a:r>
          </a:p>
          <a:p>
            <a:pPr>
              <a:buFont typeface="Wingdings" pitchFamily="2" charset="2"/>
              <a:buNone/>
            </a:pP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Relax!</a:t>
            </a:r>
            <a:r>
              <a:rPr lang="en-US" dirty="0" smtClean="0"/>
              <a:t> Use your strategies to calm yourself.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5" descr="c:\Program Files\Microsoft Office\Clipart\standard\stddir4\pe03336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228600"/>
            <a:ext cx="144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9900"/>
                </a:solidFill>
              </a:rPr>
              <a:t>After the test: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0916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Reward yourself! Keep practicing positive self-talk.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Analyze your test. </a:t>
            </a:r>
          </a:p>
          <a:p>
            <a:pPr lvl="1">
              <a:buFontTx/>
              <a:buChar char="•"/>
            </a:pPr>
            <a:r>
              <a:rPr lang="en-US" dirty="0" smtClean="0"/>
              <a:t>What went well and what didn’t? </a:t>
            </a:r>
          </a:p>
          <a:p>
            <a:pPr lvl="1">
              <a:buFontTx/>
              <a:buChar char="•"/>
            </a:pPr>
            <a:r>
              <a:rPr lang="en-US" dirty="0" smtClean="0"/>
              <a:t>What type of questions did you find most challenge? Why?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Make and implement a plan to do better next time.	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5" descr="c:\Program Files\Microsoft Office\Clipart\corpbas\j007872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2286000"/>
            <a:ext cx="9556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c:\Program Files\Microsoft Office\Clipart\corpbas\j007862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5486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C0000"/>
                </a:solidFill>
              </a:rPr>
              <a:t>Set Goals For Change: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0436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i="1" dirty="0" smtClean="0"/>
              <a:t>In order to improve my test taking skills I will work on:</a:t>
            </a:r>
          </a:p>
          <a:p>
            <a:pPr>
              <a:buNone/>
            </a:pPr>
            <a:r>
              <a:rPr lang="en-US" u="sng" dirty="0" smtClean="0"/>
              <a:t>________________________________________________________</a:t>
            </a:r>
          </a:p>
          <a:p>
            <a:pPr>
              <a:buNone/>
            </a:pPr>
            <a:r>
              <a:rPr lang="en-US" u="sng" dirty="0" smtClean="0"/>
              <a:t>________________________________________________________</a:t>
            </a:r>
          </a:p>
          <a:p>
            <a:endParaRPr lang="en-US" sz="1400" u="sng" dirty="0" smtClean="0"/>
          </a:p>
          <a:p>
            <a:pPr>
              <a:buNone/>
            </a:pPr>
            <a:r>
              <a:rPr lang="en-US" i="1" dirty="0" smtClean="0"/>
              <a:t>List two test taking or study skills you will incorporate this week:</a:t>
            </a:r>
          </a:p>
          <a:p>
            <a:pPr>
              <a:buNone/>
            </a:pPr>
            <a:r>
              <a:rPr lang="en-US" i="1" dirty="0" smtClean="0"/>
              <a:t>1)______________________ How?__________________</a:t>
            </a:r>
          </a:p>
          <a:p>
            <a:pPr>
              <a:buNone/>
            </a:pPr>
            <a:r>
              <a:rPr lang="en-US" i="1" dirty="0" smtClean="0"/>
              <a:t>2)_______________________How?__________________</a:t>
            </a:r>
          </a:p>
          <a:p>
            <a:endParaRPr lang="en-US" i="1" dirty="0" smtClean="0"/>
          </a:p>
          <a:p>
            <a:pPr>
              <a:buNone/>
            </a:pPr>
            <a:r>
              <a:rPr lang="en-US" i="1" dirty="0" smtClean="0"/>
              <a:t>List two test taking or study skills you will incorporate this nine weeks:</a:t>
            </a:r>
          </a:p>
          <a:p>
            <a:pPr>
              <a:buNone/>
            </a:pPr>
            <a:r>
              <a:rPr lang="en-US" i="1" dirty="0" smtClean="0"/>
              <a:t>1)______________________How?___________________</a:t>
            </a:r>
          </a:p>
          <a:p>
            <a:pPr>
              <a:buNone/>
            </a:pPr>
            <a:r>
              <a:rPr lang="en-US" i="1" dirty="0" smtClean="0"/>
              <a:t>2)______________________How?___________________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0668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00CC"/>
                </a:solidFill>
              </a:rPr>
              <a:t>List test taking or study strategy ideas you think might help you perform better on tests. Then decide how and when you will implement them.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108</TotalTime>
  <Words>1577</Words>
  <Application>Microsoft Office PowerPoint</Application>
  <PresentationFormat>On-screen Show (4:3)</PresentationFormat>
  <Paragraphs>211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Apex</vt:lpstr>
      <vt:lpstr>Test  Anxiety and  Test Taking Strategies</vt:lpstr>
      <vt:lpstr> What is Test Anxiety?</vt:lpstr>
      <vt:lpstr>What causes Test Anxiety?</vt:lpstr>
      <vt:lpstr>How does Test Anxiety affect You?</vt:lpstr>
      <vt:lpstr>Physiological Reactions may Include:</vt:lpstr>
      <vt:lpstr>Behavioral Reactions may Include:</vt:lpstr>
      <vt:lpstr>Psychological Reactions may Include:</vt:lpstr>
      <vt:lpstr>What are Some Ways to Deal with Test Anxiety Before the Test?</vt:lpstr>
      <vt:lpstr>How can You Prepare Well  and In Advance? </vt:lpstr>
      <vt:lpstr>Set up a study schedule</vt:lpstr>
      <vt:lpstr> Review Material Effectively and    Often Throughout the Nine Weeks  </vt:lpstr>
      <vt:lpstr> Test Yourself</vt:lpstr>
      <vt:lpstr>Relax </vt:lpstr>
      <vt:lpstr>Following are Quick Relaxation Techniques You can use In or Out of the Classroom:</vt:lpstr>
      <vt:lpstr>What Strategies can You use to Relieve   Anxiety During the Test? </vt:lpstr>
      <vt:lpstr>Three Stages Of Test Taking:</vt:lpstr>
      <vt:lpstr>Before the test:</vt:lpstr>
      <vt:lpstr> Strategies for Different Types Of Tests </vt:lpstr>
      <vt:lpstr>Slide 19</vt:lpstr>
      <vt:lpstr>Slide 20</vt:lpstr>
      <vt:lpstr>Slide 21</vt:lpstr>
      <vt:lpstr>During the test:</vt:lpstr>
      <vt:lpstr>After the test:</vt:lpstr>
      <vt:lpstr>Set Goals For Change: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papi</dc:creator>
  <cp:lastModifiedBy>papi</cp:lastModifiedBy>
  <cp:revision>13</cp:revision>
  <dcterms:created xsi:type="dcterms:W3CDTF">2011-05-08T19:28:22Z</dcterms:created>
  <dcterms:modified xsi:type="dcterms:W3CDTF">2011-05-23T23:39:57Z</dcterms:modified>
</cp:coreProperties>
</file>