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  <p:sldMasterId id="2147483660" r:id="rId2"/>
  </p:sldMasterIdLst>
  <p:notesMasterIdLst>
    <p:notesMasterId r:id="rId18"/>
  </p:notes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81" r:id="rId10"/>
    <p:sldId id="282" r:id="rId11"/>
    <p:sldId id="270" r:id="rId12"/>
    <p:sldId id="279" r:id="rId13"/>
    <p:sldId id="280" r:id="rId14"/>
    <p:sldId id="273" r:id="rId15"/>
    <p:sldId id="274" r:id="rId16"/>
    <p:sldId id="275" r:id="rId17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D99926-1957-493D-A89E-5E4A2BDA4321}">
  <a:tblStyle styleId="{72D99926-1957-493D-A89E-5E4A2BDA4321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0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727C62-6A8F-4570-A8D1-7DB4AA72A9F3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96934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39350C-5F0B-4FCB-B206-BA54B739893B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3222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8EF0D1-A364-4050-ACB6-8490E3EB49C4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05023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C5F70C-C01C-4864-997F-1527AE96944C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48397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2"/>
            <a:ext cx="4648200" cy="3486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Mike</a:t>
            </a:r>
          </a:p>
          <a:p>
            <a:pPr lvl="0">
              <a:spcBef>
                <a:spcPts val="0"/>
              </a:spcBef>
              <a:buNone/>
            </a:pPr>
            <a:r>
              <a:rPr lang="en-US"/>
              <a:t>Thank you for coming</a:t>
            </a:r>
          </a:p>
        </p:txBody>
      </p:sp>
      <p:sp>
        <p:nvSpPr>
          <p:cNvPr id="244" name="Shape 244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399" cy="465000"/>
          </a:xfrm>
          <a:prstGeom prst="rect">
            <a:avLst/>
          </a:prstGeom>
        </p:spPr>
        <p:txBody>
          <a:bodyPr lIns="93175" tIns="46575" rIns="93175" bIns="465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4673600" y="2927350"/>
            <a:ext cx="4013100" cy="182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2438400" y="6248400"/>
            <a:ext cx="21303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5791200" y="61722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76200" y="624840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838200" y="2362200"/>
            <a:ext cx="7692900" cy="37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6705600" y="762000"/>
            <a:ext cx="1981200" cy="53244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None/>
              <a:defRPr/>
            </a:lvl1pPr>
          </a:lstStyle>
          <a:p>
            <a:endParaRPr/>
          </a:p>
        </p:txBody>
      </p:sp>
      <p:sp>
        <p:nvSpPr>
          <p:cNvPr id="46" name="Shape 46"/>
          <p:cNvSpPr txBox="1"/>
          <p:nvPr/>
        </p:nvSpPr>
        <p:spPr>
          <a:xfrm rot="5400000">
            <a:off x="5061142" y="2460756"/>
            <a:ext cx="5270100" cy="192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Master title style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 rot="5400000">
            <a:off x="995400" y="528600"/>
            <a:ext cx="5324400" cy="579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 rot="5400000">
            <a:off x="2822675" y="377850"/>
            <a:ext cx="3724200" cy="769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630237" y="457200"/>
            <a:ext cx="2949600" cy="16002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pic" idx="2"/>
          </p:nvPr>
        </p:nvSpPr>
        <p:spPr>
          <a:xfrm>
            <a:off x="3887787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30237" y="2057400"/>
            <a:ext cx="2949600" cy="381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630237" y="457200"/>
            <a:ext cx="2949600" cy="16002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887787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2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460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630237" y="2057400"/>
            <a:ext cx="2949600" cy="381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xfrm>
            <a:off x="630237" y="365125"/>
            <a:ext cx="7886700" cy="13257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30237" y="1681163"/>
            <a:ext cx="3868800" cy="82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2"/>
          </p:nvPr>
        </p:nvSpPr>
        <p:spPr>
          <a:xfrm>
            <a:off x="630237" y="2505075"/>
            <a:ext cx="3868800" cy="368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00" cy="82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838200" y="2362200"/>
            <a:ext cx="3770400" cy="37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4760912" y="2362200"/>
            <a:ext cx="3770400" cy="37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23887" y="4589462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0" y="0"/>
            <a:ext cx="5867400" cy="6858000"/>
            <a:chOff x="0" y="0"/>
            <a:chExt cx="5867400" cy="6858000"/>
          </a:xfrm>
        </p:grpSpPr>
        <p:sp>
          <p:nvSpPr>
            <p:cNvPr id="11" name="Shape 11"/>
            <p:cNvSpPr txBox="1"/>
            <p:nvPr/>
          </p:nvSpPr>
          <p:spPr>
            <a:xfrm>
              <a:off x="0" y="0"/>
              <a:ext cx="4572000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685800" y="990600"/>
              <a:ext cx="5181600" cy="1905000"/>
            </a:xfrm>
            <a:prstGeom prst="roundRect">
              <a:avLst>
                <a:gd name="adj" fmla="val 10800"/>
              </a:avLst>
            </a:prstGeom>
            <a:solidFill>
              <a:schemeClr val="lt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Shape 13"/>
          <p:cNvGrpSpPr/>
          <p:nvPr/>
        </p:nvGrpSpPr>
        <p:grpSpPr>
          <a:xfrm>
            <a:off x="3632175" y="4889500"/>
            <a:ext cx="4876875" cy="319200"/>
            <a:chOff x="3632175" y="4889500"/>
            <a:chExt cx="4876875" cy="319200"/>
          </a:xfrm>
        </p:grpSpPr>
        <p:sp>
          <p:nvSpPr>
            <p:cNvPr id="14" name="Shape 14"/>
            <p:cNvSpPr/>
            <p:nvPr/>
          </p:nvSpPr>
          <p:spPr>
            <a:xfrm flipH="1">
              <a:off x="3632175" y="4889500"/>
              <a:ext cx="4626000" cy="3174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>
              <a:off x="8248650" y="4889500"/>
              <a:ext cx="260400" cy="319200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838200" y="2362200"/>
            <a:ext cx="7692900" cy="37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2438400" y="6248400"/>
            <a:ext cx="21303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5791200" y="61722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76200" y="624840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Shape 28"/>
          <p:cNvGrpSpPr/>
          <p:nvPr/>
        </p:nvGrpSpPr>
        <p:grpSpPr>
          <a:xfrm>
            <a:off x="0" y="0"/>
            <a:ext cx="7620000" cy="6858000"/>
            <a:chOff x="0" y="0"/>
            <a:chExt cx="7620000" cy="6858000"/>
          </a:xfrm>
        </p:grpSpPr>
        <p:grpSp>
          <p:nvGrpSpPr>
            <p:cNvPr id="29" name="Shape 29"/>
            <p:cNvGrpSpPr/>
            <p:nvPr/>
          </p:nvGrpSpPr>
          <p:grpSpPr>
            <a:xfrm>
              <a:off x="0" y="0"/>
              <a:ext cx="3200400" cy="6858000"/>
              <a:chOff x="0" y="0"/>
              <a:chExt cx="3200400" cy="6858000"/>
            </a:xfrm>
          </p:grpSpPr>
          <p:sp>
            <p:nvSpPr>
              <p:cNvPr id="30" name="Shape 30"/>
              <p:cNvSpPr txBox="1"/>
              <p:nvPr/>
            </p:nvSpPr>
            <p:spPr>
              <a:xfrm>
                <a:off x="0" y="0"/>
                <a:ext cx="762000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Shape 31"/>
              <p:cNvSpPr/>
              <p:nvPr/>
            </p:nvSpPr>
            <p:spPr>
              <a:xfrm>
                <a:off x="457200" y="0"/>
                <a:ext cx="2743200" cy="1166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120000" y="78367"/>
                    </a:lnTo>
                    <a:lnTo>
                      <a:pt x="26388" y="78693"/>
                    </a:lnTo>
                    <a:lnTo>
                      <a:pt x="24583" y="78367"/>
                    </a:lnTo>
                    <a:lnTo>
                      <a:pt x="21388" y="79836"/>
                    </a:lnTo>
                    <a:cubicBezTo>
                      <a:pt x="20138" y="81306"/>
                      <a:pt x="18263" y="83755"/>
                      <a:pt x="17083" y="86693"/>
                    </a:cubicBezTo>
                    <a:cubicBezTo>
                      <a:pt x="15902" y="89632"/>
                      <a:pt x="14930" y="93714"/>
                      <a:pt x="14305" y="97469"/>
                    </a:cubicBezTo>
                    <a:cubicBezTo>
                      <a:pt x="13680" y="101224"/>
                      <a:pt x="13472" y="104979"/>
                      <a:pt x="13333" y="108734"/>
                    </a:cubicBezTo>
                    <a:lnTo>
                      <a:pt x="13333" y="120000"/>
                    </a:lnTo>
                    <a:lnTo>
                      <a:pt x="0" y="120000"/>
                    </a:lnTo>
                    <a:lnTo>
                      <a:pt x="0" y="78367"/>
                    </a:lnTo>
                    <a:lnTo>
                      <a:pt x="0" y="0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" name="Shape 32"/>
            <p:cNvGrpSpPr/>
            <p:nvPr/>
          </p:nvGrpSpPr>
          <p:grpSpPr>
            <a:xfrm>
              <a:off x="228700" y="1981200"/>
              <a:ext cx="7391300" cy="319200"/>
              <a:chOff x="228699" y="1981200"/>
              <a:chExt cx="7391300" cy="319200"/>
            </a:xfrm>
          </p:grpSpPr>
          <p:sp>
            <p:nvSpPr>
              <p:cNvPr id="33" name="Shape 33"/>
              <p:cNvSpPr/>
              <p:nvPr/>
            </p:nvSpPr>
            <p:spPr>
              <a:xfrm>
                <a:off x="609600" y="1981200"/>
                <a:ext cx="7010400" cy="3174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 flipH="1">
                <a:off x="228700" y="1981200"/>
                <a:ext cx="393600" cy="319200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4680"/>
            </a:avLst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8200" y="2362200"/>
            <a:ext cx="7692900" cy="3724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33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716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9999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4304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64999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5791200" y="6248400"/>
            <a:ext cx="2897100" cy="47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4136" y="6242050"/>
            <a:ext cx="587400" cy="489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26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2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ctrTitle"/>
          </p:nvPr>
        </p:nvSpPr>
        <p:spPr>
          <a:xfrm>
            <a:off x="460375" y="990600"/>
            <a:ext cx="8229600" cy="1904999"/>
          </a:xfrm>
          <a:prstGeom prst="roundRect">
            <a:avLst>
              <a:gd name="adj" fmla="val 10800"/>
            </a:avLst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600"/>
              <a:t>Capital Construction Bond Program</a:t>
            </a:r>
          </a:p>
        </p:txBody>
      </p:sp>
      <p:pic>
        <p:nvPicPr>
          <p:cNvPr id="138" name="Shape 1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992187"/>
            <a:ext cx="3962399" cy="80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762000" y="838200"/>
            <a:ext cx="7924799" cy="1143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2006 School Construction Bond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838200" y="2514600"/>
            <a:ext cx="7162799" cy="4190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Last Hillsboro School Construction Bond was approved by District voters in 2006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2006 Bond totaled $169 million 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Included five new schools, school capacity increases at three middle schools, modernization and technology improvements throughout District schools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of these projects were completed on-time and on-budget</a:t>
            </a: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38200"/>
            <a:ext cx="3200399" cy="60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New Construction Bond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1143000" y="2438400"/>
            <a:ext cx="6476999" cy="4038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District Enrollment Growth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enrollment in HSD grew by more than 32% between 1995 and 2015 (+5,085 students)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10 years, an additional 1,862 students are forecasted to enter HSD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represents a 9% increase in Districtwide student enrollment between 2017 and 2026.</a:t>
            </a: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8600" y="4191000"/>
            <a:ext cx="3736974" cy="243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title"/>
          </p:nvPr>
        </p:nvSpPr>
        <p:spPr>
          <a:xfrm>
            <a:off x="762000" y="898525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New Construction Bond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1143000" y="2590800"/>
            <a:ext cx="6476999" cy="388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District Capital Needs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District has identified over $700 million in needed improvements to District facilities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Includes the need for: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schools to respond to enrollment growth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Modernization of existing facilities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Safety &amp; security improvements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 improvements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Improvement to support student achievement</a:t>
            </a:r>
          </a:p>
          <a:p>
            <a:pPr marL="342900" marR="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Shape 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New Construction Bond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1143000" y="2590800"/>
            <a:ext cx="6324600" cy="4190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 rotWithShape="1">
          <a:blip r:embed="rId4">
            <a:alphaModFix/>
          </a:blip>
          <a:srcRect l="7821" t="6418" r="15862" b="42839"/>
          <a:stretch/>
        </p:blipFill>
        <p:spPr>
          <a:xfrm>
            <a:off x="533400" y="2362200"/>
            <a:ext cx="4090987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/>
          </a:blip>
          <a:srcRect l="7821" t="57036" r="18685" b="11851"/>
          <a:stretch/>
        </p:blipFill>
        <p:spPr>
          <a:xfrm>
            <a:off x="4624387" y="3081336"/>
            <a:ext cx="3833811" cy="2786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xfrm>
            <a:off x="762000" y="898525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Advisory Committee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1143000" y="2590800"/>
            <a:ext cx="6476999" cy="388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Advisory Committee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 members appointed by the School Board – community representatives from neighborhoods, schools, business, local agencies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 a Capital Bond Program to present to the Superintendent and School Board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beginning in October and will provide their final recommendation by the end of April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Considered a range of project packages &amp; funding levels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bond packages to consider this evening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Looking for feedback / input from the Community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Tax Rates – Bond Package A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1143000" y="2590800"/>
            <a:ext cx="6476999" cy="388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200" y="2490786"/>
            <a:ext cx="6462711" cy="436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0668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2600" smtClean="0">
                <a:solidFill>
                  <a:schemeClr val="tx1"/>
                </a:solidFill>
              </a:rPr>
              <a:t>Bond Package A – After March 8</a:t>
            </a:r>
            <a:r>
              <a:rPr lang="en-US" altLang="en-US" sz="2600" baseline="30000" smtClean="0">
                <a:solidFill>
                  <a:schemeClr val="tx1"/>
                </a:solidFill>
              </a:rPr>
              <a:t>th</a:t>
            </a:r>
            <a:r>
              <a:rPr lang="en-US" altLang="en-US" sz="2600" smtClean="0">
                <a:solidFill>
                  <a:schemeClr val="tx1"/>
                </a:solidFill>
              </a:rPr>
              <a:t> BAC Meeting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438400"/>
            <a:ext cx="6477000" cy="4038600"/>
          </a:xfrm>
          <a:extLst/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en-US" sz="2000" b="1" dirty="0"/>
              <a:t>Bond Package A:</a:t>
            </a:r>
            <a:r>
              <a:rPr lang="en-US" altLang="en-US" sz="2000" dirty="0"/>
              <a:t> </a:t>
            </a:r>
          </a:p>
          <a:p>
            <a:pPr>
              <a:defRPr/>
            </a:pPr>
            <a:r>
              <a:rPr lang="en-US" altLang="en-US" sz="1800" dirty="0"/>
              <a:t>Funding Level = $</a:t>
            </a:r>
            <a:r>
              <a:rPr lang="en-US" altLang="en-US" sz="1800" dirty="0" smtClean="0"/>
              <a:t>408.0 </a:t>
            </a:r>
            <a:r>
              <a:rPr lang="en-US" altLang="en-US" sz="1800" dirty="0"/>
              <a:t>million</a:t>
            </a:r>
          </a:p>
          <a:p>
            <a:pPr>
              <a:defRPr/>
            </a:pPr>
            <a:r>
              <a:rPr lang="en-US" altLang="en-US" sz="1800" dirty="0"/>
              <a:t>Maintains current tax rate of $2.24 / $1000</a:t>
            </a:r>
          </a:p>
        </p:txBody>
      </p:sp>
      <p:pic>
        <p:nvPicPr>
          <p:cNvPr id="7578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22325"/>
            <a:ext cx="320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7EE8B93-4BBC-4BCC-8027-C2D7D3D539E9}" type="slidenum">
              <a:rPr lang="en-US" altLang="en-US" sz="26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2600" smtClean="0">
              <a:solidFill>
                <a:srgbClr val="FFFF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600200" y="3514725"/>
          <a:ext cx="4648200" cy="2886075"/>
        </p:xfrm>
        <a:graphic>
          <a:graphicData uri="http://schemas.openxmlformats.org/drawingml/2006/table">
            <a:tbl>
              <a:tblPr firstRow="1" firstCol="1" bandRow="1"/>
              <a:tblGrid>
                <a:gridCol w="3097432">
                  <a:extLst>
                    <a:ext uri="{9D8B030D-6E8A-4147-A177-3AD203B41FA5}">
                      <a16:colId xmlns:a16="http://schemas.microsoft.com/office/drawing/2014/main" val="2758705502"/>
                    </a:ext>
                  </a:extLst>
                </a:gridCol>
                <a:gridCol w="1550768">
                  <a:extLst>
                    <a:ext uri="{9D8B030D-6E8A-4147-A177-3AD203B41FA5}">
                      <a16:colId xmlns:a16="http://schemas.microsoft.com/office/drawing/2014/main" val="2580052320"/>
                    </a:ext>
                  </a:extLst>
                </a:gridCol>
              </a:tblGrid>
              <a:tr h="350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Safety &amp; Security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$69,212,041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001845"/>
                  </a:ext>
                </a:extLst>
              </a:tr>
              <a:tr h="330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Educational Technology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$30,221,198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123885"/>
                  </a:ext>
                </a:extLst>
              </a:tr>
              <a:tr h="330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Capacity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$181,455,286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731129"/>
                  </a:ext>
                </a:extLst>
              </a:tr>
              <a:tr h="3301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Achievement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$30,825,147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0142225"/>
                  </a:ext>
                </a:extLst>
              </a:tr>
              <a:tr h="4023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Infrastructure Improvements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$78,643,083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08896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Bond Insurance Costs (Required)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$5,855,351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611209"/>
                  </a:ext>
                </a:extLst>
              </a:tr>
              <a:tr h="3706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 Costs (Required)</a:t>
                      </a:r>
                      <a:endParaRPr lang="en-US" sz="14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$11,710,703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501922"/>
                  </a:ext>
                </a:extLst>
              </a:tr>
              <a:tr h="3913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Package A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$407,922,809</a:t>
                      </a:r>
                      <a:endParaRPr lang="en-US" sz="14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536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96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0668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2600" smtClean="0">
                <a:solidFill>
                  <a:schemeClr val="tx1"/>
                </a:solidFill>
              </a:rPr>
              <a:t>Bond Package A – Key Projects after March 8th</a:t>
            </a:r>
          </a:p>
        </p:txBody>
      </p:sp>
      <p:pic>
        <p:nvPicPr>
          <p:cNvPr id="7782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22325"/>
            <a:ext cx="320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F0955B-5C54-451A-B2B2-0BF925765026}" type="slidenum">
              <a:rPr lang="en-US" altLang="en-US" sz="26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2600" smtClean="0">
              <a:solidFill>
                <a:srgbClr val="FFFFFF"/>
              </a:solidFill>
            </a:endParaRPr>
          </a:p>
        </p:txBody>
      </p:sp>
      <p:sp>
        <p:nvSpPr>
          <p:cNvPr id="77829" name="Content Placeholder 2"/>
          <p:cNvSpPr>
            <a:spLocks noGrp="1"/>
          </p:cNvSpPr>
          <p:nvPr>
            <p:ph idx="1"/>
          </p:nvPr>
        </p:nvSpPr>
        <p:spPr>
          <a:xfrm>
            <a:off x="1371600" y="2362200"/>
            <a:ext cx="7239000" cy="41148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b="1" dirty="0" smtClean="0"/>
              <a:t>Key Projects Include:</a:t>
            </a:r>
            <a:endParaRPr lang="en-US" altLang="en-US" sz="1500" dirty="0" smtClean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Two New Elementary Schools	    * Installing cameras &amp; GPS on all Buses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  - North Plains &amp; South Hillsboro   * Playground Upgrades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Rebuild Brookwood ES – New 	    * Classroom Technology and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  School			       Infrastructure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New Satellite Transportation/	    * Convert Secondary Libraries to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   Maintenance Facility	       Learning Centers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Upgrade </a:t>
            </a:r>
            <a:r>
              <a:rPr lang="en-US" altLang="en-US" sz="1500" dirty="0" smtClean="0">
                <a:solidFill>
                  <a:schemeClr val="tx1"/>
                </a:solidFill>
              </a:rPr>
              <a:t>Reedville</a:t>
            </a:r>
            <a:r>
              <a:rPr lang="en-US" altLang="en-US" sz="1500" dirty="0" smtClean="0"/>
              <a:t> &amp; </a:t>
            </a:r>
            <a:r>
              <a:rPr lang="en-US" altLang="en-US" sz="1500" dirty="0" err="1" smtClean="0"/>
              <a:t>Hillhi</a:t>
            </a:r>
            <a:r>
              <a:rPr lang="en-US" altLang="en-US" sz="1500" dirty="0" smtClean="0"/>
              <a:t>	    * Mechanical/Electrical/Plumbing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Additions to Glencoe and 	       Upgrades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   Evergreen		    * </a:t>
            </a:r>
            <a:r>
              <a:rPr lang="en-US" altLang="en-US" sz="1500" dirty="0" smtClean="0">
                <a:solidFill>
                  <a:schemeClr val="tx1"/>
                </a:solidFill>
              </a:rPr>
              <a:t>Sealing and Painting Building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Seismic &amp; Safety Upgrades	       </a:t>
            </a:r>
            <a:r>
              <a:rPr lang="en-US" altLang="en-US" sz="1500" dirty="0" smtClean="0">
                <a:solidFill>
                  <a:schemeClr val="tx1"/>
                </a:solidFill>
              </a:rPr>
              <a:t>Building Exteriors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* Parent/Bus Drop-Off Safety	    * Construct New Gyms at Elementary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500" dirty="0" smtClean="0"/>
              <a:t>   Improvements		       Schools w/ Cafegymatoriums – </a:t>
            </a:r>
            <a:r>
              <a:rPr lang="en-US" altLang="en-US" sz="1500" dirty="0" smtClean="0">
                <a:solidFill>
                  <a:schemeClr val="tx1"/>
                </a:solidFill>
              </a:rPr>
              <a:t>Immediate</a:t>
            </a:r>
            <a:r>
              <a:rPr lang="en-US" altLang="en-US" sz="1500" b="1" dirty="0" smtClean="0">
                <a:solidFill>
                  <a:srgbClr val="FF0000"/>
                </a:solidFill>
              </a:rPr>
              <a:t> 			       </a:t>
            </a:r>
            <a:r>
              <a:rPr lang="en-US" altLang="en-US" sz="1500" dirty="0" smtClean="0">
                <a:solidFill>
                  <a:schemeClr val="tx1"/>
                </a:solidFill>
              </a:rPr>
              <a:t>Occupancy seismic standard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0771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Tax Rates – Bond Package B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1143000" y="2590800"/>
            <a:ext cx="6476999" cy="3886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Shape 2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200" y="2347911"/>
            <a:ext cx="6438900" cy="437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0668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2600" smtClean="0">
                <a:solidFill>
                  <a:schemeClr val="tx1"/>
                </a:solidFill>
              </a:rPr>
              <a:t>Bond Package B – After March 8</a:t>
            </a:r>
            <a:r>
              <a:rPr lang="en-US" altLang="en-US" sz="2600" baseline="30000" smtClean="0">
                <a:solidFill>
                  <a:schemeClr val="tx1"/>
                </a:solidFill>
              </a:rPr>
              <a:t>th</a:t>
            </a:r>
            <a:r>
              <a:rPr lang="en-US" altLang="en-US" sz="2600" smtClean="0">
                <a:solidFill>
                  <a:schemeClr val="tx1"/>
                </a:solidFill>
              </a:rPr>
              <a:t> BAC Meeting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438400"/>
            <a:ext cx="6477000" cy="4038600"/>
          </a:xfrm>
          <a:extLst/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en-US" sz="2000" b="1" dirty="0"/>
              <a:t>Bond Package B</a:t>
            </a:r>
            <a:r>
              <a:rPr lang="en-US" altLang="en-US" sz="2000" dirty="0"/>
              <a:t>: </a:t>
            </a:r>
          </a:p>
          <a:p>
            <a:pPr>
              <a:defRPr/>
            </a:pPr>
            <a:r>
              <a:rPr lang="en-US" altLang="en-US" sz="1800" dirty="0"/>
              <a:t>Funding Level = $</a:t>
            </a:r>
            <a:r>
              <a:rPr lang="en-US" altLang="en-US" sz="1800" dirty="0" smtClean="0"/>
              <a:t>442.4 </a:t>
            </a:r>
            <a:r>
              <a:rPr lang="en-US" altLang="en-US" sz="1800" dirty="0"/>
              <a:t>million</a:t>
            </a:r>
          </a:p>
          <a:p>
            <a:pPr>
              <a:defRPr/>
            </a:pPr>
            <a:r>
              <a:rPr lang="en-US" altLang="en-US" sz="1800" dirty="0"/>
              <a:t>Increases current tax rate to $2.50 / $1000</a:t>
            </a:r>
          </a:p>
        </p:txBody>
      </p:sp>
      <p:pic>
        <p:nvPicPr>
          <p:cNvPr id="7987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22325"/>
            <a:ext cx="320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357339-CF28-48FB-A95E-16E72CD8EF18}" type="slidenum">
              <a:rPr lang="en-US" altLang="en-US" sz="26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2600" smtClean="0">
              <a:solidFill>
                <a:srgbClr val="FFFFFF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638300" y="3505200"/>
          <a:ext cx="4800600" cy="2819400"/>
        </p:xfrm>
        <a:graphic>
          <a:graphicData uri="http://schemas.openxmlformats.org/drawingml/2006/table">
            <a:tbl>
              <a:tblPr firstRow="1" firstCol="1" bandRow="1"/>
              <a:tblGrid>
                <a:gridCol w="3198988">
                  <a:extLst>
                    <a:ext uri="{9D8B030D-6E8A-4147-A177-3AD203B41FA5}">
                      <a16:colId xmlns:a16="http://schemas.microsoft.com/office/drawing/2014/main" val="2267009778"/>
                    </a:ext>
                  </a:extLst>
                </a:gridCol>
                <a:gridCol w="1601612">
                  <a:extLst>
                    <a:ext uri="{9D8B030D-6E8A-4147-A177-3AD203B41FA5}">
                      <a16:colId xmlns:a16="http://schemas.microsoft.com/office/drawing/2014/main" val="1057570282"/>
                    </a:ext>
                  </a:extLst>
                </a:gridCol>
              </a:tblGrid>
              <a:tr h="3413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Safety &amp; Security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$69,212,041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177405"/>
                  </a:ext>
                </a:extLst>
              </a:tr>
              <a:tr h="321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Educational Technology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$30,221,198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028449"/>
                  </a:ext>
                </a:extLst>
              </a:tr>
              <a:tr h="321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Capacity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186,455,286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709126"/>
                  </a:ext>
                </a:extLst>
              </a:tr>
              <a:tr h="321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Achievement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$30,825,147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458458"/>
                  </a:ext>
                </a:extLst>
              </a:tr>
              <a:tr h="370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Infrastructure Improvements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$106,688,075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06306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Bond Insurance Costs (Required)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$6,351,026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7595133"/>
                  </a:ext>
                </a:extLst>
              </a:tr>
              <a:tr h="361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 Costs (Required)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12,702,052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923290"/>
                  </a:ext>
                </a:extLst>
              </a:tr>
              <a:tr h="4008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Package 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442,454,826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042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2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0668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2600" smtClean="0">
                <a:solidFill>
                  <a:schemeClr val="tx1"/>
                </a:solidFill>
              </a:rPr>
              <a:t>Bond Package B – Key Projects after March 8th</a:t>
            </a:r>
          </a:p>
        </p:txBody>
      </p:sp>
      <p:pic>
        <p:nvPicPr>
          <p:cNvPr id="8192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22325"/>
            <a:ext cx="320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F91795-510D-4356-8482-45CF76380B72}" type="slidenum">
              <a:rPr lang="en-US" altLang="en-US" sz="26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2600" smtClean="0">
              <a:solidFill>
                <a:srgbClr val="FFFFFF"/>
              </a:solidFill>
            </a:endParaRPr>
          </a:p>
        </p:txBody>
      </p:sp>
      <p:sp>
        <p:nvSpPr>
          <p:cNvPr id="81925" name="Rectangle 3"/>
          <p:cNvSpPr>
            <a:spLocks noChangeArrowheads="1"/>
          </p:cNvSpPr>
          <p:nvPr/>
        </p:nvSpPr>
        <p:spPr bwMode="auto">
          <a:xfrm>
            <a:off x="1600200" y="2514600"/>
            <a:ext cx="71628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b="1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Key Projects Include All Improvements in </a:t>
            </a:r>
            <a:endParaRPr lang="en-US" altLang="en-US" sz="150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b="1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Bond Package A, with the addition of:</a:t>
            </a:r>
            <a:endParaRPr lang="en-US" altLang="en-US" sz="150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 Pavement/Sidewalk/Hardscape        * Replace Portable Classrooms in   </a:t>
            </a:r>
            <a:endParaRPr lang="en-US" altLang="en-US" sz="150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(Parking Lot) Repairs and 	            Poor Condition </a:t>
            </a:r>
            <a:endParaRPr lang="en-US" altLang="en-US" sz="150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Replacements		         * Construct New Track (</a:t>
            </a:r>
            <a:r>
              <a:rPr lang="en-US" altLang="en-US" sz="1500" dirty="0" err="1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Hilhi</a:t>
            </a: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	</a:t>
            </a:r>
            <a:endParaRPr lang="en-US" altLang="en-US" sz="150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 Resurface/Replace Tennis Courts     * </a:t>
            </a:r>
            <a:r>
              <a:rPr lang="en-US" altLang="en-US" sz="1500" dirty="0">
                <a:ea typeface="Calibri" panose="020F0502020204030204" pitchFamily="34" charset="0"/>
                <a:cs typeface="Times New Roman" panose="02020603050405020304" pitchFamily="18" charset="0"/>
              </a:rPr>
              <a:t>Construct Lighted Turf Fields at </a:t>
            </a:r>
            <a:endParaRPr lang="en-US" altLang="en-US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 Replace Single Pane Windows	             </a:t>
            </a:r>
            <a:r>
              <a:rPr lang="en-US" altLang="en-US" sz="1500" dirty="0" err="1">
                <a:ea typeface="Calibri" panose="020F0502020204030204" pitchFamily="34" charset="0"/>
                <a:cs typeface="Times New Roman" panose="02020603050405020304" pitchFamily="18" charset="0"/>
              </a:rPr>
              <a:t>Hilhi</a:t>
            </a:r>
            <a:r>
              <a:rPr lang="en-US" altLang="en-US" sz="15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5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Century, </a:t>
            </a:r>
            <a:r>
              <a:rPr lang="en-US" altLang="en-US" sz="1500" dirty="0">
                <a:ea typeface="Calibri" panose="020F0502020204030204" pitchFamily="34" charset="0"/>
                <a:cs typeface="Times New Roman" panose="02020603050405020304" pitchFamily="18" charset="0"/>
              </a:rPr>
              <a:t>&amp; Glencoe</a:t>
            </a:r>
            <a:endParaRPr lang="en-US" altLang="en-US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 Land Purchases for Future School </a:t>
            </a:r>
            <a:endParaRPr lang="en-US" altLang="en-US" sz="1500" dirty="0">
              <a:solidFill>
                <a:srgbClr val="0033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solidFill>
                  <a:srgbClr val="00336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Sites</a:t>
            </a:r>
          </a:p>
        </p:txBody>
      </p:sp>
    </p:spTree>
    <p:extLst>
      <p:ext uri="{BB962C8B-B14F-4D97-AF65-F5344CB8AC3E}">
        <p14:creationId xmlns:p14="http://schemas.microsoft.com/office/powerpoint/2010/main" val="4733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Rates Comparison</a:t>
            </a:r>
          </a:p>
        </p:txBody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1143000" y="2438400"/>
            <a:ext cx="6476999" cy="4038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Shape 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 descr="Analysis Hillsboro SD GO 2018 08-15-16.pdf - Adobe Acrobat Pro DC"/>
          <p:cNvPicPr preferRelativeResize="0"/>
          <p:nvPr/>
        </p:nvPicPr>
        <p:blipFill rotWithShape="1">
          <a:blip r:embed="rId4">
            <a:alphaModFix/>
          </a:blip>
          <a:srcRect l="9918" t="6570" r="9750" b="12116"/>
          <a:stretch/>
        </p:blipFill>
        <p:spPr>
          <a:xfrm>
            <a:off x="750887" y="2362200"/>
            <a:ext cx="7239000" cy="4579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10667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Steps: Report to Superintendent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1143000" y="2438400"/>
            <a:ext cx="6476999" cy="4038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 Results of Open House with Advisory Committee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additional research / polling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Advisory Committee Drafts Recommendations to Superintendent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Staff prepares Draft Bond Advisory Committee Recommendation Report and sends to members for review and final acceptance by the end of April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Recommendation to address: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for Bond Projects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Package to put before voters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Bond Finance Assumptions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Timing of election (November 2017 / May 2018)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Superintendent reviews Advisory Committee Recommendations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Superintendent Final Report / Recommendation to the Hillsboro School Board in May 2017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Noto Sans Symbols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Noto Sans Symbols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Shape 2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822325"/>
            <a:ext cx="3200399" cy="60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  <a:prstGeom prst="roundRect">
            <a:avLst>
              <a:gd name="adj" fmla="val 16667"/>
            </a:avLst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Next Steps</a:t>
            </a:r>
          </a:p>
        </p:txBody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838200" y="2362200"/>
            <a:ext cx="7692900" cy="3724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-US" sz="2600" dirty="0"/>
              <a:t>Bond information can be found on our website under About HSD/Bond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-US" sz="2600" dirty="0"/>
              <a:t>Please fill out the online comment form if you have additional feedback to share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-US" sz="2600" dirty="0"/>
              <a:t>Engage in discussion with your table groups and respond to the questions provided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-US" sz="2600" dirty="0"/>
              <a:t>Report out</a:t>
            </a:r>
          </a:p>
          <a:p>
            <a:pPr marL="457200" lvl="0" indent="-393700" rtl="0">
              <a:spcBef>
                <a:spcPts val="0"/>
              </a:spcBef>
              <a:buSzPct val="100000"/>
            </a:pPr>
            <a:r>
              <a:rPr lang="en-US" sz="2600" dirty="0"/>
              <a:t>Please complete your exit ticket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-US" b="1" dirty="0"/>
              <a:t>THANK YOU so much for coming!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608</Words>
  <Application>Microsoft Office PowerPoint</Application>
  <PresentationFormat>On-screen Show (4:3)</PresentationFormat>
  <Paragraphs>127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Noto Sans Symbols</vt:lpstr>
      <vt:lpstr>Times New Roman</vt:lpstr>
      <vt:lpstr>Wingdings</vt:lpstr>
      <vt:lpstr>1_Capsules</vt:lpstr>
      <vt:lpstr>Capsules</vt:lpstr>
      <vt:lpstr> Capital Construction Bond Program</vt:lpstr>
      <vt:lpstr>        2006 School Construction Bond</vt:lpstr>
      <vt:lpstr>Need for New Construction Bond</vt:lpstr>
      <vt:lpstr>Need for New Construction Bond</vt:lpstr>
      <vt:lpstr>Need for New Construction Bond</vt:lpstr>
      <vt:lpstr>Bond Advisory Committee</vt:lpstr>
      <vt:lpstr>Bond Tax Rates – Bond Package A</vt:lpstr>
      <vt:lpstr>Bond Package A – After March 8th BAC Meeting</vt:lpstr>
      <vt:lpstr>Bond Package A – Key Projects after March 8th</vt:lpstr>
      <vt:lpstr>Bond Tax Rates – Bond Package B</vt:lpstr>
      <vt:lpstr>Bond Package B – After March 8th BAC Meeting</vt:lpstr>
      <vt:lpstr>Bond Package B – Key Projects after March 8th</vt:lpstr>
      <vt:lpstr>Bond Rates Comparison</vt:lpstr>
      <vt:lpstr>Next Steps: Report to Superintendent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Hillsboro Schools Summit</dc:title>
  <dc:creator>Stewart, Adam</dc:creator>
  <cp:lastModifiedBy>Stewart, Adam</cp:lastModifiedBy>
  <cp:revision>3</cp:revision>
  <dcterms:modified xsi:type="dcterms:W3CDTF">2017-03-15T22:45:53Z</dcterms:modified>
</cp:coreProperties>
</file>