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54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0" r:id="rId4"/>
    <p:sldId id="258" r:id="rId5"/>
    <p:sldId id="268" r:id="rId6"/>
    <p:sldId id="262" r:id="rId7"/>
    <p:sldId id="266" r:id="rId8"/>
    <p:sldId id="269" r:id="rId9"/>
    <p:sldId id="264" r:id="rId10"/>
    <p:sldId id="265" r:id="rId11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7EFC8C7-9B56-4856-223D-D89E11B43B9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5E310B6B-DC27-CC27-80C0-389EB9F7009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6" name="Rectangle 4">
            <a:extLst>
              <a:ext uri="{FF2B5EF4-FFF2-40B4-BE49-F238E27FC236}">
                <a16:creationId xmlns:a16="http://schemas.microsoft.com/office/drawing/2014/main" id="{DC2A7542-88F1-99A2-45F6-D3E35BFA9F6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Times New Roman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7" name="Rectangle 5">
            <a:extLst>
              <a:ext uri="{FF2B5EF4-FFF2-40B4-BE49-F238E27FC236}">
                <a16:creationId xmlns:a16="http://schemas.microsoft.com/office/drawing/2014/main" id="{2934CA3B-0C48-47E7-C2A5-E70E0B0CE36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7B0C91D-DF5C-8143-B571-D5CDAEAB49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1796C69D-12DC-A9A4-65D3-E341F0CCBFE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 Narrow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6DE07BC8-E499-0D4F-0BFF-F6F09F7C8D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 Narrow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BDEF001A-3BC6-4203-5F82-1ADD3546EDC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1" name="Rectangle 5">
            <a:extLst>
              <a:ext uri="{FF2B5EF4-FFF2-40B4-BE49-F238E27FC236}">
                <a16:creationId xmlns:a16="http://schemas.microsoft.com/office/drawing/2014/main" id="{B921A464-ADBF-4BD4-6FB8-321B04FEBB1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0662" name="Rectangle 6">
            <a:extLst>
              <a:ext uri="{FF2B5EF4-FFF2-40B4-BE49-F238E27FC236}">
                <a16:creationId xmlns:a16="http://schemas.microsoft.com/office/drawing/2014/main" id="{08C01F3B-2121-2D3B-2B76-1A4ABDF16E1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 Narrow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3" name="Rectangle 7">
            <a:extLst>
              <a:ext uri="{FF2B5EF4-FFF2-40B4-BE49-F238E27FC236}">
                <a16:creationId xmlns:a16="http://schemas.microsoft.com/office/drawing/2014/main" id="{2DA197CB-F3BE-1608-9F89-7185B667CE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smtClean="0">
                <a:latin typeface="Arial Narrow" panose="020B0604020202020204" pitchFamily="34" charset="0"/>
              </a:defRPr>
            </a:lvl1pPr>
          </a:lstStyle>
          <a:p>
            <a:pPr>
              <a:defRPr/>
            </a:pPr>
            <a:fld id="{E6E40679-DDEF-E844-A3C4-F3AD4CC602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ＭＳ Ｐゴシック" pitchFamily="-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F32CF8BB-74EB-0711-C315-9BB4C91452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9E1D486-8D66-1249-8777-332979DB11C7}" type="slidenum">
              <a:rPr kumimoji="0" lang="en-US" altLang="en-US"/>
              <a:pPr>
                <a:spcBef>
                  <a:spcPct val="0"/>
                </a:spcBef>
              </a:pPr>
              <a:t>1</a:t>
            </a:fld>
            <a:endParaRPr kumimoji="0" lang="en-US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CA6C5B79-8706-A36F-87DE-8E946EC0AE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BE8BA03-8410-CEC2-CFE5-AFA2DE7416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7">
            <a:extLst>
              <a:ext uri="{FF2B5EF4-FFF2-40B4-BE49-F238E27FC236}">
                <a16:creationId xmlns:a16="http://schemas.microsoft.com/office/drawing/2014/main" id="{87EFD740-9D1D-FA5A-AFA9-4D7EA4A6F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573 h 1000"/>
              <a:gd name="T6" fmla="*/ 0 w 1000"/>
              <a:gd name="T7" fmla="*/ 11998573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9EA45530-5D30-4AA0-6DD2-7326D8765A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CDADA411-78BD-39C6-5016-84D9BAAE69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823809D2-AB5A-91BC-3AA3-54A30510F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D638CA-8E9D-0A44-87E8-C93918DB1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4947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180F165-6EC9-56F3-C5A5-8FFF225A42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DBEDDEB-319B-2F48-2EDA-FDCAB8E383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7BE5F6B-67C4-E1E5-A383-079F6B3C64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63B4A-E3EC-1B46-BD6A-25CE92A997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7672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071495F-0E79-152E-CCAC-54A0564D6B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12A39A2-819C-0182-EEB8-A17B54AEA5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8E9A9D0-4FB9-64D4-E2CD-C1B3EE6405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C2318-BF94-6E4A-820E-87A38DC413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4378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3194C21-5F3B-D42F-DBC1-00C538CAFC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E468212-382B-A9BC-6991-9535329D41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DE2E95BF-18FF-6C76-7D91-C048D6014C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3A4CE-9AD8-6449-A91A-0B0C3C2F1E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5136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4FEB6B-C97E-3D8D-3D32-D23FE95874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47770F-F539-388E-54E8-884A521DC3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DD8492-A0B7-72E3-48E4-51DF5D30EE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00F49-DEBE-B140-95A5-A7A89CF294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844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C1FEFC39-4E27-6907-537F-AEC6A38813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428D972-FA99-821F-2E9B-36D5DADE73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A90D651-F918-8227-CE9F-5361F5DE26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00773-AC49-B646-9AE8-365BCFDF24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89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7C9DEE7-EF5D-9D28-E218-652F7EB205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78F5404B-1E5B-237D-7496-E1262F4F8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30D758E-9854-3A68-D6A2-A012F7B8BF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52CE92-8D3A-644E-B5F9-439D96BCF3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78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3174BD1-971B-FD12-F6B7-7925CAD16C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FEF044B-AD10-B3DA-4A5C-D6203843C9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566A3842-77AD-EBAA-97B0-9CBC09066F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05D8F-DB8A-3443-8C93-C0FB9C0EBA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90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1772E1A-C592-FAB3-FCFE-8A3763766D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7D29DA1-03AC-E309-D14D-07D4A4B9AA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FDCE287-BFF2-FAD8-B4CA-E561D66CA6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D5C88-33B9-5E44-ADC9-3EA913E830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996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EDF6FC4-3499-7936-130B-07F2A1442D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1286D14-7CA0-B97D-51D6-83E64DA379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3A11F0-E378-CB0B-C68A-05EDE6F480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74B4D-3445-C044-912C-8724FC4FA4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0250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68CD5CF-BC5C-E277-7239-C21B3C7E3E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1979A7D-2221-9C01-4F3F-901C735477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5EE9222-1531-CD6C-6900-D6DFEAC1E5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AC160-AF54-7D4C-B820-132C7F33F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650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B64FC45-86E7-87FA-EA61-549DCCEAD0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630C238-EEB5-4D4C-64FA-A178641C14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586581F-F509-62A4-16FA-D274E7DA7D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BC496-CE02-1A45-91F4-D5BC7A971B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538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8F35580-57A0-62CB-2465-D78392BF16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4974BF4-ED48-A36F-0A19-412C9BC12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AutoShape 4">
            <a:extLst>
              <a:ext uri="{FF2B5EF4-FFF2-40B4-BE49-F238E27FC236}">
                <a16:creationId xmlns:a16="http://schemas.microsoft.com/office/drawing/2014/main" id="{934A036F-0F7A-ECEA-516D-26220BF2A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354 h 1000"/>
              <a:gd name="T6" fmla="*/ 0 w 1000"/>
              <a:gd name="T7" fmla="*/ 11998354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25E6AFA5-ABE7-44DF-DCA8-19125A4066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2" name="Rectangle 6">
            <a:extLst>
              <a:ext uri="{FF2B5EF4-FFF2-40B4-BE49-F238E27FC236}">
                <a16:creationId xmlns:a16="http://schemas.microsoft.com/office/drawing/2014/main" id="{093567A6-1132-A9A7-E539-0DA9B5DEB20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Verdana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3" name="Rectangle 7">
            <a:extLst>
              <a:ext uri="{FF2B5EF4-FFF2-40B4-BE49-F238E27FC236}">
                <a16:creationId xmlns:a16="http://schemas.microsoft.com/office/drawing/2014/main" id="{71AF302D-D6E6-15C2-8447-9FE0B37F78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Verdana" pitchFamily="-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4" name="Rectangle 8">
            <a:extLst>
              <a:ext uri="{FF2B5EF4-FFF2-40B4-BE49-F238E27FC236}">
                <a16:creationId xmlns:a16="http://schemas.microsoft.com/office/drawing/2014/main" id="{3C1C5FD3-AF3A-5400-E583-12FD68B68C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FE94403-648F-D04E-92F5-138762EFD7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  <a:ea typeface="ＭＳ Ｐゴシック" pitchFamily="-1" charset="-128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  <a:ea typeface="ＭＳ Ｐゴシック" pitchFamily="-1" charset="-128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" charset="-128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" charset="-128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6">
            <a:extLst>
              <a:ext uri="{FF2B5EF4-FFF2-40B4-BE49-F238E27FC236}">
                <a16:creationId xmlns:a16="http://schemas.microsoft.com/office/drawing/2014/main" id="{EA92E99D-ED17-E07A-59DD-82A8E177EA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E9ED95E-42A0-7240-9A4A-F12C12D38C5B}" type="slidenum">
              <a:rPr lang="en-US" altLang="en-US" sz="120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200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0994C27B-27E2-E5A2-1619-7131C53408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s-ES" altLang="en-US" dirty="0">
                <a:ea typeface="ＭＳ Ｐゴシック" panose="020B0600070205080204" pitchFamily="34" charset="-128"/>
              </a:rPr>
              <a:t>Junta Anual de Padres de Título 1  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F9CBD62E-57B5-A334-79B7-BF75EBB244E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2362200"/>
          </a:xfrm>
        </p:spPr>
        <p:txBody>
          <a:bodyPr/>
          <a:lstStyle/>
          <a:p>
            <a:pPr algn="ctr" eaLnBrk="1" hangingPunct="1"/>
            <a:r>
              <a:rPr lang="es-ES" altLang="en-US" sz="3600" dirty="0">
                <a:ea typeface="ＭＳ Ｐゴシック" panose="020B0600070205080204" pitchFamily="34" charset="-128"/>
              </a:rPr>
              <a:t>Los Alisos </a:t>
            </a:r>
            <a:r>
              <a:rPr lang="es-ES" altLang="en-US" sz="3600" dirty="0" err="1">
                <a:ea typeface="ＭＳ Ｐゴシック" panose="020B0600070205080204" pitchFamily="34" charset="-128"/>
              </a:rPr>
              <a:t>Middle</a:t>
            </a:r>
            <a:r>
              <a:rPr lang="es-ES" altLang="en-US" sz="3600" dirty="0">
                <a:ea typeface="ＭＳ Ｐゴシック" panose="020B0600070205080204" pitchFamily="34" charset="-128"/>
              </a:rPr>
              <a:t> </a:t>
            </a:r>
            <a:r>
              <a:rPr lang="es-ES" altLang="en-US" sz="3600" dirty="0" err="1">
                <a:ea typeface="ＭＳ Ｐゴシック" panose="020B0600070205080204" pitchFamily="34" charset="-128"/>
              </a:rPr>
              <a:t>School</a:t>
            </a:r>
            <a:endParaRPr lang="es-ES" altLang="en-US" sz="3600" dirty="0">
              <a:ea typeface="ＭＳ Ｐゴシック" panose="020B0600070205080204" pitchFamily="34" charset="-128"/>
            </a:endParaRPr>
          </a:p>
          <a:p>
            <a:pPr algn="ctr" eaLnBrk="1" hangingPunct="1"/>
            <a:r>
              <a:rPr lang="es-ES" altLang="en-US" sz="3600" dirty="0">
                <a:ea typeface="ＭＳ Ｐゴシック" panose="020B0600070205080204" pitchFamily="34" charset="-128"/>
              </a:rPr>
              <a:t>29 de </a:t>
            </a:r>
            <a:r>
              <a:rPr lang="es-ES" altLang="en-US" sz="3600" dirty="0" err="1">
                <a:ea typeface="ＭＳ Ｐゴシック" panose="020B0600070205080204" pitchFamily="34" charset="-128"/>
              </a:rPr>
              <a:t>Augosto</a:t>
            </a:r>
            <a:r>
              <a:rPr lang="es-ES" altLang="en-US" sz="3600" dirty="0">
                <a:ea typeface="ＭＳ Ｐゴシック" panose="020B0600070205080204" pitchFamily="34" charset="-128"/>
              </a:rPr>
              <a:t> 2023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>
            <a:extLst>
              <a:ext uri="{FF2B5EF4-FFF2-40B4-BE49-F238E27FC236}">
                <a16:creationId xmlns:a16="http://schemas.microsoft.com/office/drawing/2014/main" id="{D3964141-2F26-BAF0-270E-49A52228D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0E3A517-3094-FC46-B7B8-84CFEA516241}" type="slidenum">
              <a:rPr lang="en-US" altLang="en-US" sz="120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20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4406E489-76A6-A2C8-2E89-0B49E02AFE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>
                <a:ea typeface="ＭＳ Ｐゴシック" panose="020B0600070205080204" pitchFamily="34" charset="-128"/>
              </a:rPr>
              <a:t>Agenda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FF30DA5D-5AE3-370B-376E-EEF5226E3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n-US" sz="2600">
                <a:ea typeface="ＭＳ Ｐゴシック" panose="020B0600070205080204" pitchFamily="34" charset="-128"/>
              </a:rPr>
              <a:t>Que es Título I?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600">
                <a:ea typeface="ＭＳ Ｐゴシック" panose="020B0600070205080204" pitchFamily="34" charset="-128"/>
              </a:rPr>
              <a:t>Metas de Título I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600">
                <a:ea typeface="ＭＳ Ｐゴシック" panose="020B0600070205080204" pitchFamily="34" charset="-128"/>
              </a:rPr>
              <a:t>Como son asignados los fondos de Título I a las escuelas?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600">
                <a:ea typeface="ＭＳ Ｐゴシック" panose="020B0600070205080204" pitchFamily="34" charset="-128"/>
              </a:rPr>
              <a:t>Resultados de Logros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600">
                <a:ea typeface="ＭＳ Ｐゴシック" panose="020B0600070205080204" pitchFamily="34" charset="-128"/>
              </a:rPr>
              <a:t>Que servicios provee Título I?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600">
                <a:ea typeface="ＭＳ Ｐゴシック" panose="020B0600070205080204" pitchFamily="34" charset="-128"/>
              </a:rPr>
              <a:t>Derechos de Padres bajo Título I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400">
                <a:ea typeface="ＭＳ Ｐゴシック" panose="020B0600070205080204" pitchFamily="34" charset="-128"/>
              </a:rPr>
              <a:t>Póliza de Título I de Participación de Padres y Familias</a:t>
            </a:r>
            <a:r>
              <a:rPr lang="en-US" altLang="en-US" sz="2400">
                <a:ea typeface="ＭＳ Ｐゴシック" panose="020B0600070205080204" pitchFamily="34" charset="-128"/>
              </a:rPr>
              <a:t> </a:t>
            </a:r>
            <a:r>
              <a:rPr lang="es-ES" altLang="en-US" sz="2400">
                <a:ea typeface="ＭＳ Ｐゴシック" panose="020B0600070205080204" pitchFamily="34" charset="-128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600">
                <a:ea typeface="ＭＳ Ｐゴシック" panose="020B0600070205080204" pitchFamily="34" charset="-128"/>
              </a:rPr>
              <a:t>Pacto entre Padres y Escuela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600">
                <a:ea typeface="ＭＳ Ｐゴシック" panose="020B0600070205080204" pitchFamily="34" charset="-128"/>
              </a:rPr>
              <a:t>Condición de Mejoramiento de Programa 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8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6">
            <a:extLst>
              <a:ext uri="{FF2B5EF4-FFF2-40B4-BE49-F238E27FC236}">
                <a16:creationId xmlns:a16="http://schemas.microsoft.com/office/drawing/2014/main" id="{9EE38AF1-FA7D-8694-1466-923134788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CFFC57-A655-264B-A309-706ED858983D}" type="slidenum">
              <a:rPr lang="en-US" altLang="en-US" sz="120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2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DD0A5E81-6032-1AC8-91BE-7BAB84C25B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>
                <a:ea typeface="ＭＳ Ｐゴシック" panose="020B0600070205080204" pitchFamily="34" charset="-128"/>
              </a:rPr>
              <a:t>Metas de Título I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0D4076E-6435-A83A-381E-D4E1BA1B6D1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7967662" cy="4267200"/>
          </a:xfrm>
        </p:spPr>
        <p:txBody>
          <a:bodyPr/>
          <a:lstStyle/>
          <a:p>
            <a:pPr eaLnBrk="1" hangingPunct="1"/>
            <a:r>
              <a:rPr lang="es-ES" altLang="en-US" sz="2200">
                <a:ea typeface="ＭＳ Ｐゴシック" panose="020B0600070205080204" pitchFamily="34" charset="-128"/>
              </a:rPr>
              <a:t>Incrementar el logro académico </a:t>
            </a:r>
          </a:p>
          <a:p>
            <a:pPr eaLnBrk="1" hangingPunct="1"/>
            <a:r>
              <a:rPr lang="es-ES" altLang="en-US" sz="2200">
                <a:ea typeface="ＭＳ Ｐゴシック" panose="020B0600070205080204" pitchFamily="34" charset="-128"/>
              </a:rPr>
              <a:t>Requiere que las escuelas se responsabilicen </a:t>
            </a:r>
          </a:p>
          <a:p>
            <a:pPr eaLnBrk="1" hangingPunct="1"/>
            <a:r>
              <a:rPr lang="es-ES" altLang="en-US" sz="2200">
                <a:ea typeface="ＭＳ Ｐゴシック" panose="020B0600070205080204" pitchFamily="34" charset="-128"/>
              </a:rPr>
              <a:t>Requiere que se le preste asistencia a los padres en la comprensión de que tan bien esta realizando su escuela y su hijo(a).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6">
            <a:extLst>
              <a:ext uri="{FF2B5EF4-FFF2-40B4-BE49-F238E27FC236}">
                <a16:creationId xmlns:a16="http://schemas.microsoft.com/office/drawing/2014/main" id="{49BC867A-0357-3A3F-BA6C-5C0D65641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D391A84-05A7-B040-8605-69A9921E9942}" type="slidenum">
              <a:rPr lang="en-US" altLang="en-US" sz="12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200"/>
          </a:p>
        </p:txBody>
      </p:sp>
      <p:sp>
        <p:nvSpPr>
          <p:cNvPr id="49154" name="Rectangle 1026">
            <a:extLst>
              <a:ext uri="{FF2B5EF4-FFF2-40B4-BE49-F238E27FC236}">
                <a16:creationId xmlns:a16="http://schemas.microsoft.com/office/drawing/2014/main" id="{0676724F-2D9D-1DB4-3CDD-CF35637FD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n-US" sz="3400">
                <a:ea typeface="ＭＳ Ｐゴシック" panose="020B0600070205080204" pitchFamily="34" charset="-128"/>
              </a:rPr>
              <a:t>Fondos de Título I en las Escuelas Publicas</a:t>
            </a:r>
            <a:r>
              <a:rPr lang="es-ES" altLang="en-US" sz="1300">
                <a:ea typeface="ＭＳ Ｐゴシック" panose="020B0600070205080204" pitchFamily="34" charset="-128"/>
              </a:rPr>
              <a:t> </a:t>
            </a:r>
            <a:br>
              <a:rPr lang="en-US" altLang="en-US" sz="1300">
                <a:ea typeface="ＭＳ Ｐゴシック" panose="020B0600070205080204" pitchFamily="34" charset="-128"/>
              </a:rPr>
            </a:br>
            <a:r>
              <a:rPr lang="en-US" altLang="en-US" sz="1300">
                <a:ea typeface="ＭＳ Ｐゴシック" panose="020B0600070205080204" pitchFamily="34" charset="-128"/>
              </a:rPr>
              <a:t> </a:t>
            </a:r>
            <a:r>
              <a:rPr lang="es-ES" altLang="en-US" sz="1300">
                <a:ea typeface="ＭＳ Ｐゴシック" panose="020B0600070205080204" pitchFamily="34" charset="-128"/>
              </a:rPr>
              <a:t>[Fondos Federales ]</a:t>
            </a:r>
            <a:endParaRPr lang="es-ES" altLang="en-US" sz="3400">
              <a:ea typeface="ＭＳ Ｐゴシック" panose="020B0600070205080204" pitchFamily="34" charset="-128"/>
            </a:endParaRPr>
          </a:p>
        </p:txBody>
      </p:sp>
      <p:sp>
        <p:nvSpPr>
          <p:cNvPr id="20483" name="Rectangle 1027">
            <a:extLst>
              <a:ext uri="{FF2B5EF4-FFF2-40B4-BE49-F238E27FC236}">
                <a16:creationId xmlns:a16="http://schemas.microsoft.com/office/drawing/2014/main" id="{BAD53ECF-D07B-ABAA-6008-541F3492F6B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Asignados basado en el numero de estudiantes elegibles para comidas gratuitas/a bajo precio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Estudiantes de Título I obtienen todo lo que los demás estudiantes mas servicios de Título I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Requiere intervencion académica para todos los estudiantes elegibles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Requiere opinión de los padres y capacitación de padres </a:t>
            </a:r>
          </a:p>
          <a:p>
            <a:pPr eaLnBrk="1" hangingPunct="1">
              <a:lnSpc>
                <a:spcPct val="90000"/>
              </a:lnSpc>
            </a:pPr>
            <a:endParaRPr lang="en-US" altLang="en-US" sz="2200">
              <a:ea typeface="ＭＳ Ｐゴシック" panose="020B0600070205080204" pitchFamily="34" charset="-128"/>
            </a:endParaRPr>
          </a:p>
        </p:txBody>
      </p:sp>
      <p:pic>
        <p:nvPicPr>
          <p:cNvPr id="20484" name="Picture 1029" descr="bs00508_">
            <a:extLst>
              <a:ext uri="{FF2B5EF4-FFF2-40B4-BE49-F238E27FC236}">
                <a16:creationId xmlns:a16="http://schemas.microsoft.com/office/drawing/2014/main" id="{574CD227-F253-E4AB-AEEB-984314723CC4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1800225"/>
            <a:ext cx="3922713" cy="41703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5">
            <a:extLst>
              <a:ext uri="{FF2B5EF4-FFF2-40B4-BE49-F238E27FC236}">
                <a16:creationId xmlns:a16="http://schemas.microsoft.com/office/drawing/2014/main" id="{63F04384-FBA5-4D40-25E8-E77F208C7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266E9CD-940F-2A46-9BAB-C7D90A6AF86E}" type="slidenum">
              <a:rPr lang="en-US" altLang="en-US" sz="120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4977FD5B-7C06-8625-4CC1-34C120EA20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>
                <a:ea typeface="ＭＳ Ｐゴシック" panose="020B0600070205080204" pitchFamily="34" charset="-128"/>
              </a:rPr>
              <a:t>Resultados de Logros 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80332DC-9E7D-4577-30D2-75C0B8D046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>
                <a:ea typeface="ＭＳ Ｐゴシック" panose="020B0600070205080204" pitchFamily="34" charset="-128"/>
              </a:rPr>
              <a:t>Consulte los Documentos</a:t>
            </a:r>
          </a:p>
        </p:txBody>
      </p:sp>
      <p:grpSp>
        <p:nvGrpSpPr>
          <p:cNvPr id="21508" name="Group 32">
            <a:extLst>
              <a:ext uri="{FF2B5EF4-FFF2-40B4-BE49-F238E27FC236}">
                <a16:creationId xmlns:a16="http://schemas.microsoft.com/office/drawing/2014/main" id="{46CCE696-5E77-1FE9-9C85-8C0D77290050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3505200"/>
            <a:ext cx="2438400" cy="2362200"/>
            <a:chOff x="1968" y="1514"/>
            <a:chExt cx="529" cy="816"/>
          </a:xfrm>
        </p:grpSpPr>
        <p:sp>
          <p:nvSpPr>
            <p:cNvPr id="21509" name="Freeform 15">
              <a:extLst>
                <a:ext uri="{FF2B5EF4-FFF2-40B4-BE49-F238E27FC236}">
                  <a16:creationId xmlns:a16="http://schemas.microsoft.com/office/drawing/2014/main" id="{185E145E-01D3-3DCD-9268-FE52BCA1CC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1514"/>
              <a:ext cx="529" cy="106"/>
            </a:xfrm>
            <a:custGeom>
              <a:avLst/>
              <a:gdLst>
                <a:gd name="T0" fmla="*/ 32 w 1057"/>
                <a:gd name="T1" fmla="*/ 3 h 212"/>
                <a:gd name="T2" fmla="*/ 33 w 1057"/>
                <a:gd name="T3" fmla="*/ 6 h 212"/>
                <a:gd name="T4" fmla="*/ 33 w 1057"/>
                <a:gd name="T5" fmla="*/ 7 h 212"/>
                <a:gd name="T6" fmla="*/ 33 w 1057"/>
                <a:gd name="T7" fmla="*/ 7 h 212"/>
                <a:gd name="T8" fmla="*/ 34 w 1057"/>
                <a:gd name="T9" fmla="*/ 5 h 212"/>
                <a:gd name="T10" fmla="*/ 33 w 1057"/>
                <a:gd name="T11" fmla="*/ 1 h 212"/>
                <a:gd name="T12" fmla="*/ 33 w 1057"/>
                <a:gd name="T13" fmla="*/ 1 h 212"/>
                <a:gd name="T14" fmla="*/ 32 w 1057"/>
                <a:gd name="T15" fmla="*/ 1 h 212"/>
                <a:gd name="T16" fmla="*/ 31 w 1057"/>
                <a:gd name="T17" fmla="*/ 1 h 212"/>
                <a:gd name="T18" fmla="*/ 30 w 1057"/>
                <a:gd name="T19" fmla="*/ 0 h 212"/>
                <a:gd name="T20" fmla="*/ 28 w 1057"/>
                <a:gd name="T21" fmla="*/ 1 h 212"/>
                <a:gd name="T22" fmla="*/ 27 w 1057"/>
                <a:gd name="T23" fmla="*/ 1 h 212"/>
                <a:gd name="T24" fmla="*/ 25 w 1057"/>
                <a:gd name="T25" fmla="*/ 1 h 212"/>
                <a:gd name="T26" fmla="*/ 22 w 1057"/>
                <a:gd name="T27" fmla="*/ 1 h 212"/>
                <a:gd name="T28" fmla="*/ 20 w 1057"/>
                <a:gd name="T29" fmla="*/ 1 h 212"/>
                <a:gd name="T30" fmla="*/ 17 w 1057"/>
                <a:gd name="T31" fmla="*/ 1 h 212"/>
                <a:gd name="T32" fmla="*/ 15 w 1057"/>
                <a:gd name="T33" fmla="*/ 1 h 212"/>
                <a:gd name="T34" fmla="*/ 12 w 1057"/>
                <a:gd name="T35" fmla="*/ 1 h 212"/>
                <a:gd name="T36" fmla="*/ 9 w 1057"/>
                <a:gd name="T37" fmla="*/ 1 h 212"/>
                <a:gd name="T38" fmla="*/ 7 w 1057"/>
                <a:gd name="T39" fmla="*/ 1 h 212"/>
                <a:gd name="T40" fmla="*/ 4 w 1057"/>
                <a:gd name="T41" fmla="*/ 1 h 212"/>
                <a:gd name="T42" fmla="*/ 2 w 1057"/>
                <a:gd name="T43" fmla="*/ 1 h 212"/>
                <a:gd name="T44" fmla="*/ 0 w 1057"/>
                <a:gd name="T45" fmla="*/ 3 h 212"/>
                <a:gd name="T46" fmla="*/ 2 w 1057"/>
                <a:gd name="T47" fmla="*/ 3 h 212"/>
                <a:gd name="T48" fmla="*/ 4 w 1057"/>
                <a:gd name="T49" fmla="*/ 3 h 212"/>
                <a:gd name="T50" fmla="*/ 6 w 1057"/>
                <a:gd name="T51" fmla="*/ 3 h 212"/>
                <a:gd name="T52" fmla="*/ 8 w 1057"/>
                <a:gd name="T53" fmla="*/ 3 h 212"/>
                <a:gd name="T54" fmla="*/ 10 w 1057"/>
                <a:gd name="T55" fmla="*/ 3 h 212"/>
                <a:gd name="T56" fmla="*/ 12 w 1057"/>
                <a:gd name="T57" fmla="*/ 3 h 212"/>
                <a:gd name="T58" fmla="*/ 15 w 1057"/>
                <a:gd name="T59" fmla="*/ 2 h 212"/>
                <a:gd name="T60" fmla="*/ 17 w 1057"/>
                <a:gd name="T61" fmla="*/ 2 h 212"/>
                <a:gd name="T62" fmla="*/ 19 w 1057"/>
                <a:gd name="T63" fmla="*/ 2 h 212"/>
                <a:gd name="T64" fmla="*/ 21 w 1057"/>
                <a:gd name="T65" fmla="*/ 2 h 212"/>
                <a:gd name="T66" fmla="*/ 23 w 1057"/>
                <a:gd name="T67" fmla="*/ 2 h 212"/>
                <a:gd name="T68" fmla="*/ 25 w 1057"/>
                <a:gd name="T69" fmla="*/ 2 h 212"/>
                <a:gd name="T70" fmla="*/ 27 w 1057"/>
                <a:gd name="T71" fmla="*/ 2 h 212"/>
                <a:gd name="T72" fmla="*/ 29 w 1057"/>
                <a:gd name="T73" fmla="*/ 2 h 212"/>
                <a:gd name="T74" fmla="*/ 30 w 1057"/>
                <a:gd name="T75" fmla="*/ 2 h 212"/>
                <a:gd name="T76" fmla="*/ 32 w 1057"/>
                <a:gd name="T77" fmla="*/ 2 h 21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57"/>
                <a:gd name="T118" fmla="*/ 0 h 212"/>
                <a:gd name="T119" fmla="*/ 1057 w 1057"/>
                <a:gd name="T120" fmla="*/ 212 h 21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57" h="212">
                  <a:moveTo>
                    <a:pt x="1018" y="46"/>
                  </a:moveTo>
                  <a:lnTo>
                    <a:pt x="1022" y="83"/>
                  </a:lnTo>
                  <a:lnTo>
                    <a:pt x="1024" y="123"/>
                  </a:lnTo>
                  <a:lnTo>
                    <a:pt x="1025" y="166"/>
                  </a:lnTo>
                  <a:lnTo>
                    <a:pt x="1025" y="212"/>
                  </a:lnTo>
                  <a:lnTo>
                    <a:pt x="1032" y="212"/>
                  </a:lnTo>
                  <a:lnTo>
                    <a:pt x="1039" y="212"/>
                  </a:lnTo>
                  <a:lnTo>
                    <a:pt x="1046" y="212"/>
                  </a:lnTo>
                  <a:lnTo>
                    <a:pt x="1053" y="212"/>
                  </a:lnTo>
                  <a:lnTo>
                    <a:pt x="1057" y="154"/>
                  </a:lnTo>
                  <a:lnTo>
                    <a:pt x="1055" y="86"/>
                  </a:lnTo>
                  <a:lnTo>
                    <a:pt x="1049" y="30"/>
                  </a:lnTo>
                  <a:lnTo>
                    <a:pt x="1046" y="6"/>
                  </a:lnTo>
                  <a:lnTo>
                    <a:pt x="1040" y="5"/>
                  </a:lnTo>
                  <a:lnTo>
                    <a:pt x="1031" y="3"/>
                  </a:lnTo>
                  <a:lnTo>
                    <a:pt x="1019" y="2"/>
                  </a:lnTo>
                  <a:lnTo>
                    <a:pt x="1004" y="1"/>
                  </a:lnTo>
                  <a:lnTo>
                    <a:pt x="987" y="1"/>
                  </a:lnTo>
                  <a:lnTo>
                    <a:pt x="967" y="0"/>
                  </a:lnTo>
                  <a:lnTo>
                    <a:pt x="946" y="0"/>
                  </a:lnTo>
                  <a:lnTo>
                    <a:pt x="920" y="0"/>
                  </a:lnTo>
                  <a:lnTo>
                    <a:pt x="894" y="1"/>
                  </a:lnTo>
                  <a:lnTo>
                    <a:pt x="865" y="1"/>
                  </a:lnTo>
                  <a:lnTo>
                    <a:pt x="835" y="1"/>
                  </a:lnTo>
                  <a:lnTo>
                    <a:pt x="803" y="2"/>
                  </a:lnTo>
                  <a:lnTo>
                    <a:pt x="769" y="3"/>
                  </a:lnTo>
                  <a:lnTo>
                    <a:pt x="734" y="5"/>
                  </a:lnTo>
                  <a:lnTo>
                    <a:pt x="697" y="5"/>
                  </a:lnTo>
                  <a:lnTo>
                    <a:pt x="660" y="6"/>
                  </a:lnTo>
                  <a:lnTo>
                    <a:pt x="621" y="7"/>
                  </a:lnTo>
                  <a:lnTo>
                    <a:pt x="580" y="9"/>
                  </a:lnTo>
                  <a:lnTo>
                    <a:pt x="540" y="10"/>
                  </a:lnTo>
                  <a:lnTo>
                    <a:pt x="499" y="11"/>
                  </a:lnTo>
                  <a:lnTo>
                    <a:pt x="457" y="13"/>
                  </a:lnTo>
                  <a:lnTo>
                    <a:pt x="415" y="14"/>
                  </a:lnTo>
                  <a:lnTo>
                    <a:pt x="372" y="15"/>
                  </a:lnTo>
                  <a:lnTo>
                    <a:pt x="329" y="17"/>
                  </a:lnTo>
                  <a:lnTo>
                    <a:pt x="287" y="18"/>
                  </a:lnTo>
                  <a:lnTo>
                    <a:pt x="245" y="20"/>
                  </a:lnTo>
                  <a:lnTo>
                    <a:pt x="203" y="21"/>
                  </a:lnTo>
                  <a:lnTo>
                    <a:pt x="161" y="22"/>
                  </a:lnTo>
                  <a:lnTo>
                    <a:pt x="120" y="23"/>
                  </a:lnTo>
                  <a:lnTo>
                    <a:pt x="78" y="24"/>
                  </a:lnTo>
                  <a:lnTo>
                    <a:pt x="39" y="25"/>
                  </a:lnTo>
                  <a:lnTo>
                    <a:pt x="0" y="26"/>
                  </a:lnTo>
                  <a:lnTo>
                    <a:pt x="0" y="81"/>
                  </a:lnTo>
                  <a:lnTo>
                    <a:pt x="31" y="81"/>
                  </a:lnTo>
                  <a:lnTo>
                    <a:pt x="62" y="79"/>
                  </a:lnTo>
                  <a:lnTo>
                    <a:pt x="93" y="78"/>
                  </a:lnTo>
                  <a:lnTo>
                    <a:pt x="124" y="78"/>
                  </a:lnTo>
                  <a:lnTo>
                    <a:pt x="157" y="77"/>
                  </a:lnTo>
                  <a:lnTo>
                    <a:pt x="189" y="76"/>
                  </a:lnTo>
                  <a:lnTo>
                    <a:pt x="221" y="75"/>
                  </a:lnTo>
                  <a:lnTo>
                    <a:pt x="253" y="73"/>
                  </a:lnTo>
                  <a:lnTo>
                    <a:pt x="286" y="71"/>
                  </a:lnTo>
                  <a:lnTo>
                    <a:pt x="318" y="70"/>
                  </a:lnTo>
                  <a:lnTo>
                    <a:pt x="351" y="68"/>
                  </a:lnTo>
                  <a:lnTo>
                    <a:pt x="384" y="67"/>
                  </a:lnTo>
                  <a:lnTo>
                    <a:pt x="417" y="64"/>
                  </a:lnTo>
                  <a:lnTo>
                    <a:pt x="449" y="63"/>
                  </a:lnTo>
                  <a:lnTo>
                    <a:pt x="483" y="61"/>
                  </a:lnTo>
                  <a:lnTo>
                    <a:pt x="515" y="60"/>
                  </a:lnTo>
                  <a:lnTo>
                    <a:pt x="548" y="59"/>
                  </a:lnTo>
                  <a:lnTo>
                    <a:pt x="580" y="56"/>
                  </a:lnTo>
                  <a:lnTo>
                    <a:pt x="613" y="55"/>
                  </a:lnTo>
                  <a:lnTo>
                    <a:pt x="646" y="54"/>
                  </a:lnTo>
                  <a:lnTo>
                    <a:pt x="678" y="52"/>
                  </a:lnTo>
                  <a:lnTo>
                    <a:pt x="711" y="51"/>
                  </a:lnTo>
                  <a:lnTo>
                    <a:pt x="742" y="49"/>
                  </a:lnTo>
                  <a:lnTo>
                    <a:pt x="774" y="48"/>
                  </a:lnTo>
                  <a:lnTo>
                    <a:pt x="805" y="47"/>
                  </a:lnTo>
                  <a:lnTo>
                    <a:pt x="836" y="47"/>
                  </a:lnTo>
                  <a:lnTo>
                    <a:pt x="867" y="46"/>
                  </a:lnTo>
                  <a:lnTo>
                    <a:pt x="898" y="46"/>
                  </a:lnTo>
                  <a:lnTo>
                    <a:pt x="929" y="46"/>
                  </a:lnTo>
                  <a:lnTo>
                    <a:pt x="959" y="45"/>
                  </a:lnTo>
                  <a:lnTo>
                    <a:pt x="989" y="46"/>
                  </a:lnTo>
                  <a:lnTo>
                    <a:pt x="1018" y="46"/>
                  </a:lnTo>
                  <a:close/>
                </a:path>
              </a:pathLst>
            </a:custGeom>
            <a:solidFill>
              <a:srgbClr val="3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0" name="Freeform 16">
              <a:extLst>
                <a:ext uri="{FF2B5EF4-FFF2-40B4-BE49-F238E27FC236}">
                  <a16:creationId xmlns:a16="http://schemas.microsoft.com/office/drawing/2014/main" id="{5A9EA09B-2040-FDE7-C42F-336D342E4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2253"/>
              <a:ext cx="521" cy="77"/>
            </a:xfrm>
            <a:custGeom>
              <a:avLst/>
              <a:gdLst>
                <a:gd name="T0" fmla="*/ 33 w 1041"/>
                <a:gd name="T1" fmla="*/ 1 h 154"/>
                <a:gd name="T2" fmla="*/ 33 w 1041"/>
                <a:gd name="T3" fmla="*/ 3 h 154"/>
                <a:gd name="T4" fmla="*/ 32 w 1041"/>
                <a:gd name="T5" fmla="*/ 4 h 154"/>
                <a:gd name="T6" fmla="*/ 32 w 1041"/>
                <a:gd name="T7" fmla="*/ 4 h 154"/>
                <a:gd name="T8" fmla="*/ 31 w 1041"/>
                <a:gd name="T9" fmla="*/ 4 h 154"/>
                <a:gd name="T10" fmla="*/ 30 w 1041"/>
                <a:gd name="T11" fmla="*/ 4 h 154"/>
                <a:gd name="T12" fmla="*/ 29 w 1041"/>
                <a:gd name="T13" fmla="*/ 4 h 154"/>
                <a:gd name="T14" fmla="*/ 29 w 1041"/>
                <a:gd name="T15" fmla="*/ 4 h 154"/>
                <a:gd name="T16" fmla="*/ 28 w 1041"/>
                <a:gd name="T17" fmla="*/ 4 h 154"/>
                <a:gd name="T18" fmla="*/ 27 w 1041"/>
                <a:gd name="T19" fmla="*/ 4 h 154"/>
                <a:gd name="T20" fmla="*/ 20 w 1041"/>
                <a:gd name="T21" fmla="*/ 4 h 154"/>
                <a:gd name="T22" fmla="*/ 20 w 1041"/>
                <a:gd name="T23" fmla="*/ 4 h 154"/>
                <a:gd name="T24" fmla="*/ 19 w 1041"/>
                <a:gd name="T25" fmla="*/ 4 h 154"/>
                <a:gd name="T26" fmla="*/ 19 w 1041"/>
                <a:gd name="T27" fmla="*/ 4 h 154"/>
                <a:gd name="T28" fmla="*/ 18 w 1041"/>
                <a:gd name="T29" fmla="*/ 4 h 154"/>
                <a:gd name="T30" fmla="*/ 11 w 1041"/>
                <a:gd name="T31" fmla="*/ 4 h 154"/>
                <a:gd name="T32" fmla="*/ 11 w 1041"/>
                <a:gd name="T33" fmla="*/ 4 h 154"/>
                <a:gd name="T34" fmla="*/ 10 w 1041"/>
                <a:gd name="T35" fmla="*/ 4 h 154"/>
                <a:gd name="T36" fmla="*/ 10 w 1041"/>
                <a:gd name="T37" fmla="*/ 4 h 154"/>
                <a:gd name="T38" fmla="*/ 3 w 1041"/>
                <a:gd name="T39" fmla="*/ 3 h 154"/>
                <a:gd name="T40" fmla="*/ 2 w 1041"/>
                <a:gd name="T41" fmla="*/ 3 h 154"/>
                <a:gd name="T42" fmla="*/ 2 w 1041"/>
                <a:gd name="T43" fmla="*/ 3 h 154"/>
                <a:gd name="T44" fmla="*/ 1 w 1041"/>
                <a:gd name="T45" fmla="*/ 3 h 154"/>
                <a:gd name="T46" fmla="*/ 0 w 1041"/>
                <a:gd name="T47" fmla="*/ 3 h 154"/>
                <a:gd name="T48" fmla="*/ 2 w 1041"/>
                <a:gd name="T49" fmla="*/ 5 h 154"/>
                <a:gd name="T50" fmla="*/ 4 w 1041"/>
                <a:gd name="T51" fmla="*/ 5 h 154"/>
                <a:gd name="T52" fmla="*/ 6 w 1041"/>
                <a:gd name="T53" fmla="*/ 5 h 154"/>
                <a:gd name="T54" fmla="*/ 8 w 1041"/>
                <a:gd name="T55" fmla="*/ 5 h 154"/>
                <a:gd name="T56" fmla="*/ 10 w 1041"/>
                <a:gd name="T57" fmla="*/ 5 h 154"/>
                <a:gd name="T58" fmla="*/ 12 w 1041"/>
                <a:gd name="T59" fmla="*/ 5 h 154"/>
                <a:gd name="T60" fmla="*/ 14 w 1041"/>
                <a:gd name="T61" fmla="*/ 5 h 154"/>
                <a:gd name="T62" fmla="*/ 16 w 1041"/>
                <a:gd name="T63" fmla="*/ 5 h 154"/>
                <a:gd name="T64" fmla="*/ 18 w 1041"/>
                <a:gd name="T65" fmla="*/ 5 h 154"/>
                <a:gd name="T66" fmla="*/ 20 w 1041"/>
                <a:gd name="T67" fmla="*/ 5 h 154"/>
                <a:gd name="T68" fmla="*/ 22 w 1041"/>
                <a:gd name="T69" fmla="*/ 5 h 154"/>
                <a:gd name="T70" fmla="*/ 24 w 1041"/>
                <a:gd name="T71" fmla="*/ 5 h 154"/>
                <a:gd name="T72" fmla="*/ 26 w 1041"/>
                <a:gd name="T73" fmla="*/ 5 h 154"/>
                <a:gd name="T74" fmla="*/ 28 w 1041"/>
                <a:gd name="T75" fmla="*/ 5 h 154"/>
                <a:gd name="T76" fmla="*/ 30 w 1041"/>
                <a:gd name="T77" fmla="*/ 5 h 154"/>
                <a:gd name="T78" fmla="*/ 32 w 1041"/>
                <a:gd name="T79" fmla="*/ 5 h 154"/>
                <a:gd name="T80" fmla="*/ 33 w 1041"/>
                <a:gd name="T81" fmla="*/ 4 h 154"/>
                <a:gd name="T82" fmla="*/ 33 w 1041"/>
                <a:gd name="T83" fmla="*/ 1 h 1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41"/>
                <a:gd name="T127" fmla="*/ 0 h 154"/>
                <a:gd name="T128" fmla="*/ 1041 w 1041"/>
                <a:gd name="T129" fmla="*/ 154 h 15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41" h="154">
                  <a:moveTo>
                    <a:pt x="1033" y="0"/>
                  </a:moveTo>
                  <a:lnTo>
                    <a:pt x="1032" y="27"/>
                  </a:lnTo>
                  <a:lnTo>
                    <a:pt x="1032" y="51"/>
                  </a:lnTo>
                  <a:lnTo>
                    <a:pt x="1032" y="75"/>
                  </a:lnTo>
                  <a:lnTo>
                    <a:pt x="1032" y="97"/>
                  </a:lnTo>
                  <a:lnTo>
                    <a:pt x="1020" y="98"/>
                  </a:lnTo>
                  <a:lnTo>
                    <a:pt x="1009" y="98"/>
                  </a:lnTo>
                  <a:lnTo>
                    <a:pt x="997" y="99"/>
                  </a:lnTo>
                  <a:lnTo>
                    <a:pt x="985" y="100"/>
                  </a:lnTo>
                  <a:lnTo>
                    <a:pt x="973" y="100"/>
                  </a:lnTo>
                  <a:lnTo>
                    <a:pt x="962" y="101"/>
                  </a:lnTo>
                  <a:lnTo>
                    <a:pt x="950" y="103"/>
                  </a:lnTo>
                  <a:lnTo>
                    <a:pt x="938" y="103"/>
                  </a:lnTo>
                  <a:lnTo>
                    <a:pt x="926" y="104"/>
                  </a:lnTo>
                  <a:lnTo>
                    <a:pt x="914" y="104"/>
                  </a:lnTo>
                  <a:lnTo>
                    <a:pt x="902" y="105"/>
                  </a:lnTo>
                  <a:lnTo>
                    <a:pt x="890" y="105"/>
                  </a:lnTo>
                  <a:lnTo>
                    <a:pt x="878" y="105"/>
                  </a:lnTo>
                  <a:lnTo>
                    <a:pt x="866" y="106"/>
                  </a:lnTo>
                  <a:lnTo>
                    <a:pt x="853" y="106"/>
                  </a:lnTo>
                  <a:lnTo>
                    <a:pt x="842" y="106"/>
                  </a:lnTo>
                  <a:lnTo>
                    <a:pt x="624" y="107"/>
                  </a:lnTo>
                  <a:lnTo>
                    <a:pt x="617" y="107"/>
                  </a:lnTo>
                  <a:lnTo>
                    <a:pt x="610" y="107"/>
                  </a:lnTo>
                  <a:lnTo>
                    <a:pt x="604" y="107"/>
                  </a:lnTo>
                  <a:lnTo>
                    <a:pt x="595" y="107"/>
                  </a:lnTo>
                  <a:lnTo>
                    <a:pt x="589" y="107"/>
                  </a:lnTo>
                  <a:lnTo>
                    <a:pt x="582" y="107"/>
                  </a:lnTo>
                  <a:lnTo>
                    <a:pt x="574" y="107"/>
                  </a:lnTo>
                  <a:lnTo>
                    <a:pt x="567" y="107"/>
                  </a:lnTo>
                  <a:lnTo>
                    <a:pt x="349" y="103"/>
                  </a:lnTo>
                  <a:lnTo>
                    <a:pt x="342" y="103"/>
                  </a:lnTo>
                  <a:lnTo>
                    <a:pt x="334" y="101"/>
                  </a:lnTo>
                  <a:lnTo>
                    <a:pt x="327" y="101"/>
                  </a:lnTo>
                  <a:lnTo>
                    <a:pt x="319" y="101"/>
                  </a:lnTo>
                  <a:lnTo>
                    <a:pt x="311" y="101"/>
                  </a:lnTo>
                  <a:lnTo>
                    <a:pt x="303" y="101"/>
                  </a:lnTo>
                  <a:lnTo>
                    <a:pt x="296" y="100"/>
                  </a:lnTo>
                  <a:lnTo>
                    <a:pt x="288" y="100"/>
                  </a:lnTo>
                  <a:lnTo>
                    <a:pt x="71" y="97"/>
                  </a:lnTo>
                  <a:lnTo>
                    <a:pt x="62" y="97"/>
                  </a:lnTo>
                  <a:lnTo>
                    <a:pt x="53" y="97"/>
                  </a:lnTo>
                  <a:lnTo>
                    <a:pt x="44" y="97"/>
                  </a:lnTo>
                  <a:lnTo>
                    <a:pt x="36" y="96"/>
                  </a:lnTo>
                  <a:lnTo>
                    <a:pt x="26" y="96"/>
                  </a:lnTo>
                  <a:lnTo>
                    <a:pt x="17" y="96"/>
                  </a:lnTo>
                  <a:lnTo>
                    <a:pt x="9" y="96"/>
                  </a:lnTo>
                  <a:lnTo>
                    <a:pt x="0" y="96"/>
                  </a:lnTo>
                  <a:lnTo>
                    <a:pt x="0" y="154"/>
                  </a:lnTo>
                  <a:lnTo>
                    <a:pt x="33" y="153"/>
                  </a:lnTo>
                  <a:lnTo>
                    <a:pt x="67" y="153"/>
                  </a:lnTo>
                  <a:lnTo>
                    <a:pt x="101" y="153"/>
                  </a:lnTo>
                  <a:lnTo>
                    <a:pt x="135" y="152"/>
                  </a:lnTo>
                  <a:lnTo>
                    <a:pt x="169" y="152"/>
                  </a:lnTo>
                  <a:lnTo>
                    <a:pt x="203" y="152"/>
                  </a:lnTo>
                  <a:lnTo>
                    <a:pt x="236" y="152"/>
                  </a:lnTo>
                  <a:lnTo>
                    <a:pt x="271" y="151"/>
                  </a:lnTo>
                  <a:lnTo>
                    <a:pt x="304" y="151"/>
                  </a:lnTo>
                  <a:lnTo>
                    <a:pt x="337" y="151"/>
                  </a:lnTo>
                  <a:lnTo>
                    <a:pt x="371" y="151"/>
                  </a:lnTo>
                  <a:lnTo>
                    <a:pt x="405" y="151"/>
                  </a:lnTo>
                  <a:lnTo>
                    <a:pt x="439" y="151"/>
                  </a:lnTo>
                  <a:lnTo>
                    <a:pt x="472" y="151"/>
                  </a:lnTo>
                  <a:lnTo>
                    <a:pt x="504" y="151"/>
                  </a:lnTo>
                  <a:lnTo>
                    <a:pt x="538" y="150"/>
                  </a:lnTo>
                  <a:lnTo>
                    <a:pt x="571" y="150"/>
                  </a:lnTo>
                  <a:lnTo>
                    <a:pt x="604" y="150"/>
                  </a:lnTo>
                  <a:lnTo>
                    <a:pt x="636" y="150"/>
                  </a:lnTo>
                  <a:lnTo>
                    <a:pt x="668" y="149"/>
                  </a:lnTo>
                  <a:lnTo>
                    <a:pt x="700" y="149"/>
                  </a:lnTo>
                  <a:lnTo>
                    <a:pt x="733" y="148"/>
                  </a:lnTo>
                  <a:lnTo>
                    <a:pt x="764" y="148"/>
                  </a:lnTo>
                  <a:lnTo>
                    <a:pt x="795" y="146"/>
                  </a:lnTo>
                  <a:lnTo>
                    <a:pt x="826" y="145"/>
                  </a:lnTo>
                  <a:lnTo>
                    <a:pt x="856" y="144"/>
                  </a:lnTo>
                  <a:lnTo>
                    <a:pt x="887" y="143"/>
                  </a:lnTo>
                  <a:lnTo>
                    <a:pt x="917" y="142"/>
                  </a:lnTo>
                  <a:lnTo>
                    <a:pt x="946" y="141"/>
                  </a:lnTo>
                  <a:lnTo>
                    <a:pt x="976" y="138"/>
                  </a:lnTo>
                  <a:lnTo>
                    <a:pt x="1003" y="137"/>
                  </a:lnTo>
                  <a:lnTo>
                    <a:pt x="1032" y="135"/>
                  </a:lnTo>
                  <a:lnTo>
                    <a:pt x="1038" y="115"/>
                  </a:lnTo>
                  <a:lnTo>
                    <a:pt x="1041" y="70"/>
                  </a:lnTo>
                  <a:lnTo>
                    <a:pt x="1040" y="25"/>
                  </a:lnTo>
                  <a:lnTo>
                    <a:pt x="1033" y="0"/>
                  </a:lnTo>
                  <a:close/>
                </a:path>
              </a:pathLst>
            </a:custGeom>
            <a:solidFill>
              <a:srgbClr val="FF1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1" name="Freeform 17">
              <a:extLst>
                <a:ext uri="{FF2B5EF4-FFF2-40B4-BE49-F238E27FC236}">
                  <a16:creationId xmlns:a16="http://schemas.microsoft.com/office/drawing/2014/main" id="{FF97C8E3-CEEF-BA59-F7FA-2C6CB9EF3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1536"/>
              <a:ext cx="518" cy="770"/>
            </a:xfrm>
            <a:custGeom>
              <a:avLst/>
              <a:gdLst>
                <a:gd name="T0" fmla="*/ 31 w 1037"/>
                <a:gd name="T1" fmla="*/ 18 h 1539"/>
                <a:gd name="T2" fmla="*/ 31 w 1037"/>
                <a:gd name="T3" fmla="*/ 10 h 1539"/>
                <a:gd name="T4" fmla="*/ 32 w 1037"/>
                <a:gd name="T5" fmla="*/ 4 h 1539"/>
                <a:gd name="T6" fmla="*/ 31 w 1037"/>
                <a:gd name="T7" fmla="*/ 2 h 1539"/>
                <a:gd name="T8" fmla="*/ 30 w 1037"/>
                <a:gd name="T9" fmla="*/ 1 h 1539"/>
                <a:gd name="T10" fmla="*/ 29 w 1037"/>
                <a:gd name="T11" fmla="*/ 1 h 1539"/>
                <a:gd name="T12" fmla="*/ 27 w 1037"/>
                <a:gd name="T13" fmla="*/ 1 h 1539"/>
                <a:gd name="T14" fmla="*/ 25 w 1037"/>
                <a:gd name="T15" fmla="*/ 1 h 1539"/>
                <a:gd name="T16" fmla="*/ 23 w 1037"/>
                <a:gd name="T17" fmla="*/ 1 h 1539"/>
                <a:gd name="T18" fmla="*/ 21 w 1037"/>
                <a:gd name="T19" fmla="*/ 1 h 1539"/>
                <a:gd name="T20" fmla="*/ 19 w 1037"/>
                <a:gd name="T21" fmla="*/ 1 h 1539"/>
                <a:gd name="T22" fmla="*/ 17 w 1037"/>
                <a:gd name="T23" fmla="*/ 1 h 1539"/>
                <a:gd name="T24" fmla="*/ 15 w 1037"/>
                <a:gd name="T25" fmla="*/ 1 h 1539"/>
                <a:gd name="T26" fmla="*/ 13 w 1037"/>
                <a:gd name="T27" fmla="*/ 1 h 1539"/>
                <a:gd name="T28" fmla="*/ 10 w 1037"/>
                <a:gd name="T29" fmla="*/ 1 h 1539"/>
                <a:gd name="T30" fmla="*/ 8 w 1037"/>
                <a:gd name="T31" fmla="*/ 1 h 1539"/>
                <a:gd name="T32" fmla="*/ 6 w 1037"/>
                <a:gd name="T33" fmla="*/ 1 h 1539"/>
                <a:gd name="T34" fmla="*/ 4 w 1037"/>
                <a:gd name="T35" fmla="*/ 1 h 1539"/>
                <a:gd name="T36" fmla="*/ 2 w 1037"/>
                <a:gd name="T37" fmla="*/ 2 h 1539"/>
                <a:gd name="T38" fmla="*/ 0 w 1037"/>
                <a:gd name="T39" fmla="*/ 2 h 1539"/>
                <a:gd name="T40" fmla="*/ 0 w 1037"/>
                <a:gd name="T41" fmla="*/ 8 h 1539"/>
                <a:gd name="T42" fmla="*/ 0 w 1037"/>
                <a:gd name="T43" fmla="*/ 48 h 1539"/>
                <a:gd name="T44" fmla="*/ 0 w 1037"/>
                <a:gd name="T45" fmla="*/ 48 h 1539"/>
                <a:gd name="T46" fmla="*/ 1 w 1037"/>
                <a:gd name="T47" fmla="*/ 48 h 1539"/>
                <a:gd name="T48" fmla="*/ 1 w 1037"/>
                <a:gd name="T49" fmla="*/ 48 h 1539"/>
                <a:gd name="T50" fmla="*/ 2 w 1037"/>
                <a:gd name="T51" fmla="*/ 48 h 1539"/>
                <a:gd name="T52" fmla="*/ 2 w 1037"/>
                <a:gd name="T53" fmla="*/ 28 h 1539"/>
                <a:gd name="T54" fmla="*/ 9 w 1037"/>
                <a:gd name="T55" fmla="*/ 46 h 1539"/>
                <a:gd name="T56" fmla="*/ 9 w 1037"/>
                <a:gd name="T57" fmla="*/ 48 h 1539"/>
                <a:gd name="T58" fmla="*/ 9 w 1037"/>
                <a:gd name="T59" fmla="*/ 48 h 1539"/>
                <a:gd name="T60" fmla="*/ 10 w 1037"/>
                <a:gd name="T61" fmla="*/ 48 h 1539"/>
                <a:gd name="T62" fmla="*/ 10 w 1037"/>
                <a:gd name="T63" fmla="*/ 48 h 1539"/>
                <a:gd name="T64" fmla="*/ 10 w 1037"/>
                <a:gd name="T65" fmla="*/ 46 h 1539"/>
                <a:gd name="T66" fmla="*/ 17 w 1037"/>
                <a:gd name="T67" fmla="*/ 17 h 1539"/>
                <a:gd name="T68" fmla="*/ 17 w 1037"/>
                <a:gd name="T69" fmla="*/ 49 h 1539"/>
                <a:gd name="T70" fmla="*/ 18 w 1037"/>
                <a:gd name="T71" fmla="*/ 49 h 1539"/>
                <a:gd name="T72" fmla="*/ 18 w 1037"/>
                <a:gd name="T73" fmla="*/ 49 h 1539"/>
                <a:gd name="T74" fmla="*/ 19 w 1037"/>
                <a:gd name="T75" fmla="*/ 49 h 1539"/>
                <a:gd name="T76" fmla="*/ 19 w 1037"/>
                <a:gd name="T77" fmla="*/ 49 h 1539"/>
                <a:gd name="T78" fmla="*/ 19 w 1037"/>
                <a:gd name="T79" fmla="*/ 6 h 1539"/>
                <a:gd name="T80" fmla="*/ 26 w 1037"/>
                <a:gd name="T81" fmla="*/ 45 h 1539"/>
                <a:gd name="T82" fmla="*/ 26 w 1037"/>
                <a:gd name="T83" fmla="*/ 49 h 1539"/>
                <a:gd name="T84" fmla="*/ 27 w 1037"/>
                <a:gd name="T85" fmla="*/ 49 h 1539"/>
                <a:gd name="T86" fmla="*/ 28 w 1037"/>
                <a:gd name="T87" fmla="*/ 49 h 1539"/>
                <a:gd name="T88" fmla="*/ 28 w 1037"/>
                <a:gd name="T89" fmla="*/ 48 h 1539"/>
                <a:gd name="T90" fmla="*/ 29 w 1037"/>
                <a:gd name="T91" fmla="*/ 48 h 1539"/>
                <a:gd name="T92" fmla="*/ 30 w 1037"/>
                <a:gd name="T93" fmla="*/ 48 h 1539"/>
                <a:gd name="T94" fmla="*/ 31 w 1037"/>
                <a:gd name="T95" fmla="*/ 48 h 1539"/>
                <a:gd name="T96" fmla="*/ 31 w 1037"/>
                <a:gd name="T97" fmla="*/ 48 h 1539"/>
                <a:gd name="T98" fmla="*/ 32 w 1037"/>
                <a:gd name="T99" fmla="*/ 48 h 1539"/>
                <a:gd name="T100" fmla="*/ 32 w 1037"/>
                <a:gd name="T101" fmla="*/ 46 h 1539"/>
                <a:gd name="T102" fmla="*/ 32 w 1037"/>
                <a:gd name="T103" fmla="*/ 39 h 1539"/>
                <a:gd name="T104" fmla="*/ 32 w 1037"/>
                <a:gd name="T105" fmla="*/ 27 h 153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37"/>
                <a:gd name="T160" fmla="*/ 0 h 1539"/>
                <a:gd name="T161" fmla="*/ 1037 w 1037"/>
                <a:gd name="T162" fmla="*/ 1539 h 1539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37" h="1539">
                  <a:moveTo>
                    <a:pt x="1025" y="681"/>
                  </a:moveTo>
                  <a:lnTo>
                    <a:pt x="1019" y="568"/>
                  </a:lnTo>
                  <a:lnTo>
                    <a:pt x="1019" y="438"/>
                  </a:lnTo>
                  <a:lnTo>
                    <a:pt x="1023" y="301"/>
                  </a:lnTo>
                  <a:lnTo>
                    <a:pt x="1025" y="167"/>
                  </a:lnTo>
                  <a:lnTo>
                    <a:pt x="1025" y="121"/>
                  </a:lnTo>
                  <a:lnTo>
                    <a:pt x="1024" y="78"/>
                  </a:lnTo>
                  <a:lnTo>
                    <a:pt x="1022" y="38"/>
                  </a:lnTo>
                  <a:lnTo>
                    <a:pt x="1018" y="1"/>
                  </a:lnTo>
                  <a:lnTo>
                    <a:pt x="989" y="1"/>
                  </a:lnTo>
                  <a:lnTo>
                    <a:pt x="959" y="0"/>
                  </a:lnTo>
                  <a:lnTo>
                    <a:pt x="929" y="1"/>
                  </a:lnTo>
                  <a:lnTo>
                    <a:pt x="898" y="1"/>
                  </a:lnTo>
                  <a:lnTo>
                    <a:pt x="867" y="1"/>
                  </a:lnTo>
                  <a:lnTo>
                    <a:pt x="836" y="2"/>
                  </a:lnTo>
                  <a:lnTo>
                    <a:pt x="805" y="2"/>
                  </a:lnTo>
                  <a:lnTo>
                    <a:pt x="774" y="3"/>
                  </a:lnTo>
                  <a:lnTo>
                    <a:pt x="742" y="4"/>
                  </a:lnTo>
                  <a:lnTo>
                    <a:pt x="711" y="6"/>
                  </a:lnTo>
                  <a:lnTo>
                    <a:pt x="678" y="7"/>
                  </a:lnTo>
                  <a:lnTo>
                    <a:pt x="646" y="9"/>
                  </a:lnTo>
                  <a:lnTo>
                    <a:pt x="613" y="10"/>
                  </a:lnTo>
                  <a:lnTo>
                    <a:pt x="580" y="11"/>
                  </a:lnTo>
                  <a:lnTo>
                    <a:pt x="548" y="14"/>
                  </a:lnTo>
                  <a:lnTo>
                    <a:pt x="515" y="15"/>
                  </a:lnTo>
                  <a:lnTo>
                    <a:pt x="483" y="16"/>
                  </a:lnTo>
                  <a:lnTo>
                    <a:pt x="449" y="18"/>
                  </a:lnTo>
                  <a:lnTo>
                    <a:pt x="417" y="19"/>
                  </a:lnTo>
                  <a:lnTo>
                    <a:pt x="384" y="22"/>
                  </a:lnTo>
                  <a:lnTo>
                    <a:pt x="351" y="23"/>
                  </a:lnTo>
                  <a:lnTo>
                    <a:pt x="318" y="25"/>
                  </a:lnTo>
                  <a:lnTo>
                    <a:pt x="286" y="26"/>
                  </a:lnTo>
                  <a:lnTo>
                    <a:pt x="253" y="28"/>
                  </a:lnTo>
                  <a:lnTo>
                    <a:pt x="221" y="30"/>
                  </a:lnTo>
                  <a:lnTo>
                    <a:pt x="189" y="31"/>
                  </a:lnTo>
                  <a:lnTo>
                    <a:pt x="157" y="32"/>
                  </a:lnTo>
                  <a:lnTo>
                    <a:pt x="124" y="33"/>
                  </a:lnTo>
                  <a:lnTo>
                    <a:pt x="93" y="33"/>
                  </a:lnTo>
                  <a:lnTo>
                    <a:pt x="62" y="34"/>
                  </a:lnTo>
                  <a:lnTo>
                    <a:pt x="31" y="36"/>
                  </a:lnTo>
                  <a:lnTo>
                    <a:pt x="0" y="36"/>
                  </a:lnTo>
                  <a:lnTo>
                    <a:pt x="0" y="228"/>
                  </a:lnTo>
                  <a:lnTo>
                    <a:pt x="0" y="1469"/>
                  </a:lnTo>
                  <a:lnTo>
                    <a:pt x="0" y="1528"/>
                  </a:lnTo>
                  <a:lnTo>
                    <a:pt x="9" y="1528"/>
                  </a:lnTo>
                  <a:lnTo>
                    <a:pt x="17" y="1528"/>
                  </a:lnTo>
                  <a:lnTo>
                    <a:pt x="26" y="1528"/>
                  </a:lnTo>
                  <a:lnTo>
                    <a:pt x="36" y="1528"/>
                  </a:lnTo>
                  <a:lnTo>
                    <a:pt x="44" y="1529"/>
                  </a:lnTo>
                  <a:lnTo>
                    <a:pt x="53" y="1529"/>
                  </a:lnTo>
                  <a:lnTo>
                    <a:pt x="62" y="1529"/>
                  </a:lnTo>
                  <a:lnTo>
                    <a:pt x="71" y="1529"/>
                  </a:lnTo>
                  <a:lnTo>
                    <a:pt x="71" y="1469"/>
                  </a:lnTo>
                  <a:lnTo>
                    <a:pt x="71" y="873"/>
                  </a:lnTo>
                  <a:lnTo>
                    <a:pt x="288" y="873"/>
                  </a:lnTo>
                  <a:lnTo>
                    <a:pt x="288" y="1463"/>
                  </a:lnTo>
                  <a:lnTo>
                    <a:pt x="288" y="1532"/>
                  </a:lnTo>
                  <a:lnTo>
                    <a:pt x="296" y="1532"/>
                  </a:lnTo>
                  <a:lnTo>
                    <a:pt x="303" y="1533"/>
                  </a:lnTo>
                  <a:lnTo>
                    <a:pt x="311" y="1533"/>
                  </a:lnTo>
                  <a:lnTo>
                    <a:pt x="319" y="1533"/>
                  </a:lnTo>
                  <a:lnTo>
                    <a:pt x="327" y="1533"/>
                  </a:lnTo>
                  <a:lnTo>
                    <a:pt x="334" y="1533"/>
                  </a:lnTo>
                  <a:lnTo>
                    <a:pt x="342" y="1535"/>
                  </a:lnTo>
                  <a:lnTo>
                    <a:pt x="349" y="1535"/>
                  </a:lnTo>
                  <a:lnTo>
                    <a:pt x="349" y="1459"/>
                  </a:lnTo>
                  <a:lnTo>
                    <a:pt x="349" y="528"/>
                  </a:lnTo>
                  <a:lnTo>
                    <a:pt x="567" y="528"/>
                  </a:lnTo>
                  <a:lnTo>
                    <a:pt x="567" y="1439"/>
                  </a:lnTo>
                  <a:lnTo>
                    <a:pt x="567" y="1539"/>
                  </a:lnTo>
                  <a:lnTo>
                    <a:pt x="574" y="1539"/>
                  </a:lnTo>
                  <a:lnTo>
                    <a:pt x="582" y="1539"/>
                  </a:lnTo>
                  <a:lnTo>
                    <a:pt x="589" y="1539"/>
                  </a:lnTo>
                  <a:lnTo>
                    <a:pt x="595" y="1539"/>
                  </a:lnTo>
                  <a:lnTo>
                    <a:pt x="604" y="1539"/>
                  </a:lnTo>
                  <a:lnTo>
                    <a:pt x="610" y="1539"/>
                  </a:lnTo>
                  <a:lnTo>
                    <a:pt x="617" y="1539"/>
                  </a:lnTo>
                  <a:lnTo>
                    <a:pt x="624" y="1539"/>
                  </a:lnTo>
                  <a:lnTo>
                    <a:pt x="624" y="1435"/>
                  </a:lnTo>
                  <a:lnTo>
                    <a:pt x="624" y="169"/>
                  </a:lnTo>
                  <a:lnTo>
                    <a:pt x="842" y="169"/>
                  </a:lnTo>
                  <a:lnTo>
                    <a:pt x="842" y="1419"/>
                  </a:lnTo>
                  <a:lnTo>
                    <a:pt x="842" y="1538"/>
                  </a:lnTo>
                  <a:lnTo>
                    <a:pt x="853" y="1538"/>
                  </a:lnTo>
                  <a:lnTo>
                    <a:pt x="866" y="1538"/>
                  </a:lnTo>
                  <a:lnTo>
                    <a:pt x="878" y="1537"/>
                  </a:lnTo>
                  <a:lnTo>
                    <a:pt x="890" y="1537"/>
                  </a:lnTo>
                  <a:lnTo>
                    <a:pt x="902" y="1537"/>
                  </a:lnTo>
                  <a:lnTo>
                    <a:pt x="914" y="1536"/>
                  </a:lnTo>
                  <a:lnTo>
                    <a:pt x="926" y="1536"/>
                  </a:lnTo>
                  <a:lnTo>
                    <a:pt x="938" y="1535"/>
                  </a:lnTo>
                  <a:lnTo>
                    <a:pt x="950" y="1535"/>
                  </a:lnTo>
                  <a:lnTo>
                    <a:pt x="962" y="1533"/>
                  </a:lnTo>
                  <a:lnTo>
                    <a:pt x="973" y="1532"/>
                  </a:lnTo>
                  <a:lnTo>
                    <a:pt x="985" y="1532"/>
                  </a:lnTo>
                  <a:lnTo>
                    <a:pt x="997" y="1531"/>
                  </a:lnTo>
                  <a:lnTo>
                    <a:pt x="1009" y="1530"/>
                  </a:lnTo>
                  <a:lnTo>
                    <a:pt x="1020" y="1530"/>
                  </a:lnTo>
                  <a:lnTo>
                    <a:pt x="1032" y="1529"/>
                  </a:lnTo>
                  <a:lnTo>
                    <a:pt x="1032" y="1507"/>
                  </a:lnTo>
                  <a:lnTo>
                    <a:pt x="1032" y="1483"/>
                  </a:lnTo>
                  <a:lnTo>
                    <a:pt x="1032" y="1459"/>
                  </a:lnTo>
                  <a:lnTo>
                    <a:pt x="1033" y="1432"/>
                  </a:lnTo>
                  <a:lnTo>
                    <a:pt x="1035" y="1244"/>
                  </a:lnTo>
                  <a:lnTo>
                    <a:pt x="1037" y="1039"/>
                  </a:lnTo>
                  <a:lnTo>
                    <a:pt x="1034" y="842"/>
                  </a:lnTo>
                  <a:lnTo>
                    <a:pt x="1025" y="681"/>
                  </a:lnTo>
                  <a:close/>
                </a:path>
              </a:pathLst>
            </a:custGeom>
            <a:solidFill>
              <a:srgbClr val="FF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2" name="Freeform 18">
              <a:extLst>
                <a:ext uri="{FF2B5EF4-FFF2-40B4-BE49-F238E27FC236}">
                  <a16:creationId xmlns:a16="http://schemas.microsoft.com/office/drawing/2014/main" id="{DB6BCA03-1042-E788-7BAA-22F2D96E6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0" y="1621"/>
              <a:ext cx="109" cy="685"/>
            </a:xfrm>
            <a:custGeom>
              <a:avLst/>
              <a:gdLst>
                <a:gd name="T0" fmla="*/ 0 w 218"/>
                <a:gd name="T1" fmla="*/ 0 h 1370"/>
                <a:gd name="T2" fmla="*/ 0 w 218"/>
                <a:gd name="T3" fmla="*/ 5 h 1370"/>
                <a:gd name="T4" fmla="*/ 0 w 218"/>
                <a:gd name="T5" fmla="*/ 40 h 1370"/>
                <a:gd name="T6" fmla="*/ 0 w 218"/>
                <a:gd name="T7" fmla="*/ 43 h 1370"/>
                <a:gd name="T8" fmla="*/ 1 w 218"/>
                <a:gd name="T9" fmla="*/ 43 h 1370"/>
                <a:gd name="T10" fmla="*/ 1 w 218"/>
                <a:gd name="T11" fmla="*/ 43 h 1370"/>
                <a:gd name="T12" fmla="*/ 2 w 218"/>
                <a:gd name="T13" fmla="*/ 43 h 1370"/>
                <a:gd name="T14" fmla="*/ 2 w 218"/>
                <a:gd name="T15" fmla="*/ 43 h 1370"/>
                <a:gd name="T16" fmla="*/ 3 w 218"/>
                <a:gd name="T17" fmla="*/ 43 h 1370"/>
                <a:gd name="T18" fmla="*/ 3 w 218"/>
                <a:gd name="T19" fmla="*/ 43 h 1370"/>
                <a:gd name="T20" fmla="*/ 3 w 218"/>
                <a:gd name="T21" fmla="*/ 43 h 1370"/>
                <a:gd name="T22" fmla="*/ 4 w 218"/>
                <a:gd name="T23" fmla="*/ 43 h 1370"/>
                <a:gd name="T24" fmla="*/ 4 w 218"/>
                <a:gd name="T25" fmla="*/ 43 h 1370"/>
                <a:gd name="T26" fmla="*/ 5 w 218"/>
                <a:gd name="T27" fmla="*/ 43 h 1370"/>
                <a:gd name="T28" fmla="*/ 5 w 218"/>
                <a:gd name="T29" fmla="*/ 43 h 1370"/>
                <a:gd name="T30" fmla="*/ 6 w 218"/>
                <a:gd name="T31" fmla="*/ 43 h 1370"/>
                <a:gd name="T32" fmla="*/ 6 w 218"/>
                <a:gd name="T33" fmla="*/ 43 h 1370"/>
                <a:gd name="T34" fmla="*/ 6 w 218"/>
                <a:gd name="T35" fmla="*/ 43 h 1370"/>
                <a:gd name="T36" fmla="*/ 7 w 218"/>
                <a:gd name="T37" fmla="*/ 43 h 1370"/>
                <a:gd name="T38" fmla="*/ 7 w 218"/>
                <a:gd name="T39" fmla="*/ 43 h 1370"/>
                <a:gd name="T40" fmla="*/ 7 w 218"/>
                <a:gd name="T41" fmla="*/ 40 h 1370"/>
                <a:gd name="T42" fmla="*/ 7 w 218"/>
                <a:gd name="T43" fmla="*/ 5 h 1370"/>
                <a:gd name="T44" fmla="*/ 7 w 218"/>
                <a:gd name="T45" fmla="*/ 0 h 1370"/>
                <a:gd name="T46" fmla="*/ 0 w 218"/>
                <a:gd name="T47" fmla="*/ 0 h 13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8"/>
                <a:gd name="T73" fmla="*/ 0 h 1370"/>
                <a:gd name="T74" fmla="*/ 218 w 218"/>
                <a:gd name="T75" fmla="*/ 1370 h 137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8" h="1370">
                  <a:moveTo>
                    <a:pt x="0" y="0"/>
                  </a:moveTo>
                  <a:lnTo>
                    <a:pt x="0" y="158"/>
                  </a:lnTo>
                  <a:lnTo>
                    <a:pt x="0" y="1266"/>
                  </a:lnTo>
                  <a:lnTo>
                    <a:pt x="0" y="1370"/>
                  </a:lnTo>
                  <a:lnTo>
                    <a:pt x="14" y="1370"/>
                  </a:lnTo>
                  <a:lnTo>
                    <a:pt x="28" y="1370"/>
                  </a:lnTo>
                  <a:lnTo>
                    <a:pt x="42" y="1370"/>
                  </a:lnTo>
                  <a:lnTo>
                    <a:pt x="56" y="1370"/>
                  </a:lnTo>
                  <a:lnTo>
                    <a:pt x="69" y="1370"/>
                  </a:lnTo>
                  <a:lnTo>
                    <a:pt x="83" y="1370"/>
                  </a:lnTo>
                  <a:lnTo>
                    <a:pt x="96" y="1370"/>
                  </a:lnTo>
                  <a:lnTo>
                    <a:pt x="110" y="1370"/>
                  </a:lnTo>
                  <a:lnTo>
                    <a:pt x="123" y="1370"/>
                  </a:lnTo>
                  <a:lnTo>
                    <a:pt x="137" y="1370"/>
                  </a:lnTo>
                  <a:lnTo>
                    <a:pt x="151" y="1370"/>
                  </a:lnTo>
                  <a:lnTo>
                    <a:pt x="164" y="1370"/>
                  </a:lnTo>
                  <a:lnTo>
                    <a:pt x="178" y="1370"/>
                  </a:lnTo>
                  <a:lnTo>
                    <a:pt x="191" y="1369"/>
                  </a:lnTo>
                  <a:lnTo>
                    <a:pt x="204" y="1369"/>
                  </a:lnTo>
                  <a:lnTo>
                    <a:pt x="218" y="1369"/>
                  </a:lnTo>
                  <a:lnTo>
                    <a:pt x="218" y="1250"/>
                  </a:lnTo>
                  <a:lnTo>
                    <a:pt x="218" y="158"/>
                  </a:lnTo>
                  <a:lnTo>
                    <a:pt x="2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3" name="Freeform 19">
              <a:extLst>
                <a:ext uri="{FF2B5EF4-FFF2-40B4-BE49-F238E27FC236}">
                  <a16:creationId xmlns:a16="http://schemas.microsoft.com/office/drawing/2014/main" id="{55AB3007-2FCA-DBBA-DFFE-389C77E21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" y="1975"/>
              <a:ext cx="108" cy="328"/>
            </a:xfrm>
            <a:custGeom>
              <a:avLst/>
              <a:gdLst>
                <a:gd name="T0" fmla="*/ 0 w 217"/>
                <a:gd name="T1" fmla="*/ 1 h 654"/>
                <a:gd name="T2" fmla="*/ 0 w 217"/>
                <a:gd name="T3" fmla="*/ 4 h 654"/>
                <a:gd name="T4" fmla="*/ 0 w 217"/>
                <a:gd name="T5" fmla="*/ 19 h 654"/>
                <a:gd name="T6" fmla="*/ 0 w 217"/>
                <a:gd name="T7" fmla="*/ 21 h 654"/>
                <a:gd name="T8" fmla="*/ 0 w 217"/>
                <a:gd name="T9" fmla="*/ 21 h 654"/>
                <a:gd name="T10" fmla="*/ 0 w 217"/>
                <a:gd name="T11" fmla="*/ 21 h 654"/>
                <a:gd name="T12" fmla="*/ 1 w 217"/>
                <a:gd name="T13" fmla="*/ 21 h 654"/>
                <a:gd name="T14" fmla="*/ 1 w 217"/>
                <a:gd name="T15" fmla="*/ 21 h 654"/>
                <a:gd name="T16" fmla="*/ 2 w 217"/>
                <a:gd name="T17" fmla="*/ 21 h 654"/>
                <a:gd name="T18" fmla="*/ 2 w 217"/>
                <a:gd name="T19" fmla="*/ 21 h 654"/>
                <a:gd name="T20" fmla="*/ 2 w 217"/>
                <a:gd name="T21" fmla="*/ 21 h 654"/>
                <a:gd name="T22" fmla="*/ 3 w 217"/>
                <a:gd name="T23" fmla="*/ 21 h 654"/>
                <a:gd name="T24" fmla="*/ 3 w 217"/>
                <a:gd name="T25" fmla="*/ 21 h 654"/>
                <a:gd name="T26" fmla="*/ 4 w 217"/>
                <a:gd name="T27" fmla="*/ 21 h 654"/>
                <a:gd name="T28" fmla="*/ 4 w 217"/>
                <a:gd name="T29" fmla="*/ 21 h 654"/>
                <a:gd name="T30" fmla="*/ 5 w 217"/>
                <a:gd name="T31" fmla="*/ 21 h 654"/>
                <a:gd name="T32" fmla="*/ 5 w 217"/>
                <a:gd name="T33" fmla="*/ 21 h 654"/>
                <a:gd name="T34" fmla="*/ 5 w 217"/>
                <a:gd name="T35" fmla="*/ 21 h 654"/>
                <a:gd name="T36" fmla="*/ 6 w 217"/>
                <a:gd name="T37" fmla="*/ 21 h 654"/>
                <a:gd name="T38" fmla="*/ 6 w 217"/>
                <a:gd name="T39" fmla="*/ 21 h 654"/>
                <a:gd name="T40" fmla="*/ 6 w 217"/>
                <a:gd name="T41" fmla="*/ 19 h 654"/>
                <a:gd name="T42" fmla="*/ 6 w 217"/>
                <a:gd name="T43" fmla="*/ 4 h 654"/>
                <a:gd name="T44" fmla="*/ 6 w 217"/>
                <a:gd name="T45" fmla="*/ 0 h 654"/>
                <a:gd name="T46" fmla="*/ 0 w 217"/>
                <a:gd name="T47" fmla="*/ 1 h 65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7"/>
                <a:gd name="T73" fmla="*/ 0 h 654"/>
                <a:gd name="T74" fmla="*/ 217 w 217"/>
                <a:gd name="T75" fmla="*/ 654 h 65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7" h="654">
                  <a:moveTo>
                    <a:pt x="0" y="4"/>
                  </a:moveTo>
                  <a:lnTo>
                    <a:pt x="0" y="104"/>
                  </a:lnTo>
                  <a:lnTo>
                    <a:pt x="0" y="591"/>
                  </a:lnTo>
                  <a:lnTo>
                    <a:pt x="0" y="651"/>
                  </a:lnTo>
                  <a:lnTo>
                    <a:pt x="14" y="651"/>
                  </a:lnTo>
                  <a:lnTo>
                    <a:pt x="27" y="651"/>
                  </a:lnTo>
                  <a:lnTo>
                    <a:pt x="41" y="651"/>
                  </a:lnTo>
                  <a:lnTo>
                    <a:pt x="55" y="651"/>
                  </a:lnTo>
                  <a:lnTo>
                    <a:pt x="67" y="651"/>
                  </a:lnTo>
                  <a:lnTo>
                    <a:pt x="81" y="652"/>
                  </a:lnTo>
                  <a:lnTo>
                    <a:pt x="95" y="652"/>
                  </a:lnTo>
                  <a:lnTo>
                    <a:pt x="109" y="652"/>
                  </a:lnTo>
                  <a:lnTo>
                    <a:pt x="121" y="652"/>
                  </a:lnTo>
                  <a:lnTo>
                    <a:pt x="135" y="653"/>
                  </a:lnTo>
                  <a:lnTo>
                    <a:pt x="149" y="653"/>
                  </a:lnTo>
                  <a:lnTo>
                    <a:pt x="163" y="653"/>
                  </a:lnTo>
                  <a:lnTo>
                    <a:pt x="177" y="653"/>
                  </a:lnTo>
                  <a:lnTo>
                    <a:pt x="189" y="654"/>
                  </a:lnTo>
                  <a:lnTo>
                    <a:pt x="203" y="654"/>
                  </a:lnTo>
                  <a:lnTo>
                    <a:pt x="217" y="654"/>
                  </a:lnTo>
                  <a:lnTo>
                    <a:pt x="217" y="585"/>
                  </a:lnTo>
                  <a:lnTo>
                    <a:pt x="217" y="104"/>
                  </a:lnTo>
                  <a:lnTo>
                    <a:pt x="217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1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Freeform 20">
              <a:extLst>
                <a:ext uri="{FF2B5EF4-FFF2-40B4-BE49-F238E27FC236}">
                  <a16:creationId xmlns:a16="http://schemas.microsoft.com/office/drawing/2014/main" id="{907A3B36-E1B6-080E-9AB2-7D61CA4C3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2" y="1803"/>
              <a:ext cx="109" cy="503"/>
            </a:xfrm>
            <a:custGeom>
              <a:avLst/>
              <a:gdLst>
                <a:gd name="T0" fmla="*/ 0 w 218"/>
                <a:gd name="T1" fmla="*/ 0 h 1007"/>
                <a:gd name="T2" fmla="*/ 0 w 218"/>
                <a:gd name="T3" fmla="*/ 2 h 1007"/>
                <a:gd name="T4" fmla="*/ 0 w 218"/>
                <a:gd name="T5" fmla="*/ 28 h 1007"/>
                <a:gd name="T6" fmla="*/ 0 w 218"/>
                <a:gd name="T7" fmla="*/ 31 h 1007"/>
                <a:gd name="T8" fmla="*/ 1 w 218"/>
                <a:gd name="T9" fmla="*/ 31 h 1007"/>
                <a:gd name="T10" fmla="*/ 1 w 218"/>
                <a:gd name="T11" fmla="*/ 31 h 1007"/>
                <a:gd name="T12" fmla="*/ 2 w 218"/>
                <a:gd name="T13" fmla="*/ 31 h 1007"/>
                <a:gd name="T14" fmla="*/ 2 w 218"/>
                <a:gd name="T15" fmla="*/ 31 h 1007"/>
                <a:gd name="T16" fmla="*/ 3 w 218"/>
                <a:gd name="T17" fmla="*/ 31 h 1007"/>
                <a:gd name="T18" fmla="*/ 3 w 218"/>
                <a:gd name="T19" fmla="*/ 31 h 1007"/>
                <a:gd name="T20" fmla="*/ 3 w 218"/>
                <a:gd name="T21" fmla="*/ 31 h 1007"/>
                <a:gd name="T22" fmla="*/ 4 w 218"/>
                <a:gd name="T23" fmla="*/ 31 h 1007"/>
                <a:gd name="T24" fmla="*/ 4 w 218"/>
                <a:gd name="T25" fmla="*/ 31 h 1007"/>
                <a:gd name="T26" fmla="*/ 5 w 218"/>
                <a:gd name="T27" fmla="*/ 31 h 1007"/>
                <a:gd name="T28" fmla="*/ 5 w 218"/>
                <a:gd name="T29" fmla="*/ 31 h 1007"/>
                <a:gd name="T30" fmla="*/ 6 w 218"/>
                <a:gd name="T31" fmla="*/ 31 h 1007"/>
                <a:gd name="T32" fmla="*/ 6 w 218"/>
                <a:gd name="T33" fmla="*/ 31 h 1007"/>
                <a:gd name="T34" fmla="*/ 6 w 218"/>
                <a:gd name="T35" fmla="*/ 31 h 1007"/>
                <a:gd name="T36" fmla="*/ 7 w 218"/>
                <a:gd name="T37" fmla="*/ 31 h 1007"/>
                <a:gd name="T38" fmla="*/ 7 w 218"/>
                <a:gd name="T39" fmla="*/ 31 h 1007"/>
                <a:gd name="T40" fmla="*/ 7 w 218"/>
                <a:gd name="T41" fmla="*/ 28 h 1007"/>
                <a:gd name="T42" fmla="*/ 7 w 218"/>
                <a:gd name="T43" fmla="*/ 2 h 1007"/>
                <a:gd name="T44" fmla="*/ 7 w 218"/>
                <a:gd name="T45" fmla="*/ 0 h 1007"/>
                <a:gd name="T46" fmla="*/ 0 w 218"/>
                <a:gd name="T47" fmla="*/ 0 h 100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8"/>
                <a:gd name="T73" fmla="*/ 0 h 1007"/>
                <a:gd name="T74" fmla="*/ 218 w 218"/>
                <a:gd name="T75" fmla="*/ 1007 h 100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8" h="1007">
                  <a:moveTo>
                    <a:pt x="0" y="5"/>
                  </a:moveTo>
                  <a:lnTo>
                    <a:pt x="0" y="91"/>
                  </a:lnTo>
                  <a:lnTo>
                    <a:pt x="0" y="927"/>
                  </a:lnTo>
                  <a:lnTo>
                    <a:pt x="0" y="1003"/>
                  </a:lnTo>
                  <a:lnTo>
                    <a:pt x="14" y="1003"/>
                  </a:lnTo>
                  <a:lnTo>
                    <a:pt x="28" y="1003"/>
                  </a:lnTo>
                  <a:lnTo>
                    <a:pt x="40" y="1004"/>
                  </a:lnTo>
                  <a:lnTo>
                    <a:pt x="54" y="1004"/>
                  </a:lnTo>
                  <a:lnTo>
                    <a:pt x="68" y="1004"/>
                  </a:lnTo>
                  <a:lnTo>
                    <a:pt x="82" y="1004"/>
                  </a:lnTo>
                  <a:lnTo>
                    <a:pt x="96" y="1005"/>
                  </a:lnTo>
                  <a:lnTo>
                    <a:pt x="109" y="1005"/>
                  </a:lnTo>
                  <a:lnTo>
                    <a:pt x="122" y="1005"/>
                  </a:lnTo>
                  <a:lnTo>
                    <a:pt x="136" y="1006"/>
                  </a:lnTo>
                  <a:lnTo>
                    <a:pt x="150" y="1006"/>
                  </a:lnTo>
                  <a:lnTo>
                    <a:pt x="164" y="1006"/>
                  </a:lnTo>
                  <a:lnTo>
                    <a:pt x="177" y="1006"/>
                  </a:lnTo>
                  <a:lnTo>
                    <a:pt x="190" y="1007"/>
                  </a:lnTo>
                  <a:lnTo>
                    <a:pt x="204" y="1007"/>
                  </a:lnTo>
                  <a:lnTo>
                    <a:pt x="218" y="1007"/>
                  </a:lnTo>
                  <a:lnTo>
                    <a:pt x="218" y="907"/>
                  </a:lnTo>
                  <a:lnTo>
                    <a:pt x="218" y="91"/>
                  </a:lnTo>
                  <a:lnTo>
                    <a:pt x="218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Freeform 26">
              <a:extLst>
                <a:ext uri="{FF2B5EF4-FFF2-40B4-BE49-F238E27FC236}">
                  <a16:creationId xmlns:a16="http://schemas.microsoft.com/office/drawing/2014/main" id="{FD9D6265-43E7-211F-374C-14642EF96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" y="1581"/>
              <a:ext cx="266" cy="331"/>
            </a:xfrm>
            <a:custGeom>
              <a:avLst/>
              <a:gdLst>
                <a:gd name="T0" fmla="*/ 16 w 531"/>
                <a:gd name="T1" fmla="*/ 1 h 661"/>
                <a:gd name="T2" fmla="*/ 15 w 531"/>
                <a:gd name="T3" fmla="*/ 1 h 661"/>
                <a:gd name="T4" fmla="*/ 13 w 531"/>
                <a:gd name="T5" fmla="*/ 1 h 661"/>
                <a:gd name="T6" fmla="*/ 12 w 531"/>
                <a:gd name="T7" fmla="*/ 0 h 661"/>
                <a:gd name="T8" fmla="*/ 12 w 531"/>
                <a:gd name="T9" fmla="*/ 1 h 661"/>
                <a:gd name="T10" fmla="*/ 12 w 531"/>
                <a:gd name="T11" fmla="*/ 1 h 661"/>
                <a:gd name="T12" fmla="*/ 13 w 531"/>
                <a:gd name="T13" fmla="*/ 1 h 661"/>
                <a:gd name="T14" fmla="*/ 15 w 531"/>
                <a:gd name="T15" fmla="*/ 2 h 661"/>
                <a:gd name="T16" fmla="*/ 16 w 531"/>
                <a:gd name="T17" fmla="*/ 2 h 661"/>
                <a:gd name="T18" fmla="*/ 16 w 531"/>
                <a:gd name="T19" fmla="*/ 2 h 661"/>
                <a:gd name="T20" fmla="*/ 16 w 531"/>
                <a:gd name="T21" fmla="*/ 2 h 661"/>
                <a:gd name="T22" fmla="*/ 15 w 531"/>
                <a:gd name="T23" fmla="*/ 2 h 661"/>
                <a:gd name="T24" fmla="*/ 13 w 531"/>
                <a:gd name="T25" fmla="*/ 3 h 661"/>
                <a:gd name="T26" fmla="*/ 12 w 531"/>
                <a:gd name="T27" fmla="*/ 5 h 661"/>
                <a:gd name="T28" fmla="*/ 12 w 531"/>
                <a:gd name="T29" fmla="*/ 7 h 661"/>
                <a:gd name="T30" fmla="*/ 12 w 531"/>
                <a:gd name="T31" fmla="*/ 9 h 661"/>
                <a:gd name="T32" fmla="*/ 11 w 531"/>
                <a:gd name="T33" fmla="*/ 10 h 661"/>
                <a:gd name="T34" fmla="*/ 9 w 531"/>
                <a:gd name="T35" fmla="*/ 10 h 661"/>
                <a:gd name="T36" fmla="*/ 8 w 531"/>
                <a:gd name="T37" fmla="*/ 10 h 661"/>
                <a:gd name="T38" fmla="*/ 7 w 531"/>
                <a:gd name="T39" fmla="*/ 10 h 661"/>
                <a:gd name="T40" fmla="*/ 6 w 531"/>
                <a:gd name="T41" fmla="*/ 10 h 661"/>
                <a:gd name="T42" fmla="*/ 5 w 531"/>
                <a:gd name="T43" fmla="*/ 10 h 661"/>
                <a:gd name="T44" fmla="*/ 3 w 531"/>
                <a:gd name="T45" fmla="*/ 12 h 661"/>
                <a:gd name="T46" fmla="*/ 2 w 531"/>
                <a:gd name="T47" fmla="*/ 16 h 661"/>
                <a:gd name="T48" fmla="*/ 3 w 531"/>
                <a:gd name="T49" fmla="*/ 20 h 661"/>
                <a:gd name="T50" fmla="*/ 2 w 531"/>
                <a:gd name="T51" fmla="*/ 20 h 661"/>
                <a:gd name="T52" fmla="*/ 1 w 531"/>
                <a:gd name="T53" fmla="*/ 20 h 661"/>
                <a:gd name="T54" fmla="*/ 1 w 531"/>
                <a:gd name="T55" fmla="*/ 20 h 661"/>
                <a:gd name="T56" fmla="*/ 0 w 531"/>
                <a:gd name="T57" fmla="*/ 21 h 661"/>
                <a:gd name="T58" fmla="*/ 1 w 531"/>
                <a:gd name="T59" fmla="*/ 21 h 661"/>
                <a:gd name="T60" fmla="*/ 1 w 531"/>
                <a:gd name="T61" fmla="*/ 21 h 661"/>
                <a:gd name="T62" fmla="*/ 3 w 531"/>
                <a:gd name="T63" fmla="*/ 21 h 661"/>
                <a:gd name="T64" fmla="*/ 4 w 531"/>
                <a:gd name="T65" fmla="*/ 20 h 661"/>
                <a:gd name="T66" fmla="*/ 4 w 531"/>
                <a:gd name="T67" fmla="*/ 18 h 661"/>
                <a:gd name="T68" fmla="*/ 3 w 531"/>
                <a:gd name="T69" fmla="*/ 14 h 661"/>
                <a:gd name="T70" fmla="*/ 5 w 531"/>
                <a:gd name="T71" fmla="*/ 11 h 661"/>
                <a:gd name="T72" fmla="*/ 6 w 531"/>
                <a:gd name="T73" fmla="*/ 11 h 661"/>
                <a:gd name="T74" fmla="*/ 7 w 531"/>
                <a:gd name="T75" fmla="*/ 11 h 661"/>
                <a:gd name="T76" fmla="*/ 8 w 531"/>
                <a:gd name="T77" fmla="*/ 11 h 661"/>
                <a:gd name="T78" fmla="*/ 9 w 531"/>
                <a:gd name="T79" fmla="*/ 11 h 661"/>
                <a:gd name="T80" fmla="*/ 10 w 531"/>
                <a:gd name="T81" fmla="*/ 11 h 661"/>
                <a:gd name="T82" fmla="*/ 11 w 531"/>
                <a:gd name="T83" fmla="*/ 11 h 661"/>
                <a:gd name="T84" fmla="*/ 12 w 531"/>
                <a:gd name="T85" fmla="*/ 10 h 661"/>
                <a:gd name="T86" fmla="*/ 13 w 531"/>
                <a:gd name="T87" fmla="*/ 9 h 661"/>
                <a:gd name="T88" fmla="*/ 12 w 531"/>
                <a:gd name="T89" fmla="*/ 6 h 661"/>
                <a:gd name="T90" fmla="*/ 13 w 531"/>
                <a:gd name="T91" fmla="*/ 4 h 661"/>
                <a:gd name="T92" fmla="*/ 14 w 531"/>
                <a:gd name="T93" fmla="*/ 3 h 661"/>
                <a:gd name="T94" fmla="*/ 16 w 531"/>
                <a:gd name="T95" fmla="*/ 3 h 661"/>
                <a:gd name="T96" fmla="*/ 16 w 531"/>
                <a:gd name="T97" fmla="*/ 3 h 661"/>
                <a:gd name="T98" fmla="*/ 16 w 531"/>
                <a:gd name="T99" fmla="*/ 4 h 661"/>
                <a:gd name="T100" fmla="*/ 16 w 531"/>
                <a:gd name="T101" fmla="*/ 5 h 661"/>
                <a:gd name="T102" fmla="*/ 16 w 531"/>
                <a:gd name="T103" fmla="*/ 5 h 661"/>
                <a:gd name="T104" fmla="*/ 16 w 531"/>
                <a:gd name="T105" fmla="*/ 5 h 661"/>
                <a:gd name="T106" fmla="*/ 17 w 531"/>
                <a:gd name="T107" fmla="*/ 4 h 661"/>
                <a:gd name="T108" fmla="*/ 17 w 531"/>
                <a:gd name="T109" fmla="*/ 2 h 661"/>
                <a:gd name="T110" fmla="*/ 17 w 531"/>
                <a:gd name="T111" fmla="*/ 2 h 661"/>
                <a:gd name="T112" fmla="*/ 17 w 531"/>
                <a:gd name="T113" fmla="*/ 2 h 66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1"/>
                <a:gd name="T172" fmla="*/ 0 h 661"/>
                <a:gd name="T173" fmla="*/ 531 w 531"/>
                <a:gd name="T174" fmla="*/ 661 h 66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1" h="661">
                  <a:moveTo>
                    <a:pt x="518" y="30"/>
                  </a:moveTo>
                  <a:lnTo>
                    <a:pt x="504" y="27"/>
                  </a:lnTo>
                  <a:lnTo>
                    <a:pt x="504" y="29"/>
                  </a:lnTo>
                  <a:lnTo>
                    <a:pt x="488" y="27"/>
                  </a:lnTo>
                  <a:lnTo>
                    <a:pt x="473" y="25"/>
                  </a:lnTo>
                  <a:lnTo>
                    <a:pt x="457" y="22"/>
                  </a:lnTo>
                  <a:lnTo>
                    <a:pt x="442" y="18"/>
                  </a:lnTo>
                  <a:lnTo>
                    <a:pt x="427" y="14"/>
                  </a:lnTo>
                  <a:lnTo>
                    <a:pt x="412" y="9"/>
                  </a:lnTo>
                  <a:lnTo>
                    <a:pt x="397" y="4"/>
                  </a:lnTo>
                  <a:lnTo>
                    <a:pt x="382" y="0"/>
                  </a:lnTo>
                  <a:lnTo>
                    <a:pt x="381" y="0"/>
                  </a:lnTo>
                  <a:lnTo>
                    <a:pt x="380" y="0"/>
                  </a:lnTo>
                  <a:lnTo>
                    <a:pt x="379" y="1"/>
                  </a:lnTo>
                  <a:lnTo>
                    <a:pt x="379" y="2"/>
                  </a:lnTo>
                  <a:lnTo>
                    <a:pt x="379" y="3"/>
                  </a:lnTo>
                  <a:lnTo>
                    <a:pt x="379" y="4"/>
                  </a:lnTo>
                  <a:lnTo>
                    <a:pt x="380" y="4"/>
                  </a:lnTo>
                  <a:lnTo>
                    <a:pt x="393" y="15"/>
                  </a:lnTo>
                  <a:lnTo>
                    <a:pt x="406" y="23"/>
                  </a:lnTo>
                  <a:lnTo>
                    <a:pt x="421" y="31"/>
                  </a:lnTo>
                  <a:lnTo>
                    <a:pt x="436" y="37"/>
                  </a:lnTo>
                  <a:lnTo>
                    <a:pt x="453" y="42"/>
                  </a:lnTo>
                  <a:lnTo>
                    <a:pt x="469" y="47"/>
                  </a:lnTo>
                  <a:lnTo>
                    <a:pt x="485" y="52"/>
                  </a:lnTo>
                  <a:lnTo>
                    <a:pt x="501" y="55"/>
                  </a:lnTo>
                  <a:lnTo>
                    <a:pt x="500" y="56"/>
                  </a:lnTo>
                  <a:lnTo>
                    <a:pt x="500" y="57"/>
                  </a:lnTo>
                  <a:lnTo>
                    <a:pt x="497" y="56"/>
                  </a:lnTo>
                  <a:lnTo>
                    <a:pt x="496" y="55"/>
                  </a:lnTo>
                  <a:lnTo>
                    <a:pt x="494" y="54"/>
                  </a:lnTo>
                  <a:lnTo>
                    <a:pt x="492" y="54"/>
                  </a:lnTo>
                  <a:lnTo>
                    <a:pt x="468" y="55"/>
                  </a:lnTo>
                  <a:lnTo>
                    <a:pt x="444" y="61"/>
                  </a:lnTo>
                  <a:lnTo>
                    <a:pt x="421" y="70"/>
                  </a:lnTo>
                  <a:lnTo>
                    <a:pt x="401" y="83"/>
                  </a:lnTo>
                  <a:lnTo>
                    <a:pt x="383" y="99"/>
                  </a:lnTo>
                  <a:lnTo>
                    <a:pt x="370" y="117"/>
                  </a:lnTo>
                  <a:lnTo>
                    <a:pt x="360" y="139"/>
                  </a:lnTo>
                  <a:lnTo>
                    <a:pt x="357" y="162"/>
                  </a:lnTo>
                  <a:lnTo>
                    <a:pt x="359" y="183"/>
                  </a:lnTo>
                  <a:lnTo>
                    <a:pt x="364" y="206"/>
                  </a:lnTo>
                  <a:lnTo>
                    <a:pt x="370" y="230"/>
                  </a:lnTo>
                  <a:lnTo>
                    <a:pt x="372" y="254"/>
                  </a:lnTo>
                  <a:lnTo>
                    <a:pt x="372" y="276"/>
                  </a:lnTo>
                  <a:lnTo>
                    <a:pt x="365" y="295"/>
                  </a:lnTo>
                  <a:lnTo>
                    <a:pt x="350" y="310"/>
                  </a:lnTo>
                  <a:lnTo>
                    <a:pt x="325" y="318"/>
                  </a:lnTo>
                  <a:lnTo>
                    <a:pt x="312" y="319"/>
                  </a:lnTo>
                  <a:lnTo>
                    <a:pt x="299" y="319"/>
                  </a:lnTo>
                  <a:lnTo>
                    <a:pt x="287" y="319"/>
                  </a:lnTo>
                  <a:lnTo>
                    <a:pt x="275" y="318"/>
                  </a:lnTo>
                  <a:lnTo>
                    <a:pt x="263" y="315"/>
                  </a:lnTo>
                  <a:lnTo>
                    <a:pt x="250" y="314"/>
                  </a:lnTo>
                  <a:lnTo>
                    <a:pt x="238" y="312"/>
                  </a:lnTo>
                  <a:lnTo>
                    <a:pt x="226" y="310"/>
                  </a:lnTo>
                  <a:lnTo>
                    <a:pt x="213" y="309"/>
                  </a:lnTo>
                  <a:lnTo>
                    <a:pt x="201" y="307"/>
                  </a:lnTo>
                  <a:lnTo>
                    <a:pt x="189" y="307"/>
                  </a:lnTo>
                  <a:lnTo>
                    <a:pt x="177" y="307"/>
                  </a:lnTo>
                  <a:lnTo>
                    <a:pt x="166" y="310"/>
                  </a:lnTo>
                  <a:lnTo>
                    <a:pt x="153" y="312"/>
                  </a:lnTo>
                  <a:lnTo>
                    <a:pt x="142" y="317"/>
                  </a:lnTo>
                  <a:lnTo>
                    <a:pt x="130" y="322"/>
                  </a:lnTo>
                  <a:lnTo>
                    <a:pt x="97" y="350"/>
                  </a:lnTo>
                  <a:lnTo>
                    <a:pt x="75" y="382"/>
                  </a:lnTo>
                  <a:lnTo>
                    <a:pt x="64" y="418"/>
                  </a:lnTo>
                  <a:lnTo>
                    <a:pt x="61" y="457"/>
                  </a:lnTo>
                  <a:lnTo>
                    <a:pt x="63" y="497"/>
                  </a:lnTo>
                  <a:lnTo>
                    <a:pt x="70" y="539"/>
                  </a:lnTo>
                  <a:lnTo>
                    <a:pt x="77" y="579"/>
                  </a:lnTo>
                  <a:lnTo>
                    <a:pt x="83" y="617"/>
                  </a:lnTo>
                  <a:lnTo>
                    <a:pt x="75" y="624"/>
                  </a:lnTo>
                  <a:lnTo>
                    <a:pt x="67" y="629"/>
                  </a:lnTo>
                  <a:lnTo>
                    <a:pt x="58" y="631"/>
                  </a:lnTo>
                  <a:lnTo>
                    <a:pt x="48" y="633"/>
                  </a:lnTo>
                  <a:lnTo>
                    <a:pt x="39" y="635"/>
                  </a:lnTo>
                  <a:lnTo>
                    <a:pt x="30" y="636"/>
                  </a:lnTo>
                  <a:lnTo>
                    <a:pt x="19" y="636"/>
                  </a:lnTo>
                  <a:lnTo>
                    <a:pt x="10" y="637"/>
                  </a:lnTo>
                  <a:lnTo>
                    <a:pt x="6" y="638"/>
                  </a:lnTo>
                  <a:lnTo>
                    <a:pt x="3" y="640"/>
                  </a:lnTo>
                  <a:lnTo>
                    <a:pt x="1" y="643"/>
                  </a:lnTo>
                  <a:lnTo>
                    <a:pt x="0" y="647"/>
                  </a:lnTo>
                  <a:lnTo>
                    <a:pt x="1" y="652"/>
                  </a:lnTo>
                  <a:lnTo>
                    <a:pt x="3" y="654"/>
                  </a:lnTo>
                  <a:lnTo>
                    <a:pt x="6" y="656"/>
                  </a:lnTo>
                  <a:lnTo>
                    <a:pt x="10" y="658"/>
                  </a:lnTo>
                  <a:lnTo>
                    <a:pt x="8" y="651"/>
                  </a:lnTo>
                  <a:lnTo>
                    <a:pt x="21" y="656"/>
                  </a:lnTo>
                  <a:lnTo>
                    <a:pt x="36" y="660"/>
                  </a:lnTo>
                  <a:lnTo>
                    <a:pt x="51" y="661"/>
                  </a:lnTo>
                  <a:lnTo>
                    <a:pt x="66" y="659"/>
                  </a:lnTo>
                  <a:lnTo>
                    <a:pt x="79" y="654"/>
                  </a:lnTo>
                  <a:lnTo>
                    <a:pt x="92" y="646"/>
                  </a:lnTo>
                  <a:lnTo>
                    <a:pt x="104" y="635"/>
                  </a:lnTo>
                  <a:lnTo>
                    <a:pt x="113" y="621"/>
                  </a:lnTo>
                  <a:lnTo>
                    <a:pt x="107" y="584"/>
                  </a:lnTo>
                  <a:lnTo>
                    <a:pt x="98" y="545"/>
                  </a:lnTo>
                  <a:lnTo>
                    <a:pt x="89" y="504"/>
                  </a:lnTo>
                  <a:lnTo>
                    <a:pt x="82" y="465"/>
                  </a:lnTo>
                  <a:lnTo>
                    <a:pt x="81" y="427"/>
                  </a:lnTo>
                  <a:lnTo>
                    <a:pt x="87" y="393"/>
                  </a:lnTo>
                  <a:lnTo>
                    <a:pt x="107" y="362"/>
                  </a:lnTo>
                  <a:lnTo>
                    <a:pt x="140" y="336"/>
                  </a:lnTo>
                  <a:lnTo>
                    <a:pt x="151" y="330"/>
                  </a:lnTo>
                  <a:lnTo>
                    <a:pt x="162" y="327"/>
                  </a:lnTo>
                  <a:lnTo>
                    <a:pt x="174" y="325"/>
                  </a:lnTo>
                  <a:lnTo>
                    <a:pt x="184" y="324"/>
                  </a:lnTo>
                  <a:lnTo>
                    <a:pt x="196" y="324"/>
                  </a:lnTo>
                  <a:lnTo>
                    <a:pt x="207" y="325"/>
                  </a:lnTo>
                  <a:lnTo>
                    <a:pt x="219" y="326"/>
                  </a:lnTo>
                  <a:lnTo>
                    <a:pt x="230" y="328"/>
                  </a:lnTo>
                  <a:lnTo>
                    <a:pt x="242" y="329"/>
                  </a:lnTo>
                  <a:lnTo>
                    <a:pt x="253" y="332"/>
                  </a:lnTo>
                  <a:lnTo>
                    <a:pt x="266" y="334"/>
                  </a:lnTo>
                  <a:lnTo>
                    <a:pt x="277" y="336"/>
                  </a:lnTo>
                  <a:lnTo>
                    <a:pt x="289" y="337"/>
                  </a:lnTo>
                  <a:lnTo>
                    <a:pt x="301" y="338"/>
                  </a:lnTo>
                  <a:lnTo>
                    <a:pt x="313" y="338"/>
                  </a:lnTo>
                  <a:lnTo>
                    <a:pt x="325" y="337"/>
                  </a:lnTo>
                  <a:lnTo>
                    <a:pt x="337" y="335"/>
                  </a:lnTo>
                  <a:lnTo>
                    <a:pt x="349" y="332"/>
                  </a:lnTo>
                  <a:lnTo>
                    <a:pt x="359" y="327"/>
                  </a:lnTo>
                  <a:lnTo>
                    <a:pt x="370" y="320"/>
                  </a:lnTo>
                  <a:lnTo>
                    <a:pt x="378" y="312"/>
                  </a:lnTo>
                  <a:lnTo>
                    <a:pt x="385" y="302"/>
                  </a:lnTo>
                  <a:lnTo>
                    <a:pt x="390" y="291"/>
                  </a:lnTo>
                  <a:lnTo>
                    <a:pt x="393" y="279"/>
                  </a:lnTo>
                  <a:lnTo>
                    <a:pt x="393" y="242"/>
                  </a:lnTo>
                  <a:lnTo>
                    <a:pt x="387" y="205"/>
                  </a:lnTo>
                  <a:lnTo>
                    <a:pt x="383" y="170"/>
                  </a:lnTo>
                  <a:lnTo>
                    <a:pt x="392" y="136"/>
                  </a:lnTo>
                  <a:lnTo>
                    <a:pt x="400" y="122"/>
                  </a:lnTo>
                  <a:lnTo>
                    <a:pt x="409" y="110"/>
                  </a:lnTo>
                  <a:lnTo>
                    <a:pt x="419" y="99"/>
                  </a:lnTo>
                  <a:lnTo>
                    <a:pt x="432" y="90"/>
                  </a:lnTo>
                  <a:lnTo>
                    <a:pt x="446" y="83"/>
                  </a:lnTo>
                  <a:lnTo>
                    <a:pt x="461" y="77"/>
                  </a:lnTo>
                  <a:lnTo>
                    <a:pt x="477" y="75"/>
                  </a:lnTo>
                  <a:lnTo>
                    <a:pt x="493" y="75"/>
                  </a:lnTo>
                  <a:lnTo>
                    <a:pt x="494" y="73"/>
                  </a:lnTo>
                  <a:lnTo>
                    <a:pt x="495" y="73"/>
                  </a:lnTo>
                  <a:lnTo>
                    <a:pt x="496" y="73"/>
                  </a:lnTo>
                  <a:lnTo>
                    <a:pt x="497" y="72"/>
                  </a:lnTo>
                  <a:lnTo>
                    <a:pt x="496" y="88"/>
                  </a:lnTo>
                  <a:lnTo>
                    <a:pt x="494" y="103"/>
                  </a:lnTo>
                  <a:lnTo>
                    <a:pt x="494" y="120"/>
                  </a:lnTo>
                  <a:lnTo>
                    <a:pt x="494" y="136"/>
                  </a:lnTo>
                  <a:lnTo>
                    <a:pt x="494" y="139"/>
                  </a:lnTo>
                  <a:lnTo>
                    <a:pt x="496" y="143"/>
                  </a:lnTo>
                  <a:lnTo>
                    <a:pt x="500" y="145"/>
                  </a:lnTo>
                  <a:lnTo>
                    <a:pt x="503" y="146"/>
                  </a:lnTo>
                  <a:lnTo>
                    <a:pt x="508" y="145"/>
                  </a:lnTo>
                  <a:lnTo>
                    <a:pt x="510" y="144"/>
                  </a:lnTo>
                  <a:lnTo>
                    <a:pt x="512" y="140"/>
                  </a:lnTo>
                  <a:lnTo>
                    <a:pt x="514" y="137"/>
                  </a:lnTo>
                  <a:lnTo>
                    <a:pt x="516" y="120"/>
                  </a:lnTo>
                  <a:lnTo>
                    <a:pt x="518" y="102"/>
                  </a:lnTo>
                  <a:lnTo>
                    <a:pt x="521" y="85"/>
                  </a:lnTo>
                  <a:lnTo>
                    <a:pt x="525" y="68"/>
                  </a:lnTo>
                  <a:lnTo>
                    <a:pt x="530" y="47"/>
                  </a:lnTo>
                  <a:lnTo>
                    <a:pt x="530" y="46"/>
                  </a:lnTo>
                  <a:lnTo>
                    <a:pt x="531" y="45"/>
                  </a:lnTo>
                  <a:lnTo>
                    <a:pt x="530" y="40"/>
                  </a:lnTo>
                  <a:lnTo>
                    <a:pt x="527" y="35"/>
                  </a:lnTo>
                  <a:lnTo>
                    <a:pt x="524" y="32"/>
                  </a:lnTo>
                  <a:lnTo>
                    <a:pt x="518" y="30"/>
                  </a:lnTo>
                  <a:close/>
                </a:path>
              </a:pathLst>
            </a:custGeom>
            <a:solidFill>
              <a:srgbClr val="FFF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6" name="Rectangle 27">
              <a:extLst>
                <a:ext uri="{FF2B5EF4-FFF2-40B4-BE49-F238E27FC236}">
                  <a16:creationId xmlns:a16="http://schemas.microsoft.com/office/drawing/2014/main" id="{B851C7D0-5A38-7B52-9637-BD6D418BC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" y="1602"/>
              <a:ext cx="1" cy="1"/>
            </a:xfrm>
            <a:prstGeom prst="rect">
              <a:avLst/>
            </a:prstGeom>
            <a:solidFill>
              <a:srgbClr val="FFF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5000"/>
                </a:spcBef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endParaRPr lang="en-US" altLang="en-US" sz="18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6">
            <a:extLst>
              <a:ext uri="{FF2B5EF4-FFF2-40B4-BE49-F238E27FC236}">
                <a16:creationId xmlns:a16="http://schemas.microsoft.com/office/drawing/2014/main" id="{F1C05DD5-C5FE-0B72-44E3-B108C4F3C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16282E3-D5AD-D445-B460-3FAEC88053F2}" type="slidenum">
              <a:rPr lang="en-US" altLang="en-US" sz="120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20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0F6F8AAE-020B-CAC2-F18D-7212205073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118475" cy="1216025"/>
          </a:xfrm>
        </p:spPr>
        <p:txBody>
          <a:bodyPr/>
          <a:lstStyle/>
          <a:p>
            <a:pPr eaLnBrk="1" hangingPunct="1"/>
            <a:r>
              <a:rPr lang="es-ES" altLang="en-US">
                <a:ea typeface="ＭＳ Ｐゴシック" panose="020B0600070205080204" pitchFamily="34" charset="-128"/>
              </a:rPr>
              <a:t>Servicios de Título I en _______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0D5294D-1BE7-AEB9-2DBE-5622092F0F6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5834062" cy="4267200"/>
          </a:xfrm>
        </p:spPr>
        <p:txBody>
          <a:bodyPr/>
          <a:lstStyle/>
          <a:p>
            <a:pPr eaLnBrk="1" hangingPunct="1"/>
            <a:r>
              <a:rPr lang="es-ES" altLang="en-US" sz="2800">
                <a:ea typeface="ＭＳ Ｐゴシック" panose="020B0600070205080204" pitchFamily="34" charset="-128"/>
              </a:rPr>
              <a:t>Consulte los Documentos</a:t>
            </a:r>
          </a:p>
        </p:txBody>
      </p:sp>
      <p:pic>
        <p:nvPicPr>
          <p:cNvPr id="22532" name="Picture 5" descr="pe03254_">
            <a:extLst>
              <a:ext uri="{FF2B5EF4-FFF2-40B4-BE49-F238E27FC236}">
                <a16:creationId xmlns:a16="http://schemas.microsoft.com/office/drawing/2014/main" id="{7A9D55B0-CF82-74CA-3830-9B4F4010B34C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905000"/>
            <a:ext cx="3922713" cy="356235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5">
            <a:extLst>
              <a:ext uri="{FF2B5EF4-FFF2-40B4-BE49-F238E27FC236}">
                <a16:creationId xmlns:a16="http://schemas.microsoft.com/office/drawing/2014/main" id="{AB5839A8-EE21-8E1E-B44C-4A62A9A12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7AB0FF1-687C-3043-8C1A-8F2DE3F9EEFE}" type="slidenum">
              <a:rPr lang="en-US" altLang="en-US" sz="120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20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3C43CB5A-70B6-3B88-B0DF-818696F39D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>
                <a:ea typeface="ＭＳ Ｐゴシック" panose="020B0600070205080204" pitchFamily="34" charset="-128"/>
              </a:rPr>
              <a:t>Derechos de Padres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D9C375D-2E8B-4776-3FBF-4202A3671F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305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Junta Anual de Título I con consejo al Plan de Título I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Oportunidades para reunirse regularmente como padres de Título I 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Estar informado del progreso de el/la niño(a) a través de: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Conferencias anuales entre padres y maestros para hablar sobre el progreso de el/la niño(a) con intervenciones de Título I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Boletas de Calificación 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Revisión Anual de asesoramiento de datos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Boletines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Notificación a los padres de EL si los estudiantes en la escuela de su hijo(a) no están cumpliendo con las metas estatales de competencia en ELD y los estándares de contenido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2000">
                <a:ea typeface="ＭＳ Ｐゴシック" panose="020B0600070205080204" pitchFamily="34" charset="-128"/>
              </a:rPr>
              <a:t>Proveer consejo en la Póliza de Título I de Participación de Padres y Familias</a:t>
            </a:r>
            <a:r>
              <a:rPr lang="en-US" altLang="en-US" sz="2000">
                <a:ea typeface="ＭＳ Ｐゴシック" panose="020B0600070205080204" pitchFamily="34" charset="-128"/>
              </a:rPr>
              <a:t> </a:t>
            </a:r>
            <a:r>
              <a:rPr lang="es-ES" altLang="en-US" sz="2000">
                <a:ea typeface="ＭＳ Ｐゴシック" panose="020B0600070205080204" pitchFamily="34" charset="-128"/>
              </a:rPr>
              <a:t> de la escuela y el Pacto entre Padres y Escuela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CADCBE76-D860-5641-7D53-0D7D9EDF59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>
                <a:ea typeface="ＭＳ Ｐゴシック" panose="020B0600070205080204" pitchFamily="34" charset="-128"/>
              </a:rPr>
              <a:t>Derechos de Padres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1625BA5D-69DA-A6B7-850E-36B125DAE5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0010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n-US" sz="1900">
                <a:ea typeface="ＭＳ Ｐゴシック" panose="020B0600070205080204" pitchFamily="34" charset="-128"/>
              </a:rPr>
              <a:t>Información sobre las calificaciones de el/los maestros de su hijo(a) y de los ayudante(s) de maestro(a) previendo servicios a su hijo(a)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1900">
                <a:ea typeface="ＭＳ Ｐゴシック" panose="020B0600070205080204" pitchFamily="34" charset="-128"/>
              </a:rPr>
              <a:t>Notificación sobre si su hijo(a) esta recibiendo instrucción por mas de 4 semanas consecutivas por un maestro(a) que no cumple con los requisitos de “altamente calificado”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1900">
                <a:ea typeface="ＭＳ Ｐゴシック" panose="020B0600070205080204" pitchFamily="34" charset="-128"/>
              </a:rPr>
              <a:t>Recursos y capacitación para padres fundados por Título I asignados para la participación de padres</a:t>
            </a:r>
          </a:p>
          <a:p>
            <a:pPr eaLnBrk="1" hangingPunct="1">
              <a:lnSpc>
                <a:spcPct val="80000"/>
              </a:lnSpc>
            </a:pPr>
            <a:r>
              <a:rPr lang="es-ES" altLang="en-US" sz="1900">
                <a:ea typeface="ＭＳ Ｐゴシック" panose="020B0600070205080204" pitchFamily="34" charset="-128"/>
              </a:rPr>
              <a:t>Boleta de calificaciones escolar  </a:t>
            </a:r>
            <a:r>
              <a:rPr lang="en-US" altLang="en-US" sz="1900">
                <a:ea typeface="ＭＳ Ｐゴシック" panose="020B0600070205080204" pitchFamily="34" charset="-128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2A0CB738-B1EF-2915-02DF-7C55BF3C9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7A9227B-2BB2-EF4D-A359-B99C1C2AE07E}" type="slidenum">
              <a:rPr lang="en-US" altLang="en-US" sz="120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5">
            <a:extLst>
              <a:ext uri="{FF2B5EF4-FFF2-40B4-BE49-F238E27FC236}">
                <a16:creationId xmlns:a16="http://schemas.microsoft.com/office/drawing/2014/main" id="{99F43C3D-FD63-70BB-99D9-EA8FA82DF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FE9DF15-AF81-8B43-99D1-A537D13C27A4}" type="slidenum">
              <a:rPr lang="en-US" altLang="en-US" sz="120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20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144D422C-57DC-B724-A3EF-C7D9F9BC01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 sz="2800">
                <a:ea typeface="ＭＳ Ｐゴシック" panose="020B0600070205080204" pitchFamily="34" charset="-128"/>
              </a:rPr>
              <a:t>Póliza de Título I de Participación de Padres y Familias</a:t>
            </a:r>
            <a:r>
              <a:rPr lang="en-US" altLang="en-US" sz="2800">
                <a:ea typeface="ＭＳ Ｐゴシック" panose="020B0600070205080204" pitchFamily="34" charset="-128"/>
              </a:rPr>
              <a:t> </a:t>
            </a:r>
            <a:r>
              <a:rPr lang="es-ES" altLang="en-US" sz="2800">
                <a:ea typeface="ＭＳ Ｐゴシック" panose="020B0600070205080204" pitchFamily="34" charset="-128"/>
              </a:rPr>
              <a:t> de la Escuela </a:t>
            </a:r>
            <a:r>
              <a:rPr lang="en-US" altLang="en-US" sz="3400">
                <a:ea typeface="ＭＳ Ｐゴシック" panose="020B0600070205080204" pitchFamily="34" charset="-128"/>
              </a:rPr>
              <a:t>	</a:t>
            </a:r>
            <a:endParaRPr lang="en-US" altLang="en-US" sz="1600">
              <a:ea typeface="ＭＳ Ｐゴシック" panose="020B0600070205080204" pitchFamily="34" charset="-128"/>
            </a:endParaRP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4071829-7F3F-AAB5-93B2-88B0F57748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 sz="2500">
                <a:ea typeface="ＭＳ Ｐゴシック" panose="020B0600070205080204" pitchFamily="34" charset="-128"/>
              </a:rPr>
              <a:t>Cada escuela en colaboración con los padres, debe preparar una póliza de participación de padres a nivel escuela para distribución que incluya: </a:t>
            </a:r>
          </a:p>
          <a:p>
            <a:pPr lvl="1" eaLnBrk="1" hangingPunct="1"/>
            <a:r>
              <a:rPr lang="es-ES" altLang="en-US" sz="2500">
                <a:ea typeface="ＭＳ Ｐゴシック" panose="020B0600070205080204" pitchFamily="34" charset="-128"/>
              </a:rPr>
              <a:t>Participación de padres en el programa de Título I  </a:t>
            </a:r>
          </a:p>
          <a:p>
            <a:pPr lvl="1" eaLnBrk="1" hangingPunct="1"/>
            <a:r>
              <a:rPr lang="es-ES" altLang="en-US" sz="2500">
                <a:ea typeface="ＭＳ Ｐゴシック" panose="020B0600070205080204" pitchFamily="34" charset="-128"/>
              </a:rPr>
              <a:t>Pacto entre Padres-Escuela </a:t>
            </a:r>
          </a:p>
          <a:p>
            <a:pPr lvl="1" eaLnBrk="1" hangingPunct="1"/>
            <a:r>
              <a:rPr lang="es-ES" altLang="en-US" sz="2500">
                <a:ea typeface="ＭＳ Ｐゴシック" panose="020B0600070205080204" pitchFamily="34" charset="-128"/>
              </a:rPr>
              <a:t>Construyendo Capacidad para Participación </a:t>
            </a:r>
          </a:p>
          <a:p>
            <a:pPr lvl="1" eaLnBrk="1" hangingPunct="1"/>
            <a:r>
              <a:rPr lang="es-ES" altLang="en-US" sz="2500">
                <a:ea typeface="ＭＳ Ｐゴシック" panose="020B0600070205080204" pitchFamily="34" charset="-128"/>
              </a:rPr>
              <a:t>Oportunidad / Accesibilidad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5">
            <a:extLst>
              <a:ext uri="{FF2B5EF4-FFF2-40B4-BE49-F238E27FC236}">
                <a16:creationId xmlns:a16="http://schemas.microsoft.com/office/drawing/2014/main" id="{4D33C6BD-FC45-9B1B-424E-6980D6936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7BA4862-5702-B544-8427-94814F10F4DB}" type="slidenum">
              <a:rPr lang="en-US" altLang="en-US" sz="120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200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8AE1439E-134C-9AF3-10E7-AB787D1F3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>
                <a:ea typeface="ＭＳ Ｐゴシック" panose="020B0600070205080204" pitchFamily="34" charset="-128"/>
              </a:rPr>
              <a:t>El Pacto entre </a:t>
            </a:r>
            <a:br>
              <a:rPr lang="es-ES" altLang="en-US">
                <a:ea typeface="ＭＳ Ｐゴシック" panose="020B0600070205080204" pitchFamily="34" charset="-128"/>
              </a:rPr>
            </a:br>
            <a:r>
              <a:rPr lang="es-ES" altLang="en-US">
                <a:ea typeface="ＭＳ Ｐゴシック" panose="020B0600070205080204" pitchFamily="34" charset="-128"/>
              </a:rPr>
              <a:t>Escuela y Padres </a:t>
            </a:r>
            <a:r>
              <a:rPr lang="es-ES" altLang="en-US" sz="1200">
                <a:ea typeface="ＭＳ Ｐゴシック" panose="020B0600070205080204" pitchFamily="34" charset="-128"/>
              </a:rPr>
              <a:t> </a:t>
            </a:r>
            <a:br>
              <a:rPr lang="es-ES" altLang="en-US" sz="1200">
                <a:ea typeface="ＭＳ Ｐゴシック" panose="020B0600070205080204" pitchFamily="34" charset="-128"/>
              </a:rPr>
            </a:br>
            <a:r>
              <a:rPr lang="es-ES" altLang="en-US" sz="1200">
                <a:ea typeface="ＭＳ Ｐゴシック" panose="020B0600070205080204" pitchFamily="34" charset="-128"/>
              </a:rPr>
              <a:t>					</a:t>
            </a:r>
            <a:r>
              <a:rPr lang="es-ES" altLang="en-US" sz="1600">
                <a:ea typeface="ＭＳ Ｐゴシック" panose="020B0600070205080204" pitchFamily="34" charset="-128"/>
              </a:rPr>
              <a:t>consulte el folleto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9974953-ACB1-5641-B7B6-8525A615B8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 sz="2600">
                <a:ea typeface="ＭＳ Ｐゴシック" panose="020B0600070205080204" pitchFamily="34" charset="-128"/>
              </a:rPr>
              <a:t>Desarrollado en colaboración con padres, maestros y estudiantes </a:t>
            </a:r>
          </a:p>
          <a:p>
            <a:pPr eaLnBrk="1" hangingPunct="1"/>
            <a:r>
              <a:rPr lang="es-ES" altLang="en-US" sz="2600">
                <a:ea typeface="ＭＳ Ｐゴシック" panose="020B0600070205080204" pitchFamily="34" charset="-128"/>
              </a:rPr>
              <a:t>Actualizado periódicamente </a:t>
            </a:r>
          </a:p>
          <a:p>
            <a:pPr eaLnBrk="1" hangingPunct="1"/>
            <a:r>
              <a:rPr lang="es-ES" altLang="en-US" sz="2600">
                <a:ea typeface="ＭＳ Ｐゴシック" panose="020B0600070205080204" pitchFamily="34" charset="-128"/>
              </a:rPr>
              <a:t>La responsabilidad de la escuela de proveer instrucción y un plan de estudio de alta calidad</a:t>
            </a:r>
          </a:p>
          <a:p>
            <a:pPr eaLnBrk="1" hangingPunct="1"/>
            <a:r>
              <a:rPr lang="es-ES" altLang="en-US" sz="2600">
                <a:ea typeface="ＭＳ Ｐゴシック" panose="020B0600070205080204" pitchFamily="34" charset="-128"/>
              </a:rPr>
              <a:t>La responsabilidad de los padres de apoyar el aprendizaje de sus hijos</a:t>
            </a:r>
          </a:p>
          <a:p>
            <a:pPr eaLnBrk="1" hangingPunct="1"/>
            <a:r>
              <a:rPr lang="es-ES" altLang="en-US" sz="2600">
                <a:ea typeface="ＭＳ Ｐゴシック" panose="020B0600070205080204" pitchFamily="34" charset="-128"/>
              </a:rPr>
              <a:t>La importancia de comunicación continua entre padres y maestros</a:t>
            </a:r>
          </a:p>
        </p:txBody>
      </p:sp>
      <p:pic>
        <p:nvPicPr>
          <p:cNvPr id="26628" name="Picture 6" descr="MCj03963040000[1]">
            <a:extLst>
              <a:ext uri="{FF2B5EF4-FFF2-40B4-BE49-F238E27FC236}">
                <a16:creationId xmlns:a16="http://schemas.microsoft.com/office/drawing/2014/main" id="{F66EA0ED-E35F-2E24-C21E-AFD15F7D6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04800"/>
            <a:ext cx="16002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1199</TotalTime>
  <Words>544</Words>
  <Application>Microsoft Macintosh PowerPoint</Application>
  <PresentationFormat>On-screen Show (4:3)</PresentationFormat>
  <Paragraphs>64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Verdana</vt:lpstr>
      <vt:lpstr>ＭＳ Ｐゴシック</vt:lpstr>
      <vt:lpstr>Arial</vt:lpstr>
      <vt:lpstr>Wingdings</vt:lpstr>
      <vt:lpstr>Arial Narrow</vt:lpstr>
      <vt:lpstr>Times New Roman</vt:lpstr>
      <vt:lpstr>Profile</vt:lpstr>
      <vt:lpstr>Junta Anual de Padres de Título 1  </vt:lpstr>
      <vt:lpstr>Agenda</vt:lpstr>
      <vt:lpstr>Metas de Título I</vt:lpstr>
      <vt:lpstr>Fondos de Título I en las Escuelas Publicas   [Fondos Federales ]</vt:lpstr>
      <vt:lpstr>Resultados de Logros </vt:lpstr>
      <vt:lpstr>Servicios de Título I en _______</vt:lpstr>
      <vt:lpstr>Derechos de Padres</vt:lpstr>
      <vt:lpstr>Derechos de Padres</vt:lpstr>
      <vt:lpstr>Póliza de Título I de Participación de Padres y Familias  de la Escuela  </vt:lpstr>
      <vt:lpstr>El Pacto entre  Escuela y Padres        consulte el folleto</vt:lpstr>
    </vt:vector>
  </TitlesOfParts>
  <Company>FUSD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Title 1 Parent Meeting</dc:title>
  <dc:creator>FUSD</dc:creator>
  <cp:lastModifiedBy>Tania Magana</cp:lastModifiedBy>
  <cp:revision>130</cp:revision>
  <cp:lastPrinted>1601-01-01T00:00:00Z</cp:lastPrinted>
  <dcterms:created xsi:type="dcterms:W3CDTF">2001-01-16T19:21:27Z</dcterms:created>
  <dcterms:modified xsi:type="dcterms:W3CDTF">2023-08-21T20:53:03Z</dcterms:modified>
</cp:coreProperties>
</file>