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0" r:id="rId4"/>
    <p:sldId id="258" r:id="rId5"/>
    <p:sldId id="268" r:id="rId6"/>
    <p:sldId id="262" r:id="rId7"/>
    <p:sldId id="266" r:id="rId8"/>
    <p:sldId id="269" r:id="rId9"/>
    <p:sldId id="264" r:id="rId10"/>
    <p:sldId id="265" r:id="rId11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6B1E9925-CB9C-D544-A59E-0AE7DD5F147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Times New Roman" pitchFamily="-1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B516DD2-BCB3-ED4D-BBD3-B46B9206A9A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Times New Roman" pitchFamily="-1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6" name="Rectangle 4">
            <a:extLst>
              <a:ext uri="{FF2B5EF4-FFF2-40B4-BE49-F238E27FC236}">
                <a16:creationId xmlns:a16="http://schemas.microsoft.com/office/drawing/2014/main" id="{220AA44F-0B68-0A49-88C1-7FBB421B6FE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Times New Roman" pitchFamily="-1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7" name="Rectangle 5">
            <a:extLst>
              <a:ext uri="{FF2B5EF4-FFF2-40B4-BE49-F238E27FC236}">
                <a16:creationId xmlns:a16="http://schemas.microsoft.com/office/drawing/2014/main" id="{1958D7EF-3B61-F048-8ED7-E5F99EE0889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fld id="{241CFF27-027F-644E-88AE-DEFA84A66B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DCA9F059-ECDE-3543-AC04-63D78A1463A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 Narrow" pitchFamily="-1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53E19210-CEF2-2F40-9F35-BC8782490AA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 Narrow" pitchFamily="-1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75D7ECBD-AF20-6246-BFA6-24771AED217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61" name="Rectangle 5">
            <a:extLst>
              <a:ext uri="{FF2B5EF4-FFF2-40B4-BE49-F238E27FC236}">
                <a16:creationId xmlns:a16="http://schemas.microsoft.com/office/drawing/2014/main" id="{A26F21D3-1867-D74D-AC34-52736748001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0662" name="Rectangle 6">
            <a:extLst>
              <a:ext uri="{FF2B5EF4-FFF2-40B4-BE49-F238E27FC236}">
                <a16:creationId xmlns:a16="http://schemas.microsoft.com/office/drawing/2014/main" id="{3B0A5446-4C21-7B4E-9EE8-90B556AEC7A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 Narrow" pitchFamily="-1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3" name="Rectangle 7">
            <a:extLst>
              <a:ext uri="{FF2B5EF4-FFF2-40B4-BE49-F238E27FC236}">
                <a16:creationId xmlns:a16="http://schemas.microsoft.com/office/drawing/2014/main" id="{3D1CFF42-5316-5244-B311-5C5572D333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 Narrow" panose="020B0604020202020204" pitchFamily="34" charset="0"/>
              </a:defRPr>
            </a:lvl1pPr>
          </a:lstStyle>
          <a:p>
            <a:fld id="{40C00095-D1E6-C546-B4C0-8726EED0316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ＭＳ Ｐゴシック" pitchFamily="-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ＭＳ Ｐゴシック" pitchFamily="-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ＭＳ Ｐゴシック" pitchFamily="-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ＭＳ Ｐゴシック" pitchFamily="-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032C1BA0-406C-1043-B554-CE65A0DDEB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 defTabSz="931863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6C89F573-F929-B642-B05B-9EE8BE6CB41B}" type="slidenum">
              <a:rPr lang="en-US" altLang="en-US" sz="1200">
                <a:latin typeface="Arial Narrow" panose="020B0604020202020204" pitchFamily="34" charset="0"/>
              </a:rPr>
              <a:pPr/>
              <a:t>1</a:t>
            </a:fld>
            <a:endParaRPr lang="en-US" altLang="en-US" sz="1200">
              <a:latin typeface="Arial Narrow" panose="020B0604020202020204" pitchFamily="34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322B7170-8763-F747-A97A-54D620B1BE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BB854DB0-0163-C74E-AF40-28923383DB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956048"/>
            <a:ext cx="2990088" cy="914400"/>
          </a:xfrm>
          <a:noFill/>
        </p:spPr>
        <p:txBody>
          <a:bodyPr wrap="square" rtlCol="0">
            <a:spAutoFit/>
          </a:bodyPr>
          <a:lstStyle>
            <a:lvl1pPr>
              <a:defRPr lang="en-US" sz="4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52BFBD-02F4-664A-A323-5086B3272FE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33604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7C9-4010-9A49-BB3E-467A8A96CA9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316217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F38F7-F639-0349-A15A-2D2C97C42CC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4798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7C9-4010-9A49-BB3E-467A8A96CA9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371608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7C9-4010-9A49-BB3E-467A8A96CA9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839319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DEB14-94FF-6A40-9F57-DC140E11CAB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02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109B3-FF99-684F-972B-79BFE293EB0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0530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7C9-4010-9A49-BB3E-467A8A96CA9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7004539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E2539-B2D2-0749-91A8-9050B7F22B6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2801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7C9-4010-9A49-BB3E-467A8A96CA9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216975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7C9-4010-9A49-BB3E-467A8A96CA9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585450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7C9-4010-9A49-BB3E-467A8A96CA9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2957824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7C9-4010-9A49-BB3E-467A8A96CA9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0129690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7C9-4010-9A49-BB3E-467A8A96CA9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861577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7C9-4010-9A49-BB3E-467A8A96CA9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783488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7C9-4010-9A49-BB3E-467A8A96CA9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1409831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5B7C9-4010-9A49-BB3E-467A8A96CA9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8928939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0551939-08B2-694A-B64A-64D31B221C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61C7DBD-515D-C145-B125-E391C6074C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730849F-F965-2448-AC93-76F17F5167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5B1E26-6D07-E244-8ACB-8B50BB63BA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22745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541A7BE-B32F-4241-81B2-854E8E3ADE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FA2E7668-6FA2-B445-AE35-AE8553C11D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4B0C0C1D-B897-AB49-8B4F-8EE81F78D2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9D1F8B-1D54-5F4F-A264-CC823454E5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04391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D1900F4-159A-1F49-8515-7A0F84BA85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33E47A18-1A20-E94D-BF91-E6E49D6015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1135977E-2FC8-1443-876E-D579E426BF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55C3D-6800-AF4C-8D9E-E6CAE6B74B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2508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C5F5B7C9-4010-9A49-BB3E-467A8A96CA9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257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  <p:sldLayoutId id="2147483752" r:id="rId17"/>
    <p:sldLayoutId id="2147483753" r:id="rId18"/>
    <p:sldLayoutId id="2147483754" r:id="rId19"/>
    <p:sldLayoutId id="2147483755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542845D1-DE7B-E142-9F80-CAF13BD24A6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 rot="21420000">
            <a:off x="-8968" y="195241"/>
            <a:ext cx="7533524" cy="2766528"/>
          </a:xfrm>
        </p:spPr>
        <p:txBody>
          <a:bodyPr/>
          <a:lstStyle/>
          <a:p>
            <a:pPr eaLnBrk="1" hangingPunct="1"/>
            <a:r>
              <a:rPr lang="en-US" altLang="en-US" dirty="0"/>
              <a:t>Annual Title 1 Parent Meeting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9E6D142B-9D9A-8948-B355-9A4CE0ED1F7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19200" y="2971800"/>
            <a:ext cx="7010400" cy="2362200"/>
          </a:xfrm>
        </p:spPr>
        <p:txBody>
          <a:bodyPr/>
          <a:lstStyle/>
          <a:p>
            <a:pPr algn="ctr" eaLnBrk="1" hangingPunct="1"/>
            <a:r>
              <a:rPr lang="en-US" altLang="en-US" sz="3600" dirty="0"/>
              <a:t>Los Alisos Middle School</a:t>
            </a:r>
          </a:p>
          <a:p>
            <a:pPr algn="ctr" eaLnBrk="1" hangingPunct="1"/>
            <a:r>
              <a:rPr lang="en-US" altLang="en-US" sz="3600" dirty="0"/>
              <a:t>August 29, 2023</a:t>
            </a:r>
          </a:p>
        </p:txBody>
      </p:sp>
      <p:sp>
        <p:nvSpPr>
          <p:cNvPr id="16386" name="Rectangle 6">
            <a:extLst>
              <a:ext uri="{FF2B5EF4-FFF2-40B4-BE49-F238E27FC236}">
                <a16:creationId xmlns:a16="http://schemas.microsoft.com/office/drawing/2014/main" id="{10F84121-8556-4745-95B0-FF39A5BC5D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36A1D7E3-C060-5F40-A451-F59FCF72443E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  <p:bldP spid="4710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CF6E33BF-ECB8-DF40-BAD1-597F2FAC52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Agenda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A8C1D01D-725B-ED4D-9698-D53CF5CA9A2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600" dirty="0"/>
              <a:t>What is Title I?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 dirty="0"/>
              <a:t>Goals of Title I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 dirty="0"/>
              <a:t>How are Title I funds allocated to the school?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 dirty="0"/>
              <a:t>Achievement Results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 dirty="0"/>
              <a:t>What services does Title I provide?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 dirty="0"/>
              <a:t>Parent Rights under Title I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 dirty="0"/>
              <a:t>Parent and Family Engagement Policy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 dirty="0"/>
              <a:t>Parent School Compact</a:t>
            </a:r>
          </a:p>
        </p:txBody>
      </p:sp>
      <p:sp>
        <p:nvSpPr>
          <p:cNvPr id="18434" name="Slide Number Placeholder 5">
            <a:extLst>
              <a:ext uri="{FF2B5EF4-FFF2-40B4-BE49-F238E27FC236}">
                <a16:creationId xmlns:a16="http://schemas.microsoft.com/office/drawing/2014/main" id="{98708472-BEB9-BD4F-938F-7059A0CCD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722B1CB7-2A9F-9847-9163-893EBE0F13F8}" type="slidenum">
              <a:rPr lang="en-US" altLang="en-US" sz="1200"/>
              <a:pPr/>
              <a:t>2</a:t>
            </a:fld>
            <a:endParaRPr lang="en-US" altLang="en-US" sz="120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  <p:bldP spid="4813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>
            <a:extLst>
              <a:ext uri="{FF2B5EF4-FFF2-40B4-BE49-F238E27FC236}">
                <a16:creationId xmlns:a16="http://schemas.microsoft.com/office/drawing/2014/main" id="{CB434D6D-DCA2-4C49-9796-17876ADED1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Goals of Title I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5B425D9B-A43C-E44E-AD4B-8FF9C63B1DD0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566738" y="1752600"/>
            <a:ext cx="7967662" cy="4267200"/>
          </a:xfrm>
        </p:spPr>
        <p:txBody>
          <a:bodyPr/>
          <a:lstStyle/>
          <a:p>
            <a:pPr eaLnBrk="1" hangingPunct="1"/>
            <a:r>
              <a:rPr lang="en-US" altLang="en-US" sz="2200"/>
              <a:t>Increase academic achievement</a:t>
            </a:r>
          </a:p>
          <a:p>
            <a:pPr eaLnBrk="1" hangingPunct="1"/>
            <a:r>
              <a:rPr lang="en-US" altLang="en-US" sz="2200"/>
              <a:t>Requires that schools be accountable</a:t>
            </a:r>
          </a:p>
          <a:p>
            <a:pPr eaLnBrk="1" hangingPunct="1"/>
            <a:r>
              <a:rPr lang="en-US" altLang="en-US" sz="2200"/>
              <a:t>Requires that parents are provided assistance in  understanding how well their school and their child is performing</a:t>
            </a:r>
          </a:p>
        </p:txBody>
      </p:sp>
      <p:sp>
        <p:nvSpPr>
          <p:cNvPr id="19458" name="Slide Number Placeholder 6">
            <a:extLst>
              <a:ext uri="{FF2B5EF4-FFF2-40B4-BE49-F238E27FC236}">
                <a16:creationId xmlns:a16="http://schemas.microsoft.com/office/drawing/2014/main" id="{E00F156F-4306-7E45-83F5-A38E19B19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E1D9BBFA-DD1C-9C41-9149-22FE7356E581}" type="slidenum">
              <a:rPr lang="en-US" altLang="en-US" sz="1200"/>
              <a:pPr/>
              <a:t>3</a:t>
            </a:fld>
            <a:endParaRPr lang="en-US" altLang="en-US" sz="1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>
            <a:extLst>
              <a:ext uri="{FF2B5EF4-FFF2-40B4-BE49-F238E27FC236}">
                <a16:creationId xmlns:a16="http://schemas.microsoft.com/office/drawing/2014/main" id="{42D7F98B-1AF4-B34F-88E7-83ADBBFBDE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6738" y="0"/>
            <a:ext cx="8001000" cy="1216025"/>
          </a:xfrm>
        </p:spPr>
        <p:txBody>
          <a:bodyPr/>
          <a:lstStyle/>
          <a:p>
            <a:pPr eaLnBrk="1" hangingPunct="1"/>
            <a:r>
              <a:rPr lang="en-US" altLang="en-US" sz="3400" dirty="0"/>
              <a:t>Title I Funds In the Public Schools</a:t>
            </a:r>
            <a:r>
              <a:rPr lang="en-US" altLang="en-US" sz="1300" dirty="0"/>
              <a:t> </a:t>
            </a:r>
            <a:br>
              <a:rPr lang="en-US" altLang="en-US" sz="1300" dirty="0"/>
            </a:br>
            <a:r>
              <a:rPr lang="en-US" altLang="en-US" sz="1300" dirty="0"/>
              <a:t> [Federal Funds]</a:t>
            </a:r>
            <a:endParaRPr lang="en-US" altLang="en-US" sz="3400" dirty="0"/>
          </a:p>
        </p:txBody>
      </p:sp>
      <p:sp>
        <p:nvSpPr>
          <p:cNvPr id="20484" name="Rectangle 1027">
            <a:extLst>
              <a:ext uri="{FF2B5EF4-FFF2-40B4-BE49-F238E27FC236}">
                <a16:creationId xmlns:a16="http://schemas.microsoft.com/office/drawing/2014/main" id="{730B5EBC-ED93-964D-9F34-ADAF5AB1EB5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869390" y="1074204"/>
            <a:ext cx="38100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Allocated on basis of number of students eligible for free/reduced price meals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Title I students get everything all other students get plus services from Title I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Require academic interventions for all eligible students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Require parent input and training</a:t>
            </a:r>
          </a:p>
          <a:p>
            <a:pPr eaLnBrk="1" hangingPunct="1">
              <a:lnSpc>
                <a:spcPct val="90000"/>
              </a:lnSpc>
            </a:pPr>
            <a:endParaRPr lang="en-US" altLang="en-US" sz="2200" dirty="0"/>
          </a:p>
        </p:txBody>
      </p:sp>
      <p:pic>
        <p:nvPicPr>
          <p:cNvPr id="20485" name="Picture 1029" descr="bs00508_">
            <a:extLst>
              <a:ext uri="{FF2B5EF4-FFF2-40B4-BE49-F238E27FC236}">
                <a16:creationId xmlns:a16="http://schemas.microsoft.com/office/drawing/2014/main" id="{0E4593FA-DDB6-7646-A101-CAFE68974922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438" y="1816448"/>
            <a:ext cx="3924300" cy="4139503"/>
          </a:xfrm>
        </p:spPr>
      </p:pic>
      <p:sp>
        <p:nvSpPr>
          <p:cNvPr id="20482" name="Slide Number Placeholder 6">
            <a:extLst>
              <a:ext uri="{FF2B5EF4-FFF2-40B4-BE49-F238E27FC236}">
                <a16:creationId xmlns:a16="http://schemas.microsoft.com/office/drawing/2014/main" id="{1184ACE7-D4EA-894E-BA3A-C7EB83D6E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2CAE0CAB-ABD2-AC40-A8FA-DDA9A298049F}" type="slidenum">
              <a:rPr lang="en-US" altLang="en-US" sz="1200"/>
              <a:pPr/>
              <a:t>4</a:t>
            </a:fld>
            <a:endParaRPr lang="en-US" altLang="en-US" sz="1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>
            <a:extLst>
              <a:ext uri="{FF2B5EF4-FFF2-40B4-BE49-F238E27FC236}">
                <a16:creationId xmlns:a16="http://schemas.microsoft.com/office/drawing/2014/main" id="{E14C339A-2326-6246-9A6E-33391EBD60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Achievement Results</a:t>
            </a:r>
          </a:p>
        </p:txBody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504FD3C5-367D-5045-8499-64B230DE85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21506" name="Slide Number Placeholder 5">
            <a:extLst>
              <a:ext uri="{FF2B5EF4-FFF2-40B4-BE49-F238E27FC236}">
                <a16:creationId xmlns:a16="http://schemas.microsoft.com/office/drawing/2014/main" id="{1CE1D1D7-62A2-D246-95DB-BCC1830F4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3ABD21F1-2197-814B-A6ED-8CD1F210D0CF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grpSp>
        <p:nvGrpSpPr>
          <p:cNvPr id="21509" name="Group 32">
            <a:extLst>
              <a:ext uri="{FF2B5EF4-FFF2-40B4-BE49-F238E27FC236}">
                <a16:creationId xmlns:a16="http://schemas.microsoft.com/office/drawing/2014/main" id="{DD76F06C-8D63-EA4B-ADDD-69280361A0FD}"/>
              </a:ext>
            </a:extLst>
          </p:cNvPr>
          <p:cNvGrpSpPr>
            <a:grpSpLocks/>
          </p:cNvGrpSpPr>
          <p:nvPr/>
        </p:nvGrpSpPr>
        <p:grpSpPr bwMode="auto">
          <a:xfrm>
            <a:off x="5029200" y="3505200"/>
            <a:ext cx="2438400" cy="2362200"/>
            <a:chOff x="1968" y="1514"/>
            <a:chExt cx="529" cy="816"/>
          </a:xfrm>
        </p:grpSpPr>
        <p:sp>
          <p:nvSpPr>
            <p:cNvPr id="21510" name="Freeform 15">
              <a:extLst>
                <a:ext uri="{FF2B5EF4-FFF2-40B4-BE49-F238E27FC236}">
                  <a16:creationId xmlns:a16="http://schemas.microsoft.com/office/drawing/2014/main" id="{5BFBCBEF-8D15-7D48-9644-29A0C4263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8" y="1514"/>
              <a:ext cx="529" cy="106"/>
            </a:xfrm>
            <a:custGeom>
              <a:avLst/>
              <a:gdLst>
                <a:gd name="T0" fmla="*/ 511 w 1057"/>
                <a:gd name="T1" fmla="*/ 42 h 212"/>
                <a:gd name="T2" fmla="*/ 513 w 1057"/>
                <a:gd name="T3" fmla="*/ 83 h 212"/>
                <a:gd name="T4" fmla="*/ 516 w 1057"/>
                <a:gd name="T5" fmla="*/ 106 h 212"/>
                <a:gd name="T6" fmla="*/ 523 w 1057"/>
                <a:gd name="T7" fmla="*/ 106 h 212"/>
                <a:gd name="T8" fmla="*/ 529 w 1057"/>
                <a:gd name="T9" fmla="*/ 77 h 212"/>
                <a:gd name="T10" fmla="*/ 525 w 1057"/>
                <a:gd name="T11" fmla="*/ 15 h 212"/>
                <a:gd name="T12" fmla="*/ 520 w 1057"/>
                <a:gd name="T13" fmla="*/ 3 h 212"/>
                <a:gd name="T14" fmla="*/ 510 w 1057"/>
                <a:gd name="T15" fmla="*/ 1 h 212"/>
                <a:gd name="T16" fmla="*/ 494 w 1057"/>
                <a:gd name="T17" fmla="*/ 1 h 212"/>
                <a:gd name="T18" fmla="*/ 473 w 1057"/>
                <a:gd name="T19" fmla="*/ 0 h 212"/>
                <a:gd name="T20" fmla="*/ 447 w 1057"/>
                <a:gd name="T21" fmla="*/ 1 h 212"/>
                <a:gd name="T22" fmla="*/ 418 w 1057"/>
                <a:gd name="T23" fmla="*/ 1 h 212"/>
                <a:gd name="T24" fmla="*/ 385 w 1057"/>
                <a:gd name="T25" fmla="*/ 2 h 212"/>
                <a:gd name="T26" fmla="*/ 349 w 1057"/>
                <a:gd name="T27" fmla="*/ 3 h 212"/>
                <a:gd name="T28" fmla="*/ 311 w 1057"/>
                <a:gd name="T29" fmla="*/ 4 h 212"/>
                <a:gd name="T30" fmla="*/ 270 w 1057"/>
                <a:gd name="T31" fmla="*/ 5 h 212"/>
                <a:gd name="T32" fmla="*/ 229 w 1057"/>
                <a:gd name="T33" fmla="*/ 7 h 212"/>
                <a:gd name="T34" fmla="*/ 186 w 1057"/>
                <a:gd name="T35" fmla="*/ 8 h 212"/>
                <a:gd name="T36" fmla="*/ 144 w 1057"/>
                <a:gd name="T37" fmla="*/ 9 h 212"/>
                <a:gd name="T38" fmla="*/ 102 w 1057"/>
                <a:gd name="T39" fmla="*/ 11 h 212"/>
                <a:gd name="T40" fmla="*/ 60 w 1057"/>
                <a:gd name="T41" fmla="*/ 12 h 212"/>
                <a:gd name="T42" fmla="*/ 20 w 1057"/>
                <a:gd name="T43" fmla="*/ 13 h 212"/>
                <a:gd name="T44" fmla="*/ 0 w 1057"/>
                <a:gd name="T45" fmla="*/ 41 h 212"/>
                <a:gd name="T46" fmla="*/ 31 w 1057"/>
                <a:gd name="T47" fmla="*/ 40 h 212"/>
                <a:gd name="T48" fmla="*/ 62 w 1057"/>
                <a:gd name="T49" fmla="*/ 39 h 212"/>
                <a:gd name="T50" fmla="*/ 95 w 1057"/>
                <a:gd name="T51" fmla="*/ 38 h 212"/>
                <a:gd name="T52" fmla="*/ 127 w 1057"/>
                <a:gd name="T53" fmla="*/ 37 h 212"/>
                <a:gd name="T54" fmla="*/ 159 w 1057"/>
                <a:gd name="T55" fmla="*/ 35 h 212"/>
                <a:gd name="T56" fmla="*/ 192 w 1057"/>
                <a:gd name="T57" fmla="*/ 34 h 212"/>
                <a:gd name="T58" fmla="*/ 225 w 1057"/>
                <a:gd name="T59" fmla="*/ 32 h 212"/>
                <a:gd name="T60" fmla="*/ 258 w 1057"/>
                <a:gd name="T61" fmla="*/ 30 h 212"/>
                <a:gd name="T62" fmla="*/ 290 w 1057"/>
                <a:gd name="T63" fmla="*/ 28 h 212"/>
                <a:gd name="T64" fmla="*/ 323 w 1057"/>
                <a:gd name="T65" fmla="*/ 27 h 212"/>
                <a:gd name="T66" fmla="*/ 356 w 1057"/>
                <a:gd name="T67" fmla="*/ 26 h 212"/>
                <a:gd name="T68" fmla="*/ 387 w 1057"/>
                <a:gd name="T69" fmla="*/ 24 h 212"/>
                <a:gd name="T70" fmla="*/ 418 w 1057"/>
                <a:gd name="T71" fmla="*/ 24 h 212"/>
                <a:gd name="T72" fmla="*/ 449 w 1057"/>
                <a:gd name="T73" fmla="*/ 23 h 212"/>
                <a:gd name="T74" fmla="*/ 480 w 1057"/>
                <a:gd name="T75" fmla="*/ 23 h 212"/>
                <a:gd name="T76" fmla="*/ 509 w 1057"/>
                <a:gd name="T77" fmla="*/ 23 h 21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57"/>
                <a:gd name="T118" fmla="*/ 0 h 212"/>
                <a:gd name="T119" fmla="*/ 1057 w 1057"/>
                <a:gd name="T120" fmla="*/ 212 h 21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57" h="212">
                  <a:moveTo>
                    <a:pt x="1018" y="46"/>
                  </a:moveTo>
                  <a:lnTo>
                    <a:pt x="1022" y="83"/>
                  </a:lnTo>
                  <a:lnTo>
                    <a:pt x="1024" y="123"/>
                  </a:lnTo>
                  <a:lnTo>
                    <a:pt x="1025" y="166"/>
                  </a:lnTo>
                  <a:lnTo>
                    <a:pt x="1025" y="212"/>
                  </a:lnTo>
                  <a:lnTo>
                    <a:pt x="1032" y="212"/>
                  </a:lnTo>
                  <a:lnTo>
                    <a:pt x="1039" y="212"/>
                  </a:lnTo>
                  <a:lnTo>
                    <a:pt x="1046" y="212"/>
                  </a:lnTo>
                  <a:lnTo>
                    <a:pt x="1053" y="212"/>
                  </a:lnTo>
                  <a:lnTo>
                    <a:pt x="1057" y="154"/>
                  </a:lnTo>
                  <a:lnTo>
                    <a:pt x="1055" y="86"/>
                  </a:lnTo>
                  <a:lnTo>
                    <a:pt x="1049" y="30"/>
                  </a:lnTo>
                  <a:lnTo>
                    <a:pt x="1046" y="6"/>
                  </a:lnTo>
                  <a:lnTo>
                    <a:pt x="1040" y="5"/>
                  </a:lnTo>
                  <a:lnTo>
                    <a:pt x="1031" y="3"/>
                  </a:lnTo>
                  <a:lnTo>
                    <a:pt x="1019" y="2"/>
                  </a:lnTo>
                  <a:lnTo>
                    <a:pt x="1004" y="1"/>
                  </a:lnTo>
                  <a:lnTo>
                    <a:pt x="987" y="1"/>
                  </a:lnTo>
                  <a:lnTo>
                    <a:pt x="967" y="0"/>
                  </a:lnTo>
                  <a:lnTo>
                    <a:pt x="946" y="0"/>
                  </a:lnTo>
                  <a:lnTo>
                    <a:pt x="920" y="0"/>
                  </a:lnTo>
                  <a:lnTo>
                    <a:pt x="894" y="1"/>
                  </a:lnTo>
                  <a:lnTo>
                    <a:pt x="865" y="1"/>
                  </a:lnTo>
                  <a:lnTo>
                    <a:pt x="835" y="1"/>
                  </a:lnTo>
                  <a:lnTo>
                    <a:pt x="803" y="2"/>
                  </a:lnTo>
                  <a:lnTo>
                    <a:pt x="769" y="3"/>
                  </a:lnTo>
                  <a:lnTo>
                    <a:pt x="734" y="5"/>
                  </a:lnTo>
                  <a:lnTo>
                    <a:pt x="697" y="5"/>
                  </a:lnTo>
                  <a:lnTo>
                    <a:pt x="660" y="6"/>
                  </a:lnTo>
                  <a:lnTo>
                    <a:pt x="621" y="7"/>
                  </a:lnTo>
                  <a:lnTo>
                    <a:pt x="580" y="9"/>
                  </a:lnTo>
                  <a:lnTo>
                    <a:pt x="540" y="10"/>
                  </a:lnTo>
                  <a:lnTo>
                    <a:pt x="499" y="11"/>
                  </a:lnTo>
                  <a:lnTo>
                    <a:pt x="457" y="13"/>
                  </a:lnTo>
                  <a:lnTo>
                    <a:pt x="415" y="14"/>
                  </a:lnTo>
                  <a:lnTo>
                    <a:pt x="372" y="15"/>
                  </a:lnTo>
                  <a:lnTo>
                    <a:pt x="329" y="17"/>
                  </a:lnTo>
                  <a:lnTo>
                    <a:pt x="287" y="18"/>
                  </a:lnTo>
                  <a:lnTo>
                    <a:pt x="245" y="20"/>
                  </a:lnTo>
                  <a:lnTo>
                    <a:pt x="203" y="21"/>
                  </a:lnTo>
                  <a:lnTo>
                    <a:pt x="161" y="22"/>
                  </a:lnTo>
                  <a:lnTo>
                    <a:pt x="120" y="23"/>
                  </a:lnTo>
                  <a:lnTo>
                    <a:pt x="78" y="24"/>
                  </a:lnTo>
                  <a:lnTo>
                    <a:pt x="39" y="25"/>
                  </a:lnTo>
                  <a:lnTo>
                    <a:pt x="0" y="26"/>
                  </a:lnTo>
                  <a:lnTo>
                    <a:pt x="0" y="81"/>
                  </a:lnTo>
                  <a:lnTo>
                    <a:pt x="31" y="81"/>
                  </a:lnTo>
                  <a:lnTo>
                    <a:pt x="62" y="79"/>
                  </a:lnTo>
                  <a:lnTo>
                    <a:pt x="93" y="78"/>
                  </a:lnTo>
                  <a:lnTo>
                    <a:pt x="124" y="78"/>
                  </a:lnTo>
                  <a:lnTo>
                    <a:pt x="157" y="77"/>
                  </a:lnTo>
                  <a:lnTo>
                    <a:pt x="189" y="76"/>
                  </a:lnTo>
                  <a:lnTo>
                    <a:pt x="221" y="75"/>
                  </a:lnTo>
                  <a:lnTo>
                    <a:pt x="253" y="73"/>
                  </a:lnTo>
                  <a:lnTo>
                    <a:pt x="286" y="71"/>
                  </a:lnTo>
                  <a:lnTo>
                    <a:pt x="318" y="70"/>
                  </a:lnTo>
                  <a:lnTo>
                    <a:pt x="351" y="68"/>
                  </a:lnTo>
                  <a:lnTo>
                    <a:pt x="384" y="67"/>
                  </a:lnTo>
                  <a:lnTo>
                    <a:pt x="417" y="64"/>
                  </a:lnTo>
                  <a:lnTo>
                    <a:pt x="449" y="63"/>
                  </a:lnTo>
                  <a:lnTo>
                    <a:pt x="483" y="61"/>
                  </a:lnTo>
                  <a:lnTo>
                    <a:pt x="515" y="60"/>
                  </a:lnTo>
                  <a:lnTo>
                    <a:pt x="548" y="59"/>
                  </a:lnTo>
                  <a:lnTo>
                    <a:pt x="580" y="56"/>
                  </a:lnTo>
                  <a:lnTo>
                    <a:pt x="613" y="55"/>
                  </a:lnTo>
                  <a:lnTo>
                    <a:pt x="646" y="54"/>
                  </a:lnTo>
                  <a:lnTo>
                    <a:pt x="678" y="52"/>
                  </a:lnTo>
                  <a:lnTo>
                    <a:pt x="711" y="51"/>
                  </a:lnTo>
                  <a:lnTo>
                    <a:pt x="742" y="49"/>
                  </a:lnTo>
                  <a:lnTo>
                    <a:pt x="774" y="48"/>
                  </a:lnTo>
                  <a:lnTo>
                    <a:pt x="805" y="47"/>
                  </a:lnTo>
                  <a:lnTo>
                    <a:pt x="836" y="47"/>
                  </a:lnTo>
                  <a:lnTo>
                    <a:pt x="867" y="46"/>
                  </a:lnTo>
                  <a:lnTo>
                    <a:pt x="898" y="46"/>
                  </a:lnTo>
                  <a:lnTo>
                    <a:pt x="929" y="46"/>
                  </a:lnTo>
                  <a:lnTo>
                    <a:pt x="959" y="45"/>
                  </a:lnTo>
                  <a:lnTo>
                    <a:pt x="989" y="46"/>
                  </a:lnTo>
                  <a:lnTo>
                    <a:pt x="1018" y="46"/>
                  </a:lnTo>
                  <a:close/>
                </a:path>
              </a:pathLst>
            </a:custGeom>
            <a:solidFill>
              <a:srgbClr val="3FF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1511" name="Freeform 16">
              <a:extLst>
                <a:ext uri="{FF2B5EF4-FFF2-40B4-BE49-F238E27FC236}">
                  <a16:creationId xmlns:a16="http://schemas.microsoft.com/office/drawing/2014/main" id="{C85FDF08-1CAB-4647-8FE3-597205768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8" y="2253"/>
              <a:ext cx="521" cy="77"/>
            </a:xfrm>
            <a:custGeom>
              <a:avLst/>
              <a:gdLst>
                <a:gd name="T0" fmla="*/ 516 w 1041"/>
                <a:gd name="T1" fmla="*/ 14 h 154"/>
                <a:gd name="T2" fmla="*/ 516 w 1041"/>
                <a:gd name="T3" fmla="*/ 38 h 154"/>
                <a:gd name="T4" fmla="*/ 510 w 1041"/>
                <a:gd name="T5" fmla="*/ 49 h 154"/>
                <a:gd name="T6" fmla="*/ 499 w 1041"/>
                <a:gd name="T7" fmla="*/ 50 h 154"/>
                <a:gd name="T8" fmla="*/ 487 w 1041"/>
                <a:gd name="T9" fmla="*/ 50 h 154"/>
                <a:gd name="T10" fmla="*/ 475 w 1041"/>
                <a:gd name="T11" fmla="*/ 52 h 154"/>
                <a:gd name="T12" fmla="*/ 463 w 1041"/>
                <a:gd name="T13" fmla="*/ 52 h 154"/>
                <a:gd name="T14" fmla="*/ 451 w 1041"/>
                <a:gd name="T15" fmla="*/ 53 h 154"/>
                <a:gd name="T16" fmla="*/ 439 w 1041"/>
                <a:gd name="T17" fmla="*/ 53 h 154"/>
                <a:gd name="T18" fmla="*/ 427 w 1041"/>
                <a:gd name="T19" fmla="*/ 53 h 154"/>
                <a:gd name="T20" fmla="*/ 312 w 1041"/>
                <a:gd name="T21" fmla="*/ 54 h 154"/>
                <a:gd name="T22" fmla="*/ 305 w 1041"/>
                <a:gd name="T23" fmla="*/ 54 h 154"/>
                <a:gd name="T24" fmla="*/ 298 w 1041"/>
                <a:gd name="T25" fmla="*/ 54 h 154"/>
                <a:gd name="T26" fmla="*/ 291 w 1041"/>
                <a:gd name="T27" fmla="*/ 54 h 154"/>
                <a:gd name="T28" fmla="*/ 284 w 1041"/>
                <a:gd name="T29" fmla="*/ 54 h 154"/>
                <a:gd name="T30" fmla="*/ 171 w 1041"/>
                <a:gd name="T31" fmla="*/ 52 h 154"/>
                <a:gd name="T32" fmla="*/ 164 w 1041"/>
                <a:gd name="T33" fmla="*/ 51 h 154"/>
                <a:gd name="T34" fmla="*/ 156 w 1041"/>
                <a:gd name="T35" fmla="*/ 51 h 154"/>
                <a:gd name="T36" fmla="*/ 148 w 1041"/>
                <a:gd name="T37" fmla="*/ 50 h 154"/>
                <a:gd name="T38" fmla="*/ 36 w 1041"/>
                <a:gd name="T39" fmla="*/ 49 h 154"/>
                <a:gd name="T40" fmla="*/ 27 w 1041"/>
                <a:gd name="T41" fmla="*/ 49 h 154"/>
                <a:gd name="T42" fmla="*/ 18 w 1041"/>
                <a:gd name="T43" fmla="*/ 48 h 154"/>
                <a:gd name="T44" fmla="*/ 9 w 1041"/>
                <a:gd name="T45" fmla="*/ 48 h 154"/>
                <a:gd name="T46" fmla="*/ 0 w 1041"/>
                <a:gd name="T47" fmla="*/ 48 h 154"/>
                <a:gd name="T48" fmla="*/ 17 w 1041"/>
                <a:gd name="T49" fmla="*/ 77 h 154"/>
                <a:gd name="T50" fmla="*/ 51 w 1041"/>
                <a:gd name="T51" fmla="*/ 77 h 154"/>
                <a:gd name="T52" fmla="*/ 85 w 1041"/>
                <a:gd name="T53" fmla="*/ 76 h 154"/>
                <a:gd name="T54" fmla="*/ 118 w 1041"/>
                <a:gd name="T55" fmla="*/ 76 h 154"/>
                <a:gd name="T56" fmla="*/ 152 w 1041"/>
                <a:gd name="T57" fmla="*/ 76 h 154"/>
                <a:gd name="T58" fmla="*/ 186 w 1041"/>
                <a:gd name="T59" fmla="*/ 76 h 154"/>
                <a:gd name="T60" fmla="*/ 220 w 1041"/>
                <a:gd name="T61" fmla="*/ 76 h 154"/>
                <a:gd name="T62" fmla="*/ 252 w 1041"/>
                <a:gd name="T63" fmla="*/ 76 h 154"/>
                <a:gd name="T64" fmla="*/ 286 w 1041"/>
                <a:gd name="T65" fmla="*/ 75 h 154"/>
                <a:gd name="T66" fmla="*/ 318 w 1041"/>
                <a:gd name="T67" fmla="*/ 75 h 154"/>
                <a:gd name="T68" fmla="*/ 350 w 1041"/>
                <a:gd name="T69" fmla="*/ 75 h 154"/>
                <a:gd name="T70" fmla="*/ 382 w 1041"/>
                <a:gd name="T71" fmla="*/ 74 h 154"/>
                <a:gd name="T72" fmla="*/ 413 w 1041"/>
                <a:gd name="T73" fmla="*/ 73 h 154"/>
                <a:gd name="T74" fmla="*/ 444 w 1041"/>
                <a:gd name="T75" fmla="*/ 72 h 154"/>
                <a:gd name="T76" fmla="*/ 473 w 1041"/>
                <a:gd name="T77" fmla="*/ 71 h 154"/>
                <a:gd name="T78" fmla="*/ 502 w 1041"/>
                <a:gd name="T79" fmla="*/ 69 h 154"/>
                <a:gd name="T80" fmla="*/ 519 w 1041"/>
                <a:gd name="T81" fmla="*/ 58 h 154"/>
                <a:gd name="T82" fmla="*/ 520 w 1041"/>
                <a:gd name="T83" fmla="*/ 13 h 15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041"/>
                <a:gd name="T127" fmla="*/ 0 h 154"/>
                <a:gd name="T128" fmla="*/ 1041 w 1041"/>
                <a:gd name="T129" fmla="*/ 154 h 15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041" h="154">
                  <a:moveTo>
                    <a:pt x="1033" y="0"/>
                  </a:moveTo>
                  <a:lnTo>
                    <a:pt x="1032" y="27"/>
                  </a:lnTo>
                  <a:lnTo>
                    <a:pt x="1032" y="51"/>
                  </a:lnTo>
                  <a:lnTo>
                    <a:pt x="1032" y="75"/>
                  </a:lnTo>
                  <a:lnTo>
                    <a:pt x="1032" y="97"/>
                  </a:lnTo>
                  <a:lnTo>
                    <a:pt x="1020" y="98"/>
                  </a:lnTo>
                  <a:lnTo>
                    <a:pt x="1009" y="98"/>
                  </a:lnTo>
                  <a:lnTo>
                    <a:pt x="997" y="99"/>
                  </a:lnTo>
                  <a:lnTo>
                    <a:pt x="985" y="100"/>
                  </a:lnTo>
                  <a:lnTo>
                    <a:pt x="973" y="100"/>
                  </a:lnTo>
                  <a:lnTo>
                    <a:pt x="962" y="101"/>
                  </a:lnTo>
                  <a:lnTo>
                    <a:pt x="950" y="103"/>
                  </a:lnTo>
                  <a:lnTo>
                    <a:pt x="938" y="103"/>
                  </a:lnTo>
                  <a:lnTo>
                    <a:pt x="926" y="104"/>
                  </a:lnTo>
                  <a:lnTo>
                    <a:pt x="914" y="104"/>
                  </a:lnTo>
                  <a:lnTo>
                    <a:pt x="902" y="105"/>
                  </a:lnTo>
                  <a:lnTo>
                    <a:pt x="890" y="105"/>
                  </a:lnTo>
                  <a:lnTo>
                    <a:pt x="878" y="105"/>
                  </a:lnTo>
                  <a:lnTo>
                    <a:pt x="866" y="106"/>
                  </a:lnTo>
                  <a:lnTo>
                    <a:pt x="853" y="106"/>
                  </a:lnTo>
                  <a:lnTo>
                    <a:pt x="842" y="106"/>
                  </a:lnTo>
                  <a:lnTo>
                    <a:pt x="624" y="107"/>
                  </a:lnTo>
                  <a:lnTo>
                    <a:pt x="617" y="107"/>
                  </a:lnTo>
                  <a:lnTo>
                    <a:pt x="610" y="107"/>
                  </a:lnTo>
                  <a:lnTo>
                    <a:pt x="604" y="107"/>
                  </a:lnTo>
                  <a:lnTo>
                    <a:pt x="595" y="107"/>
                  </a:lnTo>
                  <a:lnTo>
                    <a:pt x="589" y="107"/>
                  </a:lnTo>
                  <a:lnTo>
                    <a:pt x="582" y="107"/>
                  </a:lnTo>
                  <a:lnTo>
                    <a:pt x="574" y="107"/>
                  </a:lnTo>
                  <a:lnTo>
                    <a:pt x="567" y="107"/>
                  </a:lnTo>
                  <a:lnTo>
                    <a:pt x="349" y="103"/>
                  </a:lnTo>
                  <a:lnTo>
                    <a:pt x="342" y="103"/>
                  </a:lnTo>
                  <a:lnTo>
                    <a:pt x="334" y="101"/>
                  </a:lnTo>
                  <a:lnTo>
                    <a:pt x="327" y="101"/>
                  </a:lnTo>
                  <a:lnTo>
                    <a:pt x="319" y="101"/>
                  </a:lnTo>
                  <a:lnTo>
                    <a:pt x="311" y="101"/>
                  </a:lnTo>
                  <a:lnTo>
                    <a:pt x="303" y="101"/>
                  </a:lnTo>
                  <a:lnTo>
                    <a:pt x="296" y="100"/>
                  </a:lnTo>
                  <a:lnTo>
                    <a:pt x="288" y="100"/>
                  </a:lnTo>
                  <a:lnTo>
                    <a:pt x="71" y="97"/>
                  </a:lnTo>
                  <a:lnTo>
                    <a:pt x="62" y="97"/>
                  </a:lnTo>
                  <a:lnTo>
                    <a:pt x="53" y="97"/>
                  </a:lnTo>
                  <a:lnTo>
                    <a:pt x="44" y="97"/>
                  </a:lnTo>
                  <a:lnTo>
                    <a:pt x="36" y="96"/>
                  </a:lnTo>
                  <a:lnTo>
                    <a:pt x="26" y="96"/>
                  </a:lnTo>
                  <a:lnTo>
                    <a:pt x="17" y="96"/>
                  </a:lnTo>
                  <a:lnTo>
                    <a:pt x="9" y="96"/>
                  </a:lnTo>
                  <a:lnTo>
                    <a:pt x="0" y="96"/>
                  </a:lnTo>
                  <a:lnTo>
                    <a:pt x="0" y="154"/>
                  </a:lnTo>
                  <a:lnTo>
                    <a:pt x="33" y="153"/>
                  </a:lnTo>
                  <a:lnTo>
                    <a:pt x="67" y="153"/>
                  </a:lnTo>
                  <a:lnTo>
                    <a:pt x="101" y="153"/>
                  </a:lnTo>
                  <a:lnTo>
                    <a:pt x="135" y="152"/>
                  </a:lnTo>
                  <a:lnTo>
                    <a:pt x="169" y="152"/>
                  </a:lnTo>
                  <a:lnTo>
                    <a:pt x="203" y="152"/>
                  </a:lnTo>
                  <a:lnTo>
                    <a:pt x="236" y="152"/>
                  </a:lnTo>
                  <a:lnTo>
                    <a:pt x="271" y="151"/>
                  </a:lnTo>
                  <a:lnTo>
                    <a:pt x="304" y="151"/>
                  </a:lnTo>
                  <a:lnTo>
                    <a:pt x="337" y="151"/>
                  </a:lnTo>
                  <a:lnTo>
                    <a:pt x="371" y="151"/>
                  </a:lnTo>
                  <a:lnTo>
                    <a:pt x="405" y="151"/>
                  </a:lnTo>
                  <a:lnTo>
                    <a:pt x="439" y="151"/>
                  </a:lnTo>
                  <a:lnTo>
                    <a:pt x="472" y="151"/>
                  </a:lnTo>
                  <a:lnTo>
                    <a:pt x="504" y="151"/>
                  </a:lnTo>
                  <a:lnTo>
                    <a:pt x="538" y="150"/>
                  </a:lnTo>
                  <a:lnTo>
                    <a:pt x="571" y="150"/>
                  </a:lnTo>
                  <a:lnTo>
                    <a:pt x="604" y="150"/>
                  </a:lnTo>
                  <a:lnTo>
                    <a:pt x="636" y="150"/>
                  </a:lnTo>
                  <a:lnTo>
                    <a:pt x="668" y="149"/>
                  </a:lnTo>
                  <a:lnTo>
                    <a:pt x="700" y="149"/>
                  </a:lnTo>
                  <a:lnTo>
                    <a:pt x="733" y="148"/>
                  </a:lnTo>
                  <a:lnTo>
                    <a:pt x="764" y="148"/>
                  </a:lnTo>
                  <a:lnTo>
                    <a:pt x="795" y="146"/>
                  </a:lnTo>
                  <a:lnTo>
                    <a:pt x="826" y="145"/>
                  </a:lnTo>
                  <a:lnTo>
                    <a:pt x="856" y="144"/>
                  </a:lnTo>
                  <a:lnTo>
                    <a:pt x="887" y="143"/>
                  </a:lnTo>
                  <a:lnTo>
                    <a:pt x="917" y="142"/>
                  </a:lnTo>
                  <a:lnTo>
                    <a:pt x="946" y="141"/>
                  </a:lnTo>
                  <a:lnTo>
                    <a:pt x="976" y="138"/>
                  </a:lnTo>
                  <a:lnTo>
                    <a:pt x="1003" y="137"/>
                  </a:lnTo>
                  <a:lnTo>
                    <a:pt x="1032" y="135"/>
                  </a:lnTo>
                  <a:lnTo>
                    <a:pt x="1038" y="115"/>
                  </a:lnTo>
                  <a:lnTo>
                    <a:pt x="1041" y="70"/>
                  </a:lnTo>
                  <a:lnTo>
                    <a:pt x="1040" y="25"/>
                  </a:lnTo>
                  <a:lnTo>
                    <a:pt x="1033" y="0"/>
                  </a:lnTo>
                  <a:close/>
                </a:path>
              </a:pathLst>
            </a:custGeom>
            <a:solidFill>
              <a:srgbClr val="FF1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1512" name="Freeform 17">
              <a:extLst>
                <a:ext uri="{FF2B5EF4-FFF2-40B4-BE49-F238E27FC236}">
                  <a16:creationId xmlns:a16="http://schemas.microsoft.com/office/drawing/2014/main" id="{DF697A26-9E93-2C41-9085-9265D4C518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8" y="1536"/>
              <a:ext cx="518" cy="770"/>
            </a:xfrm>
            <a:custGeom>
              <a:avLst/>
              <a:gdLst>
                <a:gd name="T0" fmla="*/ 509 w 1037"/>
                <a:gd name="T1" fmla="*/ 284 h 1539"/>
                <a:gd name="T2" fmla="*/ 511 w 1037"/>
                <a:gd name="T3" fmla="*/ 151 h 1539"/>
                <a:gd name="T4" fmla="*/ 512 w 1037"/>
                <a:gd name="T5" fmla="*/ 61 h 1539"/>
                <a:gd name="T6" fmla="*/ 511 w 1037"/>
                <a:gd name="T7" fmla="*/ 19 h 1539"/>
                <a:gd name="T8" fmla="*/ 494 w 1037"/>
                <a:gd name="T9" fmla="*/ 1 h 1539"/>
                <a:gd name="T10" fmla="*/ 464 w 1037"/>
                <a:gd name="T11" fmla="*/ 1 h 1539"/>
                <a:gd name="T12" fmla="*/ 433 w 1037"/>
                <a:gd name="T13" fmla="*/ 1 h 1539"/>
                <a:gd name="T14" fmla="*/ 402 w 1037"/>
                <a:gd name="T15" fmla="*/ 1 h 1539"/>
                <a:gd name="T16" fmla="*/ 371 w 1037"/>
                <a:gd name="T17" fmla="*/ 2 h 1539"/>
                <a:gd name="T18" fmla="*/ 339 w 1037"/>
                <a:gd name="T19" fmla="*/ 4 h 1539"/>
                <a:gd name="T20" fmla="*/ 306 w 1037"/>
                <a:gd name="T21" fmla="*/ 5 h 1539"/>
                <a:gd name="T22" fmla="*/ 274 w 1037"/>
                <a:gd name="T23" fmla="*/ 7 h 1539"/>
                <a:gd name="T24" fmla="*/ 241 w 1037"/>
                <a:gd name="T25" fmla="*/ 8 h 1539"/>
                <a:gd name="T26" fmla="*/ 208 w 1037"/>
                <a:gd name="T27" fmla="*/ 10 h 1539"/>
                <a:gd name="T28" fmla="*/ 175 w 1037"/>
                <a:gd name="T29" fmla="*/ 12 h 1539"/>
                <a:gd name="T30" fmla="*/ 143 w 1037"/>
                <a:gd name="T31" fmla="*/ 13 h 1539"/>
                <a:gd name="T32" fmla="*/ 110 w 1037"/>
                <a:gd name="T33" fmla="*/ 15 h 1539"/>
                <a:gd name="T34" fmla="*/ 78 w 1037"/>
                <a:gd name="T35" fmla="*/ 16 h 1539"/>
                <a:gd name="T36" fmla="*/ 46 w 1037"/>
                <a:gd name="T37" fmla="*/ 17 h 1539"/>
                <a:gd name="T38" fmla="*/ 15 w 1037"/>
                <a:gd name="T39" fmla="*/ 18 h 1539"/>
                <a:gd name="T40" fmla="*/ 0 w 1037"/>
                <a:gd name="T41" fmla="*/ 114 h 1539"/>
                <a:gd name="T42" fmla="*/ 0 w 1037"/>
                <a:gd name="T43" fmla="*/ 764 h 1539"/>
                <a:gd name="T44" fmla="*/ 8 w 1037"/>
                <a:gd name="T45" fmla="*/ 764 h 1539"/>
                <a:gd name="T46" fmla="*/ 18 w 1037"/>
                <a:gd name="T47" fmla="*/ 764 h 1539"/>
                <a:gd name="T48" fmla="*/ 26 w 1037"/>
                <a:gd name="T49" fmla="*/ 765 h 1539"/>
                <a:gd name="T50" fmla="*/ 35 w 1037"/>
                <a:gd name="T51" fmla="*/ 765 h 1539"/>
                <a:gd name="T52" fmla="*/ 35 w 1037"/>
                <a:gd name="T53" fmla="*/ 437 h 1539"/>
                <a:gd name="T54" fmla="*/ 144 w 1037"/>
                <a:gd name="T55" fmla="*/ 732 h 1539"/>
                <a:gd name="T56" fmla="*/ 148 w 1037"/>
                <a:gd name="T57" fmla="*/ 766 h 1539"/>
                <a:gd name="T58" fmla="*/ 155 w 1037"/>
                <a:gd name="T59" fmla="*/ 767 h 1539"/>
                <a:gd name="T60" fmla="*/ 163 w 1037"/>
                <a:gd name="T61" fmla="*/ 767 h 1539"/>
                <a:gd name="T62" fmla="*/ 171 w 1037"/>
                <a:gd name="T63" fmla="*/ 768 h 1539"/>
                <a:gd name="T64" fmla="*/ 174 w 1037"/>
                <a:gd name="T65" fmla="*/ 730 h 1539"/>
                <a:gd name="T66" fmla="*/ 283 w 1037"/>
                <a:gd name="T67" fmla="*/ 264 h 1539"/>
                <a:gd name="T68" fmla="*/ 283 w 1037"/>
                <a:gd name="T69" fmla="*/ 770 h 1539"/>
                <a:gd name="T70" fmla="*/ 291 w 1037"/>
                <a:gd name="T71" fmla="*/ 770 h 1539"/>
                <a:gd name="T72" fmla="*/ 297 w 1037"/>
                <a:gd name="T73" fmla="*/ 770 h 1539"/>
                <a:gd name="T74" fmla="*/ 305 w 1037"/>
                <a:gd name="T75" fmla="*/ 770 h 1539"/>
                <a:gd name="T76" fmla="*/ 312 w 1037"/>
                <a:gd name="T77" fmla="*/ 770 h 1539"/>
                <a:gd name="T78" fmla="*/ 312 w 1037"/>
                <a:gd name="T79" fmla="*/ 85 h 1539"/>
                <a:gd name="T80" fmla="*/ 421 w 1037"/>
                <a:gd name="T81" fmla="*/ 710 h 1539"/>
                <a:gd name="T82" fmla="*/ 426 w 1037"/>
                <a:gd name="T83" fmla="*/ 769 h 1539"/>
                <a:gd name="T84" fmla="*/ 439 w 1037"/>
                <a:gd name="T85" fmla="*/ 769 h 1539"/>
                <a:gd name="T86" fmla="*/ 451 w 1037"/>
                <a:gd name="T87" fmla="*/ 769 h 1539"/>
                <a:gd name="T88" fmla="*/ 463 w 1037"/>
                <a:gd name="T89" fmla="*/ 768 h 1539"/>
                <a:gd name="T90" fmla="*/ 475 w 1037"/>
                <a:gd name="T91" fmla="*/ 768 h 1539"/>
                <a:gd name="T92" fmla="*/ 486 w 1037"/>
                <a:gd name="T93" fmla="*/ 766 h 1539"/>
                <a:gd name="T94" fmla="*/ 498 w 1037"/>
                <a:gd name="T95" fmla="*/ 766 h 1539"/>
                <a:gd name="T96" fmla="*/ 510 w 1037"/>
                <a:gd name="T97" fmla="*/ 765 h 1539"/>
                <a:gd name="T98" fmla="*/ 516 w 1037"/>
                <a:gd name="T99" fmla="*/ 754 h 1539"/>
                <a:gd name="T100" fmla="*/ 516 w 1037"/>
                <a:gd name="T101" fmla="*/ 730 h 1539"/>
                <a:gd name="T102" fmla="*/ 517 w 1037"/>
                <a:gd name="T103" fmla="*/ 622 h 1539"/>
                <a:gd name="T104" fmla="*/ 517 w 1037"/>
                <a:gd name="T105" fmla="*/ 421 h 153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37"/>
                <a:gd name="T160" fmla="*/ 0 h 1539"/>
                <a:gd name="T161" fmla="*/ 1037 w 1037"/>
                <a:gd name="T162" fmla="*/ 1539 h 153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37" h="1539">
                  <a:moveTo>
                    <a:pt x="1025" y="681"/>
                  </a:moveTo>
                  <a:lnTo>
                    <a:pt x="1019" y="568"/>
                  </a:lnTo>
                  <a:lnTo>
                    <a:pt x="1019" y="438"/>
                  </a:lnTo>
                  <a:lnTo>
                    <a:pt x="1023" y="301"/>
                  </a:lnTo>
                  <a:lnTo>
                    <a:pt x="1025" y="167"/>
                  </a:lnTo>
                  <a:lnTo>
                    <a:pt x="1025" y="121"/>
                  </a:lnTo>
                  <a:lnTo>
                    <a:pt x="1024" y="78"/>
                  </a:lnTo>
                  <a:lnTo>
                    <a:pt x="1022" y="38"/>
                  </a:lnTo>
                  <a:lnTo>
                    <a:pt x="1018" y="1"/>
                  </a:lnTo>
                  <a:lnTo>
                    <a:pt x="989" y="1"/>
                  </a:lnTo>
                  <a:lnTo>
                    <a:pt x="959" y="0"/>
                  </a:lnTo>
                  <a:lnTo>
                    <a:pt x="929" y="1"/>
                  </a:lnTo>
                  <a:lnTo>
                    <a:pt x="898" y="1"/>
                  </a:lnTo>
                  <a:lnTo>
                    <a:pt x="867" y="1"/>
                  </a:lnTo>
                  <a:lnTo>
                    <a:pt x="836" y="2"/>
                  </a:lnTo>
                  <a:lnTo>
                    <a:pt x="805" y="2"/>
                  </a:lnTo>
                  <a:lnTo>
                    <a:pt x="774" y="3"/>
                  </a:lnTo>
                  <a:lnTo>
                    <a:pt x="742" y="4"/>
                  </a:lnTo>
                  <a:lnTo>
                    <a:pt x="711" y="6"/>
                  </a:lnTo>
                  <a:lnTo>
                    <a:pt x="678" y="7"/>
                  </a:lnTo>
                  <a:lnTo>
                    <a:pt x="646" y="9"/>
                  </a:lnTo>
                  <a:lnTo>
                    <a:pt x="613" y="10"/>
                  </a:lnTo>
                  <a:lnTo>
                    <a:pt x="580" y="11"/>
                  </a:lnTo>
                  <a:lnTo>
                    <a:pt x="548" y="14"/>
                  </a:lnTo>
                  <a:lnTo>
                    <a:pt x="515" y="15"/>
                  </a:lnTo>
                  <a:lnTo>
                    <a:pt x="483" y="16"/>
                  </a:lnTo>
                  <a:lnTo>
                    <a:pt x="449" y="18"/>
                  </a:lnTo>
                  <a:lnTo>
                    <a:pt x="417" y="19"/>
                  </a:lnTo>
                  <a:lnTo>
                    <a:pt x="384" y="22"/>
                  </a:lnTo>
                  <a:lnTo>
                    <a:pt x="351" y="23"/>
                  </a:lnTo>
                  <a:lnTo>
                    <a:pt x="318" y="25"/>
                  </a:lnTo>
                  <a:lnTo>
                    <a:pt x="286" y="26"/>
                  </a:lnTo>
                  <a:lnTo>
                    <a:pt x="253" y="28"/>
                  </a:lnTo>
                  <a:lnTo>
                    <a:pt x="221" y="30"/>
                  </a:lnTo>
                  <a:lnTo>
                    <a:pt x="189" y="31"/>
                  </a:lnTo>
                  <a:lnTo>
                    <a:pt x="157" y="32"/>
                  </a:lnTo>
                  <a:lnTo>
                    <a:pt x="124" y="33"/>
                  </a:lnTo>
                  <a:lnTo>
                    <a:pt x="93" y="33"/>
                  </a:lnTo>
                  <a:lnTo>
                    <a:pt x="62" y="34"/>
                  </a:lnTo>
                  <a:lnTo>
                    <a:pt x="31" y="36"/>
                  </a:lnTo>
                  <a:lnTo>
                    <a:pt x="0" y="36"/>
                  </a:lnTo>
                  <a:lnTo>
                    <a:pt x="0" y="228"/>
                  </a:lnTo>
                  <a:lnTo>
                    <a:pt x="0" y="1469"/>
                  </a:lnTo>
                  <a:lnTo>
                    <a:pt x="0" y="1528"/>
                  </a:lnTo>
                  <a:lnTo>
                    <a:pt x="9" y="1528"/>
                  </a:lnTo>
                  <a:lnTo>
                    <a:pt x="17" y="1528"/>
                  </a:lnTo>
                  <a:lnTo>
                    <a:pt x="26" y="1528"/>
                  </a:lnTo>
                  <a:lnTo>
                    <a:pt x="36" y="1528"/>
                  </a:lnTo>
                  <a:lnTo>
                    <a:pt x="44" y="1529"/>
                  </a:lnTo>
                  <a:lnTo>
                    <a:pt x="53" y="1529"/>
                  </a:lnTo>
                  <a:lnTo>
                    <a:pt x="62" y="1529"/>
                  </a:lnTo>
                  <a:lnTo>
                    <a:pt x="71" y="1529"/>
                  </a:lnTo>
                  <a:lnTo>
                    <a:pt x="71" y="1469"/>
                  </a:lnTo>
                  <a:lnTo>
                    <a:pt x="71" y="873"/>
                  </a:lnTo>
                  <a:lnTo>
                    <a:pt x="288" y="873"/>
                  </a:lnTo>
                  <a:lnTo>
                    <a:pt x="288" y="1463"/>
                  </a:lnTo>
                  <a:lnTo>
                    <a:pt x="288" y="1532"/>
                  </a:lnTo>
                  <a:lnTo>
                    <a:pt x="296" y="1532"/>
                  </a:lnTo>
                  <a:lnTo>
                    <a:pt x="303" y="1533"/>
                  </a:lnTo>
                  <a:lnTo>
                    <a:pt x="311" y="1533"/>
                  </a:lnTo>
                  <a:lnTo>
                    <a:pt x="319" y="1533"/>
                  </a:lnTo>
                  <a:lnTo>
                    <a:pt x="327" y="1533"/>
                  </a:lnTo>
                  <a:lnTo>
                    <a:pt x="334" y="1533"/>
                  </a:lnTo>
                  <a:lnTo>
                    <a:pt x="342" y="1535"/>
                  </a:lnTo>
                  <a:lnTo>
                    <a:pt x="349" y="1535"/>
                  </a:lnTo>
                  <a:lnTo>
                    <a:pt x="349" y="1459"/>
                  </a:lnTo>
                  <a:lnTo>
                    <a:pt x="349" y="528"/>
                  </a:lnTo>
                  <a:lnTo>
                    <a:pt x="567" y="528"/>
                  </a:lnTo>
                  <a:lnTo>
                    <a:pt x="567" y="1439"/>
                  </a:lnTo>
                  <a:lnTo>
                    <a:pt x="567" y="1539"/>
                  </a:lnTo>
                  <a:lnTo>
                    <a:pt x="574" y="1539"/>
                  </a:lnTo>
                  <a:lnTo>
                    <a:pt x="582" y="1539"/>
                  </a:lnTo>
                  <a:lnTo>
                    <a:pt x="589" y="1539"/>
                  </a:lnTo>
                  <a:lnTo>
                    <a:pt x="595" y="1539"/>
                  </a:lnTo>
                  <a:lnTo>
                    <a:pt x="604" y="1539"/>
                  </a:lnTo>
                  <a:lnTo>
                    <a:pt x="610" y="1539"/>
                  </a:lnTo>
                  <a:lnTo>
                    <a:pt x="617" y="1539"/>
                  </a:lnTo>
                  <a:lnTo>
                    <a:pt x="624" y="1539"/>
                  </a:lnTo>
                  <a:lnTo>
                    <a:pt x="624" y="1435"/>
                  </a:lnTo>
                  <a:lnTo>
                    <a:pt x="624" y="169"/>
                  </a:lnTo>
                  <a:lnTo>
                    <a:pt x="842" y="169"/>
                  </a:lnTo>
                  <a:lnTo>
                    <a:pt x="842" y="1419"/>
                  </a:lnTo>
                  <a:lnTo>
                    <a:pt x="842" y="1538"/>
                  </a:lnTo>
                  <a:lnTo>
                    <a:pt x="853" y="1538"/>
                  </a:lnTo>
                  <a:lnTo>
                    <a:pt x="866" y="1538"/>
                  </a:lnTo>
                  <a:lnTo>
                    <a:pt x="878" y="1537"/>
                  </a:lnTo>
                  <a:lnTo>
                    <a:pt x="890" y="1537"/>
                  </a:lnTo>
                  <a:lnTo>
                    <a:pt x="902" y="1537"/>
                  </a:lnTo>
                  <a:lnTo>
                    <a:pt x="914" y="1536"/>
                  </a:lnTo>
                  <a:lnTo>
                    <a:pt x="926" y="1536"/>
                  </a:lnTo>
                  <a:lnTo>
                    <a:pt x="938" y="1535"/>
                  </a:lnTo>
                  <a:lnTo>
                    <a:pt x="950" y="1535"/>
                  </a:lnTo>
                  <a:lnTo>
                    <a:pt x="962" y="1533"/>
                  </a:lnTo>
                  <a:lnTo>
                    <a:pt x="973" y="1532"/>
                  </a:lnTo>
                  <a:lnTo>
                    <a:pt x="985" y="1532"/>
                  </a:lnTo>
                  <a:lnTo>
                    <a:pt x="997" y="1531"/>
                  </a:lnTo>
                  <a:lnTo>
                    <a:pt x="1009" y="1530"/>
                  </a:lnTo>
                  <a:lnTo>
                    <a:pt x="1020" y="1530"/>
                  </a:lnTo>
                  <a:lnTo>
                    <a:pt x="1032" y="1529"/>
                  </a:lnTo>
                  <a:lnTo>
                    <a:pt x="1032" y="1507"/>
                  </a:lnTo>
                  <a:lnTo>
                    <a:pt x="1032" y="1483"/>
                  </a:lnTo>
                  <a:lnTo>
                    <a:pt x="1032" y="1459"/>
                  </a:lnTo>
                  <a:lnTo>
                    <a:pt x="1033" y="1432"/>
                  </a:lnTo>
                  <a:lnTo>
                    <a:pt x="1035" y="1244"/>
                  </a:lnTo>
                  <a:lnTo>
                    <a:pt x="1037" y="1039"/>
                  </a:lnTo>
                  <a:lnTo>
                    <a:pt x="1034" y="842"/>
                  </a:lnTo>
                  <a:lnTo>
                    <a:pt x="1025" y="681"/>
                  </a:lnTo>
                  <a:close/>
                </a:path>
              </a:pathLst>
            </a:custGeom>
            <a:solidFill>
              <a:srgbClr val="FF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1513" name="Freeform 18">
              <a:extLst>
                <a:ext uri="{FF2B5EF4-FFF2-40B4-BE49-F238E27FC236}">
                  <a16:creationId xmlns:a16="http://schemas.microsoft.com/office/drawing/2014/main" id="{ACBE2AA4-0903-454B-BE09-95D161A26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0" y="1621"/>
              <a:ext cx="109" cy="685"/>
            </a:xfrm>
            <a:custGeom>
              <a:avLst/>
              <a:gdLst>
                <a:gd name="T0" fmla="*/ 0 w 218"/>
                <a:gd name="T1" fmla="*/ 0 h 1370"/>
                <a:gd name="T2" fmla="*/ 0 w 218"/>
                <a:gd name="T3" fmla="*/ 79 h 1370"/>
                <a:gd name="T4" fmla="*/ 0 w 218"/>
                <a:gd name="T5" fmla="*/ 633 h 1370"/>
                <a:gd name="T6" fmla="*/ 0 w 218"/>
                <a:gd name="T7" fmla="*/ 685 h 1370"/>
                <a:gd name="T8" fmla="*/ 7 w 218"/>
                <a:gd name="T9" fmla="*/ 685 h 1370"/>
                <a:gd name="T10" fmla="*/ 14 w 218"/>
                <a:gd name="T11" fmla="*/ 685 h 1370"/>
                <a:gd name="T12" fmla="*/ 21 w 218"/>
                <a:gd name="T13" fmla="*/ 685 h 1370"/>
                <a:gd name="T14" fmla="*/ 28 w 218"/>
                <a:gd name="T15" fmla="*/ 685 h 1370"/>
                <a:gd name="T16" fmla="*/ 35 w 218"/>
                <a:gd name="T17" fmla="*/ 685 h 1370"/>
                <a:gd name="T18" fmla="*/ 42 w 218"/>
                <a:gd name="T19" fmla="*/ 685 h 1370"/>
                <a:gd name="T20" fmla="*/ 48 w 218"/>
                <a:gd name="T21" fmla="*/ 685 h 1370"/>
                <a:gd name="T22" fmla="*/ 55 w 218"/>
                <a:gd name="T23" fmla="*/ 685 h 1370"/>
                <a:gd name="T24" fmla="*/ 62 w 218"/>
                <a:gd name="T25" fmla="*/ 685 h 1370"/>
                <a:gd name="T26" fmla="*/ 69 w 218"/>
                <a:gd name="T27" fmla="*/ 685 h 1370"/>
                <a:gd name="T28" fmla="*/ 76 w 218"/>
                <a:gd name="T29" fmla="*/ 685 h 1370"/>
                <a:gd name="T30" fmla="*/ 82 w 218"/>
                <a:gd name="T31" fmla="*/ 685 h 1370"/>
                <a:gd name="T32" fmla="*/ 89 w 218"/>
                <a:gd name="T33" fmla="*/ 685 h 1370"/>
                <a:gd name="T34" fmla="*/ 96 w 218"/>
                <a:gd name="T35" fmla="*/ 685 h 1370"/>
                <a:gd name="T36" fmla="*/ 102 w 218"/>
                <a:gd name="T37" fmla="*/ 685 h 1370"/>
                <a:gd name="T38" fmla="*/ 109 w 218"/>
                <a:gd name="T39" fmla="*/ 685 h 1370"/>
                <a:gd name="T40" fmla="*/ 109 w 218"/>
                <a:gd name="T41" fmla="*/ 625 h 1370"/>
                <a:gd name="T42" fmla="*/ 109 w 218"/>
                <a:gd name="T43" fmla="*/ 79 h 1370"/>
                <a:gd name="T44" fmla="*/ 109 w 218"/>
                <a:gd name="T45" fmla="*/ 0 h 1370"/>
                <a:gd name="T46" fmla="*/ 0 w 218"/>
                <a:gd name="T47" fmla="*/ 0 h 137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18"/>
                <a:gd name="T73" fmla="*/ 0 h 1370"/>
                <a:gd name="T74" fmla="*/ 218 w 218"/>
                <a:gd name="T75" fmla="*/ 1370 h 137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18" h="1370">
                  <a:moveTo>
                    <a:pt x="0" y="0"/>
                  </a:moveTo>
                  <a:lnTo>
                    <a:pt x="0" y="158"/>
                  </a:lnTo>
                  <a:lnTo>
                    <a:pt x="0" y="1266"/>
                  </a:lnTo>
                  <a:lnTo>
                    <a:pt x="0" y="1370"/>
                  </a:lnTo>
                  <a:lnTo>
                    <a:pt x="14" y="1370"/>
                  </a:lnTo>
                  <a:lnTo>
                    <a:pt x="28" y="1370"/>
                  </a:lnTo>
                  <a:lnTo>
                    <a:pt x="42" y="1370"/>
                  </a:lnTo>
                  <a:lnTo>
                    <a:pt x="56" y="1370"/>
                  </a:lnTo>
                  <a:lnTo>
                    <a:pt x="69" y="1370"/>
                  </a:lnTo>
                  <a:lnTo>
                    <a:pt x="83" y="1370"/>
                  </a:lnTo>
                  <a:lnTo>
                    <a:pt x="96" y="1370"/>
                  </a:lnTo>
                  <a:lnTo>
                    <a:pt x="110" y="1370"/>
                  </a:lnTo>
                  <a:lnTo>
                    <a:pt x="123" y="1370"/>
                  </a:lnTo>
                  <a:lnTo>
                    <a:pt x="137" y="1370"/>
                  </a:lnTo>
                  <a:lnTo>
                    <a:pt x="151" y="1370"/>
                  </a:lnTo>
                  <a:lnTo>
                    <a:pt x="164" y="1370"/>
                  </a:lnTo>
                  <a:lnTo>
                    <a:pt x="178" y="1370"/>
                  </a:lnTo>
                  <a:lnTo>
                    <a:pt x="191" y="1369"/>
                  </a:lnTo>
                  <a:lnTo>
                    <a:pt x="204" y="1369"/>
                  </a:lnTo>
                  <a:lnTo>
                    <a:pt x="218" y="1369"/>
                  </a:lnTo>
                  <a:lnTo>
                    <a:pt x="218" y="1250"/>
                  </a:lnTo>
                  <a:lnTo>
                    <a:pt x="218" y="158"/>
                  </a:lnTo>
                  <a:lnTo>
                    <a:pt x="2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F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1514" name="Freeform 19">
              <a:extLst>
                <a:ext uri="{FF2B5EF4-FFF2-40B4-BE49-F238E27FC236}">
                  <a16:creationId xmlns:a16="http://schemas.microsoft.com/office/drawing/2014/main" id="{67222422-9F88-E641-92CA-D8D6D2AB68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4" y="1975"/>
              <a:ext cx="108" cy="328"/>
            </a:xfrm>
            <a:custGeom>
              <a:avLst/>
              <a:gdLst>
                <a:gd name="T0" fmla="*/ 0 w 217"/>
                <a:gd name="T1" fmla="*/ 2 h 654"/>
                <a:gd name="T2" fmla="*/ 0 w 217"/>
                <a:gd name="T3" fmla="*/ 52 h 654"/>
                <a:gd name="T4" fmla="*/ 0 w 217"/>
                <a:gd name="T5" fmla="*/ 296 h 654"/>
                <a:gd name="T6" fmla="*/ 0 w 217"/>
                <a:gd name="T7" fmla="*/ 326 h 654"/>
                <a:gd name="T8" fmla="*/ 7 w 217"/>
                <a:gd name="T9" fmla="*/ 326 h 654"/>
                <a:gd name="T10" fmla="*/ 13 w 217"/>
                <a:gd name="T11" fmla="*/ 326 h 654"/>
                <a:gd name="T12" fmla="*/ 20 w 217"/>
                <a:gd name="T13" fmla="*/ 326 h 654"/>
                <a:gd name="T14" fmla="*/ 27 w 217"/>
                <a:gd name="T15" fmla="*/ 326 h 654"/>
                <a:gd name="T16" fmla="*/ 33 w 217"/>
                <a:gd name="T17" fmla="*/ 326 h 654"/>
                <a:gd name="T18" fmla="*/ 40 w 217"/>
                <a:gd name="T19" fmla="*/ 327 h 654"/>
                <a:gd name="T20" fmla="*/ 47 w 217"/>
                <a:gd name="T21" fmla="*/ 327 h 654"/>
                <a:gd name="T22" fmla="*/ 54 w 217"/>
                <a:gd name="T23" fmla="*/ 327 h 654"/>
                <a:gd name="T24" fmla="*/ 60 w 217"/>
                <a:gd name="T25" fmla="*/ 327 h 654"/>
                <a:gd name="T26" fmla="*/ 67 w 217"/>
                <a:gd name="T27" fmla="*/ 327 h 654"/>
                <a:gd name="T28" fmla="*/ 74 w 217"/>
                <a:gd name="T29" fmla="*/ 327 h 654"/>
                <a:gd name="T30" fmla="*/ 81 w 217"/>
                <a:gd name="T31" fmla="*/ 327 h 654"/>
                <a:gd name="T32" fmla="*/ 88 w 217"/>
                <a:gd name="T33" fmla="*/ 327 h 654"/>
                <a:gd name="T34" fmla="*/ 94 w 217"/>
                <a:gd name="T35" fmla="*/ 328 h 654"/>
                <a:gd name="T36" fmla="*/ 101 w 217"/>
                <a:gd name="T37" fmla="*/ 328 h 654"/>
                <a:gd name="T38" fmla="*/ 108 w 217"/>
                <a:gd name="T39" fmla="*/ 328 h 654"/>
                <a:gd name="T40" fmla="*/ 108 w 217"/>
                <a:gd name="T41" fmla="*/ 293 h 654"/>
                <a:gd name="T42" fmla="*/ 108 w 217"/>
                <a:gd name="T43" fmla="*/ 52 h 654"/>
                <a:gd name="T44" fmla="*/ 108 w 217"/>
                <a:gd name="T45" fmla="*/ 0 h 654"/>
                <a:gd name="T46" fmla="*/ 0 w 217"/>
                <a:gd name="T47" fmla="*/ 2 h 65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17"/>
                <a:gd name="T73" fmla="*/ 0 h 654"/>
                <a:gd name="T74" fmla="*/ 217 w 217"/>
                <a:gd name="T75" fmla="*/ 654 h 654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17" h="654">
                  <a:moveTo>
                    <a:pt x="0" y="4"/>
                  </a:moveTo>
                  <a:lnTo>
                    <a:pt x="0" y="104"/>
                  </a:lnTo>
                  <a:lnTo>
                    <a:pt x="0" y="591"/>
                  </a:lnTo>
                  <a:lnTo>
                    <a:pt x="0" y="651"/>
                  </a:lnTo>
                  <a:lnTo>
                    <a:pt x="14" y="651"/>
                  </a:lnTo>
                  <a:lnTo>
                    <a:pt x="27" y="651"/>
                  </a:lnTo>
                  <a:lnTo>
                    <a:pt x="41" y="651"/>
                  </a:lnTo>
                  <a:lnTo>
                    <a:pt x="55" y="651"/>
                  </a:lnTo>
                  <a:lnTo>
                    <a:pt x="67" y="651"/>
                  </a:lnTo>
                  <a:lnTo>
                    <a:pt x="81" y="652"/>
                  </a:lnTo>
                  <a:lnTo>
                    <a:pt x="95" y="652"/>
                  </a:lnTo>
                  <a:lnTo>
                    <a:pt x="109" y="652"/>
                  </a:lnTo>
                  <a:lnTo>
                    <a:pt x="121" y="652"/>
                  </a:lnTo>
                  <a:lnTo>
                    <a:pt x="135" y="653"/>
                  </a:lnTo>
                  <a:lnTo>
                    <a:pt x="149" y="653"/>
                  </a:lnTo>
                  <a:lnTo>
                    <a:pt x="163" y="653"/>
                  </a:lnTo>
                  <a:lnTo>
                    <a:pt x="177" y="653"/>
                  </a:lnTo>
                  <a:lnTo>
                    <a:pt x="189" y="654"/>
                  </a:lnTo>
                  <a:lnTo>
                    <a:pt x="203" y="654"/>
                  </a:lnTo>
                  <a:lnTo>
                    <a:pt x="217" y="654"/>
                  </a:lnTo>
                  <a:lnTo>
                    <a:pt x="217" y="585"/>
                  </a:lnTo>
                  <a:lnTo>
                    <a:pt x="217" y="104"/>
                  </a:lnTo>
                  <a:lnTo>
                    <a:pt x="217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1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1515" name="Freeform 20">
              <a:extLst>
                <a:ext uri="{FF2B5EF4-FFF2-40B4-BE49-F238E27FC236}">
                  <a16:creationId xmlns:a16="http://schemas.microsoft.com/office/drawing/2014/main" id="{AB57B575-B797-1D44-B185-6A56E3C5F6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2" y="1803"/>
              <a:ext cx="109" cy="503"/>
            </a:xfrm>
            <a:custGeom>
              <a:avLst/>
              <a:gdLst>
                <a:gd name="T0" fmla="*/ 0 w 218"/>
                <a:gd name="T1" fmla="*/ 2 h 1007"/>
                <a:gd name="T2" fmla="*/ 0 w 218"/>
                <a:gd name="T3" fmla="*/ 45 h 1007"/>
                <a:gd name="T4" fmla="*/ 0 w 218"/>
                <a:gd name="T5" fmla="*/ 463 h 1007"/>
                <a:gd name="T6" fmla="*/ 0 w 218"/>
                <a:gd name="T7" fmla="*/ 501 h 1007"/>
                <a:gd name="T8" fmla="*/ 7 w 218"/>
                <a:gd name="T9" fmla="*/ 501 h 1007"/>
                <a:gd name="T10" fmla="*/ 14 w 218"/>
                <a:gd name="T11" fmla="*/ 501 h 1007"/>
                <a:gd name="T12" fmla="*/ 20 w 218"/>
                <a:gd name="T13" fmla="*/ 502 h 1007"/>
                <a:gd name="T14" fmla="*/ 27 w 218"/>
                <a:gd name="T15" fmla="*/ 502 h 1007"/>
                <a:gd name="T16" fmla="*/ 34 w 218"/>
                <a:gd name="T17" fmla="*/ 502 h 1007"/>
                <a:gd name="T18" fmla="*/ 41 w 218"/>
                <a:gd name="T19" fmla="*/ 502 h 1007"/>
                <a:gd name="T20" fmla="*/ 48 w 218"/>
                <a:gd name="T21" fmla="*/ 502 h 1007"/>
                <a:gd name="T22" fmla="*/ 55 w 218"/>
                <a:gd name="T23" fmla="*/ 502 h 1007"/>
                <a:gd name="T24" fmla="*/ 61 w 218"/>
                <a:gd name="T25" fmla="*/ 502 h 1007"/>
                <a:gd name="T26" fmla="*/ 68 w 218"/>
                <a:gd name="T27" fmla="*/ 503 h 1007"/>
                <a:gd name="T28" fmla="*/ 75 w 218"/>
                <a:gd name="T29" fmla="*/ 503 h 1007"/>
                <a:gd name="T30" fmla="*/ 82 w 218"/>
                <a:gd name="T31" fmla="*/ 503 h 1007"/>
                <a:gd name="T32" fmla="*/ 89 w 218"/>
                <a:gd name="T33" fmla="*/ 503 h 1007"/>
                <a:gd name="T34" fmla="*/ 95 w 218"/>
                <a:gd name="T35" fmla="*/ 503 h 1007"/>
                <a:gd name="T36" fmla="*/ 102 w 218"/>
                <a:gd name="T37" fmla="*/ 503 h 1007"/>
                <a:gd name="T38" fmla="*/ 109 w 218"/>
                <a:gd name="T39" fmla="*/ 503 h 1007"/>
                <a:gd name="T40" fmla="*/ 109 w 218"/>
                <a:gd name="T41" fmla="*/ 453 h 1007"/>
                <a:gd name="T42" fmla="*/ 109 w 218"/>
                <a:gd name="T43" fmla="*/ 45 h 1007"/>
                <a:gd name="T44" fmla="*/ 109 w 218"/>
                <a:gd name="T45" fmla="*/ 0 h 1007"/>
                <a:gd name="T46" fmla="*/ 0 w 218"/>
                <a:gd name="T47" fmla="*/ 2 h 100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18"/>
                <a:gd name="T73" fmla="*/ 0 h 1007"/>
                <a:gd name="T74" fmla="*/ 218 w 218"/>
                <a:gd name="T75" fmla="*/ 1007 h 100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18" h="1007">
                  <a:moveTo>
                    <a:pt x="0" y="5"/>
                  </a:moveTo>
                  <a:lnTo>
                    <a:pt x="0" y="91"/>
                  </a:lnTo>
                  <a:lnTo>
                    <a:pt x="0" y="927"/>
                  </a:lnTo>
                  <a:lnTo>
                    <a:pt x="0" y="1003"/>
                  </a:lnTo>
                  <a:lnTo>
                    <a:pt x="14" y="1003"/>
                  </a:lnTo>
                  <a:lnTo>
                    <a:pt x="28" y="1003"/>
                  </a:lnTo>
                  <a:lnTo>
                    <a:pt x="40" y="1004"/>
                  </a:lnTo>
                  <a:lnTo>
                    <a:pt x="54" y="1004"/>
                  </a:lnTo>
                  <a:lnTo>
                    <a:pt x="68" y="1004"/>
                  </a:lnTo>
                  <a:lnTo>
                    <a:pt x="82" y="1004"/>
                  </a:lnTo>
                  <a:lnTo>
                    <a:pt x="96" y="1005"/>
                  </a:lnTo>
                  <a:lnTo>
                    <a:pt x="109" y="1005"/>
                  </a:lnTo>
                  <a:lnTo>
                    <a:pt x="122" y="1005"/>
                  </a:lnTo>
                  <a:lnTo>
                    <a:pt x="136" y="1006"/>
                  </a:lnTo>
                  <a:lnTo>
                    <a:pt x="150" y="1006"/>
                  </a:lnTo>
                  <a:lnTo>
                    <a:pt x="164" y="1006"/>
                  </a:lnTo>
                  <a:lnTo>
                    <a:pt x="177" y="1006"/>
                  </a:lnTo>
                  <a:lnTo>
                    <a:pt x="190" y="1007"/>
                  </a:lnTo>
                  <a:lnTo>
                    <a:pt x="204" y="1007"/>
                  </a:lnTo>
                  <a:lnTo>
                    <a:pt x="218" y="1007"/>
                  </a:lnTo>
                  <a:lnTo>
                    <a:pt x="218" y="907"/>
                  </a:lnTo>
                  <a:lnTo>
                    <a:pt x="218" y="91"/>
                  </a:lnTo>
                  <a:lnTo>
                    <a:pt x="218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1516" name="Freeform 26">
              <a:extLst>
                <a:ext uri="{FF2B5EF4-FFF2-40B4-BE49-F238E27FC236}">
                  <a16:creationId xmlns:a16="http://schemas.microsoft.com/office/drawing/2014/main" id="{A5CB6074-3686-B641-BB82-9E1980191F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0" y="1581"/>
              <a:ext cx="266" cy="331"/>
            </a:xfrm>
            <a:custGeom>
              <a:avLst/>
              <a:gdLst>
                <a:gd name="T0" fmla="*/ 252 w 531"/>
                <a:gd name="T1" fmla="*/ 15 h 661"/>
                <a:gd name="T2" fmla="*/ 229 w 531"/>
                <a:gd name="T3" fmla="*/ 11 h 661"/>
                <a:gd name="T4" fmla="*/ 206 w 531"/>
                <a:gd name="T5" fmla="*/ 5 h 661"/>
                <a:gd name="T6" fmla="*/ 191 w 531"/>
                <a:gd name="T7" fmla="*/ 0 h 661"/>
                <a:gd name="T8" fmla="*/ 190 w 531"/>
                <a:gd name="T9" fmla="*/ 1 h 661"/>
                <a:gd name="T10" fmla="*/ 190 w 531"/>
                <a:gd name="T11" fmla="*/ 2 h 661"/>
                <a:gd name="T12" fmla="*/ 203 w 531"/>
                <a:gd name="T13" fmla="*/ 12 h 661"/>
                <a:gd name="T14" fmla="*/ 227 w 531"/>
                <a:gd name="T15" fmla="*/ 21 h 661"/>
                <a:gd name="T16" fmla="*/ 251 w 531"/>
                <a:gd name="T17" fmla="*/ 28 h 661"/>
                <a:gd name="T18" fmla="*/ 250 w 531"/>
                <a:gd name="T19" fmla="*/ 28 h 661"/>
                <a:gd name="T20" fmla="*/ 248 w 531"/>
                <a:gd name="T21" fmla="*/ 28 h 661"/>
                <a:gd name="T22" fmla="*/ 234 w 531"/>
                <a:gd name="T23" fmla="*/ 28 h 661"/>
                <a:gd name="T24" fmla="*/ 201 w 531"/>
                <a:gd name="T25" fmla="*/ 42 h 661"/>
                <a:gd name="T26" fmla="*/ 180 w 531"/>
                <a:gd name="T27" fmla="*/ 70 h 661"/>
                <a:gd name="T28" fmla="*/ 182 w 531"/>
                <a:gd name="T29" fmla="*/ 103 h 661"/>
                <a:gd name="T30" fmla="*/ 186 w 531"/>
                <a:gd name="T31" fmla="*/ 138 h 661"/>
                <a:gd name="T32" fmla="*/ 163 w 531"/>
                <a:gd name="T33" fmla="*/ 159 h 661"/>
                <a:gd name="T34" fmla="*/ 144 w 531"/>
                <a:gd name="T35" fmla="*/ 160 h 661"/>
                <a:gd name="T36" fmla="*/ 125 w 531"/>
                <a:gd name="T37" fmla="*/ 157 h 661"/>
                <a:gd name="T38" fmla="*/ 107 w 531"/>
                <a:gd name="T39" fmla="*/ 155 h 661"/>
                <a:gd name="T40" fmla="*/ 89 w 531"/>
                <a:gd name="T41" fmla="*/ 154 h 661"/>
                <a:gd name="T42" fmla="*/ 71 w 531"/>
                <a:gd name="T43" fmla="*/ 159 h 661"/>
                <a:gd name="T44" fmla="*/ 38 w 531"/>
                <a:gd name="T45" fmla="*/ 191 h 661"/>
                <a:gd name="T46" fmla="*/ 32 w 531"/>
                <a:gd name="T47" fmla="*/ 249 h 661"/>
                <a:gd name="T48" fmla="*/ 42 w 531"/>
                <a:gd name="T49" fmla="*/ 309 h 661"/>
                <a:gd name="T50" fmla="*/ 29 w 531"/>
                <a:gd name="T51" fmla="*/ 316 h 661"/>
                <a:gd name="T52" fmla="*/ 15 w 531"/>
                <a:gd name="T53" fmla="*/ 318 h 661"/>
                <a:gd name="T54" fmla="*/ 3 w 531"/>
                <a:gd name="T55" fmla="*/ 319 h 661"/>
                <a:gd name="T56" fmla="*/ 0 w 531"/>
                <a:gd name="T57" fmla="*/ 324 h 661"/>
                <a:gd name="T58" fmla="*/ 3 w 531"/>
                <a:gd name="T59" fmla="*/ 328 h 661"/>
                <a:gd name="T60" fmla="*/ 11 w 531"/>
                <a:gd name="T61" fmla="*/ 328 h 661"/>
                <a:gd name="T62" fmla="*/ 33 w 531"/>
                <a:gd name="T63" fmla="*/ 330 h 661"/>
                <a:gd name="T64" fmla="*/ 52 w 531"/>
                <a:gd name="T65" fmla="*/ 318 h 661"/>
                <a:gd name="T66" fmla="*/ 49 w 531"/>
                <a:gd name="T67" fmla="*/ 273 h 661"/>
                <a:gd name="T68" fmla="*/ 41 w 531"/>
                <a:gd name="T69" fmla="*/ 214 h 661"/>
                <a:gd name="T70" fmla="*/ 70 w 531"/>
                <a:gd name="T71" fmla="*/ 168 h 661"/>
                <a:gd name="T72" fmla="*/ 87 w 531"/>
                <a:gd name="T73" fmla="*/ 163 h 661"/>
                <a:gd name="T74" fmla="*/ 104 w 531"/>
                <a:gd name="T75" fmla="*/ 163 h 661"/>
                <a:gd name="T76" fmla="*/ 121 w 531"/>
                <a:gd name="T77" fmla="*/ 165 h 661"/>
                <a:gd name="T78" fmla="*/ 139 w 531"/>
                <a:gd name="T79" fmla="*/ 168 h 661"/>
                <a:gd name="T80" fmla="*/ 157 w 531"/>
                <a:gd name="T81" fmla="*/ 169 h 661"/>
                <a:gd name="T82" fmla="*/ 175 w 531"/>
                <a:gd name="T83" fmla="*/ 166 h 661"/>
                <a:gd name="T84" fmla="*/ 189 w 531"/>
                <a:gd name="T85" fmla="*/ 156 h 661"/>
                <a:gd name="T86" fmla="*/ 197 w 531"/>
                <a:gd name="T87" fmla="*/ 140 h 661"/>
                <a:gd name="T88" fmla="*/ 192 w 531"/>
                <a:gd name="T89" fmla="*/ 85 h 661"/>
                <a:gd name="T90" fmla="*/ 205 w 531"/>
                <a:gd name="T91" fmla="*/ 55 h 661"/>
                <a:gd name="T92" fmla="*/ 223 w 531"/>
                <a:gd name="T93" fmla="*/ 42 h 661"/>
                <a:gd name="T94" fmla="*/ 247 w 531"/>
                <a:gd name="T95" fmla="*/ 38 h 661"/>
                <a:gd name="T96" fmla="*/ 248 w 531"/>
                <a:gd name="T97" fmla="*/ 37 h 661"/>
                <a:gd name="T98" fmla="*/ 247 w 531"/>
                <a:gd name="T99" fmla="*/ 52 h 661"/>
                <a:gd name="T100" fmla="*/ 247 w 531"/>
                <a:gd name="T101" fmla="*/ 70 h 661"/>
                <a:gd name="T102" fmla="*/ 252 w 531"/>
                <a:gd name="T103" fmla="*/ 73 h 661"/>
                <a:gd name="T104" fmla="*/ 256 w 531"/>
                <a:gd name="T105" fmla="*/ 70 h 661"/>
                <a:gd name="T106" fmla="*/ 259 w 531"/>
                <a:gd name="T107" fmla="*/ 51 h 661"/>
                <a:gd name="T108" fmla="*/ 265 w 531"/>
                <a:gd name="T109" fmla="*/ 24 h 661"/>
                <a:gd name="T110" fmla="*/ 265 w 531"/>
                <a:gd name="T111" fmla="*/ 23 h 661"/>
                <a:gd name="T112" fmla="*/ 264 w 531"/>
                <a:gd name="T113" fmla="*/ 18 h 66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31"/>
                <a:gd name="T172" fmla="*/ 0 h 661"/>
                <a:gd name="T173" fmla="*/ 531 w 531"/>
                <a:gd name="T174" fmla="*/ 661 h 66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31" h="661">
                  <a:moveTo>
                    <a:pt x="518" y="30"/>
                  </a:moveTo>
                  <a:lnTo>
                    <a:pt x="504" y="27"/>
                  </a:lnTo>
                  <a:lnTo>
                    <a:pt x="504" y="29"/>
                  </a:lnTo>
                  <a:lnTo>
                    <a:pt x="488" y="27"/>
                  </a:lnTo>
                  <a:lnTo>
                    <a:pt x="473" y="25"/>
                  </a:lnTo>
                  <a:lnTo>
                    <a:pt x="457" y="22"/>
                  </a:lnTo>
                  <a:lnTo>
                    <a:pt x="442" y="18"/>
                  </a:lnTo>
                  <a:lnTo>
                    <a:pt x="427" y="14"/>
                  </a:lnTo>
                  <a:lnTo>
                    <a:pt x="412" y="9"/>
                  </a:lnTo>
                  <a:lnTo>
                    <a:pt x="397" y="4"/>
                  </a:lnTo>
                  <a:lnTo>
                    <a:pt x="382" y="0"/>
                  </a:lnTo>
                  <a:lnTo>
                    <a:pt x="381" y="0"/>
                  </a:lnTo>
                  <a:lnTo>
                    <a:pt x="380" y="0"/>
                  </a:lnTo>
                  <a:lnTo>
                    <a:pt x="379" y="1"/>
                  </a:lnTo>
                  <a:lnTo>
                    <a:pt x="379" y="2"/>
                  </a:lnTo>
                  <a:lnTo>
                    <a:pt x="379" y="3"/>
                  </a:lnTo>
                  <a:lnTo>
                    <a:pt x="379" y="4"/>
                  </a:lnTo>
                  <a:lnTo>
                    <a:pt x="380" y="4"/>
                  </a:lnTo>
                  <a:lnTo>
                    <a:pt x="393" y="15"/>
                  </a:lnTo>
                  <a:lnTo>
                    <a:pt x="406" y="23"/>
                  </a:lnTo>
                  <a:lnTo>
                    <a:pt x="421" y="31"/>
                  </a:lnTo>
                  <a:lnTo>
                    <a:pt x="436" y="37"/>
                  </a:lnTo>
                  <a:lnTo>
                    <a:pt x="453" y="42"/>
                  </a:lnTo>
                  <a:lnTo>
                    <a:pt x="469" y="47"/>
                  </a:lnTo>
                  <a:lnTo>
                    <a:pt x="485" y="52"/>
                  </a:lnTo>
                  <a:lnTo>
                    <a:pt x="501" y="55"/>
                  </a:lnTo>
                  <a:lnTo>
                    <a:pt x="500" y="56"/>
                  </a:lnTo>
                  <a:lnTo>
                    <a:pt x="500" y="57"/>
                  </a:lnTo>
                  <a:lnTo>
                    <a:pt x="497" y="56"/>
                  </a:lnTo>
                  <a:lnTo>
                    <a:pt x="496" y="55"/>
                  </a:lnTo>
                  <a:lnTo>
                    <a:pt x="494" y="54"/>
                  </a:lnTo>
                  <a:lnTo>
                    <a:pt x="492" y="54"/>
                  </a:lnTo>
                  <a:lnTo>
                    <a:pt x="468" y="55"/>
                  </a:lnTo>
                  <a:lnTo>
                    <a:pt x="444" y="61"/>
                  </a:lnTo>
                  <a:lnTo>
                    <a:pt x="421" y="70"/>
                  </a:lnTo>
                  <a:lnTo>
                    <a:pt x="401" y="83"/>
                  </a:lnTo>
                  <a:lnTo>
                    <a:pt x="383" y="99"/>
                  </a:lnTo>
                  <a:lnTo>
                    <a:pt x="370" y="117"/>
                  </a:lnTo>
                  <a:lnTo>
                    <a:pt x="360" y="139"/>
                  </a:lnTo>
                  <a:lnTo>
                    <a:pt x="357" y="162"/>
                  </a:lnTo>
                  <a:lnTo>
                    <a:pt x="359" y="183"/>
                  </a:lnTo>
                  <a:lnTo>
                    <a:pt x="364" y="206"/>
                  </a:lnTo>
                  <a:lnTo>
                    <a:pt x="370" y="230"/>
                  </a:lnTo>
                  <a:lnTo>
                    <a:pt x="372" y="254"/>
                  </a:lnTo>
                  <a:lnTo>
                    <a:pt x="372" y="276"/>
                  </a:lnTo>
                  <a:lnTo>
                    <a:pt x="365" y="295"/>
                  </a:lnTo>
                  <a:lnTo>
                    <a:pt x="350" y="310"/>
                  </a:lnTo>
                  <a:lnTo>
                    <a:pt x="325" y="318"/>
                  </a:lnTo>
                  <a:lnTo>
                    <a:pt x="312" y="319"/>
                  </a:lnTo>
                  <a:lnTo>
                    <a:pt x="299" y="319"/>
                  </a:lnTo>
                  <a:lnTo>
                    <a:pt x="287" y="319"/>
                  </a:lnTo>
                  <a:lnTo>
                    <a:pt x="275" y="318"/>
                  </a:lnTo>
                  <a:lnTo>
                    <a:pt x="263" y="315"/>
                  </a:lnTo>
                  <a:lnTo>
                    <a:pt x="250" y="314"/>
                  </a:lnTo>
                  <a:lnTo>
                    <a:pt x="238" y="312"/>
                  </a:lnTo>
                  <a:lnTo>
                    <a:pt x="226" y="310"/>
                  </a:lnTo>
                  <a:lnTo>
                    <a:pt x="213" y="309"/>
                  </a:lnTo>
                  <a:lnTo>
                    <a:pt x="201" y="307"/>
                  </a:lnTo>
                  <a:lnTo>
                    <a:pt x="189" y="307"/>
                  </a:lnTo>
                  <a:lnTo>
                    <a:pt x="177" y="307"/>
                  </a:lnTo>
                  <a:lnTo>
                    <a:pt x="166" y="310"/>
                  </a:lnTo>
                  <a:lnTo>
                    <a:pt x="153" y="312"/>
                  </a:lnTo>
                  <a:lnTo>
                    <a:pt x="142" y="317"/>
                  </a:lnTo>
                  <a:lnTo>
                    <a:pt x="130" y="322"/>
                  </a:lnTo>
                  <a:lnTo>
                    <a:pt x="97" y="350"/>
                  </a:lnTo>
                  <a:lnTo>
                    <a:pt x="75" y="382"/>
                  </a:lnTo>
                  <a:lnTo>
                    <a:pt x="64" y="418"/>
                  </a:lnTo>
                  <a:lnTo>
                    <a:pt x="61" y="457"/>
                  </a:lnTo>
                  <a:lnTo>
                    <a:pt x="63" y="497"/>
                  </a:lnTo>
                  <a:lnTo>
                    <a:pt x="70" y="539"/>
                  </a:lnTo>
                  <a:lnTo>
                    <a:pt x="77" y="579"/>
                  </a:lnTo>
                  <a:lnTo>
                    <a:pt x="83" y="617"/>
                  </a:lnTo>
                  <a:lnTo>
                    <a:pt x="75" y="624"/>
                  </a:lnTo>
                  <a:lnTo>
                    <a:pt x="67" y="629"/>
                  </a:lnTo>
                  <a:lnTo>
                    <a:pt x="58" y="631"/>
                  </a:lnTo>
                  <a:lnTo>
                    <a:pt x="48" y="633"/>
                  </a:lnTo>
                  <a:lnTo>
                    <a:pt x="39" y="635"/>
                  </a:lnTo>
                  <a:lnTo>
                    <a:pt x="30" y="636"/>
                  </a:lnTo>
                  <a:lnTo>
                    <a:pt x="19" y="636"/>
                  </a:lnTo>
                  <a:lnTo>
                    <a:pt x="10" y="637"/>
                  </a:lnTo>
                  <a:lnTo>
                    <a:pt x="6" y="638"/>
                  </a:lnTo>
                  <a:lnTo>
                    <a:pt x="3" y="640"/>
                  </a:lnTo>
                  <a:lnTo>
                    <a:pt x="1" y="643"/>
                  </a:lnTo>
                  <a:lnTo>
                    <a:pt x="0" y="647"/>
                  </a:lnTo>
                  <a:lnTo>
                    <a:pt x="1" y="652"/>
                  </a:lnTo>
                  <a:lnTo>
                    <a:pt x="3" y="654"/>
                  </a:lnTo>
                  <a:lnTo>
                    <a:pt x="6" y="656"/>
                  </a:lnTo>
                  <a:lnTo>
                    <a:pt x="10" y="658"/>
                  </a:lnTo>
                  <a:lnTo>
                    <a:pt x="8" y="651"/>
                  </a:lnTo>
                  <a:lnTo>
                    <a:pt x="21" y="656"/>
                  </a:lnTo>
                  <a:lnTo>
                    <a:pt x="36" y="660"/>
                  </a:lnTo>
                  <a:lnTo>
                    <a:pt x="51" y="661"/>
                  </a:lnTo>
                  <a:lnTo>
                    <a:pt x="66" y="659"/>
                  </a:lnTo>
                  <a:lnTo>
                    <a:pt x="79" y="654"/>
                  </a:lnTo>
                  <a:lnTo>
                    <a:pt x="92" y="646"/>
                  </a:lnTo>
                  <a:lnTo>
                    <a:pt x="104" y="635"/>
                  </a:lnTo>
                  <a:lnTo>
                    <a:pt x="113" y="621"/>
                  </a:lnTo>
                  <a:lnTo>
                    <a:pt x="107" y="584"/>
                  </a:lnTo>
                  <a:lnTo>
                    <a:pt x="98" y="545"/>
                  </a:lnTo>
                  <a:lnTo>
                    <a:pt x="89" y="504"/>
                  </a:lnTo>
                  <a:lnTo>
                    <a:pt x="82" y="465"/>
                  </a:lnTo>
                  <a:lnTo>
                    <a:pt x="81" y="427"/>
                  </a:lnTo>
                  <a:lnTo>
                    <a:pt x="87" y="393"/>
                  </a:lnTo>
                  <a:lnTo>
                    <a:pt x="107" y="362"/>
                  </a:lnTo>
                  <a:lnTo>
                    <a:pt x="140" y="336"/>
                  </a:lnTo>
                  <a:lnTo>
                    <a:pt x="151" y="330"/>
                  </a:lnTo>
                  <a:lnTo>
                    <a:pt x="162" y="327"/>
                  </a:lnTo>
                  <a:lnTo>
                    <a:pt x="174" y="325"/>
                  </a:lnTo>
                  <a:lnTo>
                    <a:pt x="184" y="324"/>
                  </a:lnTo>
                  <a:lnTo>
                    <a:pt x="196" y="324"/>
                  </a:lnTo>
                  <a:lnTo>
                    <a:pt x="207" y="325"/>
                  </a:lnTo>
                  <a:lnTo>
                    <a:pt x="219" y="326"/>
                  </a:lnTo>
                  <a:lnTo>
                    <a:pt x="230" y="328"/>
                  </a:lnTo>
                  <a:lnTo>
                    <a:pt x="242" y="329"/>
                  </a:lnTo>
                  <a:lnTo>
                    <a:pt x="253" y="332"/>
                  </a:lnTo>
                  <a:lnTo>
                    <a:pt x="266" y="334"/>
                  </a:lnTo>
                  <a:lnTo>
                    <a:pt x="277" y="336"/>
                  </a:lnTo>
                  <a:lnTo>
                    <a:pt x="289" y="337"/>
                  </a:lnTo>
                  <a:lnTo>
                    <a:pt x="301" y="338"/>
                  </a:lnTo>
                  <a:lnTo>
                    <a:pt x="313" y="338"/>
                  </a:lnTo>
                  <a:lnTo>
                    <a:pt x="325" y="337"/>
                  </a:lnTo>
                  <a:lnTo>
                    <a:pt x="337" y="335"/>
                  </a:lnTo>
                  <a:lnTo>
                    <a:pt x="349" y="332"/>
                  </a:lnTo>
                  <a:lnTo>
                    <a:pt x="359" y="327"/>
                  </a:lnTo>
                  <a:lnTo>
                    <a:pt x="370" y="320"/>
                  </a:lnTo>
                  <a:lnTo>
                    <a:pt x="378" y="312"/>
                  </a:lnTo>
                  <a:lnTo>
                    <a:pt x="385" y="302"/>
                  </a:lnTo>
                  <a:lnTo>
                    <a:pt x="390" y="291"/>
                  </a:lnTo>
                  <a:lnTo>
                    <a:pt x="393" y="279"/>
                  </a:lnTo>
                  <a:lnTo>
                    <a:pt x="393" y="242"/>
                  </a:lnTo>
                  <a:lnTo>
                    <a:pt x="387" y="205"/>
                  </a:lnTo>
                  <a:lnTo>
                    <a:pt x="383" y="170"/>
                  </a:lnTo>
                  <a:lnTo>
                    <a:pt x="392" y="136"/>
                  </a:lnTo>
                  <a:lnTo>
                    <a:pt x="400" y="122"/>
                  </a:lnTo>
                  <a:lnTo>
                    <a:pt x="409" y="110"/>
                  </a:lnTo>
                  <a:lnTo>
                    <a:pt x="419" y="99"/>
                  </a:lnTo>
                  <a:lnTo>
                    <a:pt x="432" y="90"/>
                  </a:lnTo>
                  <a:lnTo>
                    <a:pt x="446" y="83"/>
                  </a:lnTo>
                  <a:lnTo>
                    <a:pt x="461" y="77"/>
                  </a:lnTo>
                  <a:lnTo>
                    <a:pt x="477" y="75"/>
                  </a:lnTo>
                  <a:lnTo>
                    <a:pt x="493" y="75"/>
                  </a:lnTo>
                  <a:lnTo>
                    <a:pt x="494" y="73"/>
                  </a:lnTo>
                  <a:lnTo>
                    <a:pt x="495" y="73"/>
                  </a:lnTo>
                  <a:lnTo>
                    <a:pt x="496" y="73"/>
                  </a:lnTo>
                  <a:lnTo>
                    <a:pt x="497" y="72"/>
                  </a:lnTo>
                  <a:lnTo>
                    <a:pt x="496" y="88"/>
                  </a:lnTo>
                  <a:lnTo>
                    <a:pt x="494" y="103"/>
                  </a:lnTo>
                  <a:lnTo>
                    <a:pt x="494" y="120"/>
                  </a:lnTo>
                  <a:lnTo>
                    <a:pt x="494" y="136"/>
                  </a:lnTo>
                  <a:lnTo>
                    <a:pt x="494" y="139"/>
                  </a:lnTo>
                  <a:lnTo>
                    <a:pt x="496" y="143"/>
                  </a:lnTo>
                  <a:lnTo>
                    <a:pt x="500" y="145"/>
                  </a:lnTo>
                  <a:lnTo>
                    <a:pt x="503" y="146"/>
                  </a:lnTo>
                  <a:lnTo>
                    <a:pt x="508" y="145"/>
                  </a:lnTo>
                  <a:lnTo>
                    <a:pt x="510" y="144"/>
                  </a:lnTo>
                  <a:lnTo>
                    <a:pt x="512" y="140"/>
                  </a:lnTo>
                  <a:lnTo>
                    <a:pt x="514" y="137"/>
                  </a:lnTo>
                  <a:lnTo>
                    <a:pt x="516" y="120"/>
                  </a:lnTo>
                  <a:lnTo>
                    <a:pt x="518" y="102"/>
                  </a:lnTo>
                  <a:lnTo>
                    <a:pt x="521" y="85"/>
                  </a:lnTo>
                  <a:lnTo>
                    <a:pt x="525" y="68"/>
                  </a:lnTo>
                  <a:lnTo>
                    <a:pt x="530" y="47"/>
                  </a:lnTo>
                  <a:lnTo>
                    <a:pt x="530" y="46"/>
                  </a:lnTo>
                  <a:lnTo>
                    <a:pt x="531" y="45"/>
                  </a:lnTo>
                  <a:lnTo>
                    <a:pt x="530" y="40"/>
                  </a:lnTo>
                  <a:lnTo>
                    <a:pt x="527" y="35"/>
                  </a:lnTo>
                  <a:lnTo>
                    <a:pt x="524" y="32"/>
                  </a:lnTo>
                  <a:lnTo>
                    <a:pt x="518" y="30"/>
                  </a:lnTo>
                  <a:close/>
                </a:path>
              </a:pathLst>
            </a:custGeom>
            <a:solidFill>
              <a:srgbClr val="FFF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21517" name="Rectangle 27">
              <a:extLst>
                <a:ext uri="{FF2B5EF4-FFF2-40B4-BE49-F238E27FC236}">
                  <a16:creationId xmlns:a16="http://schemas.microsoft.com/office/drawing/2014/main" id="{6E9BA6F3-626B-714A-B6E0-E55ACD50B1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2" y="1602"/>
              <a:ext cx="1" cy="1"/>
            </a:xfrm>
            <a:prstGeom prst="rect">
              <a:avLst/>
            </a:prstGeom>
            <a:solidFill>
              <a:srgbClr val="FFF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1D2A3477-E9A3-F84E-8D45-CBAB9D9705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Title I Services at ___________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A6B9F942-30C0-6B42-8AAA-EB57C9534FA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3922712" cy="4267200"/>
          </a:xfrm>
        </p:spPr>
        <p:txBody>
          <a:bodyPr/>
          <a:lstStyle/>
          <a:p>
            <a:pPr eaLnBrk="1" hangingPunct="1"/>
            <a:r>
              <a:rPr lang="en-US" altLang="en-US" sz="2600"/>
              <a:t>Refer to Handout</a:t>
            </a:r>
          </a:p>
        </p:txBody>
      </p:sp>
      <p:pic>
        <p:nvPicPr>
          <p:cNvPr id="22533" name="Picture 5" descr="pe03254_">
            <a:extLst>
              <a:ext uri="{FF2B5EF4-FFF2-40B4-BE49-F238E27FC236}">
                <a16:creationId xmlns:a16="http://schemas.microsoft.com/office/drawing/2014/main" id="{813E4D89-0A44-8343-A1A9-D86943AFF08F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438" y="2117077"/>
            <a:ext cx="3924300" cy="3538245"/>
          </a:xfrm>
        </p:spPr>
      </p:pic>
      <p:sp>
        <p:nvSpPr>
          <p:cNvPr id="22530" name="Slide Number Placeholder 6">
            <a:extLst>
              <a:ext uri="{FF2B5EF4-FFF2-40B4-BE49-F238E27FC236}">
                <a16:creationId xmlns:a16="http://schemas.microsoft.com/office/drawing/2014/main" id="{82302EF0-E164-6B4F-B800-EB44AC0E5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6A08004A-4C16-CE45-8F39-EF73F9CBD95D}" type="slidenum">
              <a:rPr lang="en-US" altLang="en-US" sz="1200"/>
              <a:pPr/>
              <a:t>6</a:t>
            </a:fld>
            <a:endParaRPr lang="en-US" altLang="en-US" sz="12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5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>
            <a:extLst>
              <a:ext uri="{FF2B5EF4-FFF2-40B4-BE49-F238E27FC236}">
                <a16:creationId xmlns:a16="http://schemas.microsoft.com/office/drawing/2014/main" id="{9ED0B221-F7EB-584C-96FF-B1B48CBA4C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97662" cy="1151965"/>
          </a:xfrm>
        </p:spPr>
        <p:txBody>
          <a:bodyPr/>
          <a:lstStyle/>
          <a:p>
            <a:pPr eaLnBrk="1" hangingPunct="1"/>
            <a:r>
              <a:rPr lang="en-US" altLang="en-US" dirty="0"/>
              <a:t>Parent Rights</a:t>
            </a:r>
          </a:p>
        </p:txBody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DE3BB941-EE4C-5143-BA63-9C36ECB422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19100" y="1129769"/>
            <a:ext cx="83058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Annual Title I meeting with input to Title I Plan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Opportunities to meet regularly as Title I Parents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Be informed of child’s progress and expectations through: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>
                <a:ea typeface="ＭＳ Ｐゴシック" panose="020B0600070205080204" pitchFamily="34" charset="-128"/>
              </a:rPr>
              <a:t>Annual parent teacher conference to discuss child’s progress w/ Title I interventions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>
                <a:ea typeface="ＭＳ Ｐゴシック" panose="020B0600070205080204" pitchFamily="34" charset="-128"/>
              </a:rPr>
              <a:t>Report Cards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>
                <a:ea typeface="ＭＳ Ｐゴシック" panose="020B0600070205080204" pitchFamily="34" charset="-128"/>
              </a:rPr>
              <a:t>Annual review of assessment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>
                <a:ea typeface="ＭＳ Ｐゴシック" panose="020B0600070205080204" pitchFamily="34" charset="-128"/>
              </a:rPr>
              <a:t>Newsletters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Notification of EL parents required if the EL students at their child’s school are not meeting state targets for proficiency in ELD and content standards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Provide input for site Parent and Family Engagement Policy and Parent School Compact</a:t>
            </a:r>
          </a:p>
        </p:txBody>
      </p:sp>
      <p:sp>
        <p:nvSpPr>
          <p:cNvPr id="23554" name="Slide Number Placeholder 5">
            <a:extLst>
              <a:ext uri="{FF2B5EF4-FFF2-40B4-BE49-F238E27FC236}">
                <a16:creationId xmlns:a16="http://schemas.microsoft.com/office/drawing/2014/main" id="{DFC9056C-036F-4049-9481-9ED397621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855C0A36-1A00-894B-9716-490684B7673F}" type="slidenum">
              <a:rPr lang="en-US" altLang="en-US" sz="1200"/>
              <a:pPr/>
              <a:t>7</a:t>
            </a:fld>
            <a:endParaRPr lang="en-US" altLang="en-US"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4FCA95EC-B58E-D44F-8DD4-1E5552118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Parent Rights</a:t>
            </a: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D62950EC-06C5-8246-8311-638C01BA5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Information regarding the qualifications of their child’s teacher(s) and paraprofessionals providing services to their child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Notification if their child is taught for more than 4 consecutive weeks by a teacher who does not meet “highly qualified” requirements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Parent Training and resources funded by Title I allocations for parent involvement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School report Card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dirty="0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8B34362F-9452-594B-8839-6884302A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70F9ECB2-383C-664F-BB81-75152647194E}" type="slidenum">
              <a:rPr lang="en-US" altLang="en-US" sz="1200"/>
              <a:pPr/>
              <a:t>8</a:t>
            </a:fld>
            <a:endParaRPr lang="en-US" altLang="en-US"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>
            <a:extLst>
              <a:ext uri="{FF2B5EF4-FFF2-40B4-BE49-F238E27FC236}">
                <a16:creationId xmlns:a16="http://schemas.microsoft.com/office/drawing/2014/main" id="{59F32667-5063-9340-B4C9-4046F441CD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en-US" altLang="en-US" sz="3400" dirty="0"/>
            </a:br>
            <a:br>
              <a:rPr lang="en-US" altLang="en-US" sz="3400" dirty="0"/>
            </a:br>
            <a:br>
              <a:rPr lang="en-US" altLang="en-US" sz="3400" dirty="0"/>
            </a:br>
            <a:r>
              <a:rPr lang="en-US" altLang="en-US" sz="3600" dirty="0"/>
              <a:t>Parent and Family Engagement Policy</a:t>
            </a:r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CB1C07AB-0FBC-6047-9873-54E0E40A48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Every school in collaboration with parents, must prepare a site level parent involvement policy for distribution that includes: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Involvement of parents in the Title I program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School-Parent Compact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Building Capacity for Involvement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Accessibility/Opportunity</a:t>
            </a:r>
          </a:p>
        </p:txBody>
      </p:sp>
      <p:sp>
        <p:nvSpPr>
          <p:cNvPr id="25602" name="Slide Number Placeholder 5">
            <a:extLst>
              <a:ext uri="{FF2B5EF4-FFF2-40B4-BE49-F238E27FC236}">
                <a16:creationId xmlns:a16="http://schemas.microsoft.com/office/drawing/2014/main" id="{165D5F2F-6B2C-0C43-B0D8-719A5756F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2813EBDB-3C80-E94A-8DCE-DCCD9368D07C}" type="slidenum">
              <a:rPr lang="en-US" altLang="en-US" sz="1200"/>
              <a:pPr/>
              <a:t>9</a:t>
            </a:fld>
            <a:endParaRPr lang="en-US" altLang="en-US"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>
            <a:extLst>
              <a:ext uri="{FF2B5EF4-FFF2-40B4-BE49-F238E27FC236}">
                <a16:creationId xmlns:a16="http://schemas.microsoft.com/office/drawing/2014/main" id="{1BF090F6-8EF5-7A47-98CF-C854BB0077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School Parent Compact</a:t>
            </a:r>
            <a:r>
              <a:rPr lang="en-US" altLang="en-US" sz="1200"/>
              <a:t> </a:t>
            </a:r>
            <a:br>
              <a:rPr lang="en-US" altLang="en-US" sz="1200"/>
            </a:br>
            <a:r>
              <a:rPr lang="en-US" altLang="en-US" sz="1200"/>
              <a:t>					</a:t>
            </a:r>
            <a:r>
              <a:rPr lang="en-US" altLang="en-US" sz="1600"/>
              <a:t>refer to handout</a:t>
            </a:r>
          </a:p>
        </p:txBody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F643F094-954D-FA49-94C8-32490521DF5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en-US" altLang="en-US" sz="2600"/>
              <a:t>Developed collaborating with parents, teachers and students</a:t>
            </a:r>
          </a:p>
          <a:p>
            <a:pPr eaLnBrk="1" hangingPunct="1"/>
            <a:r>
              <a:rPr lang="en-US" altLang="en-US" sz="2600"/>
              <a:t>Updated periodically</a:t>
            </a:r>
          </a:p>
          <a:p>
            <a:pPr eaLnBrk="1" hangingPunct="1"/>
            <a:r>
              <a:rPr lang="en-US" altLang="en-US" sz="2600"/>
              <a:t>The school’s responsibility to provide high-quality curriculum and instruction</a:t>
            </a:r>
          </a:p>
          <a:p>
            <a:pPr eaLnBrk="1" hangingPunct="1"/>
            <a:r>
              <a:rPr lang="en-US" altLang="en-US" sz="2600"/>
              <a:t>The parents’ responsibility to support their children’s learning</a:t>
            </a:r>
          </a:p>
          <a:p>
            <a:pPr eaLnBrk="1" hangingPunct="1"/>
            <a:r>
              <a:rPr lang="en-US" altLang="en-US" sz="2600"/>
              <a:t>The importance of ongoing communication between parents and teachers</a:t>
            </a:r>
          </a:p>
        </p:txBody>
      </p:sp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F3A87306-416F-A846-BBA3-8A57C9E6A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EF74A1C3-627D-5D44-B13D-7FEEA9DCC74E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pic>
        <p:nvPicPr>
          <p:cNvPr id="26629" name="Picture 6" descr="MCj03963040000[1]">
            <a:extLst>
              <a:ext uri="{FF2B5EF4-FFF2-40B4-BE49-F238E27FC236}">
                <a16:creationId xmlns:a16="http://schemas.microsoft.com/office/drawing/2014/main" id="{AC54B3DF-13FF-264A-8334-E3FFED4CC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04800"/>
            <a:ext cx="1600200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EE8011"/>
      </a:accent1>
      <a:accent2>
        <a:srgbClr val="CEC079"/>
      </a:accent2>
      <a:accent3>
        <a:srgbClr val="93A569"/>
      </a:accent3>
      <a:accent4>
        <a:srgbClr val="69A58B"/>
      </a:accent4>
      <a:accent5>
        <a:srgbClr val="6DAABD"/>
      </a:accent5>
      <a:accent6>
        <a:srgbClr val="B24A4B"/>
      </a:accent6>
      <a:hlink>
        <a:srgbClr val="EE8E11"/>
      </a:hlink>
      <a:folHlink>
        <a:srgbClr val="BFAE7F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686B1E04-F35C-4AB5-985D-0C358CA11055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{7AD66D7B-46BF-5A46-BF31-4299C4580DE9}tf10001077</Template>
  <TotalTime>583</TotalTime>
  <Words>400</Words>
  <Application>Microsoft Macintosh PowerPoint</Application>
  <PresentationFormat>On-screen Show (4:3)</PresentationFormat>
  <Paragraphs>62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Arial Narrow</vt:lpstr>
      <vt:lpstr>Impact</vt:lpstr>
      <vt:lpstr>Times New Roman</vt:lpstr>
      <vt:lpstr>Verdana</vt:lpstr>
      <vt:lpstr>Wingdings</vt:lpstr>
      <vt:lpstr>Main Event</vt:lpstr>
      <vt:lpstr>Annual Title 1 Parent Meeting</vt:lpstr>
      <vt:lpstr>Agenda</vt:lpstr>
      <vt:lpstr>Goals of Title I</vt:lpstr>
      <vt:lpstr>Title I Funds In the Public Schools   [Federal Funds]</vt:lpstr>
      <vt:lpstr>Achievement Results</vt:lpstr>
      <vt:lpstr>Title I Services at ___________</vt:lpstr>
      <vt:lpstr>Parent Rights</vt:lpstr>
      <vt:lpstr>Parent Rights</vt:lpstr>
      <vt:lpstr>   Parent and Family Engagement Policy</vt:lpstr>
      <vt:lpstr>The School Parent Compact       refer to handout</vt:lpstr>
    </vt:vector>
  </TitlesOfParts>
  <Company>FUSD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Title 1 Parent Meeting</dc:title>
  <dc:creator>FUSD</dc:creator>
  <cp:lastModifiedBy>Tania Magana</cp:lastModifiedBy>
  <cp:revision>55</cp:revision>
  <cp:lastPrinted>1601-01-01T00:00:00Z</cp:lastPrinted>
  <dcterms:created xsi:type="dcterms:W3CDTF">2001-01-16T19:21:27Z</dcterms:created>
  <dcterms:modified xsi:type="dcterms:W3CDTF">2023-08-21T20:51:56Z</dcterms:modified>
</cp:coreProperties>
</file>