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4" r:id="rId6"/>
    <p:sldId id="271" r:id="rId7"/>
    <p:sldId id="270" r:id="rId8"/>
    <p:sldId id="261" r:id="rId9"/>
    <p:sldId id="266" r:id="rId10"/>
    <p:sldId id="267" r:id="rId11"/>
    <p:sldId id="269" r:id="rId12"/>
    <p:sldId id="265" r:id="rId13"/>
    <p:sldId id="273" r:id="rId14"/>
    <p:sldId id="275" r:id="rId15"/>
    <p:sldId id="262" r:id="rId16"/>
    <p:sldId id="263"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93155"/>
  </p:normalViewPr>
  <p:slideViewPr>
    <p:cSldViewPr snapToGrid="0">
      <p:cViewPr varScale="1">
        <p:scale>
          <a:sx n="95" d="100"/>
          <a:sy n="95" d="100"/>
        </p:scale>
        <p:origin x="-104" y="-20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4531829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42577cb9b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42577cb9b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42577cb9b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42577cb9b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42577cb9b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42577cb9b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xmlns="" id="{B112591F-1522-3F44-A9ED-3CF9CDC55778}"/>
              </a:ext>
            </a:extLst>
          </p:cNvPr>
          <p:cNvSpPr>
            <a:spLocks noGrp="1" noRot="1" noChangeAspect="1" noTextEdit="1"/>
          </p:cNvSpPr>
          <p:nvPr>
            <p:ph type="sldImg"/>
          </p:nvPr>
        </p:nvSpPr>
        <p:spPr>
          <a:xfrm>
            <a:off x="381000" y="685800"/>
            <a:ext cx="6096000" cy="3429000"/>
          </a:xfrm>
          <a:ln/>
        </p:spPr>
      </p:sp>
      <p:sp>
        <p:nvSpPr>
          <p:cNvPr id="20483" name="Notes Placeholder 2">
            <a:extLst>
              <a:ext uri="{FF2B5EF4-FFF2-40B4-BE49-F238E27FC236}">
                <a16:creationId xmlns:a16="http://schemas.microsoft.com/office/drawing/2014/main" xmlns="" id="{BE268CAE-9B9A-D449-9096-A56C0439DF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0484" name="Slide Number Placeholder 3">
            <a:extLst>
              <a:ext uri="{FF2B5EF4-FFF2-40B4-BE49-F238E27FC236}">
                <a16:creationId xmlns:a16="http://schemas.microsoft.com/office/drawing/2014/main" xmlns="" id="{022BE336-CA5D-F744-8E43-CB04DCD7EE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C71723-85C0-4E43-BB87-3CC62F77711C}" type="slidenum">
              <a:rPr lang="en-US" altLang="en-US"/>
              <a:pPr eaLnBrk="1" hangingPunct="1"/>
              <a:t>5</a:t>
            </a:fld>
            <a:endParaRPr lang="en-US" altLang="en-US"/>
          </a:p>
        </p:txBody>
      </p:sp>
    </p:spTree>
    <p:extLst>
      <p:ext uri="{BB962C8B-B14F-4D97-AF65-F5344CB8AC3E}">
        <p14:creationId xmlns:p14="http://schemas.microsoft.com/office/powerpoint/2010/main" val="184237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xmlns="" id="{06159658-EA1F-D74B-A7FB-AFE74C062360}"/>
              </a:ext>
            </a:extLst>
          </p:cNvPr>
          <p:cNvSpPr>
            <a:spLocks noGrp="1" noRot="1" noChangeAspect="1" noTextEdit="1"/>
          </p:cNvSpPr>
          <p:nvPr>
            <p:ph type="sldImg"/>
          </p:nvPr>
        </p:nvSpPr>
        <p:spPr>
          <a:xfrm>
            <a:off x="381000" y="685800"/>
            <a:ext cx="6096000" cy="3429000"/>
          </a:xfrm>
          <a:ln/>
        </p:spPr>
      </p:sp>
      <p:sp>
        <p:nvSpPr>
          <p:cNvPr id="21507" name="Notes Placeholder 2">
            <a:extLst>
              <a:ext uri="{FF2B5EF4-FFF2-40B4-BE49-F238E27FC236}">
                <a16:creationId xmlns:a16="http://schemas.microsoft.com/office/drawing/2014/main" xmlns="" id="{B3AAD721-9BCB-1049-BB6B-DBF40349E4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1508" name="Slide Number Placeholder 3">
            <a:extLst>
              <a:ext uri="{FF2B5EF4-FFF2-40B4-BE49-F238E27FC236}">
                <a16:creationId xmlns:a16="http://schemas.microsoft.com/office/drawing/2014/main" xmlns="" id="{B63A6F76-5EBE-A14D-87F0-D5FE5694D0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37FD5D-D9A9-DA46-9D5F-CEB17B2936D6}" type="slidenum">
              <a:rPr lang="en-US" altLang="en-US"/>
              <a:pPr eaLnBrk="1" hangingPunct="1"/>
              <a:t>8</a:t>
            </a:fld>
            <a:endParaRPr lang="en-US" altLang="en-US"/>
          </a:p>
        </p:txBody>
      </p:sp>
    </p:spTree>
    <p:extLst>
      <p:ext uri="{BB962C8B-B14F-4D97-AF65-F5344CB8AC3E}">
        <p14:creationId xmlns:p14="http://schemas.microsoft.com/office/powerpoint/2010/main" val="2532356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2C53AD7A-DEDF-E344-B130-57090EC029FF}"/>
              </a:ext>
            </a:extLst>
          </p:cNvPr>
          <p:cNvSpPr>
            <a:spLocks noGrp="1" noRot="1" noChangeAspect="1" noTextEdit="1"/>
          </p:cNvSpPr>
          <p:nvPr>
            <p:ph type="sldImg"/>
          </p:nvPr>
        </p:nvSpPr>
        <p:spPr>
          <a:xfrm>
            <a:off x="381000" y="685800"/>
            <a:ext cx="6096000" cy="3429000"/>
          </a:xfrm>
          <a:ln/>
        </p:spPr>
      </p:sp>
      <p:sp>
        <p:nvSpPr>
          <p:cNvPr id="22531" name="Notes Placeholder 2">
            <a:extLst>
              <a:ext uri="{FF2B5EF4-FFF2-40B4-BE49-F238E27FC236}">
                <a16:creationId xmlns:a16="http://schemas.microsoft.com/office/drawing/2014/main" xmlns="" id="{27430EC8-A9D2-DE48-8E76-2AF192E9F9C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2532" name="Slide Number Placeholder 3">
            <a:extLst>
              <a:ext uri="{FF2B5EF4-FFF2-40B4-BE49-F238E27FC236}">
                <a16:creationId xmlns:a16="http://schemas.microsoft.com/office/drawing/2014/main" xmlns="" id="{16479D4B-BA97-1545-B7C9-15936F9573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4A315DA-4275-CE46-9DCE-F41AE73D195B}" type="slidenum">
              <a:rPr lang="en-US" altLang="en-US"/>
              <a:pPr eaLnBrk="1" hangingPunct="1"/>
              <a:t>9</a:t>
            </a:fld>
            <a:endParaRPr lang="en-US" altLang="en-US"/>
          </a:p>
        </p:txBody>
      </p:sp>
    </p:spTree>
    <p:extLst>
      <p:ext uri="{BB962C8B-B14F-4D97-AF65-F5344CB8AC3E}">
        <p14:creationId xmlns:p14="http://schemas.microsoft.com/office/powerpoint/2010/main" val="414524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xmlns="" id="{3343C7CF-EF57-D849-81C1-DF3A3110981E}"/>
              </a:ext>
            </a:extLst>
          </p:cNvPr>
          <p:cNvSpPr>
            <a:spLocks noGrp="1" noRot="1" noChangeAspect="1" noTextEdit="1"/>
          </p:cNvSpPr>
          <p:nvPr>
            <p:ph type="sldImg"/>
          </p:nvPr>
        </p:nvSpPr>
        <p:spPr>
          <a:xfrm>
            <a:off x="381000" y="685800"/>
            <a:ext cx="6096000" cy="3429000"/>
          </a:xfrm>
          <a:ln/>
        </p:spPr>
      </p:sp>
      <p:sp>
        <p:nvSpPr>
          <p:cNvPr id="23555" name="Notes Placeholder 2">
            <a:extLst>
              <a:ext uri="{FF2B5EF4-FFF2-40B4-BE49-F238E27FC236}">
                <a16:creationId xmlns:a16="http://schemas.microsoft.com/office/drawing/2014/main" xmlns="" id="{ED570EF1-9A8F-564E-B292-ACB42A7D52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3556" name="Slide Number Placeholder 3">
            <a:extLst>
              <a:ext uri="{FF2B5EF4-FFF2-40B4-BE49-F238E27FC236}">
                <a16:creationId xmlns:a16="http://schemas.microsoft.com/office/drawing/2014/main" xmlns="" id="{7840DA07-664B-524C-B111-3D5D3AA53C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BE5EB36-C5A8-104C-8E2A-8B675832159B}" type="slidenum">
              <a:rPr lang="en-US" altLang="en-US"/>
              <a:pPr eaLnBrk="1" hangingPunct="1"/>
              <a:t>10</a:t>
            </a:fld>
            <a:endParaRPr lang="en-US" altLang="en-US"/>
          </a:p>
        </p:txBody>
      </p:sp>
    </p:spTree>
    <p:extLst>
      <p:ext uri="{BB962C8B-B14F-4D97-AF65-F5344CB8AC3E}">
        <p14:creationId xmlns:p14="http://schemas.microsoft.com/office/powerpoint/2010/main" val="3593161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xmlns="" id="{BD7BF2E0-96F7-9D49-866F-627759FE0604}"/>
              </a:ext>
            </a:extLst>
          </p:cNvPr>
          <p:cNvSpPr>
            <a:spLocks noGrp="1" noRot="1" noChangeAspect="1" noTextEdit="1"/>
          </p:cNvSpPr>
          <p:nvPr>
            <p:ph type="sldImg"/>
          </p:nvPr>
        </p:nvSpPr>
        <p:spPr>
          <a:xfrm>
            <a:off x="381000" y="685800"/>
            <a:ext cx="6096000" cy="3429000"/>
          </a:xfrm>
          <a:ln/>
        </p:spPr>
      </p:sp>
      <p:sp>
        <p:nvSpPr>
          <p:cNvPr id="25603" name="Notes Placeholder 2">
            <a:extLst>
              <a:ext uri="{FF2B5EF4-FFF2-40B4-BE49-F238E27FC236}">
                <a16:creationId xmlns:a16="http://schemas.microsoft.com/office/drawing/2014/main" xmlns="" id="{01075CF9-28C4-B84A-BF54-3CD9D7311D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5604" name="Slide Number Placeholder 3">
            <a:extLst>
              <a:ext uri="{FF2B5EF4-FFF2-40B4-BE49-F238E27FC236}">
                <a16:creationId xmlns:a16="http://schemas.microsoft.com/office/drawing/2014/main" xmlns="" id="{073D65D9-4390-D54F-B0BF-7773C20A01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6E0419-3054-5545-B7C1-57BCA9C100B1}" type="slidenum">
              <a:rPr lang="en-US" altLang="en-US"/>
              <a:pPr eaLnBrk="1" hangingPunct="1"/>
              <a:t>11</a:t>
            </a:fld>
            <a:endParaRPr lang="en-US" altLang="en-US"/>
          </a:p>
        </p:txBody>
      </p:sp>
    </p:spTree>
    <p:extLst>
      <p:ext uri="{BB962C8B-B14F-4D97-AF65-F5344CB8AC3E}">
        <p14:creationId xmlns:p14="http://schemas.microsoft.com/office/powerpoint/2010/main" val="3245243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xmlns="" id="{9BC03FBA-FDB6-AB4D-B834-2D91B418A9AA}"/>
              </a:ext>
            </a:extLst>
          </p:cNvPr>
          <p:cNvSpPr>
            <a:spLocks noGrp="1" noRot="1" noChangeAspect="1" noTextEdit="1"/>
          </p:cNvSpPr>
          <p:nvPr>
            <p:ph type="sldImg"/>
          </p:nvPr>
        </p:nvSpPr>
        <p:spPr>
          <a:xfrm>
            <a:off x="381000" y="685800"/>
            <a:ext cx="6096000" cy="3429000"/>
          </a:xfrm>
          <a:ln/>
        </p:spPr>
      </p:sp>
      <p:sp>
        <p:nvSpPr>
          <p:cNvPr id="26627" name="Notes Placeholder 2">
            <a:extLst>
              <a:ext uri="{FF2B5EF4-FFF2-40B4-BE49-F238E27FC236}">
                <a16:creationId xmlns:a16="http://schemas.microsoft.com/office/drawing/2014/main" xmlns="" id="{0458E616-1B48-564A-933A-4B8E6811B3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6628" name="Slide Number Placeholder 3">
            <a:extLst>
              <a:ext uri="{FF2B5EF4-FFF2-40B4-BE49-F238E27FC236}">
                <a16:creationId xmlns:a16="http://schemas.microsoft.com/office/drawing/2014/main" xmlns="" id="{6AA2DF5A-8982-5C40-AD40-EF992D71C1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defRPr>
                <a:solidFill>
                  <a:schemeClr val="tx1"/>
                </a:solidFill>
                <a:latin typeface="Arial" panose="020B0604020202020204" pitchFamily="34" charset="0"/>
              </a:defRPr>
            </a:lvl1pPr>
            <a:lvl2pPr marL="742950" indent="-285750" defTabSz="933450" eaLnBrk="0" hangingPunct="0">
              <a:defRPr>
                <a:solidFill>
                  <a:schemeClr val="tx1"/>
                </a:solidFill>
                <a:latin typeface="Arial" panose="020B0604020202020204" pitchFamily="34" charset="0"/>
              </a:defRPr>
            </a:lvl2pPr>
            <a:lvl3pPr marL="1143000" indent="-228600" defTabSz="933450" eaLnBrk="0" hangingPunct="0">
              <a:defRPr>
                <a:solidFill>
                  <a:schemeClr val="tx1"/>
                </a:solidFill>
                <a:latin typeface="Arial" panose="020B0604020202020204" pitchFamily="34" charset="0"/>
              </a:defRPr>
            </a:lvl3pPr>
            <a:lvl4pPr marL="1600200" indent="-228600" defTabSz="933450" eaLnBrk="0" hangingPunct="0">
              <a:defRPr>
                <a:solidFill>
                  <a:schemeClr val="tx1"/>
                </a:solidFill>
                <a:latin typeface="Arial" panose="020B0604020202020204" pitchFamily="34" charset="0"/>
              </a:defRPr>
            </a:lvl4pPr>
            <a:lvl5pPr marL="2057400" indent="-228600" defTabSz="933450" eaLnBrk="0" hangingPunct="0">
              <a:defRPr>
                <a:solidFill>
                  <a:schemeClr val="tx1"/>
                </a:solidFill>
                <a:latin typeface="Arial" panose="020B0604020202020204" pitchFamily="34" charset="0"/>
              </a:defRPr>
            </a:lvl5pPr>
            <a:lvl6pPr marL="2514600" indent="-228600" defTabSz="933450" eaLnBrk="0" fontAlgn="base" hangingPunct="0">
              <a:spcBef>
                <a:spcPct val="0"/>
              </a:spcBef>
              <a:spcAft>
                <a:spcPct val="0"/>
              </a:spcAft>
              <a:defRPr>
                <a:solidFill>
                  <a:schemeClr val="tx1"/>
                </a:solidFill>
                <a:latin typeface="Arial" panose="020B0604020202020204" pitchFamily="34" charset="0"/>
              </a:defRPr>
            </a:lvl6pPr>
            <a:lvl7pPr marL="2971800" indent="-228600" defTabSz="933450" eaLnBrk="0" fontAlgn="base" hangingPunct="0">
              <a:spcBef>
                <a:spcPct val="0"/>
              </a:spcBef>
              <a:spcAft>
                <a:spcPct val="0"/>
              </a:spcAft>
              <a:defRPr>
                <a:solidFill>
                  <a:schemeClr val="tx1"/>
                </a:solidFill>
                <a:latin typeface="Arial" panose="020B0604020202020204" pitchFamily="34" charset="0"/>
              </a:defRPr>
            </a:lvl7pPr>
            <a:lvl8pPr marL="3429000" indent="-228600" defTabSz="933450" eaLnBrk="0" fontAlgn="base" hangingPunct="0">
              <a:spcBef>
                <a:spcPct val="0"/>
              </a:spcBef>
              <a:spcAft>
                <a:spcPct val="0"/>
              </a:spcAft>
              <a:defRPr>
                <a:solidFill>
                  <a:schemeClr val="tx1"/>
                </a:solidFill>
                <a:latin typeface="Arial" panose="020B0604020202020204" pitchFamily="34" charset="0"/>
              </a:defRPr>
            </a:lvl8pPr>
            <a:lvl9pPr marL="3886200" indent="-228600" defTabSz="93345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57B28C-3A2A-3F4B-A0F2-08ED53EB3703}" type="slidenum">
              <a:rPr lang="en-US" altLang="en-US"/>
              <a:pPr eaLnBrk="1" hangingPunct="1"/>
              <a:t>12</a:t>
            </a:fld>
            <a:endParaRPr lang="en-US" altLang="en-US"/>
          </a:p>
        </p:txBody>
      </p:sp>
    </p:spTree>
    <p:extLst>
      <p:ext uri="{BB962C8B-B14F-4D97-AF65-F5344CB8AC3E}">
        <p14:creationId xmlns:p14="http://schemas.microsoft.com/office/powerpoint/2010/main" val="4050065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2100f57e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2100f57e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4149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7702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42577cb9b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42577cb9b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2577cb9b5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2577cb9b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467A48AC-A711-3148-92A0-69FD57C7325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xmlns="" id="{2CC2117E-9E58-494F-8229-8D14C3B1D421}"/>
              </a:ext>
            </a:extLst>
          </p:cNvPr>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2009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13"/>
          <p:cNvSpPr/>
          <p:nvPr/>
        </p:nvSpPr>
        <p:spPr>
          <a:xfrm>
            <a:off x="9089700" y="0"/>
            <a:ext cx="54300" cy="5143500"/>
          </a:xfrm>
          <a:prstGeom prst="rect">
            <a:avLst/>
          </a:prstGeom>
          <a:solidFill>
            <a:srgbClr val="FF00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3"/>
          <p:cNvSpPr txBox="1">
            <a:spLocks noGrp="1"/>
          </p:cNvSpPr>
          <p:nvPr>
            <p:ph type="sldNum" idx="12"/>
          </p:nvPr>
        </p:nvSpPr>
        <p:spPr>
          <a:xfrm>
            <a:off x="84805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42565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color">
  <p:cSld name="Blank color">
    <p:spTree>
      <p:nvGrpSpPr>
        <p:cNvPr id="1" name="Shape 72"/>
        <p:cNvGrpSpPr/>
        <p:nvPr/>
      </p:nvGrpSpPr>
      <p:grpSpPr>
        <a:xfrm>
          <a:off x="0" y="0"/>
          <a:ext cx="0" cy="0"/>
          <a:chOff x="0" y="0"/>
          <a:chExt cx="0" cy="0"/>
        </a:xfrm>
      </p:grpSpPr>
      <p:sp>
        <p:nvSpPr>
          <p:cNvPr id="73" name="Google Shape;73;p14"/>
          <p:cNvSpPr/>
          <p:nvPr/>
        </p:nvSpPr>
        <p:spPr>
          <a:xfrm>
            <a:off x="0" y="0"/>
            <a:ext cx="9144000" cy="2593500"/>
          </a:xfrm>
          <a:prstGeom prst="rect">
            <a:avLst/>
          </a:prstGeom>
          <a:solidFill>
            <a:srgbClr val="FF00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4"/>
          <p:cNvSpPr txBox="1">
            <a:spLocks noGrp="1"/>
          </p:cNvSpPr>
          <p:nvPr>
            <p:ph type="sldNum" idx="12"/>
          </p:nvPr>
        </p:nvSpPr>
        <p:spPr>
          <a:xfrm>
            <a:off x="84805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479984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FFC982"/>
            </a:gs>
            <a:gs pos="100000">
              <a:srgbClr val="F58F09"/>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s://www.youtube.com/watch?v=yk9ynrO_GM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png"/><Relationship Id="rId1" Type="http://schemas.openxmlformats.org/officeDocument/2006/relationships/slideLayout" Target="../slideLayouts/slideLayout11.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hyperlink" Target="http://www.staysafe.org/" TargetMode="External"/><Relationship Id="rId4" Type="http://schemas.openxmlformats.org/officeDocument/2006/relationships/hyperlink" Target="http://www.webwisekids.org/" TargetMode="External"/><Relationship Id="rId5" Type="http://schemas.openxmlformats.org/officeDocument/2006/relationships/hyperlink" Target="http://www.wiredsafety.org/" TargetMode="External"/><Relationship Id="rId6" Type="http://schemas.openxmlformats.org/officeDocument/2006/relationships/hyperlink" Target="http://www.cyberbully411.org/" TargetMode="External"/><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signupgenius.com/go/508094cafac2ba0f49-8thgrade" TargetMode="Externa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s://www.signupgenius.com/go/508094cafac2ba0f49-8thgrade" TargetMode="External"/><Relationship Id="rId5" Type="http://schemas.openxmlformats.org/officeDocument/2006/relationships/image" Target="../media/image13.png"/><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5" name="Google Shape;55;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rgbClr val="EFEFEF"/>
                </a:solidFill>
              </a:rPr>
              <a:t>Welcome to Los Alisos Magnet Middle School:</a:t>
            </a:r>
            <a:endParaRPr>
              <a:solidFill>
                <a:srgbClr val="EFEFEF"/>
              </a:solidFill>
            </a:endParaRPr>
          </a:p>
          <a:p>
            <a:pPr marL="0" lvl="0" indent="0" algn="ctr" rtl="0">
              <a:spcBef>
                <a:spcPts val="0"/>
              </a:spcBef>
              <a:spcAft>
                <a:spcPts val="0"/>
              </a:spcAft>
              <a:buNone/>
            </a:pPr>
            <a:r>
              <a:rPr lang="en">
                <a:solidFill>
                  <a:srgbClr val="EFEFEF"/>
                </a:solidFill>
              </a:rPr>
              <a:t>Coffee with the Counselors</a:t>
            </a:r>
            <a:endParaRPr>
              <a:solidFill>
                <a:srgbClr val="EFEFEF"/>
              </a:solidFill>
            </a:endParaRPr>
          </a:p>
        </p:txBody>
      </p:sp>
      <p:sp>
        <p:nvSpPr>
          <p:cNvPr id="56" name="Google Shape;56;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100000">
              <a:srgbClr val="737373"/>
            </a:gs>
          </a:gsLst>
          <a:lin ang="5400012" scaled="0"/>
        </a:gra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3600" dirty="0"/>
              <a:t>Social Media Use by Youth</a:t>
            </a:r>
            <a:br>
              <a:rPr lang="en-US" sz="3600" dirty="0"/>
            </a:br>
            <a:endParaRPr sz="3600" dirty="0"/>
          </a:p>
          <a:p>
            <a:pPr marL="0" lvl="0" indent="0" algn="l" rtl="0">
              <a:spcBef>
                <a:spcPts val="0"/>
              </a:spcBef>
              <a:spcAft>
                <a:spcPts val="0"/>
              </a:spcAft>
              <a:buNone/>
            </a:pPr>
            <a:endParaRPr dirty="0"/>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US" sz="2000" dirty="0"/>
              <a:t>*Approximately 92% of teens report going online daily.</a:t>
            </a:r>
          </a:p>
          <a:p>
            <a:pPr marL="0" lvl="0" indent="0" algn="l" rtl="0">
              <a:spcBef>
                <a:spcPts val="0"/>
              </a:spcBef>
              <a:spcAft>
                <a:spcPts val="1600"/>
              </a:spcAft>
              <a:buNone/>
            </a:pPr>
            <a:r>
              <a:rPr lang="en-US" sz="2000" dirty="0"/>
              <a:t>*71% of teens report using more than one social networking site</a:t>
            </a:r>
          </a:p>
          <a:p>
            <a:pPr marL="0" lvl="0" indent="0" algn="l" rtl="0">
              <a:spcBef>
                <a:spcPts val="0"/>
              </a:spcBef>
              <a:spcAft>
                <a:spcPts val="1600"/>
              </a:spcAft>
              <a:buNone/>
            </a:pPr>
            <a:r>
              <a:rPr lang="en-US" sz="2000" dirty="0"/>
              <a:t>*Approximately 24% report going online “almost constantly”</a:t>
            </a:r>
          </a:p>
          <a:p>
            <a:pPr marL="0" lvl="0" indent="0" algn="l" rtl="0">
              <a:spcBef>
                <a:spcPts val="0"/>
              </a:spcBef>
              <a:spcAft>
                <a:spcPts val="1600"/>
              </a:spcAft>
              <a:buNone/>
            </a:pPr>
            <a:r>
              <a:rPr lang="en-US" sz="2000" dirty="0"/>
              <a:t>*Facebook is the most popular social media site among American teens aged 13 to 17 with 71% of all teens using the site.</a:t>
            </a:r>
          </a:p>
          <a:p>
            <a:pPr marL="0" lvl="0" indent="0" algn="l" rtl="0">
              <a:spcBef>
                <a:spcPts val="0"/>
              </a:spcBef>
              <a:spcAft>
                <a:spcPts val="1600"/>
              </a:spcAft>
              <a:buNone/>
            </a:pPr>
            <a:endParaRPr sz="2000" dirty="0"/>
          </a:p>
        </p:txBody>
      </p:sp>
      <p:pic>
        <p:nvPicPr>
          <p:cNvPr id="16390" name="Picture 6" descr="Image result for home alone kid">
            <a:extLst>
              <a:ext uri="{FF2B5EF4-FFF2-40B4-BE49-F238E27FC236}">
                <a16:creationId xmlns:a16="http://schemas.microsoft.com/office/drawing/2014/main" xmlns="" id="{5962C1C0-F67C-D141-B9D4-4FC02095B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5567" y="3647089"/>
            <a:ext cx="2293273" cy="12842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100000">
              <a:srgbClr val="737373"/>
            </a:gs>
          </a:gsLst>
          <a:lin ang="5400012" scaled="0"/>
        </a:gradFill>
        <a:effectLst/>
      </p:bgPr>
    </p:bg>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6188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t>Positive Aspects of Social Media in Schools</a:t>
            </a:r>
            <a:r>
              <a:rPr lang="en" dirty="0"/>
              <a:t>	</a:t>
            </a:r>
            <a:endParaRPr dirty="0"/>
          </a:p>
        </p:txBody>
      </p:sp>
      <p:sp>
        <p:nvSpPr>
          <p:cNvPr id="69" name="Google Shape;69;p15"/>
          <p:cNvSpPr txBox="1">
            <a:spLocks noGrp="1"/>
          </p:cNvSpPr>
          <p:nvPr>
            <p:ph type="body" idx="1"/>
          </p:nvPr>
        </p:nvSpPr>
        <p:spPr>
          <a:xfrm>
            <a:off x="311700" y="1222131"/>
            <a:ext cx="8520600" cy="3346744"/>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US" sz="2400" dirty="0"/>
              <a:t>Social Media can be used by schools as a tool to:</a:t>
            </a:r>
          </a:p>
          <a:p>
            <a:pPr marL="0" lvl="0" indent="0" algn="l" rtl="0">
              <a:spcBef>
                <a:spcPts val="0"/>
              </a:spcBef>
              <a:spcAft>
                <a:spcPts val="1600"/>
              </a:spcAft>
              <a:buNone/>
            </a:pPr>
            <a:r>
              <a:rPr lang="en-US" sz="2400" dirty="0"/>
              <a:t>*Promote a positive school climate.</a:t>
            </a:r>
          </a:p>
          <a:p>
            <a:pPr marL="0" lvl="0" indent="0" algn="l" rtl="0">
              <a:spcBef>
                <a:spcPts val="0"/>
              </a:spcBef>
              <a:spcAft>
                <a:spcPts val="1600"/>
              </a:spcAft>
              <a:buNone/>
            </a:pPr>
            <a:r>
              <a:rPr lang="en-US" sz="2400" dirty="0"/>
              <a:t>*Communicate with students, teachers, staff, and parents/guardians about daily activities.</a:t>
            </a:r>
          </a:p>
          <a:p>
            <a:pPr marL="0" lvl="0" indent="0" algn="l" rtl="0">
              <a:spcBef>
                <a:spcPts val="0"/>
              </a:spcBef>
              <a:spcAft>
                <a:spcPts val="1600"/>
              </a:spcAft>
              <a:buNone/>
            </a:pPr>
            <a:r>
              <a:rPr lang="en-US" sz="2400" dirty="0"/>
              <a:t>*Inform the school community during emergencies.</a:t>
            </a: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100000">
              <a:srgbClr val="737373"/>
            </a:gs>
          </a:gsLst>
          <a:lin ang="5400012" scaled="0"/>
        </a:gradFill>
        <a:effectLst/>
      </p:bgPr>
    </p:bg>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Positive Aspects of Social Media for Prevention</a:t>
            </a:r>
            <a:endParaRPr dirty="0"/>
          </a:p>
          <a:p>
            <a:pPr marL="0" lvl="0" indent="0" algn="l" rtl="0">
              <a:spcBef>
                <a:spcPts val="0"/>
              </a:spcBef>
              <a:spcAft>
                <a:spcPts val="0"/>
              </a:spcAft>
              <a:buNone/>
            </a:pPr>
            <a:endParaRPr dirty="0"/>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spcBef>
                <a:spcPts val="1600"/>
              </a:spcBef>
              <a:spcAft>
                <a:spcPts val="0"/>
              </a:spcAft>
              <a:buClr>
                <a:schemeClr val="dk1"/>
              </a:buClr>
              <a:buSzPts val="1100"/>
              <a:buFont typeface="Arial"/>
              <a:buNone/>
            </a:pPr>
            <a:r>
              <a:rPr lang="en-US" sz="2400" b="1" u="sng" dirty="0">
                <a:solidFill>
                  <a:schemeClr val="dk1"/>
                </a:solidFill>
              </a:rPr>
              <a:t>Technology can be an effective reporting tool if it is:</a:t>
            </a:r>
          </a:p>
          <a:p>
            <a:pPr marL="285750" indent="-285750">
              <a:spcBef>
                <a:spcPts val="1600"/>
              </a:spcBef>
              <a:buClr>
                <a:schemeClr val="dk1"/>
              </a:buClr>
              <a:buSzPts val="1100"/>
            </a:pPr>
            <a:r>
              <a:rPr lang="en-US" sz="2400" dirty="0">
                <a:solidFill>
                  <a:schemeClr val="dk1"/>
                </a:solidFill>
              </a:rPr>
              <a:t>Safe and anonymous</a:t>
            </a:r>
          </a:p>
          <a:p>
            <a:pPr marL="285750" indent="-285750">
              <a:spcBef>
                <a:spcPts val="1600"/>
              </a:spcBef>
              <a:buClr>
                <a:schemeClr val="dk1"/>
              </a:buClr>
              <a:buSzPts val="1100"/>
            </a:pPr>
            <a:r>
              <a:rPr lang="en-US" sz="2400" dirty="0">
                <a:solidFill>
                  <a:schemeClr val="dk1"/>
                </a:solidFill>
              </a:rPr>
              <a:t>Supported by trusted adults</a:t>
            </a:r>
          </a:p>
          <a:p>
            <a:pPr marL="285750" indent="-285750">
              <a:spcBef>
                <a:spcPts val="1600"/>
              </a:spcBef>
              <a:buClr>
                <a:schemeClr val="dk1"/>
              </a:buClr>
              <a:buSzPts val="1100"/>
            </a:pPr>
            <a:r>
              <a:rPr lang="en-US" sz="2400" dirty="0">
                <a:solidFill>
                  <a:schemeClr val="dk1"/>
                </a:solidFill>
              </a:rPr>
              <a:t>Maintained collaboratively </a:t>
            </a:r>
          </a:p>
          <a:p>
            <a:pPr marL="285750" indent="-285750">
              <a:spcBef>
                <a:spcPts val="1600"/>
              </a:spcBef>
              <a:buClr>
                <a:schemeClr val="dk1"/>
              </a:buClr>
              <a:buSzPts val="1100"/>
            </a:pPr>
            <a:r>
              <a:rPr lang="en-US" sz="2400" dirty="0">
                <a:solidFill>
                  <a:schemeClr val="dk1"/>
                </a:solidFill>
              </a:rPr>
              <a:t>Accessible to the whole school community</a:t>
            </a:r>
          </a:p>
          <a:p>
            <a:pPr marL="0" lvl="0" indent="0" algn="ctr" rtl="0">
              <a:spcBef>
                <a:spcPts val="1600"/>
              </a:spcBef>
              <a:spcAft>
                <a:spcPts val="0"/>
              </a:spcAft>
              <a:buClr>
                <a:schemeClr val="dk1"/>
              </a:buClr>
              <a:buSzPts val="1100"/>
              <a:buFont typeface="Arial"/>
              <a:buNone/>
            </a:pPr>
            <a:endParaRPr sz="1400" dirty="0">
              <a:solidFill>
                <a:schemeClr val="dk1"/>
              </a:solidFill>
            </a:endParaRPr>
          </a:p>
          <a:p>
            <a:pPr marL="0" lvl="0" indent="0" algn="l" rtl="0">
              <a:spcBef>
                <a:spcPts val="1600"/>
              </a:spcBef>
              <a:spcAft>
                <a:spcPts val="1600"/>
              </a:spcAft>
              <a:buNone/>
            </a:pPr>
            <a:endParaRPr dirty="0"/>
          </a:p>
        </p:txBody>
      </p:sp>
      <p:pic>
        <p:nvPicPr>
          <p:cNvPr id="77" name="Google Shape;77;p16"/>
          <p:cNvPicPr preferRelativeResize="0"/>
          <p:nvPr/>
        </p:nvPicPr>
        <p:blipFill>
          <a:blip r:embed="rId3">
            <a:alphaModFix/>
          </a:blip>
          <a:stretch>
            <a:fillRect/>
          </a:stretch>
        </p:blipFill>
        <p:spPr>
          <a:xfrm>
            <a:off x="7906500" y="0"/>
            <a:ext cx="1193874" cy="1688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xmlns="" id="{4AC550DC-637E-274E-9546-DB0CA30DA76A}"/>
              </a:ext>
            </a:extLst>
          </p:cNvPr>
          <p:cNvSpPr>
            <a:spLocks noGrp="1"/>
          </p:cNvSpPr>
          <p:nvPr>
            <p:ph type="title"/>
          </p:nvPr>
        </p:nvSpPr>
        <p:spPr/>
        <p:txBody>
          <a:bodyPr/>
          <a:lstStyle/>
          <a:p>
            <a:r>
              <a:rPr lang="en-US" altLang="en-US" dirty="0"/>
              <a:t>Popular Social Networking Sites</a:t>
            </a:r>
          </a:p>
        </p:txBody>
      </p:sp>
      <p:sp>
        <p:nvSpPr>
          <p:cNvPr id="7171" name="Content Placeholder 2">
            <a:extLst>
              <a:ext uri="{FF2B5EF4-FFF2-40B4-BE49-F238E27FC236}">
                <a16:creationId xmlns:a16="http://schemas.microsoft.com/office/drawing/2014/main" xmlns="" id="{5D27BBEF-A6ED-024F-9C78-8B91045D76BE}"/>
              </a:ext>
            </a:extLst>
          </p:cNvPr>
          <p:cNvSpPr>
            <a:spLocks noGrp="1"/>
          </p:cNvSpPr>
          <p:nvPr>
            <p:ph idx="1"/>
          </p:nvPr>
        </p:nvSpPr>
        <p:spPr>
          <a:xfrm>
            <a:off x="1485900" y="971551"/>
            <a:ext cx="3028950" cy="3394472"/>
          </a:xfrm>
        </p:spPr>
        <p:txBody>
          <a:bodyPr/>
          <a:lstStyle/>
          <a:p>
            <a:r>
              <a:rPr lang="en-US" altLang="en-US" dirty="0"/>
              <a:t>Facebook</a:t>
            </a:r>
          </a:p>
          <a:p>
            <a:r>
              <a:rPr lang="en-US" altLang="en-US" dirty="0"/>
              <a:t>Reddit</a:t>
            </a:r>
          </a:p>
          <a:p>
            <a:r>
              <a:rPr lang="en-US" altLang="en-US" dirty="0"/>
              <a:t>Twitter</a:t>
            </a:r>
          </a:p>
          <a:p>
            <a:r>
              <a:rPr lang="en-US" altLang="en-US" dirty="0"/>
              <a:t>YouTube</a:t>
            </a:r>
          </a:p>
          <a:p>
            <a:r>
              <a:rPr lang="en-US" altLang="en-US" dirty="0"/>
              <a:t>Flickr</a:t>
            </a:r>
          </a:p>
          <a:p>
            <a:r>
              <a:rPr lang="en-US" altLang="en-US" dirty="0"/>
              <a:t>Photobucket</a:t>
            </a:r>
          </a:p>
          <a:p>
            <a:r>
              <a:rPr lang="en-US" altLang="en-US" dirty="0" err="1"/>
              <a:t>Vine.com</a:t>
            </a:r>
            <a:endParaRPr lang="en-US" altLang="en-US" dirty="0"/>
          </a:p>
          <a:p>
            <a:r>
              <a:rPr lang="en-US" altLang="en-US" dirty="0"/>
              <a:t>Tumblr</a:t>
            </a:r>
          </a:p>
          <a:p>
            <a:endParaRPr lang="en-US" altLang="en-US" dirty="0"/>
          </a:p>
          <a:p>
            <a:pPr>
              <a:buFontTx/>
              <a:buNone/>
            </a:pPr>
            <a:endParaRPr lang="en-US" altLang="en-US" dirty="0"/>
          </a:p>
        </p:txBody>
      </p:sp>
      <p:pic>
        <p:nvPicPr>
          <p:cNvPr id="7172" name="Picture 5">
            <a:extLst>
              <a:ext uri="{FF2B5EF4-FFF2-40B4-BE49-F238E27FC236}">
                <a16:creationId xmlns:a16="http://schemas.microsoft.com/office/drawing/2014/main" xmlns="" id="{0239739E-2FEA-664D-BF37-08AA59567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950" y="1314450"/>
            <a:ext cx="319563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F140FE76-87B0-794C-9866-226194DFAC23}"/>
              </a:ext>
            </a:extLst>
          </p:cNvPr>
          <p:cNvSpPr txBox="1"/>
          <p:nvPr/>
        </p:nvSpPr>
        <p:spPr>
          <a:xfrm>
            <a:off x="931985" y="4308231"/>
            <a:ext cx="184731" cy="307777"/>
          </a:xfrm>
          <a:prstGeom prst="rect">
            <a:avLst/>
          </a:prstGeom>
          <a:noFill/>
          <a:ln>
            <a:solidFill>
              <a:schemeClr val="tx2">
                <a:lumMod val="90000"/>
              </a:schemeClr>
            </a:solidFill>
          </a:ln>
        </p:spPr>
        <p:txBody>
          <a:bodyPr wrap="none" rtlCol="0">
            <a:spAutoFit/>
          </a:bodyPr>
          <a:lstStyle/>
          <a:p>
            <a:endParaRPr lang="en-US" dirty="0"/>
          </a:p>
        </p:txBody>
      </p:sp>
    </p:spTree>
    <p:extLst>
      <p:ext uri="{BB962C8B-B14F-4D97-AF65-F5344CB8AC3E}">
        <p14:creationId xmlns:p14="http://schemas.microsoft.com/office/powerpoint/2010/main" val="3841898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13D683-48BA-8943-AC77-90FFE9BAAC1A}"/>
              </a:ext>
            </a:extLst>
          </p:cNvPr>
          <p:cNvSpPr>
            <a:spLocks noGrp="1"/>
          </p:cNvSpPr>
          <p:nvPr>
            <p:ph type="title"/>
          </p:nvPr>
        </p:nvSpPr>
        <p:spPr/>
        <p:txBody>
          <a:bodyPr/>
          <a:lstStyle/>
          <a:p>
            <a:r>
              <a:rPr lang="en-US" dirty="0"/>
              <a:t>Tips to Keep Teens Safe on Social Media</a:t>
            </a:r>
          </a:p>
        </p:txBody>
      </p:sp>
      <p:sp>
        <p:nvSpPr>
          <p:cNvPr id="3" name="Content Placeholder 2">
            <a:extLst>
              <a:ext uri="{FF2B5EF4-FFF2-40B4-BE49-F238E27FC236}">
                <a16:creationId xmlns:a16="http://schemas.microsoft.com/office/drawing/2014/main" xmlns="" id="{87AFCC17-7061-354E-9CC8-9A075787AB8A}"/>
              </a:ext>
            </a:extLst>
          </p:cNvPr>
          <p:cNvSpPr>
            <a:spLocks noGrp="1"/>
          </p:cNvSpPr>
          <p:nvPr>
            <p:ph idx="1"/>
          </p:nvPr>
        </p:nvSpPr>
        <p:spPr/>
        <p:txBody>
          <a:bodyPr/>
          <a:lstStyle/>
          <a:p>
            <a:r>
              <a:rPr lang="en-US" dirty="0">
                <a:hlinkClick r:id="rId2"/>
              </a:rPr>
              <a:t>https://www.youtube.com/watch?v=yk9ynrO_GMg</a:t>
            </a:r>
            <a:endParaRPr lang="en-US" dirty="0"/>
          </a:p>
          <a:p>
            <a:pPr marL="114300" indent="0">
              <a:buNone/>
            </a:pPr>
            <a:endParaRPr lang="en-US" dirty="0"/>
          </a:p>
        </p:txBody>
      </p:sp>
    </p:spTree>
    <p:extLst>
      <p:ext uri="{BB962C8B-B14F-4D97-AF65-F5344CB8AC3E}">
        <p14:creationId xmlns:p14="http://schemas.microsoft.com/office/powerpoint/2010/main" val="3832922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chemeClr val="bg2">
                <a:lumMod val="40000"/>
                <a:lumOff val="60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991E2C-B037-A04D-90C4-40835C1551E5}"/>
              </a:ext>
            </a:extLst>
          </p:cNvPr>
          <p:cNvSpPr>
            <a:spLocks noGrp="1"/>
          </p:cNvSpPr>
          <p:nvPr>
            <p:ph type="title"/>
          </p:nvPr>
        </p:nvSpPr>
        <p:spPr/>
        <p:txBody>
          <a:bodyPr/>
          <a:lstStyle/>
          <a:p>
            <a:r>
              <a:rPr lang="en-US" dirty="0"/>
              <a:t>Other Social Media  Apps</a:t>
            </a:r>
          </a:p>
        </p:txBody>
      </p:sp>
      <p:pic>
        <p:nvPicPr>
          <p:cNvPr id="15362" name="Picture 2" descr="Image result for gaggle app logo">
            <a:extLst>
              <a:ext uri="{FF2B5EF4-FFF2-40B4-BE49-F238E27FC236}">
                <a16:creationId xmlns:a16="http://schemas.microsoft.com/office/drawing/2014/main" xmlns="" id="{D9C38822-E266-5E42-8BFA-D4A93B3A14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826" y="1080263"/>
            <a:ext cx="552302" cy="552302"/>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result for Discord app logo">
            <a:extLst>
              <a:ext uri="{FF2B5EF4-FFF2-40B4-BE49-F238E27FC236}">
                <a16:creationId xmlns:a16="http://schemas.microsoft.com/office/drawing/2014/main" xmlns="" id="{6395D16F-CD9A-2D48-8CCC-2983695EA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409" y="1085910"/>
            <a:ext cx="629138" cy="6291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17F53838-645F-9E45-B8D5-7BF21443848C}"/>
              </a:ext>
            </a:extLst>
          </p:cNvPr>
          <p:cNvSpPr txBox="1"/>
          <p:nvPr/>
        </p:nvSpPr>
        <p:spPr>
          <a:xfrm>
            <a:off x="140677" y="2048608"/>
            <a:ext cx="1573823" cy="738664"/>
          </a:xfrm>
          <a:prstGeom prst="rect">
            <a:avLst/>
          </a:prstGeom>
          <a:noFill/>
        </p:spPr>
        <p:txBody>
          <a:bodyPr wrap="square" rtlCol="0">
            <a:spAutoFit/>
          </a:bodyPr>
          <a:lstStyle/>
          <a:p>
            <a:r>
              <a:rPr lang="en-US" dirty="0"/>
              <a:t>Gaggle app:</a:t>
            </a:r>
          </a:p>
          <a:p>
            <a:r>
              <a:rPr lang="en-US" dirty="0"/>
              <a:t>Anonymous message board. </a:t>
            </a:r>
          </a:p>
        </p:txBody>
      </p:sp>
      <p:sp>
        <p:nvSpPr>
          <p:cNvPr id="6" name="TextBox 5">
            <a:extLst>
              <a:ext uri="{FF2B5EF4-FFF2-40B4-BE49-F238E27FC236}">
                <a16:creationId xmlns:a16="http://schemas.microsoft.com/office/drawing/2014/main" xmlns="" id="{E3269D30-21B8-F44F-8892-EAA2113AD5BC}"/>
              </a:ext>
            </a:extLst>
          </p:cNvPr>
          <p:cNvSpPr txBox="1"/>
          <p:nvPr/>
        </p:nvSpPr>
        <p:spPr>
          <a:xfrm>
            <a:off x="1784838" y="1907931"/>
            <a:ext cx="1793631" cy="2031325"/>
          </a:xfrm>
          <a:prstGeom prst="rect">
            <a:avLst/>
          </a:prstGeom>
          <a:noFill/>
        </p:spPr>
        <p:txBody>
          <a:bodyPr wrap="square" rtlCol="0">
            <a:spAutoFit/>
          </a:bodyPr>
          <a:lstStyle/>
          <a:p>
            <a:r>
              <a:rPr lang="en-US" dirty="0"/>
              <a:t>Discord is a free voice, video and text chat app for teens and adults ages 13 and up.  Once there they can join a chat they’ve been invited to or create private chats.</a:t>
            </a:r>
          </a:p>
        </p:txBody>
      </p:sp>
      <p:pic>
        <p:nvPicPr>
          <p:cNvPr id="15372" name="Picture 12" descr="Image result for whisper app logo">
            <a:extLst>
              <a:ext uri="{FF2B5EF4-FFF2-40B4-BE49-F238E27FC236}">
                <a16:creationId xmlns:a16="http://schemas.microsoft.com/office/drawing/2014/main" xmlns="" id="{5233B9DB-6A8D-1245-ACAB-F8ABED6C9D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2561" y="1133317"/>
            <a:ext cx="978877" cy="7341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12BF5ED4-C6B6-CA43-87AE-E5B4CBF2DC97}"/>
              </a:ext>
            </a:extLst>
          </p:cNvPr>
          <p:cNvSpPr txBox="1"/>
          <p:nvPr/>
        </p:nvSpPr>
        <p:spPr>
          <a:xfrm>
            <a:off x="3993172" y="1907931"/>
            <a:ext cx="2136531" cy="2246769"/>
          </a:xfrm>
          <a:prstGeom prst="rect">
            <a:avLst/>
          </a:prstGeom>
          <a:noFill/>
        </p:spPr>
        <p:txBody>
          <a:bodyPr wrap="square" rtlCol="0">
            <a:spAutoFit/>
          </a:bodyPr>
          <a:lstStyle/>
          <a:p>
            <a:r>
              <a:rPr lang="en-US" dirty="0"/>
              <a:t>It is a form of anonymous social media, allowing users to post and share photo and video messages anonymously, although this claim has been challenged with privacy concerns over Whisper's handling of user data.</a:t>
            </a:r>
          </a:p>
        </p:txBody>
      </p:sp>
      <p:pic>
        <p:nvPicPr>
          <p:cNvPr id="15374" name="Picture 14" descr="Image result for kik app logo">
            <a:extLst>
              <a:ext uri="{FF2B5EF4-FFF2-40B4-BE49-F238E27FC236}">
                <a16:creationId xmlns:a16="http://schemas.microsoft.com/office/drawing/2014/main" xmlns="" id="{C746C6E8-E146-064C-819A-E252675FDE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3972" y="937875"/>
            <a:ext cx="1073698" cy="10736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xmlns="" id="{85B2E41C-A11E-4149-B13C-E4973F6A19AB}"/>
              </a:ext>
            </a:extLst>
          </p:cNvPr>
          <p:cNvSpPr txBox="1"/>
          <p:nvPr/>
        </p:nvSpPr>
        <p:spPr>
          <a:xfrm>
            <a:off x="6330461" y="2048608"/>
            <a:ext cx="1758462" cy="1600438"/>
          </a:xfrm>
          <a:prstGeom prst="rect">
            <a:avLst/>
          </a:prstGeom>
          <a:noFill/>
        </p:spPr>
        <p:txBody>
          <a:bodyPr wrap="square" rtlCol="0">
            <a:spAutoFit/>
          </a:bodyPr>
          <a:lstStyle/>
          <a:p>
            <a:r>
              <a:rPr lang="en-US" dirty="0" err="1"/>
              <a:t>Kik</a:t>
            </a:r>
            <a:r>
              <a:rPr lang="en-US" dirty="0"/>
              <a:t> is a cross-platform mobile application used for instant </a:t>
            </a:r>
            <a:r>
              <a:rPr lang="en-US" b="1" dirty="0"/>
              <a:t>messaging</a:t>
            </a:r>
            <a:r>
              <a:rPr lang="en-US" dirty="0"/>
              <a:t>.  Used by child predators due to ease of use.</a:t>
            </a:r>
          </a:p>
        </p:txBody>
      </p:sp>
    </p:spTree>
    <p:extLst>
      <p:ext uri="{BB962C8B-B14F-4D97-AF65-F5344CB8AC3E}">
        <p14:creationId xmlns:p14="http://schemas.microsoft.com/office/powerpoint/2010/main" val="371901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xmlns="" id="{8604B448-E31B-7349-AEBF-FC412D6D9E59}"/>
              </a:ext>
            </a:extLst>
          </p:cNvPr>
          <p:cNvSpPr>
            <a:spLocks noGrp="1"/>
          </p:cNvSpPr>
          <p:nvPr>
            <p:ph type="title"/>
          </p:nvPr>
        </p:nvSpPr>
        <p:spPr/>
        <p:txBody>
          <a:bodyPr/>
          <a:lstStyle/>
          <a:p>
            <a:r>
              <a:rPr lang="en-US" altLang="en-US"/>
              <a:t>Pros and Cons</a:t>
            </a:r>
          </a:p>
        </p:txBody>
      </p:sp>
      <p:sp>
        <p:nvSpPr>
          <p:cNvPr id="8195" name="Content Placeholder 2">
            <a:extLst>
              <a:ext uri="{FF2B5EF4-FFF2-40B4-BE49-F238E27FC236}">
                <a16:creationId xmlns:a16="http://schemas.microsoft.com/office/drawing/2014/main" xmlns="" id="{F2DF4022-8204-8E48-883A-81FD41C8E325}"/>
              </a:ext>
            </a:extLst>
          </p:cNvPr>
          <p:cNvSpPr>
            <a:spLocks noGrp="1"/>
          </p:cNvSpPr>
          <p:nvPr>
            <p:ph idx="1"/>
          </p:nvPr>
        </p:nvSpPr>
        <p:spPr/>
        <p:txBody>
          <a:bodyPr/>
          <a:lstStyle/>
          <a:p>
            <a:r>
              <a:rPr lang="en-US" altLang="en-US"/>
              <a:t>Pros</a:t>
            </a:r>
          </a:p>
          <a:p>
            <a:pPr lvl="1"/>
            <a:r>
              <a:rPr lang="en-US" altLang="en-US"/>
              <a:t>Allow you to express yourself</a:t>
            </a:r>
          </a:p>
          <a:p>
            <a:pPr lvl="1"/>
            <a:r>
              <a:rPr lang="en-US" altLang="en-US"/>
              <a:t>Share experiences and pictures</a:t>
            </a:r>
          </a:p>
          <a:p>
            <a:pPr lvl="1"/>
            <a:r>
              <a:rPr lang="en-US" altLang="en-US"/>
              <a:t>Keep in contact with family and friends</a:t>
            </a:r>
          </a:p>
          <a:p>
            <a:pPr lvl="1"/>
            <a:r>
              <a:rPr lang="en-US" altLang="en-US"/>
              <a:t>Meet new friends with common interests</a:t>
            </a:r>
          </a:p>
          <a:p>
            <a:pPr lvl="1"/>
            <a:r>
              <a:rPr lang="en-US" altLang="en-US"/>
              <a:t>Help with school projects</a:t>
            </a:r>
          </a:p>
          <a:p>
            <a:pPr lvl="1"/>
            <a:r>
              <a:rPr lang="en-US" altLang="en-US"/>
              <a:t>Information on current events</a:t>
            </a:r>
          </a:p>
          <a:p>
            <a:pPr lvl="1"/>
            <a:r>
              <a:rPr lang="en-US" altLang="en-US"/>
              <a:t>Network with professionals</a:t>
            </a:r>
          </a:p>
        </p:txBody>
      </p:sp>
      <p:pic>
        <p:nvPicPr>
          <p:cNvPr id="6146" name="Picture 2" descr="Thumb up icon royalty-free thumb up icon stock vector art &amp;amp; more images of admiration">
            <a:extLst>
              <a:ext uri="{FF2B5EF4-FFF2-40B4-BE49-F238E27FC236}">
                <a16:creationId xmlns:a16="http://schemas.microsoft.com/office/drawing/2014/main" xmlns="" id="{9B769E02-5FBE-934D-8501-CD6256985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5117" y="3636579"/>
            <a:ext cx="1212631" cy="12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864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xmlns="" id="{56556571-4D10-9C41-A271-7C8CD55D49C6}"/>
              </a:ext>
            </a:extLst>
          </p:cNvPr>
          <p:cNvSpPr>
            <a:spLocks noGrp="1"/>
          </p:cNvSpPr>
          <p:nvPr>
            <p:ph type="title"/>
          </p:nvPr>
        </p:nvSpPr>
        <p:spPr/>
        <p:txBody>
          <a:bodyPr/>
          <a:lstStyle/>
          <a:p>
            <a:r>
              <a:rPr lang="en-US" altLang="en-US"/>
              <a:t>Pros and Cons </a:t>
            </a:r>
            <a:r>
              <a:rPr lang="en-US" altLang="en-US" sz="2250"/>
              <a:t>(cont)</a:t>
            </a:r>
          </a:p>
        </p:txBody>
      </p:sp>
      <p:sp>
        <p:nvSpPr>
          <p:cNvPr id="9219" name="Content Placeholder 2">
            <a:extLst>
              <a:ext uri="{FF2B5EF4-FFF2-40B4-BE49-F238E27FC236}">
                <a16:creationId xmlns:a16="http://schemas.microsoft.com/office/drawing/2014/main" xmlns="" id="{0AA9C664-D9AB-9840-82B2-D7FDCECB16B1}"/>
              </a:ext>
            </a:extLst>
          </p:cNvPr>
          <p:cNvSpPr>
            <a:spLocks noGrp="1"/>
          </p:cNvSpPr>
          <p:nvPr>
            <p:ph idx="1"/>
          </p:nvPr>
        </p:nvSpPr>
        <p:spPr>
          <a:xfrm>
            <a:off x="140677" y="1017725"/>
            <a:ext cx="4629150" cy="3394472"/>
          </a:xfrm>
        </p:spPr>
        <p:txBody>
          <a:bodyPr/>
          <a:lstStyle/>
          <a:p>
            <a:r>
              <a:rPr lang="en-US" altLang="en-US" dirty="0"/>
              <a:t>Cons</a:t>
            </a:r>
          </a:p>
          <a:p>
            <a:pPr lvl="1"/>
            <a:r>
              <a:rPr lang="en-US" altLang="en-US" dirty="0"/>
              <a:t>Revealing too much information</a:t>
            </a:r>
          </a:p>
          <a:p>
            <a:pPr lvl="1"/>
            <a:r>
              <a:rPr lang="en-US" altLang="en-US" dirty="0"/>
              <a:t>Online predators</a:t>
            </a:r>
          </a:p>
          <a:p>
            <a:pPr lvl="1"/>
            <a:r>
              <a:rPr lang="en-US" altLang="en-US" dirty="0"/>
              <a:t>Loss of productivity </a:t>
            </a:r>
          </a:p>
          <a:p>
            <a:pPr lvl="1"/>
            <a:r>
              <a:rPr lang="en-US" altLang="en-US" dirty="0"/>
              <a:t>Damaged reputation</a:t>
            </a:r>
          </a:p>
        </p:txBody>
      </p:sp>
      <p:pic>
        <p:nvPicPr>
          <p:cNvPr id="9220" name="Picture 4">
            <a:extLst>
              <a:ext uri="{FF2B5EF4-FFF2-40B4-BE49-F238E27FC236}">
                <a16:creationId xmlns:a16="http://schemas.microsoft.com/office/drawing/2014/main" xmlns="" id="{96D964C2-15DC-9F48-93B0-2D640A9E3F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0" y="857250"/>
            <a:ext cx="2686050" cy="3758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88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xmlns="" id="{4983A364-CD4B-FB4E-B3AB-7CD1BD911788}"/>
              </a:ext>
            </a:extLst>
          </p:cNvPr>
          <p:cNvSpPr>
            <a:spLocks noGrp="1"/>
          </p:cNvSpPr>
          <p:nvPr>
            <p:ph type="title"/>
          </p:nvPr>
        </p:nvSpPr>
        <p:spPr/>
        <p:txBody>
          <a:bodyPr/>
          <a:lstStyle/>
          <a:p>
            <a:r>
              <a:rPr lang="en-US" altLang="en-US"/>
              <a:t>Risks of SNS</a:t>
            </a:r>
          </a:p>
        </p:txBody>
      </p:sp>
      <p:sp>
        <p:nvSpPr>
          <p:cNvPr id="10243" name="Content Placeholder 2">
            <a:extLst>
              <a:ext uri="{FF2B5EF4-FFF2-40B4-BE49-F238E27FC236}">
                <a16:creationId xmlns:a16="http://schemas.microsoft.com/office/drawing/2014/main" xmlns="" id="{21D09164-324F-AC42-BAC0-7F1218D4AF72}"/>
              </a:ext>
            </a:extLst>
          </p:cNvPr>
          <p:cNvSpPr>
            <a:spLocks noGrp="1"/>
          </p:cNvSpPr>
          <p:nvPr>
            <p:ph idx="1"/>
          </p:nvPr>
        </p:nvSpPr>
        <p:spPr/>
        <p:txBody>
          <a:bodyPr/>
          <a:lstStyle/>
          <a:p>
            <a:r>
              <a:rPr lang="en-US" altLang="en-US"/>
              <a:t>Online predators</a:t>
            </a:r>
          </a:p>
          <a:p>
            <a:pPr lvl="1"/>
            <a:r>
              <a:rPr lang="en-US" altLang="en-US"/>
              <a:t>Fake accounts/identities</a:t>
            </a:r>
          </a:p>
          <a:p>
            <a:pPr lvl="1"/>
            <a:r>
              <a:rPr lang="en-US" altLang="en-US"/>
              <a:t>Malicious software</a:t>
            </a:r>
          </a:p>
          <a:p>
            <a:pPr lvl="1"/>
            <a:r>
              <a:rPr lang="en-US" altLang="en-US"/>
              <a:t>Identity theft</a:t>
            </a:r>
          </a:p>
          <a:p>
            <a:r>
              <a:rPr lang="en-US" altLang="en-US"/>
              <a:t>Revealing too much information</a:t>
            </a:r>
          </a:p>
          <a:p>
            <a:pPr lvl="1"/>
            <a:r>
              <a:rPr lang="en-US" altLang="en-US"/>
              <a:t>Online predators</a:t>
            </a:r>
          </a:p>
          <a:p>
            <a:pPr lvl="1"/>
            <a:r>
              <a:rPr lang="en-US" altLang="en-US"/>
              <a:t>Future employers</a:t>
            </a:r>
          </a:p>
          <a:p>
            <a:r>
              <a:rPr lang="en-US" altLang="en-US"/>
              <a:t>Cyber Bullying</a:t>
            </a:r>
          </a:p>
          <a:p>
            <a:pPr lvl="1"/>
            <a:r>
              <a:rPr lang="en-US" altLang="en-US"/>
              <a:t>Online rumors</a:t>
            </a:r>
          </a:p>
        </p:txBody>
      </p:sp>
      <p:pic>
        <p:nvPicPr>
          <p:cNvPr id="2" name="Picture 2" descr="Image result for social media clipart">
            <a:extLst>
              <a:ext uri="{FF2B5EF4-FFF2-40B4-BE49-F238E27FC236}">
                <a16:creationId xmlns:a16="http://schemas.microsoft.com/office/drawing/2014/main" xmlns="" id="{5E6B74F7-07B1-5449-A3F1-09F189FD2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312" y="1297918"/>
            <a:ext cx="3125514" cy="312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854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3EBCAE3E-606A-574B-8654-F35EC21AAFF4}"/>
              </a:ext>
            </a:extLst>
          </p:cNvPr>
          <p:cNvSpPr>
            <a:spLocks noGrp="1"/>
          </p:cNvSpPr>
          <p:nvPr>
            <p:ph type="title"/>
          </p:nvPr>
        </p:nvSpPr>
        <p:spPr/>
        <p:txBody>
          <a:bodyPr/>
          <a:lstStyle/>
          <a:p>
            <a:r>
              <a:rPr lang="en-US" altLang="en-US"/>
              <a:t>Dos and Don’t</a:t>
            </a:r>
          </a:p>
        </p:txBody>
      </p:sp>
      <p:sp>
        <p:nvSpPr>
          <p:cNvPr id="12291" name="Content Placeholder 2">
            <a:extLst>
              <a:ext uri="{FF2B5EF4-FFF2-40B4-BE49-F238E27FC236}">
                <a16:creationId xmlns:a16="http://schemas.microsoft.com/office/drawing/2014/main" xmlns="" id="{2ED944D1-DAF3-014F-B475-3EA46A08CF84}"/>
              </a:ext>
            </a:extLst>
          </p:cNvPr>
          <p:cNvSpPr>
            <a:spLocks noGrp="1"/>
          </p:cNvSpPr>
          <p:nvPr>
            <p:ph idx="1"/>
          </p:nvPr>
        </p:nvSpPr>
        <p:spPr>
          <a:xfrm>
            <a:off x="158262" y="1017725"/>
            <a:ext cx="6229350" cy="3394472"/>
          </a:xfrm>
        </p:spPr>
        <p:txBody>
          <a:bodyPr/>
          <a:lstStyle/>
          <a:p>
            <a:r>
              <a:rPr lang="en-US" altLang="en-US" dirty="0"/>
              <a:t>Do…</a:t>
            </a:r>
          </a:p>
          <a:p>
            <a:pPr lvl="1"/>
            <a:r>
              <a:rPr lang="en-US" altLang="en-US" dirty="0"/>
              <a:t>Use good judgment to protect your reputation</a:t>
            </a:r>
          </a:p>
          <a:p>
            <a:pPr lvl="1"/>
            <a:r>
              <a:rPr lang="en-US" altLang="en-US" dirty="0"/>
              <a:t>Utilize privacy settings</a:t>
            </a:r>
          </a:p>
          <a:p>
            <a:pPr lvl="1"/>
            <a:r>
              <a:rPr lang="en-US" altLang="en-US" dirty="0"/>
              <a:t>Monitor content that you (and others) upload</a:t>
            </a:r>
          </a:p>
          <a:p>
            <a:pPr lvl="1"/>
            <a:r>
              <a:rPr lang="en-US" altLang="en-US" dirty="0"/>
              <a:t>Use caution when befriending others</a:t>
            </a:r>
          </a:p>
          <a:p>
            <a:r>
              <a:rPr lang="en-US" altLang="en-US" dirty="0"/>
              <a:t>Don’t…</a:t>
            </a:r>
          </a:p>
          <a:p>
            <a:pPr lvl="1"/>
            <a:r>
              <a:rPr lang="en-US" altLang="en-US" dirty="0"/>
              <a:t>Post any un-safe information</a:t>
            </a:r>
          </a:p>
          <a:p>
            <a:pPr lvl="1"/>
            <a:r>
              <a:rPr lang="en-US" altLang="en-US" dirty="0"/>
              <a:t>Post un-tasteful pictures</a:t>
            </a:r>
          </a:p>
          <a:p>
            <a:pPr lvl="1"/>
            <a:r>
              <a:rPr lang="en-US" altLang="en-US" dirty="0"/>
              <a:t>Download anything illegal</a:t>
            </a:r>
          </a:p>
          <a:p>
            <a:pPr lvl="1"/>
            <a:endParaRPr lang="en-US" altLang="en-US" dirty="0"/>
          </a:p>
        </p:txBody>
      </p:sp>
      <p:pic>
        <p:nvPicPr>
          <p:cNvPr id="6" name="Picture 2" descr="Image result for good and bad kermit memes">
            <a:extLst>
              <a:ext uri="{FF2B5EF4-FFF2-40B4-BE49-F238E27FC236}">
                <a16:creationId xmlns:a16="http://schemas.microsoft.com/office/drawing/2014/main" xmlns="" id="{96A38D9C-3900-C741-A457-6A2623ECEA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4683" y="2084340"/>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91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xmlns="" id="{010B87E3-E292-7942-8DD4-93C707C49430}"/>
              </a:ext>
            </a:extLst>
          </p:cNvPr>
          <p:cNvSpPr>
            <a:spLocks noGrp="1"/>
          </p:cNvSpPr>
          <p:nvPr>
            <p:ph type="title"/>
          </p:nvPr>
        </p:nvSpPr>
        <p:spPr/>
        <p:txBody>
          <a:bodyPr/>
          <a:lstStyle/>
          <a:p>
            <a:r>
              <a:rPr lang="en-US" altLang="en-US"/>
              <a:t>Informative Websites</a:t>
            </a:r>
          </a:p>
        </p:txBody>
      </p:sp>
      <p:sp>
        <p:nvSpPr>
          <p:cNvPr id="13315" name="Content Placeholder 2">
            <a:extLst>
              <a:ext uri="{FF2B5EF4-FFF2-40B4-BE49-F238E27FC236}">
                <a16:creationId xmlns:a16="http://schemas.microsoft.com/office/drawing/2014/main" xmlns="" id="{84B2C03D-651D-4548-AB35-3CCDA796AD76}"/>
              </a:ext>
            </a:extLst>
          </p:cNvPr>
          <p:cNvSpPr>
            <a:spLocks noGrp="1"/>
          </p:cNvSpPr>
          <p:nvPr>
            <p:ph idx="1"/>
          </p:nvPr>
        </p:nvSpPr>
        <p:spPr/>
        <p:txBody>
          <a:bodyPr/>
          <a:lstStyle/>
          <a:p>
            <a:r>
              <a:rPr lang="en-US" altLang="en-US"/>
              <a:t>Staysafe</a:t>
            </a:r>
          </a:p>
          <a:p>
            <a:pPr lvl="1"/>
            <a:r>
              <a:rPr lang="en-US" altLang="en-US">
                <a:hlinkClick r:id="rId3"/>
              </a:rPr>
              <a:t>www.staysafe.org</a:t>
            </a:r>
            <a:endParaRPr lang="en-US" altLang="en-US"/>
          </a:p>
          <a:p>
            <a:r>
              <a:rPr lang="en-US" altLang="en-US"/>
              <a:t>Web Wise Kids</a:t>
            </a:r>
          </a:p>
          <a:p>
            <a:pPr lvl="1"/>
            <a:r>
              <a:rPr lang="en-US" altLang="en-US">
                <a:hlinkClick r:id="rId4"/>
              </a:rPr>
              <a:t>www.webwisekids.org</a:t>
            </a:r>
            <a:endParaRPr lang="en-US" altLang="en-US"/>
          </a:p>
          <a:p>
            <a:r>
              <a:rPr lang="en-US" altLang="en-US"/>
              <a:t>WiredSafety</a:t>
            </a:r>
          </a:p>
          <a:p>
            <a:pPr lvl="1"/>
            <a:r>
              <a:rPr lang="en-US" altLang="en-US">
                <a:hlinkClick r:id="rId5"/>
              </a:rPr>
              <a:t>www.wiredsafety.org</a:t>
            </a:r>
            <a:endParaRPr lang="en-US" altLang="en-US"/>
          </a:p>
          <a:p>
            <a:r>
              <a:rPr lang="en-US" altLang="en-US"/>
              <a:t>Cyberbully411</a:t>
            </a:r>
          </a:p>
          <a:p>
            <a:pPr lvl="1"/>
            <a:r>
              <a:rPr lang="en-US" altLang="en-US">
                <a:hlinkClick r:id="rId6"/>
              </a:rPr>
              <a:t>www.cyberbully411.org</a:t>
            </a:r>
            <a:endParaRPr lang="en-US" altLang="en-US"/>
          </a:p>
          <a:p>
            <a:pPr lvl="1"/>
            <a:endParaRPr lang="en-US" altLang="en-US"/>
          </a:p>
          <a:p>
            <a:pPr lvl="1"/>
            <a:endParaRPr lang="en-US" altLang="en-US"/>
          </a:p>
          <a:p>
            <a:pPr lvl="1">
              <a:buFontTx/>
              <a:buNone/>
            </a:pPr>
            <a:endParaRPr lang="en-US" altLang="en-US"/>
          </a:p>
        </p:txBody>
      </p:sp>
    </p:spTree>
    <p:extLst>
      <p:ext uri="{BB962C8B-B14F-4D97-AF65-F5344CB8AC3E}">
        <p14:creationId xmlns:p14="http://schemas.microsoft.com/office/powerpoint/2010/main" val="1434518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Shape 101"/>
        <p:cNvGrpSpPr/>
        <p:nvPr/>
      </p:nvGrpSpPr>
      <p:grpSpPr>
        <a:xfrm>
          <a:off x="0" y="0"/>
          <a:ext cx="0" cy="0"/>
          <a:chOff x="0" y="0"/>
          <a:chExt cx="0" cy="0"/>
        </a:xfrm>
      </p:grpSpPr>
      <p:sp>
        <p:nvSpPr>
          <p:cNvPr id="102" name="Google Shape;102;p18"/>
          <p:cNvSpPr txBox="1">
            <a:spLocks noGrp="1"/>
          </p:cNvSpPr>
          <p:nvPr>
            <p:ph type="sldNum" idx="12"/>
          </p:nvPr>
        </p:nvSpPr>
        <p:spPr>
          <a:xfrm>
            <a:off x="84805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grpSp>
        <p:nvGrpSpPr>
          <p:cNvPr id="103" name="Google Shape;103;p18"/>
          <p:cNvGrpSpPr/>
          <p:nvPr/>
        </p:nvGrpSpPr>
        <p:grpSpPr>
          <a:xfrm>
            <a:off x="126075" y="60500"/>
            <a:ext cx="3832500" cy="4975500"/>
            <a:chOff x="126075" y="60500"/>
            <a:chExt cx="3832500" cy="4975500"/>
          </a:xfrm>
        </p:grpSpPr>
        <p:sp>
          <p:nvSpPr>
            <p:cNvPr id="104" name="Google Shape;104;p18"/>
            <p:cNvSpPr/>
            <p:nvPr/>
          </p:nvSpPr>
          <p:spPr>
            <a:xfrm>
              <a:off x="126075" y="60500"/>
              <a:ext cx="3832500" cy="4975500"/>
            </a:xfrm>
            <a:prstGeom prst="rect">
              <a:avLst/>
            </a:prstGeom>
            <a:solidFill>
              <a:srgbClr val="FFFFFF"/>
            </a:solidFill>
            <a:ln w="9525" cap="flat" cmpd="sng">
              <a:solidFill>
                <a:srgbClr val="6D9EEB"/>
              </a:solidFill>
              <a:prstDash val="solid"/>
              <a:round/>
              <a:headEnd type="none" w="sm" len="sm"/>
              <a:tailEnd type="none" w="sm" len="sm"/>
            </a:ln>
            <a:effectLst>
              <a:outerShdw blurRad="57150" dist="133350" dir="768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100" b="1" u="sng" dirty="0"/>
                <a:t>Fall Parent Conferences</a:t>
              </a:r>
              <a:endParaRPr sz="1100" b="1" u="sng" dirty="0"/>
            </a:p>
            <a:p>
              <a:pPr marL="0" lvl="0" indent="0" algn="l" rtl="0">
                <a:spcBef>
                  <a:spcPts val="0"/>
                </a:spcBef>
                <a:spcAft>
                  <a:spcPts val="0"/>
                </a:spcAft>
                <a:buNone/>
              </a:pPr>
              <a:r>
                <a:rPr lang="en" sz="900" dirty="0"/>
                <a:t>Dear Parents,</a:t>
              </a:r>
              <a:endParaRPr sz="900" dirty="0"/>
            </a:p>
            <a:p>
              <a:pPr marL="0" lvl="0" indent="0" algn="l" rtl="0">
                <a:spcBef>
                  <a:spcPts val="0"/>
                </a:spcBef>
                <a:spcAft>
                  <a:spcPts val="0"/>
                </a:spcAft>
                <a:buNone/>
              </a:pPr>
              <a:r>
                <a:rPr lang="en" sz="900" dirty="0"/>
                <a:t>	For Fall conferences we are asking you to schedule a time to meet with specific teachers regarding your child’s performance in that specific class. Each conference should last around 15 minutes and multiple conferences can be scheduled for the same day, if needed.</a:t>
              </a:r>
              <a:endParaRPr sz="900" dirty="0"/>
            </a:p>
            <a:p>
              <a:pPr marL="0" lvl="0" indent="0" algn="l" rtl="0">
                <a:spcBef>
                  <a:spcPts val="0"/>
                </a:spcBef>
                <a:spcAft>
                  <a:spcPts val="0"/>
                </a:spcAft>
                <a:buNone/>
              </a:pPr>
              <a:r>
                <a:rPr lang="en" sz="900" dirty="0"/>
                <a:t>	If your child is receiving a D or an F in a class, you must schedule a conference with that teacher. If your child is passing with a C or higher, then it is your choice whether or not to conference with those teachers.</a:t>
              </a:r>
              <a:endParaRPr sz="900" dirty="0"/>
            </a:p>
            <a:p>
              <a:pPr marL="0" lvl="0" indent="0" algn="l" rtl="0">
                <a:spcBef>
                  <a:spcPts val="0"/>
                </a:spcBef>
                <a:spcAft>
                  <a:spcPts val="0"/>
                </a:spcAft>
                <a:buNone/>
              </a:pPr>
              <a:r>
                <a:rPr lang="en" sz="900" dirty="0"/>
                <a:t>	</a:t>
              </a:r>
              <a:endParaRPr sz="900" dirty="0"/>
            </a:p>
            <a:p>
              <a:pPr marL="0" lvl="0" indent="0" algn="l" rtl="0">
                <a:spcBef>
                  <a:spcPts val="0"/>
                </a:spcBef>
                <a:spcAft>
                  <a:spcPts val="0"/>
                </a:spcAft>
                <a:buNone/>
              </a:pPr>
              <a:r>
                <a:rPr lang="en" sz="900" dirty="0"/>
                <a:t>To sign up: </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1) Go to: </a:t>
              </a:r>
              <a:r>
                <a:rPr lang="en" sz="900" u="sng" dirty="0">
                  <a:solidFill>
                    <a:schemeClr val="hlink"/>
                  </a:solidFill>
                  <a:hlinkClick r:id="rId3"/>
                </a:rPr>
                <a:t>https://www.signupgenius.com/go/508094cafac2ba0f49-8thgrade</a:t>
              </a:r>
              <a:r>
                <a:rPr lang="en" sz="900" dirty="0">
                  <a:solidFill>
                    <a:schemeClr val="dk1"/>
                  </a:solidFill>
                </a:rPr>
                <a:t> </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r>
                <a:rPr lang="en" sz="900" dirty="0">
                  <a:solidFill>
                    <a:schemeClr val="dk1"/>
                  </a:solidFill>
                </a:rPr>
                <a:t>Or </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r>
                <a:rPr lang="en" sz="900" dirty="0">
                  <a:solidFill>
                    <a:schemeClr val="dk1"/>
                  </a:solidFill>
                </a:rPr>
                <a:t>Scan the QR code below using the Camera app on your child’s iPad (a link will appear at the top of your screen upon scanning; tap the link to access the form)</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r>
                <a:rPr lang="en" sz="900" dirty="0">
                  <a:solidFill>
                    <a:schemeClr val="dk1"/>
                  </a:solidFill>
                </a:rPr>
                <a:t>2) Check the boxes for the Times/Teachers with whom you want a conference. You can select multiple Times/Teachers; be careful not to book two teachers for the same time.</a:t>
              </a:r>
              <a:endParaRPr sz="900" dirty="0">
                <a:solidFill>
                  <a:schemeClr val="dk1"/>
                </a:solidFill>
              </a:endParaRPr>
            </a:p>
            <a:p>
              <a:pPr marL="0" lvl="0" indent="0" algn="l" rtl="0">
                <a:spcBef>
                  <a:spcPts val="0"/>
                </a:spcBef>
                <a:spcAft>
                  <a:spcPts val="0"/>
                </a:spcAft>
                <a:buNone/>
              </a:pPr>
              <a:endParaRPr sz="900" dirty="0">
                <a:solidFill>
                  <a:schemeClr val="dk1"/>
                </a:solidFill>
              </a:endParaRPr>
            </a:p>
            <a:p>
              <a:pPr marL="0" lvl="0" indent="0" algn="l" rtl="0">
                <a:spcBef>
                  <a:spcPts val="0"/>
                </a:spcBef>
                <a:spcAft>
                  <a:spcPts val="0"/>
                </a:spcAft>
                <a:buNone/>
              </a:pPr>
              <a:r>
                <a:rPr lang="en" sz="900" dirty="0">
                  <a:solidFill>
                    <a:schemeClr val="dk1"/>
                  </a:solidFill>
                </a:rPr>
                <a:t>3) Complete the “Sign Me Up” </a:t>
              </a:r>
              <a:endParaRPr sz="900" dirty="0">
                <a:solidFill>
                  <a:schemeClr val="dk1"/>
                </a:solidFill>
              </a:endParaRPr>
            </a:p>
            <a:p>
              <a:pPr marL="0" lvl="0" indent="0" algn="l" rtl="0">
                <a:spcBef>
                  <a:spcPts val="0"/>
                </a:spcBef>
                <a:spcAft>
                  <a:spcPts val="0"/>
                </a:spcAft>
                <a:buNone/>
              </a:pPr>
              <a:r>
                <a:rPr lang="en" sz="900" dirty="0">
                  <a:solidFill>
                    <a:schemeClr val="dk1"/>
                  </a:solidFill>
                </a:rPr>
                <a:t>     screen as shown:</a:t>
              </a:r>
              <a:endParaRPr sz="900" dirty="0">
                <a:solidFill>
                  <a:schemeClr val="dk1"/>
                </a:solidFill>
              </a:endParaRPr>
            </a:p>
          </p:txBody>
        </p:sp>
        <p:pic>
          <p:nvPicPr>
            <p:cNvPr id="105" name="Google Shape;105;p18"/>
            <p:cNvPicPr preferRelativeResize="0"/>
            <p:nvPr/>
          </p:nvPicPr>
          <p:blipFill>
            <a:blip r:embed="rId4">
              <a:alphaModFix/>
            </a:blip>
            <a:stretch>
              <a:fillRect/>
            </a:stretch>
          </p:blipFill>
          <p:spPr>
            <a:xfrm>
              <a:off x="1202900" y="3036475"/>
              <a:ext cx="683642" cy="717736"/>
            </a:xfrm>
            <a:prstGeom prst="rect">
              <a:avLst/>
            </a:prstGeom>
            <a:noFill/>
            <a:ln>
              <a:noFill/>
            </a:ln>
          </p:spPr>
        </p:pic>
        <p:grpSp>
          <p:nvGrpSpPr>
            <p:cNvPr id="106" name="Google Shape;106;p18"/>
            <p:cNvGrpSpPr/>
            <p:nvPr/>
          </p:nvGrpSpPr>
          <p:grpSpPr>
            <a:xfrm>
              <a:off x="1966727" y="4308888"/>
              <a:ext cx="1915628" cy="627016"/>
              <a:chOff x="2711050" y="1421372"/>
              <a:chExt cx="5645823" cy="2052424"/>
            </a:xfrm>
          </p:grpSpPr>
          <p:pic>
            <p:nvPicPr>
              <p:cNvPr id="107" name="Google Shape;107;p18"/>
              <p:cNvPicPr preferRelativeResize="0"/>
              <p:nvPr/>
            </p:nvPicPr>
            <p:blipFill>
              <a:blip r:embed="rId5">
                <a:alphaModFix/>
              </a:blip>
              <a:stretch>
                <a:fillRect/>
              </a:stretch>
            </p:blipFill>
            <p:spPr>
              <a:xfrm>
                <a:off x="2711050" y="1421372"/>
                <a:ext cx="5645823" cy="2052424"/>
              </a:xfrm>
              <a:prstGeom prst="rect">
                <a:avLst/>
              </a:prstGeom>
              <a:noFill/>
              <a:ln>
                <a:noFill/>
              </a:ln>
            </p:spPr>
          </p:pic>
          <p:sp>
            <p:nvSpPr>
              <p:cNvPr id="108" name="Google Shape;108;p18"/>
              <p:cNvSpPr/>
              <p:nvPr/>
            </p:nvSpPr>
            <p:spPr>
              <a:xfrm>
                <a:off x="6167150" y="2267925"/>
                <a:ext cx="1255632" cy="170200"/>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000000"/>
                    </a:solidFill>
                    <a:latin typeface="Arial"/>
                  </a:rPr>
                  <a:t>Parent/Guardian Name</a:t>
                </a:r>
              </a:p>
            </p:txBody>
          </p:sp>
          <p:sp>
            <p:nvSpPr>
              <p:cNvPr id="109" name="Google Shape;109;p18"/>
              <p:cNvSpPr/>
              <p:nvPr/>
            </p:nvSpPr>
            <p:spPr>
              <a:xfrm>
                <a:off x="4611375" y="2830050"/>
                <a:ext cx="908403" cy="170200"/>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000000"/>
                    </a:solidFill>
                    <a:latin typeface="Arial"/>
                  </a:rPr>
                  <a:t>Child First Name</a:t>
                </a:r>
              </a:p>
            </p:txBody>
          </p:sp>
          <p:sp>
            <p:nvSpPr>
              <p:cNvPr id="110" name="Google Shape;110;p18"/>
              <p:cNvSpPr/>
              <p:nvPr/>
            </p:nvSpPr>
            <p:spPr>
              <a:xfrm>
                <a:off x="5967700" y="2830050"/>
                <a:ext cx="901856" cy="170200"/>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000000"/>
                    </a:solidFill>
                    <a:latin typeface="Arial"/>
                  </a:rPr>
                  <a:t>Child Last Name</a:t>
                </a:r>
              </a:p>
            </p:txBody>
          </p:sp>
          <p:sp>
            <p:nvSpPr>
              <p:cNvPr id="111" name="Google Shape;111;p18"/>
              <p:cNvSpPr/>
              <p:nvPr/>
            </p:nvSpPr>
            <p:spPr>
              <a:xfrm>
                <a:off x="4273250" y="3160075"/>
                <a:ext cx="548698" cy="21320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000000"/>
                    </a:solidFill>
                    <a:latin typeface="Arial"/>
                  </a:rPr>
                  <a:t>Optional</a:t>
                </a:r>
              </a:p>
            </p:txBody>
          </p:sp>
        </p:grpSp>
        <p:sp>
          <p:nvSpPr>
            <p:cNvPr id="112" name="Google Shape;112;p18"/>
            <p:cNvSpPr/>
            <p:nvPr/>
          </p:nvSpPr>
          <p:spPr>
            <a:xfrm>
              <a:off x="340950" y="2216250"/>
              <a:ext cx="3189600" cy="138600"/>
            </a:xfrm>
            <a:prstGeom prst="rect">
              <a:avLst/>
            </a:prstGeom>
            <a:no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t>Link for “Other” goes here</a:t>
              </a:r>
              <a:endParaRPr sz="900"/>
            </a:p>
          </p:txBody>
        </p:sp>
        <p:sp>
          <p:nvSpPr>
            <p:cNvPr id="113" name="Google Shape;113;p18"/>
            <p:cNvSpPr txBox="1"/>
            <p:nvPr/>
          </p:nvSpPr>
          <p:spPr>
            <a:xfrm>
              <a:off x="1943478" y="3075889"/>
              <a:ext cx="754200" cy="678300"/>
            </a:xfrm>
            <a:prstGeom prst="rect">
              <a:avLst/>
            </a:prstGeom>
            <a:noFill/>
            <a:ln w="9525" cap="flat" cmpd="sng">
              <a:solidFill>
                <a:srgbClr val="A4C2F4"/>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900"/>
                <a:t>QR Code for “Other” goes here</a:t>
              </a:r>
              <a:endParaRPr sz="900"/>
            </a:p>
          </p:txBody>
        </p:sp>
      </p:grpSp>
      <p:sp>
        <p:nvSpPr>
          <p:cNvPr id="114" name="Google Shape;114;p18"/>
          <p:cNvSpPr txBox="1">
            <a:spLocks noGrp="1"/>
          </p:cNvSpPr>
          <p:nvPr>
            <p:ph type="body" idx="4294967295"/>
          </p:nvPr>
        </p:nvSpPr>
        <p:spPr>
          <a:xfrm>
            <a:off x="4433500" y="209100"/>
            <a:ext cx="4340700" cy="4827000"/>
          </a:xfrm>
          <a:prstGeom prst="rect">
            <a:avLst/>
          </a:prstGeom>
          <a:gradFill>
            <a:gsLst>
              <a:gs pos="23000">
                <a:schemeClr val="tx2">
                  <a:lumMod val="75000"/>
                </a:schemeClr>
              </a:gs>
              <a:gs pos="100000">
                <a:srgbClr val="F58F09"/>
              </a:gs>
            </a:gsLst>
            <a:lin ang="5400012" scaled="0"/>
          </a:gradFill>
        </p:spPr>
        <p:txBody>
          <a:bodyPr spcFirstLastPara="1" wrap="square" lIns="91425" tIns="91425" rIns="91425" bIns="91425" anchor="t" anchorCtr="0">
            <a:noAutofit/>
          </a:bodyPr>
          <a:lstStyle/>
          <a:p>
            <a:pPr marL="0" lvl="0" indent="0" algn="l" rtl="0">
              <a:spcBef>
                <a:spcPts val="600"/>
              </a:spcBef>
              <a:spcAft>
                <a:spcPts val="0"/>
              </a:spcAft>
              <a:buNone/>
            </a:pPr>
            <a:r>
              <a:rPr lang="en-US" sz="2800" b="1" dirty="0">
                <a:solidFill>
                  <a:srgbClr val="0B5394"/>
                </a:solidFill>
              </a:rPr>
              <a:t>Fall Parent Conferences</a:t>
            </a:r>
          </a:p>
          <a:p>
            <a:pPr marL="0" lvl="0" indent="0" algn="l" rtl="0">
              <a:spcBef>
                <a:spcPts val="600"/>
              </a:spcBef>
              <a:spcAft>
                <a:spcPts val="0"/>
              </a:spcAft>
              <a:buNone/>
            </a:pPr>
            <a:r>
              <a:rPr lang="en-US" sz="2800" b="1" dirty="0">
                <a:solidFill>
                  <a:srgbClr val="0B5394"/>
                </a:solidFill>
              </a:rPr>
              <a:t>3 ways to sign up</a:t>
            </a:r>
          </a:p>
          <a:p>
            <a:pPr marL="742950" lvl="0" indent="-742950" algn="l" rtl="0">
              <a:spcBef>
                <a:spcPts val="600"/>
              </a:spcBef>
              <a:spcAft>
                <a:spcPts val="0"/>
              </a:spcAft>
              <a:buAutoNum type="arabicParenR"/>
            </a:pPr>
            <a:r>
              <a:rPr lang="en-US" sz="2800" b="1" dirty="0">
                <a:solidFill>
                  <a:srgbClr val="0B5394"/>
                </a:solidFill>
                <a:sym typeface="Wingdings" pitchFamily="2" charset="2"/>
              </a:rPr>
              <a:t>Link</a:t>
            </a:r>
          </a:p>
          <a:p>
            <a:pPr marL="742950" lvl="0" indent="-742950" algn="l" rtl="0">
              <a:spcBef>
                <a:spcPts val="600"/>
              </a:spcBef>
              <a:spcAft>
                <a:spcPts val="0"/>
              </a:spcAft>
              <a:buAutoNum type="arabicParenR"/>
            </a:pPr>
            <a:r>
              <a:rPr lang="en-US" sz="2800" b="1" dirty="0">
                <a:solidFill>
                  <a:srgbClr val="0B5394"/>
                </a:solidFill>
                <a:sym typeface="Wingdings" pitchFamily="2" charset="2"/>
              </a:rPr>
              <a:t>Scanning QR code on your child’s IPAD</a:t>
            </a:r>
          </a:p>
          <a:p>
            <a:pPr marL="742950" lvl="0" indent="-742950" algn="l" rtl="0">
              <a:spcBef>
                <a:spcPts val="600"/>
              </a:spcBef>
              <a:spcAft>
                <a:spcPts val="0"/>
              </a:spcAft>
              <a:buAutoNum type="arabicParenR"/>
            </a:pPr>
            <a:r>
              <a:rPr lang="en-US" sz="2800" b="1" dirty="0">
                <a:solidFill>
                  <a:srgbClr val="0B5394"/>
                </a:solidFill>
                <a:sym typeface="Wingdings" pitchFamily="2" charset="2"/>
              </a:rPr>
              <a:t>Sign up today</a:t>
            </a:r>
          </a:p>
          <a:p>
            <a:pPr marL="742950" lvl="0" indent="-742950" algn="l" rtl="0">
              <a:spcBef>
                <a:spcPts val="600"/>
              </a:spcBef>
              <a:spcAft>
                <a:spcPts val="0"/>
              </a:spcAft>
              <a:buAutoNum type="arabicParenR"/>
            </a:pPr>
            <a:endParaRPr sz="3600" b="1" dirty="0">
              <a:solidFill>
                <a:srgbClr val="0B5394"/>
              </a:solidFill>
            </a:endParaRPr>
          </a:p>
          <a:p>
            <a:pPr marL="0" lvl="0" indent="0" algn="l" rtl="0">
              <a:spcBef>
                <a:spcPts val="600"/>
              </a:spcBef>
              <a:spcAft>
                <a:spcPts val="0"/>
              </a:spcAft>
              <a:buNone/>
            </a:pPr>
            <a:endParaRPr sz="3600" b="1" dirty="0">
              <a:solidFill>
                <a:srgbClr val="0B5394"/>
              </a:solidFill>
            </a:endParaRPr>
          </a:p>
          <a:p>
            <a:pPr marL="0" lvl="0" indent="0" algn="l" rtl="0">
              <a:spcBef>
                <a:spcPts val="600"/>
              </a:spcBef>
              <a:spcAft>
                <a:spcPts val="0"/>
              </a:spcAft>
              <a:buNone/>
            </a:pPr>
            <a:endParaRPr sz="3600" b="1" dirty="0">
              <a:solidFill>
                <a:srgbClr val="0B5394"/>
              </a:solidFill>
            </a:endParaRPr>
          </a:p>
          <a:p>
            <a:pPr marL="0" lvl="0" indent="0" algn="l" rtl="0">
              <a:spcBef>
                <a:spcPts val="600"/>
              </a:spcBef>
              <a:spcAft>
                <a:spcPts val="0"/>
              </a:spcAft>
              <a:buNone/>
            </a:pPr>
            <a:endParaRPr sz="3600" b="1" dirty="0">
              <a:solidFill>
                <a:srgbClr val="0B5394"/>
              </a:solidFill>
            </a:endParaRPr>
          </a:p>
        </p:txBody>
      </p:sp>
    </p:spTree>
    <p:extLst>
      <p:ext uri="{BB962C8B-B14F-4D97-AF65-F5344CB8AC3E}">
        <p14:creationId xmlns:p14="http://schemas.microsoft.com/office/powerpoint/2010/main" val="223918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tx2">
                <a:lumMod val="75000"/>
              </a:schemeClr>
            </a:gs>
            <a:gs pos="100000">
              <a:srgbClr val="F58F09"/>
            </a:gs>
          </a:gsLst>
          <a:lin ang="5400012" scaled="0"/>
        </a:gradFill>
        <a:effectLst/>
      </p:bgPr>
    </p:bg>
    <p:spTree>
      <p:nvGrpSpPr>
        <p:cNvPr id="1" name="Shape 92"/>
        <p:cNvGrpSpPr/>
        <p:nvPr/>
      </p:nvGrpSpPr>
      <p:grpSpPr>
        <a:xfrm>
          <a:off x="0" y="0"/>
          <a:ext cx="0" cy="0"/>
          <a:chOff x="0" y="0"/>
          <a:chExt cx="0" cy="0"/>
        </a:xfrm>
      </p:grpSpPr>
      <p:sp>
        <p:nvSpPr>
          <p:cNvPr id="93" name="Google Shape;93;p17"/>
          <p:cNvSpPr txBox="1">
            <a:spLocks noGrp="1"/>
          </p:cNvSpPr>
          <p:nvPr>
            <p:ph type="ctrTitle" idx="4294967295"/>
          </p:nvPr>
        </p:nvSpPr>
        <p:spPr>
          <a:xfrm>
            <a:off x="2361750" y="339425"/>
            <a:ext cx="5743500" cy="153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9600">
                <a:solidFill>
                  <a:srgbClr val="FFFFFF"/>
                </a:solidFill>
              </a:rPr>
              <a:t>Example</a:t>
            </a:r>
            <a:endParaRPr sz="9600">
              <a:solidFill>
                <a:srgbClr val="FFFFFF"/>
              </a:solidFill>
            </a:endParaRPr>
          </a:p>
        </p:txBody>
      </p:sp>
      <p:sp>
        <p:nvSpPr>
          <p:cNvPr id="94" name="Google Shape;94;p17"/>
          <p:cNvSpPr txBox="1">
            <a:spLocks noGrp="1"/>
          </p:cNvSpPr>
          <p:nvPr>
            <p:ph type="sldNum" idx="12"/>
          </p:nvPr>
        </p:nvSpPr>
        <p:spPr>
          <a:xfrm>
            <a:off x="84805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pic>
        <p:nvPicPr>
          <p:cNvPr id="95" name="Google Shape;95;p17"/>
          <p:cNvPicPr preferRelativeResize="0"/>
          <p:nvPr/>
        </p:nvPicPr>
        <p:blipFill>
          <a:blip r:embed="rId3">
            <a:alphaModFix/>
          </a:blip>
          <a:stretch>
            <a:fillRect/>
          </a:stretch>
        </p:blipFill>
        <p:spPr>
          <a:xfrm>
            <a:off x="3805725" y="2195800"/>
            <a:ext cx="4906275" cy="2823275"/>
          </a:xfrm>
          <a:prstGeom prst="rect">
            <a:avLst/>
          </a:prstGeom>
          <a:noFill/>
          <a:ln>
            <a:noFill/>
          </a:ln>
        </p:spPr>
      </p:pic>
      <p:sp>
        <p:nvSpPr>
          <p:cNvPr id="96" name="Google Shape;96;p17"/>
          <p:cNvSpPr txBox="1"/>
          <p:nvPr/>
        </p:nvSpPr>
        <p:spPr>
          <a:xfrm>
            <a:off x="113025" y="2576125"/>
            <a:ext cx="3692700" cy="69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4"/>
              </a:rPr>
              <a:t>https://www.signupgenius.com/go/508094cafac2ba0f49-8thgrade</a:t>
            </a:r>
            <a:r>
              <a:rPr lang="en" dirty="0"/>
              <a:t> </a:t>
            </a:r>
            <a:endParaRPr dirty="0"/>
          </a:p>
        </p:txBody>
      </p:sp>
      <p:pic>
        <p:nvPicPr>
          <p:cNvPr id="97" name="Google Shape;97;p17"/>
          <p:cNvPicPr preferRelativeResize="0"/>
          <p:nvPr/>
        </p:nvPicPr>
        <p:blipFill>
          <a:blip r:embed="rId5">
            <a:alphaModFix/>
          </a:blip>
          <a:stretch>
            <a:fillRect/>
          </a:stretch>
        </p:blipFill>
        <p:spPr>
          <a:xfrm>
            <a:off x="1066800" y="3123925"/>
            <a:ext cx="1877250" cy="1903476"/>
          </a:xfrm>
          <a:prstGeom prst="rect">
            <a:avLst/>
          </a:prstGeom>
          <a:noFill/>
          <a:ln>
            <a:noFill/>
          </a:ln>
        </p:spPr>
      </p:pic>
    </p:spTree>
    <p:extLst>
      <p:ext uri="{BB962C8B-B14F-4D97-AF65-F5344CB8AC3E}">
        <p14:creationId xmlns:p14="http://schemas.microsoft.com/office/powerpoint/2010/main" val="2004208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100000">
              <a:srgbClr val="737373"/>
            </a:gs>
          </a:gsLst>
          <a:lin ang="5400012" scaled="0"/>
        </a:gradFill>
        <a:effectLst/>
      </p:bgPr>
    </p:bg>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Questions?</a:t>
            </a:r>
            <a:endParaRPr sz="36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96" name="Google Shape;96;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7" name="Google Shape;97;p19"/>
          <p:cNvPicPr preferRelativeResize="0"/>
          <p:nvPr/>
        </p:nvPicPr>
        <p:blipFill>
          <a:blip r:embed="rId3">
            <a:alphaModFix/>
          </a:blip>
          <a:stretch>
            <a:fillRect/>
          </a:stretch>
        </p:blipFill>
        <p:spPr>
          <a:xfrm>
            <a:off x="2009700" y="1196100"/>
            <a:ext cx="5124600" cy="3416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BFBFBF"/>
            </a:gs>
            <a:gs pos="100000">
              <a:srgbClr val="737373"/>
            </a:gs>
          </a:gsLst>
          <a:lin ang="5400012" scaled="0"/>
        </a:gradFill>
        <a:effectLst/>
      </p:bgPr>
    </p:bg>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4800" b="1">
                <a:solidFill>
                  <a:srgbClr val="000000"/>
                </a:solidFill>
              </a:rPr>
              <a:t>Thank you!</a:t>
            </a:r>
            <a:endParaRPr sz="4800" b="1">
              <a:solidFill>
                <a:srgbClr val="000000"/>
              </a:solidFill>
            </a:endParaRPr>
          </a:p>
        </p:txBody>
      </p:sp>
      <p:pic>
        <p:nvPicPr>
          <p:cNvPr id="104" name="Google Shape;104;p20"/>
          <p:cNvPicPr preferRelativeResize="0"/>
          <p:nvPr/>
        </p:nvPicPr>
        <p:blipFill>
          <a:blip r:embed="rId3">
            <a:alphaModFix/>
          </a:blip>
          <a:stretch>
            <a:fillRect/>
          </a:stretch>
        </p:blipFill>
        <p:spPr>
          <a:xfrm>
            <a:off x="2494499" y="2041975"/>
            <a:ext cx="4155000" cy="27510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2967</TotalTime>
  <Words>508</Words>
  <Application>Microsoft Macintosh PowerPoint</Application>
  <PresentationFormat>On-screen Show (16:9)</PresentationFormat>
  <Paragraphs>130</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Simple Light</vt:lpstr>
      <vt:lpstr>Welcome to Los Alisos Magnet Middle School: Coffee with the Counselors</vt:lpstr>
      <vt:lpstr>Social Media Use by Youth  </vt:lpstr>
      <vt:lpstr>Positive Aspects of Social Media in Schools </vt:lpstr>
      <vt:lpstr>Positive Aspects of Social Media for Prevention </vt:lpstr>
      <vt:lpstr>Popular Social Networking Sites</vt:lpstr>
      <vt:lpstr>Tips to Keep Teens Safe on Social Media</vt:lpstr>
      <vt:lpstr>Other Social Media  Apps</vt:lpstr>
      <vt:lpstr>Pros and Cons</vt:lpstr>
      <vt:lpstr>Pros and Cons (cont)</vt:lpstr>
      <vt:lpstr>Risks of SNS</vt:lpstr>
      <vt:lpstr>Dos and Don’t</vt:lpstr>
      <vt:lpstr>Informative Websites</vt:lpstr>
      <vt:lpstr>PowerPoint Presentation</vt:lpstr>
      <vt:lpstr>Example</vt:lpstr>
      <vt:lpstr>Questions?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Los Alisos Magnet Middle School: Coffee with the Counselors</dc:title>
  <cp:lastModifiedBy>nlmstaff nlmusd</cp:lastModifiedBy>
  <cp:revision>20</cp:revision>
  <dcterms:modified xsi:type="dcterms:W3CDTF">2018-10-13T15:54:21Z</dcterms:modified>
</cp:coreProperties>
</file>