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  <p:sldMasterId id="2147483691" r:id="rId3"/>
  </p:sldMasterIdLst>
  <p:notesMasterIdLst>
    <p:notesMasterId r:id="rId25"/>
  </p:notesMasterIdLst>
  <p:sldIdLst>
    <p:sldId id="5428" r:id="rId4"/>
    <p:sldId id="5430" r:id="rId5"/>
    <p:sldId id="5417" r:id="rId6"/>
    <p:sldId id="5425" r:id="rId7"/>
    <p:sldId id="5426" r:id="rId8"/>
    <p:sldId id="274" r:id="rId9"/>
    <p:sldId id="275" r:id="rId10"/>
    <p:sldId id="277" r:id="rId11"/>
    <p:sldId id="281" r:id="rId12"/>
    <p:sldId id="283" r:id="rId13"/>
    <p:sldId id="5427" r:id="rId14"/>
    <p:sldId id="263" r:id="rId15"/>
    <p:sldId id="280" r:id="rId16"/>
    <p:sldId id="271" r:id="rId17"/>
    <p:sldId id="265" r:id="rId18"/>
    <p:sldId id="3354" r:id="rId19"/>
    <p:sldId id="5422" r:id="rId20"/>
    <p:sldId id="5423" r:id="rId21"/>
    <p:sldId id="5421" r:id="rId22"/>
    <p:sldId id="4388" r:id="rId23"/>
    <p:sldId id="542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9"/>
    <p:restoredTop sz="82129"/>
  </p:normalViewPr>
  <p:slideViewPr>
    <p:cSldViewPr snapToGrid="0" snapToObjects="1">
      <p:cViewPr varScale="1">
        <p:scale>
          <a:sx n="129" d="100"/>
          <a:sy n="129" d="100"/>
        </p:scale>
        <p:origin x="216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F1AD86-A031-44C5-93EF-C84B1AA502CF}" type="doc">
      <dgm:prSet loTypeId="urn:microsoft.com/office/officeart/2005/8/layout/default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5FE902-2161-4D49-A9F5-8B638F55B8C0}">
      <dgm:prSet/>
      <dgm:spPr/>
      <dgm:t>
        <a:bodyPr/>
        <a:lstStyle/>
        <a:p>
          <a:r>
            <a:rPr lang="en-US" dirty="0"/>
            <a:t>Los Gatos Saratoga Union High School District, the Los Gatos Union School District</a:t>
          </a:r>
        </a:p>
      </dgm:t>
    </dgm:pt>
    <dgm:pt modelId="{2117652A-1B0F-4291-B303-C8ECFBBA09AE}" type="parTrans" cxnId="{B4856D00-E99F-4A16-8838-A9C6FC75AA1F}">
      <dgm:prSet/>
      <dgm:spPr/>
      <dgm:t>
        <a:bodyPr/>
        <a:lstStyle/>
        <a:p>
          <a:endParaRPr lang="en-US"/>
        </a:p>
      </dgm:t>
    </dgm:pt>
    <dgm:pt modelId="{41DD5AAC-ADA3-4683-B346-BA4996D6BD34}" type="sibTrans" cxnId="{B4856D00-E99F-4A16-8838-A9C6FC75AA1F}">
      <dgm:prSet/>
      <dgm:spPr/>
      <dgm:t>
        <a:bodyPr/>
        <a:lstStyle/>
        <a:p>
          <a:endParaRPr lang="en-US"/>
        </a:p>
      </dgm:t>
    </dgm:pt>
    <dgm:pt modelId="{23799D7F-FA33-4D79-BD33-3F3A29FF04CF}">
      <dgm:prSet/>
      <dgm:spPr/>
      <dgm:t>
        <a:bodyPr/>
        <a:lstStyle/>
        <a:p>
          <a:r>
            <a:rPr lang="en-US"/>
            <a:t>Town of Los Gatos</a:t>
          </a:r>
        </a:p>
      </dgm:t>
    </dgm:pt>
    <dgm:pt modelId="{7FB1807B-3557-472D-B483-8A0561041D9B}" type="parTrans" cxnId="{8B69D836-75A6-4E16-BADF-C31DAAC484FA}">
      <dgm:prSet/>
      <dgm:spPr/>
      <dgm:t>
        <a:bodyPr/>
        <a:lstStyle/>
        <a:p>
          <a:endParaRPr lang="en-US"/>
        </a:p>
      </dgm:t>
    </dgm:pt>
    <dgm:pt modelId="{F01C18FB-6A95-4818-879E-2C8489F3FECE}" type="sibTrans" cxnId="{8B69D836-75A6-4E16-BADF-C31DAAC484FA}">
      <dgm:prSet/>
      <dgm:spPr/>
      <dgm:t>
        <a:bodyPr/>
        <a:lstStyle/>
        <a:p>
          <a:endParaRPr lang="en-US"/>
        </a:p>
      </dgm:t>
    </dgm:pt>
    <dgm:pt modelId="{352870A5-CBF2-470F-9336-BF4CEB19EE26}">
      <dgm:prSet/>
      <dgm:spPr/>
      <dgm:t>
        <a:bodyPr/>
        <a:lstStyle/>
        <a:p>
          <a:r>
            <a:rPr lang="en-US"/>
            <a:t>Community Members</a:t>
          </a:r>
        </a:p>
      </dgm:t>
    </dgm:pt>
    <dgm:pt modelId="{16064B83-1A63-4907-A10D-DC357F91E034}" type="parTrans" cxnId="{54FDFFE0-D35F-4437-98EA-385BE0F89B68}">
      <dgm:prSet/>
      <dgm:spPr/>
      <dgm:t>
        <a:bodyPr/>
        <a:lstStyle/>
        <a:p>
          <a:endParaRPr lang="en-US"/>
        </a:p>
      </dgm:t>
    </dgm:pt>
    <dgm:pt modelId="{6BE21DFF-50E7-402F-A4CA-13A11E5181BA}" type="sibTrans" cxnId="{54FDFFE0-D35F-4437-98EA-385BE0F89B68}">
      <dgm:prSet/>
      <dgm:spPr/>
      <dgm:t>
        <a:bodyPr/>
        <a:lstStyle/>
        <a:p>
          <a:endParaRPr lang="en-US"/>
        </a:p>
      </dgm:t>
    </dgm:pt>
    <dgm:pt modelId="{F587C376-1AC0-45CB-B84D-5F2B670B1EA7}">
      <dgm:prSet/>
      <dgm:spPr/>
      <dgm:t>
        <a:bodyPr/>
        <a:lstStyle/>
        <a:p>
          <a:r>
            <a:rPr lang="en-US"/>
            <a:t>Students</a:t>
          </a:r>
        </a:p>
      </dgm:t>
    </dgm:pt>
    <dgm:pt modelId="{91843F70-8314-4BF7-BB35-977BE5272B96}" type="parTrans" cxnId="{970CCBC7-F1D1-4B50-9E62-505182B3890F}">
      <dgm:prSet/>
      <dgm:spPr/>
      <dgm:t>
        <a:bodyPr/>
        <a:lstStyle/>
        <a:p>
          <a:endParaRPr lang="en-US"/>
        </a:p>
      </dgm:t>
    </dgm:pt>
    <dgm:pt modelId="{B07E4A3C-30AA-4B8E-8595-47E61309A646}" type="sibTrans" cxnId="{970CCBC7-F1D1-4B50-9E62-505182B3890F}">
      <dgm:prSet/>
      <dgm:spPr/>
      <dgm:t>
        <a:bodyPr/>
        <a:lstStyle/>
        <a:p>
          <a:endParaRPr lang="en-US"/>
        </a:p>
      </dgm:t>
    </dgm:pt>
    <dgm:pt modelId="{282EE223-708D-465B-B820-C224E3081943}">
      <dgm:prSet/>
      <dgm:spPr/>
      <dgm:t>
        <a:bodyPr/>
        <a:lstStyle/>
        <a:p>
          <a:r>
            <a:rPr lang="en-US"/>
            <a:t>Stakeholders</a:t>
          </a:r>
        </a:p>
      </dgm:t>
    </dgm:pt>
    <dgm:pt modelId="{D4AA025A-27F6-4F13-BC1B-4F2ADFD53375}" type="parTrans" cxnId="{8F32474C-FC0B-4EFC-85CE-1563E2792E4F}">
      <dgm:prSet/>
      <dgm:spPr/>
      <dgm:t>
        <a:bodyPr/>
        <a:lstStyle/>
        <a:p>
          <a:endParaRPr lang="en-US"/>
        </a:p>
      </dgm:t>
    </dgm:pt>
    <dgm:pt modelId="{212407D0-24BE-4F5E-9998-00F8CB407D95}" type="sibTrans" cxnId="{8F32474C-FC0B-4EFC-85CE-1563E2792E4F}">
      <dgm:prSet/>
      <dgm:spPr/>
      <dgm:t>
        <a:bodyPr/>
        <a:lstStyle/>
        <a:p>
          <a:endParaRPr lang="en-US"/>
        </a:p>
      </dgm:t>
    </dgm:pt>
    <dgm:pt modelId="{E7805EC8-68C2-5848-9B73-D8D29273F058}" type="pres">
      <dgm:prSet presAssocID="{CCF1AD86-A031-44C5-93EF-C84B1AA502CF}" presName="diagram" presStyleCnt="0">
        <dgm:presLayoutVars>
          <dgm:dir/>
          <dgm:resizeHandles val="exact"/>
        </dgm:presLayoutVars>
      </dgm:prSet>
      <dgm:spPr/>
    </dgm:pt>
    <dgm:pt modelId="{D8FA9B0A-B1C7-F445-8E02-CE6D166BDCD1}" type="pres">
      <dgm:prSet presAssocID="{365FE902-2161-4D49-A9F5-8B638F55B8C0}" presName="node" presStyleLbl="node1" presStyleIdx="0" presStyleCnt="5">
        <dgm:presLayoutVars>
          <dgm:bulletEnabled val="1"/>
        </dgm:presLayoutVars>
      </dgm:prSet>
      <dgm:spPr/>
    </dgm:pt>
    <dgm:pt modelId="{861A905E-7B26-3A48-8511-019251B6242C}" type="pres">
      <dgm:prSet presAssocID="{41DD5AAC-ADA3-4683-B346-BA4996D6BD34}" presName="sibTrans" presStyleCnt="0"/>
      <dgm:spPr/>
    </dgm:pt>
    <dgm:pt modelId="{0F138E64-7ACA-CD4D-8344-2A40F53E7673}" type="pres">
      <dgm:prSet presAssocID="{23799D7F-FA33-4D79-BD33-3F3A29FF04CF}" presName="node" presStyleLbl="node1" presStyleIdx="1" presStyleCnt="5">
        <dgm:presLayoutVars>
          <dgm:bulletEnabled val="1"/>
        </dgm:presLayoutVars>
      </dgm:prSet>
      <dgm:spPr/>
    </dgm:pt>
    <dgm:pt modelId="{DAC96BCD-2183-B54A-8A13-5A0EEA7F58A7}" type="pres">
      <dgm:prSet presAssocID="{F01C18FB-6A95-4818-879E-2C8489F3FECE}" presName="sibTrans" presStyleCnt="0"/>
      <dgm:spPr/>
    </dgm:pt>
    <dgm:pt modelId="{B9C14228-5535-204E-8DB0-7D51ADC36150}" type="pres">
      <dgm:prSet presAssocID="{352870A5-CBF2-470F-9336-BF4CEB19EE26}" presName="node" presStyleLbl="node1" presStyleIdx="2" presStyleCnt="5">
        <dgm:presLayoutVars>
          <dgm:bulletEnabled val="1"/>
        </dgm:presLayoutVars>
      </dgm:prSet>
      <dgm:spPr/>
    </dgm:pt>
    <dgm:pt modelId="{7986F716-A951-9A49-BADE-AE84D29F6673}" type="pres">
      <dgm:prSet presAssocID="{6BE21DFF-50E7-402F-A4CA-13A11E5181BA}" presName="sibTrans" presStyleCnt="0"/>
      <dgm:spPr/>
    </dgm:pt>
    <dgm:pt modelId="{CAE7B7C1-B4C7-9A46-8E66-888D136EE00B}" type="pres">
      <dgm:prSet presAssocID="{F587C376-1AC0-45CB-B84D-5F2B670B1EA7}" presName="node" presStyleLbl="node1" presStyleIdx="3" presStyleCnt="5">
        <dgm:presLayoutVars>
          <dgm:bulletEnabled val="1"/>
        </dgm:presLayoutVars>
      </dgm:prSet>
      <dgm:spPr/>
    </dgm:pt>
    <dgm:pt modelId="{F72B1602-0780-7D44-9C09-7D0BA8903331}" type="pres">
      <dgm:prSet presAssocID="{B07E4A3C-30AA-4B8E-8595-47E61309A646}" presName="sibTrans" presStyleCnt="0"/>
      <dgm:spPr/>
    </dgm:pt>
    <dgm:pt modelId="{9A70C2AB-A1B7-4641-9729-3AC2D6BEC737}" type="pres">
      <dgm:prSet presAssocID="{282EE223-708D-465B-B820-C224E3081943}" presName="node" presStyleLbl="node1" presStyleIdx="4" presStyleCnt="5">
        <dgm:presLayoutVars>
          <dgm:bulletEnabled val="1"/>
        </dgm:presLayoutVars>
      </dgm:prSet>
      <dgm:spPr/>
    </dgm:pt>
  </dgm:ptLst>
  <dgm:cxnLst>
    <dgm:cxn modelId="{B4856D00-E99F-4A16-8838-A9C6FC75AA1F}" srcId="{CCF1AD86-A031-44C5-93EF-C84B1AA502CF}" destId="{365FE902-2161-4D49-A9F5-8B638F55B8C0}" srcOrd="0" destOrd="0" parTransId="{2117652A-1B0F-4291-B303-C8ECFBBA09AE}" sibTransId="{41DD5AAC-ADA3-4683-B346-BA4996D6BD34}"/>
    <dgm:cxn modelId="{9A4D042C-6EFD-734C-A7BC-8C44B7F47AC8}" type="presOf" srcId="{365FE902-2161-4D49-A9F5-8B638F55B8C0}" destId="{D8FA9B0A-B1C7-F445-8E02-CE6D166BDCD1}" srcOrd="0" destOrd="0" presId="urn:microsoft.com/office/officeart/2005/8/layout/default"/>
    <dgm:cxn modelId="{8B69D836-75A6-4E16-BADF-C31DAAC484FA}" srcId="{CCF1AD86-A031-44C5-93EF-C84B1AA502CF}" destId="{23799D7F-FA33-4D79-BD33-3F3A29FF04CF}" srcOrd="1" destOrd="0" parTransId="{7FB1807B-3557-472D-B483-8A0561041D9B}" sibTransId="{F01C18FB-6A95-4818-879E-2C8489F3FECE}"/>
    <dgm:cxn modelId="{8F32474C-FC0B-4EFC-85CE-1563E2792E4F}" srcId="{CCF1AD86-A031-44C5-93EF-C84B1AA502CF}" destId="{282EE223-708D-465B-B820-C224E3081943}" srcOrd="4" destOrd="0" parTransId="{D4AA025A-27F6-4F13-BC1B-4F2ADFD53375}" sibTransId="{212407D0-24BE-4F5E-9998-00F8CB407D95}"/>
    <dgm:cxn modelId="{7F2C0955-C028-5243-A5D4-FE68C447BC86}" type="presOf" srcId="{282EE223-708D-465B-B820-C224E3081943}" destId="{9A70C2AB-A1B7-4641-9729-3AC2D6BEC737}" srcOrd="0" destOrd="0" presId="urn:microsoft.com/office/officeart/2005/8/layout/default"/>
    <dgm:cxn modelId="{F8D70270-E327-9841-96D4-B2F462C55A76}" type="presOf" srcId="{23799D7F-FA33-4D79-BD33-3F3A29FF04CF}" destId="{0F138E64-7ACA-CD4D-8344-2A40F53E7673}" srcOrd="0" destOrd="0" presId="urn:microsoft.com/office/officeart/2005/8/layout/default"/>
    <dgm:cxn modelId="{2D614175-9B01-E640-8CB1-59732DB660E1}" type="presOf" srcId="{F587C376-1AC0-45CB-B84D-5F2B670B1EA7}" destId="{CAE7B7C1-B4C7-9A46-8E66-888D136EE00B}" srcOrd="0" destOrd="0" presId="urn:microsoft.com/office/officeart/2005/8/layout/default"/>
    <dgm:cxn modelId="{E69C79A8-1C47-894C-ABF9-75F2316A6FB8}" type="presOf" srcId="{CCF1AD86-A031-44C5-93EF-C84B1AA502CF}" destId="{E7805EC8-68C2-5848-9B73-D8D29273F058}" srcOrd="0" destOrd="0" presId="urn:microsoft.com/office/officeart/2005/8/layout/default"/>
    <dgm:cxn modelId="{3D074DBC-6D45-364B-8ACD-0C7C2F379600}" type="presOf" srcId="{352870A5-CBF2-470F-9336-BF4CEB19EE26}" destId="{B9C14228-5535-204E-8DB0-7D51ADC36150}" srcOrd="0" destOrd="0" presId="urn:microsoft.com/office/officeart/2005/8/layout/default"/>
    <dgm:cxn modelId="{970CCBC7-F1D1-4B50-9E62-505182B3890F}" srcId="{CCF1AD86-A031-44C5-93EF-C84B1AA502CF}" destId="{F587C376-1AC0-45CB-B84D-5F2B670B1EA7}" srcOrd="3" destOrd="0" parTransId="{91843F70-8314-4BF7-BB35-977BE5272B96}" sibTransId="{B07E4A3C-30AA-4B8E-8595-47E61309A646}"/>
    <dgm:cxn modelId="{54FDFFE0-D35F-4437-98EA-385BE0F89B68}" srcId="{CCF1AD86-A031-44C5-93EF-C84B1AA502CF}" destId="{352870A5-CBF2-470F-9336-BF4CEB19EE26}" srcOrd="2" destOrd="0" parTransId="{16064B83-1A63-4907-A10D-DC357F91E034}" sibTransId="{6BE21DFF-50E7-402F-A4CA-13A11E5181BA}"/>
    <dgm:cxn modelId="{01400F44-97F1-8042-A7FC-1CD87C95C859}" type="presParOf" srcId="{E7805EC8-68C2-5848-9B73-D8D29273F058}" destId="{D8FA9B0A-B1C7-F445-8E02-CE6D166BDCD1}" srcOrd="0" destOrd="0" presId="urn:microsoft.com/office/officeart/2005/8/layout/default"/>
    <dgm:cxn modelId="{A12BF8D0-68FE-0946-ACF6-F684AE06CDC0}" type="presParOf" srcId="{E7805EC8-68C2-5848-9B73-D8D29273F058}" destId="{861A905E-7B26-3A48-8511-019251B6242C}" srcOrd="1" destOrd="0" presId="urn:microsoft.com/office/officeart/2005/8/layout/default"/>
    <dgm:cxn modelId="{E9C312FA-1486-B24B-80E1-0F279EB29CF7}" type="presParOf" srcId="{E7805EC8-68C2-5848-9B73-D8D29273F058}" destId="{0F138E64-7ACA-CD4D-8344-2A40F53E7673}" srcOrd="2" destOrd="0" presId="urn:microsoft.com/office/officeart/2005/8/layout/default"/>
    <dgm:cxn modelId="{9DA8D846-0CB9-A947-8918-3D69E548BA90}" type="presParOf" srcId="{E7805EC8-68C2-5848-9B73-D8D29273F058}" destId="{DAC96BCD-2183-B54A-8A13-5A0EEA7F58A7}" srcOrd="3" destOrd="0" presId="urn:microsoft.com/office/officeart/2005/8/layout/default"/>
    <dgm:cxn modelId="{B3420DFE-F117-5F49-9FE7-BBE7CFF04318}" type="presParOf" srcId="{E7805EC8-68C2-5848-9B73-D8D29273F058}" destId="{B9C14228-5535-204E-8DB0-7D51ADC36150}" srcOrd="4" destOrd="0" presId="urn:microsoft.com/office/officeart/2005/8/layout/default"/>
    <dgm:cxn modelId="{FCBC2FAE-C5F7-3E47-842E-C9848235D098}" type="presParOf" srcId="{E7805EC8-68C2-5848-9B73-D8D29273F058}" destId="{7986F716-A951-9A49-BADE-AE84D29F6673}" srcOrd="5" destOrd="0" presId="urn:microsoft.com/office/officeart/2005/8/layout/default"/>
    <dgm:cxn modelId="{F89D3E77-AD8F-D347-8B8E-D78540A5B910}" type="presParOf" srcId="{E7805EC8-68C2-5848-9B73-D8D29273F058}" destId="{CAE7B7C1-B4C7-9A46-8E66-888D136EE00B}" srcOrd="6" destOrd="0" presId="urn:microsoft.com/office/officeart/2005/8/layout/default"/>
    <dgm:cxn modelId="{30AE0B25-752F-3642-90C4-64E730BC3469}" type="presParOf" srcId="{E7805EC8-68C2-5848-9B73-D8D29273F058}" destId="{F72B1602-0780-7D44-9C09-7D0BA8903331}" srcOrd="7" destOrd="0" presId="urn:microsoft.com/office/officeart/2005/8/layout/default"/>
    <dgm:cxn modelId="{E0FA9C97-1644-2549-84BA-4ED0366EE749}" type="presParOf" srcId="{E7805EC8-68C2-5848-9B73-D8D29273F058}" destId="{9A70C2AB-A1B7-4641-9729-3AC2D6BEC73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A9B0A-B1C7-F445-8E02-CE6D166BDCD1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Los Gatos Saratoga Union High School District, the Los Gatos Union School District</a:t>
          </a:r>
        </a:p>
      </dsp:txBody>
      <dsp:txXfrm>
        <a:off x="0" y="39687"/>
        <a:ext cx="3286125" cy="1971675"/>
      </dsp:txXfrm>
    </dsp:sp>
    <dsp:sp modelId="{0F138E64-7ACA-CD4D-8344-2A40F53E7673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Town of Los Gatos</a:t>
          </a:r>
        </a:p>
      </dsp:txBody>
      <dsp:txXfrm>
        <a:off x="3614737" y="39687"/>
        <a:ext cx="3286125" cy="1971675"/>
      </dsp:txXfrm>
    </dsp:sp>
    <dsp:sp modelId="{B9C14228-5535-204E-8DB0-7D51ADC36150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Community Members</a:t>
          </a:r>
        </a:p>
      </dsp:txBody>
      <dsp:txXfrm>
        <a:off x="7229475" y="39687"/>
        <a:ext cx="3286125" cy="1971675"/>
      </dsp:txXfrm>
    </dsp:sp>
    <dsp:sp modelId="{CAE7B7C1-B4C7-9A46-8E66-888D136EE00B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Students</a:t>
          </a:r>
        </a:p>
      </dsp:txBody>
      <dsp:txXfrm>
        <a:off x="1807368" y="2339975"/>
        <a:ext cx="3286125" cy="1971675"/>
      </dsp:txXfrm>
    </dsp:sp>
    <dsp:sp modelId="{9A70C2AB-A1B7-4641-9729-3AC2D6BEC737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Stakeholders</a:t>
          </a:r>
        </a:p>
      </dsp:txBody>
      <dsp:txXfrm>
        <a:off x="5422106" y="2339975"/>
        <a:ext cx="3286125" cy="19716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CD5A61-D4FD-D04C-9BA6-5F36A82BF220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183F03-34DF-8848-83D7-9D19ED5672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320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BEN </a:t>
            </a:r>
            <a:endParaRPr/>
          </a:p>
        </p:txBody>
      </p:sp>
      <p:sp>
        <p:nvSpPr>
          <p:cNvPr id="254" name="Google Shape;25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0" name="Google Shape;31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11" name="Google Shape;311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5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841375" y="1236663"/>
            <a:ext cx="5937250" cy="3340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7" name="Google Shape;317;p16:notes"/>
          <p:cNvSpPr txBox="1">
            <a:spLocks noGrp="1"/>
          </p:cNvSpPr>
          <p:nvPr>
            <p:ph type="body" idx="1"/>
          </p:nvPr>
        </p:nvSpPr>
        <p:spPr>
          <a:xfrm>
            <a:off x="761788" y="4763032"/>
            <a:ext cx="6094305" cy="38970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025" tIns="50000" rIns="100025" bIns="500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18" name="Google Shape;318;p16:notes"/>
          <p:cNvSpPr txBox="1">
            <a:spLocks noGrp="1"/>
          </p:cNvSpPr>
          <p:nvPr>
            <p:ph type="sldNum" idx="12"/>
          </p:nvPr>
        </p:nvSpPr>
        <p:spPr>
          <a:xfrm>
            <a:off x="4315037" y="9400632"/>
            <a:ext cx="3301082" cy="496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0025" tIns="50000" rIns="100025" bIns="500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Calibri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6" name="Google Shape;326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7" name="Google Shape;327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:notes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Microsoft </a:t>
            </a: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Engineering Excellence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:notes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Microsoft Confidential</a:t>
            </a:r>
            <a:endParaRPr/>
          </a:p>
        </p:txBody>
      </p:sp>
      <p:sp>
        <p:nvSpPr>
          <p:cNvPr id="341" name="Google Shape;341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:notes"/>
          <p:cNvSpPr>
            <a:spLocks noGrp="1" noRot="1" noChangeAspect="1"/>
          </p:cNvSpPr>
          <p:nvPr>
            <p:ph type="sldImg" idx="3"/>
          </p:nvPr>
        </p:nvSpPr>
        <p:spPr>
          <a:xfrm>
            <a:off x="2349500" y="344488"/>
            <a:ext cx="4648200" cy="26146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19:notes"/>
          <p:cNvSpPr txBox="1">
            <a:spLocks noGrp="1"/>
          </p:cNvSpPr>
          <p:nvPr>
            <p:ph type="body" idx="1"/>
          </p:nvPr>
        </p:nvSpPr>
        <p:spPr>
          <a:xfrm>
            <a:off x="419100" y="3149204"/>
            <a:ext cx="8534400" cy="350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/>
              <a:t>HEATHER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lang="en-US"/>
              <a:t>Perception is everything because what we perceive to be real becomes real to us in its concequences.</a:t>
            </a:r>
            <a:endParaRPr/>
          </a:p>
        </p:txBody>
      </p:sp>
      <p:sp>
        <p:nvSpPr>
          <p:cNvPr id="380" name="Google Shape;380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97" name="Google Shape;39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/>
          </a:p>
        </p:txBody>
      </p:sp>
      <p:sp>
        <p:nvSpPr>
          <p:cNvPr id="398" name="Google Shape;398;p25:notes"/>
          <p:cNvSpPr txBox="1"/>
          <p:nvPr/>
        </p:nvSpPr>
        <p:spPr>
          <a:xfrm>
            <a:off x="4112495" y="9066301"/>
            <a:ext cx="3146133" cy="4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450" tIns="47725" rIns="95450" bIns="47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them to think specifically... Example: Football tailgate parties are about having fun WITHOUT using alcohol...WHAT IF adults intentionally role modeled fun, alcohol-free tailgating in order to influence the youth in the community.</a:t>
            </a:r>
          </a:p>
          <a:p>
            <a:endParaRPr lang="en-US" dirty="0"/>
          </a:p>
          <a:p>
            <a:r>
              <a:rPr lang="en-US" dirty="0"/>
              <a:t>Could use prompts like: What if...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A24A0E-AE35-E946-9FC7-7D8852F38F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28747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developed, Pilot tested by 163 students, refined, in print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83F03-34DF-8848-83D7-9D19ED56726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1394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Intentional practice in wording and asking things from a positive frame. </a:t>
            </a:r>
          </a:p>
          <a:p>
            <a:r>
              <a:rPr lang="en-US" dirty="0"/>
              <a:t>Instead of why is it important to reduce underage drinking in our community...why is it important to have a growing number of healthy, substance free youth. </a:t>
            </a:r>
          </a:p>
          <a:p>
            <a:r>
              <a:rPr lang="en-US" dirty="0"/>
              <a:t>Discovering what hopes the community has for our youth</a:t>
            </a:r>
          </a:p>
          <a:p>
            <a:r>
              <a:rPr lang="en-US" dirty="0"/>
              <a:t>Instead of what things don’t you want to be hearing about...we’re asking: What positive stories do you want to hear in your community regarding students choosing NOT to use alcohol?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183F03-34DF-8848-83D7-9D19ED56726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41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FA2FB-1BDA-844C-9E4F-3907EA45DD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F3F18-278C-A849-A8B5-EDD78E17E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28A02-780C-D24C-856B-045AEF522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BABE5-2A42-DD4E-BF5F-986AE13F6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53D9D0-66B7-FF44-8913-563D111D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1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B0FD8-451F-A64C-9FC3-A1F05C48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4FB53-BA8F-E741-9F29-A21747033C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8B99E-DECE-F74C-BD39-B9A53F3FF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E0BEF-0695-3D43-AC74-48FE33DF8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47D77-CE8B-D943-9ECF-68047FC37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6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85DD0-A4A4-F845-9075-7D5B05F3F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7C30B-D0E9-B544-B694-D3516D380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19C64-7497-FA4D-A70E-8EB596EE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7DD76-F90A-ED4A-B249-6C6CF6611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61490-FF97-B54C-AC6D-F8BFE59D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281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D5DCB-6ED7-0C44-81FF-5354C6ABB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EBFB6A-BDFD-4741-8C7E-2D5E58E7E2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D63D05-4D02-7144-B728-28C617C3D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4239F-1A10-1E4F-83C7-395D6A85C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66E6AD-3A88-1F49-BF02-36E4859C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82F9CA-7AD1-7141-8E3C-8966624E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04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22159-B905-D046-BEE7-0A43E9B90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7EBC05-D5CE-064B-92D5-CCF810167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6FE304-BCA6-1C4D-A4B4-CB9280B4B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19597-F726-5145-AAFD-22A9263AB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204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8BF185-E08D-854F-A5A4-FE5CE3BECC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7E3275-B2CF-094E-A9B2-A7081B096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E5C63-B8FE-F34C-B666-DD69F408D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5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1025102"/>
            <a:ext cx="4011084" cy="1162050"/>
          </a:xfrm>
        </p:spPr>
        <p:txBody>
          <a:bodyPr anchor="b"/>
          <a:lstStyle>
            <a:lvl1pPr algn="l">
              <a:defRPr sz="112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025102"/>
            <a:ext cx="6815667" cy="484845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2187155"/>
            <a:ext cx="4011084" cy="3686409"/>
          </a:xfrm>
        </p:spPr>
        <p:txBody>
          <a:bodyPr/>
          <a:lstStyle>
            <a:lvl1pPr marL="0" indent="0">
              <a:buNone/>
              <a:defRPr sz="788"/>
            </a:lvl1pPr>
            <a:lvl2pPr marL="257175" indent="0">
              <a:buNone/>
              <a:defRPr sz="675"/>
            </a:lvl2pPr>
            <a:lvl3pPr marL="514350" indent="0">
              <a:buNone/>
              <a:defRPr sz="563"/>
            </a:lvl3pPr>
            <a:lvl4pPr marL="771525" indent="0">
              <a:buNone/>
              <a:defRPr sz="506"/>
            </a:lvl4pPr>
            <a:lvl5pPr marL="1028700" indent="0">
              <a:buNone/>
              <a:defRPr sz="506"/>
            </a:lvl5pPr>
            <a:lvl6pPr marL="1285875" indent="0">
              <a:buNone/>
              <a:defRPr sz="506"/>
            </a:lvl6pPr>
            <a:lvl7pPr marL="1543050" indent="0">
              <a:buNone/>
              <a:defRPr sz="506"/>
            </a:lvl7pPr>
            <a:lvl8pPr marL="1800225" indent="0">
              <a:buNone/>
              <a:defRPr sz="506"/>
            </a:lvl8pPr>
            <a:lvl9pPr marL="2057400" indent="0">
              <a:buNone/>
              <a:defRPr sz="506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5897767"/>
            <a:ext cx="2844800" cy="365125"/>
          </a:xfrm>
        </p:spPr>
        <p:txBody>
          <a:bodyPr/>
          <a:lstStyle/>
          <a:p>
            <a:fld id="{44032F4B-659B-A840-B311-8621589B67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5897767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5897767"/>
            <a:ext cx="2844800" cy="365125"/>
          </a:xfrm>
        </p:spPr>
        <p:txBody>
          <a:bodyPr/>
          <a:lstStyle/>
          <a:p>
            <a:fld id="{24980C89-F35B-B44C-8BD9-AE1E97EC4C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950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andscape (Fullsc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noFill/>
          <a:ln w="25400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0" algn="ctr" rtl="0" latinLnBrk="0">
              <a:spcBef>
                <a:spcPct val="20000"/>
              </a:spcBef>
              <a:buFontTx/>
              <a:buNone/>
              <a:defRPr sz="18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>
              <a:buFontTx/>
              <a:buNone/>
            </a:pPr>
            <a:r>
              <a:rPr lang="en-US" i="0" dirty="0"/>
              <a:t>Click icon</a:t>
            </a:r>
            <a:r>
              <a:rPr lang="en-US" i="0" baseline="0" dirty="0"/>
              <a:t> to add </a:t>
            </a:r>
            <a:r>
              <a:rPr lang="en-US" i="0" dirty="0"/>
              <a:t>full page picture</a:t>
            </a:r>
            <a:endParaRPr lang="en-US" i="0" baseline="0" dirty="0"/>
          </a:p>
          <a:p>
            <a:pPr marL="0" marR="0" indent="0"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  <a:p>
            <a:pPr algn="ctr">
              <a:buFontTx/>
              <a:buNone/>
            </a:pP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3711520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559178" y="233241"/>
            <a:ext cx="6187073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18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/>
              <a:t>Drag picture to placeholder or click icon to add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7010400" y="3048000"/>
            <a:ext cx="4673600" cy="3352800"/>
          </a:xfrm>
        </p:spPr>
        <p:txBody>
          <a:bodyPr tIns="91407" bIns="91407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35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1F497D"/>
                </a:solidFill>
              </a:rPr>
              <a:pPr/>
              <a:t>2/6/24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15802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2F4B-659B-A840-B311-8621589B673A}" type="datetimeFigureOut">
              <a:rPr lang="en-US" smtClean="0"/>
              <a:pPr/>
              <a:t>2/6/24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980C89-F35B-B44C-8BD9-AE1E97EC4C0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Vertical Title 4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Picture 8" descr="Powerpoint Cover Slide FINAL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5" y="0"/>
            <a:ext cx="12183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6645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556881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5924222"/>
            <a:ext cx="2844800" cy="365125"/>
          </a:xfrm>
        </p:spPr>
        <p:txBody>
          <a:bodyPr/>
          <a:lstStyle/>
          <a:p>
            <a:fld id="{44032F4B-659B-A840-B311-8621589B673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2/6/24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5924222"/>
            <a:ext cx="3860800" cy="365125"/>
          </a:xfr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5924222"/>
            <a:ext cx="2844800" cy="365125"/>
          </a:xfrm>
        </p:spPr>
        <p:txBody>
          <a:bodyPr/>
          <a:lstStyle/>
          <a:p>
            <a:fld id="{24980C89-F35B-B44C-8BD9-AE1E97EC4C0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917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8E600-FF39-9446-9531-673C11688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A9037D-1E2B-3349-9DDB-C1D3E99A4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770BB-6C20-554A-BD10-FE12B800E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061A9-F184-D642-AF7A-44DB2E02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E49DF-2722-6642-8F9F-990BFCC0A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520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37A26-59FC-8741-8365-096351254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BA6C1-9D70-9B41-A64C-3A6A69FD41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39978-3EEE-BC4F-9CBA-2778950BD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5DE5C-D7BE-A04E-AD30-DB9FA541E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AC042-6EF0-F34A-9A79-129BFC656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116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32DCF-B451-D849-8155-BC08A5323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63FF7A-E4E2-5B4C-B2BC-E2E8D864C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5E9B75-7B67-7E4D-9C49-176075DCE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0E827-B3CE-9C48-8720-92312AA82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9AE20-7808-DC44-9CC5-B98A0C6F2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4367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FD1FF-EBDF-1C45-856B-E328924D8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20365-CAA6-904E-8F41-2B83D5C40F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2E78FC-4F00-8847-835E-688A5FB6F8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1505D6-4583-2040-827A-D2E5A34C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07880-5C18-1841-932D-FA4B6CD3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C5683-4299-BC4E-92CF-0F25A1F9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44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45A1-D2B1-154A-BFF5-9CF5F6C4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C5CFA-2E7E-4A46-B57C-60F79D3F4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77C1DE-E57A-274F-8E70-29CF72AA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8F3E6E-30EC-484A-B63B-45A553A3B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632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D728F7-2E0F-DB41-AE77-6AACCE29B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CCF0F-C63B-7E43-95EF-3E9F40CA8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CAAC2-F766-9D4F-8E80-FECBA591D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2723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Portrai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pic" sz="quarter" idx="10"/>
          </p:nvPr>
        </p:nvSpPr>
        <p:spPr>
          <a:xfrm>
            <a:off x="559178" y="233241"/>
            <a:ext cx="6187073" cy="6172200"/>
          </a:xfrm>
          <a:noFill/>
          <a:ln w="38100" cap="sq" cmpd="sng" algn="ctr">
            <a:solidFill>
              <a:schemeClr val="tx1"/>
            </a:solidFill>
            <a:prstDash val="solid"/>
            <a:miter lim="800000"/>
          </a:ln>
          <a:effectLst>
            <a:outerShdw blurRad="50800" dist="50800" dir="2700000" algn="tl" rotWithShape="0">
              <a:srgbClr val="000000">
                <a:alpha val="50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>
            <a:normAutofit/>
          </a:bodyPr>
          <a:lstStyle>
            <a:lvl1pPr marL="0" marR="0" indent="1588" algn="ctr" rtl="0" latinLnBrk="0">
              <a:spcBef>
                <a:spcPct val="20000"/>
              </a:spcBef>
              <a:buFontTx/>
              <a:buNone/>
              <a:defRPr sz="180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rtl="0" latinLnBrk="0">
              <a:spcBef>
                <a:spcPct val="20000"/>
              </a:spcBef>
              <a:buFontTx/>
              <a:buNone/>
            </a:pPr>
            <a:r>
              <a:rPr lang="en-US" i="0"/>
              <a:t>Drag picture to placeholder or click icon to add</a:t>
            </a:r>
            <a:endParaRPr lang="en-US" i="0" dirty="0"/>
          </a:p>
        </p:txBody>
      </p:sp>
      <p:sp>
        <p:nvSpPr>
          <p:cNvPr id="13" name="Rectangle 6"/>
          <p:cNvSpPr>
            <a:spLocks noGrp="1"/>
          </p:cNvSpPr>
          <p:nvPr>
            <p:ph type="body" sz="quarter" idx="11" hasCustomPrompt="1"/>
          </p:nvPr>
        </p:nvSpPr>
        <p:spPr>
          <a:xfrm>
            <a:off x="7010400" y="3048000"/>
            <a:ext cx="4673600" cy="3352800"/>
          </a:xfrm>
        </p:spPr>
        <p:txBody>
          <a:bodyPr tIns="91407" bIns="91407" anchor="b" anchorCtr="0">
            <a:noAutofit/>
          </a:bodyPr>
          <a:lstStyle>
            <a:lvl1pPr marL="0" marR="0" indent="0" algn="l" rtl="0" latinLnBrk="0">
              <a:spcBef>
                <a:spcPct val="20000"/>
              </a:spcBef>
              <a:buFontTx/>
              <a:buNone/>
              <a:defRPr sz="1350" i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4" name="Rectangle 3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30C84A2-23CF-44F5-B813-5187ED5C7D1C}" type="datetimeFigureOut">
              <a:rPr lang="en-US" smtClean="0">
                <a:solidFill>
                  <a:srgbClr val="1F497D"/>
                </a:solidFill>
              </a:rPr>
              <a:pPr/>
              <a:t>2/6/24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F99EC173-99AE-4773-AB25-02E469A13EAE}" type="slidenum">
              <a:rPr lang="en-US" smtClean="0">
                <a:solidFill>
                  <a:srgbClr val="1F497D"/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23389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174471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104167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4904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426815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23003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9793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9336FC-435A-0743-9C2A-FB2E9252D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CBE97-9953-F646-A37C-F2E1090A2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9A762-CB13-C844-9B4B-531C7712CF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4AE434-F035-EE4E-AAD8-E0ED9C409615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50F7F6-2339-3C4F-B7AF-F42DB3CF82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912B1-BA93-EE41-BC4E-30A7C86279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4DBA6-2C66-4D40-A7FD-253D3CC6B86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A57258-78E4-E049-9751-74CC3FF2031D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7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142CCF-74FB-EB43-9F8A-1B1DF8A5F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A0E0C-2DBC-F04B-8294-3AB34BD64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E02-044D-A141-AFF6-BD821B3837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B394-0129-9244-B521-84AFD912ADBE}" type="datetimeFigureOut">
              <a:rPr lang="en-US" smtClean="0"/>
              <a:t>2/6/24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433DA-9046-0945-8928-7A1E63E79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1F5A52-4977-C04A-A595-7E49F63DC0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B7E0E-36BD-3748-B852-EA32B047B19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9BFBD5-6689-EC4B-83F6-7570F6CF6AF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0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3" name="Google Shape;43;p33" descr="A picture containing graphical user interface&#10;&#10;Description automatically generated"/>
          <p:cNvPicPr preferRelativeResize="0"/>
          <p:nvPr/>
        </p:nvPicPr>
        <p:blipFill rotWithShape="1">
          <a:blip r:embed="rId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985815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276049-1B12-2930-A149-82B15A7F2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Year-long Partnerships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C6F7FCF3-5D6A-D084-590B-4F33B183136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2269358"/>
              </p:ext>
            </p:extLst>
          </p:nvPr>
        </p:nvGraphicFramePr>
        <p:xfrm>
          <a:off x="838200" y="156146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5357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AE7B4-3394-AF97-DE7A-228F1BCB4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Community Norms Committee: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AA654-9ECE-E5D3-B949-FE7CA1D880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411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Heath Rocha, LGSUHSD 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Misty Hartung, LGUSD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Laurel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Prevetti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, Town of Los Gatos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Brad Ward, LGSUHSD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Marico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Sayoc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, Los Gatos Community Member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Chris Sullivan, Los Gatos Community Member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Selin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Acar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, Parent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Leanne McAuliffe, Parent 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Ryan </a:t>
            </a:r>
            <a:r>
              <a:rPr lang="en-US" b="0" i="0" dirty="0" err="1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Idemoto</a:t>
            </a:r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, Student</a:t>
            </a:r>
          </a:p>
          <a:p>
            <a:pPr algn="l" fontAlgn="base"/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Sara Thompson, The Montana Institute</a:t>
            </a:r>
          </a:p>
          <a:p>
            <a:pPr algn="l" fontAlgn="base"/>
            <a:r>
              <a:rPr lang="en-US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Valerie Roche, The Montana Institute</a:t>
            </a:r>
          </a:p>
          <a:p>
            <a:pPr algn="l" fontAlgn="base"/>
            <a:r>
              <a:rPr lang="en-US" dirty="0">
                <a:solidFill>
                  <a:srgbClr val="242424"/>
                </a:solidFill>
                <a:latin typeface="Segoe UI" panose="020B0502040204020203" pitchFamily="34" charset="0"/>
              </a:rPr>
              <a:t>Jason Anderson, The Montana Institute</a:t>
            </a:r>
            <a:endParaRPr lang="en-US" b="0" i="0" dirty="0">
              <a:solidFill>
                <a:srgbClr val="242424"/>
              </a:solidFill>
              <a:effectLst/>
              <a:latin typeface="Segoe UI" panose="020B0502040204020203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54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C5AB4-5C11-3225-FD3D-FB46D36D4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587"/>
            <a:ext cx="10515600" cy="1325563"/>
          </a:xfrm>
        </p:spPr>
        <p:txBody>
          <a:bodyPr/>
          <a:lstStyle/>
          <a:p>
            <a:r>
              <a:rPr lang="en-US" dirty="0"/>
              <a:t>Vision....New, more accurate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10BCB-444C-B606-DF26-5B06165AE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0150"/>
            <a:ext cx="10515600" cy="4926232"/>
          </a:xfrm>
        </p:spPr>
        <p:txBody>
          <a:bodyPr>
            <a:normAutofit/>
          </a:bodyPr>
          <a:lstStyle/>
          <a:p>
            <a:r>
              <a:rPr lang="en-US" dirty="0"/>
              <a:t>Like to create and hear positive stories in the news!</a:t>
            </a:r>
          </a:p>
          <a:p>
            <a:r>
              <a:rPr lang="en-US" dirty="0"/>
              <a:t>Highlighting and talking about all the amazing, healthy things our students do.</a:t>
            </a:r>
          </a:p>
          <a:p>
            <a:r>
              <a:rPr lang="en-US" dirty="0"/>
              <a:t>We can all just have fun and be together with out the need for enhancements and substances.</a:t>
            </a:r>
          </a:p>
          <a:p>
            <a:r>
              <a:rPr lang="en-US" dirty="0"/>
              <a:t>Extreme situations are not seen as the norm or experienced as the norm.</a:t>
            </a:r>
          </a:p>
          <a:p>
            <a:r>
              <a:rPr lang="en-US" dirty="0"/>
              <a:t>Students looking out for each other and making sensible decisions.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535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8"/>
          <p:cNvSpPr txBox="1">
            <a:spLocks noGrp="1"/>
          </p:cNvSpPr>
          <p:nvPr>
            <p:ph type="title"/>
          </p:nvPr>
        </p:nvSpPr>
        <p:spPr>
          <a:xfrm>
            <a:off x="376959" y="3094598"/>
            <a:ext cx="6812982" cy="606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Arial"/>
              <a:buNone/>
            </a:pPr>
            <a:r>
              <a:rPr lang="en-US" sz="8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Science of the Positive Framework</a:t>
            </a:r>
            <a:endParaRPr/>
          </a:p>
        </p:txBody>
      </p:sp>
      <p:pic>
        <p:nvPicPr>
          <p:cNvPr id="257" name="Google Shape;257;p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4000" y="617080"/>
            <a:ext cx="5458000" cy="55615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15" descr="C:\Documents and Settings\Jay\Desktop\MP90044849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431392"/>
            <a:ext cx="3908048" cy="576793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5"/>
          <p:cNvSpPr txBox="1"/>
          <p:nvPr/>
        </p:nvSpPr>
        <p:spPr>
          <a:xfrm>
            <a:off x="5942774" y="1257749"/>
            <a:ext cx="4682358" cy="3700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Tahoma"/>
              <a:buNone/>
            </a:pPr>
            <a:r>
              <a:rPr lang="en-US" sz="4800" b="1" i="0" u="none" strike="noStrike" cap="none">
                <a:solidFill>
                  <a:srgbClr val="0070C0"/>
                </a:solidFill>
                <a:latin typeface="Tahoma"/>
                <a:ea typeface="Tahoma"/>
                <a:cs typeface="Tahoma"/>
                <a:sym typeface="Tahoma"/>
              </a:rPr>
              <a:t>Core Assumption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4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lang="en-US"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lang="en-US" sz="4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POSITIVE</a:t>
            </a:r>
            <a:r>
              <a:rPr lang="en-US"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exists and is worth growing.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6"/>
          <p:cNvSpPr txBox="1">
            <a:spLocks noGrp="1"/>
          </p:cNvSpPr>
          <p:nvPr>
            <p:ph type="body" idx="2"/>
          </p:nvPr>
        </p:nvSpPr>
        <p:spPr>
          <a:xfrm>
            <a:off x="1242155" y="1028248"/>
            <a:ext cx="4011000" cy="480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None/>
            </a:pPr>
            <a:r>
              <a:rPr lang="en-US" sz="5800">
                <a:solidFill>
                  <a:srgbClr val="000000"/>
                </a:solidFill>
              </a:rPr>
              <a:t>“If we want </a:t>
            </a:r>
            <a:r>
              <a:rPr lang="en-US" sz="5800" b="1">
                <a:solidFill>
                  <a:srgbClr val="0070C0"/>
                </a:solidFill>
              </a:rPr>
              <a:t>HEALTH,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None/>
            </a:pPr>
            <a:r>
              <a:rPr lang="en-US" sz="5800">
                <a:solidFill>
                  <a:srgbClr val="000000"/>
                </a:solidFill>
              </a:rPr>
              <a:t>we must promote 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5800"/>
              <a:buNone/>
            </a:pPr>
            <a:r>
              <a:rPr lang="en-US" sz="5800" b="1">
                <a:solidFill>
                  <a:srgbClr val="0070C0"/>
                </a:solidFill>
              </a:rPr>
              <a:t>HEALTH</a:t>
            </a:r>
            <a:r>
              <a:rPr lang="en-US" sz="5800">
                <a:solidFill>
                  <a:srgbClr val="000000"/>
                </a:solidFill>
              </a:rPr>
              <a:t>.”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/>
          </a:p>
        </p:txBody>
      </p:sp>
      <p:pic>
        <p:nvPicPr>
          <p:cNvPr id="321" name="Google Shape;321;p16" descr="SOP_Logo_for PPT_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6899" y="5704559"/>
            <a:ext cx="684712" cy="391332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>
                <a:alpha val="85490"/>
              </a:srgbClr>
            </a:outerShdw>
          </a:effectLst>
        </p:spPr>
      </p:pic>
      <p:sp>
        <p:nvSpPr>
          <p:cNvPr id="322" name="Google Shape;322;p16"/>
          <p:cNvSpPr/>
          <p:nvPr/>
        </p:nvSpPr>
        <p:spPr>
          <a:xfrm>
            <a:off x="528981" y="5853015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Linkenbach, J. (2001) “Cultural Cataracts: Identifying and Correcting Misperceptions in the Media.” </a:t>
            </a:r>
            <a:r>
              <a:rPr lang="en-US" sz="1200" b="0" i="0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Report on Social Norms: Working Paper No (1)</a:t>
            </a:r>
            <a:r>
              <a:rPr lang="en-US" sz="12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Paper Clip Communications.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3" name="Google Shape;323;p16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81000" y="567490"/>
            <a:ext cx="4011000" cy="5747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7"/>
          <p:cNvSpPr txBox="1">
            <a:spLocks noGrp="1"/>
          </p:cNvSpPr>
          <p:nvPr>
            <p:ph type="title"/>
          </p:nvPr>
        </p:nvSpPr>
        <p:spPr>
          <a:xfrm>
            <a:off x="351906" y="2703657"/>
            <a:ext cx="7329055" cy="606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8000"/>
              <a:buFont typeface="Arial"/>
              <a:buNone/>
            </a:pPr>
            <a:r>
              <a:rPr lang="en-US" sz="8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The Positive Community Norms Framework</a:t>
            </a:r>
            <a:endParaRPr/>
          </a:p>
        </p:txBody>
      </p:sp>
      <p:pic>
        <p:nvPicPr>
          <p:cNvPr id="330" name="Google Shape;330;p1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859" y="5608376"/>
            <a:ext cx="835224" cy="48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7" descr="Orange ball in sea of white bouncing balls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9"/>
          <a:stretch/>
        </p:blipFill>
        <p:spPr>
          <a:xfrm>
            <a:off x="7084423" y="503804"/>
            <a:ext cx="5107577" cy="5772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5" name="Google Shape;345;p19"/>
          <p:cNvCxnSpPr/>
          <p:nvPr/>
        </p:nvCxnSpPr>
        <p:spPr>
          <a:xfrm rot="10800000" flipH="1">
            <a:off x="2923362" y="5113254"/>
            <a:ext cx="6463703" cy="48121"/>
          </a:xfrm>
          <a:prstGeom prst="straightConnector1">
            <a:avLst/>
          </a:prstGeom>
          <a:noFill/>
          <a:ln w="5715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346" name="Google Shape;346;p19"/>
          <p:cNvCxnSpPr/>
          <p:nvPr/>
        </p:nvCxnSpPr>
        <p:spPr>
          <a:xfrm rot="10800000" flipH="1">
            <a:off x="2917961" y="1784908"/>
            <a:ext cx="53879" cy="3373911"/>
          </a:xfrm>
          <a:prstGeom prst="straightConnector1">
            <a:avLst/>
          </a:prstGeom>
          <a:noFill/>
          <a:ln w="57150" cap="flat" cmpd="sng">
            <a:solidFill>
              <a:schemeClr val="dk2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47" name="Google Shape;347;p19"/>
          <p:cNvSpPr txBox="1"/>
          <p:nvPr/>
        </p:nvSpPr>
        <p:spPr>
          <a:xfrm>
            <a:off x="4247831" y="5296220"/>
            <a:ext cx="3814763" cy="355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 txBox="1"/>
          <p:nvPr/>
        </p:nvSpPr>
        <p:spPr>
          <a:xfrm rot="-5400000">
            <a:off x="1764159" y="3196235"/>
            <a:ext cx="2086504" cy="541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Effort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3236890" y="4202533"/>
            <a:ext cx="1258961" cy="84047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25700" tIns="45700" rIns="2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Calibri"/>
              <a:buNone/>
            </a:pPr>
            <a:r>
              <a:rPr lang="en-US" sz="135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Uncover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Calibri"/>
              <a:buNone/>
            </a:pPr>
            <a:r>
              <a:rPr lang="en-US" sz="135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Positive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6561339" y="2697755"/>
            <a:ext cx="1358099" cy="96404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25700" tIns="45700" rIns="2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Quattrocento Sans"/>
              <a:buNone/>
            </a:pPr>
            <a:r>
              <a:rPr lang="en-US" sz="135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Challenge Misperceptions</a:t>
            </a:r>
            <a:endParaRPr sz="135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9"/>
          <p:cNvSpPr txBox="1">
            <a:spLocks noGrp="1"/>
          </p:cNvSpPr>
          <p:nvPr>
            <p:ph type="title"/>
          </p:nvPr>
        </p:nvSpPr>
        <p:spPr>
          <a:xfrm>
            <a:off x="1414312" y="667984"/>
            <a:ext cx="9959008" cy="642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Positive Community Norms Logic Model</a:t>
            </a:r>
            <a:endParaRPr/>
          </a:p>
        </p:txBody>
      </p:sp>
      <p:sp>
        <p:nvSpPr>
          <p:cNvPr id="352" name="Google Shape;352;p19"/>
          <p:cNvSpPr/>
          <p:nvPr/>
        </p:nvSpPr>
        <p:spPr>
          <a:xfrm>
            <a:off x="4896252" y="3410391"/>
            <a:ext cx="1358099" cy="944297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25700" tIns="45700" rIns="2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Quattrocento Sans"/>
              <a:buNone/>
            </a:pPr>
            <a:r>
              <a:rPr lang="en-US" sz="135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Measure Gaps</a:t>
            </a:r>
            <a:endParaRPr sz="135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9"/>
          <p:cNvSpPr/>
          <p:nvPr/>
        </p:nvSpPr>
        <p:spPr>
          <a:xfrm rot="-359518">
            <a:off x="3296948" y="1751384"/>
            <a:ext cx="4965767" cy="2407475"/>
          </a:xfrm>
          <a:custGeom>
            <a:avLst/>
            <a:gdLst/>
            <a:ahLst/>
            <a:cxnLst/>
            <a:rect l="l" t="t" r="r" b="b"/>
            <a:pathLst>
              <a:path w="2030" h="1390" extrusionOk="0">
                <a:moveTo>
                  <a:pt x="0" y="1390"/>
                </a:moveTo>
                <a:cubicBezTo>
                  <a:pt x="131" y="796"/>
                  <a:pt x="676" y="220"/>
                  <a:pt x="1529" y="158"/>
                </a:cubicBezTo>
                <a:lnTo>
                  <a:pt x="1529" y="0"/>
                </a:lnTo>
                <a:lnTo>
                  <a:pt x="2030" y="360"/>
                </a:lnTo>
                <a:lnTo>
                  <a:pt x="1523" y="714"/>
                </a:lnTo>
                <a:lnTo>
                  <a:pt x="1520" y="543"/>
                </a:lnTo>
                <a:cubicBezTo>
                  <a:pt x="803" y="447"/>
                  <a:pt x="109" y="1123"/>
                  <a:pt x="0" y="1390"/>
                </a:cubicBezTo>
                <a:close/>
              </a:path>
            </a:pathLst>
          </a:custGeom>
          <a:solidFill>
            <a:srgbClr val="00FA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13"/>
              <a:buFont typeface="Calibri"/>
              <a:buNone/>
            </a:pPr>
            <a:endParaRPr sz="1013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9"/>
          <p:cNvSpPr/>
          <p:nvPr/>
        </p:nvSpPr>
        <p:spPr>
          <a:xfrm>
            <a:off x="8396984" y="1941895"/>
            <a:ext cx="1365728" cy="964049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lt1"/>
          </a:solidFill>
          <a:ln w="127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25700" tIns="45700" rIns="2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Quattrocento Sans"/>
              <a:buNone/>
            </a:pPr>
            <a:r>
              <a:rPr lang="en-US" sz="1350" b="1" i="0" u="none" strike="noStrike" cap="none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Increase Health</a:t>
            </a:r>
            <a:endParaRPr sz="135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3"/>
          <p:cNvSpPr txBox="1">
            <a:spLocks noGrp="1"/>
          </p:cNvSpPr>
          <p:nvPr>
            <p:ph type="title"/>
          </p:nvPr>
        </p:nvSpPr>
        <p:spPr>
          <a:xfrm>
            <a:off x="609599" y="398693"/>
            <a:ext cx="10972800" cy="878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/>
          </a:p>
        </p:txBody>
      </p:sp>
      <p:pic>
        <p:nvPicPr>
          <p:cNvPr id="383" name="Google Shape;383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182880" y="-354842"/>
            <a:ext cx="12827318" cy="6755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23" descr="SOP_Logo_for PPT_8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9404" y="5936379"/>
            <a:ext cx="812596" cy="464421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>
                <a:alpha val="86274"/>
              </a:srgbClr>
            </a:outerShdw>
          </a:effectLst>
        </p:spPr>
      </p:pic>
      <p:sp>
        <p:nvSpPr>
          <p:cNvPr id="385" name="Google Shape;385;p23"/>
          <p:cNvSpPr/>
          <p:nvPr/>
        </p:nvSpPr>
        <p:spPr>
          <a:xfrm>
            <a:off x="2000251" y="-155305"/>
            <a:ext cx="1100137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Perception is Everything… 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3"/>
          <p:cNvSpPr/>
          <p:nvPr/>
        </p:nvSpPr>
        <p:spPr>
          <a:xfrm>
            <a:off x="329912" y="5817042"/>
            <a:ext cx="1186208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Linkenbach, J.W.  “The Eye of the Beholder.”  </a:t>
            </a:r>
            <a:r>
              <a:rPr lang="en-US" sz="1400" b="0" i="0" u="sng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Prevention Connection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A Publication of the Montana Prevention Resource Center and the Addictive and Mental Disorders Division of the Montana Department of Public Health and Human Services.  Spring (2008). Vol. XIII (1), 17.</a:t>
            </a: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25"/>
          <p:cNvSpPr txBox="1">
            <a:spLocks noGrp="1"/>
          </p:cNvSpPr>
          <p:nvPr>
            <p:ph type="body" idx="4294967295"/>
          </p:nvPr>
        </p:nvSpPr>
        <p:spPr>
          <a:xfrm>
            <a:off x="4959927" y="583708"/>
            <a:ext cx="6483927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844" lvl="0" indent="-19169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6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Misperceptions of norms are a</a:t>
            </a:r>
            <a:endParaRPr/>
          </a:p>
          <a:p>
            <a:pPr marL="273844" lvl="0" indent="-19169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None/>
            </a:pPr>
            <a:r>
              <a:rPr lang="en-US" sz="6000" b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“hidden risk factor.” </a:t>
            </a:r>
            <a:endParaRPr/>
          </a:p>
        </p:txBody>
      </p:sp>
      <p:pic>
        <p:nvPicPr>
          <p:cNvPr id="401" name="Google Shape;401;p25" descr="file cabine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87" y="577011"/>
            <a:ext cx="4307773" cy="570397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25" descr="SOP_Logo_for PPT_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458654" y="5960016"/>
            <a:ext cx="713859" cy="40799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808080">
                <a:alpha val="86274"/>
              </a:srgbClr>
            </a:outerShdw>
          </a:effectLst>
        </p:spPr>
      </p:pic>
      <p:sp>
        <p:nvSpPr>
          <p:cNvPr id="403" name="Google Shape;403;p25"/>
          <p:cNvSpPr/>
          <p:nvPr/>
        </p:nvSpPr>
        <p:spPr>
          <a:xfrm>
            <a:off x="4515591" y="5500916"/>
            <a:ext cx="7468591" cy="9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Wambeam, R.A, Canen, E. L., Linkenbach, J. &amp; Otto, J. (2014). </a:t>
            </a:r>
            <a:r>
              <a:rPr lang="en-US" sz="1400" b="0" i="1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Youth misperception of peer substance use norms: A hidden risk factor for state and community prevention. </a:t>
            </a:r>
            <a:r>
              <a:rPr lang="en-US"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400" b="0" i="0" u="none" strike="noStrike" cap="none">
                <a:solidFill>
                  <a:srgbClr val="1314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Prevention Science (2014) 15:75–84 DOI 10.1007/s11121-013-0384-8</a:t>
            </a:r>
            <a:endParaRPr sz="105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sz="12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8E9647-2E3D-DFD2-6515-4DDC653C0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 Gatos Positive Community Norms Data Collection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D317BC-F0B6-C01C-DB6E-2DCF49503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Survey (Grades 8-12) May 2023, n=1071</a:t>
            </a:r>
          </a:p>
          <a:p>
            <a:r>
              <a:rPr lang="en-US" dirty="0"/>
              <a:t>Parent/Guardian Survey (Parent/Guardians of Students in Grades 8-12) October 2023, n=547</a:t>
            </a:r>
          </a:p>
          <a:p>
            <a:r>
              <a:rPr lang="en-US" dirty="0"/>
              <a:t>School Staff Survey (Fisher Middle School and Los Gatos High School) October 2023, n=116</a:t>
            </a:r>
          </a:p>
        </p:txBody>
      </p:sp>
    </p:spTree>
    <p:extLst>
      <p:ext uri="{BB962C8B-B14F-4D97-AF65-F5344CB8AC3E}">
        <p14:creationId xmlns:p14="http://schemas.microsoft.com/office/powerpoint/2010/main" val="665415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 txBox="1"/>
          <p:nvPr/>
        </p:nvSpPr>
        <p:spPr>
          <a:xfrm>
            <a:off x="838200" y="15479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81% of Los Gatos teens DON’T drink alcohol in a typical month.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741381" y="3340102"/>
            <a:ext cx="10515600" cy="1030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49% of students correctly perceive this norm</a:t>
            </a:r>
          </a:p>
          <a:p>
            <a:pPr marL="228600" marR="0" lvl="0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lang="en-US" sz="3200" kern="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36% of school staff correctly perceive this norm</a:t>
            </a:r>
          </a:p>
          <a:p>
            <a:pPr marL="228600" marR="0" lvl="0" indent="-22860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42% of parents/guardians correctly perceive this norm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"/>
          <p:cNvSpPr txBox="1">
            <a:spLocks noGrp="1"/>
          </p:cNvSpPr>
          <p:nvPr>
            <p:ph type="title"/>
          </p:nvPr>
        </p:nvSpPr>
        <p:spPr>
          <a:xfrm>
            <a:off x="838200" y="131034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88% of Los Gatos teens say they don’t need alcohol to have fun.</a:t>
            </a:r>
            <a:endParaRPr/>
          </a:p>
        </p:txBody>
      </p:sp>
      <p:sp>
        <p:nvSpPr>
          <p:cNvPr id="244" name="Google Shape;244;p19"/>
          <p:cNvSpPr txBox="1">
            <a:spLocks noGrp="1"/>
          </p:cNvSpPr>
          <p:nvPr>
            <p:ph type="body" idx="1"/>
          </p:nvPr>
        </p:nvSpPr>
        <p:spPr>
          <a:xfrm>
            <a:off x="838200" y="325236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56% of students correctly perceive this norm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72% of school staff correctly perceive this norm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63% of parents/guardians correctly perceive this norm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2"/>
          <p:cNvSpPr txBox="1">
            <a:spLocks noGrp="1"/>
          </p:cNvSpPr>
          <p:nvPr>
            <p:ph type="title"/>
          </p:nvPr>
        </p:nvSpPr>
        <p:spPr>
          <a:xfrm>
            <a:off x="838200" y="131034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76% of Los Gatos teens AGREE parents and guardians should clearly communicate with their children about the importance of NOT using alcohol.</a:t>
            </a:r>
            <a:endParaRPr/>
          </a:p>
        </p:txBody>
      </p:sp>
      <p:sp>
        <p:nvSpPr>
          <p:cNvPr id="179" name="Google Shape;179;p12"/>
          <p:cNvSpPr txBox="1">
            <a:spLocks noGrp="1"/>
          </p:cNvSpPr>
          <p:nvPr>
            <p:ph type="body" idx="1"/>
          </p:nvPr>
        </p:nvSpPr>
        <p:spPr>
          <a:xfrm>
            <a:off x="838200" y="3766167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53% of students correctly perceive this norm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36% of school staff correctly perceive this norm</a:t>
            </a: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52% of parents/guardians correctly perceive this norm</a:t>
            </a: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Misperceptions of norms are a RISK FACTOR</a:t>
            </a:r>
            <a:endParaRPr/>
          </a:p>
        </p:txBody>
      </p:sp>
      <p:sp>
        <p:nvSpPr>
          <p:cNvPr id="137" name="Google Shape;137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800"/>
              <a:buNone/>
            </a:pPr>
            <a:r>
              <a:rPr lang="en-US" sz="48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Los Gatos </a:t>
            </a:r>
            <a:r>
              <a:rPr lang="en-US" sz="4800" dirty="0">
                <a:solidFill>
                  <a:srgbClr val="C00000"/>
                </a:solidFill>
              </a:rPr>
              <a:t>teens</a:t>
            </a:r>
            <a:r>
              <a:rPr lang="en-US" sz="48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who misperceive the norm that </a:t>
            </a:r>
            <a:r>
              <a:rPr lang="en-US" sz="4800" i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MOST</a:t>
            </a:r>
            <a:r>
              <a:rPr lang="en-US" sz="48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of their peers do NOT use alcohol monthly or more 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4800"/>
              <a:buNone/>
            </a:pPr>
            <a:r>
              <a:rPr lang="en-US" sz="48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are </a:t>
            </a:r>
            <a:r>
              <a:rPr lang="en-US" sz="4800" dirty="0">
                <a:solidFill>
                  <a:srgbClr val="C00000"/>
                </a:solidFill>
              </a:rPr>
              <a:t>9.8</a:t>
            </a:r>
            <a:r>
              <a:rPr lang="en-US" sz="48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times MORE LIKELY to 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ts val="4800"/>
              <a:buNone/>
            </a:pPr>
            <a:r>
              <a:rPr lang="en-US" sz="48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use alcohol in a typical month.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</a:pPr>
            <a:endParaRPr sz="6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5935E-D2C1-1B48-ADC3-7A78CE8CD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934" y="1657704"/>
            <a:ext cx="10928131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Communication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D7EBA-5D2D-EC4B-9FA0-4E4755DB7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343743"/>
            <a:ext cx="10515600" cy="1434633"/>
          </a:xfrm>
        </p:spPr>
        <p:txBody>
          <a:bodyPr>
            <a:normAutofit/>
          </a:bodyPr>
          <a:lstStyle/>
          <a:p>
            <a:pPr lvl="2"/>
            <a:endParaRPr lang="en-US" sz="32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chemeClr val="bg1"/>
                </a:solidFill>
              </a:rPr>
              <a:t>Create a new narrative!</a:t>
            </a:r>
          </a:p>
          <a:p>
            <a:pPr marL="0" indent="0" algn="ctr">
              <a:buNone/>
            </a:pPr>
            <a:endParaRPr lang="en-US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24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4274-503C-27F8-9055-34B0D66FA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47E294-8029-0FF5-B90B-ED18E56428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oster of a beach with a boat and mountains&#10;&#10;Description automatically generated">
            <a:extLst>
              <a:ext uri="{FF2B5EF4-FFF2-40B4-BE49-F238E27FC236}">
                <a16:creationId xmlns:a16="http://schemas.microsoft.com/office/drawing/2014/main" id="{955D7919-1156-ECA0-01A0-5060CF7822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728" y="0"/>
            <a:ext cx="44425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577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8DA25-BFAE-D07B-42ED-35CEE40E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928D3-D836-2D57-BEB1-605D120DD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oster of a couple of people sitting at a table&#10;&#10;Description automatically generated">
            <a:extLst>
              <a:ext uri="{FF2B5EF4-FFF2-40B4-BE49-F238E27FC236}">
                <a16:creationId xmlns:a16="http://schemas.microsoft.com/office/drawing/2014/main" id="{57D1BB44-1EDB-B5E6-850C-C674523B590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747" y="0"/>
            <a:ext cx="4432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7347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472A-EA42-A4B4-B958-7FBF7F109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28AF0-5423-86DF-EAD8-FF8237D2D8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poster of two people hugging&#10;&#10;Description automatically generated">
            <a:extLst>
              <a:ext uri="{FF2B5EF4-FFF2-40B4-BE49-F238E27FC236}">
                <a16:creationId xmlns:a16="http://schemas.microsoft.com/office/drawing/2014/main" id="{F1FEA0BE-F578-905D-CDA3-0D9BB056409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487" y="0"/>
            <a:ext cx="4433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228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67B7F3-F829-EB44-9F15-6578053A6B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610" y="1182004"/>
            <a:ext cx="10977282" cy="423779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800" dirty="0"/>
              <a:t>Telling new, more accurate stories about youth alcohol use results in:</a:t>
            </a:r>
          </a:p>
          <a:p>
            <a:r>
              <a:rPr lang="en-US" sz="3600" dirty="0"/>
              <a:t>Engaging in new conversations with students, staff, parents/guardians, and community members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Correcting misperceptions of norms results in: </a:t>
            </a:r>
          </a:p>
          <a:p>
            <a:r>
              <a:rPr lang="en-US" sz="3600" dirty="0"/>
              <a:t>more and more students making healthy and safe choices.</a:t>
            </a:r>
          </a:p>
          <a:p>
            <a:r>
              <a:rPr lang="en-US" sz="3600" dirty="0"/>
              <a:t>More and more youth talking with each other and supporting each other’s healthy safe choices</a:t>
            </a:r>
          </a:p>
          <a:p>
            <a:r>
              <a:rPr lang="en-US" sz="3600" dirty="0"/>
              <a:t>More and more parents/guardians talking with each other, creating an alliance to keep their kids healthy and safe, and supporting no-use rules and consequences.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17592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D6C0F-EE56-2F95-0803-6CB04BC4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D6AF-C097-6D56-12DB-3B4689600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09993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0" id="{21C005DA-74B4-B145-8E43-BEE9EA3BE5F8}" vid="{2DA785EA-8F25-1F4E-8902-B1A74774D117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0" id="{21C005DA-74B4-B145-8E43-BEE9EA3BE5F8}" vid="{4E38AEB6-5A6B-D74F-943A-34F24BA3435B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3811</TotalTime>
  <Words>886</Words>
  <Application>Microsoft Macintosh PowerPoint</Application>
  <PresentationFormat>Widescreen</PresentationFormat>
  <Paragraphs>105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Calibri Light</vt:lpstr>
      <vt:lpstr>Quattrocento Sans</vt:lpstr>
      <vt:lpstr>Segoe UI</vt:lpstr>
      <vt:lpstr>Tahoma</vt:lpstr>
      <vt:lpstr>Times New Roman</vt:lpstr>
      <vt:lpstr>Custom Design</vt:lpstr>
      <vt:lpstr>1_Office Theme</vt:lpstr>
      <vt:lpstr>3_Office Theme</vt:lpstr>
      <vt:lpstr>Year-long Partnerships</vt:lpstr>
      <vt:lpstr>Positive Community Norms Committee:</vt:lpstr>
      <vt:lpstr>Vision....New, more accurate stories</vt:lpstr>
      <vt:lpstr>The Science of the Positive Framework</vt:lpstr>
      <vt:lpstr>PowerPoint Presentation</vt:lpstr>
      <vt:lpstr>PowerPoint Presentation</vt:lpstr>
      <vt:lpstr>The Positive Community Norms Framework</vt:lpstr>
      <vt:lpstr>Positive Community Norms Logic Model</vt:lpstr>
      <vt:lpstr>PowerPoint Presentation</vt:lpstr>
      <vt:lpstr>PowerPoint Presentation</vt:lpstr>
      <vt:lpstr>Los Gatos Positive Community Norms Data Collection</vt:lpstr>
      <vt:lpstr>PowerPoint Presentation</vt:lpstr>
      <vt:lpstr>88% of Los Gatos teens say they don’t need alcohol to have fun.</vt:lpstr>
      <vt:lpstr>76% of Los Gatos teens AGREE parents and guardians should clearly communicate with their children about the importance of NOT using alcohol.</vt:lpstr>
      <vt:lpstr>Misperceptions of norms are a RISK FACTOR</vt:lpstr>
      <vt:lpstr>Communication Planning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Thompson</dc:creator>
  <cp:lastModifiedBy>Heath Rocha</cp:lastModifiedBy>
  <cp:revision>30</cp:revision>
  <dcterms:created xsi:type="dcterms:W3CDTF">2021-06-03T12:14:19Z</dcterms:created>
  <dcterms:modified xsi:type="dcterms:W3CDTF">2024-02-06T17:17:05Z</dcterms:modified>
</cp:coreProperties>
</file>