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</p:sldIdLst>
  <p:sldSz cy="6492875" cx="9144000"/>
  <p:notesSz cx="6858000" cy="9144000"/>
  <p:embeddedFontLst>
    <p:embeddedFont>
      <p:font typeface="Helvetica Neue"/>
      <p:regular r:id="rId60"/>
      <p:bold r:id="rId61"/>
      <p:italic r:id="rId62"/>
      <p:boldItalic r:id="rId6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4" roundtripDataSignature="AMtx7mibEY7A4DehzkOzOrvfXgG0wL0V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font" Target="fonts/HelveticaNeue-italic.fntdata"/><Relationship Id="rId61" Type="http://schemas.openxmlformats.org/officeDocument/2006/relationships/font" Target="fonts/HelveticaNeue-bold.fntdata"/><Relationship Id="rId20" Type="http://schemas.openxmlformats.org/officeDocument/2006/relationships/slide" Target="slides/slide16.xml"/><Relationship Id="rId64" Type="http://customschemas.google.com/relationships/presentationmetadata" Target="metadata"/><Relationship Id="rId63" Type="http://schemas.openxmlformats.org/officeDocument/2006/relationships/font" Target="fonts/HelveticaNeue-boldItalic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HelveticaNeue-regular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4" name="Google Shape;644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2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Google Shape;69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4" name="Google Shape;724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4" name="Google Shape;764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4" name="Google Shape;784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2" name="Shape 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Google Shape;813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4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Google Shape;852;p4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p4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p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4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0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4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2" name="Google Shape;892;p4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4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p4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4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8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5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p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8" name="Google Shape;938;p5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8" name="Google Shape;948;p5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6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p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8" name="Google Shape;958;p5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8" name="Google Shape;968;p5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6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Google Shape;977;p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5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" type="tbl">
  <p:cSld name="TAB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57"/>
          <p:cNvSpPr/>
          <p:nvPr>
            <p:ph idx="2" type="pic"/>
          </p:nvPr>
        </p:nvSpPr>
        <p:spPr>
          <a:xfrm>
            <a:off x="1295400" y="492760"/>
            <a:ext cx="6553200" cy="876300"/>
          </a:xfrm>
          <a:prstGeom prst="rect">
            <a:avLst/>
          </a:prstGeom>
          <a:noFill/>
          <a:ln>
            <a:noFill/>
          </a:ln>
        </p:spPr>
      </p:sp>
      <p:sp>
        <p:nvSpPr>
          <p:cNvPr id="13" name="Google Shape;13;p57"/>
          <p:cNvSpPr txBox="1"/>
          <p:nvPr>
            <p:ph idx="1" type="body"/>
          </p:nvPr>
        </p:nvSpPr>
        <p:spPr>
          <a:xfrm>
            <a:off x="1308735" y="1686560"/>
            <a:ext cx="6526530" cy="604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57"/>
          <p:cNvSpPr txBox="1"/>
          <p:nvPr>
            <p:ph idx="3" type="body"/>
          </p:nvPr>
        </p:nvSpPr>
        <p:spPr>
          <a:xfrm>
            <a:off x="4483735" y="2354580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" name="Google Shape;15;p57"/>
          <p:cNvSpPr txBox="1"/>
          <p:nvPr>
            <p:ph idx="4" type="body"/>
          </p:nvPr>
        </p:nvSpPr>
        <p:spPr>
          <a:xfrm>
            <a:off x="846455" y="2887345"/>
            <a:ext cx="7451090" cy="410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6" name="Google Shape;16;p57"/>
          <p:cNvSpPr txBox="1"/>
          <p:nvPr>
            <p:ph idx="5" type="body"/>
          </p:nvPr>
        </p:nvSpPr>
        <p:spPr>
          <a:xfrm>
            <a:off x="3286125" y="3361690"/>
            <a:ext cx="2571750" cy="410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57"/>
          <p:cNvSpPr txBox="1"/>
          <p:nvPr>
            <p:ph idx="6" type="body"/>
          </p:nvPr>
        </p:nvSpPr>
        <p:spPr>
          <a:xfrm>
            <a:off x="4483735" y="3836035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57"/>
          <p:cNvSpPr txBox="1"/>
          <p:nvPr>
            <p:ph idx="7" type="body"/>
          </p:nvPr>
        </p:nvSpPr>
        <p:spPr>
          <a:xfrm>
            <a:off x="4483735" y="4368800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9" name="Google Shape;19;p5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0">
  <p:cSld name="ODS Layout 10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66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66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66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6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6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1">
  <p:cSld name="ODS Layout 1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6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6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67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6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6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2">
  <p:cSld name="ODS Layout 1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6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6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68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6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6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3">
  <p:cSld name="ODS Layout 13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6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6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69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6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6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4">
  <p:cSld name="ODS Layout 14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70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70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70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7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7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5">
  <p:cSld name="ODS Layout 15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7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7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71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7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7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6">
  <p:cSld name="ODS Layout 16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7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7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72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7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7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7">
  <p:cSld name="ODS Layout 17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73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73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73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126" name="Google Shape;126;p7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7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8">
  <p:cSld name="ODS Layout 18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74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74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74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133" name="Google Shape;133;p7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7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19">
  <p:cSld name="ODS Layout 19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75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75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75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140" name="Google Shape;140;p7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7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">
  <p:cSld name="ODS Layout 2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8"/>
          <p:cNvSpPr txBox="1"/>
          <p:nvPr>
            <p:ph idx="1" type="body"/>
          </p:nvPr>
        </p:nvSpPr>
        <p:spPr>
          <a:xfrm>
            <a:off x="1985645" y="492760"/>
            <a:ext cx="5171440" cy="604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58"/>
          <p:cNvSpPr txBox="1"/>
          <p:nvPr>
            <p:ph idx="2" type="body"/>
          </p:nvPr>
        </p:nvSpPr>
        <p:spPr>
          <a:xfrm>
            <a:off x="1308100" y="1160780"/>
            <a:ext cx="6526530" cy="604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3" name="Google Shape;23;p58"/>
          <p:cNvSpPr txBox="1"/>
          <p:nvPr>
            <p:ph idx="3" type="body"/>
          </p:nvPr>
        </p:nvSpPr>
        <p:spPr>
          <a:xfrm>
            <a:off x="4427220" y="2082800"/>
            <a:ext cx="288290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58"/>
          <p:cNvSpPr txBox="1"/>
          <p:nvPr>
            <p:ph idx="4" type="body"/>
          </p:nvPr>
        </p:nvSpPr>
        <p:spPr>
          <a:xfrm>
            <a:off x="986155" y="2869565"/>
            <a:ext cx="6917055" cy="1877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5" name="Google Shape;25;p5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0">
  <p:cSld name="ODS Layout 20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76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76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76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7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7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1">
  <p:cSld name="ODS Layout 21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7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7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77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54" name="Google Shape;154;p7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7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2">
  <p:cSld name="ODS Layout 22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7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7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78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61" name="Google Shape;161;p7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7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3">
  <p:cSld name="ODS Layout 23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7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7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79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7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7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4">
  <p:cSld name="ODS Layout 24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80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80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80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75" name="Google Shape;175;p8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8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5">
  <p:cSld name="ODS Layout 25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8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8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81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82" name="Google Shape;182;p8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8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6">
  <p:cSld name="ODS Layout 26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8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8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82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89" name="Google Shape;189;p8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8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7">
  <p:cSld name="ODS Layout 27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8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8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83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196" name="Google Shape;196;p8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8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8">
  <p:cSld name="ODS Layout 28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8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8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84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03" name="Google Shape;203;p8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8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29">
  <p:cSld name="ODS Layout 29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8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8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85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10" name="Google Shape;210;p8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8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">
  <p:cSld name="ODS Layout 3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9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2" name="Google Shape;32;p5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0">
  <p:cSld name="ODS Layout 30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86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86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86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17" name="Google Shape;217;p8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8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1">
  <p:cSld name="ODS Layout 31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8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8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8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87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24" name="Google Shape;224;p8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8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2">
  <p:cSld name="ODS Layout 32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8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88"/>
          <p:cNvSpPr txBox="1"/>
          <p:nvPr>
            <p:ph idx="2" type="title"/>
          </p:nvPr>
        </p:nvSpPr>
        <p:spPr>
          <a:xfrm>
            <a:off x="228600" y="913130"/>
            <a:ext cx="8686800" cy="366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88"/>
          <p:cNvSpPr txBox="1"/>
          <p:nvPr>
            <p:ph idx="3" type="title"/>
          </p:nvPr>
        </p:nvSpPr>
        <p:spPr>
          <a:xfrm>
            <a:off x="228600" y="1279525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88"/>
          <p:cNvSpPr/>
          <p:nvPr>
            <p:ph idx="4" type="pic"/>
          </p:nvPr>
        </p:nvSpPr>
        <p:spPr>
          <a:xfrm>
            <a:off x="228600" y="1459865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31" name="Google Shape;231;p8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8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3">
  <p:cSld name="ODS Layout 33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8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8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89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38" name="Google Shape;238;p8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8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4">
  <p:cSld name="ODS Layout 34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9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90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90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90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45" name="Google Shape;245;p9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9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5">
  <p:cSld name="ODS Layout 35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9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91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91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91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52" name="Google Shape;252;p9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3" name="Google Shape;253;p9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6">
  <p:cSld name="ODS Layout 36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9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9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92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59" name="Google Shape;259;p9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0" name="Google Shape;260;p9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7">
  <p:cSld name="ODS Layout 37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9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4" name="Google Shape;264;p9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5" name="Google Shape;265;p93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66" name="Google Shape;266;p9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9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8">
  <p:cSld name="ODS Layout 38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94"/>
          <p:cNvSpPr txBox="1"/>
          <p:nvPr>
            <p:ph idx="1" type="body"/>
          </p:nvPr>
        </p:nvSpPr>
        <p:spPr>
          <a:xfrm>
            <a:off x="318770" y="492760"/>
            <a:ext cx="8505825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0" name="Google Shape;270;p94"/>
          <p:cNvSpPr/>
          <p:nvPr>
            <p:ph idx="2" type="pic"/>
          </p:nvPr>
        </p:nvSpPr>
        <p:spPr>
          <a:xfrm>
            <a:off x="612775" y="1572260"/>
            <a:ext cx="7918450" cy="4334510"/>
          </a:xfrm>
          <a:prstGeom prst="rect">
            <a:avLst/>
          </a:prstGeom>
          <a:noFill/>
          <a:ln>
            <a:noFill/>
          </a:ln>
        </p:spPr>
      </p:sp>
      <p:sp>
        <p:nvSpPr>
          <p:cNvPr id="271" name="Google Shape;271;p9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2" name="Google Shape;272;p9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39">
  <p:cSld name="ODS Layout 39"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9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9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9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7" name="Google Shape;277;p95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78" name="Google Shape;278;p9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9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">
  <p:cSld name="ODS Layout 4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0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0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0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6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0">
  <p:cSld name="ODS Layout 40"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96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3" name="Google Shape;283;p96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96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285" name="Google Shape;285;p9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9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1">
  <p:cSld name="ODS Layout 41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9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9" name="Google Shape;289;p97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97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97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92" name="Google Shape;292;p9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9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2">
  <p:cSld name="ODS Layout 42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9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9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9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98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299" name="Google Shape;299;p9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9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3">
  <p:cSld name="ODS Layout 43"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9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99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99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5" name="Google Shape;305;p99"/>
          <p:cNvSpPr/>
          <p:nvPr>
            <p:ph idx="4" type="pic"/>
          </p:nvPr>
        </p:nvSpPr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sp>
      <p:sp>
        <p:nvSpPr>
          <p:cNvPr id="306" name="Google Shape;306;p9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9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4">
  <p:cSld name="ODS Layout 44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0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0" name="Google Shape;310;p100"/>
          <p:cNvSpPr txBox="1"/>
          <p:nvPr>
            <p:ph idx="2" type="title"/>
          </p:nvPr>
        </p:nvSpPr>
        <p:spPr>
          <a:xfrm>
            <a:off x="228600" y="913130"/>
            <a:ext cx="8686800" cy="615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100"/>
          <p:cNvSpPr txBox="1"/>
          <p:nvPr>
            <p:ph idx="3" type="title"/>
          </p:nvPr>
        </p:nvSpPr>
        <p:spPr>
          <a:xfrm>
            <a:off x="228600" y="1528445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2" name="Google Shape;312;p100"/>
          <p:cNvSpPr/>
          <p:nvPr>
            <p:ph idx="4" type="pic"/>
          </p:nvPr>
        </p:nvSpPr>
        <p:spPr>
          <a:xfrm>
            <a:off x="329565" y="1708785"/>
            <a:ext cx="8484870" cy="4197985"/>
          </a:xfrm>
          <a:prstGeom prst="rect">
            <a:avLst/>
          </a:prstGeom>
          <a:noFill/>
          <a:ln>
            <a:noFill/>
          </a:ln>
        </p:spPr>
      </p:sp>
      <p:sp>
        <p:nvSpPr>
          <p:cNvPr id="313" name="Google Shape;313;p10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10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5">
  <p:cSld name="ODS Layout 45"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10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7" name="Google Shape;317;p10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8" name="Google Shape;318;p10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101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20" name="Google Shape;320;p10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1" name="Google Shape;321;p10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6">
  <p:cSld name="ODS Layout 46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0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10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5" name="Google Shape;325;p10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102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27" name="Google Shape;327;p10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10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7">
  <p:cSld name="ODS Layout 47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0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1" name="Google Shape;331;p103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103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3" name="Google Shape;333;p103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34" name="Google Shape;334;p10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10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8">
  <p:cSld name="ODS Layout 48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0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10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9" name="Google Shape;339;p10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0" name="Google Shape;340;p104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41" name="Google Shape;341;p10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2" name="Google Shape;342;p10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49">
  <p:cSld name="ODS Layout 49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05"/>
          <p:cNvSpPr txBox="1"/>
          <p:nvPr>
            <p:ph idx="1" type="body"/>
          </p:nvPr>
        </p:nvSpPr>
        <p:spPr>
          <a:xfrm>
            <a:off x="3390900" y="492760"/>
            <a:ext cx="236156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5" name="Google Shape;345;p105"/>
          <p:cNvSpPr/>
          <p:nvPr>
            <p:ph idx="2" type="pic"/>
          </p:nvPr>
        </p:nvSpPr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sp>
      <p:sp>
        <p:nvSpPr>
          <p:cNvPr id="346" name="Google Shape;346;p10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10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">
  <p:cSld name="ODS Layout 5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1"/>
          <p:cNvSpPr txBox="1"/>
          <p:nvPr>
            <p:ph idx="1" type="body"/>
          </p:nvPr>
        </p:nvSpPr>
        <p:spPr>
          <a:xfrm>
            <a:off x="462280" y="492760"/>
            <a:ext cx="8218805" cy="542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61"/>
          <p:cNvSpPr/>
          <p:nvPr>
            <p:ph idx="2" type="pic"/>
          </p:nvPr>
        </p:nvSpPr>
        <p:spPr>
          <a:xfrm>
            <a:off x="412115" y="1352550"/>
            <a:ext cx="8319770" cy="455422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6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0">
  <p:cSld name="ODS Layout 50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06"/>
          <p:cNvSpPr txBox="1"/>
          <p:nvPr>
            <p:ph idx="1" type="body"/>
          </p:nvPr>
        </p:nvSpPr>
        <p:spPr>
          <a:xfrm>
            <a:off x="3585210" y="492760"/>
            <a:ext cx="197294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0" name="Google Shape;350;p106"/>
          <p:cNvSpPr/>
          <p:nvPr>
            <p:ph idx="2" type="pic"/>
          </p:nvPr>
        </p:nvSpPr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sp>
      <p:sp>
        <p:nvSpPr>
          <p:cNvPr id="351" name="Google Shape;351;p10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2" name="Google Shape;352;p10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1">
  <p:cSld name="ODS Layout 51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0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10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6" name="Google Shape;356;p10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7" name="Google Shape;357;p107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58" name="Google Shape;358;p10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9" name="Google Shape;359;p10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2">
  <p:cSld name="ODS Layout 52"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0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2" name="Google Shape;362;p10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10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108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65" name="Google Shape;365;p10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10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3">
  <p:cSld name="ODS Layout 53"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0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9" name="Google Shape;369;p10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0" name="Google Shape;370;p10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1" name="Google Shape;371;p109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72" name="Google Shape;372;p10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10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4">
  <p:cSld name="ODS Layout 54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1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6" name="Google Shape;376;p110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7" name="Google Shape;377;p110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8" name="Google Shape;378;p110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79" name="Google Shape;379;p11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0" name="Google Shape;380;p11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55">
  <p:cSld name="ODS Layout 55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1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11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4" name="Google Shape;384;p11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5" name="Google Shape;385;p111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386" name="Google Shape;386;p11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7" name="Google Shape;387;p11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1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1" name="Google Shape;391;p112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2" name="Google Shape;392;p112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3" name="Google Shape;393;p112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13"/>
          <p:cNvSpPr txBox="1"/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6" name="Google Shape;396;p113"/>
          <p:cNvSpPr txBox="1"/>
          <p:nvPr>
            <p:ph idx="1" type="body"/>
          </p:nvPr>
        </p:nvSpPr>
        <p:spPr>
          <a:xfrm>
            <a:off x="228600" y="1572260"/>
            <a:ext cx="8686800" cy="42627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7" name="Google Shape;397;p113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8" name="Google Shape;398;p113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9" name="Google Shape;399;p113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1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2" name="Google Shape;402;p11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03" name="Google Shape;403;p114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4" name="Google Shape;404;p114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5" name="Google Shape;405;p114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15"/>
          <p:cNvSpPr txBox="1"/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8" name="Google Shape;408;p11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9" name="Google Shape;409;p11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0" name="Google Shape;410;p115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1" name="Google Shape;411;p115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2" name="Google Shape;412;p115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6">
  <p:cSld name="ODS Layout 6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2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2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2"/>
          <p:cNvSpPr/>
          <p:nvPr>
            <p:ph idx="4" type="pic"/>
          </p:nvPr>
        </p:nvSpPr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6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16"/>
          <p:cNvSpPr txBox="1"/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5" name="Google Shape;415;p11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6" name="Google Shape;416;p11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17" name="Google Shape;417;p11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8" name="Google Shape;418;p11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19" name="Google Shape;419;p116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0" name="Google Shape;420;p116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1" name="Google Shape;421;p116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17"/>
          <p:cNvSpPr txBox="1"/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4" name="Google Shape;424;p117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5" name="Google Shape;425;p117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6" name="Google Shape;426;p117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18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9" name="Google Shape;429;p118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0" name="Google Shape;430;p118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11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3" name="Google Shape;433;p11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434" name="Google Shape;434;p11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435" name="Google Shape;435;p119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6" name="Google Shape;436;p119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7" name="Google Shape;437;p119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2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0" name="Google Shape;440;p12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41" name="Google Shape;441;p12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442" name="Google Shape;442;p120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3" name="Google Shape;443;p120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4" name="Google Shape;444;p120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7">
  <p:cSld name="ODS Layout 7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3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6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8">
  <p:cSld name="ODS Layout 8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6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64"/>
          <p:cNvSpPr/>
          <p:nvPr>
            <p:ph idx="4" type="pic"/>
          </p:nvPr>
        </p:nvSpPr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6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DS Layout 9">
  <p:cSld name="ODS Layout 9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5"/>
          <p:cNvSpPr txBox="1"/>
          <p:nvPr>
            <p:ph idx="1" type="body"/>
          </p:nvPr>
        </p:nvSpPr>
        <p:spPr>
          <a:xfrm>
            <a:off x="3197860" y="492760"/>
            <a:ext cx="274764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indent="-228600" lvl="1" marL="91440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indent="-228600" lvl="2" marL="137160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indent="-228600" lvl="3" marL="1828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indent="-228600" lvl="4" marL="22860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indent="-228600" lvl="5" marL="27432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indent="-228600" lvl="6" marL="32004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indent="-228600" lvl="7" marL="36576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indent="-228600" lvl="8" marL="411480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9" name="Google Shape;69;p65"/>
          <p:cNvSpPr/>
          <p:nvPr>
            <p:ph idx="2" type="pic"/>
          </p:nvPr>
        </p:nvSpPr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6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6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20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65" Type="http://schemas.openxmlformats.org/officeDocument/2006/relationships/theme" Target="../theme/theme2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60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5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10.xml"/><Relationship Id="rId54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13.xml"/><Relationship Id="rId5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12.xml"/><Relationship Id="rId56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15.xml"/><Relationship Id="rId5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14.xml"/><Relationship Id="rId58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6"/>
          <p:cNvSpPr txBox="1"/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7" name="Google Shape;7;p56"/>
          <p:cNvSpPr txBox="1"/>
          <p:nvPr>
            <p:ph idx="1" type="body"/>
          </p:nvPr>
        </p:nvSpPr>
        <p:spPr>
          <a:xfrm>
            <a:off x="228600" y="1572260"/>
            <a:ext cx="8686800" cy="42627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56"/>
          <p:cNvSpPr txBox="1"/>
          <p:nvPr>
            <p:ph idx="10" type="dt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p56"/>
          <p:cNvSpPr txBox="1"/>
          <p:nvPr>
            <p:ph idx="11" type="ftr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Google Shape;10;p56"/>
          <p:cNvSpPr txBox="1"/>
          <p:nvPr>
            <p:ph idx="12" type="sldNum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8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2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9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8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0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1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50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7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2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9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1" title="TextBlock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400" y="492760"/>
            <a:ext cx="6553200" cy="8763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1"/>
          <p:cNvSpPr txBox="1"/>
          <p:nvPr/>
        </p:nvSpPr>
        <p:spPr>
          <a:xfrm>
            <a:off x="1308735" y="1686560"/>
            <a:ext cx="6526530" cy="604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1" name="Google Shape;451;p1"/>
          <p:cNvSpPr txBox="1"/>
          <p:nvPr/>
        </p:nvSpPr>
        <p:spPr>
          <a:xfrm>
            <a:off x="4483735" y="2354580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2" name="Google Shape;452;p1"/>
          <p:cNvSpPr txBox="1"/>
          <p:nvPr/>
        </p:nvSpPr>
        <p:spPr>
          <a:xfrm>
            <a:off x="846455" y="2887345"/>
            <a:ext cx="7451090" cy="410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80808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Highlights from the 2021 Healthy Youth Survey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3" name="Google Shape;453;p1"/>
          <p:cNvSpPr txBox="1"/>
          <p:nvPr/>
        </p:nvSpPr>
        <p:spPr>
          <a:xfrm>
            <a:off x="3285725" y="3894465"/>
            <a:ext cx="2571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rgbClr val="80808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(March 1, 2022)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4" name="Google Shape;454;p1"/>
          <p:cNvSpPr txBox="1"/>
          <p:nvPr/>
        </p:nvSpPr>
        <p:spPr>
          <a:xfrm>
            <a:off x="4483735" y="3836035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5" name="Google Shape;455;p1"/>
          <p:cNvSpPr txBox="1"/>
          <p:nvPr/>
        </p:nvSpPr>
        <p:spPr>
          <a:xfrm>
            <a:off x="4483735" y="4368800"/>
            <a:ext cx="175895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56" name="Google Shape;456;p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Lifetime Marijuana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7" name="Google Shape;537;p10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ever used marijuana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8" name="Google Shape;538;p10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39" name="Google Shape;539;p10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1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1" name="Google Shape;541;p1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1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Marijuana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7" name="Google Shape;547;p1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marijuana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8" name="Google Shape;548;p1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49" name="Google Shape;549;p11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1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1" name="Google Shape;551;p1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Illegal Drug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7" name="Google Shape;557;p1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illegal drugs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30 days (not including alcohol, tobacco or marijuana)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58" name="Google Shape;558;p1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59" name="Google Shape;559;p12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60" name="Google Shape;560;p1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1" name="Google Shape;561;p1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1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Prescription Drug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7" name="Google Shape;567;p1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prescription drugs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prescribed to them 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68" name="Google Shape;568;p1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69" name="Google Shape;569;p1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1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1" name="Google Shape;571;p1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1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Over-the-Counter Drug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7" name="Google Shape;577;p1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over-the-counter drugs, like cough syrup or cold medicine for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non-medical purposes 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78" name="Google Shape;578;p1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79" name="Google Shape;579;p1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1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1" name="Google Shape;581;p1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1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Alcohol Drinking while Using Marijuana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7" name="Google Shape;587;p1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drinking alcohol at the same time they were using marijuana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8" name="Google Shape;588;p1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89" name="Google Shape;589;p1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1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91" name="Google Shape;591;p1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Substance Use at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97" name="Google Shape;597;p16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being drunk or high while participating in school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98" name="Google Shape;598;p16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99" name="Google Shape;599;p16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p1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1" name="Google Shape;601;p1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1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Tobacco Use on School Property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7" name="Google Shape;607;p17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cigarettes, cigars, or chew/dip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school property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(among those on school property in the past 30 days)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08" name="Google Shape;608;p17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09" name="Google Shape;609;p17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1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1" name="Google Shape;611;p1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1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E-Cigarette Use on School Property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7" name="Google Shape;617;p18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an electronic cigarette, e-cig, JUUL, or vape pen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school property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(among those on school property in the past 30 days)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8" name="Google Shape;618;p18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19" name="Google Shape;619;p18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Google Shape;620;p1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1" name="Google Shape;621;p1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1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Alcohol Use on School Property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7" name="Google Shape;627;p19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at least one drink of alcohol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school property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(among those on school property in the past 30 days)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8" name="Google Shape;628;p19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29" name="Google Shape;629;p19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1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1" name="Google Shape;631;p1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"/>
          <p:cNvSpPr txBox="1"/>
          <p:nvPr/>
        </p:nvSpPr>
        <p:spPr>
          <a:xfrm>
            <a:off x="1985645" y="492760"/>
            <a:ext cx="5171440" cy="604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Student Participation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2" name="Google Shape;462;p2"/>
          <p:cNvSpPr txBox="1"/>
          <p:nvPr/>
        </p:nvSpPr>
        <p:spPr>
          <a:xfrm>
            <a:off x="4427220" y="2082800"/>
            <a:ext cx="288290" cy="4692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  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3" name="Google Shape;463;p2"/>
          <p:cNvSpPr txBox="1"/>
          <p:nvPr/>
        </p:nvSpPr>
        <p:spPr>
          <a:xfrm>
            <a:off x="986155" y="2869565"/>
            <a:ext cx="6917055" cy="1877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1" marL="6858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1,461 (84%) of Grade 6 students</a:t>
            </a:r>
            <a:endParaRPr/>
          </a:p>
          <a:p>
            <a:pPr indent="-342900" lvl="1" marL="6858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1,554 (89%) of Grade 8 students</a:t>
            </a:r>
            <a:endParaRPr/>
          </a:p>
          <a:p>
            <a:pPr indent="-342900" lvl="1" marL="6858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1,442 (79%) of Grade 10 students</a:t>
            </a:r>
            <a:endParaRPr/>
          </a:p>
          <a:p>
            <a:pPr indent="-342900" lvl="1" marL="6858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910 (54%) of Grade 12 students</a:t>
            </a:r>
            <a:endParaRPr/>
          </a:p>
        </p:txBody>
      </p:sp>
      <p:sp>
        <p:nvSpPr>
          <p:cNvPr id="464" name="Google Shape;464;p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5" name="Google Shape;465;p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2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Marijuana Use on School Property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7" name="Google Shape;637;p20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marijuana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school property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(among those on school property in the past 30 days)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8" name="Google Shape;638;p20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39" name="Google Shape;639;p20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2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41" name="Google Shape;641;p2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Riding with a Drinking Driver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47" name="Google Shape;647;p2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ridden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driver who had been drinking alcohol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48" name="Google Shape;648;p2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49" name="Google Shape;649;p21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2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1" name="Google Shape;651;p2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2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Riding With a Recent Marijuana User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7" name="Google Shape;657;p2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ridden in the past 30 days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driver who had been using marijuana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8" name="Google Shape;658;p2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59" name="Google Shape;659;p22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2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61" name="Google Shape;661;p2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2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Availability of Alcohol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67" name="Google Shape;667;p2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alcohol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be "very hard" to get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68" name="Google Shape;668;p2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69" name="Google Shape;669;p2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70" name="Google Shape;670;p2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1" name="Google Shape;671;p2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2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Availability of Cigarettes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7" name="Google Shape;677;p2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cigarettes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be "very hard" to get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8" name="Google Shape;678;p2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79" name="Google Shape;679;p2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2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1" name="Google Shape;681;p2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2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Availability of Marijuana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7" name="Google Shape;687;p2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marijuana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be "very hard" to get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8" name="Google Shape;688;p2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89" name="Google Shape;689;p2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p2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1" name="Google Shape;691;p2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2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Risk of Regular Alcohol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7" name="Google Shape;697;p26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"great risk" of harm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drinking alcohol daily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98" name="Google Shape;698;p26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699" name="Google Shape;699;p26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00" name="Google Shape;700;p2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1" name="Google Shape;701;p2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2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Risk of Regular Cigarette Smoking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7" name="Google Shape;707;p2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"great risk" of harm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smoking a pack or more a day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8" name="Google Shape;708;p2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09" name="Google Shape;709;p27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2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1" name="Google Shape;711;p2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2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Risk of E-Cigarette Smoking or Vaping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7" name="Google Shape;717;p2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"great risk" of harm from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using e-cigarette, JUUL, or vape pen regularly (almost daily)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8" name="Google Shape;718;p2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19" name="Google Shape;719;p28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2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21" name="Google Shape;721;p2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2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Perceived Risk of Regular Marijuana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27" name="Google Shape;727;p2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"great risk" of harm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using marijuana at least once or twice a week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28" name="Google Shape;728;p2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29" name="Google Shape;729;p29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Google Shape;730;p2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1" name="Google Shape;731;p2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Cigarette Smoking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1" name="Google Shape;471;p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smoking cigarettes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2" name="Google Shape;472;p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473" name="Google Shape;473;p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75" name="Google Shape;475;p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3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Enjoyment of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7" name="Google Shape;737;p30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"often" or "almost always" enjoying school 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8" name="Google Shape;738;p30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39" name="Google Shape;739;p30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3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1" name="Google Shape;741;p3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3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Skipping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7" name="Google Shape;747;p3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skipping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 or more whole days of school in the past 4 weeks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8" name="Google Shape;748;p3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49" name="Google Shape;749;p31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p3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1" name="Google Shape;751;p3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3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Bullying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7" name="Google Shape;757;p32"/>
          <p:cNvSpPr txBox="1"/>
          <p:nvPr>
            <p:ph idx="2" type="title"/>
          </p:nvPr>
        </p:nvSpPr>
        <p:spPr>
          <a:xfrm>
            <a:off x="228600" y="913130"/>
            <a:ext cx="8686800" cy="3663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being bullied in the past 30 days</a:t>
            </a:r>
            <a:br>
              <a:rPr lang="en-US"/>
            </a:br>
            <a:r>
              <a:rPr i="1"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Bullying is when one or more students threaten, spread rumors about, hit, shove, or otherwise hurt another student over and over again.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58" name="Google Shape;758;p32"/>
          <p:cNvSpPr txBox="1"/>
          <p:nvPr>
            <p:ph idx="3" type="title"/>
          </p:nvPr>
        </p:nvSpPr>
        <p:spPr>
          <a:xfrm>
            <a:off x="228600" y="1279525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59" name="Google Shape;759;p32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459865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p3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1" name="Google Shape;761;p3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3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School Tries to Stop Bullying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7" name="Google Shape;767;p3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teachers or other adults from school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"almost always" or "often" try to stop bullying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8" name="Google Shape;768;p3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69" name="Google Shape;769;p3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Google Shape;770;p3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1" name="Google Shape;771;p3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3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Students Know How to Report Bullying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7" name="Google Shape;777;p34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they know how to report bullying during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78" name="Google Shape;778;p34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79" name="Google Shape;779;p3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3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1" name="Google Shape;781;p3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3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Feeling Safe During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7" name="Google Shape;787;p35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that they feel safe during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8" name="Google Shape;788;p35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89" name="Google Shape;789;p3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3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1" name="Google Shape;791;p3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3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Opportunities for School Involvement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7" name="Google Shape;797;p36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that they have lots of chances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involvement in school activities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8" name="Google Shape;798;p36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799" name="Google Shape;799;p36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00" name="Google Shape;800;p3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1" name="Google Shape;801;p3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3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Physical Fighting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7" name="Google Shape;807;p3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being in a physical fight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08" name="Google Shape;808;p3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09" name="Google Shape;809;p37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10" name="Google Shape;810;p3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1" name="Google Shape;811;p3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38"/>
          <p:cNvSpPr txBox="1"/>
          <p:nvPr/>
        </p:nvSpPr>
        <p:spPr>
          <a:xfrm>
            <a:off x="318770" y="492760"/>
            <a:ext cx="8505825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Children's Hope Scale</a:t>
            </a:r>
            <a:br>
              <a:rPr b="0" i="0" lang="en-US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5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reflects a future orientated mindset and motivational process toward attaining a desirable goal.</a:t>
            </a:r>
            <a:br>
              <a:rPr b="0" i="0" lang="en-US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5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Research has linked hope with overall physical, psychological, and social well-being.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17" name="Google Shape;817;p38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775" y="1572260"/>
            <a:ext cx="7918450" cy="4334510"/>
          </a:xfrm>
          <a:prstGeom prst="rect">
            <a:avLst/>
          </a:prstGeom>
          <a:noFill/>
          <a:ln>
            <a:noFill/>
          </a:ln>
        </p:spPr>
      </p:pic>
      <p:sp>
        <p:nvSpPr>
          <p:cNvPr id="818" name="Google Shape;818;p3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9" name="Google Shape;819;p3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39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Gang Membership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5" name="Google Shape;825;p39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being members of a gang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6" name="Google Shape;826;p39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27" name="Google Shape;827;p39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28" name="Google Shape;828;p3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9" name="Google Shape;829;p3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E-Cigarette Smoking or Vaping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1" name="Google Shape;481;p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using an electronic cigarette,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e-cig, JUUL, or vape pen 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2" name="Google Shape;482;p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483" name="Google Shape;483;p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85" name="Google Shape;485;p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40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Walking/Biking To or From School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5" name="Google Shape;835;p40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walking or riding a bicycle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or from school during an average week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(among those who normally travel to school)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6" name="Google Shape;836;p40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37" name="Google Shape;837;p40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838" name="Google Shape;838;p4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9" name="Google Shape;839;p4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Eating Breakfast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5" name="Google Shape;845;p41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eating breakfast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6" name="Google Shape;846;p41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47" name="Google Shape;847;p41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4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49" name="Google Shape;849;p4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3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4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on a School Night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5" name="Google Shape;855;p4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sleeping less than 8 hours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an average school night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6" name="Google Shape;856;p4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57" name="Google Shape;857;p42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58" name="Google Shape;858;p4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9" name="Google Shape;859;p4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4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Sugar Sweetened Beverages Consumption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5" name="Google Shape;865;p43"/>
          <p:cNvSpPr txBox="1"/>
          <p:nvPr>
            <p:ph idx="2" type="title"/>
          </p:nvPr>
        </p:nvSpPr>
        <p:spPr>
          <a:xfrm>
            <a:off x="228600" y="913130"/>
            <a:ext cx="8686800" cy="659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drinking sugar sweetened drinks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(not including diet, sugar-free or drinks with artificial sweeteners)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 or more times a day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6" name="Google Shape;866;p43"/>
          <p:cNvSpPr txBox="1"/>
          <p:nvPr>
            <p:ph idx="3" type="title"/>
          </p:nvPr>
        </p:nvSpPr>
        <p:spPr>
          <a:xfrm>
            <a:off x="228600" y="157226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67" name="Google Shape;867;p4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" y="1752600"/>
            <a:ext cx="8396605" cy="4154170"/>
          </a:xfrm>
          <a:prstGeom prst="rect">
            <a:avLst/>
          </a:prstGeom>
          <a:noFill/>
          <a:ln>
            <a:noFill/>
          </a:ln>
        </p:spPr>
      </p:pic>
      <p:sp>
        <p:nvSpPr>
          <p:cNvPr id="868" name="Google Shape;868;p4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9" name="Google Shape;869;p4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p4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Excessive Television/Video Game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5" name="Google Shape;875;p44"/>
          <p:cNvSpPr txBox="1"/>
          <p:nvPr>
            <p:ph idx="2" type="title"/>
          </p:nvPr>
        </p:nvSpPr>
        <p:spPr>
          <a:xfrm>
            <a:off x="228600" y="913130"/>
            <a:ext cx="8686800" cy="615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3 or more hours watching television,playing video games or using the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computer for fun on an average school day</a:t>
            </a:r>
            <a:br>
              <a:rPr lang="en-US"/>
            </a:br>
            <a:r>
              <a:rPr i="1" lang="en-US" sz="12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(TV includes movies or stream videos on any electronic device. Video games includes tablets, smartphone, social media)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6" name="Google Shape;876;p44"/>
          <p:cNvSpPr txBox="1"/>
          <p:nvPr>
            <p:ph idx="3" type="title"/>
          </p:nvPr>
        </p:nvSpPr>
        <p:spPr>
          <a:xfrm>
            <a:off x="228600" y="1528445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77" name="Google Shape;877;p4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565" y="1708785"/>
            <a:ext cx="8484870" cy="4197985"/>
          </a:xfrm>
          <a:prstGeom prst="rect">
            <a:avLst/>
          </a:prstGeom>
          <a:noFill/>
          <a:ln>
            <a:noFill/>
          </a:ln>
        </p:spPr>
      </p:pic>
      <p:sp>
        <p:nvSpPr>
          <p:cNvPr id="878" name="Google Shape;878;p4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79" name="Google Shape;879;p4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4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60 Minutes of Physical Activity per Day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5" name="Google Shape;885;p4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being physically active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60 minutes per day, 7 days a week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6" name="Google Shape;886;p4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87" name="Google Shape;887;p4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88" name="Google Shape;888;p4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89" name="Google Shape;889;p4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3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p4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Obesity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5" name="Google Shape;895;p46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are obese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(according to reported height and weight)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6" name="Google Shape;896;p46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897" name="Google Shape;897;p46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898" name="Google Shape;898;p4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9" name="Google Shape;899;p4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03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Asthma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5" name="Google Shape;905;p47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currently have asthma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6" name="Google Shape;906;p47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07" name="Google Shape;907;p47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4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09" name="Google Shape;909;p4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4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Lifetime Sex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5" name="Google Shape;915;p4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ever having sex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their lifetime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6" name="Google Shape;916;p4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17" name="Google Shape;917;p48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18" name="Google Shape;918;p4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19" name="Google Shape;919;p4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49"/>
          <p:cNvSpPr txBox="1"/>
          <p:nvPr/>
        </p:nvSpPr>
        <p:spPr>
          <a:xfrm>
            <a:off x="3390900" y="492760"/>
            <a:ext cx="236156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Sexual Orientation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25" name="Google Shape;925;p49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pic>
      <p:sp>
        <p:nvSpPr>
          <p:cNvPr id="926" name="Google Shape;926;p4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27" name="Google Shape;927;p4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5"/>
          <p:cNvSpPr txBox="1"/>
          <p:nvPr/>
        </p:nvSpPr>
        <p:spPr>
          <a:xfrm>
            <a:off x="462280" y="492760"/>
            <a:ext cx="8218805" cy="542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Type of Substance Used in E-Cigarette or Vaped in Past 30 Days</a:t>
            </a:r>
            <a:br>
              <a:rPr b="0" i="0" lang="en-US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0" i="0" lang="en-US" sz="15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Percentages are of students who used e-cigarettes in the past 30 days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491" name="Google Shape;491;p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2115" y="1352550"/>
            <a:ext cx="8319770" cy="4554220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93" name="Google Shape;493;p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Google Shape;932;p50"/>
          <p:cNvSpPr txBox="1"/>
          <p:nvPr/>
        </p:nvSpPr>
        <p:spPr>
          <a:xfrm>
            <a:off x="3585210" y="492760"/>
            <a:ext cx="197294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Gender Identity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33" name="Google Shape;933;p50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50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5" name="Google Shape;935;p50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51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Lifetime Sexual Abuse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1" name="Google Shape;941;p51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ever been in a in a situation where someone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made them engage in kissing, sexual touch or sexual intercourse when they did not want to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2" name="Google Shape;942;p51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43" name="Google Shape;943;p51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44" name="Google Shape;944;p51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45" name="Google Shape;945;p51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49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52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Access to Dental Care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1" name="Google Shape;951;p52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visiting a dentist for a routine checkup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2" name="Google Shape;952;p52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53" name="Google Shape;953;p52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54" name="Google Shape;954;p52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55" name="Google Shape;955;p52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9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Google Shape;960;p53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Depression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1" name="Google Shape;961;p53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feeling so sad or hopeless almost every day for two weeks or more in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row that they stopped doing some usual activities in the past year.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2" name="Google Shape;962;p53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63" name="Google Shape;963;p53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64" name="Google Shape;964;p53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65" name="Google Shape;965;p53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54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Contemplation of Suicide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71" name="Google Shape;971;p54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seriously considered suicide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past year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72" name="Google Shape;972;p54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73" name="Google Shape;973;p54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74" name="Google Shape;974;p54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75" name="Google Shape;975;p54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79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p55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Someone in Community to Talk To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1" name="Google Shape;981;p55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an adult in their neighborhood or community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can talk to about something important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2" name="Google Shape;982;p55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983" name="Google Shape;983;p55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984" name="Google Shape;984;p55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85" name="Google Shape;985;p55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6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Lifetime Alcohol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99" name="Google Shape;499;p6"/>
          <p:cNvSpPr txBox="1"/>
          <p:nvPr>
            <p:ph idx="2" type="title"/>
          </p:nvPr>
        </p:nvSpPr>
        <p:spPr>
          <a:xfrm>
            <a:off x="228600" y="913130"/>
            <a:ext cx="8686800" cy="2197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ever drunk more than a sip of alcohol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0" name="Google Shape;500;p6"/>
          <p:cNvSpPr txBox="1"/>
          <p:nvPr>
            <p:ph idx="3" type="title"/>
          </p:nvPr>
        </p:nvSpPr>
        <p:spPr>
          <a:xfrm>
            <a:off x="228600" y="113284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01" name="Google Shape;501;p6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31318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6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3" name="Google Shape;503;p6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7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Alcohol Use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9" name="Google Shape;509;p7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drunk a glass, can or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bottle of alcohol in the past 30 days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0" name="Google Shape;510;p7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11" name="Google Shape;511;p7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7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3" name="Google Shape;513;p7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8"/>
          <p:cNvSpPr txBox="1"/>
          <p:nvPr>
            <p:ph type="title"/>
          </p:nvPr>
        </p:nvSpPr>
        <p:spPr>
          <a:xfrm>
            <a:off x="228600" y="619760"/>
            <a:ext cx="86868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 Binge Drinking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9" name="Google Shape;519;p8"/>
          <p:cNvSpPr txBox="1"/>
          <p:nvPr>
            <p:ph idx="2" type="title"/>
          </p:nvPr>
        </p:nvSpPr>
        <p:spPr>
          <a:xfrm>
            <a:off x="228600" y="913130"/>
            <a:ext cx="8686800" cy="4394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Percent of students who report having drunk 5 or more drinks</a:t>
            </a:r>
            <a:br>
              <a:rPr lang="en-US"/>
            </a:br>
            <a:r>
              <a:rPr lang="en-US" sz="1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a row in the past 2 weeks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0" name="Google Shape;520;p8"/>
          <p:cNvSpPr txBox="1"/>
          <p:nvPr>
            <p:ph idx="3" type="title"/>
          </p:nvPr>
        </p:nvSpPr>
        <p:spPr>
          <a:xfrm>
            <a:off x="228600" y="1352550"/>
            <a:ext cx="8686800" cy="116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Helvetica Neue"/>
              <a:buNone/>
            </a:pPr>
            <a:r>
              <a:rPr lang="en-US" sz="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21" name="Google Shape;521;p8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532890"/>
            <a:ext cx="8686800" cy="429768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8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3" name="Google Shape;523;p8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9"/>
          <p:cNvSpPr txBox="1"/>
          <p:nvPr/>
        </p:nvSpPr>
        <p:spPr>
          <a:xfrm>
            <a:off x="3197860" y="492760"/>
            <a:ext cx="2747645" cy="3225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Levels of Alcohol Use</a:t>
            </a:r>
            <a:endParaRPr b="0" i="0" sz="18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Bar chart of BarType" id="529" name="Google Shape;529;p9" title="Bar chart of BarType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132840"/>
            <a:ext cx="8686800" cy="4754880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p9"/>
          <p:cNvSpPr txBox="1"/>
          <p:nvPr>
            <p:ph idx="11" type="ftr"/>
          </p:nvPr>
        </p:nvSpPr>
        <p:spPr>
          <a:xfrm>
            <a:off x="2400300" y="5970270"/>
            <a:ext cx="4343400" cy="2933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Northshore School District</a:t>
            </a:r>
            <a:br>
              <a:rPr lang="en-US"/>
            </a:br>
            <a:r>
              <a:rPr lang="en-US" sz="1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Source: 2021 Healthy Youth Survey</a:t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1" name="Google Shape;531;p9"/>
          <p:cNvSpPr txBox="1"/>
          <p:nvPr>
            <p:ph idx="12" type="sldNum"/>
          </p:nvPr>
        </p:nvSpPr>
        <p:spPr>
          <a:xfrm>
            <a:off x="6743700" y="6131560"/>
            <a:ext cx="2171700" cy="132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DS Light">
  <a:themeElements>
    <a:clrScheme name="ODS Light">
      <a:dk1>
        <a:srgbClr val="000000"/>
      </a:dk1>
      <a:lt1>
        <a:srgbClr val="FFFFFF"/>
      </a:lt1>
      <a:dk2>
        <a:srgbClr val="646464"/>
      </a:dk2>
      <a:lt2>
        <a:srgbClr val="D8D8D8"/>
      </a:lt2>
      <a:accent1>
        <a:srgbClr val="3D5AAE"/>
      </a:accent1>
      <a:accent2>
        <a:srgbClr val="90B328"/>
      </a:accent2>
      <a:accent3>
        <a:srgbClr val="9D2E14"/>
      </a:accent3>
      <a:accent4>
        <a:srgbClr val="F8B93C"/>
      </a:accent4>
      <a:accent5>
        <a:srgbClr val="6590CD"/>
      </a:accent5>
      <a:accent6>
        <a:srgbClr val="5E6C10"/>
      </a:accent6>
      <a:hlink>
        <a:srgbClr val="00709F"/>
      </a:hlink>
      <a:folHlink>
        <a:srgbClr val="7A40A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2022-02-22T21:15:56Z</dcterms:created>
  <dc:creator>pete.lund</dc:creator>
</cp:coreProperties>
</file>