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9144000" cy="6492875"/>
  <p:notesSz cx="6858000" cy="9144000"/>
  <p:defaultTextStyle>
    <a:defPPr>
      <a:defRPr lang="en-US"/>
    </a:defPPr>
    <a:lvl1pPr marL="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211632-D855-46F6-A9E5-D779D01B2F53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 snapToGrid="0">
      <p:cViewPr varScale="1">
        <p:scale>
          <a:sx n="109" d="100"/>
          <a:sy n="109" d="100"/>
        </p:scale>
        <p:origin x="1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>
          <a:xfrm>
            <a:off x="800100" y="492760"/>
            <a:ext cx="7543800" cy="1419225"/>
          </a:xfrm>
        </p:spPr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08735" y="2229485"/>
            <a:ext cx="652653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3"/>
          </p:nvPr>
        </p:nvSpPr>
        <p:spPr>
          <a:xfrm>
            <a:off x="4483735" y="2897505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"/>
          </p:nvPr>
        </p:nvSpPr>
        <p:spPr>
          <a:xfrm>
            <a:off x="1290955" y="3430270"/>
            <a:ext cx="6562090" cy="4108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5"/>
          </p:nvPr>
        </p:nvSpPr>
        <p:spPr>
          <a:xfrm>
            <a:off x="3286125" y="3904615"/>
            <a:ext cx="2571750" cy="4108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6"/>
          </p:nvPr>
        </p:nvSpPr>
        <p:spPr>
          <a:xfrm>
            <a:off x="4483735" y="4378960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7"/>
          </p:nvPr>
        </p:nvSpPr>
        <p:spPr>
          <a:xfrm>
            <a:off x="4483735" y="4911725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Slide Number Placeholder"/>
          <p:cNvSpPr>
            <a:spLocks noGrp="1"/>
          </p:cNvSpPr>
          <p:nvPr>
            <p:ph type="sldNum" sz="quarter" idx="8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985645" y="365760"/>
            <a:ext cx="517144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08100" y="1033780"/>
            <a:ext cx="652653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3"/>
          </p:nvPr>
        </p:nvSpPr>
        <p:spPr>
          <a:xfrm>
            <a:off x="4427220" y="1828800"/>
            <a:ext cx="288290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"/>
          </p:nvPr>
        </p:nvSpPr>
        <p:spPr>
          <a:xfrm>
            <a:off x="986155" y="2615565"/>
            <a:ext cx="6917055" cy="1877060"/>
          </a:xfrm>
        </p:spPr>
        <p:txBody>
          <a:bodyPr/>
          <a:lstStyle>
            <a:lvl1pPr marL="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"/>
          <p:cNvSpPr>
            <a:spLocks noGrp="1"/>
          </p:cNvSpPr>
          <p:nvPr>
            <p:ph type="sldNum" sz="quarter" idx="5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366395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279525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459865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18770" y="492760"/>
            <a:ext cx="8505825" cy="76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611505" y="1572260"/>
            <a:ext cx="7920990" cy="433578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15315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28445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328295" y="1708785"/>
            <a:ext cx="8487410" cy="4199255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62280" y="492760"/>
            <a:ext cx="8218805" cy="5422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410845" y="1352550"/>
            <a:ext cx="8322310" cy="455549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390900" y="492760"/>
            <a:ext cx="2361565" cy="3225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228600" y="1132840"/>
            <a:ext cx="8686800" cy="475488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585210" y="492760"/>
            <a:ext cx="1972945" cy="3225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228600" y="1132840"/>
            <a:ext cx="8686800" cy="475488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3044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4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95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04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131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219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53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1/30/24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6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197860" y="492760"/>
            <a:ext cx="2747645" cy="3225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228600" y="1132840"/>
            <a:ext cx="8686800" cy="475488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itle Placeholder"/>
          <p:cNvSpPr>
            <a:spLocks noGrp="1"/>
          </p:cNvSpPr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99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72260"/>
            <a:ext cx="8686800" cy="4262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0" name="Date Placeholder"/>
          <p:cNvSpPr>
            <a:spLocks noGrp="1"/>
          </p:cNvSpPr>
          <p:nvPr>
            <p:ph type="dt" sz="half" idx="2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D199C-7698-4657-B47E-5C5E14FEB281}" type="datetimeFigureOut">
              <a:rPr lang="en-US" smtClean="0"/>
              <a:pPr/>
              <a:t>1/30/24</a:t>
            </a:fld>
            <a:endParaRPr lang="en-US"/>
          </a:p>
        </p:txBody>
      </p:sp>
      <p:sp>
        <p:nvSpPr>
          <p:cNvPr id="401" name="Footer Placeholder"/>
          <p:cNvSpPr>
            <a:spLocks noGrp="1"/>
          </p:cNvSpPr>
          <p:nvPr>
            <p:ph type="ftr" sz="quarter" idx="3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02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02658-D9F7-4199-A23B-F08598734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  <p:sldLayoutId id="2147483710" r:id="rId63"/>
    <p:sldLayoutId id="2147483711" r:id="rId64"/>
    <p:sldLayoutId id="2147483712" r:id="rId65"/>
    <p:sldLayoutId id="2147483713" r:id="rId66"/>
    <p:sldLayoutId id="2147483714" r:id="rId6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YS2018HeaderLogo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00100" y="492760"/>
            <a:ext cx="7543800" cy="1419225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1308735" y="2229485"/>
            <a:ext cx="652653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Northshore School District</a:t>
            </a:r>
            <a:endParaRPr lang="en-US" dirty="0"/>
          </a:p>
        </p:txBody>
      </p:sp>
      <p:sp>
        <p:nvSpPr>
          <p:cNvPr id="4" name="Textbox 2"/>
          <p:cNvSpPr txBox="1"/>
          <p:nvPr/>
        </p:nvSpPr>
        <p:spPr>
          <a:xfrm>
            <a:off x="4483735" y="2897505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5" name="Textbox 3"/>
          <p:cNvSpPr txBox="1"/>
          <p:nvPr/>
        </p:nvSpPr>
        <p:spPr>
          <a:xfrm>
            <a:off x="1290955" y="3430270"/>
            <a:ext cx="656209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808080"/>
                </a:solidFill>
                <a:latin typeface="Helvetica"/>
              </a:rPr>
              <a:t>Highlights from the Healthy Youth Survey</a:t>
            </a:r>
            <a:endParaRPr lang="en-US" dirty="0"/>
          </a:p>
        </p:txBody>
      </p:sp>
      <p:sp>
        <p:nvSpPr>
          <p:cNvPr id="6" name="Textbox 4"/>
          <p:cNvSpPr txBox="1"/>
          <p:nvPr/>
        </p:nvSpPr>
        <p:spPr>
          <a:xfrm>
            <a:off x="3286125" y="3904615"/>
            <a:ext cx="257175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808080"/>
                </a:solidFill>
                <a:latin typeface="Helvetica"/>
              </a:rPr>
              <a:t>(March 1, 2019)</a:t>
            </a:r>
            <a:endParaRPr 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4483735" y="4378960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8" name="Textbox 6"/>
          <p:cNvSpPr txBox="1"/>
          <p:nvPr/>
        </p:nvSpPr>
        <p:spPr>
          <a:xfrm>
            <a:off x="4483735" y="4911725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idx="8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used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5" name="gcha9191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6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2" name="gcha9192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73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Illegal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illegal drugs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 (not including alcohol, tobacco or marijuana)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9" name="gcha9193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80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Prescription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prescription drugs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not prescribed to them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6" name="gcha919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87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Over-the-Counter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over-the-counter drugs, like cough syrup or cold medicine for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non-medical purposes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3" name="gcha919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94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Alcohol Drinking while Using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drinking alcohol at the same time they were using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0" name="gcha919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01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Substance Use at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drunk or high at school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7" name="gcha919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0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Tobacco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cigarettes, cigars, or chew/dip on school property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4" name="gcha919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15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E-Cigarette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electronic cigarettes on school property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1" name="gcha919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122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Alcohol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at least one drink of alcohol on school property in the past 30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8" name="gcha9200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29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19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/>
          <p:cNvSpPr txBox="1"/>
          <p:nvPr/>
        </p:nvSpPr>
        <p:spPr>
          <a:xfrm>
            <a:off x="1985645" y="365760"/>
            <a:ext cx="517144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Student Participation</a:t>
            </a:r>
            <a:endParaRPr lang="en-US" dirty="0"/>
          </a:p>
        </p:txBody>
      </p:sp>
      <p:sp>
        <p:nvSpPr>
          <p:cNvPr id="12" name="Textbox 8"/>
          <p:cNvSpPr txBox="1"/>
          <p:nvPr/>
        </p:nvSpPr>
        <p:spPr>
          <a:xfrm>
            <a:off x="1308100" y="1033780"/>
            <a:ext cx="652653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Northshore School District</a:t>
            </a:r>
            <a:endParaRPr lang="en-US" dirty="0"/>
          </a:p>
        </p:txBody>
      </p:sp>
      <p:sp>
        <p:nvSpPr>
          <p:cNvPr id="13" name="Textbox 9"/>
          <p:cNvSpPr txBox="1"/>
          <p:nvPr/>
        </p:nvSpPr>
        <p:spPr>
          <a:xfrm>
            <a:off x="4427220" y="1828800"/>
            <a:ext cx="288290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  </a:t>
            </a:r>
            <a:endParaRPr lang="en-US" dirty="0"/>
          </a:p>
        </p:txBody>
      </p:sp>
      <p:sp>
        <p:nvSpPr>
          <p:cNvPr id="14" name="Textbox 10"/>
          <p:cNvSpPr txBox="1"/>
          <p:nvPr/>
        </p:nvSpPr>
        <p:spPr>
          <a:xfrm>
            <a:off x="986155" y="2615565"/>
            <a:ext cx="6917055" cy="1877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lvl="1" indent="-342900">
              <a:buClr>
                <a:schemeClr val="tx1"/>
              </a:buClr>
              <a:buFont typeface="Times New Roman Uni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1,525 (86%) of Grade 6 students</a:t>
            </a:r>
          </a:p>
          <a:p>
            <a:pPr marL="685800" lvl="1" indent="-342900">
              <a:buClr>
                <a:schemeClr val="tx1"/>
              </a:buClr>
              <a:buFont typeface="Times New Roman Uni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1,406 (83%) of Grade 8 students</a:t>
            </a:r>
          </a:p>
          <a:p>
            <a:pPr marL="685800" lvl="1" indent="-342900">
              <a:buClr>
                <a:schemeClr val="tx1"/>
              </a:buClr>
              <a:buFont typeface="Times New Roman Uni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1,269 (72%) of Grade 10 students</a:t>
            </a:r>
          </a:p>
          <a:p>
            <a:pPr marL="685800" lvl="1" indent="-342900">
              <a:buClr>
                <a:schemeClr val="tx1"/>
              </a:buClr>
              <a:buFont typeface="Times New Roman Uni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1,015 (62%) of Grade 12 students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idx="5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Marijuana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marijuana on school property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5" name="gcha9201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13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Riding with a Drinking Driver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ridden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with a driver who had been drinking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1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42" name="gcha9202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43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Riding With a Recent Marijuana User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ridden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with a driver who had been using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49" name="gcha9203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50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Perception of Neighborhood Norms -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adults in their neighborhood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think youth drinking is "very wrong"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56" name="gcha920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57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Perception of Neighborhood Norms - Smoking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adults in their neighborhood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think youth smoking is "very wrong"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63" name="gcha920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64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Perception of Neighborhood Norms -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adults in their neighborhood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think youth marijuana use is "very wrong"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0" name="gcha920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71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alcohol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7" name="gcha920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7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Cigarettes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cigarettes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4" name="gcha920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85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91" name="gcha920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92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drinking alcohol daily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98" name="gcha9210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99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29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Cigarette Smoking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smoking cigarettes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" name="gcha918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1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Cigarette Smoking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smoking a pack or more a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5" name="gcha9211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0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E-Cigarette Smoking or Vaping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 from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using e-cigarette or vape pen regularly (almost daily)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1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12" name="gcha9212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13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using marijuana at least once or twice a week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19" name="gcha9213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20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Enjoyment of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"often" or "almost always" enjoying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being at school 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26" name="gcha921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27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Skipping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skipping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1 or more whole days of school in the past 4 weeks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3" name="gcha921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34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366395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bullied in the past 30 days</a:t>
            </a:r>
            <a:br>
              <a:rPr lang="en-US"/>
            </a:br>
            <a:r>
              <a:rPr lang="en-US" sz="1000" i="1" dirty="0">
                <a:solidFill>
                  <a:schemeClr val="tx1"/>
                </a:solidFill>
                <a:latin typeface="+mj-lt"/>
              </a:rPr>
              <a:t>Bullying is when one or more students threaten, spread rumors about, hit, shove, or otherwise hurt another student over and over again.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9" name="Body Title 3"/>
          <p:cNvSpPr>
            <a:spLocks noGrp="1"/>
          </p:cNvSpPr>
          <p:nvPr>
            <p:ph type="title" idx="3"/>
          </p:nvPr>
        </p:nvSpPr>
        <p:spPr>
          <a:xfrm>
            <a:off x="228600" y="1279525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0" name="gcha921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459865"/>
            <a:ext cx="8686800" cy="4297680"/>
          </a:xfrm>
          <a:prstGeom prst="rect">
            <a:avLst/>
          </a:prstGeom>
        </p:spPr>
      </p:pic>
      <p:sp>
        <p:nvSpPr>
          <p:cNvPr id="241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School Tries to Stop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teachers or other adults at school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“almost always” or “often” try to stop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7" name="gcha921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4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Students Know How to Report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they know how to report bullying at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3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54" name="gcha921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55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Feeling Safe at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they feel safe at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0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61" name="gcha921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62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Opportunities for School Involvement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they have lots of chances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for involvement in school activities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68" name="gcha9220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69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39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E-Cigarette Smoking or Vaping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an electronic cigarette,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e-cig or vape pen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7" name="gcha918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Physical Fighting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in a physical fight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75" name="gcha9221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7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box 13"/>
          <p:cNvSpPr txBox="1"/>
          <p:nvPr/>
        </p:nvSpPr>
        <p:spPr>
          <a:xfrm>
            <a:off x="318770" y="492760"/>
            <a:ext cx="8505825" cy="76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Children's Hope Scale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Hope reflects a future orientated mindset and motivational process toward attaining a desirable goal.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Research has linked hope with overall physical, psychological, and social well-being.</a:t>
            </a:r>
            <a:endParaRPr lang="en-US" dirty="0"/>
          </a:p>
        </p:txBody>
      </p:sp>
      <p:pic>
        <p:nvPicPr>
          <p:cNvPr id="280" name="gcha9222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11505" y="1572260"/>
            <a:ext cx="7920990" cy="4335780"/>
          </a:xfrm>
          <a:prstGeom prst="rect">
            <a:avLst/>
          </a:prstGeom>
        </p:spPr>
      </p:pic>
      <p:sp>
        <p:nvSpPr>
          <p:cNvPr id="281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2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Gang Membership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members of a gang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87" name="gcha9223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8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Walking/Biking To or From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walking or riding a bicycle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to or from school during an average week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94" name="gcha922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95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Eating Breakfast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eating breakfast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0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1" name="gcha922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302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Sleep on a School Night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sleeping less than 8 hours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an average school night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8" name="gcha922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09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Excessive Sugar Sweetened Beverages Consumption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drinking sugar sweetened beverages 2 or more times a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15" name="gcha922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31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Excessive Television/Video Game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15315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3 or more hours watching television,playing video games or using the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computer for fun on an average school day</a:t>
            </a:r>
            <a:br>
              <a:rPr lang="en-US"/>
            </a:br>
            <a:r>
              <a:rPr lang="en-US" sz="1200" i="1" dirty="0">
                <a:solidFill>
                  <a:schemeClr val="tx1"/>
                </a:solidFill>
                <a:latin typeface="+mj-lt"/>
              </a:rPr>
              <a:t>(TV includes movies or stream videos on any electronic device. Video games includes tablets, smartphone, social media)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1" name="Body Title 3"/>
          <p:cNvSpPr>
            <a:spLocks noGrp="1"/>
          </p:cNvSpPr>
          <p:nvPr>
            <p:ph type="title" idx="3"/>
          </p:nvPr>
        </p:nvSpPr>
        <p:spPr>
          <a:xfrm>
            <a:off x="228600" y="1528445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22" name="gcha922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28295" y="1708785"/>
            <a:ext cx="8487410" cy="4199255"/>
          </a:xfrm>
          <a:prstGeom prst="rect">
            <a:avLst/>
          </a:prstGeom>
        </p:spPr>
      </p:pic>
      <p:sp>
        <p:nvSpPr>
          <p:cNvPr id="323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60 Minutes of Physical Activity per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physically active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60 minutes per day, 7 days a week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29" name="gcha922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30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Obesity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are obese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(according to reported height and weight)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36" name="gcha9230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37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49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11"/>
          <p:cNvSpPr txBox="1"/>
          <p:nvPr/>
        </p:nvSpPr>
        <p:spPr>
          <a:xfrm>
            <a:off x="462280" y="492760"/>
            <a:ext cx="8218805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Type of Substance Used in E-Cigarette or Vaped in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Percentages are of students who used e-cigarettes in the past 30 days</a:t>
            </a:r>
            <a:endParaRPr lang="en-US" dirty="0"/>
          </a:p>
        </p:txBody>
      </p:sp>
      <p:pic>
        <p:nvPicPr>
          <p:cNvPr id="32" name="gcha918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10845" y="1352550"/>
            <a:ext cx="8322310" cy="4555490"/>
          </a:xfrm>
          <a:prstGeom prst="rect">
            <a:avLst/>
          </a:prstGeom>
        </p:spPr>
      </p:pic>
      <p:sp>
        <p:nvSpPr>
          <p:cNvPr id="33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Asthma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currently have asthma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2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43" name="gcha9231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344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Sex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ever having sex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their lifetime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50" name="gcha9232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51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box 14"/>
          <p:cNvSpPr txBox="1"/>
          <p:nvPr/>
        </p:nvSpPr>
        <p:spPr>
          <a:xfrm>
            <a:off x="3390900" y="492760"/>
            <a:ext cx="2361565" cy="322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Sexual Orientation</a:t>
            </a:r>
            <a:endParaRPr lang="en-US" dirty="0"/>
          </a:p>
        </p:txBody>
      </p:sp>
      <p:pic>
        <p:nvPicPr>
          <p:cNvPr id="355" name="gcha9233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132840"/>
            <a:ext cx="8686800" cy="4754880"/>
          </a:xfrm>
          <a:prstGeom prst="rect">
            <a:avLst/>
          </a:prstGeom>
        </p:spPr>
      </p:pic>
      <p:sp>
        <p:nvSpPr>
          <p:cNvPr id="356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7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extbox 15"/>
          <p:cNvSpPr txBox="1"/>
          <p:nvPr/>
        </p:nvSpPr>
        <p:spPr>
          <a:xfrm>
            <a:off x="3585210" y="492760"/>
            <a:ext cx="1972945" cy="322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Gender Identity</a:t>
            </a:r>
            <a:endParaRPr lang="en-US" dirty="0"/>
          </a:p>
        </p:txBody>
      </p:sp>
      <p:pic>
        <p:nvPicPr>
          <p:cNvPr id="360" name="gcha9234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132840"/>
            <a:ext cx="8686800" cy="4754880"/>
          </a:xfrm>
          <a:prstGeom prst="rect">
            <a:avLst/>
          </a:prstGeom>
        </p:spPr>
      </p:pic>
      <p:sp>
        <p:nvSpPr>
          <p:cNvPr id="361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2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Sexual Abuse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been in a in a situation where someone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made them engage in kissing, sexual touch or sexual intercourse when they did not want to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67" name="gcha9235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68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Access to Dental Care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visiting a dentist for a routine checkup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74" name="gcha9236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75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Depression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feeling so sad or hopeless almost every day for two weeks or more in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a row that they stopped doing some usual activities in the past year.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81" name="gcha923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82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Contemplation of Suicide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seriously considered suicide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88" name="gcha923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89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Someone in Community to Talk To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an adult in their neighborhood or community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they can talk to about something important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95" name="gcha923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96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58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drunk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more than a sip of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9" name="gcha9187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40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drunk a glass, can or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bottle of alcohol (beer, wine, wine coolers, hard liquor) 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6" name="gcha9188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47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Binge Drinking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drunk 5 or more drinks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a row in the past 2 weeks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3" name="gcha9189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54" name="Footnote 1"/>
          <p:cNvSpPr>
            <a:spLocks noGrp="1"/>
          </p:cNvSpPr>
          <p:nvPr>
            <p:ph type="ftr" idx="5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12"/>
          <p:cNvSpPr txBox="1"/>
          <p:nvPr/>
        </p:nvSpPr>
        <p:spPr>
          <a:xfrm>
            <a:off x="3197860" y="492760"/>
            <a:ext cx="2747645" cy="322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Levels of Alcohol Use</a:t>
            </a:r>
            <a:endParaRPr lang="en-US" dirty="0"/>
          </a:p>
        </p:txBody>
      </p:sp>
      <p:pic>
        <p:nvPicPr>
          <p:cNvPr id="58" name="gcha9190.png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132840"/>
            <a:ext cx="8686800" cy="4754880"/>
          </a:xfrm>
          <a:prstGeom prst="rect">
            <a:avLst/>
          </a:prstGeom>
        </p:spPr>
      </p:pic>
      <p:sp>
        <p:nvSpPr>
          <p:cNvPr id="59" name="Footnote 1"/>
          <p:cNvSpPr>
            <a:spLocks noGrp="1"/>
          </p:cNvSpPr>
          <p:nvPr>
            <p:ph type="ftr" idx="3"/>
          </p:nvPr>
        </p:nvSpPr>
        <p:spPr>
          <a:xfrm>
            <a:off x="2400300" y="5970270"/>
            <a:ext cx="4343400" cy="293370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</a:t>
            </a:r>
            <a:br>
              <a:rPr lang="en-US"/>
            </a:br>
            <a:r>
              <a:rPr lang="en-US" sz="1000" dirty="0">
                <a:solidFill>
                  <a:schemeClr val="tx1"/>
                </a:solidFill>
                <a:latin typeface="+mj-lt"/>
              </a:rPr>
              <a:t>- Source: 2018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0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A7E02658-D9F7-4199-A23B-F0859873410A}" type="slidenum">
              <a:rPr lang="en-US" sz="900" dirty="0" smtClean="0">
                <a:solidFill>
                  <a:schemeClr val="tx1"/>
                </a:solidFill>
                <a:latin typeface="+mn-lt"/>
              </a:rPr>
              <a:t>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DS Light">
  <a:themeElements>
    <a:clrScheme name="ODS Light">
      <a:dk1>
        <a:srgbClr val="000000"/>
      </a:dk1>
      <a:lt1>
        <a:srgbClr val="FFFFFF"/>
      </a:lt1>
      <a:dk2>
        <a:srgbClr val="646464"/>
      </a:dk2>
      <a:lt2>
        <a:srgbClr val="D8D8D8"/>
      </a:lt2>
      <a:accent1>
        <a:srgbClr val="3D5AAE"/>
      </a:accent1>
      <a:accent2>
        <a:srgbClr val="90B328"/>
      </a:accent2>
      <a:accent3>
        <a:srgbClr val="9D2E14"/>
      </a:accent3>
      <a:accent4>
        <a:srgbClr val="F8B93C"/>
      </a:accent4>
      <a:accent5>
        <a:srgbClr val="6590CD"/>
      </a:accent5>
      <a:accent6>
        <a:srgbClr val="5E6C10"/>
      </a:accent6>
      <a:hlink>
        <a:srgbClr val="00709F"/>
      </a:hlink>
      <a:folHlink>
        <a:srgbClr val="7A40A6"/>
      </a:folHlink>
    </a:clrScheme>
    <a:fontScheme name="ODS Ligh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DS Light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2040</Words>
  <Application>Microsoft Macintosh PowerPoint</Application>
  <PresentationFormat>Custom</PresentationFormat>
  <Paragraphs>285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Arial</vt:lpstr>
      <vt:lpstr>Helvetica</vt:lpstr>
      <vt:lpstr>Times New Roman Uni</vt:lpstr>
      <vt:lpstr>ODS Light</vt:lpstr>
      <vt:lpstr>PowerPoint Presentation</vt:lpstr>
      <vt:lpstr>PowerPoint Presentation</vt:lpstr>
      <vt:lpstr>Current Cigarette Smoking</vt:lpstr>
      <vt:lpstr>Current E-Cigarette Smoking or Vaping</vt:lpstr>
      <vt:lpstr>PowerPoint Presentation</vt:lpstr>
      <vt:lpstr>Lifetime Alcohol Use</vt:lpstr>
      <vt:lpstr>Current Alcohol Use</vt:lpstr>
      <vt:lpstr>Current Binge Drinking</vt:lpstr>
      <vt:lpstr>PowerPoint Presentation</vt:lpstr>
      <vt:lpstr>Lifetime Marijuana Use</vt:lpstr>
      <vt:lpstr>Current Marijuana Use</vt:lpstr>
      <vt:lpstr>Current Illegal Drug Use</vt:lpstr>
      <vt:lpstr>Current Prescription Drug Use</vt:lpstr>
      <vt:lpstr>Current Over-the-Counter Drug Use</vt:lpstr>
      <vt:lpstr>Alcohol Drinking while Using Marijuana</vt:lpstr>
      <vt:lpstr>Substance Use at School</vt:lpstr>
      <vt:lpstr>Tobacco Use on School Property</vt:lpstr>
      <vt:lpstr>E-Cigarette Use on School Property</vt:lpstr>
      <vt:lpstr>Alcohol Use on School Property</vt:lpstr>
      <vt:lpstr>Marijuana Use on School Property</vt:lpstr>
      <vt:lpstr>Riding with a Drinking Driver</vt:lpstr>
      <vt:lpstr>Riding With a Recent Marijuana User</vt:lpstr>
      <vt:lpstr>Perception of Neighborhood Norms - Alcohol</vt:lpstr>
      <vt:lpstr>Perception of Neighborhood Norms - Smoking</vt:lpstr>
      <vt:lpstr>Perception of Neighborhood Norms - Marijuana</vt:lpstr>
      <vt:lpstr>Perceived Availability of Alcohol</vt:lpstr>
      <vt:lpstr>Perceived Availability of Cigarettes</vt:lpstr>
      <vt:lpstr>Perceived Availability of Marijuana</vt:lpstr>
      <vt:lpstr>Perceived Risk of Regular Alcohol Use</vt:lpstr>
      <vt:lpstr>Perceived Risk of Regular Cigarette Smoking</vt:lpstr>
      <vt:lpstr>Perceived Risk of E-Cigarette Smoking or Vaping</vt:lpstr>
      <vt:lpstr>Perceived Risk of Regular Marijuana Use</vt:lpstr>
      <vt:lpstr>Enjoyment of School</vt:lpstr>
      <vt:lpstr>Skipping School</vt:lpstr>
      <vt:lpstr>Bullying</vt:lpstr>
      <vt:lpstr>School Tries to Stop Bullying</vt:lpstr>
      <vt:lpstr>Students Know How to Report Bullying</vt:lpstr>
      <vt:lpstr>Feeling Safe at School</vt:lpstr>
      <vt:lpstr>Opportunities for School Involvement</vt:lpstr>
      <vt:lpstr>Physical Fighting</vt:lpstr>
      <vt:lpstr>PowerPoint Presentation</vt:lpstr>
      <vt:lpstr>Gang Membership</vt:lpstr>
      <vt:lpstr>Walking/Biking To or From School</vt:lpstr>
      <vt:lpstr>Eating Breakfast</vt:lpstr>
      <vt:lpstr>Sleep on a School Night</vt:lpstr>
      <vt:lpstr>Excessive Sugar Sweetened Beverages Consumption</vt:lpstr>
      <vt:lpstr>Excessive Television/Video Game Use</vt:lpstr>
      <vt:lpstr>60 Minutes of Physical Activity per Day</vt:lpstr>
      <vt:lpstr>Obesity</vt:lpstr>
      <vt:lpstr>Current Asthma</vt:lpstr>
      <vt:lpstr>Lifetime Sex</vt:lpstr>
      <vt:lpstr>PowerPoint Presentation</vt:lpstr>
      <vt:lpstr>PowerPoint Presentation</vt:lpstr>
      <vt:lpstr>Lifetime Sexual Abuse</vt:lpstr>
      <vt:lpstr>Access to Dental Care</vt:lpstr>
      <vt:lpstr>Depression</vt:lpstr>
      <vt:lpstr>Contemplation of Suicide</vt:lpstr>
      <vt:lpstr>Someone in Community to Talk 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SAS System</dc:title>
  <dc:creator>pete</dc:creator>
  <cp:lastModifiedBy>Maya Gutenkauf</cp:lastModifiedBy>
  <cp:revision>1</cp:revision>
  <dcterms:created xsi:type="dcterms:W3CDTF">2019-03-05T19:05:27Z</dcterms:created>
  <dcterms:modified xsi:type="dcterms:W3CDTF">2024-01-30T22:51:55Z</dcterms:modified>
</cp:coreProperties>
</file>