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1" r:id="rId2"/>
  </p:sldMasterIdLst>
  <p:notesMasterIdLst>
    <p:notesMasterId r:id="rId21"/>
  </p:notesMasterIdLst>
  <p:sldIdLst>
    <p:sldId id="256" r:id="rId3"/>
    <p:sldId id="259" r:id="rId4"/>
    <p:sldId id="271" r:id="rId5"/>
    <p:sldId id="358" r:id="rId6"/>
    <p:sldId id="275" r:id="rId7"/>
    <p:sldId id="359" r:id="rId8"/>
    <p:sldId id="263" r:id="rId9"/>
    <p:sldId id="288" r:id="rId10"/>
    <p:sldId id="270" r:id="rId11"/>
    <p:sldId id="334" r:id="rId12"/>
    <p:sldId id="345" r:id="rId13"/>
    <p:sldId id="346" r:id="rId14"/>
    <p:sldId id="337" r:id="rId15"/>
    <p:sldId id="338" r:id="rId16"/>
    <p:sldId id="339" r:id="rId17"/>
    <p:sldId id="341" r:id="rId18"/>
    <p:sldId id="343" r:id="rId19"/>
    <p:sldId id="355" r:id="rId20"/>
  </p:sldIdLst>
  <p:sldSz cx="18288000" cy="10287000"/>
  <p:notesSz cx="7315200" cy="96012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alibri Light" panose="020F0302020204030204" pitchFamily="34" charset="0"/>
      <p:regular r:id="rId26"/>
      <p:italic r:id="rId27"/>
    </p:embeddedFont>
    <p:embeddedFont>
      <p:font typeface="Century" panose="02040604050505020304" pitchFamily="18" charset="0"/>
      <p:regular r:id="rId28"/>
    </p:embeddedFont>
    <p:embeddedFont>
      <p:font typeface="Garet" panose="020B0604020202020204" charset="0"/>
      <p:regular r:id="rId29"/>
    </p:embeddedFont>
    <p:embeddedFont>
      <p:font typeface="Georgia" panose="02040502050405020303" pitchFamily="18" charset="0"/>
      <p:regular r:id="rId30"/>
      <p:bold r:id="rId31"/>
      <p:italic r:id="rId32"/>
      <p:boldItalic r:id="rId33"/>
    </p:embeddedFont>
    <p:embeddedFont>
      <p:font typeface="Poppins Medium" panose="00000600000000000000" pitchFamily="2" charset="0"/>
      <p:regular r:id="rId34"/>
    </p:embeddedFont>
    <p:embeddedFont>
      <p:font typeface="Rubik One" panose="020B0604020202020204" charset="-79"/>
      <p:regular r:id="rId35"/>
    </p:embeddedFont>
    <p:embeddedFont>
      <p:font typeface="Sitka Banner" pitchFamily="2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onge-Hermosillo, Annette" initials="MA" lastIdx="2" clrIdx="0">
    <p:extLst>
      <p:ext uri="{19B8F6BF-5375-455C-9EA6-DF929625EA0E}">
        <p15:presenceInfo xmlns:p15="http://schemas.microsoft.com/office/powerpoint/2012/main" userId="S::amongehermosillo@mtsac.edu::bbdd52f5-9723-4430-9c1a-cb4d30fba8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5992"/>
    <a:srgbClr val="B01010"/>
    <a:srgbClr val="CC0000"/>
    <a:srgbClr val="FF9933"/>
    <a:srgbClr val="004AAD"/>
    <a:srgbClr val="EB212F"/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2" d="100"/>
          <a:sy n="72" d="100"/>
        </p:scale>
        <p:origin x="654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Relationship Id="rId6" Type="http://schemas.openxmlformats.org/officeDocument/2006/relationships/image" Target="../media/image84.svg"/><Relationship Id="rId5" Type="http://schemas.openxmlformats.org/officeDocument/2006/relationships/image" Target="../media/image83.png"/><Relationship Id="rId4" Type="http://schemas.openxmlformats.org/officeDocument/2006/relationships/image" Target="../media/image82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svg"/><Relationship Id="rId3" Type="http://schemas.openxmlformats.org/officeDocument/2006/relationships/image" Target="../media/image81.png"/><Relationship Id="rId7" Type="http://schemas.openxmlformats.org/officeDocument/2006/relationships/image" Target="../media/image85.png"/><Relationship Id="rId2" Type="http://schemas.openxmlformats.org/officeDocument/2006/relationships/image" Target="../media/image80.svg"/><Relationship Id="rId1" Type="http://schemas.openxmlformats.org/officeDocument/2006/relationships/image" Target="../media/image79.png"/><Relationship Id="rId6" Type="http://schemas.openxmlformats.org/officeDocument/2006/relationships/image" Target="../media/image84.svg"/><Relationship Id="rId5" Type="http://schemas.openxmlformats.org/officeDocument/2006/relationships/image" Target="../media/image83.png"/><Relationship Id="rId4" Type="http://schemas.openxmlformats.org/officeDocument/2006/relationships/image" Target="../media/image8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9472325-B539-4C95-9224-674BAC1F712C}" type="doc">
      <dgm:prSet loTypeId="urn:microsoft.com/office/officeart/2005/8/layout/vList3" loCatId="picture" qsTypeId="urn:microsoft.com/office/officeart/2005/8/quickstyle/simple1" qsCatId="simple" csTypeId="urn:microsoft.com/office/officeart/2005/8/colors/accent1_2" csCatId="accent1" phldr="1"/>
      <dgm:spPr/>
    </dgm:pt>
    <dgm:pt modelId="{2F12614F-3CF9-4044-A57A-CDC7A58CDE1B}">
      <dgm:prSet phldrT="[Text]"/>
      <dgm:spPr/>
      <dgm:t>
        <a:bodyPr/>
        <a:lstStyle/>
        <a:p>
          <a:r>
            <a:rPr lang="en-US" b="1" dirty="0"/>
            <a:t>Submit a Mt. SAC Application </a:t>
          </a:r>
        </a:p>
      </dgm:t>
    </dgm:pt>
    <dgm:pt modelId="{1C4D9731-53B2-47FB-8B31-821C4DEC61D4}" type="parTrans" cxnId="{41C6F5DC-DF77-416C-9E2E-0F56CB0C346B}">
      <dgm:prSet/>
      <dgm:spPr/>
      <dgm:t>
        <a:bodyPr/>
        <a:lstStyle/>
        <a:p>
          <a:endParaRPr lang="en-US"/>
        </a:p>
      </dgm:t>
    </dgm:pt>
    <dgm:pt modelId="{BD4A3FCF-2F21-421C-BE2C-B7F25B92993E}" type="sibTrans" cxnId="{41C6F5DC-DF77-416C-9E2E-0F56CB0C346B}">
      <dgm:prSet/>
      <dgm:spPr/>
      <dgm:t>
        <a:bodyPr/>
        <a:lstStyle/>
        <a:p>
          <a:endParaRPr lang="en-US"/>
        </a:p>
      </dgm:t>
    </dgm:pt>
    <dgm:pt modelId="{E0DD78F5-4D4F-4D2C-8E11-9D09441C2263}">
      <dgm:prSet phldrT="[Text]"/>
      <dgm:spPr/>
      <dgm:t>
        <a:bodyPr/>
        <a:lstStyle/>
        <a:p>
          <a:r>
            <a:rPr lang="en-US" b="1" dirty="0"/>
            <a:t>Complete the Assessment Questionnaire and Claim Your Account</a:t>
          </a:r>
        </a:p>
      </dgm:t>
    </dgm:pt>
    <dgm:pt modelId="{97394C1E-FBD4-4229-B783-6DFAEC50A6FF}" type="parTrans" cxnId="{BEABE709-5478-4D01-8BFC-3EC7B190435E}">
      <dgm:prSet/>
      <dgm:spPr/>
      <dgm:t>
        <a:bodyPr/>
        <a:lstStyle/>
        <a:p>
          <a:endParaRPr lang="en-US"/>
        </a:p>
      </dgm:t>
    </dgm:pt>
    <dgm:pt modelId="{C83B4F06-1346-4CA3-B7EE-DD605FB62000}" type="sibTrans" cxnId="{BEABE709-5478-4D01-8BFC-3EC7B190435E}">
      <dgm:prSet/>
      <dgm:spPr/>
      <dgm:t>
        <a:bodyPr/>
        <a:lstStyle/>
        <a:p>
          <a:endParaRPr lang="en-US"/>
        </a:p>
      </dgm:t>
    </dgm:pt>
    <dgm:pt modelId="{847CBE8C-B69D-47E7-9A1B-AC7E459B0AE2}">
      <dgm:prSet phldrT="[Text]"/>
      <dgm:spPr/>
      <dgm:t>
        <a:bodyPr/>
        <a:lstStyle/>
        <a:p>
          <a:r>
            <a:rPr lang="en-US" b="1" dirty="0"/>
            <a:t>Complete the Online Orientation and MAP Workshop</a:t>
          </a:r>
        </a:p>
      </dgm:t>
    </dgm:pt>
    <dgm:pt modelId="{1E56314B-5C26-418E-B699-D33E14FD6AB8}" type="parTrans" cxnId="{70339D9F-A5AC-4053-929D-83F0DADD45E5}">
      <dgm:prSet/>
      <dgm:spPr/>
      <dgm:t>
        <a:bodyPr/>
        <a:lstStyle/>
        <a:p>
          <a:endParaRPr lang="en-US"/>
        </a:p>
      </dgm:t>
    </dgm:pt>
    <dgm:pt modelId="{C85B13DF-FD6B-48BE-A437-FC556E9130FE}" type="sibTrans" cxnId="{70339D9F-A5AC-4053-929D-83F0DADD45E5}">
      <dgm:prSet/>
      <dgm:spPr/>
      <dgm:t>
        <a:bodyPr/>
        <a:lstStyle/>
        <a:p>
          <a:endParaRPr lang="en-US"/>
        </a:p>
      </dgm:t>
    </dgm:pt>
    <dgm:pt modelId="{6E5F8B4F-E499-483C-822A-BF68B71F533C}">
      <dgm:prSet/>
      <dgm:spPr/>
      <dgm:t>
        <a:bodyPr/>
        <a:lstStyle/>
        <a:p>
          <a:r>
            <a:rPr lang="en-US" b="1" dirty="0"/>
            <a:t>Register for Fall Classes</a:t>
          </a:r>
        </a:p>
      </dgm:t>
    </dgm:pt>
    <dgm:pt modelId="{FC8CCDE5-5125-49AB-822E-BD56997D7209}" type="parTrans" cxnId="{9D363095-8E4A-4A4F-B357-18447EE6465C}">
      <dgm:prSet/>
      <dgm:spPr/>
      <dgm:t>
        <a:bodyPr/>
        <a:lstStyle/>
        <a:p>
          <a:endParaRPr lang="en-US"/>
        </a:p>
      </dgm:t>
    </dgm:pt>
    <dgm:pt modelId="{4F8614C3-C5B6-40A5-8EBC-C1A73F3D09AB}" type="sibTrans" cxnId="{9D363095-8E4A-4A4F-B357-18447EE6465C}">
      <dgm:prSet/>
      <dgm:spPr/>
      <dgm:t>
        <a:bodyPr/>
        <a:lstStyle/>
        <a:p>
          <a:endParaRPr lang="en-US"/>
        </a:p>
      </dgm:t>
    </dgm:pt>
    <dgm:pt modelId="{9EC5F630-177D-4B19-A911-65386CDEBD80}" type="pres">
      <dgm:prSet presAssocID="{39472325-B539-4C95-9224-674BAC1F712C}" presName="linearFlow" presStyleCnt="0">
        <dgm:presLayoutVars>
          <dgm:dir/>
          <dgm:resizeHandles val="exact"/>
        </dgm:presLayoutVars>
      </dgm:prSet>
      <dgm:spPr/>
    </dgm:pt>
    <dgm:pt modelId="{ED34F9B1-98A0-4439-A38D-7B15A39FD7C0}" type="pres">
      <dgm:prSet presAssocID="{2F12614F-3CF9-4044-A57A-CDC7A58CDE1B}" presName="composite" presStyleCnt="0"/>
      <dgm:spPr/>
    </dgm:pt>
    <dgm:pt modelId="{8B27F1F0-05B9-4DE8-9F36-C74D56E052E6}" type="pres">
      <dgm:prSet presAssocID="{2F12614F-3CF9-4044-A57A-CDC7A58CDE1B}" presName="imgShp" presStyleLbl="fgImgPlac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1 with solid fill"/>
        </a:ext>
      </dgm:extLst>
    </dgm:pt>
    <dgm:pt modelId="{7A0F1567-E1B3-4A61-A54D-9BB875EE034B}" type="pres">
      <dgm:prSet presAssocID="{2F12614F-3CF9-4044-A57A-CDC7A58CDE1B}" presName="txShp" presStyleLbl="node1" presStyleIdx="0" presStyleCnt="4" custLinFactNeighborX="14174" custLinFactNeighborY="-537">
        <dgm:presLayoutVars>
          <dgm:bulletEnabled val="1"/>
        </dgm:presLayoutVars>
      </dgm:prSet>
      <dgm:spPr/>
    </dgm:pt>
    <dgm:pt modelId="{065D5F9D-B720-4655-9E22-82ECC7A4DB6E}" type="pres">
      <dgm:prSet presAssocID="{BD4A3FCF-2F21-421C-BE2C-B7F25B92993E}" presName="spacing" presStyleCnt="0"/>
      <dgm:spPr/>
    </dgm:pt>
    <dgm:pt modelId="{5AD60F26-257E-42EE-B4A8-C3679B825B95}" type="pres">
      <dgm:prSet presAssocID="{E0DD78F5-4D4F-4D2C-8E11-9D09441C2263}" presName="composite" presStyleCnt="0"/>
      <dgm:spPr/>
    </dgm:pt>
    <dgm:pt modelId="{6304C1D3-35B1-4491-827A-F964FAACB355}" type="pres">
      <dgm:prSet presAssocID="{E0DD78F5-4D4F-4D2C-8E11-9D09441C2263}" presName="imgShp" presStyleLbl="fgImgPlac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with solid fill"/>
        </a:ext>
      </dgm:extLst>
    </dgm:pt>
    <dgm:pt modelId="{9ADA219A-6A84-4C14-8B3E-9B5376EC811C}" type="pres">
      <dgm:prSet presAssocID="{E0DD78F5-4D4F-4D2C-8E11-9D09441C2263}" presName="txShp" presStyleLbl="node1" presStyleIdx="1" presStyleCnt="4" custLinFactNeighborX="14053" custLinFactNeighborY="2410">
        <dgm:presLayoutVars>
          <dgm:bulletEnabled val="1"/>
        </dgm:presLayoutVars>
      </dgm:prSet>
      <dgm:spPr/>
    </dgm:pt>
    <dgm:pt modelId="{1CC26B84-956B-40ED-84DB-330DA2D57F1E}" type="pres">
      <dgm:prSet presAssocID="{C83B4F06-1346-4CA3-B7EE-DD605FB62000}" presName="spacing" presStyleCnt="0"/>
      <dgm:spPr/>
    </dgm:pt>
    <dgm:pt modelId="{51F5CAB7-675E-43F5-8928-ABE26D4C6AD9}" type="pres">
      <dgm:prSet presAssocID="{847CBE8C-B69D-47E7-9A1B-AC7E459B0AE2}" presName="composite" presStyleCnt="0"/>
      <dgm:spPr/>
    </dgm:pt>
    <dgm:pt modelId="{355ADEEF-55AC-4C6D-92DF-A250B71AE9B6}" type="pres">
      <dgm:prSet presAssocID="{847CBE8C-B69D-47E7-9A1B-AC7E459B0AE2}" presName="imgShp" presStyleLbl="fgImgPlac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3 with solid fill"/>
        </a:ext>
      </dgm:extLst>
    </dgm:pt>
    <dgm:pt modelId="{F0604C68-2F4E-4664-81B9-0B43919F3342}" type="pres">
      <dgm:prSet presAssocID="{847CBE8C-B69D-47E7-9A1B-AC7E459B0AE2}" presName="txShp" presStyleLbl="node1" presStyleIdx="2" presStyleCnt="4" custLinFactNeighborX="14324" custLinFactNeighborY="1062">
        <dgm:presLayoutVars>
          <dgm:bulletEnabled val="1"/>
        </dgm:presLayoutVars>
      </dgm:prSet>
      <dgm:spPr/>
    </dgm:pt>
    <dgm:pt modelId="{3230DFB2-5B9D-4768-ABDA-00A63D7DE4C6}" type="pres">
      <dgm:prSet presAssocID="{C85B13DF-FD6B-48BE-A437-FC556E9130FE}" presName="spacing" presStyleCnt="0"/>
      <dgm:spPr/>
    </dgm:pt>
    <dgm:pt modelId="{76A35352-6A17-4E3F-AE43-E5723F1FC85A}" type="pres">
      <dgm:prSet presAssocID="{6E5F8B4F-E499-483C-822A-BF68B71F533C}" presName="composite" presStyleCnt="0"/>
      <dgm:spPr/>
    </dgm:pt>
    <dgm:pt modelId="{DBD47884-D2EF-4C76-8E3A-FE706FDA94CE}" type="pres">
      <dgm:prSet presAssocID="{6E5F8B4F-E499-483C-822A-BF68B71F533C}" presName="imgShp" presStyleLbl="fgImgPlace1" presStyleIdx="3" presStyleCnt="4"/>
      <dgm:spPr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4 with solid fill"/>
        </a:ext>
      </dgm:extLst>
    </dgm:pt>
    <dgm:pt modelId="{8BFEEB16-398F-4428-BA89-AE4EEAB2C0CE}" type="pres">
      <dgm:prSet presAssocID="{6E5F8B4F-E499-483C-822A-BF68B71F533C}" presName="txShp" presStyleLbl="node1" presStyleIdx="3" presStyleCnt="4" custLinFactNeighborX="14324" custLinFactNeighborY="1831">
        <dgm:presLayoutVars>
          <dgm:bulletEnabled val="1"/>
        </dgm:presLayoutVars>
      </dgm:prSet>
      <dgm:spPr/>
    </dgm:pt>
  </dgm:ptLst>
  <dgm:cxnLst>
    <dgm:cxn modelId="{BEABE709-5478-4D01-8BFC-3EC7B190435E}" srcId="{39472325-B539-4C95-9224-674BAC1F712C}" destId="{E0DD78F5-4D4F-4D2C-8E11-9D09441C2263}" srcOrd="1" destOrd="0" parTransId="{97394C1E-FBD4-4229-B783-6DFAEC50A6FF}" sibTransId="{C83B4F06-1346-4CA3-B7EE-DD605FB62000}"/>
    <dgm:cxn modelId="{D868E30A-5C09-4BFD-B04E-8B8E9F55ADF8}" type="presOf" srcId="{2F12614F-3CF9-4044-A57A-CDC7A58CDE1B}" destId="{7A0F1567-E1B3-4A61-A54D-9BB875EE034B}" srcOrd="0" destOrd="0" presId="urn:microsoft.com/office/officeart/2005/8/layout/vList3"/>
    <dgm:cxn modelId="{79C63B2A-32EB-4621-961D-8CBEAA7C08B3}" type="presOf" srcId="{6E5F8B4F-E499-483C-822A-BF68B71F533C}" destId="{8BFEEB16-398F-4428-BA89-AE4EEAB2C0CE}" srcOrd="0" destOrd="0" presId="urn:microsoft.com/office/officeart/2005/8/layout/vList3"/>
    <dgm:cxn modelId="{E2F6646B-531E-4299-B27C-7A8F1E3F593E}" type="presOf" srcId="{39472325-B539-4C95-9224-674BAC1F712C}" destId="{9EC5F630-177D-4B19-A911-65386CDEBD80}" srcOrd="0" destOrd="0" presId="urn:microsoft.com/office/officeart/2005/8/layout/vList3"/>
    <dgm:cxn modelId="{22F4DE6D-2326-485D-A06E-87957A3315DD}" type="presOf" srcId="{E0DD78F5-4D4F-4D2C-8E11-9D09441C2263}" destId="{9ADA219A-6A84-4C14-8B3E-9B5376EC811C}" srcOrd="0" destOrd="0" presId="urn:microsoft.com/office/officeart/2005/8/layout/vList3"/>
    <dgm:cxn modelId="{9D363095-8E4A-4A4F-B357-18447EE6465C}" srcId="{39472325-B539-4C95-9224-674BAC1F712C}" destId="{6E5F8B4F-E499-483C-822A-BF68B71F533C}" srcOrd="3" destOrd="0" parTransId="{FC8CCDE5-5125-49AB-822E-BD56997D7209}" sibTransId="{4F8614C3-C5B6-40A5-8EBC-C1A73F3D09AB}"/>
    <dgm:cxn modelId="{70339D9F-A5AC-4053-929D-83F0DADD45E5}" srcId="{39472325-B539-4C95-9224-674BAC1F712C}" destId="{847CBE8C-B69D-47E7-9A1B-AC7E459B0AE2}" srcOrd="2" destOrd="0" parTransId="{1E56314B-5C26-418E-B699-D33E14FD6AB8}" sibTransId="{C85B13DF-FD6B-48BE-A437-FC556E9130FE}"/>
    <dgm:cxn modelId="{41C6F5DC-DF77-416C-9E2E-0F56CB0C346B}" srcId="{39472325-B539-4C95-9224-674BAC1F712C}" destId="{2F12614F-3CF9-4044-A57A-CDC7A58CDE1B}" srcOrd="0" destOrd="0" parTransId="{1C4D9731-53B2-47FB-8B31-821C4DEC61D4}" sibTransId="{BD4A3FCF-2F21-421C-BE2C-B7F25B92993E}"/>
    <dgm:cxn modelId="{6AE2FAE5-1754-47DA-8468-C77F7EDD032A}" type="presOf" srcId="{847CBE8C-B69D-47E7-9A1B-AC7E459B0AE2}" destId="{F0604C68-2F4E-4664-81B9-0B43919F3342}" srcOrd="0" destOrd="0" presId="urn:microsoft.com/office/officeart/2005/8/layout/vList3"/>
    <dgm:cxn modelId="{23EA7FE9-7C16-4208-85B8-42F5B5F10FB6}" type="presParOf" srcId="{9EC5F630-177D-4B19-A911-65386CDEBD80}" destId="{ED34F9B1-98A0-4439-A38D-7B15A39FD7C0}" srcOrd="0" destOrd="0" presId="urn:microsoft.com/office/officeart/2005/8/layout/vList3"/>
    <dgm:cxn modelId="{30B93605-4683-4268-9BB0-74A01657F38A}" type="presParOf" srcId="{ED34F9B1-98A0-4439-A38D-7B15A39FD7C0}" destId="{8B27F1F0-05B9-4DE8-9F36-C74D56E052E6}" srcOrd="0" destOrd="0" presId="urn:microsoft.com/office/officeart/2005/8/layout/vList3"/>
    <dgm:cxn modelId="{264D6943-464C-4F78-958A-057DF0182F83}" type="presParOf" srcId="{ED34F9B1-98A0-4439-A38D-7B15A39FD7C0}" destId="{7A0F1567-E1B3-4A61-A54D-9BB875EE034B}" srcOrd="1" destOrd="0" presId="urn:microsoft.com/office/officeart/2005/8/layout/vList3"/>
    <dgm:cxn modelId="{7E3A68E0-B18C-446A-A331-B5054E93677D}" type="presParOf" srcId="{9EC5F630-177D-4B19-A911-65386CDEBD80}" destId="{065D5F9D-B720-4655-9E22-82ECC7A4DB6E}" srcOrd="1" destOrd="0" presId="urn:microsoft.com/office/officeart/2005/8/layout/vList3"/>
    <dgm:cxn modelId="{526010F2-8A8E-458B-B75A-7E030798F33C}" type="presParOf" srcId="{9EC5F630-177D-4B19-A911-65386CDEBD80}" destId="{5AD60F26-257E-42EE-B4A8-C3679B825B95}" srcOrd="2" destOrd="0" presId="urn:microsoft.com/office/officeart/2005/8/layout/vList3"/>
    <dgm:cxn modelId="{DEBA90B4-F67B-4B49-A009-BDC20C507057}" type="presParOf" srcId="{5AD60F26-257E-42EE-B4A8-C3679B825B95}" destId="{6304C1D3-35B1-4491-827A-F964FAACB355}" srcOrd="0" destOrd="0" presId="urn:microsoft.com/office/officeart/2005/8/layout/vList3"/>
    <dgm:cxn modelId="{295BE3B3-C1BF-432F-8988-4F7C4C2AB3E3}" type="presParOf" srcId="{5AD60F26-257E-42EE-B4A8-C3679B825B95}" destId="{9ADA219A-6A84-4C14-8B3E-9B5376EC811C}" srcOrd="1" destOrd="0" presId="urn:microsoft.com/office/officeart/2005/8/layout/vList3"/>
    <dgm:cxn modelId="{AA9782F2-3222-4F79-A588-C133C4623DFC}" type="presParOf" srcId="{9EC5F630-177D-4B19-A911-65386CDEBD80}" destId="{1CC26B84-956B-40ED-84DB-330DA2D57F1E}" srcOrd="3" destOrd="0" presId="urn:microsoft.com/office/officeart/2005/8/layout/vList3"/>
    <dgm:cxn modelId="{FFC55552-9FC9-4C7A-8B00-55252F1DF73A}" type="presParOf" srcId="{9EC5F630-177D-4B19-A911-65386CDEBD80}" destId="{51F5CAB7-675E-43F5-8928-ABE26D4C6AD9}" srcOrd="4" destOrd="0" presId="urn:microsoft.com/office/officeart/2005/8/layout/vList3"/>
    <dgm:cxn modelId="{0E01E110-D491-4AF4-93B2-4823CC023BBE}" type="presParOf" srcId="{51F5CAB7-675E-43F5-8928-ABE26D4C6AD9}" destId="{355ADEEF-55AC-4C6D-92DF-A250B71AE9B6}" srcOrd="0" destOrd="0" presId="urn:microsoft.com/office/officeart/2005/8/layout/vList3"/>
    <dgm:cxn modelId="{8A36959A-A892-4F39-BC32-4C67287B8213}" type="presParOf" srcId="{51F5CAB7-675E-43F5-8928-ABE26D4C6AD9}" destId="{F0604C68-2F4E-4664-81B9-0B43919F3342}" srcOrd="1" destOrd="0" presId="urn:microsoft.com/office/officeart/2005/8/layout/vList3"/>
    <dgm:cxn modelId="{B29078E3-1E4D-48F5-83DA-82DF466A1DBD}" type="presParOf" srcId="{9EC5F630-177D-4B19-A911-65386CDEBD80}" destId="{3230DFB2-5B9D-4768-ABDA-00A63D7DE4C6}" srcOrd="5" destOrd="0" presId="urn:microsoft.com/office/officeart/2005/8/layout/vList3"/>
    <dgm:cxn modelId="{E381E0A4-3B53-41F1-805E-F86DA4F4631A}" type="presParOf" srcId="{9EC5F630-177D-4B19-A911-65386CDEBD80}" destId="{76A35352-6A17-4E3F-AE43-E5723F1FC85A}" srcOrd="6" destOrd="0" presId="urn:microsoft.com/office/officeart/2005/8/layout/vList3"/>
    <dgm:cxn modelId="{01AEFBC6-C4C3-4D57-BB8E-5E13E620791B}" type="presParOf" srcId="{76A35352-6A17-4E3F-AE43-E5723F1FC85A}" destId="{DBD47884-D2EF-4C76-8E3A-FE706FDA94CE}" srcOrd="0" destOrd="0" presId="urn:microsoft.com/office/officeart/2005/8/layout/vList3"/>
    <dgm:cxn modelId="{F9C21BEF-85EB-4D48-A829-9A00E289A0B5}" type="presParOf" srcId="{76A35352-6A17-4E3F-AE43-E5723F1FC85A}" destId="{8BFEEB16-398F-4428-BA89-AE4EEAB2C0CE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A0F1567-E1B3-4A61-A54D-9BB875EE034B}">
      <dsp:nvSpPr>
        <dsp:cNvPr id="0" name=""/>
        <dsp:cNvSpPr/>
      </dsp:nvSpPr>
      <dsp:spPr>
        <a:xfrm rot="10800000">
          <a:off x="1580402" y="0"/>
          <a:ext cx="3352939" cy="104247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70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Submit a Mt. SAC Application </a:t>
          </a:r>
        </a:p>
      </dsp:txBody>
      <dsp:txXfrm rot="10800000">
        <a:off x="1841021" y="0"/>
        <a:ext cx="3092320" cy="1042475"/>
      </dsp:txXfrm>
    </dsp:sp>
    <dsp:sp modelId="{8B27F1F0-05B9-4DE8-9F36-C74D56E052E6}">
      <dsp:nvSpPr>
        <dsp:cNvPr id="0" name=""/>
        <dsp:cNvSpPr/>
      </dsp:nvSpPr>
      <dsp:spPr>
        <a:xfrm>
          <a:off x="583918" y="151"/>
          <a:ext cx="1042475" cy="1042475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DA219A-6A84-4C14-8B3E-9B5376EC811C}">
      <dsp:nvSpPr>
        <dsp:cNvPr id="0" name=""/>
        <dsp:cNvSpPr/>
      </dsp:nvSpPr>
      <dsp:spPr>
        <a:xfrm rot="10800000">
          <a:off x="1576345" y="1378937"/>
          <a:ext cx="3352939" cy="104247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70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Complete the Assessment Questionnaire and Claim Your Account</a:t>
          </a:r>
        </a:p>
      </dsp:txBody>
      <dsp:txXfrm rot="10800000">
        <a:off x="1836964" y="1378937"/>
        <a:ext cx="3092320" cy="1042475"/>
      </dsp:txXfrm>
    </dsp:sp>
    <dsp:sp modelId="{6304C1D3-35B1-4491-827A-F964FAACB355}">
      <dsp:nvSpPr>
        <dsp:cNvPr id="0" name=""/>
        <dsp:cNvSpPr/>
      </dsp:nvSpPr>
      <dsp:spPr>
        <a:xfrm>
          <a:off x="583918" y="1353814"/>
          <a:ext cx="1042475" cy="104247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604C68-2F4E-4664-81B9-0B43919F3342}">
      <dsp:nvSpPr>
        <dsp:cNvPr id="0" name=""/>
        <dsp:cNvSpPr/>
      </dsp:nvSpPr>
      <dsp:spPr>
        <a:xfrm rot="10800000">
          <a:off x="1585431" y="2718548"/>
          <a:ext cx="3352939" cy="104247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70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Complete the Online Orientation and MAP Workshop</a:t>
          </a:r>
        </a:p>
      </dsp:txBody>
      <dsp:txXfrm rot="10800000">
        <a:off x="1846050" y="2718548"/>
        <a:ext cx="3092320" cy="1042475"/>
      </dsp:txXfrm>
    </dsp:sp>
    <dsp:sp modelId="{355ADEEF-55AC-4C6D-92DF-A250B71AE9B6}">
      <dsp:nvSpPr>
        <dsp:cNvPr id="0" name=""/>
        <dsp:cNvSpPr/>
      </dsp:nvSpPr>
      <dsp:spPr>
        <a:xfrm>
          <a:off x="583918" y="2707476"/>
          <a:ext cx="1042475" cy="1042475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BFEEB16-398F-4428-BA89-AE4EEAB2C0CE}">
      <dsp:nvSpPr>
        <dsp:cNvPr id="0" name=""/>
        <dsp:cNvSpPr/>
      </dsp:nvSpPr>
      <dsp:spPr>
        <a:xfrm rot="10800000">
          <a:off x="1585431" y="4061291"/>
          <a:ext cx="3352939" cy="1042475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9703" tIns="68580" rIns="128016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 dirty="0"/>
            <a:t>Register for Fall Classes</a:t>
          </a:r>
        </a:p>
      </dsp:txBody>
      <dsp:txXfrm rot="10800000">
        <a:off x="1846050" y="4061291"/>
        <a:ext cx="3092320" cy="1042475"/>
      </dsp:txXfrm>
    </dsp:sp>
    <dsp:sp modelId="{DBD47884-D2EF-4C76-8E3A-FE706FDA94CE}">
      <dsp:nvSpPr>
        <dsp:cNvPr id="0" name=""/>
        <dsp:cNvSpPr/>
      </dsp:nvSpPr>
      <dsp:spPr>
        <a:xfrm>
          <a:off x="583918" y="4061139"/>
          <a:ext cx="1042475" cy="1042475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AD3C1383-6212-4F22-AB26-4973164357FF}" type="datetimeFigureOut">
              <a:rPr lang="en-US" smtClean="0"/>
              <a:t>10/25/2023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87030238-0A3D-4400-94C4-4F4B37C9851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1642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niversityofcalifornia.edu/infocenter/california-community-college-enrollments-uc" TargetMode="External"/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://asd.calstate.edu/dashboard/enrollment-live.html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CCC-115 colleges</a:t>
            </a:r>
          </a:p>
          <a:p>
            <a:r>
              <a:rPr lang="en-US" dirty="0"/>
              <a:t>CSU-23</a:t>
            </a:r>
          </a:p>
          <a:p>
            <a:r>
              <a:rPr lang="en-US" dirty="0"/>
              <a:t>UC-9 and UCSF</a:t>
            </a:r>
          </a:p>
          <a:p>
            <a:r>
              <a:rPr lang="en-US" dirty="0"/>
              <a:t>Private-100</a:t>
            </a:r>
            <a:r>
              <a:rPr lang="en-US" baseline="0" dirty="0"/>
              <a:t> plus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61EA0F-A667-4B49-8422-0062BC55E249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570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https://www.mtsac.edu/guided-pathways/</a:t>
            </a:r>
          </a:p>
          <a:p>
            <a:endParaRPr lang="en-US" dirty="0"/>
          </a:p>
          <a:p>
            <a:r>
              <a:rPr lang="en-US" b="1" dirty="0"/>
              <a:t>Update bullet points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DF61EA0F-A667-4B49-8422-0062BC55E24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11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195118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TOP 10 Transfer</a:t>
            </a:r>
            <a:r>
              <a:rPr lang="en-US" baseline="0" dirty="0"/>
              <a:t> College Fall 2018</a:t>
            </a:r>
          </a:p>
          <a:p>
            <a:pPr defTabSz="966612">
              <a:defRPr/>
            </a:pPr>
            <a:r>
              <a:rPr lang="en-US" baseline="0" dirty="0"/>
              <a:t>UC: </a:t>
            </a:r>
            <a:r>
              <a:rPr lang="en-US" sz="1300" u="sng" dirty="0">
                <a:hlinkClick r:id="rId3"/>
              </a:rPr>
              <a:t>https://www.universityofcalifornia.edu/infocenter/california-community-college-enrollments-uc</a:t>
            </a:r>
            <a:endParaRPr lang="en-US" baseline="0" dirty="0"/>
          </a:p>
          <a:p>
            <a:pPr defTabSz="966612">
              <a:defRPr/>
            </a:pPr>
            <a:r>
              <a:rPr lang="en-US" baseline="0" dirty="0"/>
              <a:t>CSU: </a:t>
            </a:r>
            <a:r>
              <a:rPr lang="en-US" sz="1300" u="sng" dirty="0">
                <a:hlinkClick r:id="rId4"/>
              </a:rPr>
              <a:t>http://asd.calstate.edu/dashboard/enrollment-live.html</a:t>
            </a:r>
            <a:endParaRPr lang="en-US" sz="1300" dirty="0"/>
          </a:p>
          <a:p>
            <a:r>
              <a:rPr lang="en-US" dirty="0"/>
              <a:t>Out of State and Private: https://datamart.cccco.edu/Outcomes/Student_Transfer_Volume.aspx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DF61EA0F-A667-4B49-8422-0062BC55E24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12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833157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77875" y="1200150"/>
            <a:ext cx="5759450" cy="32400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https://admission.universityofcalifornia.edu/admission-requirements/transfer-requirements/transfer-admission-guarantee-tag.html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DF61EA0F-A667-4B49-8422-0062BC55E24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13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911986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https://www.mtsacathletics.com/sportsinformation/state_championships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DF61EA0F-A667-4B49-8422-0062BC55E24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14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08702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https://www.mtsac.edu/studentservices/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66612">
              <a:defRPr/>
            </a:pPr>
            <a:fld id="{DF61EA0F-A667-4B49-8422-0062BC55E24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612">
                <a:defRPr/>
              </a:pPr>
              <a:t>15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2789804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2628900" y="2167128"/>
            <a:ext cx="15115032" cy="658368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EEBAAA-29B5-4AF5-BC5F-7E580C29002D}" type="datetimeFigureOut">
              <a:rPr lang="en-US" smtClean="0"/>
              <a:pPr/>
              <a:t>10/25/2023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Add a footer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60EDB8-5305-433F-BE41-D7A86D811DB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34549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63" y="9601200"/>
            <a:ext cx="18283238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3" y="950147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1138428"/>
            <a:ext cx="15087600" cy="534924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12000" spc="-75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50077" y="6683430"/>
            <a:ext cx="15087600" cy="17145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3600" cap="all" spc="300" baseline="0">
                <a:solidFill>
                  <a:schemeClr val="tx2"/>
                </a:solidFill>
                <a:latin typeface="+mj-lt"/>
              </a:defRPr>
            </a:lvl1pPr>
            <a:lvl2pPr marL="685800" indent="0" algn="ctr">
              <a:buNone/>
              <a:defRPr sz="3600"/>
            </a:lvl2pPr>
            <a:lvl3pPr marL="1371600" indent="0" algn="ctr">
              <a:buNone/>
              <a:defRPr sz="3600"/>
            </a:lvl3pPr>
            <a:lvl4pPr marL="2057400" indent="0" algn="ctr">
              <a:buNone/>
              <a:defRPr sz="3000"/>
            </a:lvl4pPr>
            <a:lvl5pPr marL="2743200" indent="0" algn="ctr">
              <a:buNone/>
              <a:defRPr sz="3000"/>
            </a:lvl5pPr>
            <a:lvl6pPr marL="3429000" indent="0" algn="ctr">
              <a:buNone/>
              <a:defRPr sz="3000"/>
            </a:lvl6pPr>
            <a:lvl7pPr marL="4114800" indent="0" algn="ctr">
              <a:buNone/>
              <a:defRPr sz="3000"/>
            </a:lvl7pPr>
            <a:lvl8pPr marL="4800600" indent="0" algn="ctr">
              <a:buNone/>
              <a:defRPr sz="3000"/>
            </a:lvl8pPr>
            <a:lvl9pPr marL="5486400" indent="0" algn="ctr">
              <a:buNone/>
              <a:defRPr sz="3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811487" y="6515100"/>
            <a:ext cx="148132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8813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385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63" y="9601200"/>
            <a:ext cx="18283238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3" y="950147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1138428"/>
            <a:ext cx="15087600" cy="534924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12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6679692"/>
            <a:ext cx="15087600" cy="17145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3600" cap="all" spc="300" baseline="0">
                <a:solidFill>
                  <a:schemeClr val="tx2"/>
                </a:solidFill>
                <a:latin typeface="+mj-lt"/>
              </a:defRPr>
            </a:lvl1pPr>
            <a:lvl2pPr marL="6858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811487" y="6515100"/>
            <a:ext cx="1481328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463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645920" y="429905"/>
            <a:ext cx="15087600" cy="21761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5919" y="2768601"/>
            <a:ext cx="7406640" cy="6035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326880" y="2768603"/>
            <a:ext cx="7406640" cy="60350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2110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645920" y="429905"/>
            <a:ext cx="15087600" cy="217613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2769078"/>
            <a:ext cx="7406640" cy="110442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3000" b="0" cap="all" baseline="0">
                <a:solidFill>
                  <a:schemeClr val="tx2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5920" y="3873501"/>
            <a:ext cx="7406640" cy="5067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326880" y="2769078"/>
            <a:ext cx="7406640" cy="1104423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3000" b="0" cap="all" baseline="0">
                <a:solidFill>
                  <a:schemeClr val="tx2"/>
                </a:solidFill>
              </a:defRPr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326880" y="3873501"/>
            <a:ext cx="7406640" cy="50673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10372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7004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763" y="9601200"/>
            <a:ext cx="18283238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23" y="950147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33909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5" y="0"/>
            <a:ext cx="6076187" cy="10287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6060107" y="0"/>
            <a:ext cx="96012" cy="1028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891538"/>
            <a:ext cx="4800600" cy="3429000"/>
          </a:xfrm>
        </p:spPr>
        <p:txBody>
          <a:bodyPr anchor="b">
            <a:normAutofit/>
          </a:bodyPr>
          <a:lstStyle>
            <a:lvl1pPr>
              <a:defRPr sz="5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0900" y="1097280"/>
            <a:ext cx="9738360" cy="7886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4389120"/>
            <a:ext cx="4800600" cy="5068686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2250">
                <a:solidFill>
                  <a:srgbClr val="FFFFFF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98268" y="9689678"/>
            <a:ext cx="3927765" cy="547688"/>
          </a:xfrm>
        </p:spPr>
        <p:txBody>
          <a:bodyPr/>
          <a:lstStyle>
            <a:lvl1pPr algn="l">
              <a:defRPr/>
            </a:lvl1pPr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00900" y="9689678"/>
            <a:ext cx="6972300" cy="547688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8198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7429500"/>
            <a:ext cx="18283238" cy="2857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23" y="737261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0" y="7612380"/>
            <a:ext cx="15169896" cy="1234440"/>
          </a:xfrm>
        </p:spPr>
        <p:txBody>
          <a:bodyPr lIns="91440" tIns="0" rIns="91440" bIns="0" anchor="b">
            <a:noAutofit/>
          </a:bodyPr>
          <a:lstStyle>
            <a:lvl1pPr>
              <a:defRPr sz="5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" y="0"/>
            <a:ext cx="18287978" cy="7372614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4800">
                <a:solidFill>
                  <a:schemeClr val="bg1"/>
                </a:solidFill>
              </a:defRPr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0" y="8860535"/>
            <a:ext cx="15169896" cy="89154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900"/>
              </a:spcAft>
              <a:buNone/>
              <a:defRPr sz="2250">
                <a:solidFill>
                  <a:srgbClr val="FFFFFF"/>
                </a:solidFill>
              </a:defRPr>
            </a:lvl1pPr>
            <a:lvl2pPr marL="685800" indent="0">
              <a:buNone/>
              <a:defRPr sz="1800"/>
            </a:lvl2pPr>
            <a:lvl3pPr marL="1371600" indent="0">
              <a:buNone/>
              <a:defRPr sz="1500"/>
            </a:lvl3pPr>
            <a:lvl4pPr marL="2057400" indent="0">
              <a:buNone/>
              <a:defRPr sz="1350"/>
            </a:lvl4pPr>
            <a:lvl5pPr marL="2743200" indent="0">
              <a:buNone/>
              <a:defRPr sz="1350"/>
            </a:lvl5pPr>
            <a:lvl6pPr marL="3429000" indent="0">
              <a:buNone/>
              <a:defRPr sz="1350"/>
            </a:lvl6pPr>
            <a:lvl7pPr marL="4114800" indent="0">
              <a:buNone/>
              <a:defRPr sz="1350"/>
            </a:lvl7pPr>
            <a:lvl8pPr marL="4800600" indent="0">
              <a:buNone/>
              <a:defRPr sz="1350"/>
            </a:lvl8pPr>
            <a:lvl9pPr marL="5486400" indent="0">
              <a:buNone/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90114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9724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763" y="9601200"/>
            <a:ext cx="18283238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23" y="9501474"/>
            <a:ext cx="18283238" cy="960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622168"/>
            <a:ext cx="3943350" cy="86361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622167"/>
            <a:ext cx="11601450" cy="8636133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991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" y="9601200"/>
            <a:ext cx="18288000" cy="685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9501474"/>
            <a:ext cx="18288002" cy="98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45920" y="429905"/>
            <a:ext cx="15087600" cy="2176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5920" y="2768601"/>
            <a:ext cx="15087600" cy="603504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45921" y="9689678"/>
            <a:ext cx="3708407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29278" y="9689678"/>
            <a:ext cx="723420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4850688" y="9689678"/>
            <a:ext cx="1968038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575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790298" y="2606768"/>
            <a:ext cx="149504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61832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l" defTabSz="1371600" rtl="0" eaLnBrk="1" latinLnBrk="0" hangingPunct="1">
        <a:lnSpc>
          <a:spcPct val="85000"/>
        </a:lnSpc>
        <a:spcBef>
          <a:spcPct val="0"/>
        </a:spcBef>
        <a:buNone/>
        <a:defRPr sz="7200" kern="1200" spc="-75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1371600" rtl="0" eaLnBrk="1" latinLnBrk="0" hangingPunct="1">
        <a:lnSpc>
          <a:spcPct val="90000"/>
        </a:lnSpc>
        <a:spcBef>
          <a:spcPts val="1800"/>
        </a:spcBef>
        <a:spcAft>
          <a:spcPts val="3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3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76072" indent="-27432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0392" indent="-27432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124712" indent="-27432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99032" indent="-27432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50000" indent="-34290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50000" indent="-34290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0000" indent="-34290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50000" indent="-342900" algn="l" defTabSz="1371600" rtl="0" eaLnBrk="1" latinLnBrk="0" hangingPunct="1">
        <a:lnSpc>
          <a:spcPct val="90000"/>
        </a:lnSpc>
        <a:spcBef>
          <a:spcPts val="300"/>
        </a:spcBef>
        <a:spcAft>
          <a:spcPts val="600"/>
        </a:spcAft>
        <a:buClr>
          <a:schemeClr val="accent1"/>
        </a:buClr>
        <a:buFont typeface="Calibri" pitchFamily="34" charset="0"/>
        <a:buChar char="◦"/>
        <a:defRPr sz="21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microsoft.com/office/2007/relationships/hdphoto" Target="../media/hdphoto1.wdp"/><Relationship Id="rId7" Type="http://schemas.openxmlformats.org/officeDocument/2006/relationships/image" Target="../media/image10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12" Type="http://schemas.openxmlformats.org/officeDocument/2006/relationships/image" Target="../media/image2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jpe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question-mark-why-question-1829459/" TargetMode="Externa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5.jpe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6.png"/><Relationship Id="rId7" Type="http://schemas.openxmlformats.org/officeDocument/2006/relationships/image" Target="../media/image50.png"/><Relationship Id="rId12" Type="http://schemas.openxmlformats.org/officeDocument/2006/relationships/image" Target="../media/image5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png"/><Relationship Id="rId11" Type="http://schemas.openxmlformats.org/officeDocument/2006/relationships/image" Target="../media/image54.png"/><Relationship Id="rId5" Type="http://schemas.openxmlformats.org/officeDocument/2006/relationships/image" Target="../media/image48.png"/><Relationship Id="rId10" Type="http://schemas.openxmlformats.org/officeDocument/2006/relationships/image" Target="../media/image53.png"/><Relationship Id="rId4" Type="http://schemas.openxmlformats.org/officeDocument/2006/relationships/image" Target="../media/image47.png"/><Relationship Id="rId9" Type="http://schemas.openxmlformats.org/officeDocument/2006/relationships/image" Target="../media/image5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8.png"/><Relationship Id="rId4" Type="http://schemas.openxmlformats.org/officeDocument/2006/relationships/image" Target="../media/image57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jpeg"/><Relationship Id="rId13" Type="http://schemas.openxmlformats.org/officeDocument/2006/relationships/image" Target="../media/image71.jpeg"/><Relationship Id="rId18" Type="http://schemas.openxmlformats.org/officeDocument/2006/relationships/image" Target="../media/image76.png"/><Relationship Id="rId3" Type="http://schemas.openxmlformats.org/officeDocument/2006/relationships/image" Target="../media/image61.png"/><Relationship Id="rId7" Type="http://schemas.openxmlformats.org/officeDocument/2006/relationships/image" Target="../media/image65.png"/><Relationship Id="rId12" Type="http://schemas.openxmlformats.org/officeDocument/2006/relationships/image" Target="../media/image70.jpg"/><Relationship Id="rId17" Type="http://schemas.openxmlformats.org/officeDocument/2006/relationships/image" Target="../media/image75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7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4.gif"/><Relationship Id="rId11" Type="http://schemas.openxmlformats.org/officeDocument/2006/relationships/image" Target="../media/image69.jpeg"/><Relationship Id="rId5" Type="http://schemas.openxmlformats.org/officeDocument/2006/relationships/image" Target="../media/image63.jpeg"/><Relationship Id="rId15" Type="http://schemas.openxmlformats.org/officeDocument/2006/relationships/image" Target="../media/image73.png"/><Relationship Id="rId10" Type="http://schemas.openxmlformats.org/officeDocument/2006/relationships/image" Target="../media/image68.png"/><Relationship Id="rId4" Type="http://schemas.openxmlformats.org/officeDocument/2006/relationships/image" Target="../media/image62.png"/><Relationship Id="rId9" Type="http://schemas.openxmlformats.org/officeDocument/2006/relationships/image" Target="../media/image67.jpeg"/><Relationship Id="rId14" Type="http://schemas.openxmlformats.org/officeDocument/2006/relationships/image" Target="../media/image7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8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1"/>
          <p:cNvSpPr txBox="1"/>
          <p:nvPr/>
        </p:nvSpPr>
        <p:spPr>
          <a:xfrm>
            <a:off x="5260077" y="8700217"/>
            <a:ext cx="10210800" cy="607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43"/>
              </a:lnSpc>
            </a:pPr>
            <a:r>
              <a:rPr lang="en-US" sz="3530" dirty="0">
                <a:solidFill>
                  <a:srgbClr val="FFFFFF"/>
                </a:solidFill>
                <a:latin typeface="Garet"/>
              </a:rPr>
              <a:t>Presented by Saydi Tapia Lopez</a:t>
            </a:r>
          </a:p>
        </p:txBody>
      </p:sp>
      <p:pic>
        <p:nvPicPr>
          <p:cNvPr id="13" name="Picture 9">
            <a:extLst>
              <a:ext uri="{FF2B5EF4-FFF2-40B4-BE49-F238E27FC236}">
                <a16:creationId xmlns:a16="http://schemas.microsoft.com/office/drawing/2014/main" id="{FEA6417A-0716-4F18-B3C6-271FF0B3B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97" b="92089" l="7645" r="91369">
                        <a14:foregroundMark x1="53391" y1="12373" x2="53391" y2="12373"/>
                        <a14:foregroundMark x1="45006" y1="6897" x2="45006" y2="6897"/>
                        <a14:foregroundMark x1="91369" y1="55071" x2="91369" y2="55071"/>
                        <a14:foregroundMark x1="7768" y1="54361" x2="7768" y2="54361"/>
                        <a14:foregroundMark x1="51541" y1="14503" x2="51541" y2="14503"/>
                        <a14:foregroundMark x1="43650" y1="92089" x2="43650" y2="9208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31786" y="6591300"/>
            <a:ext cx="2930471" cy="356468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539325" y="3464"/>
            <a:ext cx="2839703" cy="10287000"/>
            <a:chOff x="0" y="0"/>
            <a:chExt cx="74790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7905" cy="2709333"/>
            </a:xfrm>
            <a:custGeom>
              <a:avLst/>
              <a:gdLst/>
              <a:ahLst/>
              <a:cxnLst/>
              <a:rect l="l" t="t" r="r" b="b"/>
              <a:pathLst>
                <a:path w="747905" h="2709333">
                  <a:moveTo>
                    <a:pt x="76337" y="0"/>
                  </a:moveTo>
                  <a:lnTo>
                    <a:pt x="671569" y="0"/>
                  </a:lnTo>
                  <a:cubicBezTo>
                    <a:pt x="691814" y="0"/>
                    <a:pt x="711231" y="8043"/>
                    <a:pt x="725547" y="22359"/>
                  </a:cubicBezTo>
                  <a:cubicBezTo>
                    <a:pt x="739863" y="36674"/>
                    <a:pt x="747905" y="56091"/>
                    <a:pt x="747905" y="76337"/>
                  </a:cubicBezTo>
                  <a:lnTo>
                    <a:pt x="747905" y="2632996"/>
                  </a:lnTo>
                  <a:cubicBezTo>
                    <a:pt x="747905" y="2675156"/>
                    <a:pt x="713728" y="2709333"/>
                    <a:pt x="671569" y="2709333"/>
                  </a:cubicBezTo>
                  <a:lnTo>
                    <a:pt x="76337" y="2709333"/>
                  </a:lnTo>
                  <a:cubicBezTo>
                    <a:pt x="34177" y="2709333"/>
                    <a:pt x="0" y="2675156"/>
                    <a:pt x="0" y="2632996"/>
                  </a:cubicBezTo>
                  <a:lnTo>
                    <a:pt x="0" y="76337"/>
                  </a:lnTo>
                  <a:cubicBezTo>
                    <a:pt x="0" y="34177"/>
                    <a:pt x="34177" y="0"/>
                    <a:pt x="76337" y="0"/>
                  </a:cubicBezTo>
                  <a:close/>
                </a:path>
              </a:pathLst>
            </a:custGeom>
            <a:solidFill>
              <a:srgbClr val="B0101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724572" y="5753100"/>
            <a:ext cx="14583280" cy="3095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07"/>
              </a:lnSpc>
            </a:pPr>
            <a:r>
              <a:rPr lang="en-US" sz="100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One"/>
              </a:rPr>
              <a:t>Community College PRESENTATION </a:t>
            </a:r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F1E079F-8139-476A-AF84-C1ECC6D421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82" y="8192657"/>
            <a:ext cx="2234350" cy="2234350"/>
          </a:xfrm>
          <a:prstGeom prst="rect">
            <a:avLst/>
          </a:prstGeom>
        </p:spPr>
      </p:pic>
      <p:sp>
        <p:nvSpPr>
          <p:cNvPr id="19" name="TextBox 11">
            <a:extLst>
              <a:ext uri="{FF2B5EF4-FFF2-40B4-BE49-F238E27FC236}">
                <a16:creationId xmlns:a16="http://schemas.microsoft.com/office/drawing/2014/main" id="{53E8CFB5-79E6-49F2-A1FC-9381D5206AA8}"/>
              </a:ext>
            </a:extLst>
          </p:cNvPr>
          <p:cNvSpPr txBox="1"/>
          <p:nvPr/>
        </p:nvSpPr>
        <p:spPr>
          <a:xfrm rot="16200000">
            <a:off x="-650219" y="2405376"/>
            <a:ext cx="5175995" cy="725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43"/>
              </a:lnSpc>
            </a:pPr>
            <a:r>
              <a:rPr lang="en-US" sz="6600" dirty="0">
                <a:solidFill>
                  <a:srgbClr val="FFFFFF"/>
                </a:solidFill>
                <a:latin typeface="Garet"/>
              </a:rPr>
              <a:t>2023-2024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8FDCBA-94D4-4D27-B187-3FB065B001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684" r="1422" b="12990"/>
          <a:stretch/>
        </p:blipFill>
        <p:spPr>
          <a:xfrm>
            <a:off x="2213568" y="-108896"/>
            <a:ext cx="16074432" cy="6014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4648200" y="682429"/>
            <a:ext cx="14562784" cy="91927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3" name="Group 3"/>
          <p:cNvGrpSpPr/>
          <p:nvPr/>
        </p:nvGrpSpPr>
        <p:grpSpPr>
          <a:xfrm rot="5400000">
            <a:off x="9831512" y="-1899448"/>
            <a:ext cx="1290125" cy="9831653"/>
            <a:chOff x="0" y="0"/>
            <a:chExt cx="283718" cy="1195517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83718" cy="1195517"/>
            </a:xfrm>
            <a:custGeom>
              <a:avLst/>
              <a:gdLst/>
              <a:ahLst/>
              <a:cxnLst/>
              <a:rect l="l" t="t" r="r" b="b"/>
              <a:pathLst>
                <a:path w="283718" h="1195517">
                  <a:moveTo>
                    <a:pt x="141859" y="0"/>
                  </a:moveTo>
                  <a:lnTo>
                    <a:pt x="141859" y="0"/>
                  </a:lnTo>
                  <a:cubicBezTo>
                    <a:pt x="179482" y="0"/>
                    <a:pt x="215564" y="14946"/>
                    <a:pt x="242168" y="41549"/>
                  </a:cubicBezTo>
                  <a:cubicBezTo>
                    <a:pt x="268772" y="68153"/>
                    <a:pt x="283718" y="104236"/>
                    <a:pt x="283718" y="141859"/>
                  </a:cubicBezTo>
                  <a:lnTo>
                    <a:pt x="283718" y="1053658"/>
                  </a:lnTo>
                  <a:cubicBezTo>
                    <a:pt x="283718" y="1091282"/>
                    <a:pt x="268772" y="1127364"/>
                    <a:pt x="242168" y="1153968"/>
                  </a:cubicBezTo>
                  <a:cubicBezTo>
                    <a:pt x="215564" y="1180571"/>
                    <a:pt x="179482" y="1195517"/>
                    <a:pt x="141859" y="1195517"/>
                  </a:cubicBezTo>
                  <a:lnTo>
                    <a:pt x="141859" y="1195517"/>
                  </a:lnTo>
                  <a:cubicBezTo>
                    <a:pt x="104236" y="1195517"/>
                    <a:pt x="68153" y="1180571"/>
                    <a:pt x="41549" y="1153968"/>
                  </a:cubicBezTo>
                  <a:cubicBezTo>
                    <a:pt x="14946" y="1127364"/>
                    <a:pt x="0" y="1091282"/>
                    <a:pt x="0" y="1053658"/>
                  </a:cubicBezTo>
                  <a:lnTo>
                    <a:pt x="0" y="141859"/>
                  </a:lnTo>
                  <a:cubicBezTo>
                    <a:pt x="0" y="104236"/>
                    <a:pt x="14946" y="68153"/>
                    <a:pt x="41549" y="41549"/>
                  </a:cubicBezTo>
                  <a:cubicBezTo>
                    <a:pt x="68153" y="14946"/>
                    <a:pt x="104236" y="0"/>
                    <a:pt x="141859" y="0"/>
                  </a:cubicBezTo>
                  <a:close/>
                </a:path>
              </a:pathLst>
            </a:custGeom>
            <a:solidFill>
              <a:srgbClr val="B0101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537468" y="2663691"/>
            <a:ext cx="1011596" cy="110305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8805779" y="953200"/>
            <a:ext cx="9078457" cy="129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9746"/>
              </a:lnSpc>
            </a:pPr>
            <a:r>
              <a:rPr lang="en-US" sz="9649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One"/>
              </a:rPr>
              <a:t>AGENDA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680364" y="2663691"/>
            <a:ext cx="8793671" cy="685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16"/>
              </a:lnSpc>
            </a:pPr>
            <a:r>
              <a:rPr lang="en-US" sz="3600" dirty="0">
                <a:solidFill>
                  <a:srgbClr val="FFFFFF"/>
                </a:solidFill>
                <a:latin typeface="Rubik One"/>
              </a:rPr>
              <a:t>Benefits of Community College </a:t>
            </a:r>
          </a:p>
        </p:txBody>
      </p:sp>
      <p:pic>
        <p:nvPicPr>
          <p:cNvPr id="20" name="Picture 19" descr="Text&#10;&#10;Description automatically generated">
            <a:extLst>
              <a:ext uri="{FF2B5EF4-FFF2-40B4-BE49-F238E27FC236}">
                <a16:creationId xmlns:a16="http://schemas.microsoft.com/office/drawing/2014/main" id="{8B5D4F00-5A58-4625-8979-D86C2A49FC6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8273897"/>
            <a:ext cx="2234350" cy="2234350"/>
          </a:xfrm>
          <a:prstGeom prst="rect">
            <a:avLst/>
          </a:prstGeom>
        </p:spPr>
      </p:pic>
      <p:pic>
        <p:nvPicPr>
          <p:cNvPr id="21" name="Picture 18">
            <a:extLst>
              <a:ext uri="{FF2B5EF4-FFF2-40B4-BE49-F238E27FC236}">
                <a16:creationId xmlns:a16="http://schemas.microsoft.com/office/drawing/2014/main" id="{4C867A5C-2E01-4438-9F74-D3EC5ACD5D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artisticPaintBrush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71906" y="-356358"/>
            <a:ext cx="5135002" cy="8630255"/>
          </a:xfrm>
          <a:prstGeom prst="rect">
            <a:avLst/>
          </a:prstGeom>
        </p:spPr>
      </p:pic>
      <p:grpSp>
        <p:nvGrpSpPr>
          <p:cNvPr id="26" name="Group 25">
            <a:extLst>
              <a:ext uri="{FF2B5EF4-FFF2-40B4-BE49-F238E27FC236}">
                <a16:creationId xmlns:a16="http://schemas.microsoft.com/office/drawing/2014/main" id="{15FA16A1-8887-4DF1-A102-68BFE21C4A65}"/>
              </a:ext>
            </a:extLst>
          </p:cNvPr>
          <p:cNvGrpSpPr/>
          <p:nvPr/>
        </p:nvGrpSpPr>
        <p:grpSpPr>
          <a:xfrm>
            <a:off x="5645728" y="3848100"/>
            <a:ext cx="9831653" cy="1290125"/>
            <a:chOff x="5645728" y="3913166"/>
            <a:chExt cx="9831653" cy="1290125"/>
          </a:xfrm>
        </p:grpSpPr>
        <p:grpSp>
          <p:nvGrpSpPr>
            <p:cNvPr id="22" name="Group 3">
              <a:extLst>
                <a:ext uri="{FF2B5EF4-FFF2-40B4-BE49-F238E27FC236}">
                  <a16:creationId xmlns:a16="http://schemas.microsoft.com/office/drawing/2014/main" id="{B84E63CE-427E-433C-95F6-A0E7FABD4C41}"/>
                </a:ext>
              </a:extLst>
            </p:cNvPr>
            <p:cNvGrpSpPr/>
            <p:nvPr/>
          </p:nvGrpSpPr>
          <p:grpSpPr>
            <a:xfrm rot="5400000">
              <a:off x="9916492" y="-357598"/>
              <a:ext cx="1290125" cy="9831653"/>
              <a:chOff x="0" y="0"/>
              <a:chExt cx="283718" cy="1195517"/>
            </a:xfrm>
          </p:grpSpPr>
          <p:sp>
            <p:nvSpPr>
              <p:cNvPr id="23" name="Freeform 4">
                <a:extLst>
                  <a:ext uri="{FF2B5EF4-FFF2-40B4-BE49-F238E27FC236}">
                    <a16:creationId xmlns:a16="http://schemas.microsoft.com/office/drawing/2014/main" id="{C3B29CE3-0D90-4477-A7EA-7ECD28EC9259}"/>
                  </a:ext>
                </a:extLst>
              </p:cNvPr>
              <p:cNvSpPr/>
              <p:nvPr/>
            </p:nvSpPr>
            <p:spPr>
              <a:xfrm>
                <a:off x="0" y="0"/>
                <a:ext cx="283718" cy="1195517"/>
              </a:xfrm>
              <a:custGeom>
                <a:avLst/>
                <a:gdLst/>
                <a:ahLst/>
                <a:cxnLst/>
                <a:rect l="l" t="t" r="r" b="b"/>
                <a:pathLst>
                  <a:path w="283718" h="1195517">
                    <a:moveTo>
                      <a:pt x="141859" y="0"/>
                    </a:moveTo>
                    <a:lnTo>
                      <a:pt x="141859" y="0"/>
                    </a:lnTo>
                    <a:cubicBezTo>
                      <a:pt x="179482" y="0"/>
                      <a:pt x="215564" y="14946"/>
                      <a:pt x="242168" y="41549"/>
                    </a:cubicBezTo>
                    <a:cubicBezTo>
                      <a:pt x="268772" y="68153"/>
                      <a:pt x="283718" y="104236"/>
                      <a:pt x="283718" y="141859"/>
                    </a:cubicBezTo>
                    <a:lnTo>
                      <a:pt x="283718" y="1053658"/>
                    </a:lnTo>
                    <a:cubicBezTo>
                      <a:pt x="283718" y="1091282"/>
                      <a:pt x="268772" y="1127364"/>
                      <a:pt x="242168" y="1153968"/>
                    </a:cubicBezTo>
                    <a:cubicBezTo>
                      <a:pt x="215564" y="1180571"/>
                      <a:pt x="179482" y="1195517"/>
                      <a:pt x="141859" y="1195517"/>
                    </a:cubicBezTo>
                    <a:lnTo>
                      <a:pt x="141859" y="1195517"/>
                    </a:lnTo>
                    <a:cubicBezTo>
                      <a:pt x="104236" y="1195517"/>
                      <a:pt x="68153" y="1180571"/>
                      <a:pt x="41549" y="1153968"/>
                    </a:cubicBezTo>
                    <a:cubicBezTo>
                      <a:pt x="14946" y="1127364"/>
                      <a:pt x="0" y="1091282"/>
                      <a:pt x="0" y="1053658"/>
                    </a:cubicBezTo>
                    <a:lnTo>
                      <a:pt x="0" y="141859"/>
                    </a:lnTo>
                    <a:cubicBezTo>
                      <a:pt x="0" y="104236"/>
                      <a:pt x="14946" y="68153"/>
                      <a:pt x="41549" y="41549"/>
                    </a:cubicBezTo>
                    <a:cubicBezTo>
                      <a:pt x="68153" y="14946"/>
                      <a:pt x="104236" y="0"/>
                      <a:pt x="141859" y="0"/>
                    </a:cubicBezTo>
                    <a:close/>
                  </a:path>
                </a:pathLst>
              </a:custGeom>
              <a:solidFill>
                <a:srgbClr val="B01010"/>
              </a:solidFill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4" name="TextBox 5">
                <a:extLst>
                  <a:ext uri="{FF2B5EF4-FFF2-40B4-BE49-F238E27FC236}">
                    <a16:creationId xmlns:a16="http://schemas.microsoft.com/office/drawing/2014/main" id="{6EAFC124-CAFF-4D53-AC20-DC38C986FAF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25" name="TextBox 16">
              <a:extLst>
                <a:ext uri="{FF2B5EF4-FFF2-40B4-BE49-F238E27FC236}">
                  <a16:creationId xmlns:a16="http://schemas.microsoft.com/office/drawing/2014/main" id="{8E3BB892-7565-496C-A0BB-1E962D9B6770}"/>
                </a:ext>
              </a:extLst>
            </p:cNvPr>
            <p:cNvSpPr txBox="1"/>
            <p:nvPr/>
          </p:nvSpPr>
          <p:spPr>
            <a:xfrm>
              <a:off x="7467600" y="4139309"/>
              <a:ext cx="5877408" cy="68518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716"/>
                </a:lnSpc>
              </a:pPr>
              <a:r>
                <a:rPr lang="en-US" sz="3600" dirty="0">
                  <a:solidFill>
                    <a:srgbClr val="FFFFFF"/>
                  </a:solidFill>
                  <a:latin typeface="Rubik One"/>
                </a:rPr>
                <a:t>Cost and Financial Aid</a:t>
              </a:r>
            </a:p>
          </p:txBody>
        </p:sp>
      </p:grpSp>
      <p:sp>
        <p:nvSpPr>
          <p:cNvPr id="28" name="Freeform 4">
            <a:extLst>
              <a:ext uri="{FF2B5EF4-FFF2-40B4-BE49-F238E27FC236}">
                <a16:creationId xmlns:a16="http://schemas.microsoft.com/office/drawing/2014/main" id="{3FA262C1-E658-4FD3-A650-DCDF973E2D7C}"/>
              </a:ext>
            </a:extLst>
          </p:cNvPr>
          <p:cNvSpPr/>
          <p:nvPr/>
        </p:nvSpPr>
        <p:spPr>
          <a:xfrm rot="5400000">
            <a:off x="9951128" y="1101336"/>
            <a:ext cx="1290125" cy="9831653"/>
          </a:xfrm>
          <a:custGeom>
            <a:avLst/>
            <a:gdLst/>
            <a:ahLst/>
            <a:cxnLst/>
            <a:rect l="l" t="t" r="r" b="b"/>
            <a:pathLst>
              <a:path w="283718" h="1195517">
                <a:moveTo>
                  <a:pt x="141859" y="0"/>
                </a:moveTo>
                <a:lnTo>
                  <a:pt x="141859" y="0"/>
                </a:lnTo>
                <a:cubicBezTo>
                  <a:pt x="179482" y="0"/>
                  <a:pt x="215564" y="14946"/>
                  <a:pt x="242168" y="41549"/>
                </a:cubicBezTo>
                <a:cubicBezTo>
                  <a:pt x="268772" y="68153"/>
                  <a:pt x="283718" y="104236"/>
                  <a:pt x="283718" y="141859"/>
                </a:cubicBezTo>
                <a:lnTo>
                  <a:pt x="283718" y="1053658"/>
                </a:lnTo>
                <a:cubicBezTo>
                  <a:pt x="283718" y="1091282"/>
                  <a:pt x="268772" y="1127364"/>
                  <a:pt x="242168" y="1153968"/>
                </a:cubicBezTo>
                <a:cubicBezTo>
                  <a:pt x="215564" y="1180571"/>
                  <a:pt x="179482" y="1195517"/>
                  <a:pt x="141859" y="1195517"/>
                </a:cubicBezTo>
                <a:lnTo>
                  <a:pt x="141859" y="1195517"/>
                </a:lnTo>
                <a:cubicBezTo>
                  <a:pt x="104236" y="1195517"/>
                  <a:pt x="68153" y="1180571"/>
                  <a:pt x="41549" y="1153968"/>
                </a:cubicBezTo>
                <a:cubicBezTo>
                  <a:pt x="14946" y="1127364"/>
                  <a:pt x="0" y="1091282"/>
                  <a:pt x="0" y="1053658"/>
                </a:cubicBezTo>
                <a:lnTo>
                  <a:pt x="0" y="141859"/>
                </a:lnTo>
                <a:cubicBezTo>
                  <a:pt x="0" y="104236"/>
                  <a:pt x="14946" y="68153"/>
                  <a:pt x="41549" y="41549"/>
                </a:cubicBezTo>
                <a:cubicBezTo>
                  <a:pt x="68153" y="14946"/>
                  <a:pt x="104236" y="0"/>
                  <a:pt x="141859" y="0"/>
                </a:cubicBezTo>
                <a:close/>
              </a:path>
            </a:pathLst>
          </a:custGeom>
          <a:solidFill>
            <a:srgbClr val="B0101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9" name="TextBox 16">
            <a:extLst>
              <a:ext uri="{FF2B5EF4-FFF2-40B4-BE49-F238E27FC236}">
                <a16:creationId xmlns:a16="http://schemas.microsoft.com/office/drawing/2014/main" id="{34BFF4E3-B951-4621-A458-77698D296D8F}"/>
              </a:ext>
            </a:extLst>
          </p:cNvPr>
          <p:cNvSpPr txBox="1"/>
          <p:nvPr/>
        </p:nvSpPr>
        <p:spPr>
          <a:xfrm>
            <a:off x="6263743" y="5724693"/>
            <a:ext cx="8425661" cy="685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16"/>
              </a:lnSpc>
            </a:pPr>
            <a:r>
              <a:rPr lang="en-US" sz="3600" dirty="0">
                <a:solidFill>
                  <a:srgbClr val="FFFFFF"/>
                </a:solidFill>
                <a:latin typeface="Rubik One"/>
              </a:rPr>
              <a:t>Academic Programs and Options </a:t>
            </a:r>
          </a:p>
        </p:txBody>
      </p:sp>
      <p:sp>
        <p:nvSpPr>
          <p:cNvPr id="30" name="Freeform 4">
            <a:extLst>
              <a:ext uri="{FF2B5EF4-FFF2-40B4-BE49-F238E27FC236}">
                <a16:creationId xmlns:a16="http://schemas.microsoft.com/office/drawing/2014/main" id="{F149DEC4-A653-4DF7-825F-F77B0B05F38B}"/>
              </a:ext>
            </a:extLst>
          </p:cNvPr>
          <p:cNvSpPr/>
          <p:nvPr/>
        </p:nvSpPr>
        <p:spPr>
          <a:xfrm rot="5400000">
            <a:off x="9951128" y="2625336"/>
            <a:ext cx="1290125" cy="9831653"/>
          </a:xfrm>
          <a:custGeom>
            <a:avLst/>
            <a:gdLst/>
            <a:ahLst/>
            <a:cxnLst/>
            <a:rect l="l" t="t" r="r" b="b"/>
            <a:pathLst>
              <a:path w="283718" h="1195517">
                <a:moveTo>
                  <a:pt x="141859" y="0"/>
                </a:moveTo>
                <a:lnTo>
                  <a:pt x="141859" y="0"/>
                </a:lnTo>
                <a:cubicBezTo>
                  <a:pt x="179482" y="0"/>
                  <a:pt x="215564" y="14946"/>
                  <a:pt x="242168" y="41549"/>
                </a:cubicBezTo>
                <a:cubicBezTo>
                  <a:pt x="268772" y="68153"/>
                  <a:pt x="283718" y="104236"/>
                  <a:pt x="283718" y="141859"/>
                </a:cubicBezTo>
                <a:lnTo>
                  <a:pt x="283718" y="1053658"/>
                </a:lnTo>
                <a:cubicBezTo>
                  <a:pt x="283718" y="1091282"/>
                  <a:pt x="268772" y="1127364"/>
                  <a:pt x="242168" y="1153968"/>
                </a:cubicBezTo>
                <a:cubicBezTo>
                  <a:pt x="215564" y="1180571"/>
                  <a:pt x="179482" y="1195517"/>
                  <a:pt x="141859" y="1195517"/>
                </a:cubicBezTo>
                <a:lnTo>
                  <a:pt x="141859" y="1195517"/>
                </a:lnTo>
                <a:cubicBezTo>
                  <a:pt x="104236" y="1195517"/>
                  <a:pt x="68153" y="1180571"/>
                  <a:pt x="41549" y="1153968"/>
                </a:cubicBezTo>
                <a:cubicBezTo>
                  <a:pt x="14946" y="1127364"/>
                  <a:pt x="0" y="1091282"/>
                  <a:pt x="0" y="1053658"/>
                </a:cubicBezTo>
                <a:lnTo>
                  <a:pt x="0" y="141859"/>
                </a:lnTo>
                <a:cubicBezTo>
                  <a:pt x="0" y="104236"/>
                  <a:pt x="14946" y="68153"/>
                  <a:pt x="41549" y="41549"/>
                </a:cubicBezTo>
                <a:cubicBezTo>
                  <a:pt x="68153" y="14946"/>
                  <a:pt x="104236" y="0"/>
                  <a:pt x="141859" y="0"/>
                </a:cubicBezTo>
                <a:close/>
              </a:path>
            </a:pathLst>
          </a:custGeom>
          <a:solidFill>
            <a:srgbClr val="B0101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166AFE46-E03E-4DDA-8FB1-353F229504B0}"/>
              </a:ext>
            </a:extLst>
          </p:cNvPr>
          <p:cNvSpPr txBox="1"/>
          <p:nvPr/>
        </p:nvSpPr>
        <p:spPr>
          <a:xfrm>
            <a:off x="6263743" y="7244382"/>
            <a:ext cx="8425661" cy="685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16"/>
              </a:lnSpc>
            </a:pPr>
            <a:r>
              <a:rPr lang="en-US" sz="3600" dirty="0">
                <a:solidFill>
                  <a:srgbClr val="FFFFFF"/>
                </a:solidFill>
                <a:latin typeface="Rubik One"/>
              </a:rPr>
              <a:t>Athletics and Student Services </a:t>
            </a:r>
          </a:p>
        </p:txBody>
      </p:sp>
      <p:sp>
        <p:nvSpPr>
          <p:cNvPr id="32" name="Freeform 4">
            <a:extLst>
              <a:ext uri="{FF2B5EF4-FFF2-40B4-BE49-F238E27FC236}">
                <a16:creationId xmlns:a16="http://schemas.microsoft.com/office/drawing/2014/main" id="{F068B8AB-5A7F-4C3B-A680-41E371A85451}"/>
              </a:ext>
            </a:extLst>
          </p:cNvPr>
          <p:cNvSpPr/>
          <p:nvPr/>
        </p:nvSpPr>
        <p:spPr>
          <a:xfrm rot="5400000">
            <a:off x="9988175" y="4109372"/>
            <a:ext cx="1290125" cy="9831653"/>
          </a:xfrm>
          <a:custGeom>
            <a:avLst/>
            <a:gdLst/>
            <a:ahLst/>
            <a:cxnLst/>
            <a:rect l="l" t="t" r="r" b="b"/>
            <a:pathLst>
              <a:path w="283718" h="1195517">
                <a:moveTo>
                  <a:pt x="141859" y="0"/>
                </a:moveTo>
                <a:lnTo>
                  <a:pt x="141859" y="0"/>
                </a:lnTo>
                <a:cubicBezTo>
                  <a:pt x="179482" y="0"/>
                  <a:pt x="215564" y="14946"/>
                  <a:pt x="242168" y="41549"/>
                </a:cubicBezTo>
                <a:cubicBezTo>
                  <a:pt x="268772" y="68153"/>
                  <a:pt x="283718" y="104236"/>
                  <a:pt x="283718" y="141859"/>
                </a:cubicBezTo>
                <a:lnTo>
                  <a:pt x="283718" y="1053658"/>
                </a:lnTo>
                <a:cubicBezTo>
                  <a:pt x="283718" y="1091282"/>
                  <a:pt x="268772" y="1127364"/>
                  <a:pt x="242168" y="1153968"/>
                </a:cubicBezTo>
                <a:cubicBezTo>
                  <a:pt x="215564" y="1180571"/>
                  <a:pt x="179482" y="1195517"/>
                  <a:pt x="141859" y="1195517"/>
                </a:cubicBezTo>
                <a:lnTo>
                  <a:pt x="141859" y="1195517"/>
                </a:lnTo>
                <a:cubicBezTo>
                  <a:pt x="104236" y="1195517"/>
                  <a:pt x="68153" y="1180571"/>
                  <a:pt x="41549" y="1153968"/>
                </a:cubicBezTo>
                <a:cubicBezTo>
                  <a:pt x="14946" y="1127364"/>
                  <a:pt x="0" y="1091282"/>
                  <a:pt x="0" y="1053658"/>
                </a:cubicBezTo>
                <a:lnTo>
                  <a:pt x="0" y="141859"/>
                </a:lnTo>
                <a:cubicBezTo>
                  <a:pt x="0" y="104236"/>
                  <a:pt x="14946" y="68153"/>
                  <a:pt x="41549" y="41549"/>
                </a:cubicBezTo>
                <a:cubicBezTo>
                  <a:pt x="68153" y="14946"/>
                  <a:pt x="104236" y="0"/>
                  <a:pt x="141859" y="0"/>
                </a:cubicBezTo>
                <a:close/>
              </a:path>
            </a:pathLst>
          </a:custGeom>
          <a:solidFill>
            <a:srgbClr val="B0101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D0731B89-0FEA-4215-BF49-02FEB59F24A5}"/>
              </a:ext>
            </a:extLst>
          </p:cNvPr>
          <p:cNvSpPr txBox="1"/>
          <p:nvPr/>
        </p:nvSpPr>
        <p:spPr>
          <a:xfrm>
            <a:off x="6307717" y="8690089"/>
            <a:ext cx="8425661" cy="6851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16"/>
              </a:lnSpc>
            </a:pPr>
            <a:r>
              <a:rPr lang="en-US" sz="3600" dirty="0">
                <a:solidFill>
                  <a:srgbClr val="FFFFFF"/>
                </a:solidFill>
                <a:latin typeface="Rubik One"/>
              </a:rPr>
              <a:t>Promise Plus and Connect 4</a:t>
            </a:r>
          </a:p>
        </p:txBody>
      </p:sp>
      <p:pic>
        <p:nvPicPr>
          <p:cNvPr id="34" name="Picture 7">
            <a:extLst>
              <a:ext uri="{FF2B5EF4-FFF2-40B4-BE49-F238E27FC236}">
                <a16:creationId xmlns:a16="http://schemas.microsoft.com/office/drawing/2014/main" id="{8C5C623C-0A2E-4E1E-9D89-38F5DCF3B7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391756" y="4104082"/>
            <a:ext cx="1011596" cy="1103057"/>
          </a:xfrm>
          <a:prstGeom prst="rect">
            <a:avLst/>
          </a:prstGeom>
        </p:spPr>
      </p:pic>
      <p:pic>
        <p:nvPicPr>
          <p:cNvPr id="35" name="Picture 7">
            <a:extLst>
              <a:ext uri="{FF2B5EF4-FFF2-40B4-BE49-F238E27FC236}">
                <a16:creationId xmlns:a16="http://schemas.microsoft.com/office/drawing/2014/main" id="{356E8F8F-6A79-4D41-BCE5-E139CEB0E3B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89404" y="5724693"/>
            <a:ext cx="1011596" cy="1103057"/>
          </a:xfrm>
          <a:prstGeom prst="rect">
            <a:avLst/>
          </a:prstGeom>
        </p:spPr>
      </p:pic>
      <p:pic>
        <p:nvPicPr>
          <p:cNvPr id="36" name="Picture 7">
            <a:extLst>
              <a:ext uri="{FF2B5EF4-FFF2-40B4-BE49-F238E27FC236}">
                <a16:creationId xmlns:a16="http://schemas.microsoft.com/office/drawing/2014/main" id="{047C2414-6FD5-4459-B184-0ED4389D52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89404" y="7204645"/>
            <a:ext cx="1011596" cy="1103057"/>
          </a:xfrm>
          <a:prstGeom prst="rect">
            <a:avLst/>
          </a:prstGeom>
        </p:spPr>
      </p:pic>
      <p:pic>
        <p:nvPicPr>
          <p:cNvPr id="37" name="Picture 7">
            <a:extLst>
              <a:ext uri="{FF2B5EF4-FFF2-40B4-BE49-F238E27FC236}">
                <a16:creationId xmlns:a16="http://schemas.microsoft.com/office/drawing/2014/main" id="{80F404CD-C3EA-4BA7-9F1E-7C6EE158581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635423" y="8681429"/>
            <a:ext cx="1011596" cy="11030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9">
            <a:extLst>
              <a:ext uri="{FF2B5EF4-FFF2-40B4-BE49-F238E27FC236}">
                <a16:creationId xmlns:a16="http://schemas.microsoft.com/office/drawing/2014/main" id="{FEA6417A-0716-4F18-B3C6-271FF0B3BF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97" b="92089" l="7645" r="91369">
                        <a14:foregroundMark x1="53391" y1="12373" x2="53391" y2="12373"/>
                        <a14:foregroundMark x1="45006" y1="6897" x2="45006" y2="6897"/>
                        <a14:foregroundMark x1="91369" y1="55071" x2="91369" y2="55071"/>
                        <a14:foregroundMark x1="7768" y1="54361" x2="7768" y2="54361"/>
                        <a14:foregroundMark x1="51541" y1="14503" x2="51541" y2="14503"/>
                        <a14:foregroundMark x1="43650" y1="92089" x2="43650" y2="9208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-531786" y="6591300"/>
            <a:ext cx="2930471" cy="3564688"/>
          </a:xfrm>
          <a:prstGeom prst="rect">
            <a:avLst/>
          </a:prstGeom>
        </p:spPr>
      </p:pic>
      <p:grpSp>
        <p:nvGrpSpPr>
          <p:cNvPr id="2" name="Group 2"/>
          <p:cNvGrpSpPr/>
          <p:nvPr/>
        </p:nvGrpSpPr>
        <p:grpSpPr>
          <a:xfrm>
            <a:off x="-172165" y="-291017"/>
            <a:ext cx="3902365" cy="10753564"/>
            <a:chOff x="0" y="0"/>
            <a:chExt cx="74790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7905" cy="2709333"/>
            </a:xfrm>
            <a:custGeom>
              <a:avLst/>
              <a:gdLst/>
              <a:ahLst/>
              <a:cxnLst/>
              <a:rect l="l" t="t" r="r" b="b"/>
              <a:pathLst>
                <a:path w="747905" h="2709333">
                  <a:moveTo>
                    <a:pt x="76337" y="0"/>
                  </a:moveTo>
                  <a:lnTo>
                    <a:pt x="671569" y="0"/>
                  </a:lnTo>
                  <a:cubicBezTo>
                    <a:pt x="691814" y="0"/>
                    <a:pt x="711231" y="8043"/>
                    <a:pt x="725547" y="22359"/>
                  </a:cubicBezTo>
                  <a:cubicBezTo>
                    <a:pt x="739863" y="36674"/>
                    <a:pt x="747905" y="56091"/>
                    <a:pt x="747905" y="76337"/>
                  </a:cubicBezTo>
                  <a:lnTo>
                    <a:pt x="747905" y="2632996"/>
                  </a:lnTo>
                  <a:cubicBezTo>
                    <a:pt x="747905" y="2675156"/>
                    <a:pt x="713728" y="2709333"/>
                    <a:pt x="671569" y="2709333"/>
                  </a:cubicBezTo>
                  <a:lnTo>
                    <a:pt x="76337" y="2709333"/>
                  </a:lnTo>
                  <a:cubicBezTo>
                    <a:pt x="34177" y="2709333"/>
                    <a:pt x="0" y="2675156"/>
                    <a:pt x="0" y="2632996"/>
                  </a:cubicBezTo>
                  <a:lnTo>
                    <a:pt x="0" y="76337"/>
                  </a:lnTo>
                  <a:cubicBezTo>
                    <a:pt x="0" y="34177"/>
                    <a:pt x="34177" y="0"/>
                    <a:pt x="76337" y="0"/>
                  </a:cubicBezTo>
                  <a:close/>
                </a:path>
              </a:pathLst>
            </a:custGeom>
            <a:solidFill>
              <a:srgbClr val="B0101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-531786" y="8755132"/>
            <a:ext cx="18580041" cy="14985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12107"/>
              </a:lnSpc>
            </a:pPr>
            <a:r>
              <a:rPr lang="en-US" sz="88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One"/>
              </a:rPr>
              <a:t>Saydi Tapia Lopez</a:t>
            </a:r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F1E079F-8139-476A-AF84-C1ECC6D4210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2068" y="8147641"/>
            <a:ext cx="2234350" cy="2234350"/>
          </a:xfrm>
          <a:prstGeom prst="rect">
            <a:avLst/>
          </a:prstGeom>
        </p:spPr>
      </p:pic>
      <p:sp>
        <p:nvSpPr>
          <p:cNvPr id="19" name="TextBox 11">
            <a:extLst>
              <a:ext uri="{FF2B5EF4-FFF2-40B4-BE49-F238E27FC236}">
                <a16:creationId xmlns:a16="http://schemas.microsoft.com/office/drawing/2014/main" id="{53E8CFB5-79E6-49F2-A1FC-9381D5206AA8}"/>
              </a:ext>
            </a:extLst>
          </p:cNvPr>
          <p:cNvSpPr txBox="1"/>
          <p:nvPr/>
        </p:nvSpPr>
        <p:spPr>
          <a:xfrm>
            <a:off x="13067981" y="8610069"/>
            <a:ext cx="5175995" cy="725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43"/>
              </a:lnSpc>
            </a:pPr>
            <a:r>
              <a:rPr lang="en-US" sz="6600" dirty="0">
                <a:solidFill>
                  <a:srgbClr val="FFFFFF"/>
                </a:solidFill>
                <a:latin typeface="Garet"/>
              </a:rPr>
              <a:t>Presenter: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1C74A535-C60B-497B-830C-FAEEF889B245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3925921" y="-332771"/>
            <a:ext cx="4695588" cy="5420592"/>
          </a:xfrm>
          <a:prstGeom prst="rect">
            <a:avLst/>
          </a:prstGeom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3B00676D-CC29-4CBD-A57A-489BE5B0B88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10499750" y="-339767"/>
            <a:ext cx="4491256" cy="5184711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15730AC1-27E8-4487-BEE8-D90675945C7F}"/>
              </a:ext>
            </a:extLst>
          </p:cNvPr>
          <p:cNvSpPr/>
          <p:nvPr/>
        </p:nvSpPr>
        <p:spPr>
          <a:xfrm>
            <a:off x="5090911" y="1354466"/>
            <a:ext cx="2295368" cy="881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8000"/>
              </a:lnSpc>
            </a:pPr>
            <a:r>
              <a:rPr lang="en-US" sz="2400" dirty="0">
                <a:solidFill>
                  <a:srgbClr val="CC0000"/>
                </a:solidFill>
                <a:latin typeface="Rubik One"/>
              </a:rPr>
              <a:t>High School </a:t>
            </a:r>
          </a:p>
          <a:p>
            <a:pPr marL="0" lvl="1" algn="ctr">
              <a:lnSpc>
                <a:spcPct val="108000"/>
              </a:lnSpc>
            </a:pPr>
            <a:r>
              <a:rPr lang="en-US" sz="2400" dirty="0">
                <a:solidFill>
                  <a:srgbClr val="CC0000"/>
                </a:solidFill>
                <a:latin typeface="Rubik One"/>
              </a:rPr>
              <a:t>Diploma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9553F56B-D39C-43BE-8C45-917BA5627EA7}"/>
              </a:ext>
            </a:extLst>
          </p:cNvPr>
          <p:cNvSpPr/>
          <p:nvPr/>
        </p:nvSpPr>
        <p:spPr>
          <a:xfrm>
            <a:off x="10045455" y="1363153"/>
            <a:ext cx="5399846" cy="750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8000"/>
              </a:lnSpc>
            </a:pPr>
            <a:r>
              <a:rPr lang="en-US" sz="2000" dirty="0">
                <a:solidFill>
                  <a:srgbClr val="CC0000"/>
                </a:solidFill>
                <a:latin typeface="Rubik One"/>
              </a:rPr>
              <a:t>B.S. Chicano Latino Studies</a:t>
            </a:r>
          </a:p>
          <a:p>
            <a:pPr marL="0" lvl="1" algn="ctr">
              <a:lnSpc>
                <a:spcPct val="108000"/>
              </a:lnSpc>
            </a:pPr>
            <a:r>
              <a:rPr lang="en-US" sz="2000" dirty="0">
                <a:solidFill>
                  <a:srgbClr val="CC0000"/>
                </a:solidFill>
                <a:latin typeface="Rubik One"/>
              </a:rPr>
              <a:t>Minor Sociology </a:t>
            </a:r>
          </a:p>
        </p:txBody>
      </p:sp>
      <p:pic>
        <p:nvPicPr>
          <p:cNvPr id="34" name="Picture 6">
            <a:extLst>
              <a:ext uri="{FF2B5EF4-FFF2-40B4-BE49-F238E27FC236}">
                <a16:creationId xmlns:a16="http://schemas.microsoft.com/office/drawing/2014/main" id="{7E309061-6C43-42A8-A59B-92A5614965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1792878" y="1643144"/>
            <a:ext cx="6368736" cy="6730500"/>
          </a:xfrm>
          <a:prstGeom prst="rect">
            <a:avLst/>
          </a:prstGeom>
        </p:spPr>
      </p:pic>
      <p:pic>
        <p:nvPicPr>
          <p:cNvPr id="18" name="Picture 4">
            <a:extLst>
              <a:ext uri="{FF2B5EF4-FFF2-40B4-BE49-F238E27FC236}">
                <a16:creationId xmlns:a16="http://schemas.microsoft.com/office/drawing/2014/main" id="{52381C62-9237-4F84-B49B-C6C0C8697C3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6837575" y="3738375"/>
            <a:ext cx="4491255" cy="5184711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1315614-0DE1-4DC3-80DF-613494C4E3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1730" y="5866542"/>
            <a:ext cx="3717548" cy="2623466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7D96433-1758-4609-8623-5DE2F1462197}"/>
              </a:ext>
            </a:extLst>
          </p:cNvPr>
          <p:cNvSpPr/>
          <p:nvPr/>
        </p:nvSpPr>
        <p:spPr>
          <a:xfrm>
            <a:off x="7454362" y="5794396"/>
            <a:ext cx="3379276" cy="482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8000"/>
              </a:lnSpc>
            </a:pPr>
            <a:r>
              <a:rPr lang="en-US" sz="2400" dirty="0">
                <a:solidFill>
                  <a:srgbClr val="CC0000"/>
                </a:solidFill>
                <a:latin typeface="Rubik One"/>
              </a:rPr>
              <a:t>Transfer </a:t>
            </a:r>
          </a:p>
        </p:txBody>
      </p:sp>
      <p:pic>
        <p:nvPicPr>
          <p:cNvPr id="35" name="Picture 6">
            <a:extLst>
              <a:ext uri="{FF2B5EF4-FFF2-40B4-BE49-F238E27FC236}">
                <a16:creationId xmlns:a16="http://schemas.microsoft.com/office/drawing/2014/main" id="{8D07C3D0-66B9-4F31-9C0B-EF562FB5508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5971324" y="4662567"/>
            <a:ext cx="1399809" cy="1399809"/>
          </a:xfrm>
          <a:prstGeom prst="rect">
            <a:avLst/>
          </a:prstGeom>
        </p:spPr>
      </p:pic>
      <p:pic>
        <p:nvPicPr>
          <p:cNvPr id="36" name="Picture 6">
            <a:extLst>
              <a:ext uri="{FF2B5EF4-FFF2-40B4-BE49-F238E27FC236}">
                <a16:creationId xmlns:a16="http://schemas.microsoft.com/office/drawing/2014/main" id="{302103B1-A452-4FC1-AC94-8F81ED11F4C1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>
          <a:xfrm>
            <a:off x="10767563" y="4321670"/>
            <a:ext cx="1399809" cy="13998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764E08-FC0A-43AB-B5E7-654E11DF3B1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03518" y="2363870"/>
            <a:ext cx="2199939" cy="16279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3473EF-DE0C-4D9B-9DC6-A797BA674FC4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l="39128" t="6083" b="14107"/>
          <a:stretch/>
        </p:blipFill>
        <p:spPr>
          <a:xfrm>
            <a:off x="11783125" y="2170512"/>
            <a:ext cx="1917435" cy="167600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F1A078C-1391-479E-A2FA-44B0DD8DDC3F}"/>
              </a:ext>
            </a:extLst>
          </p:cNvPr>
          <p:cNvSpPr txBox="1"/>
          <p:nvPr/>
        </p:nvSpPr>
        <p:spPr>
          <a:xfrm>
            <a:off x="11981106" y="6085315"/>
            <a:ext cx="6019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I am part of the 18% the undocumented population to obtain Bachelors Degree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First Generation College Student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>
                    <a:lumMod val="95000"/>
                  </a:schemeClr>
                </a:solidFill>
              </a:rPr>
              <a:t>Oldest daughter </a:t>
            </a:r>
          </a:p>
        </p:txBody>
      </p:sp>
    </p:spTree>
    <p:extLst>
      <p:ext uri="{BB962C8B-B14F-4D97-AF65-F5344CB8AC3E}">
        <p14:creationId xmlns:p14="http://schemas.microsoft.com/office/powerpoint/2010/main" val="11815676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8">
            <a:extLst>
              <a:ext uri="{FF2B5EF4-FFF2-40B4-BE49-F238E27FC236}">
                <a16:creationId xmlns:a16="http://schemas.microsoft.com/office/drawing/2014/main" id="{F094E34D-C2B9-4AFC-B271-C2F1B5A28DE0}"/>
              </a:ext>
            </a:extLst>
          </p:cNvPr>
          <p:cNvSpPr txBox="1"/>
          <p:nvPr/>
        </p:nvSpPr>
        <p:spPr>
          <a:xfrm>
            <a:off x="197982" y="240643"/>
            <a:ext cx="14356218" cy="12669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0823"/>
              </a:lnSpc>
            </a:pPr>
            <a:r>
              <a:rPr lang="en-US" sz="60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One"/>
              </a:rPr>
              <a:t>California Community College </a:t>
            </a:r>
            <a:r>
              <a:rPr 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One"/>
              </a:rPr>
              <a:t>(116)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ubik One"/>
            </a:endParaRPr>
          </a:p>
        </p:txBody>
      </p:sp>
      <p:pic>
        <p:nvPicPr>
          <p:cNvPr id="1026" name="Picture 2" descr="Citrus College Portal | Home">
            <a:extLst>
              <a:ext uri="{FF2B5EF4-FFF2-40B4-BE49-F238E27FC236}">
                <a16:creationId xmlns:a16="http://schemas.microsoft.com/office/drawing/2014/main" id="{47BAA23E-3C1D-44BD-9917-C47D81086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916" y="2145787"/>
            <a:ext cx="4191000" cy="1209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632F74-6460-4791-BD2D-FFA1F6D668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9083" y="2000718"/>
            <a:ext cx="2124075" cy="2152650"/>
          </a:xfrm>
          <a:prstGeom prst="rect">
            <a:avLst/>
          </a:prstGeom>
        </p:spPr>
      </p:pic>
      <p:pic>
        <p:nvPicPr>
          <p:cNvPr id="1028" name="Picture 4" descr="header4 - Fullerton College News Center">
            <a:extLst>
              <a:ext uri="{FF2B5EF4-FFF2-40B4-BE49-F238E27FC236}">
                <a16:creationId xmlns:a16="http://schemas.microsoft.com/office/drawing/2014/main" id="{67E1A6BC-E58C-4C73-B09E-AA694AE11D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347" r="29921"/>
          <a:stretch/>
        </p:blipFill>
        <p:spPr bwMode="auto">
          <a:xfrm>
            <a:off x="8610600" y="1886418"/>
            <a:ext cx="4038600" cy="238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erritos College Selected for L.A. County's College Promise Support  Initiative">
            <a:extLst>
              <a:ext uri="{FF2B5EF4-FFF2-40B4-BE49-F238E27FC236}">
                <a16:creationId xmlns:a16="http://schemas.microsoft.com/office/drawing/2014/main" id="{CD1D372B-E6A7-4D12-A158-36403AA7BA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93" b="16659"/>
          <a:stretch/>
        </p:blipFill>
        <p:spPr bwMode="auto">
          <a:xfrm>
            <a:off x="280505" y="3508781"/>
            <a:ext cx="2755107" cy="19395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rand Identity and Graphics Style Guide | Strategic communications | Chaffey  College">
            <a:extLst>
              <a:ext uri="{FF2B5EF4-FFF2-40B4-BE49-F238E27FC236}">
                <a16:creationId xmlns:a16="http://schemas.microsoft.com/office/drawing/2014/main" id="{9ACDEAE1-00D9-4335-8415-5F31A1283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447" y="4640723"/>
            <a:ext cx="3455318" cy="1266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SCC Resources">
            <a:extLst>
              <a:ext uri="{FF2B5EF4-FFF2-40B4-BE49-F238E27FC236}">
                <a16:creationId xmlns:a16="http://schemas.microsoft.com/office/drawing/2014/main" id="{D97EE50B-5345-4B7F-B8F6-6C76F56945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7937" y="4479350"/>
            <a:ext cx="4038600" cy="1392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News">
            <a:extLst>
              <a:ext uri="{FF2B5EF4-FFF2-40B4-BE49-F238E27FC236}">
                <a16:creationId xmlns:a16="http://schemas.microsoft.com/office/drawing/2014/main" id="{F29CC34D-74CB-4043-9F70-28F9EFB13D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572" y="5541352"/>
            <a:ext cx="2210450" cy="21290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>
            <a:extLst>
              <a:ext uri="{FF2B5EF4-FFF2-40B4-BE49-F238E27FC236}">
                <a16:creationId xmlns:a16="http://schemas.microsoft.com/office/drawing/2014/main" id="{EE850C15-62BD-41C0-A924-FAC20E1626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710" r="26889" b="27084"/>
          <a:stretch/>
        </p:blipFill>
        <p:spPr bwMode="auto">
          <a:xfrm>
            <a:off x="3659245" y="6437109"/>
            <a:ext cx="4674865" cy="1641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ypress College - Wikipedia">
            <a:extLst>
              <a:ext uri="{FF2B5EF4-FFF2-40B4-BE49-F238E27FC236}">
                <a16:creationId xmlns:a16="http://schemas.microsoft.com/office/drawing/2014/main" id="{466E6B94-CD20-4ACB-BB57-D85ED521CF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34110" y="6153536"/>
            <a:ext cx="2629468" cy="27486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Media Center — Athletics Complex East">
            <a:extLst>
              <a:ext uri="{FF2B5EF4-FFF2-40B4-BE49-F238E27FC236}">
                <a16:creationId xmlns:a16="http://schemas.microsoft.com/office/drawing/2014/main" id="{34D2F4D6-D125-4759-BF92-99995DAD5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1418" y="141202"/>
            <a:ext cx="4038600" cy="3141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Logo - Guides and References - Pasadena City College">
            <a:extLst>
              <a:ext uri="{FF2B5EF4-FFF2-40B4-BE49-F238E27FC236}">
                <a16:creationId xmlns:a16="http://schemas.microsoft.com/office/drawing/2014/main" id="{92A3CCE4-92B8-4B52-B642-3E9582F48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0308" y="3181830"/>
            <a:ext cx="3244854" cy="20485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Long Beach City College - Cloud Academy">
            <a:extLst>
              <a:ext uri="{FF2B5EF4-FFF2-40B4-BE49-F238E27FC236}">
                <a16:creationId xmlns:a16="http://schemas.microsoft.com/office/drawing/2014/main" id="{CFCCB266-DB7D-4B49-AE54-C60E4B71BFA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4" t="34814" r="22331" b="32808"/>
          <a:stretch/>
        </p:blipFill>
        <p:spPr bwMode="auto">
          <a:xfrm>
            <a:off x="13708515" y="5448301"/>
            <a:ext cx="3244854" cy="897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Santa Monica College - Wikipedia">
            <a:extLst>
              <a:ext uri="{FF2B5EF4-FFF2-40B4-BE49-F238E27FC236}">
                <a16:creationId xmlns:a16="http://schemas.microsoft.com/office/drawing/2014/main" id="{9D9296ED-CE78-4F77-A576-E90DBAEF3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0600" y="6689734"/>
            <a:ext cx="2910342" cy="2910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5361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400000">
            <a:off x="-514528" y="4267729"/>
            <a:ext cx="5734524" cy="4358238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400000">
            <a:off x="4023381" y="4267729"/>
            <a:ext cx="5734524" cy="4358238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46053" y="1500510"/>
            <a:ext cx="3236025" cy="3227935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249004" y="1449137"/>
            <a:ext cx="3236025" cy="3227935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10864116" y="211970"/>
            <a:ext cx="7049876" cy="140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0823"/>
              </a:lnSpc>
            </a:pPr>
            <a:r>
              <a:rPr lang="en-US" sz="96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One"/>
              </a:rPr>
              <a:t>BENEFITS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46619" y="4728445"/>
            <a:ext cx="3725452" cy="5968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7"/>
              </a:lnSpc>
            </a:pPr>
            <a:r>
              <a:rPr lang="en-US" sz="3600" dirty="0">
                <a:solidFill>
                  <a:srgbClr val="CC0000"/>
                </a:solidFill>
                <a:latin typeface="Rubik One"/>
              </a:rPr>
              <a:t>VALUE!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004291" y="4677072"/>
            <a:ext cx="3725452" cy="118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7"/>
              </a:lnSpc>
            </a:pPr>
            <a:r>
              <a:rPr lang="en-US" sz="3600" dirty="0">
                <a:solidFill>
                  <a:srgbClr val="CC0000"/>
                </a:solidFill>
                <a:latin typeface="Rubik One"/>
              </a:rPr>
              <a:t>STUDENT SUPPORT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68451" y="5329136"/>
            <a:ext cx="3994601" cy="32130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defTabSz="609630">
              <a:spcAft>
                <a:spcPts val="533"/>
              </a:spcAft>
              <a:buClr>
                <a:prstClr val="black">
                  <a:lumMod val="75000"/>
                  <a:lumOff val="25000"/>
                </a:prstClr>
              </a:buClr>
              <a:buFont typeface="Arial" panose="020B0604020202020204" pitchFamily="34" charset="0"/>
              <a:buChar char="•"/>
            </a:pPr>
            <a:r>
              <a:rPr lang="en-US" sz="1963" dirty="0">
                <a:solidFill>
                  <a:srgbClr val="000000"/>
                </a:solidFill>
                <a:latin typeface="Poppins Medium"/>
              </a:rPr>
              <a:t>$46 per unit </a:t>
            </a:r>
          </a:p>
          <a:p>
            <a:pPr marL="342900" indent="-342900" defTabSz="609630">
              <a:spcAft>
                <a:spcPts val="533"/>
              </a:spcAft>
              <a:buClr>
                <a:prstClr val="black">
                  <a:lumMod val="75000"/>
                  <a:lumOff val="25000"/>
                </a:prstClr>
              </a:buClr>
              <a:buFont typeface="Arial" panose="020B0604020202020204" pitchFamily="34" charset="0"/>
              <a:buChar char="•"/>
            </a:pPr>
            <a:r>
              <a:rPr lang="en-US" sz="1963" dirty="0">
                <a:solidFill>
                  <a:srgbClr val="000000"/>
                </a:solidFill>
                <a:latin typeface="Poppins Medium"/>
              </a:rPr>
              <a:t>80% less than California State University Campuses</a:t>
            </a:r>
          </a:p>
          <a:p>
            <a:pPr marL="342900" indent="-342900" defTabSz="609630">
              <a:spcAft>
                <a:spcPts val="533"/>
              </a:spcAft>
              <a:buClr>
                <a:prstClr val="black">
                  <a:lumMod val="75000"/>
                  <a:lumOff val="25000"/>
                </a:prstClr>
              </a:buClr>
              <a:buFont typeface="Arial" panose="020B0604020202020204" pitchFamily="34" charset="0"/>
              <a:buChar char="•"/>
            </a:pPr>
            <a:r>
              <a:rPr lang="en-US" sz="1963" dirty="0">
                <a:solidFill>
                  <a:srgbClr val="000000"/>
                </a:solidFill>
                <a:latin typeface="Poppins Medium"/>
              </a:rPr>
              <a:t>California Community Colleges (CCC) offer the California Promise Grant to cover the cost of tuition</a:t>
            </a:r>
          </a:p>
          <a:p>
            <a:pPr marL="342900" indent="-342900" defTabSz="609630">
              <a:spcAft>
                <a:spcPts val="533"/>
              </a:spcAft>
              <a:buClr>
                <a:prstClr val="black">
                  <a:lumMod val="75000"/>
                  <a:lumOff val="25000"/>
                </a:prstClr>
              </a:buClr>
              <a:buFont typeface="Arial" panose="020B0604020202020204" pitchFamily="34" charset="0"/>
              <a:buChar char="•"/>
            </a:pPr>
            <a:r>
              <a:rPr lang="en-US" sz="1963" dirty="0">
                <a:solidFill>
                  <a:srgbClr val="000000"/>
                </a:solidFill>
                <a:latin typeface="Poppins Medium"/>
              </a:rPr>
              <a:t>Helping a large majority of our students to pay close to nothing for their education</a:t>
            </a:r>
          </a:p>
        </p:txBody>
      </p:sp>
      <p:pic>
        <p:nvPicPr>
          <p:cNvPr id="19" name="Picture 5">
            <a:extLst>
              <a:ext uri="{FF2B5EF4-FFF2-40B4-BE49-F238E27FC236}">
                <a16:creationId xmlns:a16="http://schemas.microsoft.com/office/drawing/2014/main" id="{C9B8987C-5E07-4152-8FB9-26227815D49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400000">
            <a:off x="8584377" y="4257338"/>
            <a:ext cx="5734524" cy="4358238"/>
          </a:xfrm>
          <a:prstGeom prst="rect">
            <a:avLst/>
          </a:prstGeom>
        </p:spPr>
      </p:pic>
      <p:pic>
        <p:nvPicPr>
          <p:cNvPr id="20" name="Picture 7">
            <a:extLst>
              <a:ext uri="{FF2B5EF4-FFF2-40B4-BE49-F238E27FC236}">
                <a16:creationId xmlns:a16="http://schemas.microsoft.com/office/drawing/2014/main" id="{411DFAFA-4A45-4A5E-8E17-20D98002A5D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607242" y="1483192"/>
            <a:ext cx="3236025" cy="3227935"/>
          </a:xfrm>
          <a:prstGeom prst="rect">
            <a:avLst/>
          </a:prstGeom>
        </p:spPr>
      </p:pic>
      <p:sp>
        <p:nvSpPr>
          <p:cNvPr id="21" name="TextBox 11">
            <a:extLst>
              <a:ext uri="{FF2B5EF4-FFF2-40B4-BE49-F238E27FC236}">
                <a16:creationId xmlns:a16="http://schemas.microsoft.com/office/drawing/2014/main" id="{13158513-FFF8-4826-B107-13A8CF5CDD2D}"/>
              </a:ext>
            </a:extLst>
          </p:cNvPr>
          <p:cNvSpPr txBox="1"/>
          <p:nvPr/>
        </p:nvSpPr>
        <p:spPr>
          <a:xfrm>
            <a:off x="5110894" y="6210300"/>
            <a:ext cx="3684584" cy="18765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2900" indent="-342900" defTabSz="609630">
              <a:spcAft>
                <a:spcPts val="533"/>
              </a:spcAft>
              <a:buClr>
                <a:prstClr val="black">
                  <a:lumMod val="75000"/>
                  <a:lumOff val="25000"/>
                </a:prstClr>
              </a:buClr>
              <a:buFont typeface="Arial" panose="020B0604020202020204" pitchFamily="34" charset="0"/>
              <a:buChar char="•"/>
            </a:pPr>
            <a:r>
              <a:rPr lang="en-US" sz="1963" dirty="0">
                <a:solidFill>
                  <a:srgbClr val="000000"/>
                </a:solidFill>
                <a:latin typeface="Poppins Medium"/>
              </a:rPr>
              <a:t>More than 25 support programs including</a:t>
            </a:r>
          </a:p>
          <a:p>
            <a:pPr marL="342900" indent="-342900" defTabSz="609630">
              <a:spcAft>
                <a:spcPts val="533"/>
              </a:spcAft>
              <a:buClr>
                <a:prstClr val="black">
                  <a:lumMod val="75000"/>
                  <a:lumOff val="25000"/>
                </a:prstClr>
              </a:buClr>
              <a:buFont typeface="Arial" panose="020B0604020202020204" pitchFamily="34" charset="0"/>
              <a:buChar char="•"/>
            </a:pPr>
            <a:r>
              <a:rPr lang="en-US" sz="1963" dirty="0">
                <a:solidFill>
                  <a:srgbClr val="000000"/>
                </a:solidFill>
                <a:latin typeface="Poppins Medium"/>
              </a:rPr>
              <a:t>In addition to childcare, healthcare and FREE tutoring in a variety of subjects</a:t>
            </a: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id="{02820B86-5298-458A-98BF-F49EF092028B}"/>
              </a:ext>
            </a:extLst>
          </p:cNvPr>
          <p:cNvSpPr txBox="1"/>
          <p:nvPr/>
        </p:nvSpPr>
        <p:spPr>
          <a:xfrm>
            <a:off x="9722061" y="6270452"/>
            <a:ext cx="3610633" cy="24165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spcAft>
                <a:spcPts val="533"/>
              </a:spcAft>
              <a:buClr>
                <a:prstClr val="black">
                  <a:lumMod val="75000"/>
                  <a:lumOff val="25000"/>
                </a:prstClr>
              </a:buClr>
            </a:pPr>
            <a:r>
              <a:rPr lang="en-US" sz="1963" dirty="0">
                <a:solidFill>
                  <a:srgbClr val="000000"/>
                </a:solidFill>
                <a:latin typeface="Poppins Medium"/>
              </a:rPr>
              <a:t>Mt. SAC has invested more than $500 million to provide quality facilities including a technology center, planetarium, agricultural science complex with a veterinary hospital and farm. </a:t>
            </a:r>
          </a:p>
        </p:txBody>
      </p:sp>
      <p:sp>
        <p:nvSpPr>
          <p:cNvPr id="23" name="TextBox 10">
            <a:extLst>
              <a:ext uri="{FF2B5EF4-FFF2-40B4-BE49-F238E27FC236}">
                <a16:creationId xmlns:a16="http://schemas.microsoft.com/office/drawing/2014/main" id="{DEFF2D41-B1E6-4C85-A3CF-98EDE6F8D78D}"/>
              </a:ext>
            </a:extLst>
          </p:cNvPr>
          <p:cNvSpPr txBox="1"/>
          <p:nvPr/>
        </p:nvSpPr>
        <p:spPr>
          <a:xfrm>
            <a:off x="9607242" y="4731940"/>
            <a:ext cx="3725452" cy="118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7"/>
              </a:lnSpc>
            </a:pPr>
            <a:r>
              <a:rPr lang="en-US" sz="3600" dirty="0">
                <a:solidFill>
                  <a:srgbClr val="CC0000"/>
                </a:solidFill>
                <a:latin typeface="Rubik One"/>
              </a:rPr>
              <a:t>OUTSTANDING FACILITIES</a:t>
            </a:r>
          </a:p>
        </p:txBody>
      </p:sp>
      <p:pic>
        <p:nvPicPr>
          <p:cNvPr id="24" name="Picture 5">
            <a:extLst>
              <a:ext uri="{FF2B5EF4-FFF2-40B4-BE49-F238E27FC236}">
                <a16:creationId xmlns:a16="http://schemas.microsoft.com/office/drawing/2014/main" id="{97DBBC61-ED5C-406C-BCAD-368083EE5F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5400000">
            <a:off x="13184004" y="4345092"/>
            <a:ext cx="5734524" cy="4358238"/>
          </a:xfrm>
          <a:prstGeom prst="rect">
            <a:avLst/>
          </a:prstGeom>
        </p:spPr>
      </p:pic>
      <p:pic>
        <p:nvPicPr>
          <p:cNvPr id="25" name="Picture 7">
            <a:extLst>
              <a:ext uri="{FF2B5EF4-FFF2-40B4-BE49-F238E27FC236}">
                <a16:creationId xmlns:a16="http://schemas.microsoft.com/office/drawing/2014/main" id="{C696AC22-3CCA-49DD-9074-4A58DD4500E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4080091" y="1265637"/>
            <a:ext cx="3236025" cy="3227935"/>
          </a:xfrm>
          <a:prstGeom prst="rect">
            <a:avLst/>
          </a:prstGeom>
        </p:spPr>
      </p:pic>
      <p:sp>
        <p:nvSpPr>
          <p:cNvPr id="26" name="TextBox 11">
            <a:extLst>
              <a:ext uri="{FF2B5EF4-FFF2-40B4-BE49-F238E27FC236}">
                <a16:creationId xmlns:a16="http://schemas.microsoft.com/office/drawing/2014/main" id="{C4CF932D-0A6F-4452-BCA0-CE2AA20B8AC1}"/>
              </a:ext>
            </a:extLst>
          </p:cNvPr>
          <p:cNvSpPr txBox="1"/>
          <p:nvPr/>
        </p:nvSpPr>
        <p:spPr>
          <a:xfrm>
            <a:off x="14188540" y="6101783"/>
            <a:ext cx="3725452" cy="275389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sz="1963" dirty="0">
                <a:solidFill>
                  <a:srgbClr val="000000"/>
                </a:solidFill>
                <a:latin typeface="Poppins Medium"/>
              </a:rPr>
              <a:t>We have over 200+ academic programs offerings students 3 pathways to success at Mt. SAC: Transfer, Associate Degrees, and Certificate programs to prepare students for the workforce.</a:t>
            </a:r>
          </a:p>
        </p:txBody>
      </p:sp>
      <p:sp>
        <p:nvSpPr>
          <p:cNvPr id="27" name="TextBox 10">
            <a:extLst>
              <a:ext uri="{FF2B5EF4-FFF2-40B4-BE49-F238E27FC236}">
                <a16:creationId xmlns:a16="http://schemas.microsoft.com/office/drawing/2014/main" id="{9B702A74-6526-4E2B-882D-4CA72E236587}"/>
              </a:ext>
            </a:extLst>
          </p:cNvPr>
          <p:cNvSpPr txBox="1"/>
          <p:nvPr/>
        </p:nvSpPr>
        <p:spPr>
          <a:xfrm>
            <a:off x="14188540" y="4658898"/>
            <a:ext cx="3725452" cy="118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87"/>
              </a:lnSpc>
            </a:pPr>
            <a:r>
              <a:rPr lang="en-US" sz="3600" dirty="0">
                <a:solidFill>
                  <a:srgbClr val="CC0000"/>
                </a:solidFill>
                <a:latin typeface="Rubik One"/>
              </a:rPr>
              <a:t>EXCELLENT ACADEMICS</a:t>
            </a:r>
          </a:p>
        </p:txBody>
      </p:sp>
    </p:spTree>
    <p:extLst>
      <p:ext uri="{BB962C8B-B14F-4D97-AF65-F5344CB8AC3E}">
        <p14:creationId xmlns:p14="http://schemas.microsoft.com/office/powerpoint/2010/main" val="25055504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8"/>
          <p:cNvSpPr txBox="1"/>
          <p:nvPr/>
        </p:nvSpPr>
        <p:spPr>
          <a:xfrm>
            <a:off x="304800" y="266700"/>
            <a:ext cx="7049876" cy="14039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0823"/>
              </a:lnSpc>
            </a:pPr>
            <a:r>
              <a:rPr lang="en-US" sz="96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One"/>
              </a:rPr>
              <a:t>BENEFITS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E7C5BA-B051-42F9-B398-38EC4A18F20E}"/>
              </a:ext>
            </a:extLst>
          </p:cNvPr>
          <p:cNvSpPr txBox="1"/>
          <p:nvPr/>
        </p:nvSpPr>
        <p:spPr>
          <a:xfrm>
            <a:off x="762000" y="1866900"/>
            <a:ext cx="101346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chemeClr val="bg1"/>
                </a:solidFill>
                <a:effectLst/>
                <a:latin typeface="Century" panose="02040604050505020304" pitchFamily="18" charset="0"/>
              </a:rPr>
              <a:t>With the California College Promise Grant (formerly known as the BOG fee waiver) waiving fees for nearly half of students in the California Community Colleges, and with our $46-per-unit fee for community college courses being the lowest in the nation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i="0" dirty="0">
              <a:solidFill>
                <a:schemeClr val="bg1"/>
              </a:solidFill>
              <a:effectLst/>
              <a:latin typeface="Century" panose="020406040505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chemeClr val="bg1"/>
                </a:solidFill>
                <a:effectLst/>
                <a:latin typeface="Century" panose="02040604050505020304" pitchFamily="18" charset="0"/>
              </a:rPr>
              <a:t>To students who qualify. The California College Promise program requires students to reapply every academic year, and each school is different in what they offer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  <a:latin typeface="Century" panose="020406040505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b="0" i="0" dirty="0">
                <a:solidFill>
                  <a:schemeClr val="bg1"/>
                </a:solidFill>
                <a:effectLst/>
                <a:latin typeface="Century" panose="02040604050505020304" pitchFamily="18" charset="0"/>
              </a:rPr>
              <a:t>Do not know what to do? What Major?- save money and go to a </a:t>
            </a:r>
            <a:r>
              <a:rPr lang="en-US" sz="2800" dirty="0">
                <a:solidFill>
                  <a:schemeClr val="bg1"/>
                </a:solidFill>
                <a:latin typeface="Century" panose="02040604050505020304" pitchFamily="18" charset="0"/>
              </a:rPr>
              <a:t>C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entury" panose="02040604050505020304" pitchFamily="18" charset="0"/>
              </a:rPr>
              <a:t>ommunity </a:t>
            </a:r>
            <a:r>
              <a:rPr lang="en-US" sz="2800" dirty="0">
                <a:solidFill>
                  <a:schemeClr val="bg1"/>
                </a:solidFill>
                <a:latin typeface="Century" panose="02040604050505020304" pitchFamily="18" charset="0"/>
              </a:rPr>
              <a:t>C</a:t>
            </a:r>
            <a:r>
              <a:rPr lang="en-US" sz="2800" b="0" i="0" dirty="0">
                <a:solidFill>
                  <a:schemeClr val="bg1"/>
                </a:solidFill>
                <a:effectLst/>
                <a:latin typeface="Century" panose="02040604050505020304" pitchFamily="18" charset="0"/>
              </a:rPr>
              <a:t>ollege.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i="0" dirty="0">
              <a:solidFill>
                <a:schemeClr val="bg1"/>
              </a:solidFill>
              <a:effectLst/>
              <a:latin typeface="Century" panose="02040604050505020304" pitchFamily="18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b="0" i="0" dirty="0">
              <a:solidFill>
                <a:schemeClr val="bg1"/>
              </a:solidFill>
              <a:effectLst/>
              <a:latin typeface="Sitka Banner" panose="02000505000000020004" pitchFamily="2" charset="0"/>
            </a:endParaRPr>
          </a:p>
        </p:txBody>
      </p:sp>
      <p:pic>
        <p:nvPicPr>
          <p:cNvPr id="12" name="Picture 11" descr="A cartoon character next to a question mark&#10;&#10;Description automatically generated">
            <a:extLst>
              <a:ext uri="{FF2B5EF4-FFF2-40B4-BE49-F238E27FC236}">
                <a16:creationId xmlns:a16="http://schemas.microsoft.com/office/drawing/2014/main" id="{6CF8E9B3-17D1-4FBC-94BD-E6131D38ED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2147973" y="1866900"/>
            <a:ext cx="5790067" cy="43790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534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-685800" y="2902112"/>
            <a:ext cx="5368595" cy="4482776"/>
          </a:xfrm>
          <a:prstGeom prst="rect">
            <a:avLst/>
          </a:prstGeom>
        </p:spPr>
      </p:pic>
      <p:pic>
        <p:nvPicPr>
          <p:cNvPr id="13" name="Picture 1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868400" y="3254884"/>
            <a:ext cx="5368595" cy="4482776"/>
          </a:xfrm>
          <a:prstGeom prst="rect">
            <a:avLst/>
          </a:prstGeom>
        </p:spPr>
      </p:pic>
      <p:sp>
        <p:nvSpPr>
          <p:cNvPr id="14" name="TextBox 14"/>
          <p:cNvSpPr txBox="1"/>
          <p:nvPr/>
        </p:nvSpPr>
        <p:spPr>
          <a:xfrm>
            <a:off x="3183468" y="497541"/>
            <a:ext cx="12147096" cy="13529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177"/>
              </a:lnSpc>
            </a:pPr>
            <a:r>
              <a:rPr lang="en-US" sz="10077" dirty="0">
                <a:solidFill>
                  <a:srgbClr val="FF9933"/>
                </a:solidFill>
                <a:latin typeface="Rubik One"/>
              </a:rPr>
              <a:t>AFFORDABILITY</a:t>
            </a:r>
            <a:r>
              <a:rPr lang="en-US" sz="10077" dirty="0">
                <a:solidFill>
                  <a:srgbClr val="FFFFFF"/>
                </a:solidFill>
                <a:latin typeface="Rubik One"/>
              </a:rPr>
              <a:t> </a:t>
            </a:r>
          </a:p>
        </p:txBody>
      </p:sp>
      <p:pic>
        <p:nvPicPr>
          <p:cNvPr id="16" name="Content Placeholder 6">
            <a:extLst>
              <a:ext uri="{FF2B5EF4-FFF2-40B4-BE49-F238E27FC236}">
                <a16:creationId xmlns:a16="http://schemas.microsoft.com/office/drawing/2014/main" id="{09F6AC39-15AD-48CF-8520-8C5132BAE7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2171700"/>
            <a:ext cx="11277599" cy="734650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1620324-AF94-4A0F-9252-F399F80828AD}"/>
              </a:ext>
            </a:extLst>
          </p:cNvPr>
          <p:cNvSpPr txBox="1"/>
          <p:nvPr/>
        </p:nvSpPr>
        <p:spPr>
          <a:xfrm>
            <a:off x="12573000" y="3695700"/>
            <a:ext cx="1644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ighlight>
                  <a:srgbClr val="C0C0C0"/>
                </a:highlight>
              </a:rPr>
              <a:t>$53,000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6A1D0AC-90F6-4160-9422-FAA2202E9CBD}"/>
              </a:ext>
            </a:extLst>
          </p:cNvPr>
          <p:cNvSpPr txBox="1"/>
          <p:nvPr/>
        </p:nvSpPr>
        <p:spPr>
          <a:xfrm>
            <a:off x="10363200" y="6134100"/>
            <a:ext cx="1644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ighlight>
                  <a:srgbClr val="C0C0C0"/>
                </a:highlight>
              </a:rPr>
              <a:t>$38,000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058157-68E7-43FD-83CF-38C9FCEDC0C1}"/>
              </a:ext>
            </a:extLst>
          </p:cNvPr>
          <p:cNvSpPr txBox="1"/>
          <p:nvPr/>
        </p:nvSpPr>
        <p:spPr>
          <a:xfrm>
            <a:off x="8321721" y="7123278"/>
            <a:ext cx="1644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ighlight>
                  <a:srgbClr val="C0C0C0"/>
                </a:highlight>
              </a:rPr>
              <a:t>$8,000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5E1290-9942-43AF-99C8-4169B4EB51ED}"/>
              </a:ext>
            </a:extLst>
          </p:cNvPr>
          <p:cNvSpPr txBox="1"/>
          <p:nvPr/>
        </p:nvSpPr>
        <p:spPr>
          <a:xfrm>
            <a:off x="6019800" y="7853690"/>
            <a:ext cx="164455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highlight>
                  <a:srgbClr val="C0C0C0"/>
                </a:highlight>
              </a:rPr>
              <a:t>$1,500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>
            <a:extLst>
              <a:ext uri="{FF2B5EF4-FFF2-40B4-BE49-F238E27FC236}">
                <a16:creationId xmlns:a16="http://schemas.microsoft.com/office/drawing/2014/main" id="{299A7FB1-EBEE-4168-AA0A-6DCAE41664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>
            <a:off x="-2361074" y="4666860"/>
            <a:ext cx="8740603" cy="5085254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308CD63-1105-4B05-8EB7-02AAC5035C7F}"/>
              </a:ext>
            </a:extLst>
          </p:cNvPr>
          <p:cNvSpPr txBox="1"/>
          <p:nvPr/>
        </p:nvSpPr>
        <p:spPr>
          <a:xfrm>
            <a:off x="719368" y="6291415"/>
            <a:ext cx="3853101" cy="38779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800" b="1" u="sng" dirty="0"/>
              <a:t>Focus</a:t>
            </a:r>
          </a:p>
          <a:p>
            <a:r>
              <a:rPr lang="en-US" sz="2800" dirty="0"/>
              <a:t>-Transfer: TAP, TAG, </a:t>
            </a:r>
          </a:p>
          <a:p>
            <a:r>
              <a:rPr lang="en-US" sz="2800" dirty="0"/>
              <a:t>AA-T, AS-T</a:t>
            </a:r>
          </a:p>
          <a:p>
            <a:endParaRPr lang="en-US" sz="2800" dirty="0"/>
          </a:p>
          <a:p>
            <a:r>
              <a:rPr lang="en-US" sz="2800" b="1" u="sng" dirty="0"/>
              <a:t>Degrees </a:t>
            </a:r>
          </a:p>
          <a:p>
            <a:r>
              <a:rPr lang="en-US" sz="2800" dirty="0"/>
              <a:t>-Certificate </a:t>
            </a:r>
          </a:p>
          <a:p>
            <a:r>
              <a:rPr lang="en-US" sz="2800" dirty="0"/>
              <a:t>-Associate Degree </a:t>
            </a:r>
          </a:p>
          <a:p>
            <a:r>
              <a:rPr lang="en-US" sz="2800" dirty="0"/>
              <a:t>-Associate Transfer </a:t>
            </a:r>
          </a:p>
          <a:p>
            <a:r>
              <a:rPr lang="en-US" sz="2800" dirty="0"/>
              <a:t>Degree (AA-T, AS-T) </a:t>
            </a: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2F99B64E-CC0F-4AB7-B86D-C6A3666F701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68" y="1516579"/>
            <a:ext cx="3086754" cy="3086754"/>
          </a:xfrm>
          <a:prstGeom prst="rect">
            <a:avLst/>
          </a:prstGeom>
        </p:spPr>
      </p:pic>
      <p:sp>
        <p:nvSpPr>
          <p:cNvPr id="48" name="TextBox 8">
            <a:extLst>
              <a:ext uri="{FF2B5EF4-FFF2-40B4-BE49-F238E27FC236}">
                <a16:creationId xmlns:a16="http://schemas.microsoft.com/office/drawing/2014/main" id="{E70B292E-C97B-45C7-A693-9A8014B1C12A}"/>
              </a:ext>
            </a:extLst>
          </p:cNvPr>
          <p:cNvSpPr txBox="1"/>
          <p:nvPr/>
        </p:nvSpPr>
        <p:spPr>
          <a:xfrm>
            <a:off x="-2286000" y="250547"/>
            <a:ext cx="15987169" cy="12999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9746"/>
              </a:lnSpc>
            </a:pPr>
            <a:r>
              <a:rPr lang="en-US" sz="9649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One"/>
              </a:rPr>
              <a:t>HIGHER EDUCATION 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67979" y="4623595"/>
            <a:ext cx="308675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C0000"/>
                </a:solidFill>
                <a:latin typeface="Rubik One"/>
              </a:rPr>
              <a:t>California Community College </a:t>
            </a:r>
          </a:p>
        </p:txBody>
      </p:sp>
      <p:pic>
        <p:nvPicPr>
          <p:cNvPr id="50" name="Picture 3">
            <a:extLst>
              <a:ext uri="{FF2B5EF4-FFF2-40B4-BE49-F238E27FC236}">
                <a16:creationId xmlns:a16="http://schemas.microsoft.com/office/drawing/2014/main" id="{BABE6638-566C-485E-9BC6-79CD146A13E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>
            <a:off x="1978448" y="4584341"/>
            <a:ext cx="8740603" cy="5085254"/>
          </a:xfrm>
          <a:prstGeom prst="rect">
            <a:avLst/>
          </a:prstGeom>
        </p:spPr>
      </p:pic>
      <p:pic>
        <p:nvPicPr>
          <p:cNvPr id="23" name="Picture 6" descr="http://static1.squarespace.com/static/53472e1fe4b039879a5867c0/534c22fbe4b0b480d260abdf/534c22fde4b0b480d260b330/1397499115647/California_State_University_Seal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2941" y="1500996"/>
            <a:ext cx="3086754" cy="3086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3">
            <a:extLst>
              <a:ext uri="{FF2B5EF4-FFF2-40B4-BE49-F238E27FC236}">
                <a16:creationId xmlns:a16="http://schemas.microsoft.com/office/drawing/2014/main" id="{3C1B55BE-09CA-472C-9D55-24B241799F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>
            <a:off x="6379803" y="4638989"/>
            <a:ext cx="8740603" cy="5085254"/>
          </a:xfrm>
          <a:prstGeom prst="rect">
            <a:avLst/>
          </a:prstGeom>
        </p:spPr>
      </p:pic>
      <p:sp>
        <p:nvSpPr>
          <p:cNvPr id="49" name="TextBox 48">
            <a:extLst>
              <a:ext uri="{FF2B5EF4-FFF2-40B4-BE49-F238E27FC236}">
                <a16:creationId xmlns:a16="http://schemas.microsoft.com/office/drawing/2014/main" id="{96E68928-FC7C-4428-9DC1-1F5A1A267FE6}"/>
              </a:ext>
            </a:extLst>
          </p:cNvPr>
          <p:cNvSpPr txBox="1"/>
          <p:nvPr/>
        </p:nvSpPr>
        <p:spPr>
          <a:xfrm>
            <a:off x="4551855" y="4716180"/>
            <a:ext cx="414826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C0000"/>
                </a:solidFill>
                <a:latin typeface="Rubik One"/>
              </a:rPr>
              <a:t>California State University </a:t>
            </a:r>
          </a:p>
          <a:p>
            <a:pPr algn="ctr"/>
            <a:endParaRPr lang="en-US" sz="27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191962" y="6387743"/>
            <a:ext cx="389662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Focus </a:t>
            </a:r>
          </a:p>
          <a:p>
            <a:r>
              <a:rPr lang="en-US" sz="2800" dirty="0"/>
              <a:t>-Teaching focused</a:t>
            </a:r>
          </a:p>
          <a:p>
            <a:endParaRPr lang="en-US" sz="2800" dirty="0"/>
          </a:p>
          <a:p>
            <a:r>
              <a:rPr lang="en-US" sz="2800" b="1" u="sng" dirty="0"/>
              <a:t>Degrees  </a:t>
            </a:r>
          </a:p>
          <a:p>
            <a:r>
              <a:rPr lang="en-US" sz="2800" dirty="0"/>
              <a:t>-Bachelors</a:t>
            </a:r>
          </a:p>
          <a:p>
            <a:r>
              <a:rPr lang="en-US" sz="2800" dirty="0"/>
              <a:t>-Masters</a:t>
            </a:r>
          </a:p>
          <a:p>
            <a:r>
              <a:rPr lang="en-US" sz="2800" dirty="0"/>
              <a:t>-Ed. D 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44865" y="4834747"/>
            <a:ext cx="3473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C0000"/>
                </a:solidFill>
                <a:latin typeface="Rubik One"/>
              </a:rPr>
              <a:t>University of California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396625" y="6543197"/>
            <a:ext cx="348208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Focus </a:t>
            </a:r>
          </a:p>
          <a:p>
            <a:r>
              <a:rPr lang="en-US" sz="2800" dirty="0"/>
              <a:t>-Research focused </a:t>
            </a:r>
          </a:p>
          <a:p>
            <a:endParaRPr lang="en-US" sz="2800" dirty="0"/>
          </a:p>
          <a:p>
            <a:r>
              <a:rPr lang="en-US" sz="2800" b="1" u="sng" dirty="0"/>
              <a:t>Degrees </a:t>
            </a:r>
            <a:r>
              <a:rPr lang="en-US" sz="2800" dirty="0"/>
              <a:t> </a:t>
            </a:r>
          </a:p>
          <a:p>
            <a:r>
              <a:rPr lang="en-US" sz="2800" dirty="0"/>
              <a:t>-Bachelors</a:t>
            </a:r>
          </a:p>
          <a:p>
            <a:r>
              <a:rPr lang="en-US" sz="2800" dirty="0"/>
              <a:t>-Masters</a:t>
            </a:r>
          </a:p>
          <a:p>
            <a:r>
              <a:rPr lang="en-US" sz="2800" dirty="0"/>
              <a:t>-Ed. D </a:t>
            </a:r>
          </a:p>
        </p:txBody>
      </p:sp>
      <p:pic>
        <p:nvPicPr>
          <p:cNvPr id="52" name="Picture 3">
            <a:extLst>
              <a:ext uri="{FF2B5EF4-FFF2-40B4-BE49-F238E27FC236}">
                <a16:creationId xmlns:a16="http://schemas.microsoft.com/office/drawing/2014/main" id="{374C401B-5953-45BC-A865-D8338B04AF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5400000">
            <a:off x="10719240" y="4586504"/>
            <a:ext cx="8740603" cy="508525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4005604" y="6167606"/>
            <a:ext cx="281174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u="sng" dirty="0"/>
              <a:t>Focus </a:t>
            </a:r>
          </a:p>
          <a:p>
            <a:r>
              <a:rPr lang="en-US" sz="2800" dirty="0"/>
              <a:t>-Teaching and </a:t>
            </a:r>
          </a:p>
          <a:p>
            <a:r>
              <a:rPr lang="en-US" sz="2800" dirty="0"/>
              <a:t>research focus </a:t>
            </a:r>
          </a:p>
          <a:p>
            <a:endParaRPr lang="en-US" sz="2800" dirty="0"/>
          </a:p>
          <a:p>
            <a:r>
              <a:rPr lang="en-US" sz="2800" b="1" u="sng" dirty="0"/>
              <a:t>Degrees </a:t>
            </a:r>
            <a:r>
              <a:rPr lang="en-US" sz="2800" dirty="0"/>
              <a:t> </a:t>
            </a:r>
          </a:p>
          <a:p>
            <a:r>
              <a:rPr lang="en-US" sz="2800" dirty="0"/>
              <a:t>-Associates </a:t>
            </a:r>
          </a:p>
          <a:p>
            <a:r>
              <a:rPr lang="en-US" sz="2800" dirty="0"/>
              <a:t>-Bachelors </a:t>
            </a:r>
          </a:p>
          <a:p>
            <a:r>
              <a:rPr lang="en-US" sz="2800" dirty="0"/>
              <a:t>-Masters</a:t>
            </a:r>
          </a:p>
          <a:p>
            <a:r>
              <a:rPr lang="en-US" sz="2800" dirty="0"/>
              <a:t>-Ed. D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746220" y="4765599"/>
            <a:ext cx="333051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C0000"/>
                </a:solidFill>
                <a:latin typeface="Rubik One"/>
              </a:rPr>
              <a:t>Private/Out of State </a:t>
            </a:r>
          </a:p>
        </p:txBody>
      </p:sp>
      <p:pic>
        <p:nvPicPr>
          <p:cNvPr id="8" name="Picture 7" descr="Logo&#10;&#10;Description automatically generated">
            <a:extLst>
              <a:ext uri="{FF2B5EF4-FFF2-40B4-BE49-F238E27FC236}">
                <a16:creationId xmlns:a16="http://schemas.microsoft.com/office/drawing/2014/main" id="{E972E88F-8AAE-4032-870A-596C71064E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889" y="1590693"/>
            <a:ext cx="3135878" cy="3135878"/>
          </a:xfrm>
          <a:prstGeom prst="rect">
            <a:avLst/>
          </a:prstGeom>
        </p:spPr>
      </p:pic>
      <p:pic>
        <p:nvPicPr>
          <p:cNvPr id="24" name="Picture 2" descr="http://www.mcsdebtelimination.com/wp-content/uploads/2013/12/College-Pennants-Pictures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90837" y="1528764"/>
            <a:ext cx="3204768" cy="3074569"/>
          </a:xfrm>
          <a:prstGeom prst="ellipse">
            <a:avLst/>
          </a:prstGeom>
          <a:ln w="190500" cap="rnd">
            <a:noFill/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606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71B18F0-1B26-4761-B77D-4F7FC02B5DC6}"/>
              </a:ext>
            </a:extLst>
          </p:cNvPr>
          <p:cNvSpPr/>
          <p:nvPr/>
        </p:nvSpPr>
        <p:spPr>
          <a:xfrm>
            <a:off x="3164210" y="1770239"/>
            <a:ext cx="9675810" cy="8166252"/>
          </a:xfrm>
          <a:prstGeom prst="rect">
            <a:avLst/>
          </a:prstGeom>
          <a:solidFill>
            <a:schemeClr val="bg2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3258800" y="832506"/>
            <a:ext cx="10733776" cy="8506517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3272158" y="196538"/>
            <a:ext cx="13942371" cy="15737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032"/>
              </a:lnSpc>
            </a:pPr>
            <a:r>
              <a:rPr lang="en-US" sz="5973" dirty="0">
                <a:solidFill>
                  <a:srgbClr val="FF9933"/>
                </a:solidFill>
                <a:latin typeface="Rubik One"/>
              </a:rPr>
              <a:t>COMMUNITY COLLEGE MYTHS/FACTS</a:t>
            </a:r>
          </a:p>
        </p:txBody>
      </p:sp>
      <p:graphicFrame>
        <p:nvGraphicFramePr>
          <p:cNvPr id="13" name="Content Placeholder 5">
            <a:extLst>
              <a:ext uri="{FF2B5EF4-FFF2-40B4-BE49-F238E27FC236}">
                <a16:creationId xmlns:a16="http://schemas.microsoft.com/office/drawing/2014/main" id="{4CC3564A-3BB5-431C-9806-07DBEF3FD5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4392470"/>
              </p:ext>
            </p:extLst>
          </p:nvPr>
        </p:nvGraphicFramePr>
        <p:xfrm>
          <a:off x="3218184" y="1764593"/>
          <a:ext cx="9567862" cy="814103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47839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7839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92740">
                <a:tc>
                  <a:txBody>
                    <a:bodyPr/>
                    <a:lstStyle/>
                    <a:p>
                      <a:pPr algn="ctr"/>
                      <a:r>
                        <a:rPr lang="en-US" sz="4000" dirty="0"/>
                        <a:t>MYTH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4400" dirty="0"/>
                        <a:t>FACT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6931">
                <a:tc>
                  <a:txBody>
                    <a:bodyPr/>
                    <a:lstStyle/>
                    <a:p>
                      <a:pPr algn="l"/>
                      <a:r>
                        <a:rPr lang="en-US" sz="2500" dirty="0"/>
                        <a:t>1. Only students with bad grades go to community colleges.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1. Mt. SAC students get selected for</a:t>
                      </a:r>
                      <a:r>
                        <a:rPr lang="en-US" sz="2500" baseline="0" dirty="0"/>
                        <a:t> academic teams and win prestigious national titles.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46931">
                <a:tc>
                  <a:txBody>
                    <a:bodyPr/>
                    <a:lstStyle/>
                    <a:p>
                      <a:r>
                        <a:rPr lang="en-US" sz="2500" dirty="0"/>
                        <a:t>2. Students never graduate or transfer.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2. Mt. SAC is ranked among the top-tier community colleges transferring students to UC and CSU campuses.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6931">
                <a:tc>
                  <a:txBody>
                    <a:bodyPr/>
                    <a:lstStyle/>
                    <a:p>
                      <a:r>
                        <a:rPr lang="en-US" sz="2500" dirty="0"/>
                        <a:t>3. Students must retake the same classes once they transfer to the University.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3. Students DO NOT have to retake the same classes once they transfer</a:t>
                      </a:r>
                      <a:r>
                        <a:rPr lang="en-US" sz="2500" baseline="0" dirty="0"/>
                        <a:t> to the University.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6931">
                <a:tc>
                  <a:txBody>
                    <a:bodyPr/>
                    <a:lstStyle/>
                    <a:p>
                      <a:r>
                        <a:rPr lang="en-US" sz="2500" dirty="0"/>
                        <a:t>4. There are no classes available.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4. There is CONNECT</a:t>
                      </a:r>
                      <a:r>
                        <a:rPr lang="en-US" sz="2500" baseline="0" dirty="0"/>
                        <a:t> 4 and other Mt. SAC programs that offer priority registration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022800">
                <a:tc>
                  <a:txBody>
                    <a:bodyPr/>
                    <a:lstStyle/>
                    <a:p>
                      <a:r>
                        <a:rPr lang="en-US" sz="2500" dirty="0"/>
                        <a:t>5. Community college classes are easy, similar</a:t>
                      </a:r>
                      <a:r>
                        <a:rPr lang="en-US" sz="2500" baseline="0" dirty="0"/>
                        <a:t> to high school.</a:t>
                      </a:r>
                      <a:endParaRPr lang="en-US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500" dirty="0"/>
                        <a:t>5. Community college classes are Bachelor level</a:t>
                      </a:r>
                      <a:r>
                        <a:rPr lang="en-US" sz="2500" baseline="0" dirty="0"/>
                        <a:t> classes; however, you get the autonomy to create your own schedule of classes based on your field of interest.</a:t>
                      </a:r>
                      <a:endParaRPr lang="en-US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4" name="Group 2">
            <a:extLst>
              <a:ext uri="{FF2B5EF4-FFF2-40B4-BE49-F238E27FC236}">
                <a16:creationId xmlns:a16="http://schemas.microsoft.com/office/drawing/2014/main" id="{E59E855E-C226-4857-87BA-803F430FDBCB}"/>
              </a:ext>
            </a:extLst>
          </p:cNvPr>
          <p:cNvGrpSpPr/>
          <p:nvPr/>
        </p:nvGrpSpPr>
        <p:grpSpPr>
          <a:xfrm>
            <a:off x="-172164" y="-291017"/>
            <a:ext cx="3069994" cy="10753564"/>
            <a:chOff x="0" y="0"/>
            <a:chExt cx="747905" cy="2709333"/>
          </a:xfrm>
        </p:grpSpPr>
        <p:sp>
          <p:nvSpPr>
            <p:cNvPr id="15" name="Freeform 3">
              <a:extLst>
                <a:ext uri="{FF2B5EF4-FFF2-40B4-BE49-F238E27FC236}">
                  <a16:creationId xmlns:a16="http://schemas.microsoft.com/office/drawing/2014/main" id="{1E6E60E4-D91B-4C32-A2E3-443CBEBF8C32}"/>
                </a:ext>
              </a:extLst>
            </p:cNvPr>
            <p:cNvSpPr/>
            <p:nvPr/>
          </p:nvSpPr>
          <p:spPr>
            <a:xfrm>
              <a:off x="0" y="0"/>
              <a:ext cx="747905" cy="2709333"/>
            </a:xfrm>
            <a:custGeom>
              <a:avLst/>
              <a:gdLst/>
              <a:ahLst/>
              <a:cxnLst/>
              <a:rect l="l" t="t" r="r" b="b"/>
              <a:pathLst>
                <a:path w="747905" h="2709333">
                  <a:moveTo>
                    <a:pt x="76337" y="0"/>
                  </a:moveTo>
                  <a:lnTo>
                    <a:pt x="671569" y="0"/>
                  </a:lnTo>
                  <a:cubicBezTo>
                    <a:pt x="691814" y="0"/>
                    <a:pt x="711231" y="8043"/>
                    <a:pt x="725547" y="22359"/>
                  </a:cubicBezTo>
                  <a:cubicBezTo>
                    <a:pt x="739863" y="36674"/>
                    <a:pt x="747905" y="56091"/>
                    <a:pt x="747905" y="76337"/>
                  </a:cubicBezTo>
                  <a:lnTo>
                    <a:pt x="747905" y="2632996"/>
                  </a:lnTo>
                  <a:cubicBezTo>
                    <a:pt x="747905" y="2675156"/>
                    <a:pt x="713728" y="2709333"/>
                    <a:pt x="671569" y="2709333"/>
                  </a:cubicBezTo>
                  <a:lnTo>
                    <a:pt x="76337" y="2709333"/>
                  </a:lnTo>
                  <a:cubicBezTo>
                    <a:pt x="34177" y="2709333"/>
                    <a:pt x="0" y="2675156"/>
                    <a:pt x="0" y="2632996"/>
                  </a:cubicBezTo>
                  <a:lnTo>
                    <a:pt x="0" y="76337"/>
                  </a:lnTo>
                  <a:cubicBezTo>
                    <a:pt x="0" y="34177"/>
                    <a:pt x="34177" y="0"/>
                    <a:pt x="76337" y="0"/>
                  </a:cubicBezTo>
                  <a:close/>
                </a:path>
              </a:pathLst>
            </a:custGeom>
            <a:solidFill>
              <a:srgbClr val="B0101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TextBox 4">
              <a:extLst>
                <a:ext uri="{FF2B5EF4-FFF2-40B4-BE49-F238E27FC236}">
                  <a16:creationId xmlns:a16="http://schemas.microsoft.com/office/drawing/2014/main" id="{A462F163-EA7F-4D73-9792-28D51C89E0F8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1D80F22F-FC9F-48B3-B6E6-959AE6925B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36" y="8133733"/>
            <a:ext cx="2234350" cy="223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498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>
            <a:extLst>
              <a:ext uri="{FF2B5EF4-FFF2-40B4-BE49-F238E27FC236}">
                <a16:creationId xmlns:a16="http://schemas.microsoft.com/office/drawing/2014/main" id="{96CBA83C-CA84-4EE3-9BB6-C5A159C867B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2122665" y="2340239"/>
            <a:ext cx="4385657" cy="235961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5A9D6F18-2997-4F7D-9F5A-C19F9BEC22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078" y="5645326"/>
            <a:ext cx="7437547" cy="370621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6" name="Group 6"/>
          <p:cNvGrpSpPr/>
          <p:nvPr/>
        </p:nvGrpSpPr>
        <p:grpSpPr>
          <a:xfrm rot="5400000">
            <a:off x="3671139" y="-430363"/>
            <a:ext cx="1124086" cy="4736625"/>
            <a:chOff x="0" y="0"/>
            <a:chExt cx="283718" cy="119551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83718" cy="1195517"/>
            </a:xfrm>
            <a:custGeom>
              <a:avLst/>
              <a:gdLst/>
              <a:ahLst/>
              <a:cxnLst/>
              <a:rect l="l" t="t" r="r" b="b"/>
              <a:pathLst>
                <a:path w="283718" h="1195517">
                  <a:moveTo>
                    <a:pt x="141859" y="0"/>
                  </a:moveTo>
                  <a:lnTo>
                    <a:pt x="141859" y="0"/>
                  </a:lnTo>
                  <a:cubicBezTo>
                    <a:pt x="179482" y="0"/>
                    <a:pt x="215564" y="14946"/>
                    <a:pt x="242168" y="41549"/>
                  </a:cubicBezTo>
                  <a:cubicBezTo>
                    <a:pt x="268772" y="68153"/>
                    <a:pt x="283718" y="104236"/>
                    <a:pt x="283718" y="141859"/>
                  </a:cubicBezTo>
                  <a:lnTo>
                    <a:pt x="283718" y="1053658"/>
                  </a:lnTo>
                  <a:cubicBezTo>
                    <a:pt x="283718" y="1091282"/>
                    <a:pt x="268772" y="1127364"/>
                    <a:pt x="242168" y="1153968"/>
                  </a:cubicBezTo>
                  <a:cubicBezTo>
                    <a:pt x="215564" y="1180571"/>
                    <a:pt x="179482" y="1195517"/>
                    <a:pt x="141859" y="1195517"/>
                  </a:cubicBezTo>
                  <a:lnTo>
                    <a:pt x="141859" y="1195517"/>
                  </a:lnTo>
                  <a:cubicBezTo>
                    <a:pt x="104236" y="1195517"/>
                    <a:pt x="68153" y="1180571"/>
                    <a:pt x="41549" y="1153968"/>
                  </a:cubicBezTo>
                  <a:cubicBezTo>
                    <a:pt x="14946" y="1127364"/>
                    <a:pt x="0" y="1091282"/>
                    <a:pt x="0" y="1053658"/>
                  </a:cubicBezTo>
                  <a:lnTo>
                    <a:pt x="0" y="141859"/>
                  </a:lnTo>
                  <a:cubicBezTo>
                    <a:pt x="0" y="104236"/>
                    <a:pt x="14946" y="68153"/>
                    <a:pt x="41549" y="41549"/>
                  </a:cubicBezTo>
                  <a:cubicBezTo>
                    <a:pt x="68153" y="14946"/>
                    <a:pt x="104236" y="0"/>
                    <a:pt x="141859" y="0"/>
                  </a:cubicBezTo>
                  <a:close/>
                </a:path>
              </a:pathLst>
            </a:custGeom>
            <a:solidFill>
              <a:srgbClr val="B01010"/>
            </a:solidFill>
          </p:spPr>
          <p:txBody>
            <a:bodyPr/>
            <a:lstStyle/>
            <a:p>
              <a:endParaRPr lang="en-US" b="1" dirty="0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 b="1"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2181894" y="1439837"/>
            <a:ext cx="4267200" cy="7391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64"/>
              </a:lnSpc>
            </a:pPr>
            <a:r>
              <a:rPr lang="en-US" sz="4400" b="1" dirty="0">
                <a:solidFill>
                  <a:srgbClr val="FFFFFF"/>
                </a:solidFill>
                <a:latin typeface="Rubik One"/>
              </a:rPr>
              <a:t>FAFSA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2410928" y="2621641"/>
            <a:ext cx="3698708" cy="18311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defTabSz="914445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U.S Citizen</a:t>
            </a:r>
          </a:p>
          <a:p>
            <a:pPr marL="571500" indent="-571500" defTabSz="914445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Permanent Resident</a:t>
            </a:r>
          </a:p>
          <a:p>
            <a:pPr marL="571500" indent="-571500" defTabSz="914445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Eligible non-citizen</a:t>
            </a:r>
          </a:p>
          <a:p>
            <a:pPr marL="571500" indent="-571500" defTabSz="914445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T Visa Holder</a:t>
            </a:r>
          </a:p>
          <a:p>
            <a:pPr algn="ctr">
              <a:lnSpc>
                <a:spcPts val="2921"/>
              </a:lnSpc>
            </a:pPr>
            <a:endParaRPr lang="en-US" sz="2086" dirty="0">
              <a:solidFill>
                <a:srgbClr val="010101"/>
              </a:solidFill>
              <a:latin typeface="Poppins Medium"/>
            </a:endParaRPr>
          </a:p>
        </p:txBody>
      </p:sp>
      <p:pic>
        <p:nvPicPr>
          <p:cNvPr id="16" name="Picture 2">
            <a:extLst>
              <a:ext uri="{FF2B5EF4-FFF2-40B4-BE49-F238E27FC236}">
                <a16:creationId xmlns:a16="http://schemas.microsoft.com/office/drawing/2014/main" id="{73439A5B-0886-4068-AAA5-AE6EAA6520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674520" y="2864076"/>
            <a:ext cx="4385657" cy="2359613"/>
          </a:xfrm>
          <a:prstGeom prst="rect">
            <a:avLst/>
          </a:prstGeom>
        </p:spPr>
      </p:pic>
      <p:sp>
        <p:nvSpPr>
          <p:cNvPr id="18" name="Freeform 7">
            <a:extLst>
              <a:ext uri="{FF2B5EF4-FFF2-40B4-BE49-F238E27FC236}">
                <a16:creationId xmlns:a16="http://schemas.microsoft.com/office/drawing/2014/main" id="{F0DBAA96-C045-4C5A-B97C-B47A633B4842}"/>
              </a:ext>
            </a:extLst>
          </p:cNvPr>
          <p:cNvSpPr/>
          <p:nvPr/>
        </p:nvSpPr>
        <p:spPr>
          <a:xfrm rot="5400000">
            <a:off x="13317118" y="284667"/>
            <a:ext cx="1124086" cy="4736625"/>
          </a:xfrm>
          <a:custGeom>
            <a:avLst/>
            <a:gdLst/>
            <a:ahLst/>
            <a:cxnLst/>
            <a:rect l="l" t="t" r="r" b="b"/>
            <a:pathLst>
              <a:path w="283718" h="1195517">
                <a:moveTo>
                  <a:pt x="141859" y="0"/>
                </a:moveTo>
                <a:lnTo>
                  <a:pt x="141859" y="0"/>
                </a:lnTo>
                <a:cubicBezTo>
                  <a:pt x="179482" y="0"/>
                  <a:pt x="215564" y="14946"/>
                  <a:pt x="242168" y="41549"/>
                </a:cubicBezTo>
                <a:cubicBezTo>
                  <a:pt x="268772" y="68153"/>
                  <a:pt x="283718" y="104236"/>
                  <a:pt x="283718" y="141859"/>
                </a:cubicBezTo>
                <a:lnTo>
                  <a:pt x="283718" y="1053658"/>
                </a:lnTo>
                <a:cubicBezTo>
                  <a:pt x="283718" y="1091282"/>
                  <a:pt x="268772" y="1127364"/>
                  <a:pt x="242168" y="1153968"/>
                </a:cubicBezTo>
                <a:cubicBezTo>
                  <a:pt x="215564" y="1180571"/>
                  <a:pt x="179482" y="1195517"/>
                  <a:pt x="141859" y="1195517"/>
                </a:cubicBezTo>
                <a:lnTo>
                  <a:pt x="141859" y="1195517"/>
                </a:lnTo>
                <a:cubicBezTo>
                  <a:pt x="104236" y="1195517"/>
                  <a:pt x="68153" y="1180571"/>
                  <a:pt x="41549" y="1153968"/>
                </a:cubicBezTo>
                <a:cubicBezTo>
                  <a:pt x="14946" y="1127364"/>
                  <a:pt x="0" y="1091282"/>
                  <a:pt x="0" y="1053658"/>
                </a:cubicBezTo>
                <a:lnTo>
                  <a:pt x="0" y="141859"/>
                </a:lnTo>
                <a:cubicBezTo>
                  <a:pt x="0" y="104236"/>
                  <a:pt x="14946" y="68153"/>
                  <a:pt x="41549" y="41549"/>
                </a:cubicBezTo>
                <a:cubicBezTo>
                  <a:pt x="68153" y="14946"/>
                  <a:pt x="104236" y="0"/>
                  <a:pt x="141859" y="0"/>
                </a:cubicBezTo>
                <a:close/>
              </a:path>
            </a:pathLst>
          </a:custGeom>
          <a:solidFill>
            <a:srgbClr val="B01010"/>
          </a:solidFill>
        </p:spPr>
        <p:txBody>
          <a:bodyPr/>
          <a:lstStyle/>
          <a:p>
            <a:endParaRPr lang="en-US" dirty="0"/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id="{7204848E-9EE5-4B8C-A79B-EA9ADAAC64B5}"/>
              </a:ext>
            </a:extLst>
          </p:cNvPr>
          <p:cNvSpPr txBox="1"/>
          <p:nvPr/>
        </p:nvSpPr>
        <p:spPr>
          <a:xfrm>
            <a:off x="12289704" y="2290861"/>
            <a:ext cx="3770473" cy="7391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64"/>
              </a:lnSpc>
            </a:pPr>
            <a:r>
              <a:rPr lang="en-US" sz="4260" dirty="0">
                <a:solidFill>
                  <a:srgbClr val="FFFFFF"/>
                </a:solidFill>
                <a:latin typeface="Rubik One"/>
              </a:rPr>
              <a:t>Dream Act</a:t>
            </a:r>
          </a:p>
        </p:txBody>
      </p:sp>
      <p:pic>
        <p:nvPicPr>
          <p:cNvPr id="21" name="Picture 2">
            <a:extLst>
              <a:ext uri="{FF2B5EF4-FFF2-40B4-BE49-F238E27FC236}">
                <a16:creationId xmlns:a16="http://schemas.microsoft.com/office/drawing/2014/main" id="{10C274D5-E3D9-4F66-A6A5-5E30D8F650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013441">
            <a:off x="328175" y="1148708"/>
            <a:ext cx="2089212" cy="2060485"/>
          </a:xfrm>
          <a:prstGeom prst="rect">
            <a:avLst/>
          </a:prstGeom>
        </p:spPr>
      </p:pic>
      <p:pic>
        <p:nvPicPr>
          <p:cNvPr id="22" name="Picture 2">
            <a:extLst>
              <a:ext uri="{FF2B5EF4-FFF2-40B4-BE49-F238E27FC236}">
                <a16:creationId xmlns:a16="http://schemas.microsoft.com/office/drawing/2014/main" id="{42343433-2874-4EC9-BB07-DC23FDA670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 rot="1013441">
            <a:off x="10292905" y="1862406"/>
            <a:ext cx="2089212" cy="2060485"/>
          </a:xfrm>
          <a:prstGeom prst="rect">
            <a:avLst/>
          </a:prstGeom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2C22E5D6-56D9-4EDE-B837-9495F0C47285}"/>
              </a:ext>
            </a:extLst>
          </p:cNvPr>
          <p:cNvSpPr txBox="1">
            <a:spLocks/>
          </p:cNvSpPr>
          <p:nvPr/>
        </p:nvSpPr>
        <p:spPr>
          <a:xfrm>
            <a:off x="205868" y="326786"/>
            <a:ext cx="8229600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7200" dirty="0">
                <a:solidFill>
                  <a:srgbClr val="FF9933"/>
                </a:solidFill>
                <a:latin typeface="Rubik One"/>
                <a:ea typeface="+mn-ea"/>
                <a:cs typeface="+mn-cs"/>
              </a:rPr>
              <a:t>FINANCIAL AID</a:t>
            </a:r>
          </a:p>
        </p:txBody>
      </p:sp>
      <p:sp>
        <p:nvSpPr>
          <p:cNvPr id="30" name="TextBox 11">
            <a:extLst>
              <a:ext uri="{FF2B5EF4-FFF2-40B4-BE49-F238E27FC236}">
                <a16:creationId xmlns:a16="http://schemas.microsoft.com/office/drawing/2014/main" id="{258894D5-347A-4AF4-8040-D83E8DA0EDBF}"/>
              </a:ext>
            </a:extLst>
          </p:cNvPr>
          <p:cNvSpPr txBox="1"/>
          <p:nvPr/>
        </p:nvSpPr>
        <p:spPr>
          <a:xfrm>
            <a:off x="11712675" y="3277434"/>
            <a:ext cx="4511174" cy="18926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71500" indent="-571500" defTabSz="91444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 Medium"/>
              </a:rPr>
              <a:t>Undocumented</a:t>
            </a:r>
          </a:p>
          <a:p>
            <a:pPr marL="571500" indent="-571500" defTabSz="91444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 Medium"/>
              </a:rPr>
              <a:t>U Visa Holders</a:t>
            </a:r>
          </a:p>
          <a:p>
            <a:pPr marL="571500" indent="-571500" defTabSz="91444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 Medium"/>
              </a:rPr>
              <a:t>TPS (temporary protected status)</a:t>
            </a:r>
          </a:p>
          <a:p>
            <a:pPr marL="571500" indent="-571500" defTabSz="914445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000000"/>
                </a:solidFill>
                <a:latin typeface="Poppins Medium"/>
              </a:rPr>
              <a:t>Have a valid or expired DACA</a:t>
            </a:r>
          </a:p>
          <a:p>
            <a:pPr algn="ctr">
              <a:lnSpc>
                <a:spcPts val="2921"/>
              </a:lnSpc>
            </a:pPr>
            <a:endParaRPr lang="en-US" sz="2086" dirty="0">
              <a:solidFill>
                <a:srgbClr val="010101"/>
              </a:solidFill>
              <a:latin typeface="Poppins Medium"/>
            </a:endParaRPr>
          </a:p>
        </p:txBody>
      </p:sp>
      <p:grpSp>
        <p:nvGrpSpPr>
          <p:cNvPr id="31" name="Group 6">
            <a:extLst>
              <a:ext uri="{FF2B5EF4-FFF2-40B4-BE49-F238E27FC236}">
                <a16:creationId xmlns:a16="http://schemas.microsoft.com/office/drawing/2014/main" id="{0E61BF8C-460E-44B4-9698-87013C47B6CB}"/>
              </a:ext>
            </a:extLst>
          </p:cNvPr>
          <p:cNvGrpSpPr/>
          <p:nvPr/>
        </p:nvGrpSpPr>
        <p:grpSpPr>
          <a:xfrm rot="5400000">
            <a:off x="10427587" y="-1285079"/>
            <a:ext cx="6283115" cy="9144000"/>
            <a:chOff x="-431289" y="-212097"/>
            <a:chExt cx="1244089" cy="1195517"/>
          </a:xfrm>
        </p:grpSpPr>
        <p:sp>
          <p:nvSpPr>
            <p:cNvPr id="32" name="Freeform 7">
              <a:extLst>
                <a:ext uri="{FF2B5EF4-FFF2-40B4-BE49-F238E27FC236}">
                  <a16:creationId xmlns:a16="http://schemas.microsoft.com/office/drawing/2014/main" id="{705F6A0F-9F44-44D3-AAD3-E71BD8F5B47E}"/>
                </a:ext>
              </a:extLst>
            </p:cNvPr>
            <p:cNvSpPr/>
            <p:nvPr/>
          </p:nvSpPr>
          <p:spPr>
            <a:xfrm>
              <a:off x="-431289" y="-212097"/>
              <a:ext cx="283718" cy="1195517"/>
            </a:xfrm>
            <a:custGeom>
              <a:avLst/>
              <a:gdLst/>
              <a:ahLst/>
              <a:cxnLst/>
              <a:rect l="l" t="t" r="r" b="b"/>
              <a:pathLst>
                <a:path w="283718" h="1195517">
                  <a:moveTo>
                    <a:pt x="141859" y="0"/>
                  </a:moveTo>
                  <a:lnTo>
                    <a:pt x="141859" y="0"/>
                  </a:lnTo>
                  <a:cubicBezTo>
                    <a:pt x="179482" y="0"/>
                    <a:pt x="215564" y="14946"/>
                    <a:pt x="242168" y="41549"/>
                  </a:cubicBezTo>
                  <a:cubicBezTo>
                    <a:pt x="268772" y="68153"/>
                    <a:pt x="283718" y="104236"/>
                    <a:pt x="283718" y="141859"/>
                  </a:cubicBezTo>
                  <a:lnTo>
                    <a:pt x="283718" y="1053658"/>
                  </a:lnTo>
                  <a:cubicBezTo>
                    <a:pt x="283718" y="1091282"/>
                    <a:pt x="268772" y="1127364"/>
                    <a:pt x="242168" y="1153968"/>
                  </a:cubicBezTo>
                  <a:cubicBezTo>
                    <a:pt x="215564" y="1180571"/>
                    <a:pt x="179482" y="1195517"/>
                    <a:pt x="141859" y="1195517"/>
                  </a:cubicBezTo>
                  <a:lnTo>
                    <a:pt x="141859" y="1195517"/>
                  </a:lnTo>
                  <a:cubicBezTo>
                    <a:pt x="104236" y="1195517"/>
                    <a:pt x="68153" y="1180571"/>
                    <a:pt x="41549" y="1153968"/>
                  </a:cubicBezTo>
                  <a:cubicBezTo>
                    <a:pt x="14946" y="1127364"/>
                    <a:pt x="0" y="1091282"/>
                    <a:pt x="0" y="1053658"/>
                  </a:cubicBezTo>
                  <a:lnTo>
                    <a:pt x="0" y="141859"/>
                  </a:lnTo>
                  <a:cubicBezTo>
                    <a:pt x="0" y="104236"/>
                    <a:pt x="14946" y="68153"/>
                    <a:pt x="41549" y="41549"/>
                  </a:cubicBezTo>
                  <a:cubicBezTo>
                    <a:pt x="68153" y="14946"/>
                    <a:pt x="104236" y="0"/>
                    <a:pt x="141859" y="0"/>
                  </a:cubicBezTo>
                  <a:close/>
                </a:path>
              </a:pathLst>
            </a:custGeom>
            <a:solidFill>
              <a:srgbClr val="B01010"/>
            </a:solidFill>
          </p:spPr>
          <p:txBody>
            <a:bodyPr/>
            <a:lstStyle/>
            <a:p>
              <a:endParaRPr lang="en-US" b="1" dirty="0"/>
            </a:p>
          </p:txBody>
        </p:sp>
        <p:sp>
          <p:nvSpPr>
            <p:cNvPr id="33" name="TextBox 8">
              <a:extLst>
                <a:ext uri="{FF2B5EF4-FFF2-40B4-BE49-F238E27FC236}">
                  <a16:creationId xmlns:a16="http://schemas.microsoft.com/office/drawing/2014/main" id="{E48111D1-5D4C-4766-89D9-B1A3165C01A7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 b="1"/>
            </a:p>
          </p:txBody>
        </p:sp>
      </p:grpSp>
      <p:sp>
        <p:nvSpPr>
          <p:cNvPr id="34" name="TextBox 9">
            <a:extLst>
              <a:ext uri="{FF2B5EF4-FFF2-40B4-BE49-F238E27FC236}">
                <a16:creationId xmlns:a16="http://schemas.microsoft.com/office/drawing/2014/main" id="{D92BD5F6-C87D-437B-A309-C2289F40D17D}"/>
              </a:ext>
            </a:extLst>
          </p:cNvPr>
          <p:cNvSpPr txBox="1"/>
          <p:nvPr/>
        </p:nvSpPr>
        <p:spPr>
          <a:xfrm>
            <a:off x="9129109" y="351422"/>
            <a:ext cx="8880070" cy="11232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900"/>
              </a:lnSpc>
            </a:pPr>
            <a:r>
              <a:rPr lang="en-US" sz="2400" dirty="0">
                <a:solidFill>
                  <a:schemeClr val="bg1"/>
                </a:solidFill>
                <a:latin typeface="Poppins Medium"/>
              </a:rPr>
              <a:t>Mt. SAC’s Financial Aid Department recommends all students to submit a FAFSA or CA Dream Act to be considered for all available funds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D96497E-605A-466C-BF5D-60FCC106B022}"/>
              </a:ext>
            </a:extLst>
          </p:cNvPr>
          <p:cNvSpPr/>
          <p:nvPr/>
        </p:nvSpPr>
        <p:spPr>
          <a:xfrm>
            <a:off x="263929" y="9595534"/>
            <a:ext cx="88800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45"/>
            <a:r>
              <a:rPr lang="en-US" sz="2400" b="1" dirty="0">
                <a:solidFill>
                  <a:srgbClr val="FFFF00"/>
                </a:solidFill>
                <a:latin typeface="Poppins Medium"/>
              </a:rPr>
              <a:t>https://studentaid.gov/h/apply-for-aid/fafsa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362E5F4-5A27-45E0-B534-86E78C9B18F1}"/>
              </a:ext>
            </a:extLst>
          </p:cNvPr>
          <p:cNvSpPr/>
          <p:nvPr/>
        </p:nvSpPr>
        <p:spPr>
          <a:xfrm>
            <a:off x="11125200" y="9653710"/>
            <a:ext cx="66610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45"/>
            <a:r>
              <a:rPr lang="en-US" sz="2400" b="1" dirty="0">
                <a:solidFill>
                  <a:srgbClr val="FFFF00"/>
                </a:solidFill>
                <a:latin typeface="Poppins Medium"/>
              </a:rPr>
              <a:t>https://dream.csac.ca.gov/landing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A005C0-E6A6-4855-9D9F-C59747B509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02376" y="5552783"/>
            <a:ext cx="8153569" cy="387707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26" name="TextBox 9">
            <a:extLst>
              <a:ext uri="{FF2B5EF4-FFF2-40B4-BE49-F238E27FC236}">
                <a16:creationId xmlns:a16="http://schemas.microsoft.com/office/drawing/2014/main" id="{AD5C9C1C-54CB-43D5-9B66-B5AA22BF99A6}"/>
              </a:ext>
            </a:extLst>
          </p:cNvPr>
          <p:cNvSpPr txBox="1"/>
          <p:nvPr/>
        </p:nvSpPr>
        <p:spPr>
          <a:xfrm>
            <a:off x="6523147" y="2958853"/>
            <a:ext cx="4267200" cy="850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964"/>
              </a:lnSpc>
            </a:pPr>
            <a:r>
              <a:rPr lang="en-US" sz="7200" b="1" dirty="0">
                <a:solidFill>
                  <a:srgbClr val="FFFFFF"/>
                </a:solidFill>
                <a:latin typeface="Rubik One"/>
              </a:rPr>
              <a:t>OR</a:t>
            </a:r>
          </a:p>
        </p:txBody>
      </p:sp>
    </p:spTree>
    <p:extLst>
      <p:ext uri="{BB962C8B-B14F-4D97-AF65-F5344CB8AC3E}">
        <p14:creationId xmlns:p14="http://schemas.microsoft.com/office/powerpoint/2010/main" val="32606214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-762000" y="266700"/>
            <a:ext cx="18516600" cy="1143000"/>
          </a:xfrm>
        </p:spPr>
        <p:txBody>
          <a:bodyPr>
            <a:noAutofit/>
          </a:bodyPr>
          <a:lstStyle/>
          <a:p>
            <a:pPr algn="r"/>
            <a:r>
              <a:rPr lang="en-US" sz="7200" dirty="0">
                <a:solidFill>
                  <a:srgbClr val="FF9933"/>
                </a:solidFill>
                <a:latin typeface="Rubik One"/>
                <a:ea typeface="+mn-ea"/>
                <a:cs typeface="+mn-cs"/>
              </a:rPr>
              <a:t>ACADEMIC PROGRAMS &amp; OPTIONS </a:t>
            </a:r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4D2DB1B0-938A-4D56-9294-2AB8CB77161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512618" y="1409700"/>
            <a:ext cx="5481351" cy="6327678"/>
          </a:xfrm>
          <a:prstGeom prst="rect">
            <a:avLst/>
          </a:prstGeom>
        </p:spPr>
      </p:pic>
      <p:pic>
        <p:nvPicPr>
          <p:cNvPr id="20" name="Picture 4">
            <a:extLst>
              <a:ext uri="{FF2B5EF4-FFF2-40B4-BE49-F238E27FC236}">
                <a16:creationId xmlns:a16="http://schemas.microsoft.com/office/drawing/2014/main" id="{8C73029F-4D3D-488E-BA4D-3F56651F3F2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6438106" y="1416094"/>
            <a:ext cx="5393619" cy="6226400"/>
          </a:xfrm>
          <a:prstGeom prst="rect">
            <a:avLst/>
          </a:prstGeom>
        </p:spPr>
      </p:pic>
      <p:pic>
        <p:nvPicPr>
          <p:cNvPr id="21" name="Picture 4">
            <a:extLst>
              <a:ext uri="{FF2B5EF4-FFF2-40B4-BE49-F238E27FC236}">
                <a16:creationId xmlns:a16="http://schemas.microsoft.com/office/drawing/2014/main" id="{7ED02CB0-1892-4233-BA6E-34654FF9F25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12337890" y="1285058"/>
            <a:ext cx="5387312" cy="6219119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7205B4F-7BA9-4A04-BA16-59C2BAC91106}"/>
              </a:ext>
            </a:extLst>
          </p:cNvPr>
          <p:cNvSpPr txBox="1"/>
          <p:nvPr/>
        </p:nvSpPr>
        <p:spPr>
          <a:xfrm>
            <a:off x="1030666" y="4228563"/>
            <a:ext cx="4563122" cy="308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Accounting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Landscape Construction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Air Conditioning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Radio broadcasting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Infant/toddler Development 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Horse Ranch Management 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Welding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141D29-F112-4645-9751-DBE4578ADCCB}"/>
              </a:ext>
            </a:extLst>
          </p:cNvPr>
          <p:cNvSpPr/>
          <p:nvPr/>
        </p:nvSpPr>
        <p:spPr>
          <a:xfrm>
            <a:off x="640251" y="3654151"/>
            <a:ext cx="5147052" cy="612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8000"/>
              </a:lnSpc>
            </a:pPr>
            <a:r>
              <a:rPr lang="en-US" sz="3200" dirty="0">
                <a:solidFill>
                  <a:srgbClr val="CC0000"/>
                </a:solidFill>
                <a:latin typeface="Rubik One"/>
              </a:rPr>
              <a:t>Certificate Programs 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727767D-28AC-4DEC-988B-4C4A3E68A677}"/>
              </a:ext>
            </a:extLst>
          </p:cNvPr>
          <p:cNvSpPr/>
          <p:nvPr/>
        </p:nvSpPr>
        <p:spPr>
          <a:xfrm>
            <a:off x="7069893" y="3411484"/>
            <a:ext cx="4148214" cy="1144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8000"/>
              </a:lnSpc>
            </a:pPr>
            <a:r>
              <a:rPr lang="en-US" sz="3200" dirty="0">
                <a:solidFill>
                  <a:srgbClr val="CC0000"/>
                </a:solidFill>
                <a:latin typeface="Rubik One"/>
              </a:rPr>
              <a:t>Associates in Arts and Science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060B254-A6D8-4E80-B571-36C4D8A684F1}"/>
              </a:ext>
            </a:extLst>
          </p:cNvPr>
          <p:cNvSpPr/>
          <p:nvPr/>
        </p:nvSpPr>
        <p:spPr>
          <a:xfrm>
            <a:off x="13165282" y="3316515"/>
            <a:ext cx="4148214" cy="6129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algn="ctr">
              <a:lnSpc>
                <a:spcPct val="108000"/>
              </a:lnSpc>
            </a:pPr>
            <a:r>
              <a:rPr lang="en-US" sz="3200" dirty="0">
                <a:solidFill>
                  <a:srgbClr val="CC0000"/>
                </a:solidFill>
                <a:latin typeface="Rubik One"/>
              </a:rPr>
              <a:t>Transfer Options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B8B4BE4-33FA-4F23-AB9B-A2D382A23846}"/>
              </a:ext>
            </a:extLst>
          </p:cNvPr>
          <p:cNvSpPr txBox="1"/>
          <p:nvPr/>
        </p:nvSpPr>
        <p:spPr>
          <a:xfrm>
            <a:off x="7069893" y="4491608"/>
            <a:ext cx="4340662" cy="2754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Nursing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Administration of Justice 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Commercial Flight 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Business Administration 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Veterinary Technician 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Culinary Arts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Fire Technology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AB35F44E-8C97-4ACC-9F13-5323940E3164}"/>
              </a:ext>
            </a:extLst>
          </p:cNvPr>
          <p:cNvSpPr txBox="1"/>
          <p:nvPr/>
        </p:nvSpPr>
        <p:spPr>
          <a:xfrm>
            <a:off x="13177474" y="4228563"/>
            <a:ext cx="4148214" cy="1979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Cal State University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University of California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Private University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Out of State Universities</a:t>
            </a:r>
          </a:p>
          <a:p>
            <a:pPr marL="257181" lvl="1" indent="-257181" defTabSz="1133502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FontTx/>
              <a:buChar char="••"/>
            </a:pPr>
            <a:r>
              <a:rPr lang="en-US" sz="2400" dirty="0">
                <a:solidFill>
                  <a:srgbClr val="000000"/>
                </a:solidFill>
                <a:latin typeface="Poppins Medium"/>
              </a:rPr>
              <a:t>Elite Universities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FB8D80B-EC18-40B9-B6EF-342AF609F1E1}"/>
              </a:ext>
            </a:extLst>
          </p:cNvPr>
          <p:cNvGrpSpPr/>
          <p:nvPr/>
        </p:nvGrpSpPr>
        <p:grpSpPr>
          <a:xfrm>
            <a:off x="1262018" y="7315562"/>
            <a:ext cx="3513568" cy="2607909"/>
            <a:chOff x="0" y="0"/>
            <a:chExt cx="2175377" cy="2231327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27FF558E-DB68-4821-B241-1EBDA29998F1}"/>
                </a:ext>
              </a:extLst>
            </p:cNvPr>
            <p:cNvSpPr/>
            <p:nvPr/>
          </p:nvSpPr>
          <p:spPr>
            <a:xfrm>
              <a:off x="0" y="0"/>
              <a:ext cx="2175377" cy="2231327"/>
            </a:xfrm>
            <a:prstGeom prst="roundRect">
              <a:avLst>
                <a:gd name="adj" fmla="val 10000"/>
              </a:avLst>
            </a:prstGeom>
            <a:blipFill rotWithShape="0">
              <a:blip r:embed="rId4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Rectangle: Rounded Corners 4">
              <a:extLst>
                <a:ext uri="{FF2B5EF4-FFF2-40B4-BE49-F238E27FC236}">
                  <a16:creationId xmlns:a16="http://schemas.microsoft.com/office/drawing/2014/main" id="{9F635DFE-5DB5-43CB-992E-F9F590609947}"/>
                </a:ext>
              </a:extLst>
            </p:cNvPr>
            <p:cNvSpPr txBox="1"/>
            <p:nvPr/>
          </p:nvSpPr>
          <p:spPr>
            <a:xfrm>
              <a:off x="63715" y="63715"/>
              <a:ext cx="2047947" cy="210389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E79D0CB4-D6A8-47AC-9F37-89CF7FED5120}"/>
              </a:ext>
            </a:extLst>
          </p:cNvPr>
          <p:cNvGrpSpPr/>
          <p:nvPr/>
        </p:nvGrpSpPr>
        <p:grpSpPr>
          <a:xfrm>
            <a:off x="7282442" y="7322490"/>
            <a:ext cx="3501275" cy="2604445"/>
            <a:chOff x="0" y="0"/>
            <a:chExt cx="3030455" cy="2114181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7CC82595-9F08-4FD8-8A07-B5BB8B99FA9E}"/>
                </a:ext>
              </a:extLst>
            </p:cNvPr>
            <p:cNvSpPr/>
            <p:nvPr/>
          </p:nvSpPr>
          <p:spPr>
            <a:xfrm>
              <a:off x="0" y="0"/>
              <a:ext cx="3030455" cy="2114181"/>
            </a:xfrm>
            <a:prstGeom prst="roundRect">
              <a:avLst>
                <a:gd name="adj" fmla="val 10000"/>
              </a:avLst>
            </a:prstGeom>
            <a:blipFill rotWithShape="0">
              <a:blip r:embed="rId5"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Rectangle: Rounded Corners 4">
              <a:extLst>
                <a:ext uri="{FF2B5EF4-FFF2-40B4-BE49-F238E27FC236}">
                  <a16:creationId xmlns:a16="http://schemas.microsoft.com/office/drawing/2014/main" id="{6CE7604C-2081-4650-A1B3-E4697129F889}"/>
                </a:ext>
              </a:extLst>
            </p:cNvPr>
            <p:cNvSpPr txBox="1"/>
            <p:nvPr/>
          </p:nvSpPr>
          <p:spPr>
            <a:xfrm>
              <a:off x="61922" y="61922"/>
              <a:ext cx="2906611" cy="199033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47650" tIns="247650" rIns="247650" bIns="247650" numCol="1" spcCol="1270" anchor="ctr" anchorCtr="0">
              <a:noAutofit/>
            </a:bodyPr>
            <a:lstStyle/>
            <a:p>
              <a:pPr marL="0" lvl="0" indent="0" algn="ctr" defTabSz="28892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6500" kern="1200" dirty="0"/>
            </a:p>
          </p:txBody>
        </p:sp>
      </p:grpSp>
      <p:pic>
        <p:nvPicPr>
          <p:cNvPr id="34" name="Picture 33">
            <a:extLst>
              <a:ext uri="{FF2B5EF4-FFF2-40B4-BE49-F238E27FC236}">
                <a16:creationId xmlns:a16="http://schemas.microsoft.com/office/drawing/2014/main" id="{55CBA7D0-FD37-493B-B0BE-7A7C538CE5C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50" b="2133"/>
          <a:stretch/>
        </p:blipFill>
        <p:spPr>
          <a:xfrm>
            <a:off x="13025792" y="7130653"/>
            <a:ext cx="4451577" cy="2718350"/>
          </a:xfrm>
          <a:prstGeom prst="roundRect">
            <a:avLst>
              <a:gd name="adj" fmla="val 16667"/>
            </a:avLst>
          </a:prstGeom>
          <a:ln w="28575">
            <a:solidFill>
              <a:schemeClr val="bg1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9018971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/>
          <p:cNvSpPr>
            <a:spLocks noGrp="1"/>
          </p:cNvSpPr>
          <p:nvPr>
            <p:ph type="title"/>
          </p:nvPr>
        </p:nvSpPr>
        <p:spPr>
          <a:xfrm>
            <a:off x="-3962400" y="284402"/>
            <a:ext cx="16964022" cy="960120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FF9933"/>
                </a:solidFill>
                <a:latin typeface="Rubik One"/>
                <a:ea typeface="+mn-ea"/>
                <a:cs typeface="+mn-cs"/>
              </a:rPr>
              <a:t>TRANSFER OPTIONS </a:t>
            </a:r>
          </a:p>
        </p:txBody>
      </p:sp>
      <p:pic>
        <p:nvPicPr>
          <p:cNvPr id="39" name="Content Placeholder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237" y="2060666"/>
            <a:ext cx="6673284" cy="44280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6744" y="8749507"/>
            <a:ext cx="1161885" cy="1270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584" y="7377694"/>
            <a:ext cx="1148355" cy="11176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14602" y="7353303"/>
            <a:ext cx="914151" cy="1253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14802" y="7295567"/>
            <a:ext cx="1223828" cy="12007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79492" y="7200902"/>
            <a:ext cx="1459029" cy="10840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1947" y="8877302"/>
            <a:ext cx="1343055" cy="107133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438402" y="8877302"/>
            <a:ext cx="1108271" cy="1108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5" name="Rectangle 54"/>
          <p:cNvSpPr/>
          <p:nvPr/>
        </p:nvSpPr>
        <p:spPr>
          <a:xfrm>
            <a:off x="10264512" y="7311630"/>
            <a:ext cx="5562599" cy="1815882"/>
          </a:xfrm>
          <a:prstGeom prst="rect">
            <a:avLst/>
          </a:prstGeom>
          <a:solidFill>
            <a:srgbClr val="B01010"/>
          </a:solidFill>
        </p:spPr>
        <p:txBody>
          <a:bodyPr wrap="square">
            <a:spAutoFit/>
          </a:bodyPr>
          <a:lstStyle/>
          <a:p>
            <a:pPr defTabSz="914445"/>
            <a:r>
              <a:rPr lang="en-US" sz="2800" dirty="0">
                <a:solidFill>
                  <a:schemeClr val="bg1"/>
                </a:solidFill>
                <a:latin typeface="Poppins Medium"/>
              </a:rPr>
              <a:t>2nd Private, California </a:t>
            </a:r>
          </a:p>
          <a:p>
            <a:pPr defTabSz="914445"/>
            <a:r>
              <a:rPr lang="en-US" sz="2800" dirty="0">
                <a:solidFill>
                  <a:schemeClr val="bg1"/>
                </a:solidFill>
                <a:latin typeface="Poppins Medium"/>
              </a:rPr>
              <a:t>5th  Cal State University </a:t>
            </a:r>
          </a:p>
          <a:p>
            <a:pPr defTabSz="914445"/>
            <a:r>
              <a:rPr lang="en-US" sz="2800" dirty="0">
                <a:solidFill>
                  <a:schemeClr val="bg1"/>
                </a:solidFill>
                <a:latin typeface="Poppins Medium"/>
              </a:rPr>
              <a:t>5th  Out of State </a:t>
            </a:r>
          </a:p>
          <a:p>
            <a:pPr defTabSz="914445"/>
            <a:r>
              <a:rPr lang="en-US" sz="2800" dirty="0">
                <a:solidFill>
                  <a:schemeClr val="bg1"/>
                </a:solidFill>
                <a:latin typeface="Poppins Medium"/>
              </a:rPr>
              <a:t>7th  University of California 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648698" y="6231617"/>
            <a:ext cx="11049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en-US" sz="6600" b="1" dirty="0">
                <a:solidFill>
                  <a:srgbClr val="FFFF00"/>
                </a:solidFill>
                <a:latin typeface="Calibri"/>
              </a:rPr>
              <a:t>TOP 10 Transfer College </a:t>
            </a:r>
          </a:p>
        </p:txBody>
      </p:sp>
      <p:pic>
        <p:nvPicPr>
          <p:cNvPr id="61" name="Picture 6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862218" y="8681195"/>
            <a:ext cx="1321403" cy="132140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noFill/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grpSp>
        <p:nvGrpSpPr>
          <p:cNvPr id="3" name="Group 2"/>
          <p:cNvGrpSpPr/>
          <p:nvPr/>
        </p:nvGrpSpPr>
        <p:grpSpPr>
          <a:xfrm>
            <a:off x="7515292" y="273481"/>
            <a:ext cx="10601600" cy="5403767"/>
            <a:chOff x="8921274" y="913902"/>
            <a:chExt cx="9797080" cy="4753038"/>
          </a:xfrm>
          <a:solidFill>
            <a:schemeClr val="accent5">
              <a:lumMod val="40000"/>
              <a:lumOff val="60000"/>
            </a:schemeClr>
          </a:solidFill>
        </p:grpSpPr>
        <p:sp>
          <p:nvSpPr>
            <p:cNvPr id="4" name="Freeform 3"/>
            <p:cNvSpPr/>
            <p:nvPr/>
          </p:nvSpPr>
          <p:spPr>
            <a:xfrm>
              <a:off x="8921274" y="2572865"/>
              <a:ext cx="3928868" cy="2870456"/>
            </a:xfrm>
            <a:custGeom>
              <a:avLst/>
              <a:gdLst>
                <a:gd name="connsiteX0" fmla="*/ 0 w 3810785"/>
                <a:gd name="connsiteY0" fmla="*/ 1905527 h 3811053"/>
                <a:gd name="connsiteX1" fmla="*/ 1905393 w 3810785"/>
                <a:gd name="connsiteY1" fmla="*/ 0 h 3811053"/>
                <a:gd name="connsiteX2" fmla="*/ 3810786 w 3810785"/>
                <a:gd name="connsiteY2" fmla="*/ 1905527 h 3811053"/>
                <a:gd name="connsiteX3" fmla="*/ 1905393 w 3810785"/>
                <a:gd name="connsiteY3" fmla="*/ 3811054 h 3811053"/>
                <a:gd name="connsiteX4" fmla="*/ 0 w 3810785"/>
                <a:gd name="connsiteY4" fmla="*/ 1905527 h 381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785" h="3811053">
                  <a:moveTo>
                    <a:pt x="0" y="1905527"/>
                  </a:moveTo>
                  <a:cubicBezTo>
                    <a:pt x="0" y="853133"/>
                    <a:pt x="853074" y="0"/>
                    <a:pt x="1905393" y="0"/>
                  </a:cubicBezTo>
                  <a:cubicBezTo>
                    <a:pt x="2957712" y="0"/>
                    <a:pt x="3810786" y="853133"/>
                    <a:pt x="3810786" y="1905527"/>
                  </a:cubicBezTo>
                  <a:cubicBezTo>
                    <a:pt x="3810786" y="2957921"/>
                    <a:pt x="2957712" y="3811054"/>
                    <a:pt x="1905393" y="3811054"/>
                  </a:cubicBezTo>
                  <a:cubicBezTo>
                    <a:pt x="853074" y="3811054"/>
                    <a:pt x="0" y="2957921"/>
                    <a:pt x="0" y="1905527"/>
                  </a:cubicBezTo>
                  <a:close/>
                </a:path>
              </a:pathLst>
            </a:custGeom>
            <a:solidFill>
              <a:srgbClr val="B01010"/>
            </a:solidFill>
            <a:ln>
              <a:solidFill>
                <a:schemeClr val="bg1"/>
              </a:solidFill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26657" tIns="626696" rIns="626657" bIns="626696" numCol="1" spcCol="1270" anchor="t" anchorCtr="0">
              <a:noAutofit/>
            </a:bodyPr>
            <a:lstStyle/>
            <a:p>
              <a:pPr algn="ctr" defTabSz="80012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dirty="0">
                  <a:solidFill>
                    <a:srgbClr val="FFFF00"/>
                  </a:solidFill>
                  <a:latin typeface="Poppins Medium"/>
                </a:rPr>
                <a:t>Top CSU and UC</a:t>
              </a:r>
            </a:p>
            <a:p>
              <a:pPr marL="171455" lvl="1" indent="-171455" algn="ctr" defTabSz="80012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schemeClr val="bg1"/>
                  </a:solidFill>
                  <a:latin typeface="Poppins Medium"/>
                </a:rPr>
                <a:t>Cal Poly</a:t>
              </a:r>
            </a:p>
            <a:p>
              <a:pPr marL="171455" lvl="1" indent="-171455" algn="ctr" defTabSz="80012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schemeClr val="bg1"/>
                  </a:solidFill>
                  <a:latin typeface="Poppins Medium"/>
                </a:rPr>
                <a:t>UCLA</a:t>
              </a:r>
            </a:p>
            <a:p>
              <a:pPr marL="171455" lvl="1" indent="-171455" algn="ctr" defTabSz="80012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schemeClr val="bg1"/>
                  </a:solidFill>
                  <a:latin typeface="Poppins Medium"/>
                </a:rPr>
                <a:t>UC Irvine </a:t>
              </a:r>
            </a:p>
          </p:txBody>
        </p:sp>
        <p:sp>
          <p:nvSpPr>
            <p:cNvPr id="5" name="Freeform 4"/>
            <p:cNvSpPr/>
            <p:nvPr/>
          </p:nvSpPr>
          <p:spPr>
            <a:xfrm>
              <a:off x="12850142" y="913902"/>
              <a:ext cx="5868212" cy="4753038"/>
            </a:xfrm>
            <a:custGeom>
              <a:avLst/>
              <a:gdLst>
                <a:gd name="connsiteX0" fmla="*/ 0 w 3810785"/>
                <a:gd name="connsiteY0" fmla="*/ 1905527 h 3811053"/>
                <a:gd name="connsiteX1" fmla="*/ 1905393 w 3810785"/>
                <a:gd name="connsiteY1" fmla="*/ 0 h 3811053"/>
                <a:gd name="connsiteX2" fmla="*/ 3810786 w 3810785"/>
                <a:gd name="connsiteY2" fmla="*/ 1905527 h 3811053"/>
                <a:gd name="connsiteX3" fmla="*/ 1905393 w 3810785"/>
                <a:gd name="connsiteY3" fmla="*/ 3811054 h 3811053"/>
                <a:gd name="connsiteX4" fmla="*/ 0 w 3810785"/>
                <a:gd name="connsiteY4" fmla="*/ 1905527 h 381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785" h="3811053">
                  <a:moveTo>
                    <a:pt x="0" y="1905527"/>
                  </a:moveTo>
                  <a:cubicBezTo>
                    <a:pt x="0" y="853133"/>
                    <a:pt x="853074" y="0"/>
                    <a:pt x="1905393" y="0"/>
                  </a:cubicBezTo>
                  <a:cubicBezTo>
                    <a:pt x="2957712" y="0"/>
                    <a:pt x="3810786" y="853133"/>
                    <a:pt x="3810786" y="1905527"/>
                  </a:cubicBezTo>
                  <a:cubicBezTo>
                    <a:pt x="3810786" y="2957921"/>
                    <a:pt x="2957712" y="3811054"/>
                    <a:pt x="1905393" y="3811054"/>
                  </a:cubicBezTo>
                  <a:cubicBezTo>
                    <a:pt x="853074" y="3811054"/>
                    <a:pt x="0" y="2957921"/>
                    <a:pt x="0" y="1905527"/>
                  </a:cubicBezTo>
                  <a:close/>
                </a:path>
              </a:pathLst>
            </a:custGeom>
            <a:solidFill>
              <a:srgbClr val="B0101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tx1"/>
            </a:fontRef>
          </p:style>
          <p:txBody>
            <a:bodyPr spcFirstLastPara="0" vert="horz" wrap="square" lIns="607607" tIns="607647" rIns="607607" bIns="607647" numCol="1" spcCol="1270" anchor="t" anchorCtr="0">
              <a:noAutofit/>
            </a:bodyPr>
            <a:lstStyle/>
            <a:p>
              <a:pPr algn="ctr" defTabSz="577865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600" b="1" dirty="0">
                  <a:solidFill>
                    <a:srgbClr val="FFFF00"/>
                  </a:solidFill>
                  <a:latin typeface="Poppins Medium"/>
                </a:rPr>
                <a:t>Transfer Partners</a:t>
              </a:r>
            </a:p>
            <a:p>
              <a:pPr marL="114303" lvl="1" indent="-114303" algn="ctr" defTabSz="5778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schemeClr val="bg1"/>
                  </a:solidFill>
                  <a:latin typeface="Poppins Medium"/>
                </a:rPr>
                <a:t>Honors Program </a:t>
              </a:r>
              <a:br>
                <a:rPr lang="en-US" sz="2400" dirty="0">
                  <a:solidFill>
                    <a:schemeClr val="bg1"/>
                  </a:solidFill>
                  <a:latin typeface="Poppins Medium"/>
                </a:rPr>
              </a:br>
              <a:r>
                <a:rPr lang="en-US" sz="2400" dirty="0">
                  <a:solidFill>
                    <a:schemeClr val="bg1"/>
                  </a:solidFill>
                  <a:latin typeface="Poppins Medium"/>
                </a:rPr>
                <a:t>TAP w/ UCLA</a:t>
              </a:r>
            </a:p>
            <a:p>
              <a:pPr marL="114303" lvl="1" indent="-114303" algn="ctr" defTabSz="5778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schemeClr val="bg1"/>
                  </a:solidFill>
                  <a:latin typeface="Poppins Medium"/>
                </a:rPr>
                <a:t>TAG w/ UC’s</a:t>
              </a:r>
            </a:p>
            <a:p>
              <a:pPr marL="114303" lvl="1" indent="-114303" algn="ctr" defTabSz="5778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schemeClr val="bg1"/>
                  </a:solidFill>
                  <a:latin typeface="Poppins Medium"/>
                </a:rPr>
                <a:t>AA-T/AS-T Degrees</a:t>
              </a:r>
            </a:p>
            <a:p>
              <a:pPr marL="114303" lvl="1" indent="-114303" algn="ctr" defTabSz="5778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schemeClr val="bg1"/>
                  </a:solidFill>
                  <a:latin typeface="Poppins Medium"/>
                </a:rPr>
                <a:t>Arizona State University Guarantee</a:t>
              </a:r>
            </a:p>
            <a:p>
              <a:pPr marL="114303" lvl="1" indent="-114303" algn="ctr" defTabSz="577865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FontTx/>
                <a:buChar char="••"/>
              </a:pPr>
              <a:r>
                <a:rPr lang="en-US" sz="2400" dirty="0">
                  <a:solidFill>
                    <a:schemeClr val="bg1"/>
                  </a:solidFill>
                  <a:latin typeface="Poppins Medium"/>
                </a:rPr>
                <a:t>University of La Verne Admission Guarantee </a:t>
              </a:r>
            </a:p>
          </p:txBody>
        </p:sp>
      </p:grpSp>
      <p:pic>
        <p:nvPicPr>
          <p:cNvPr id="19" name="Picture 5">
            <a:extLst>
              <a:ext uri="{FF2B5EF4-FFF2-40B4-BE49-F238E27FC236}">
                <a16:creationId xmlns:a16="http://schemas.microsoft.com/office/drawing/2014/main" id="{29AB6E5D-D779-4A77-88C0-977BE3DA15D5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2328380" y="1484634"/>
            <a:ext cx="3147633" cy="881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1632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2777896" y="7325515"/>
            <a:ext cx="6612617" cy="3178114"/>
          </a:xfrm>
          <a:prstGeom prst="rect">
            <a:avLst/>
          </a:prstGeom>
          <a:solidFill>
            <a:srgbClr val="B01010"/>
          </a:solidFill>
        </p:spPr>
        <p:txBody>
          <a:bodyPr wrap="square" rtlCol="0">
            <a:spAutoFit/>
          </a:bodyPr>
          <a:lstStyle/>
          <a:p>
            <a:pPr defTabSz="914445"/>
            <a:r>
              <a:rPr lang="en-US" sz="2000" b="1" dirty="0">
                <a:solidFill>
                  <a:srgbClr val="FFFF00"/>
                </a:solidFill>
                <a:latin typeface="Poppins Medium"/>
              </a:rPr>
              <a:t>Associate Degrees for Transfer, AA-T &amp; AS-T </a:t>
            </a:r>
          </a:p>
          <a:p>
            <a:pPr defTabSz="914445"/>
            <a:r>
              <a:rPr lang="en-US" sz="2000" dirty="0">
                <a:solidFill>
                  <a:schemeClr val="bg1"/>
                </a:solidFill>
                <a:latin typeface="Poppins Medium"/>
              </a:rPr>
              <a:t>Special associate degrees designed to facilitate transfer to the CSU system.  </a:t>
            </a:r>
          </a:p>
          <a:p>
            <a:pPr defTabSz="914445"/>
            <a:endParaRPr lang="en-US" sz="2000" dirty="0">
              <a:solidFill>
                <a:schemeClr val="bg1"/>
              </a:solidFill>
              <a:latin typeface="Poppins Medium"/>
            </a:endParaRPr>
          </a:p>
          <a:p>
            <a:pPr defTabSz="914445"/>
            <a:r>
              <a:rPr lang="en-US" sz="2000" dirty="0">
                <a:solidFill>
                  <a:schemeClr val="bg1"/>
                </a:solidFill>
                <a:latin typeface="Poppins Medium"/>
              </a:rPr>
              <a:t>Major Benefit </a:t>
            </a:r>
          </a:p>
          <a:p>
            <a:pPr defTabSz="914445"/>
            <a:r>
              <a:rPr lang="en-US" sz="2000" b="1" dirty="0">
                <a:solidFill>
                  <a:srgbClr val="FFFF00"/>
                </a:solidFill>
                <a:latin typeface="Poppins Medium"/>
              </a:rPr>
              <a:t>GUARANTEED ADMISSION </a:t>
            </a:r>
            <a:r>
              <a:rPr lang="en-US" sz="2000" dirty="0">
                <a:solidFill>
                  <a:schemeClr val="bg1"/>
                </a:solidFill>
                <a:latin typeface="Poppins Medium"/>
              </a:rPr>
              <a:t>to 1 of the 23 Cal State Universities that you apply to, but major can vary at the schools consideration. </a:t>
            </a:r>
          </a:p>
          <a:p>
            <a:pPr defTabSz="914445"/>
            <a:endParaRPr lang="en-US" sz="2400" i="1" dirty="0">
              <a:solidFill>
                <a:prstClr val="black"/>
              </a:solidFill>
              <a:latin typeface="Calibri"/>
            </a:endParaRPr>
          </a:p>
          <a:p>
            <a:pPr defTabSz="914445"/>
            <a:endParaRPr lang="en-US" sz="900" i="1" dirty="0">
              <a:solidFill>
                <a:prstClr val="black"/>
              </a:solidFill>
              <a:latin typeface="Calibri"/>
            </a:endParaRPr>
          </a:p>
          <a:p>
            <a:pPr defTabSz="914445"/>
            <a:endParaRPr lang="en-US" sz="752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6" name="Title 25"/>
          <p:cNvSpPr>
            <a:spLocks noGrp="1"/>
          </p:cNvSpPr>
          <p:nvPr>
            <p:ph type="title"/>
          </p:nvPr>
        </p:nvSpPr>
        <p:spPr>
          <a:xfrm>
            <a:off x="-2895600" y="97441"/>
            <a:ext cx="16964024" cy="960120"/>
          </a:xfrm>
        </p:spPr>
        <p:txBody>
          <a:bodyPr>
            <a:noAutofit/>
          </a:bodyPr>
          <a:lstStyle/>
          <a:p>
            <a:r>
              <a:rPr lang="en-US" sz="6000" dirty="0">
                <a:solidFill>
                  <a:srgbClr val="FF9933"/>
                </a:solidFill>
                <a:latin typeface="Rubik One"/>
                <a:ea typeface="+mn-ea"/>
                <a:cs typeface="+mn-cs"/>
              </a:rPr>
              <a:t>TRANSFER AGREEMENTS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049493" y="1131359"/>
            <a:ext cx="10210798" cy="2646878"/>
          </a:xfrm>
          <a:prstGeom prst="rect">
            <a:avLst/>
          </a:prstGeom>
          <a:solidFill>
            <a:srgbClr val="B01010"/>
          </a:solidFill>
        </p:spPr>
        <p:txBody>
          <a:bodyPr wrap="square" rtlCol="0">
            <a:spAutoFit/>
          </a:bodyPr>
          <a:lstStyle/>
          <a:p>
            <a:pPr defTabSz="914445"/>
            <a:r>
              <a:rPr lang="en-US" sz="2000" b="1" dirty="0">
                <a:solidFill>
                  <a:srgbClr val="FFFF00"/>
                </a:solidFill>
                <a:latin typeface="Poppins Medium"/>
              </a:rPr>
              <a:t>UC Transfer Admission Guarantee (TAG) </a:t>
            </a:r>
          </a:p>
          <a:p>
            <a:pPr defTabSz="914445"/>
            <a:r>
              <a:rPr lang="en-US" sz="2000" dirty="0">
                <a:solidFill>
                  <a:schemeClr val="bg1"/>
                </a:solidFill>
                <a:latin typeface="Poppins Medium"/>
              </a:rPr>
              <a:t>Through UC TAG students may receive early review of their academic record, early admission notification and specific academic guidance. </a:t>
            </a:r>
          </a:p>
          <a:p>
            <a:pPr defTabSz="914445"/>
            <a:endParaRPr lang="en-US" sz="2000" dirty="0">
              <a:solidFill>
                <a:schemeClr val="bg1"/>
              </a:solidFill>
              <a:latin typeface="Poppins Medium"/>
            </a:endParaRPr>
          </a:p>
          <a:p>
            <a:pPr defTabSz="914445"/>
            <a:r>
              <a:rPr lang="en-US" sz="2000" dirty="0">
                <a:solidFill>
                  <a:schemeClr val="bg1"/>
                </a:solidFill>
                <a:latin typeface="Poppins Medium"/>
              </a:rPr>
              <a:t>Major Benefit </a:t>
            </a:r>
          </a:p>
          <a:p>
            <a:pPr defTabSz="914445"/>
            <a:r>
              <a:rPr lang="en-US" sz="2000" dirty="0">
                <a:solidFill>
                  <a:schemeClr val="bg1"/>
                </a:solidFill>
                <a:latin typeface="Poppins Medium"/>
              </a:rPr>
              <a:t>Offers qualified CCC students </a:t>
            </a:r>
            <a:r>
              <a:rPr lang="en-US" sz="2000" b="1" dirty="0">
                <a:solidFill>
                  <a:srgbClr val="FFFF00"/>
                </a:solidFill>
                <a:latin typeface="Poppins Medium"/>
              </a:rPr>
              <a:t>GUARANTEED ADMISSION  </a:t>
            </a:r>
            <a:r>
              <a:rPr lang="en-US" sz="2000" dirty="0">
                <a:solidFill>
                  <a:schemeClr val="bg1"/>
                </a:solidFill>
                <a:latin typeface="Poppins Medium"/>
              </a:rPr>
              <a:t>to 1 of the 6 participating UC campuses. Every campus has very specific TAG requirements</a:t>
            </a:r>
          </a:p>
          <a:p>
            <a:pPr defTabSz="914445"/>
            <a:endParaRPr lang="en-US" sz="300" dirty="0">
              <a:solidFill>
                <a:prstClr val="black"/>
              </a:solidFill>
              <a:latin typeface="Calibri"/>
            </a:endParaRPr>
          </a:p>
          <a:p>
            <a:pPr defTabSz="914445"/>
            <a:endParaRPr lang="en-US" sz="3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458415" y="3879947"/>
            <a:ext cx="9144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914445"/>
            <a:r>
              <a:rPr lang="en-US" sz="2400" b="1" dirty="0">
                <a:solidFill>
                  <a:srgbClr val="FFFF00"/>
                </a:solidFill>
                <a:latin typeface="Calibri"/>
              </a:rPr>
              <a:t>Participating Campuses</a:t>
            </a:r>
            <a:r>
              <a:rPr lang="en-US" sz="2400" dirty="0">
                <a:solidFill>
                  <a:srgbClr val="FFFF00"/>
                </a:solidFill>
                <a:latin typeface="Calibri"/>
              </a:rPr>
              <a:t>:</a:t>
            </a:r>
          </a:p>
          <a:p>
            <a:pPr defTabSz="914445"/>
            <a:r>
              <a:rPr lang="en-US" sz="2400" dirty="0">
                <a:solidFill>
                  <a:prstClr val="white"/>
                </a:solidFill>
                <a:latin typeface="Calibri"/>
              </a:rPr>
              <a:t>UC Davis </a:t>
            </a:r>
            <a:br>
              <a:rPr lang="en-US" sz="2400" dirty="0">
                <a:solidFill>
                  <a:prstClr val="white"/>
                </a:solidFill>
                <a:latin typeface="Calibri"/>
              </a:rPr>
            </a:br>
            <a:r>
              <a:rPr lang="en-US" sz="2400" dirty="0">
                <a:solidFill>
                  <a:prstClr val="white"/>
                </a:solidFill>
                <a:latin typeface="Calibri"/>
              </a:rPr>
              <a:t>UC Irvine </a:t>
            </a:r>
            <a:br>
              <a:rPr lang="en-US" sz="2400" dirty="0">
                <a:solidFill>
                  <a:prstClr val="white"/>
                </a:solidFill>
                <a:latin typeface="Calibri"/>
              </a:rPr>
            </a:br>
            <a:r>
              <a:rPr lang="en-US" sz="2400" dirty="0">
                <a:solidFill>
                  <a:prstClr val="white"/>
                </a:solidFill>
                <a:latin typeface="Calibri"/>
              </a:rPr>
              <a:t>UC Merced </a:t>
            </a:r>
            <a:br>
              <a:rPr lang="en-US" sz="2400" dirty="0">
                <a:solidFill>
                  <a:prstClr val="white"/>
                </a:solidFill>
                <a:latin typeface="Calibri"/>
              </a:rPr>
            </a:br>
            <a:r>
              <a:rPr lang="en-US" sz="2400" dirty="0">
                <a:solidFill>
                  <a:prstClr val="white"/>
                </a:solidFill>
                <a:latin typeface="Calibri"/>
              </a:rPr>
              <a:t>UC Riverside </a:t>
            </a:r>
            <a:br>
              <a:rPr lang="en-US" sz="2400" dirty="0">
                <a:solidFill>
                  <a:prstClr val="white"/>
                </a:solidFill>
                <a:latin typeface="Calibri"/>
              </a:rPr>
            </a:br>
            <a:r>
              <a:rPr lang="en-US" sz="2400" dirty="0">
                <a:solidFill>
                  <a:prstClr val="white"/>
                </a:solidFill>
                <a:latin typeface="Calibri"/>
              </a:rPr>
              <a:t>UC Santa Barbara </a:t>
            </a:r>
            <a:br>
              <a:rPr lang="en-US" sz="2400" dirty="0">
                <a:solidFill>
                  <a:prstClr val="white"/>
                </a:solidFill>
                <a:latin typeface="Calibri"/>
              </a:rPr>
            </a:br>
            <a:r>
              <a:rPr lang="en-US" sz="2400" dirty="0">
                <a:solidFill>
                  <a:prstClr val="white"/>
                </a:solidFill>
                <a:latin typeface="Calibri"/>
              </a:rPr>
              <a:t>UC Santa Cruz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1257300"/>
            <a:ext cx="4724619" cy="546024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02414" y="3879947"/>
            <a:ext cx="5834637" cy="6160725"/>
          </a:xfrm>
          <a:prstGeom prst="rect">
            <a:avLst/>
          </a:prstGeom>
        </p:spPr>
      </p:pic>
      <p:pic>
        <p:nvPicPr>
          <p:cNvPr id="9" name="Picture 15">
            <a:extLst>
              <a:ext uri="{FF2B5EF4-FFF2-40B4-BE49-F238E27FC236}">
                <a16:creationId xmlns:a16="http://schemas.microsoft.com/office/drawing/2014/main" id="{E90EA4BB-61A3-4CD6-AA65-F0C48479C0F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0980852">
            <a:off x="-1614034" y="2605511"/>
            <a:ext cx="5425897" cy="644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8774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762" y="5273067"/>
            <a:ext cx="10176407" cy="4604825"/>
          </a:xfrm>
          <a:prstGeom prst="rect">
            <a:avLst/>
          </a:prstGeom>
          <a:ln w="3175">
            <a:solidFill>
              <a:schemeClr val="tx1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4509105" y="363578"/>
            <a:ext cx="16966692" cy="960120"/>
          </a:xfrm>
        </p:spPr>
        <p:txBody>
          <a:bodyPr>
            <a:normAutofit fontScale="90000"/>
          </a:bodyPr>
          <a:lstStyle/>
          <a:p>
            <a:r>
              <a:rPr lang="en-US" sz="8900" dirty="0">
                <a:solidFill>
                  <a:srgbClr val="FF9933"/>
                </a:solidFill>
                <a:latin typeface="Rubik One"/>
                <a:ea typeface="+mn-ea"/>
                <a:cs typeface="+mn-cs"/>
              </a:rPr>
              <a:t>ATHLETICS</a:t>
            </a:r>
            <a:r>
              <a:rPr lang="en-US" sz="5400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73455" y="1611990"/>
            <a:ext cx="5335633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45"/>
            <a:r>
              <a:rPr lang="en-US" sz="2700" b="1" dirty="0">
                <a:solidFill>
                  <a:srgbClr val="FFFF00"/>
                </a:solidFill>
                <a:latin typeface="Calibri"/>
              </a:rPr>
              <a:t>BY THE NUMBERS:</a:t>
            </a:r>
          </a:p>
          <a:p>
            <a:pPr algn="ctr" defTabSz="914445"/>
            <a:r>
              <a:rPr lang="en-US" sz="2700" dirty="0">
                <a:solidFill>
                  <a:prstClr val="white"/>
                </a:solidFill>
                <a:latin typeface="Calibri"/>
              </a:rPr>
              <a:t>Mt. SAC has captured the National Association of Two-Year College Athletics Administrators Cup Championship for most outstanding athletics program 10 times!</a:t>
            </a:r>
          </a:p>
        </p:txBody>
      </p:sp>
      <p:sp>
        <p:nvSpPr>
          <p:cNvPr id="16" name="Oval 15"/>
          <p:cNvSpPr/>
          <p:nvPr/>
        </p:nvSpPr>
        <p:spPr>
          <a:xfrm>
            <a:off x="46431" y="1945949"/>
            <a:ext cx="4656702" cy="4543364"/>
          </a:xfrm>
          <a:prstGeom prst="ellipse">
            <a:avLst/>
          </a:prstGeom>
          <a:solidFill>
            <a:srgbClr val="B0101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5"/>
            <a:endParaRPr lang="en-US" sz="2700" dirty="0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13369" y="1767191"/>
            <a:ext cx="4060086" cy="4616970"/>
          </a:xfrm>
          <a:prstGeom prst="rect">
            <a:avLst/>
          </a:prstGeom>
          <a:noFill/>
        </p:spPr>
        <p:txBody>
          <a:bodyPr wrap="none" lIns="137160" tIns="68580" rIns="137160" bIns="68580">
            <a:spAutoFit/>
          </a:bodyPr>
          <a:lstStyle/>
          <a:p>
            <a:pPr algn="ctr" defTabSz="914445"/>
            <a:r>
              <a:rPr lang="en-US" sz="29102" dirty="0">
                <a:solidFill>
                  <a:schemeClr val="bg1"/>
                </a:solidFill>
                <a:latin typeface="Calibri"/>
              </a:rPr>
              <a:t>75</a:t>
            </a:r>
            <a:endParaRPr lang="en-US" sz="29102" b="1" dirty="0">
              <a:ln w="12700">
                <a:solidFill>
                  <a:prstClr val="white">
                    <a:lumMod val="65000"/>
                  </a:prstClr>
                </a:solidFill>
                <a:prstDash val="solid"/>
              </a:ln>
              <a:solidFill>
                <a:schemeClr val="bg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769032" y="2081687"/>
            <a:ext cx="15553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en-US" sz="3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latin typeface="Calibri"/>
              </a:rPr>
              <a:t>OVER</a:t>
            </a:r>
            <a:endParaRPr lang="en-US" sz="27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prstClr val="black">
                    <a:alpha val="40000"/>
                  </a:prstClr>
                </a:outerShdw>
              </a:effectLst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5860" y="5273067"/>
            <a:ext cx="35616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5"/>
            <a:r>
              <a:rPr lang="en-US" sz="3000" b="1" dirty="0">
                <a:solidFill>
                  <a:schemeClr val="bg1"/>
                </a:solidFill>
                <a:latin typeface="Calibri"/>
              </a:rPr>
              <a:t>CHAMPIONSHIPS</a:t>
            </a:r>
            <a:r>
              <a:rPr lang="en-US" sz="3600" b="1" dirty="0">
                <a:solidFill>
                  <a:schemeClr val="bg1"/>
                </a:solidFill>
                <a:latin typeface="Calibri"/>
              </a:rPr>
              <a:t>!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D1B9DC5-09EF-4F98-B408-44A1786453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7352" y="1028700"/>
            <a:ext cx="8071796" cy="7773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9264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 descr="http://www.mtsac.edu/hso/images/HSO-FinalLogo-smal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49600" y="8539541"/>
            <a:ext cx="2041961" cy="1405373"/>
          </a:xfrm>
          <a:prstGeom prst="rect">
            <a:avLst/>
          </a:prstGeom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3938624" y="8786988"/>
            <a:ext cx="44679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45"/>
            <a:r>
              <a:rPr lang="en-US" sz="3600" b="1" dirty="0">
                <a:solidFill>
                  <a:srgbClr val="190E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  <a:hlinkClick r:id="" action="ppaction://noaction"/>
              </a:rPr>
              <a:t>Career &amp; Transfer </a:t>
            </a:r>
          </a:p>
          <a:p>
            <a:pPr algn="ctr" defTabSz="914445"/>
            <a:r>
              <a:rPr lang="en-US" sz="3600" b="1" dirty="0">
                <a:solidFill>
                  <a:srgbClr val="190E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  <a:cs typeface="Calibri"/>
                <a:hlinkClick r:id="" action="ppaction://noaction"/>
              </a:rPr>
              <a:t>Services</a:t>
            </a:r>
            <a:endParaRPr lang="en-US" sz="3600" dirty="0">
              <a:solidFill>
                <a:srgbClr val="190E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Calibri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3781" y="2770333"/>
            <a:ext cx="4748067" cy="3646254"/>
          </a:xfrm>
          <a:prstGeom prst="rect">
            <a:avLst/>
          </a:prstGeom>
        </p:spPr>
      </p:pic>
      <p:pic>
        <p:nvPicPr>
          <p:cNvPr id="12" name="Picture 2" descr="ACCESS Icon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5" t="17352" r="23112" b="11691"/>
          <a:stretch/>
        </p:blipFill>
        <p:spPr bwMode="auto">
          <a:xfrm>
            <a:off x="8666888" y="5857548"/>
            <a:ext cx="4517892" cy="22898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 descr="unnamed.gi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0903" y="1615427"/>
            <a:ext cx="3541770" cy="216933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7"/>
          <a:srcRect l="5466" t="6485" r="6749" b="8422"/>
          <a:stretch/>
        </p:blipFill>
        <p:spPr>
          <a:xfrm>
            <a:off x="13251362" y="3870926"/>
            <a:ext cx="4401179" cy="197450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367" y="6181078"/>
            <a:ext cx="3620055" cy="219988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7142" y="3688401"/>
            <a:ext cx="2836164" cy="1865766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0983" y="2005952"/>
            <a:ext cx="4343400" cy="152876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4800" y="8159557"/>
            <a:ext cx="3414817" cy="195021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8633" y="5909916"/>
            <a:ext cx="3251128" cy="2151196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091" y="1615427"/>
            <a:ext cx="2559700" cy="389066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957" y="8786988"/>
            <a:ext cx="3322320" cy="933563"/>
          </a:xfrm>
          <a:prstGeom prst="rect">
            <a:avLst/>
          </a:prstGeom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FC20EA7C-53AE-4EB7-893F-068012AB1A3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8440" y="1733622"/>
            <a:ext cx="3810358" cy="139534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CF2BD1E-6DFD-4B80-AB6A-46C4F0F77288}"/>
              </a:ext>
            </a:extLst>
          </p:cNvPr>
          <p:cNvSpPr/>
          <p:nvPr/>
        </p:nvSpPr>
        <p:spPr>
          <a:xfrm>
            <a:off x="6992" y="14991"/>
            <a:ext cx="18288000" cy="1500169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416" y="-126251"/>
            <a:ext cx="14170685" cy="1782655"/>
          </a:xfrm>
        </p:spPr>
        <p:txBody>
          <a:bodyPr>
            <a:normAutofit/>
          </a:bodyPr>
          <a:lstStyle/>
          <a:p>
            <a:r>
              <a:rPr lang="en-US" sz="6000" dirty="0">
                <a:solidFill>
                  <a:srgbClr val="FF9933"/>
                </a:solidFill>
                <a:latin typeface="Rubik One"/>
                <a:ea typeface="+mn-ea"/>
                <a:cs typeface="+mn-cs"/>
              </a:rPr>
              <a:t>STUDENT SERVICES                   </a:t>
            </a:r>
            <a:endParaRPr lang="en-US" sz="3600" b="1" dirty="0">
              <a:solidFill>
                <a:srgbClr val="00B0F0"/>
              </a:solidFill>
              <a:latin typeface="Georgia" panose="02040502050405020303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73EB24-945D-4C28-899B-5A999444BC25}"/>
              </a:ext>
            </a:extLst>
          </p:cNvPr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9495" y="5677663"/>
            <a:ext cx="3105841" cy="31058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87BD89-0958-40D7-96B0-DF36E1798133}"/>
              </a:ext>
            </a:extLst>
          </p:cNvPr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364151" y="8147439"/>
            <a:ext cx="3015920" cy="122521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21964F-CC26-456F-AC5A-CBC7BFA1B0FD}"/>
              </a:ext>
            </a:extLst>
          </p:cNvPr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26969" y="3427990"/>
            <a:ext cx="2282757" cy="2282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068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0B3835DD-118F-43D3-A533-5DDF689A5E22}"/>
              </a:ext>
            </a:extLst>
          </p:cNvPr>
          <p:cNvGrpSpPr/>
          <p:nvPr/>
        </p:nvGrpSpPr>
        <p:grpSpPr>
          <a:xfrm>
            <a:off x="-9882" y="-216269"/>
            <a:ext cx="5201364" cy="10272047"/>
            <a:chOff x="0" y="0"/>
            <a:chExt cx="747905" cy="2709333"/>
          </a:xfrm>
        </p:grpSpPr>
        <p:sp>
          <p:nvSpPr>
            <p:cNvPr id="18" name="Freeform 3">
              <a:extLst>
                <a:ext uri="{FF2B5EF4-FFF2-40B4-BE49-F238E27FC236}">
                  <a16:creationId xmlns:a16="http://schemas.microsoft.com/office/drawing/2014/main" id="{3DDA8D16-3BA5-4B43-8905-3F8A3D7EC0ED}"/>
                </a:ext>
              </a:extLst>
            </p:cNvPr>
            <p:cNvSpPr/>
            <p:nvPr/>
          </p:nvSpPr>
          <p:spPr>
            <a:xfrm>
              <a:off x="0" y="0"/>
              <a:ext cx="747905" cy="2709333"/>
            </a:xfrm>
            <a:custGeom>
              <a:avLst/>
              <a:gdLst/>
              <a:ahLst/>
              <a:cxnLst/>
              <a:rect l="l" t="t" r="r" b="b"/>
              <a:pathLst>
                <a:path w="747905" h="2709333">
                  <a:moveTo>
                    <a:pt x="76337" y="0"/>
                  </a:moveTo>
                  <a:lnTo>
                    <a:pt x="671569" y="0"/>
                  </a:lnTo>
                  <a:cubicBezTo>
                    <a:pt x="691814" y="0"/>
                    <a:pt x="711231" y="8043"/>
                    <a:pt x="725547" y="22359"/>
                  </a:cubicBezTo>
                  <a:cubicBezTo>
                    <a:pt x="739863" y="36674"/>
                    <a:pt x="747905" y="56091"/>
                    <a:pt x="747905" y="76337"/>
                  </a:cubicBezTo>
                  <a:lnTo>
                    <a:pt x="747905" y="2632996"/>
                  </a:lnTo>
                  <a:cubicBezTo>
                    <a:pt x="747905" y="2675156"/>
                    <a:pt x="713728" y="2709333"/>
                    <a:pt x="671569" y="2709333"/>
                  </a:cubicBezTo>
                  <a:lnTo>
                    <a:pt x="76337" y="2709333"/>
                  </a:lnTo>
                  <a:cubicBezTo>
                    <a:pt x="34177" y="2709333"/>
                    <a:pt x="0" y="2675156"/>
                    <a:pt x="0" y="2632996"/>
                  </a:cubicBezTo>
                  <a:lnTo>
                    <a:pt x="0" y="76337"/>
                  </a:lnTo>
                  <a:cubicBezTo>
                    <a:pt x="0" y="34177"/>
                    <a:pt x="34177" y="0"/>
                    <a:pt x="76337" y="0"/>
                  </a:cubicBezTo>
                  <a:close/>
                </a:path>
              </a:pathLst>
            </a:custGeom>
            <a:solidFill>
              <a:srgbClr val="B0101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Box 4">
              <a:extLst>
                <a:ext uri="{FF2B5EF4-FFF2-40B4-BE49-F238E27FC236}">
                  <a16:creationId xmlns:a16="http://schemas.microsoft.com/office/drawing/2014/main" id="{D48088E9-919E-48D1-82D9-FEF5540C568E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21" name="Title 1">
            <a:extLst>
              <a:ext uri="{FF2B5EF4-FFF2-40B4-BE49-F238E27FC236}">
                <a16:creationId xmlns:a16="http://schemas.microsoft.com/office/drawing/2014/main" id="{F81602FE-F020-4AF4-A8CE-0E8383F20F26}"/>
              </a:ext>
            </a:extLst>
          </p:cNvPr>
          <p:cNvSpPr txBox="1">
            <a:spLocks/>
          </p:cNvSpPr>
          <p:nvPr/>
        </p:nvSpPr>
        <p:spPr>
          <a:xfrm>
            <a:off x="5867400" y="190500"/>
            <a:ext cx="12146019" cy="1066727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en-US" sz="5400" dirty="0">
                <a:solidFill>
                  <a:srgbClr val="FF9933"/>
                </a:solidFill>
                <a:latin typeface="Rubik One"/>
                <a:ea typeface="+mn-ea"/>
                <a:cs typeface="+mn-cs"/>
              </a:rPr>
              <a:t>FOR FIRST TIME </a:t>
            </a:r>
          </a:p>
          <a:p>
            <a:pPr algn="r"/>
            <a:r>
              <a:rPr lang="en-US" sz="5400" dirty="0">
                <a:solidFill>
                  <a:srgbClr val="FF9933"/>
                </a:solidFill>
                <a:latin typeface="Rubik One"/>
                <a:ea typeface="+mn-ea"/>
                <a:cs typeface="+mn-cs"/>
              </a:rPr>
              <a:t>COLLEGE STUDENTS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DEBBFA-BD4C-49D5-ADD1-BCEB3F4F9209}"/>
              </a:ext>
            </a:extLst>
          </p:cNvPr>
          <p:cNvSpPr txBox="1"/>
          <p:nvPr/>
        </p:nvSpPr>
        <p:spPr>
          <a:xfrm>
            <a:off x="66615" y="-72226"/>
            <a:ext cx="5048369" cy="23237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5">
              <a:buClr>
                <a:prstClr val="black">
                  <a:lumMod val="75000"/>
                  <a:lumOff val="25000"/>
                </a:prstClr>
              </a:buClr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oppins Medium"/>
              </a:rPr>
              <a:t>Benefits</a:t>
            </a:r>
          </a:p>
          <a:p>
            <a:pPr algn="ctr" defTabSz="914445"/>
            <a:r>
              <a:rPr lang="en-US" sz="2100" dirty="0">
                <a:solidFill>
                  <a:schemeClr val="bg1"/>
                </a:solidFill>
                <a:latin typeface="Poppins Medium"/>
              </a:rPr>
              <a:t>The </a:t>
            </a:r>
            <a:r>
              <a:rPr lang="en-US" sz="2100" dirty="0" err="1">
                <a:solidFill>
                  <a:schemeClr val="bg1"/>
                </a:solidFill>
                <a:latin typeface="Poppins Medium"/>
              </a:rPr>
              <a:t>Promise+Plus</a:t>
            </a:r>
            <a:r>
              <a:rPr lang="en-US" sz="2100" dirty="0">
                <a:solidFill>
                  <a:schemeClr val="bg1"/>
                </a:solidFill>
                <a:latin typeface="Poppins Medium"/>
              </a:rPr>
              <a:t> Program is a combination of financial and support services to help first-time, college students be successful in their first two years of college.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33AB6973-4533-4EDB-9310-50FB021D02A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864" t="19616" r="75000" b="26023"/>
          <a:stretch/>
        </p:blipFill>
        <p:spPr>
          <a:xfrm>
            <a:off x="480190" y="2266905"/>
            <a:ext cx="4221219" cy="793291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81CE241-827E-432B-BAAA-B6FE641785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724" t="12018" r="69199" b="60034"/>
          <a:stretch/>
        </p:blipFill>
        <p:spPr>
          <a:xfrm>
            <a:off x="6096992" y="2954350"/>
            <a:ext cx="11916427" cy="51816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EBC91F6-38B2-4A01-BBD6-846E93002402}"/>
              </a:ext>
            </a:extLst>
          </p:cNvPr>
          <p:cNvSpPr/>
          <p:nvPr/>
        </p:nvSpPr>
        <p:spPr>
          <a:xfrm>
            <a:off x="14401800" y="4076700"/>
            <a:ext cx="990600" cy="381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D942521-BE6A-4FBD-B0C3-C8CD9D712960}"/>
              </a:ext>
            </a:extLst>
          </p:cNvPr>
          <p:cNvSpPr txBox="1"/>
          <p:nvPr/>
        </p:nvSpPr>
        <p:spPr>
          <a:xfrm>
            <a:off x="14401800" y="3974812"/>
            <a:ext cx="1295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E1D397F-D6A1-4038-86B4-3A5DA5CC0BAB}"/>
              </a:ext>
            </a:extLst>
          </p:cNvPr>
          <p:cNvSpPr txBox="1"/>
          <p:nvPr/>
        </p:nvSpPr>
        <p:spPr>
          <a:xfrm>
            <a:off x="7995725" y="8372251"/>
            <a:ext cx="788936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u="sng" dirty="0">
                <a:solidFill>
                  <a:schemeClr val="bg1"/>
                </a:solidFill>
                <a:highlight>
                  <a:srgbClr val="B01010"/>
                </a:highlight>
              </a:rPr>
              <a:t>Must</a:t>
            </a:r>
            <a:r>
              <a:rPr lang="en-US" sz="2400" dirty="0">
                <a:solidFill>
                  <a:schemeClr val="bg1"/>
                </a:solidFill>
                <a:highlight>
                  <a:srgbClr val="B01010"/>
                </a:highlight>
              </a:rPr>
              <a:t> apply </a:t>
            </a:r>
            <a:r>
              <a:rPr lang="en-US" sz="2400" dirty="0">
                <a:solidFill>
                  <a:schemeClr val="bg1"/>
                </a:solidFill>
              </a:rPr>
              <a:t>to </a:t>
            </a:r>
            <a:r>
              <a:rPr lang="en-US" sz="2400" u="sng" dirty="0">
                <a:solidFill>
                  <a:schemeClr val="bg1"/>
                </a:solidFill>
              </a:rPr>
              <a:t>Summer 2024 </a:t>
            </a:r>
            <a:r>
              <a:rPr lang="en-US" sz="2400" u="sng" dirty="0">
                <a:solidFill>
                  <a:schemeClr val="bg1"/>
                </a:solidFill>
                <a:highlight>
                  <a:srgbClr val="2A5992"/>
                </a:highlight>
              </a:rPr>
              <a:t>AND do 1 Summer Program</a:t>
            </a:r>
            <a:r>
              <a:rPr lang="en-US" sz="2400" u="sng" dirty="0">
                <a:solidFill>
                  <a:schemeClr val="bg1"/>
                </a:solidFill>
              </a:rPr>
              <a:t> </a:t>
            </a:r>
            <a:r>
              <a:rPr lang="en-US" sz="2400" dirty="0">
                <a:solidFill>
                  <a:schemeClr val="bg1"/>
                </a:solidFill>
              </a:rPr>
              <a:t>to be eligible for Promise + Plus in the FALL.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2CD7D9-4AC4-4F7F-812D-BD47FD545BCA}"/>
              </a:ext>
            </a:extLst>
          </p:cNvPr>
          <p:cNvSpPr txBox="1"/>
          <p:nvPr/>
        </p:nvSpPr>
        <p:spPr>
          <a:xfrm>
            <a:off x="8056759" y="9183626"/>
            <a:ext cx="79968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Summer Intersession</a:t>
            </a:r>
          </a:p>
          <a:p>
            <a:pPr algn="ctr"/>
            <a:r>
              <a:rPr lang="en-US" sz="24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June 20, 2024-August 1, 2024</a:t>
            </a:r>
          </a:p>
        </p:txBody>
      </p:sp>
    </p:spTree>
    <p:extLst>
      <p:ext uri="{BB962C8B-B14F-4D97-AF65-F5344CB8AC3E}">
        <p14:creationId xmlns:p14="http://schemas.microsoft.com/office/powerpoint/2010/main" val="10928553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2">
            <a:extLst>
              <a:ext uri="{FF2B5EF4-FFF2-40B4-BE49-F238E27FC236}">
                <a16:creationId xmlns:a16="http://schemas.microsoft.com/office/drawing/2014/main" id="{F29A6E9A-E41A-458F-92CA-F75140E88497}"/>
              </a:ext>
            </a:extLst>
          </p:cNvPr>
          <p:cNvGrpSpPr/>
          <p:nvPr/>
        </p:nvGrpSpPr>
        <p:grpSpPr>
          <a:xfrm>
            <a:off x="-1600200" y="-306819"/>
            <a:ext cx="22035694" cy="9931583"/>
            <a:chOff x="0" y="-38100"/>
            <a:chExt cx="812800" cy="2502237"/>
          </a:xfrm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D9A1039A-87D3-4D46-B5DE-5D361B66E62A}"/>
                </a:ext>
              </a:extLst>
            </p:cNvPr>
            <p:cNvSpPr/>
            <p:nvPr/>
          </p:nvSpPr>
          <p:spPr>
            <a:xfrm>
              <a:off x="95563" y="123267"/>
              <a:ext cx="609919" cy="2340870"/>
            </a:xfrm>
            <a:custGeom>
              <a:avLst/>
              <a:gdLst/>
              <a:ahLst/>
              <a:cxnLst/>
              <a:rect l="l" t="t" r="r" b="b"/>
              <a:pathLst>
                <a:path w="747905" h="2709333">
                  <a:moveTo>
                    <a:pt x="76337" y="0"/>
                  </a:moveTo>
                  <a:lnTo>
                    <a:pt x="671569" y="0"/>
                  </a:lnTo>
                  <a:cubicBezTo>
                    <a:pt x="691814" y="0"/>
                    <a:pt x="711231" y="8043"/>
                    <a:pt x="725547" y="22359"/>
                  </a:cubicBezTo>
                  <a:cubicBezTo>
                    <a:pt x="739863" y="36674"/>
                    <a:pt x="747905" y="56091"/>
                    <a:pt x="747905" y="76337"/>
                  </a:cubicBezTo>
                  <a:lnTo>
                    <a:pt x="747905" y="2632996"/>
                  </a:lnTo>
                  <a:cubicBezTo>
                    <a:pt x="747905" y="2675156"/>
                    <a:pt x="713728" y="2709333"/>
                    <a:pt x="671569" y="2709333"/>
                  </a:cubicBezTo>
                  <a:lnTo>
                    <a:pt x="76337" y="2709333"/>
                  </a:lnTo>
                  <a:cubicBezTo>
                    <a:pt x="34177" y="2709333"/>
                    <a:pt x="0" y="2675156"/>
                    <a:pt x="0" y="2632996"/>
                  </a:cubicBezTo>
                  <a:lnTo>
                    <a:pt x="0" y="76337"/>
                  </a:lnTo>
                  <a:cubicBezTo>
                    <a:pt x="0" y="34177"/>
                    <a:pt x="34177" y="0"/>
                    <a:pt x="76337" y="0"/>
                  </a:cubicBezTo>
                  <a:close/>
                </a:path>
              </a:pathLst>
            </a:custGeom>
            <a:solidFill>
              <a:srgbClr val="B0101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TextBox 4">
              <a:extLst>
                <a:ext uri="{FF2B5EF4-FFF2-40B4-BE49-F238E27FC236}">
                  <a16:creationId xmlns:a16="http://schemas.microsoft.com/office/drawing/2014/main" id="{7CFC05CC-6C84-4AA7-A42F-805321188276}"/>
                </a:ext>
              </a:extLst>
            </p:cNvPr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B70CD9C-C824-419C-B83F-2A26AA1F5725}"/>
              </a:ext>
            </a:extLst>
          </p:cNvPr>
          <p:cNvGrpSpPr/>
          <p:nvPr/>
        </p:nvGrpSpPr>
        <p:grpSpPr>
          <a:xfrm>
            <a:off x="9144000" y="593694"/>
            <a:ext cx="8042627" cy="6975741"/>
            <a:chOff x="3980792" y="1195991"/>
            <a:chExt cx="8878295" cy="7862385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DCF99FE4-5E24-41CA-8F65-827610B24176}"/>
                </a:ext>
              </a:extLst>
            </p:cNvPr>
            <p:cNvSpPr/>
            <p:nvPr/>
          </p:nvSpPr>
          <p:spPr>
            <a:xfrm>
              <a:off x="6031772" y="1195991"/>
              <a:ext cx="4660069" cy="5752477"/>
            </a:xfrm>
            <a:prstGeom prst="rect">
              <a:avLst/>
            </a:prstGeom>
            <a:solidFill>
              <a:srgbClr val="B010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1427220-E754-4EC0-B366-983D05B186A8}"/>
                </a:ext>
              </a:extLst>
            </p:cNvPr>
            <p:cNvSpPr txBox="1"/>
            <p:nvPr/>
          </p:nvSpPr>
          <p:spPr>
            <a:xfrm>
              <a:off x="3980792" y="1496446"/>
              <a:ext cx="8878295" cy="1508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700" dirty="0">
                  <a:solidFill>
                    <a:schemeClr val="bg1"/>
                  </a:solidFill>
                  <a:latin typeface="Poppins Medium"/>
                </a:rPr>
                <a:t>Follow steps 1 through 4 and receive support services that will lead you to receiving </a:t>
              </a:r>
              <a:r>
                <a:rPr lang="en-US" sz="27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Poppins Medium"/>
                </a:rPr>
                <a:t>EARLY REGISTRATION </a:t>
              </a:r>
              <a:r>
                <a:rPr lang="en-US" sz="2700" dirty="0">
                  <a:solidFill>
                    <a:schemeClr val="bg1"/>
                  </a:solidFill>
                  <a:latin typeface="Poppins Medium"/>
                </a:rPr>
                <a:t>your first Fall semester!</a:t>
              </a:r>
            </a:p>
          </p:txBody>
        </p:sp>
        <p:graphicFrame>
          <p:nvGraphicFramePr>
            <p:cNvPr id="25" name="Diagram 24">
              <a:extLst>
                <a:ext uri="{FF2B5EF4-FFF2-40B4-BE49-F238E27FC236}">
                  <a16:creationId xmlns:a16="http://schemas.microsoft.com/office/drawing/2014/main" id="{107DE952-F674-4BA1-B4CD-98FA0BCF9199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116863888"/>
                </p:ext>
              </p:extLst>
            </p:nvPr>
          </p:nvGraphicFramePr>
          <p:xfrm>
            <a:off x="6031772" y="3305900"/>
            <a:ext cx="5565905" cy="575247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A7D26F1-B130-47FD-9069-5DF3F5A90CDE}"/>
                </a:ext>
              </a:extLst>
            </p:cNvPr>
            <p:cNvSpPr txBox="1"/>
            <p:nvPr/>
          </p:nvSpPr>
          <p:spPr>
            <a:xfrm>
              <a:off x="6774485" y="8398084"/>
              <a:ext cx="4800499" cy="5203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32" name="Picture 4">
            <a:extLst>
              <a:ext uri="{FF2B5EF4-FFF2-40B4-BE49-F238E27FC236}">
                <a16:creationId xmlns:a16="http://schemas.microsoft.com/office/drawing/2014/main" id="{2A6A2A77-9278-4CC3-8F84-A6A06797502A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>
          <a:xfrm>
            <a:off x="847477" y="16764"/>
            <a:ext cx="8042627" cy="9284418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B0039B8-3608-43C2-A871-86EF01683145}"/>
              </a:ext>
            </a:extLst>
          </p:cNvPr>
          <p:cNvSpPr txBox="1"/>
          <p:nvPr/>
        </p:nvSpPr>
        <p:spPr>
          <a:xfrm>
            <a:off x="4465515" y="3366054"/>
            <a:ext cx="4597930" cy="46628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4364" indent="-514364" defTabSz="914445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rgbClr val="000000"/>
                </a:solidFill>
                <a:latin typeface="Poppins Medium"/>
              </a:rPr>
              <a:t>Be the FIRST of your class to REGISTER!</a:t>
            </a:r>
          </a:p>
          <a:p>
            <a:pPr marL="514364" indent="-514364" defTabSz="914445">
              <a:buFont typeface="Arial" panose="020B0604020202020204" pitchFamily="34" charset="0"/>
              <a:buChar char="•"/>
            </a:pPr>
            <a:endParaRPr lang="en-US" sz="2700" dirty="0">
              <a:solidFill>
                <a:srgbClr val="000000"/>
              </a:solidFill>
              <a:latin typeface="Poppins Medium"/>
            </a:endParaRPr>
          </a:p>
          <a:p>
            <a:pPr marL="514364" indent="-514364" defTabSz="914445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rgbClr val="000000"/>
                </a:solidFill>
                <a:latin typeface="Poppins Medium"/>
              </a:rPr>
              <a:t>Access to Mt. SAC resources through your Outreach Specialist</a:t>
            </a:r>
          </a:p>
          <a:p>
            <a:pPr marL="514364" indent="-514364" defTabSz="914445">
              <a:buFont typeface="Arial" panose="020B0604020202020204" pitchFamily="34" charset="0"/>
              <a:buChar char="•"/>
            </a:pPr>
            <a:endParaRPr lang="en-US" sz="2700" dirty="0">
              <a:solidFill>
                <a:srgbClr val="000000"/>
              </a:solidFill>
              <a:latin typeface="Poppins Medium"/>
            </a:endParaRPr>
          </a:p>
          <a:p>
            <a:pPr marL="514364" indent="-514364" defTabSz="914445">
              <a:buFont typeface="Arial" panose="020B0604020202020204" pitchFamily="34" charset="0"/>
              <a:buChar char="•"/>
            </a:pPr>
            <a:r>
              <a:rPr lang="en-US" sz="2700" dirty="0">
                <a:solidFill>
                  <a:srgbClr val="000000"/>
                </a:solidFill>
                <a:latin typeface="Poppins Medium"/>
              </a:rPr>
              <a:t>Attend exclusive CONNECT 4 workshops</a:t>
            </a:r>
          </a:p>
        </p:txBody>
      </p:sp>
      <p:pic>
        <p:nvPicPr>
          <p:cNvPr id="17" name="Picture 9">
            <a:extLst>
              <a:ext uri="{FF2B5EF4-FFF2-40B4-BE49-F238E27FC236}">
                <a16:creationId xmlns:a16="http://schemas.microsoft.com/office/drawing/2014/main" id="{834475A8-AF6F-44BD-8E5B-5E0CC151511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897" b="92089" l="7645" r="91369">
                        <a14:foregroundMark x1="53391" y1="12373" x2="53391" y2="12373"/>
                        <a14:foregroundMark x1="45006" y1="6897" x2="45006" y2="6897"/>
                        <a14:foregroundMark x1="91369" y1="55071" x2="91369" y2="55071"/>
                        <a14:foregroundMark x1="7768" y1="54361" x2="7768" y2="54361"/>
                        <a14:foregroundMark x1="51541" y1="14503" x2="51541" y2="14503"/>
                        <a14:foregroundMark x1="43650" y1="92089" x2="43650" y2="92089"/>
                      </a14:backgroundRemoval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>
          <a:xfrm>
            <a:off x="674136" y="3421952"/>
            <a:ext cx="3552003" cy="4634813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6D628F6-EA22-45DB-93B5-E0D375A1F819}"/>
              </a:ext>
            </a:extLst>
          </p:cNvPr>
          <p:cNvSpPr txBox="1"/>
          <p:nvPr/>
        </p:nvSpPr>
        <p:spPr>
          <a:xfrm>
            <a:off x="10051709" y="8408245"/>
            <a:ext cx="75947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accent6">
                    <a:lumMod val="40000"/>
                    <a:lumOff val="60000"/>
                  </a:schemeClr>
                </a:solidFill>
              </a:rPr>
              <a:t>Fall Classes Begin August 26, 2024</a:t>
            </a:r>
          </a:p>
        </p:txBody>
      </p:sp>
    </p:spTree>
    <p:extLst>
      <p:ext uri="{BB962C8B-B14F-4D97-AF65-F5344CB8AC3E}">
        <p14:creationId xmlns:p14="http://schemas.microsoft.com/office/powerpoint/2010/main" val="11149923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4633" y="0"/>
            <a:ext cx="2839703" cy="10287000"/>
            <a:chOff x="0" y="0"/>
            <a:chExt cx="747905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47905" cy="2709333"/>
            </a:xfrm>
            <a:custGeom>
              <a:avLst/>
              <a:gdLst/>
              <a:ahLst/>
              <a:cxnLst/>
              <a:rect l="l" t="t" r="r" b="b"/>
              <a:pathLst>
                <a:path w="747905" h="2709333">
                  <a:moveTo>
                    <a:pt x="76337" y="0"/>
                  </a:moveTo>
                  <a:lnTo>
                    <a:pt x="671569" y="0"/>
                  </a:lnTo>
                  <a:cubicBezTo>
                    <a:pt x="691814" y="0"/>
                    <a:pt x="711231" y="8043"/>
                    <a:pt x="725547" y="22359"/>
                  </a:cubicBezTo>
                  <a:cubicBezTo>
                    <a:pt x="739863" y="36674"/>
                    <a:pt x="747905" y="56091"/>
                    <a:pt x="747905" y="76337"/>
                  </a:cubicBezTo>
                  <a:lnTo>
                    <a:pt x="747905" y="2632996"/>
                  </a:lnTo>
                  <a:cubicBezTo>
                    <a:pt x="747905" y="2675156"/>
                    <a:pt x="713728" y="2709333"/>
                    <a:pt x="671569" y="2709333"/>
                  </a:cubicBezTo>
                  <a:lnTo>
                    <a:pt x="76337" y="2709333"/>
                  </a:lnTo>
                  <a:cubicBezTo>
                    <a:pt x="34177" y="2709333"/>
                    <a:pt x="0" y="2675156"/>
                    <a:pt x="0" y="2632996"/>
                  </a:cubicBezTo>
                  <a:lnTo>
                    <a:pt x="0" y="76337"/>
                  </a:lnTo>
                  <a:cubicBezTo>
                    <a:pt x="0" y="34177"/>
                    <a:pt x="34177" y="0"/>
                    <a:pt x="76337" y="0"/>
                  </a:cubicBezTo>
                  <a:close/>
                </a:path>
              </a:pathLst>
            </a:custGeom>
            <a:solidFill>
              <a:srgbClr val="B01010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04633" y="-193517"/>
            <a:ext cx="14583280" cy="154414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2107"/>
              </a:lnSpc>
            </a:pPr>
            <a:r>
              <a:rPr lang="en-US" sz="8800" dirty="0">
                <a:solidFill>
                  <a:srgbClr val="FF993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ubik One"/>
              </a:rPr>
              <a:t>CONTACT ME:</a:t>
            </a:r>
          </a:p>
        </p:txBody>
      </p:sp>
      <p:pic>
        <p:nvPicPr>
          <p:cNvPr id="16" name="Picture 15" descr="Text&#10;&#10;Description automatically generated">
            <a:extLst>
              <a:ext uri="{FF2B5EF4-FFF2-40B4-BE49-F238E27FC236}">
                <a16:creationId xmlns:a16="http://schemas.microsoft.com/office/drawing/2014/main" id="{0F1E079F-8139-476A-AF84-C1ECC6D4210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941" y="8032747"/>
            <a:ext cx="2234350" cy="2234350"/>
          </a:xfrm>
          <a:prstGeom prst="rect">
            <a:avLst/>
          </a:prstGeom>
        </p:spPr>
      </p:pic>
      <p:sp>
        <p:nvSpPr>
          <p:cNvPr id="19" name="TextBox 11">
            <a:extLst>
              <a:ext uri="{FF2B5EF4-FFF2-40B4-BE49-F238E27FC236}">
                <a16:creationId xmlns:a16="http://schemas.microsoft.com/office/drawing/2014/main" id="{53E8CFB5-79E6-49F2-A1FC-9381D5206AA8}"/>
              </a:ext>
            </a:extLst>
          </p:cNvPr>
          <p:cNvSpPr txBox="1"/>
          <p:nvPr/>
        </p:nvSpPr>
        <p:spPr>
          <a:xfrm rot="16200000">
            <a:off x="-40908" y="2192903"/>
            <a:ext cx="5175995" cy="7251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43"/>
              </a:lnSpc>
            </a:pPr>
            <a:r>
              <a:rPr lang="en-US" sz="6600" dirty="0">
                <a:solidFill>
                  <a:srgbClr val="FFFFFF"/>
                </a:solidFill>
                <a:latin typeface="Garet"/>
              </a:rPr>
              <a:t>2023-2024</a:t>
            </a:r>
          </a:p>
        </p:txBody>
      </p:sp>
      <p:pic>
        <p:nvPicPr>
          <p:cNvPr id="6" name="Picture 5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589A659F-B72D-4CD1-B309-D228E69039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689" y="1329568"/>
            <a:ext cx="14201804" cy="8826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4697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261</TotalTime>
  <Words>1184</Words>
  <Application>Microsoft Office PowerPoint</Application>
  <PresentationFormat>Custom</PresentationFormat>
  <Paragraphs>212</Paragraphs>
  <Slides>18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9" baseType="lpstr">
      <vt:lpstr>Calibri</vt:lpstr>
      <vt:lpstr>Century</vt:lpstr>
      <vt:lpstr>Rubik One</vt:lpstr>
      <vt:lpstr>Garet</vt:lpstr>
      <vt:lpstr>Georgia</vt:lpstr>
      <vt:lpstr>Calibri Light</vt:lpstr>
      <vt:lpstr>Poppins Medium</vt:lpstr>
      <vt:lpstr>Arial</vt:lpstr>
      <vt:lpstr>Sitka Banner</vt:lpstr>
      <vt:lpstr>Office Theme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ACADEMIC PROGRAMS &amp; OPTIONS </vt:lpstr>
      <vt:lpstr>TRANSFER OPTIONS </vt:lpstr>
      <vt:lpstr>TRANSFER AGREEMENTS </vt:lpstr>
      <vt:lpstr>ATHLETICS </vt:lpstr>
      <vt:lpstr>STUDENT SERVICES                  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Tapia Lopez, Saydi</dc:creator>
  <cp:lastModifiedBy>Melissa Bravata</cp:lastModifiedBy>
  <cp:revision>5</cp:revision>
  <dcterms:created xsi:type="dcterms:W3CDTF">2023-10-03T22:47:16Z</dcterms:created>
  <dcterms:modified xsi:type="dcterms:W3CDTF">2023-10-25T22:33:46Z</dcterms:modified>
</cp:coreProperties>
</file>