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4" r:id="rId5"/>
    <p:sldMasterId id="214748367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y="5143500" cx="9144000"/>
  <p:notesSz cx="6858000" cy="9144000"/>
  <p:embeddedFontLst>
    <p:embeddedFont>
      <p:font typeface="Roboto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9360AB8-099A-4117-AFDB-56B6E11B766C}">
  <a:tblStyle styleId="{F9360AB8-099A-4117-AFDB-56B6E11B766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font" Target="fonts/Roboto-bold.fntdata"/><Relationship Id="rId27" Type="http://schemas.openxmlformats.org/officeDocument/2006/relationships/font" Target="fonts/Roboto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Roboto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0" Type="http://schemas.openxmlformats.org/officeDocument/2006/relationships/font" Target="fonts/Roboto-bold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1430f8b7db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g11430f8b7db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1430f8b7db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g11430f8b7db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Today we want to give you some information about what to expect for your students in the coming transition to a secondary district. 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Home school preferred - peer relationships that can develop into healthy friendships through adulthood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Sense of Community for Transition Purposes - consider bus routes, recreation, familiarity with surroundings &amp; employment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657651d22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g2657651d22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1430f8b7db_0_5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11430f8b7db_0_5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11430f8b7db_0_6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11430f8b7db_0_6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657b4dea1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657b4dea1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1430f8b7db_0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g11430f8b7db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Accommodations do not fundamentally alter course content and are afforded to all students thereby fulfilling graduation requirements.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Modifications fundamentally alter the course content, therefore do not fulfill graduation requirements.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Promotion Criteria must be consistent with what the graduation plan is beginning in 8th grade - 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when student is pursuing a diploma goals must be aligned with grade level standards; 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typically a student pursuing graduation will have promotion criteria as district to maintain rigor with peers to meet graduation with the 4-year cohort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657651d22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2657651d22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11948889682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1" name="Google Shape;261;g11948889682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SAI - Language used differs district to district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Pull-out, co-teach or collaborate, learning center, RSP, SDC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Related Services - student requires support towards maximum independence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Speech - prepare for student in community (real world) services start looking more like what would occur naturally - tend to see less 1-to-1 and more classroom embedded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Individual Counseling - service delivery may be different provider based on need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Intensive Individual Services (SCIA) 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not a person, but a service provided to a student for specific needs throughout the day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Aligned to a goal, measurable 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Must be faded towards maximum independence - consider adult whether college or in an adult care facility - 1-to-1 limits access and is typically not provided by regional, unless nursing or medical care is involved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Student-centered discussions 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More involvement of student in the IEP meeting, creation of goals, ownership of accommodations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Consider advocacy needs of an adult under ADA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/>
              <a:t>Difference between ADA and IDEA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1430f8b7db_0_8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g11430f8b7db_0_8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Medical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Does the student have significant limitations in strength, vitality or alertness that prevents him/her from riding the regular bus?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Does the student have a medically fragile condition that prevents riding the regular school bus?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AutoNum type="alphaLcPeriod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Does the student have special medical equipment that must be transported on a specialized school bus? 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Times New Roman"/>
              <a:buAutoNum type="arabicPeriod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Physical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Times New Roman"/>
              <a:buAutoNum type="arabicPeriod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Safety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imes New Roman"/>
              <a:buAutoNum type="alphaLcPeriod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Is there a substantial risk to the student's safety and well-being as a result of significant delays in social, emotional, or cognitive development?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Times New Roman"/>
              <a:buAutoNum type="arabicPeriod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Program Location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657b4dea1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g2657b4dea1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3" name="Google Shape;28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8e8ceec85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28e8ceec85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6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45" name="Google Shape;45;p6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6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6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6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6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" name="Google Shape;50;p6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7" name="Google Shape;57;p8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AUTOLAYOUT">
    <p:bg>
      <p:bgPr>
        <a:solidFill>
          <a:srgbClr val="FFFFFF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3"/>
          <p:cNvSpPr txBox="1"/>
          <p:nvPr>
            <p:ph idx="1" type="body"/>
          </p:nvPr>
        </p:nvSpPr>
        <p:spPr>
          <a:xfrm>
            <a:off x="810900" y="772300"/>
            <a:ext cx="7537500" cy="406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indent="-3556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2pPr>
            <a:lvl3pPr indent="-3556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3pPr>
            <a:lvl4pPr indent="-3556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4pPr>
            <a:lvl5pPr indent="-3556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5pPr>
            <a:lvl6pPr indent="-3556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6pPr>
            <a:lvl7pPr indent="-3556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7pPr>
            <a:lvl8pPr indent="-3556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8pPr>
            <a:lvl9pPr indent="-3556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91" name="Google Shape;91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2" name="Google Shape;9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5" name="Google Shape;9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8" name="Google Shape;98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9" name="Google Shape;9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3" name="Google Shape;103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4" name="Google Shape;10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7" name="Google Shape;10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0" name="Google Shape;110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1" name="Google Shape;111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14" name="Google Shape;11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8" name="Google Shape;118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19" name="Google Shape;119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0" name="Google Shape;12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23" name="Google Shape;123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6" name="Google Shape;126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7" name="Google Shape;127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AUTOLAYOUT_1">
    <p:bg>
      <p:bgPr>
        <a:solidFill>
          <a:srgbClr val="FFFFFF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84F7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2" name="Google Shape;132;p26"/>
          <p:cNvGrpSpPr/>
          <p:nvPr/>
        </p:nvGrpSpPr>
        <p:grpSpPr>
          <a:xfrm>
            <a:off x="386075" y="403061"/>
            <a:ext cx="1354500" cy="137700"/>
            <a:chOff x="386075" y="419725"/>
            <a:chExt cx="1354500" cy="137700"/>
          </a:xfrm>
        </p:grpSpPr>
        <p:sp>
          <p:nvSpPr>
            <p:cNvPr id="133" name="Google Shape;133;p26"/>
            <p:cNvSpPr/>
            <p:nvPr/>
          </p:nvSpPr>
          <p:spPr>
            <a:xfrm>
              <a:off x="386075" y="419725"/>
              <a:ext cx="1354500" cy="137700"/>
            </a:xfrm>
            <a:prstGeom prst="rect">
              <a:avLst/>
            </a:prstGeom>
            <a:noFill/>
            <a:ln cap="flat" cmpd="sng" w="9525">
              <a:solidFill>
                <a:srgbClr val="92C1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26"/>
            <p:cNvSpPr/>
            <p:nvPr/>
          </p:nvSpPr>
          <p:spPr>
            <a:xfrm>
              <a:off x="386075" y="419725"/>
              <a:ext cx="142800" cy="137700"/>
            </a:xfrm>
            <a:prstGeom prst="rect">
              <a:avLst/>
            </a:prstGeom>
            <a:noFill/>
            <a:ln cap="flat" cmpd="sng" w="9525">
              <a:solidFill>
                <a:srgbClr val="92C1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26"/>
            <p:cNvSpPr/>
            <p:nvPr/>
          </p:nvSpPr>
          <p:spPr>
            <a:xfrm>
              <a:off x="687205" y="419725"/>
              <a:ext cx="142800" cy="137700"/>
            </a:xfrm>
            <a:prstGeom prst="rect">
              <a:avLst/>
            </a:prstGeom>
            <a:noFill/>
            <a:ln cap="flat" cmpd="sng" w="9525">
              <a:solidFill>
                <a:srgbClr val="92C1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6" name="Google Shape;136;p26"/>
          <p:cNvSpPr txBox="1"/>
          <p:nvPr>
            <p:ph type="title"/>
          </p:nvPr>
        </p:nvSpPr>
        <p:spPr>
          <a:xfrm>
            <a:off x="311700" y="633225"/>
            <a:ext cx="3127500" cy="7923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7" name="Google Shape;137;p26"/>
          <p:cNvSpPr txBox="1"/>
          <p:nvPr>
            <p:ph idx="1" type="body"/>
          </p:nvPr>
        </p:nvSpPr>
        <p:spPr>
          <a:xfrm>
            <a:off x="311700" y="1432425"/>
            <a:ext cx="3127500" cy="3365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8FDFE"/>
              </a:buClr>
              <a:buSzPts val="1200"/>
              <a:buChar char="●"/>
              <a:defRPr sz="1200">
                <a:solidFill>
                  <a:srgbClr val="E8FDFE"/>
                </a:solidFill>
              </a:defRPr>
            </a:lvl1pPr>
            <a:lvl2pPr indent="-292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8FDFE"/>
              </a:buClr>
              <a:buSzPts val="1000"/>
              <a:buChar char="○"/>
              <a:defRPr sz="1000">
                <a:solidFill>
                  <a:srgbClr val="E8FDFE"/>
                </a:solidFill>
              </a:defRPr>
            </a:lvl2pPr>
            <a:lvl3pPr indent="-2921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8FDFE"/>
              </a:buClr>
              <a:buSzPts val="1000"/>
              <a:buChar char="■"/>
              <a:defRPr sz="1000">
                <a:solidFill>
                  <a:srgbClr val="E8FDFE"/>
                </a:solidFill>
              </a:defRPr>
            </a:lvl3pPr>
            <a:lvl4pPr indent="-2921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8FDFE"/>
              </a:buClr>
              <a:buSzPts val="1000"/>
              <a:buChar char="●"/>
              <a:defRPr sz="1000">
                <a:solidFill>
                  <a:srgbClr val="E8FDFE"/>
                </a:solidFill>
              </a:defRPr>
            </a:lvl4pPr>
            <a:lvl5pPr indent="-2921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8FDFE"/>
              </a:buClr>
              <a:buSzPts val="1000"/>
              <a:buChar char="○"/>
              <a:defRPr sz="1000">
                <a:solidFill>
                  <a:srgbClr val="E8FDFE"/>
                </a:solidFill>
              </a:defRPr>
            </a:lvl5pPr>
            <a:lvl6pPr indent="-2921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8FDFE"/>
              </a:buClr>
              <a:buSzPts val="1000"/>
              <a:buChar char="■"/>
              <a:defRPr sz="1000">
                <a:solidFill>
                  <a:srgbClr val="E8FDFE"/>
                </a:solidFill>
              </a:defRPr>
            </a:lvl6pPr>
            <a:lvl7pPr indent="-2921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8FDFE"/>
              </a:buClr>
              <a:buSzPts val="1000"/>
              <a:buChar char="●"/>
              <a:defRPr sz="1000">
                <a:solidFill>
                  <a:srgbClr val="E8FDFE"/>
                </a:solidFill>
              </a:defRPr>
            </a:lvl7pPr>
            <a:lvl8pPr indent="-2921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8FDFE"/>
              </a:buClr>
              <a:buSzPts val="1000"/>
              <a:buChar char="○"/>
              <a:defRPr sz="1000">
                <a:solidFill>
                  <a:srgbClr val="E8FDFE"/>
                </a:solidFill>
              </a:defRPr>
            </a:lvl8pPr>
            <a:lvl9pPr indent="-2921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8FDFE"/>
              </a:buClr>
              <a:buSzPts val="1000"/>
              <a:buChar char="■"/>
              <a:defRPr sz="1000">
                <a:solidFill>
                  <a:srgbClr val="E8FDFE"/>
                </a:solidFill>
              </a:defRPr>
            </a:lvl9pPr>
          </a:lstStyle>
          <a:p/>
        </p:txBody>
      </p:sp>
      <p:sp>
        <p:nvSpPr>
          <p:cNvPr id="138" name="Google Shape;13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1pPr>
            <a:lvl2pPr lvl="1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2pPr>
            <a:lvl3pPr lvl="2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3pPr>
            <a:lvl4pPr lvl="3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4pPr>
            <a:lvl5pPr lvl="4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5pPr>
            <a:lvl6pPr lvl="5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6pPr>
            <a:lvl7pPr lvl="6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7pPr>
            <a:lvl8pPr lvl="7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8pPr>
            <a:lvl9pPr lvl="8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61616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AUTOLAYOUT">
    <p:bg>
      <p:bgPr>
        <a:solidFill>
          <a:srgbClr val="FFFFFF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7"/>
          <p:cNvSpPr txBox="1"/>
          <p:nvPr>
            <p:ph type="ctrTitle"/>
          </p:nvPr>
        </p:nvSpPr>
        <p:spPr>
          <a:xfrm>
            <a:off x="1375600" y="939000"/>
            <a:ext cx="6369600" cy="2545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42" name="Google Shape;142;p27"/>
          <p:cNvSpPr txBox="1"/>
          <p:nvPr>
            <p:ph idx="1" type="subTitle"/>
          </p:nvPr>
        </p:nvSpPr>
        <p:spPr>
          <a:xfrm>
            <a:off x="1387200" y="3637200"/>
            <a:ext cx="6369600" cy="5673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43" name="Google Shape;14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">
  <p:cSld name="AUTOLAYOUT_3">
    <p:bg>
      <p:bgPr>
        <a:solidFill>
          <a:srgbClr val="FFFFFF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8"/>
          <p:cNvSpPr/>
          <p:nvPr/>
        </p:nvSpPr>
        <p:spPr>
          <a:xfrm>
            <a:off x="0" y="0"/>
            <a:ext cx="35127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8"/>
          <p:cNvSpPr txBox="1"/>
          <p:nvPr>
            <p:ph type="title"/>
          </p:nvPr>
        </p:nvSpPr>
        <p:spPr>
          <a:xfrm>
            <a:off x="311700" y="307825"/>
            <a:ext cx="2631900" cy="4316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48" name="Google Shape;148;p28"/>
          <p:cNvSpPr txBox="1"/>
          <p:nvPr>
            <p:ph idx="1" type="body"/>
          </p:nvPr>
        </p:nvSpPr>
        <p:spPr>
          <a:xfrm>
            <a:off x="4011825" y="364950"/>
            <a:ext cx="4850400" cy="4259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9" name="Google Shape;149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7" name="Google Shape;8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8" name="Google Shape;8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8.png"/><Relationship Id="rId7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hyperlink" Target="https://studentservices.sweetwaterschools.org/#open-enrollment-transfers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8.xml"/><Relationship Id="rId3" Type="http://schemas.openxmlformats.org/officeDocument/2006/relationships/hyperlink" Target="mailto:eduardo.canett@sweetwaterschools.org" TargetMode="External"/><Relationship Id="rId4" Type="http://schemas.openxmlformats.org/officeDocument/2006/relationships/hyperlink" Target="mailto:nancy.walter@sweetwaterschools.org" TargetMode="External"/><Relationship Id="rId5" Type="http://schemas.openxmlformats.org/officeDocument/2006/relationships/hyperlink" Target="mailto:daniel.smirniotis@sweetwaterschools.org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9"/>
          <p:cNvPicPr preferRelativeResize="0"/>
          <p:nvPr/>
        </p:nvPicPr>
        <p:blipFill rotWithShape="1">
          <a:blip r:embed="rId3">
            <a:alphaModFix amt="50000"/>
          </a:blip>
          <a:srcRect b="0" l="19" r="29" t="0"/>
          <a:stretch/>
        </p:blipFill>
        <p:spPr>
          <a:xfrm>
            <a:off x="0" y="0"/>
            <a:ext cx="9144004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9"/>
          <p:cNvSpPr txBox="1"/>
          <p:nvPr>
            <p:ph type="ctrTitle"/>
          </p:nvPr>
        </p:nvSpPr>
        <p:spPr>
          <a:xfrm>
            <a:off x="1375600" y="939000"/>
            <a:ext cx="6369600" cy="254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2024-25</a:t>
            </a:r>
            <a:r>
              <a:rPr lang="en"/>
              <a:t> Transition to Sweetwater Union High School District</a:t>
            </a:r>
            <a:endParaRPr/>
          </a:p>
        </p:txBody>
      </p:sp>
      <p:sp>
        <p:nvSpPr>
          <p:cNvPr id="156" name="Google Shape;156;p29"/>
          <p:cNvSpPr txBox="1"/>
          <p:nvPr>
            <p:ph idx="1" type="subTitle"/>
          </p:nvPr>
        </p:nvSpPr>
        <p:spPr>
          <a:xfrm>
            <a:off x="1387200" y="3637200"/>
            <a:ext cx="6369600" cy="56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2380"/>
              <a:t>CAC</a:t>
            </a:r>
            <a:r>
              <a:rPr lang="en" sz="2380"/>
              <a:t> Meeting</a:t>
            </a:r>
            <a:endParaRPr sz="2380"/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2380"/>
              <a:t>January 11, 2024</a:t>
            </a:r>
            <a:endParaRPr sz="2380"/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138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/>
          <p:nvPr>
            <p:ph type="title"/>
          </p:nvPr>
        </p:nvSpPr>
        <p:spPr>
          <a:xfrm>
            <a:off x="671675" y="376150"/>
            <a:ext cx="8520600" cy="75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" sz="4000"/>
              <a:t>WELCOME!!</a:t>
            </a:r>
            <a:endParaRPr sz="4000"/>
          </a:p>
        </p:txBody>
      </p:sp>
      <p:pic>
        <p:nvPicPr>
          <p:cNvPr id="162" name="Google Shape;16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33145" y="3037900"/>
            <a:ext cx="2234075" cy="131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1663" y="1294813"/>
            <a:ext cx="2628900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25863" y="718475"/>
            <a:ext cx="3028950" cy="151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91400" y="2809288"/>
            <a:ext cx="1940912" cy="1940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1663" y="3409238"/>
            <a:ext cx="3009900" cy="151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Sweetwater Special Services Mission	</a:t>
            </a:r>
            <a:endParaRPr/>
          </a:p>
        </p:txBody>
      </p:sp>
      <p:sp>
        <p:nvSpPr>
          <p:cNvPr id="172" name="Google Shape;172;p31"/>
          <p:cNvSpPr txBox="1"/>
          <p:nvPr>
            <p:ph idx="1" type="body"/>
          </p:nvPr>
        </p:nvSpPr>
        <p:spPr>
          <a:xfrm>
            <a:off x="311700" y="1202530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rgbClr val="351C75"/>
                </a:solidFill>
              </a:rPr>
              <a:t>Sweetwater Union High School District Special Services Department provides special education services for students with disabilities in inclusive learning environments where </a:t>
            </a:r>
            <a:endParaRPr sz="2200">
              <a:solidFill>
                <a:srgbClr val="351C75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351C75"/>
              </a:buClr>
              <a:buSzPts val="2200"/>
              <a:buChar char="●"/>
            </a:pPr>
            <a:r>
              <a:rPr lang="en" sz="2200">
                <a:solidFill>
                  <a:srgbClr val="351C75"/>
                </a:solidFill>
              </a:rPr>
              <a:t>students access a meaningful educational experience, </a:t>
            </a:r>
            <a:endParaRPr sz="2200">
              <a:solidFill>
                <a:srgbClr val="351C75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200"/>
              <a:buChar char="●"/>
            </a:pPr>
            <a:r>
              <a:rPr lang="en" sz="2200">
                <a:solidFill>
                  <a:srgbClr val="351C75"/>
                </a:solidFill>
              </a:rPr>
              <a:t>families and community are equal partners </a:t>
            </a:r>
            <a:endParaRPr sz="2200">
              <a:solidFill>
                <a:srgbClr val="351C75"/>
              </a:solidFill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200"/>
              <a:buChar char="●"/>
            </a:pPr>
            <a:r>
              <a:rPr lang="en" sz="2200">
                <a:solidFill>
                  <a:srgbClr val="351C75"/>
                </a:solidFill>
              </a:rPr>
              <a:t>staff work collaboratively to support student success in their chosen pathway and life goals.</a:t>
            </a:r>
            <a:endParaRPr sz="2200">
              <a:solidFill>
                <a:srgbClr val="351C75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Key Contacts at school site:</a:t>
            </a:r>
            <a:endParaRPr/>
          </a:p>
        </p:txBody>
      </p:sp>
      <p:sp>
        <p:nvSpPr>
          <p:cNvPr id="178" name="Google Shape;178;p3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lang="en"/>
              <a:t>Who should you call?</a:t>
            </a:r>
            <a:endParaRPr/>
          </a:p>
        </p:txBody>
      </p:sp>
      <p:sp>
        <p:nvSpPr>
          <p:cNvPr id="179" name="Google Shape;179;p32"/>
          <p:cNvSpPr/>
          <p:nvPr/>
        </p:nvSpPr>
        <p:spPr>
          <a:xfrm>
            <a:off x="3802943" y="1450850"/>
            <a:ext cx="1538100" cy="442500"/>
          </a:xfrm>
          <a:prstGeom prst="roundRect">
            <a:avLst>
              <a:gd fmla="val 50000" name="adj"/>
            </a:avLst>
          </a:prstGeom>
          <a:solidFill>
            <a:srgbClr val="0944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School Principal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32"/>
          <p:cNvSpPr/>
          <p:nvPr/>
        </p:nvSpPr>
        <p:spPr>
          <a:xfrm>
            <a:off x="5573240" y="2350551"/>
            <a:ext cx="1538100" cy="442500"/>
          </a:xfrm>
          <a:prstGeom prst="roundRect">
            <a:avLst>
              <a:gd fmla="val 50000" name="adj"/>
            </a:avLst>
          </a:prstGeom>
          <a:solidFill>
            <a:srgbClr val="0D5D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Assistant Principal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32"/>
          <p:cNvSpPr/>
          <p:nvPr/>
        </p:nvSpPr>
        <p:spPr>
          <a:xfrm>
            <a:off x="2032647" y="2350551"/>
            <a:ext cx="1538100" cy="442500"/>
          </a:xfrm>
          <a:prstGeom prst="roundRect">
            <a:avLst>
              <a:gd fmla="val 50000" name="adj"/>
            </a:avLst>
          </a:prstGeom>
          <a:solidFill>
            <a:srgbClr val="0D5D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School Psychologist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2"/>
          <p:cNvSpPr/>
          <p:nvPr/>
        </p:nvSpPr>
        <p:spPr>
          <a:xfrm>
            <a:off x="1187400" y="3250253"/>
            <a:ext cx="1538100" cy="442500"/>
          </a:xfrm>
          <a:prstGeom prst="roundRect">
            <a:avLst>
              <a:gd fmla="val 50000" name="adj"/>
            </a:avLst>
          </a:prstGeom>
          <a:solidFill>
            <a:srgbClr val="307B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Service Provider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2"/>
          <p:cNvSpPr/>
          <p:nvPr/>
        </p:nvSpPr>
        <p:spPr>
          <a:xfrm>
            <a:off x="2877893" y="3250253"/>
            <a:ext cx="1538100" cy="442500"/>
          </a:xfrm>
          <a:prstGeom prst="roundRect">
            <a:avLst>
              <a:gd fmla="val 50000" name="adj"/>
            </a:avLst>
          </a:prstGeom>
          <a:solidFill>
            <a:srgbClr val="307B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Case Manager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2"/>
          <p:cNvSpPr/>
          <p:nvPr/>
        </p:nvSpPr>
        <p:spPr>
          <a:xfrm>
            <a:off x="4728000" y="3250253"/>
            <a:ext cx="1538100" cy="442500"/>
          </a:xfrm>
          <a:prstGeom prst="roundRect">
            <a:avLst>
              <a:gd fmla="val 50000" name="adj"/>
            </a:avLst>
          </a:prstGeom>
          <a:solidFill>
            <a:srgbClr val="307B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Classroom Teacher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2"/>
          <p:cNvSpPr/>
          <p:nvPr/>
        </p:nvSpPr>
        <p:spPr>
          <a:xfrm>
            <a:off x="6418493" y="3250253"/>
            <a:ext cx="1538100" cy="442500"/>
          </a:xfrm>
          <a:prstGeom prst="roundRect">
            <a:avLst>
              <a:gd fmla="val 50000" name="adj"/>
            </a:avLst>
          </a:prstGeom>
          <a:solidFill>
            <a:srgbClr val="307B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School Counselor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6" name="Google Shape;186;p32"/>
          <p:cNvCxnSpPr>
            <a:stCxn id="179" idx="2"/>
            <a:endCxn id="180" idx="0"/>
          </p:cNvCxnSpPr>
          <p:nvPr/>
        </p:nvCxnSpPr>
        <p:spPr>
          <a:xfrm flipH="1" rot="-5400000">
            <a:off x="5228543" y="1236800"/>
            <a:ext cx="457200" cy="17703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C2C2C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7" name="Google Shape;187;p32"/>
          <p:cNvCxnSpPr>
            <a:stCxn id="181" idx="0"/>
            <a:endCxn id="179" idx="2"/>
          </p:cNvCxnSpPr>
          <p:nvPr/>
        </p:nvCxnSpPr>
        <p:spPr>
          <a:xfrm rot="-5400000">
            <a:off x="3458247" y="1236801"/>
            <a:ext cx="457200" cy="17703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C2C2C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8" name="Google Shape;188;p32"/>
          <p:cNvCxnSpPr>
            <a:stCxn id="181" idx="2"/>
            <a:endCxn id="183" idx="0"/>
          </p:cNvCxnSpPr>
          <p:nvPr/>
        </p:nvCxnSpPr>
        <p:spPr>
          <a:xfrm flipH="1" rot="-5400000">
            <a:off x="2995647" y="2599101"/>
            <a:ext cx="457200" cy="8451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C2C2C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9" name="Google Shape;189;p32"/>
          <p:cNvCxnSpPr>
            <a:stCxn id="182" idx="0"/>
            <a:endCxn id="181" idx="2"/>
          </p:cNvCxnSpPr>
          <p:nvPr/>
        </p:nvCxnSpPr>
        <p:spPr>
          <a:xfrm rot="-5400000">
            <a:off x="2150400" y="2599103"/>
            <a:ext cx="457200" cy="8451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C2C2C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0" name="Google Shape;190;p32"/>
          <p:cNvCxnSpPr>
            <a:stCxn id="180" idx="2"/>
            <a:endCxn id="185" idx="0"/>
          </p:cNvCxnSpPr>
          <p:nvPr/>
        </p:nvCxnSpPr>
        <p:spPr>
          <a:xfrm flipH="1" rot="-5400000">
            <a:off x="6536390" y="2598951"/>
            <a:ext cx="457200" cy="8454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C2C2C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1" name="Google Shape;191;p32"/>
          <p:cNvCxnSpPr>
            <a:stCxn id="184" idx="0"/>
            <a:endCxn id="180" idx="2"/>
          </p:cNvCxnSpPr>
          <p:nvPr/>
        </p:nvCxnSpPr>
        <p:spPr>
          <a:xfrm rot="-5400000">
            <a:off x="5691000" y="2599103"/>
            <a:ext cx="457200" cy="8451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C2C2C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05250" y="1435750"/>
            <a:ext cx="6335800" cy="342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3"/>
          <p:cNvSpPr txBox="1"/>
          <p:nvPr>
            <p:ph type="title"/>
          </p:nvPr>
        </p:nvSpPr>
        <p:spPr>
          <a:xfrm>
            <a:off x="311700" y="140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Intradistrict Transfer Process</a:t>
            </a:r>
            <a:endParaRPr/>
          </a:p>
        </p:txBody>
      </p:sp>
      <p:sp>
        <p:nvSpPr>
          <p:cNvPr id="198" name="Google Shape;198;p33"/>
          <p:cNvSpPr txBox="1"/>
          <p:nvPr>
            <p:ph idx="1" type="body"/>
          </p:nvPr>
        </p:nvSpPr>
        <p:spPr>
          <a:xfrm>
            <a:off x="311700" y="763425"/>
            <a:ext cx="8520600" cy="42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rgbClr val="000000"/>
                </a:solidFill>
              </a:rPr>
              <a:t>Parent fills out online application </a:t>
            </a:r>
            <a:r>
              <a:rPr lang="en"/>
              <a:t>within the open enrollment window.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Transfer information is found on the </a:t>
            </a:r>
            <a:r>
              <a:rPr lang="en" u="sng">
                <a:solidFill>
                  <a:schemeClr val="hlink"/>
                </a:solidFill>
                <a:hlinkClick r:id="rId4"/>
              </a:rPr>
              <a:t>Student Support Services website</a:t>
            </a:r>
            <a:r>
              <a:rPr lang="en"/>
              <a:t>.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07175" y="1278675"/>
            <a:ext cx="3825125" cy="239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Intradistrict Transfer Process </a:t>
            </a:r>
            <a:endParaRPr/>
          </a:p>
        </p:txBody>
      </p:sp>
      <p:sp>
        <p:nvSpPr>
          <p:cNvPr id="205" name="Google Shape;205;p34"/>
          <p:cNvSpPr txBox="1"/>
          <p:nvPr>
            <p:ph idx="1" type="body"/>
          </p:nvPr>
        </p:nvSpPr>
        <p:spPr>
          <a:xfrm>
            <a:off x="311700" y="1105250"/>
            <a:ext cx="54165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rgbClr val="000000"/>
                </a:solidFill>
              </a:rPr>
              <a:t>Only </a:t>
            </a:r>
            <a:r>
              <a:rPr b="1" lang="en" u="sng">
                <a:solidFill>
                  <a:srgbClr val="000000"/>
                </a:solidFill>
              </a:rPr>
              <a:t>ONE</a:t>
            </a:r>
            <a:r>
              <a:rPr lang="en">
                <a:solidFill>
                  <a:srgbClr val="000000"/>
                </a:solidFill>
              </a:rPr>
              <a:t> application per student may be submitted.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06" name="Google Shape;206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1699" y="2163575"/>
            <a:ext cx="3930600" cy="250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5"/>
          <p:cNvSpPr txBox="1"/>
          <p:nvPr>
            <p:ph type="title"/>
          </p:nvPr>
        </p:nvSpPr>
        <p:spPr>
          <a:xfrm>
            <a:off x="460950" y="482850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  </a:t>
            </a:r>
            <a:r>
              <a:rPr lang="en"/>
              <a:t>                        </a:t>
            </a:r>
            <a:r>
              <a:rPr lang="en"/>
              <a:t>Daily Schedules</a:t>
            </a:r>
            <a:endParaRPr/>
          </a:p>
        </p:txBody>
      </p:sp>
      <p:sp>
        <p:nvSpPr>
          <p:cNvPr id="212" name="Google Shape;212;p35"/>
          <p:cNvSpPr txBox="1"/>
          <p:nvPr>
            <p:ph idx="2" type="body"/>
          </p:nvPr>
        </p:nvSpPr>
        <p:spPr>
          <a:xfrm>
            <a:off x="4653025" y="1436675"/>
            <a:ext cx="4132800" cy="35250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279400" lvl="0" marL="342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May have multiple teachers and classrooms throughout the day.</a:t>
            </a:r>
            <a:endParaRPr sz="1800">
              <a:solidFill>
                <a:srgbClr val="000000"/>
              </a:solidFill>
            </a:endParaRPr>
          </a:p>
          <a:p>
            <a:pPr indent="-2794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Different rules and expectations for each class	</a:t>
            </a:r>
            <a:endParaRPr b="1" sz="1800">
              <a:solidFill>
                <a:srgbClr val="000000"/>
              </a:solidFill>
            </a:endParaRPr>
          </a:p>
          <a:p>
            <a:pPr indent="-2794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Nutrition Break 10 minutes </a:t>
            </a:r>
            <a:endParaRPr sz="1800">
              <a:solidFill>
                <a:srgbClr val="000000"/>
              </a:solidFill>
            </a:endParaRPr>
          </a:p>
          <a:p>
            <a:pPr indent="-2794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Lunch 30 minutes.  </a:t>
            </a:r>
            <a:endParaRPr sz="1800">
              <a:solidFill>
                <a:srgbClr val="000000"/>
              </a:solidFill>
            </a:endParaRPr>
          </a:p>
          <a:p>
            <a:pPr indent="-2794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No recess.</a:t>
            </a:r>
            <a:endParaRPr sz="1800">
              <a:solidFill>
                <a:srgbClr val="000000"/>
              </a:solidFill>
            </a:endParaRPr>
          </a:p>
          <a:p>
            <a:pPr indent="-2794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Variety of bell schedules: </a:t>
            </a:r>
            <a:endParaRPr sz="1800">
              <a:solidFill>
                <a:srgbClr val="000000"/>
              </a:solidFill>
            </a:endParaRPr>
          </a:p>
          <a:p>
            <a:pPr indent="-279400" lvl="1" marL="685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" sz="1800">
                <a:solidFill>
                  <a:srgbClr val="000000"/>
                </a:solidFill>
              </a:rPr>
              <a:t>Block Schedule = 1 hr 45 min periods (3 classes per day)</a:t>
            </a:r>
            <a:endParaRPr sz="1800">
              <a:solidFill>
                <a:srgbClr val="000000"/>
              </a:solidFill>
            </a:endParaRPr>
          </a:p>
          <a:p>
            <a:pPr indent="-279400" lvl="1" marL="685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" sz="1800">
                <a:solidFill>
                  <a:srgbClr val="000000"/>
                </a:solidFill>
              </a:rPr>
              <a:t>Full Day = 50 min per period (all classes every day) </a:t>
            </a:r>
            <a:r>
              <a:rPr b="1" lang="en" sz="1800">
                <a:solidFill>
                  <a:srgbClr val="000000"/>
                </a:solidFill>
              </a:rPr>
              <a:t>	</a:t>
            </a:r>
            <a:endParaRPr b="1" sz="1800">
              <a:solidFill>
                <a:srgbClr val="000000"/>
              </a:solidFill>
            </a:endParaRPr>
          </a:p>
          <a:p>
            <a:pPr indent="-279400" lvl="1" marL="685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</a:pPr>
            <a:r>
              <a:rPr lang="en" sz="1800">
                <a:solidFill>
                  <a:srgbClr val="000000"/>
                </a:solidFill>
              </a:rPr>
              <a:t>Minimum Days with early dismissal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213" name="Google Shape;21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02950"/>
            <a:ext cx="4348225" cy="366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36"/>
          <p:cNvPicPr preferRelativeResize="0"/>
          <p:nvPr/>
        </p:nvPicPr>
        <p:blipFill rotWithShape="1">
          <a:blip r:embed="rId3">
            <a:alphaModFix/>
          </a:blip>
          <a:srcRect b="3479" l="0" r="0" t="3488"/>
          <a:stretch/>
        </p:blipFill>
        <p:spPr>
          <a:xfrm>
            <a:off x="3615001" y="0"/>
            <a:ext cx="5528996" cy="5143506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6"/>
          <p:cNvSpPr txBox="1"/>
          <p:nvPr>
            <p:ph idx="1" type="body"/>
          </p:nvPr>
        </p:nvSpPr>
        <p:spPr>
          <a:xfrm>
            <a:off x="487500" y="1025450"/>
            <a:ext cx="3127500" cy="336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lt1"/>
                </a:solidFill>
              </a:rPr>
              <a:t>Must We Hold an IEP Prior to Fall 2024?</a:t>
            </a:r>
            <a:endParaRPr sz="23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7826"/>
              <a:buFont typeface="Arial"/>
              <a:buNone/>
            </a:pPr>
            <a:r>
              <a:t/>
            </a:r>
            <a:endParaRPr sz="2300">
              <a:solidFill>
                <a:schemeClr val="lt1"/>
              </a:solidFill>
            </a:endParaRPr>
          </a:p>
          <a:p>
            <a:pPr indent="-3467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400"/>
              <a:t>A new IEP does not need to be held until the next scheduled annual IEP.</a:t>
            </a:r>
            <a:endParaRPr sz="2400"/>
          </a:p>
          <a:p>
            <a:pPr indent="-3467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400"/>
              <a:t>Middle school staff  have met already with elementary districts to review </a:t>
            </a:r>
            <a:r>
              <a:rPr lang="en" sz="2400"/>
              <a:t>students’</a:t>
            </a:r>
            <a:r>
              <a:rPr lang="en" sz="2400"/>
              <a:t> IEPs, evaluations, etc  </a:t>
            </a:r>
            <a:endParaRPr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7"/>
          <p:cNvPicPr preferRelativeResize="0"/>
          <p:nvPr/>
        </p:nvPicPr>
        <p:blipFill rotWithShape="1">
          <a:blip r:embed="rId3">
            <a:alphaModFix amt="60000"/>
          </a:blip>
          <a:srcRect b="0" l="25273" r="25268" t="0"/>
          <a:stretch/>
        </p:blipFill>
        <p:spPr>
          <a:xfrm>
            <a:off x="0" y="0"/>
            <a:ext cx="3512598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7"/>
          <p:cNvSpPr txBox="1"/>
          <p:nvPr>
            <p:ph type="title"/>
          </p:nvPr>
        </p:nvSpPr>
        <p:spPr>
          <a:xfrm>
            <a:off x="311700" y="307825"/>
            <a:ext cx="2631900" cy="43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Must We Hold an IEP Prior to Fall 2024?</a:t>
            </a:r>
            <a:endParaRPr/>
          </a:p>
        </p:txBody>
      </p:sp>
      <p:sp>
        <p:nvSpPr>
          <p:cNvPr id="226" name="Google Shape;226;p37"/>
          <p:cNvSpPr txBox="1"/>
          <p:nvPr>
            <p:ph idx="1" type="body"/>
          </p:nvPr>
        </p:nvSpPr>
        <p:spPr>
          <a:xfrm>
            <a:off x="4011825" y="364950"/>
            <a:ext cx="4850400" cy="425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However, in some cases, Sweetwater staff may determine a Transition IEP meeting is needed.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If a Transition IEP meeting is needed, it will be scheduled</a:t>
            </a:r>
            <a:r>
              <a:rPr lang="en" sz="2300"/>
              <a:t> after July 1st, 2024 and before the beginning of the school year</a:t>
            </a:r>
            <a:endParaRPr i="1" sz="23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8"/>
          <p:cNvSpPr txBox="1"/>
          <p:nvPr>
            <p:ph type="title"/>
          </p:nvPr>
        </p:nvSpPr>
        <p:spPr>
          <a:xfrm>
            <a:off x="311700" y="307825"/>
            <a:ext cx="2631900" cy="431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Special Education Programs offered at SUHSD</a:t>
            </a:r>
            <a:endParaRPr/>
          </a:p>
        </p:txBody>
      </p:sp>
      <p:sp>
        <p:nvSpPr>
          <p:cNvPr id="232" name="Google Shape;232;p38"/>
          <p:cNvSpPr txBox="1"/>
          <p:nvPr>
            <p:ph idx="1" type="body"/>
          </p:nvPr>
        </p:nvSpPr>
        <p:spPr>
          <a:xfrm>
            <a:off x="4011825" y="364950"/>
            <a:ext cx="4850400" cy="425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Resource Specialist Program (RSP) </a:t>
            </a:r>
            <a:r>
              <a:rPr b="1" lang="en"/>
              <a:t>- Diploma Bound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2400"/>
              <a:t>Special Day Class (SDC)</a:t>
            </a:r>
            <a:endParaRPr b="1"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2400"/>
              <a:t>- </a:t>
            </a:r>
            <a:r>
              <a:rPr b="1" lang="en"/>
              <a:t>Diploma Bound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2400"/>
              <a:t>Moderate Program (M) </a:t>
            </a:r>
            <a:endParaRPr b="1"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/>
              <a:t>- </a:t>
            </a:r>
            <a:r>
              <a:rPr b="1" lang="en"/>
              <a:t>Non Diploma Bound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 sz="2400"/>
              <a:t>Moderate/Severe Program (M/S) - </a:t>
            </a:r>
            <a:r>
              <a:rPr b="1" lang="en"/>
              <a:t>Non Diploma Bound</a:t>
            </a:r>
            <a:endParaRPr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7" name="Google Shape;237;p39"/>
          <p:cNvGraphicFramePr/>
          <p:nvPr/>
        </p:nvGraphicFramePr>
        <p:xfrm>
          <a:off x="61988" y="32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{F9360AB8-099A-4117-AFDB-56B6E11B766C}</a:tableStyleId>
              </a:tblPr>
              <a:tblGrid>
                <a:gridCol w="1615600"/>
                <a:gridCol w="3713750"/>
                <a:gridCol w="3690675"/>
              </a:tblGrid>
              <a:tr h="879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600">
                          <a:solidFill>
                            <a:schemeClr val="dk1"/>
                          </a:solidFill>
                        </a:rPr>
                        <a:t>Certificate                    of Completion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0"/>
                        <a:buFont typeface="Arial"/>
                        <a:buNone/>
                      </a:pPr>
                      <a:r>
                        <a:rPr lang="en" sz="2600">
                          <a:solidFill>
                            <a:schemeClr val="dk1"/>
                          </a:solidFill>
                        </a:rPr>
                        <a:t>Diploma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rgbClr val="6D9EEB"/>
                    </a:solidFill>
                  </a:tcPr>
                </a:tc>
              </a:tr>
              <a:tr h="879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What it means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 sz="1400" u="none" cap="none" strike="noStrike"/>
                        <a:t>completed high school (moder</a:t>
                      </a:r>
                      <a:r>
                        <a:rPr lang="en"/>
                        <a:t>ate or moderate/severe program)</a:t>
                      </a:r>
                      <a:endParaRPr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 sz="1400" u="none" cap="none" strike="noStrike"/>
                        <a:t>did not meet all graduation requirements</a:t>
                      </a:r>
                      <a:endParaRPr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b="1" lang="en" sz="1400" u="none" cap="none" strike="noStrike"/>
                        <a:t>Still participates in </a:t>
                      </a:r>
                      <a:r>
                        <a:rPr b="1" lang="en"/>
                        <a:t>graduation ceremony</a:t>
                      </a:r>
                      <a:r>
                        <a:rPr b="1" lang="en" sz="1400" u="none" cap="none" strike="noStrike"/>
                        <a:t> with peers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 sz="1400" u="none" cap="none" strike="noStrike"/>
                        <a:t>A student has met all requirements for graduation. 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630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Requirements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dk2"/>
                          </a:solidFill>
                        </a:rPr>
                        <a:t>IEP Team determines courses necessary to meet IEP Goals and progress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>
                          <a:solidFill>
                            <a:schemeClr val="dk2"/>
                          </a:solidFill>
                        </a:rPr>
                        <a:t>Must pass ALL grade-level English, Math, Science, Social Science, etc. 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889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Curriculum Modification Allowed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Yes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cap="none" strike="noStrike"/>
                        <a:t>May NOT alter the standard nor change what is learned (i.e. Braille does not change what is learned)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25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/>
                        <a:t>Transition Service Delivery 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en" sz="1400" u="none" cap="none" strike="noStrike">
                          <a:solidFill>
                            <a:schemeClr val="dk2"/>
                          </a:solidFill>
                        </a:rPr>
                        <a:t>Individual </a:t>
                      </a:r>
                      <a:r>
                        <a:rPr lang="en" sz="1400" u="none" cap="none" strike="noStrike"/>
                        <a:t>Transition Plan begins age 16. </a:t>
                      </a:r>
                      <a:endParaRPr sz="1400" u="none" cap="none" strike="noStrike"/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en" sz="1400" u="none" cap="none" strike="noStrike"/>
                        <a:t>After completion may receive transition services through Transition Program up until age 22.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en" sz="1400" u="none" cap="none" strike="noStrike">
                          <a:solidFill>
                            <a:schemeClr val="dk2"/>
                          </a:solidFill>
                        </a:rPr>
                        <a:t>Individual Transition Plan begins age 16. </a:t>
                      </a:r>
                      <a:endParaRPr sz="1400" u="none" cap="none" strike="noStrike">
                        <a:solidFill>
                          <a:schemeClr val="dk2"/>
                        </a:solidFill>
                      </a:endParaRPr>
                    </a:p>
                    <a:p>
                      <a:pPr indent="-3175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Arial"/>
                        <a:buChar char="●"/>
                      </a:pPr>
                      <a:r>
                        <a:rPr lang="en" sz="1400" u="none" cap="none" strike="noStrike">
                          <a:solidFill>
                            <a:schemeClr val="dk2"/>
                          </a:solidFill>
                        </a:rPr>
                        <a:t>After diploma no longer eligible for IEP services.</a:t>
                      </a:r>
                      <a:endParaRPr sz="1400" u="none" cap="none" strike="noStrike">
                        <a:solidFill>
                          <a:schemeClr val="dk2"/>
                        </a:solidFill>
                      </a:endParaRPr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Why have this conversation now?</a:t>
            </a:r>
            <a:endParaRPr/>
          </a:p>
        </p:txBody>
      </p:sp>
      <p:sp>
        <p:nvSpPr>
          <p:cNvPr id="243" name="Google Shape;243;p4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2"/>
                </a:solidFill>
              </a:rPr>
              <a:t>You may already be having this conversation when discussing Promotion Criteria in the Offer of FAPE: Educational Setting page of your student’s IEP (check)</a:t>
            </a:r>
            <a:endParaRPr b="1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u="sng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u="sng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244" name="Google Shape;244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214" y="1928150"/>
            <a:ext cx="8693556" cy="107725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5" name="Google Shape;245;p40"/>
          <p:cNvSpPr/>
          <p:nvPr/>
        </p:nvSpPr>
        <p:spPr>
          <a:xfrm rot="-3644121">
            <a:off x="2127909" y="2877421"/>
            <a:ext cx="1820212" cy="72704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40"/>
          <p:cNvSpPr txBox="1"/>
          <p:nvPr/>
        </p:nvSpPr>
        <p:spPr>
          <a:xfrm>
            <a:off x="1268475" y="3880500"/>
            <a:ext cx="1658400" cy="538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latin typeface="Roboto"/>
                <a:ea typeface="Roboto"/>
                <a:cs typeface="Roboto"/>
                <a:sym typeface="Roboto"/>
              </a:rPr>
              <a:t>DIPLOMA </a:t>
            </a:r>
            <a:endParaRPr b="1" sz="2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7" name="Google Shape;247;p40"/>
          <p:cNvSpPr/>
          <p:nvPr/>
        </p:nvSpPr>
        <p:spPr>
          <a:xfrm rot="-6950313">
            <a:off x="4460393" y="2956807"/>
            <a:ext cx="1819948" cy="72723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40"/>
          <p:cNvSpPr txBox="1"/>
          <p:nvPr/>
        </p:nvSpPr>
        <p:spPr>
          <a:xfrm>
            <a:off x="4122525" y="3880500"/>
            <a:ext cx="4315800" cy="8928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latin typeface="Roboto"/>
                <a:ea typeface="Roboto"/>
                <a:cs typeface="Roboto"/>
                <a:sym typeface="Roboto"/>
              </a:rPr>
              <a:t>CERTIFICATE OF COMPLETION </a:t>
            </a:r>
            <a:endParaRPr b="1" sz="23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41"/>
          <p:cNvPicPr preferRelativeResize="0"/>
          <p:nvPr/>
        </p:nvPicPr>
        <p:blipFill rotWithShape="1">
          <a:blip r:embed="rId3">
            <a:alphaModFix amt="80000"/>
          </a:blip>
          <a:srcRect b="0" l="0" r="0" t="0"/>
          <a:stretch/>
        </p:blipFill>
        <p:spPr>
          <a:xfrm>
            <a:off x="0" y="0"/>
            <a:ext cx="9144003" cy="5143496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41"/>
          <p:cNvSpPr txBox="1"/>
          <p:nvPr>
            <p:ph idx="1" type="body"/>
          </p:nvPr>
        </p:nvSpPr>
        <p:spPr>
          <a:xfrm>
            <a:off x="810900" y="772300"/>
            <a:ext cx="7537500" cy="406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Graduation Plan:</a:t>
            </a:r>
            <a:r>
              <a:rPr lang="en"/>
              <a:t> Must be completed for student in grade 8 and higher.</a:t>
            </a:r>
            <a:endParaRPr/>
          </a:p>
          <a:p>
            <a:pPr indent="-381000" lvl="0" marL="1371600" rtl="0" algn="l">
              <a:spcBef>
                <a:spcPts val="1600"/>
              </a:spcBef>
              <a:spcAft>
                <a:spcPts val="0"/>
              </a:spcAft>
              <a:buSzPts val="2400"/>
              <a:buChar char="-"/>
            </a:pPr>
            <a:r>
              <a:rPr lang="en"/>
              <a:t>Indicate date when the student is expected to graduate or receive a certificate of completion (4-year cohort)</a:t>
            </a:r>
            <a:endParaRPr/>
          </a:p>
          <a:p>
            <a:pPr indent="-381000" lvl="0" marL="1371600" rtl="0" algn="l">
              <a:spcBef>
                <a:spcPts val="1600"/>
              </a:spcBef>
              <a:spcAft>
                <a:spcPts val="0"/>
              </a:spcAft>
              <a:buSzPts val="2400"/>
              <a:buChar char="-"/>
            </a:pPr>
            <a:r>
              <a:rPr lang="en"/>
              <a:t>Indicate if the student is/or will be taking classes toward a certification of completion.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41"/>
          <p:cNvSpPr/>
          <p:nvPr/>
        </p:nvSpPr>
        <p:spPr>
          <a:xfrm rot="-1230">
            <a:off x="1331109" y="1411756"/>
            <a:ext cx="838500" cy="7269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41"/>
          <p:cNvSpPr txBox="1"/>
          <p:nvPr/>
        </p:nvSpPr>
        <p:spPr>
          <a:xfrm>
            <a:off x="296050" y="1575100"/>
            <a:ext cx="974100" cy="4002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Roboto"/>
                <a:ea typeface="Roboto"/>
                <a:cs typeface="Roboto"/>
                <a:sym typeface="Roboto"/>
              </a:rPr>
              <a:t>DIPLOMA 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" name="Google Shape;257;p41"/>
          <p:cNvSpPr/>
          <p:nvPr/>
        </p:nvSpPr>
        <p:spPr>
          <a:xfrm rot="-1230">
            <a:off x="1331109" y="2888681"/>
            <a:ext cx="838500" cy="7269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41"/>
          <p:cNvSpPr txBox="1"/>
          <p:nvPr/>
        </p:nvSpPr>
        <p:spPr>
          <a:xfrm>
            <a:off x="67800" y="2990525"/>
            <a:ext cx="1263300" cy="523200"/>
          </a:xfrm>
          <a:prstGeom prst="rect">
            <a:avLst/>
          </a:prstGeom>
          <a:solidFill>
            <a:srgbClr val="CFE2F3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Roboto"/>
                <a:ea typeface="Roboto"/>
                <a:cs typeface="Roboto"/>
                <a:sym typeface="Roboto"/>
              </a:rPr>
              <a:t>CERTIFICATE OF COMPLETION </a:t>
            </a:r>
            <a:endParaRPr b="1" sz="11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2"/>
          <p:cNvSpPr txBox="1"/>
          <p:nvPr>
            <p:ph type="title"/>
          </p:nvPr>
        </p:nvSpPr>
        <p:spPr>
          <a:xfrm>
            <a:off x="356100" y="2008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Related Services - Delivery Models</a:t>
            </a:r>
            <a:endParaRPr/>
          </a:p>
        </p:txBody>
      </p:sp>
      <p:sp>
        <p:nvSpPr>
          <p:cNvPr id="264" name="Google Shape;264;p42"/>
          <p:cNvSpPr txBox="1"/>
          <p:nvPr>
            <p:ph idx="1" type="body"/>
          </p:nvPr>
        </p:nvSpPr>
        <p:spPr>
          <a:xfrm>
            <a:off x="311700" y="1017800"/>
            <a:ext cx="8520600" cy="35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solidFill>
                  <a:srgbClr val="31394D"/>
                </a:solidFill>
              </a:rPr>
              <a:t>Services are comparable, but may look different based on the needs of student in a new learning environment:</a:t>
            </a:r>
            <a:endParaRPr sz="2400">
              <a:solidFill>
                <a:srgbClr val="31394D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>
              <a:solidFill>
                <a:srgbClr val="31394D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94D"/>
              </a:buClr>
              <a:buSzPts val="2400"/>
              <a:buFont typeface="Roboto"/>
              <a:buAutoNum type="arabicPeriod"/>
            </a:pPr>
            <a:r>
              <a:rPr lang="en" sz="2400">
                <a:solidFill>
                  <a:srgbClr val="31394D"/>
                </a:solidFill>
              </a:rPr>
              <a:t>Specialized Academic Instruction </a:t>
            </a:r>
            <a:endParaRPr sz="2400">
              <a:solidFill>
                <a:srgbClr val="31394D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94D"/>
              </a:buClr>
              <a:buSzPts val="2400"/>
              <a:buFont typeface="Roboto"/>
              <a:buAutoNum type="arabicPeriod"/>
            </a:pPr>
            <a:r>
              <a:rPr lang="en" sz="2400">
                <a:solidFill>
                  <a:srgbClr val="31394D"/>
                </a:solidFill>
              </a:rPr>
              <a:t>Related Services </a:t>
            </a:r>
            <a:endParaRPr sz="2400">
              <a:solidFill>
                <a:srgbClr val="31394D"/>
              </a:solidFill>
            </a:endParaRPr>
          </a:p>
          <a:p>
            <a:pPr indent="-3810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94D"/>
              </a:buClr>
              <a:buSzPts val="2400"/>
              <a:buFont typeface="Arial"/>
              <a:buAutoNum type="alphaLcPeriod"/>
            </a:pPr>
            <a:r>
              <a:rPr lang="en" sz="2400">
                <a:solidFill>
                  <a:srgbClr val="31394D"/>
                </a:solidFill>
              </a:rPr>
              <a:t>Speech </a:t>
            </a:r>
            <a:endParaRPr sz="2400">
              <a:solidFill>
                <a:srgbClr val="31394D"/>
              </a:solidFill>
            </a:endParaRPr>
          </a:p>
          <a:p>
            <a:pPr indent="-3810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94D"/>
              </a:buClr>
              <a:buSzPts val="2400"/>
              <a:buFont typeface="Arial"/>
              <a:buAutoNum type="alphaLcPeriod"/>
            </a:pPr>
            <a:r>
              <a:rPr lang="en" sz="2400">
                <a:solidFill>
                  <a:srgbClr val="31394D"/>
                </a:solidFill>
              </a:rPr>
              <a:t>Individual Counseling</a:t>
            </a:r>
            <a:endParaRPr sz="2400">
              <a:solidFill>
                <a:srgbClr val="31394D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94D"/>
              </a:buClr>
              <a:buSzPts val="2400"/>
              <a:buFont typeface="Roboto"/>
              <a:buAutoNum type="arabicPeriod"/>
            </a:pPr>
            <a:r>
              <a:rPr lang="en" sz="2400">
                <a:solidFill>
                  <a:srgbClr val="31394D"/>
                </a:solidFill>
              </a:rPr>
              <a:t>Intensive Individual Services (SCIA) </a:t>
            </a:r>
            <a:endParaRPr sz="2400">
              <a:solidFill>
                <a:srgbClr val="31394D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94D"/>
              </a:buClr>
              <a:buSzPts val="2400"/>
              <a:buFont typeface="Roboto"/>
              <a:buAutoNum type="arabicPeriod"/>
            </a:pPr>
            <a:r>
              <a:rPr lang="en" sz="2400">
                <a:solidFill>
                  <a:srgbClr val="31394D"/>
                </a:solidFill>
              </a:rPr>
              <a:t>Student-centered Discussions </a:t>
            </a:r>
            <a:endParaRPr sz="2400">
              <a:solidFill>
                <a:srgbClr val="31394D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>
              <a:solidFill>
                <a:srgbClr val="31394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65" name="Google Shape;26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5325" y="1949725"/>
            <a:ext cx="2383375" cy="271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3"/>
          <p:cNvSpPr txBox="1"/>
          <p:nvPr>
            <p:ph type="title"/>
          </p:nvPr>
        </p:nvSpPr>
        <p:spPr>
          <a:xfrm>
            <a:off x="311700" y="1735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7142"/>
              <a:buNone/>
            </a:pPr>
            <a:r>
              <a:rPr lang="en"/>
              <a:t>Transportation</a:t>
            </a:r>
            <a:endParaRPr/>
          </a:p>
        </p:txBody>
      </p:sp>
      <p:sp>
        <p:nvSpPr>
          <p:cNvPr id="271" name="Google Shape;271;p43"/>
          <p:cNvSpPr txBox="1"/>
          <p:nvPr>
            <p:ph idx="1" type="body"/>
          </p:nvPr>
        </p:nvSpPr>
        <p:spPr>
          <a:xfrm>
            <a:off x="311700" y="781300"/>
            <a:ext cx="8520600" cy="39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>
                <a:solidFill>
                  <a:srgbClr val="31394D"/>
                </a:solidFill>
              </a:rPr>
              <a:t>IEP Team Considers Student’s Unique Needs:</a:t>
            </a:r>
            <a:endParaRPr sz="2400">
              <a:solidFill>
                <a:srgbClr val="31394D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>
              <a:solidFill>
                <a:srgbClr val="31394D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94D"/>
              </a:buClr>
              <a:buSzPts val="2400"/>
              <a:buFont typeface="Roboto"/>
              <a:buAutoNum type="arabicPeriod"/>
            </a:pPr>
            <a:r>
              <a:rPr lang="en" sz="2400">
                <a:solidFill>
                  <a:srgbClr val="31394D"/>
                </a:solidFill>
              </a:rPr>
              <a:t>Medical Diagnosis and Health Needs</a:t>
            </a:r>
            <a:endParaRPr sz="2400">
              <a:solidFill>
                <a:srgbClr val="31394D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94D"/>
              </a:buClr>
              <a:buSzPts val="2400"/>
              <a:buFont typeface="Roboto"/>
              <a:buAutoNum type="arabicPeriod"/>
            </a:pPr>
            <a:r>
              <a:rPr lang="en" sz="2400">
                <a:solidFill>
                  <a:srgbClr val="31394D"/>
                </a:solidFill>
              </a:rPr>
              <a:t>Physical Needs (Wheelchair, VI , DHH)</a:t>
            </a:r>
            <a:endParaRPr sz="2400">
              <a:solidFill>
                <a:srgbClr val="31394D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94D"/>
              </a:buClr>
              <a:buSzPts val="2400"/>
              <a:buFont typeface="Roboto"/>
              <a:buAutoNum type="arabicPeriod"/>
            </a:pPr>
            <a:r>
              <a:rPr lang="en" sz="2400">
                <a:solidFill>
                  <a:srgbClr val="31394D"/>
                </a:solidFill>
              </a:rPr>
              <a:t>Safety Needs</a:t>
            </a:r>
            <a:endParaRPr sz="2400">
              <a:solidFill>
                <a:srgbClr val="31394D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94D"/>
              </a:buClr>
              <a:buSzPts val="2400"/>
              <a:buFont typeface="Roboto"/>
              <a:buAutoNum type="arabicPeriod"/>
            </a:pPr>
            <a:r>
              <a:rPr lang="en" sz="2400">
                <a:solidFill>
                  <a:srgbClr val="31394D"/>
                </a:solidFill>
              </a:rPr>
              <a:t>Program Location (IEP team decision)</a:t>
            </a:r>
            <a:endParaRPr sz="2400">
              <a:solidFill>
                <a:srgbClr val="31394D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31394D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1394D"/>
                </a:solidFill>
              </a:rPr>
              <a:t>Students may </a:t>
            </a:r>
            <a:r>
              <a:rPr b="1" lang="en" sz="2400" u="sng">
                <a:solidFill>
                  <a:srgbClr val="31394D"/>
                </a:solidFill>
              </a:rPr>
              <a:t>no longer need transportation services</a:t>
            </a:r>
            <a:r>
              <a:rPr b="1" lang="en" sz="2400">
                <a:solidFill>
                  <a:srgbClr val="31394D"/>
                </a:solidFill>
              </a:rPr>
              <a:t> if the IEP services/program is available in their “new”                home school </a:t>
            </a:r>
            <a:endParaRPr b="1" sz="2400">
              <a:solidFill>
                <a:srgbClr val="31394D"/>
              </a:solidFill>
            </a:endParaRPr>
          </a:p>
        </p:txBody>
      </p:sp>
      <p:pic>
        <p:nvPicPr>
          <p:cNvPr id="272" name="Google Shape;272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3728" y="1423350"/>
            <a:ext cx="2618927" cy="180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4"/>
          <p:cNvSpPr txBox="1"/>
          <p:nvPr>
            <p:ph type="title"/>
          </p:nvPr>
        </p:nvSpPr>
        <p:spPr>
          <a:xfrm>
            <a:off x="460950" y="55697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   24-25 School Calendar</a:t>
            </a:r>
            <a:endParaRPr/>
          </a:p>
        </p:txBody>
      </p:sp>
      <p:sp>
        <p:nvSpPr>
          <p:cNvPr id="278" name="Google Shape;278;p44"/>
          <p:cNvSpPr txBox="1"/>
          <p:nvPr>
            <p:ph idx="1" type="body"/>
          </p:nvPr>
        </p:nvSpPr>
        <p:spPr>
          <a:xfrm>
            <a:off x="290150" y="1436675"/>
            <a:ext cx="3999900" cy="27102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rPr b="1" i="1" lang="en" sz="1800" u="sng">
                <a:solidFill>
                  <a:srgbClr val="000000"/>
                </a:solidFill>
                <a:highlight>
                  <a:srgbClr val="FFFF00"/>
                </a:highlight>
              </a:rPr>
              <a:t>Wednesday July 24, 2024 </a:t>
            </a:r>
            <a:endParaRPr b="1" i="1" sz="1800" u="sng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rPr b="1" lang="en" sz="1800">
                <a:solidFill>
                  <a:srgbClr val="000000"/>
                </a:solidFill>
                <a:highlight>
                  <a:srgbClr val="FFFF00"/>
                </a:highlight>
              </a:rPr>
              <a:t>First Day of School for Students!</a:t>
            </a:r>
            <a:endParaRPr i="1" sz="1800" u="sng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en" sz="1800" u="sng">
                <a:solidFill>
                  <a:srgbClr val="000000"/>
                </a:solidFill>
              </a:rPr>
              <a:t>Monday &amp; Tuesday /July 22 - 23</a:t>
            </a:r>
            <a:endParaRPr i="1" sz="1800" u="sng">
              <a:solidFill>
                <a:srgbClr val="000000"/>
              </a:solidFill>
            </a:endParaRPr>
          </a:p>
          <a:p>
            <a:pPr indent="457200" lvl="0" marL="0" rtl="0" algn="l">
              <a:spcBef>
                <a:spcPts val="1600"/>
              </a:spcBef>
              <a:spcAft>
                <a:spcPts val="1200"/>
              </a:spcAft>
              <a:buSzPts val="1400"/>
              <a:buNone/>
            </a:pPr>
            <a:r>
              <a:rPr lang="en" sz="1800">
                <a:solidFill>
                  <a:srgbClr val="000000"/>
                </a:solidFill>
              </a:rPr>
              <a:t>Staff Report Preparation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79" name="Google Shape;279;p44"/>
          <p:cNvSpPr txBox="1"/>
          <p:nvPr>
            <p:ph idx="2" type="body"/>
          </p:nvPr>
        </p:nvSpPr>
        <p:spPr>
          <a:xfrm>
            <a:off x="4653025" y="1436675"/>
            <a:ext cx="4132800" cy="3525000"/>
          </a:xfrm>
          <a:prstGeom prst="rect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280" name="Google Shape;28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9175" y="3474375"/>
            <a:ext cx="1414500" cy="14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5"/>
          <p:cNvSpPr txBox="1"/>
          <p:nvPr>
            <p:ph type="title"/>
          </p:nvPr>
        </p:nvSpPr>
        <p:spPr>
          <a:xfrm>
            <a:off x="199400" y="1245825"/>
            <a:ext cx="35253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" sz="4800"/>
              <a:t>Questions?</a:t>
            </a:r>
            <a:endParaRPr sz="4800"/>
          </a:p>
        </p:txBody>
      </p:sp>
      <p:pic>
        <p:nvPicPr>
          <p:cNvPr id="286" name="Google Shape;286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96950" y="1418875"/>
            <a:ext cx="4814705" cy="360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SUHSD Contact Information</a:t>
            </a:r>
            <a:endParaRPr/>
          </a:p>
        </p:txBody>
      </p:sp>
      <p:sp>
        <p:nvSpPr>
          <p:cNvPr id="292" name="Google Shape;292;p46"/>
          <p:cNvSpPr txBox="1"/>
          <p:nvPr>
            <p:ph idx="1" type="body"/>
          </p:nvPr>
        </p:nvSpPr>
        <p:spPr>
          <a:xfrm>
            <a:off x="311700" y="1152475"/>
            <a:ext cx="8520600" cy="36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chemeClr val="lt1"/>
                </a:highlight>
              </a:rPr>
              <a:t>Special Services Main Number: 619-796-7500</a:t>
            </a:r>
            <a:endParaRPr sz="1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 u="sng"/>
              <a:t>Program Managers</a:t>
            </a:r>
            <a:br>
              <a:rPr lang="en" sz="1300"/>
            </a:br>
            <a:r>
              <a:rPr b="1" lang="en" sz="1300"/>
              <a:t>Ed Canett</a:t>
            </a:r>
            <a:r>
              <a:rPr lang="en" sz="1300"/>
              <a:t>, </a:t>
            </a:r>
            <a:r>
              <a:rPr lang="en" sz="13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eduardo.canett@sweetwaterschools.org</a:t>
            </a:r>
            <a:r>
              <a:rPr lang="en" sz="1300"/>
              <a:t>, 619-796-7568</a:t>
            </a:r>
            <a:br>
              <a:rPr lang="en" sz="1300"/>
            </a:br>
            <a:r>
              <a:rPr i="1" lang="en" sz="1300"/>
              <a:t>Middle Schools:</a:t>
            </a:r>
            <a:r>
              <a:rPr lang="en" sz="1300"/>
              <a:t> Eastlake, Rancho del Rey</a:t>
            </a:r>
            <a:br>
              <a:rPr lang="en" sz="1300"/>
            </a:br>
            <a:r>
              <a:rPr i="1" lang="en" sz="1300"/>
              <a:t>High Schools:</a:t>
            </a:r>
            <a:r>
              <a:rPr lang="en" sz="1300"/>
              <a:t> Eastlake</a:t>
            </a:r>
            <a:r>
              <a:rPr lang="en" sz="1300"/>
              <a:t>, Olympian, Otay Ranch, San Ysidro </a:t>
            </a:r>
            <a:br>
              <a:rPr lang="en" sz="1300"/>
            </a:br>
            <a:r>
              <a:rPr lang="en" sz="1300"/>
              <a:t>Palomar, Alta Vista, Life School, Options Sec, Alternative Ed. 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300"/>
              <a:t>Nancy Walter</a:t>
            </a:r>
            <a:r>
              <a:rPr lang="en" sz="1300"/>
              <a:t>, </a:t>
            </a:r>
            <a:r>
              <a:rPr lang="en" sz="1300" u="sng">
                <a:solidFill>
                  <a:schemeClr val="hlink"/>
                </a:solidFill>
                <a:hlinkClick r:id="rId4"/>
              </a:rPr>
              <a:t>nancy.walter@sweetwaterschools.org</a:t>
            </a:r>
            <a:r>
              <a:rPr lang="en" sz="1300"/>
              <a:t>, 619-796-7557</a:t>
            </a:r>
            <a:br>
              <a:rPr lang="en" sz="1300"/>
            </a:br>
            <a:r>
              <a:rPr i="1" lang="en" sz="1300"/>
              <a:t>Middle Schools:</a:t>
            </a:r>
            <a:r>
              <a:rPr lang="en" sz="1300"/>
              <a:t> Bonita Vista, Chula Vista, Granger, Mar Vista, National City</a:t>
            </a:r>
            <a:br>
              <a:rPr lang="en" sz="1300"/>
            </a:br>
            <a:r>
              <a:rPr i="1" lang="en" sz="1300"/>
              <a:t>High Schools: </a:t>
            </a:r>
            <a:r>
              <a:rPr lang="en" sz="1300"/>
              <a:t>Bonita Vista, Chula Vista, Mar Vista, Sweetwater</a:t>
            </a:r>
            <a:br>
              <a:rPr lang="en" sz="1300"/>
            </a:br>
            <a:br>
              <a:rPr lang="en" sz="1300"/>
            </a:br>
            <a:r>
              <a:rPr b="1" lang="en" sz="1300"/>
              <a:t>Daniel Smirniotis</a:t>
            </a:r>
            <a:r>
              <a:rPr lang="en" sz="1300"/>
              <a:t>, </a:t>
            </a:r>
            <a:r>
              <a:rPr lang="en" sz="1300" u="sng">
                <a:solidFill>
                  <a:schemeClr val="hlink"/>
                </a:solidFill>
                <a:hlinkClick r:id="rId5"/>
              </a:rPr>
              <a:t>daniel.smirniotis@sweetwaterschools.org</a:t>
            </a:r>
            <a:r>
              <a:rPr lang="en" sz="1300"/>
              <a:t>, 619-796-7553</a:t>
            </a:r>
            <a:br>
              <a:rPr lang="en" sz="1300"/>
            </a:br>
            <a:r>
              <a:rPr i="1" lang="en" sz="1300"/>
              <a:t>Middle Schools: </a:t>
            </a:r>
            <a:r>
              <a:rPr lang="en" sz="1300"/>
              <a:t>Castle Park, Hilltop, Montgomery, Southwest</a:t>
            </a:r>
            <a:br>
              <a:rPr lang="en" sz="1300"/>
            </a:br>
            <a:r>
              <a:rPr i="1" lang="en" sz="1300"/>
              <a:t>High Schools: </a:t>
            </a:r>
            <a:r>
              <a:rPr lang="en" sz="1300"/>
              <a:t>Castle Park, Hilltop, Montgomery, Southwest</a:t>
            </a:r>
            <a:br>
              <a:rPr lang="en" sz="1300"/>
            </a:br>
            <a:r>
              <a:rPr lang="en" sz="1300"/>
              <a:t>East Hills Academy</a:t>
            </a:r>
            <a:endParaRPr sz="13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7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t/>
            </a:r>
            <a:endParaRPr/>
          </a:p>
        </p:txBody>
      </p:sp>
      <p:pic>
        <p:nvPicPr>
          <p:cNvPr id="298" name="Google Shape;298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0250" y="526350"/>
            <a:ext cx="7885175" cy="409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