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62" r:id="rId4"/>
    <p:sldId id="257" r:id="rId5"/>
    <p:sldId id="265" r:id="rId6"/>
    <p:sldId id="258" r:id="rId7"/>
    <p:sldId id="260" r:id="rId8"/>
    <p:sldId id="261" r:id="rId9"/>
    <p:sldId id="259" r:id="rId10"/>
    <p:sldId id="264" r:id="rId11"/>
    <p:sldId id="266" r:id="rId12"/>
    <p:sldId id="269" r:id="rId13"/>
    <p:sldId id="268" r:id="rId14"/>
    <p:sldId id="273" r:id="rId15"/>
    <p:sldId id="267" r:id="rId16"/>
    <p:sldId id="270" r:id="rId17"/>
    <p:sldId id="271"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82" autoAdjust="0"/>
    <p:restoredTop sz="94660"/>
  </p:normalViewPr>
  <p:slideViewPr>
    <p:cSldViewPr snapToGrid="0">
      <p:cViewPr varScale="1">
        <p:scale>
          <a:sx n="56" d="100"/>
          <a:sy n="56" d="100"/>
        </p:scale>
        <p:origin x="792" y="3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5A9807-8734-4542-9C4F-34A405BF814B}" type="datetimeFigureOut">
              <a:rPr lang="en-GB" smtClean="0"/>
              <a:t>14/01/2024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2DE9DA2-9D80-4490-8694-CDA3B678E5D2}" type="slidenum">
              <a:rPr lang="en-GB" smtClean="0"/>
              <a:t>‹#›</a:t>
            </a:fld>
            <a:endParaRPr lang="en-GB"/>
          </a:p>
        </p:txBody>
      </p:sp>
    </p:spTree>
    <p:extLst>
      <p:ext uri="{BB962C8B-B14F-4D97-AF65-F5344CB8AC3E}">
        <p14:creationId xmlns:p14="http://schemas.microsoft.com/office/powerpoint/2010/main" val="3890731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5A9807-8734-4542-9C4F-34A405BF814B}" type="datetimeFigureOut">
              <a:rPr lang="en-GB" smtClean="0"/>
              <a:t>14/01/2024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2DE9DA2-9D80-4490-8694-CDA3B678E5D2}" type="slidenum">
              <a:rPr lang="en-GB" smtClean="0"/>
              <a:t>‹#›</a:t>
            </a:fld>
            <a:endParaRPr lang="en-GB"/>
          </a:p>
        </p:txBody>
      </p:sp>
    </p:spTree>
    <p:extLst>
      <p:ext uri="{BB962C8B-B14F-4D97-AF65-F5344CB8AC3E}">
        <p14:creationId xmlns:p14="http://schemas.microsoft.com/office/powerpoint/2010/main" val="3405349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5A9807-8734-4542-9C4F-34A405BF814B}" type="datetimeFigureOut">
              <a:rPr lang="en-GB" smtClean="0"/>
              <a:t>14/01/2024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2DE9DA2-9D80-4490-8694-CDA3B678E5D2}" type="slidenum">
              <a:rPr lang="en-GB" smtClean="0"/>
              <a:t>‹#›</a:t>
            </a:fld>
            <a:endParaRPr lang="en-GB"/>
          </a:p>
        </p:txBody>
      </p:sp>
    </p:spTree>
    <p:extLst>
      <p:ext uri="{BB962C8B-B14F-4D97-AF65-F5344CB8AC3E}">
        <p14:creationId xmlns:p14="http://schemas.microsoft.com/office/powerpoint/2010/main" val="2247394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5A9807-8734-4542-9C4F-34A405BF814B}" type="datetimeFigureOut">
              <a:rPr lang="en-GB" smtClean="0"/>
              <a:t>14/01/2024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2DE9DA2-9D80-4490-8694-CDA3B678E5D2}" type="slidenum">
              <a:rPr lang="en-GB" smtClean="0"/>
              <a:t>‹#›</a:t>
            </a:fld>
            <a:endParaRPr lang="en-GB"/>
          </a:p>
        </p:txBody>
      </p:sp>
    </p:spTree>
    <p:extLst>
      <p:ext uri="{BB962C8B-B14F-4D97-AF65-F5344CB8AC3E}">
        <p14:creationId xmlns:p14="http://schemas.microsoft.com/office/powerpoint/2010/main" val="1929542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5A9807-8734-4542-9C4F-34A405BF814B}" type="datetimeFigureOut">
              <a:rPr lang="en-GB" smtClean="0"/>
              <a:t>14/01/2024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2DE9DA2-9D80-4490-8694-CDA3B678E5D2}" type="slidenum">
              <a:rPr lang="en-GB" smtClean="0"/>
              <a:t>‹#›</a:t>
            </a:fld>
            <a:endParaRPr lang="en-GB"/>
          </a:p>
        </p:txBody>
      </p:sp>
    </p:spTree>
    <p:extLst>
      <p:ext uri="{BB962C8B-B14F-4D97-AF65-F5344CB8AC3E}">
        <p14:creationId xmlns:p14="http://schemas.microsoft.com/office/powerpoint/2010/main" val="1718530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5A9807-8734-4542-9C4F-34A405BF814B}" type="datetimeFigureOut">
              <a:rPr lang="en-GB" smtClean="0"/>
              <a:t>14/01/2024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2DE9DA2-9D80-4490-8694-CDA3B678E5D2}" type="slidenum">
              <a:rPr lang="en-GB" smtClean="0"/>
              <a:t>‹#›</a:t>
            </a:fld>
            <a:endParaRPr lang="en-GB"/>
          </a:p>
        </p:txBody>
      </p:sp>
    </p:spTree>
    <p:extLst>
      <p:ext uri="{BB962C8B-B14F-4D97-AF65-F5344CB8AC3E}">
        <p14:creationId xmlns:p14="http://schemas.microsoft.com/office/powerpoint/2010/main" val="2013845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5A9807-8734-4542-9C4F-34A405BF814B}" type="datetimeFigureOut">
              <a:rPr lang="en-GB" smtClean="0"/>
              <a:t>14/01/2024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2DE9DA2-9D80-4490-8694-CDA3B678E5D2}" type="slidenum">
              <a:rPr lang="en-GB" smtClean="0"/>
              <a:t>‹#›</a:t>
            </a:fld>
            <a:endParaRPr lang="en-GB"/>
          </a:p>
        </p:txBody>
      </p:sp>
    </p:spTree>
    <p:extLst>
      <p:ext uri="{BB962C8B-B14F-4D97-AF65-F5344CB8AC3E}">
        <p14:creationId xmlns:p14="http://schemas.microsoft.com/office/powerpoint/2010/main" val="2177026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5A9807-8734-4542-9C4F-34A405BF814B}" type="datetimeFigureOut">
              <a:rPr lang="en-GB" smtClean="0"/>
              <a:t>14/01/2024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2DE9DA2-9D80-4490-8694-CDA3B678E5D2}" type="slidenum">
              <a:rPr lang="en-GB" smtClean="0"/>
              <a:t>‹#›</a:t>
            </a:fld>
            <a:endParaRPr lang="en-GB"/>
          </a:p>
        </p:txBody>
      </p:sp>
    </p:spTree>
    <p:extLst>
      <p:ext uri="{BB962C8B-B14F-4D97-AF65-F5344CB8AC3E}">
        <p14:creationId xmlns:p14="http://schemas.microsoft.com/office/powerpoint/2010/main" val="1179168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5A9807-8734-4542-9C4F-34A405BF814B}" type="datetimeFigureOut">
              <a:rPr lang="en-GB" smtClean="0"/>
              <a:t>14/01/2024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2DE9DA2-9D80-4490-8694-CDA3B678E5D2}" type="slidenum">
              <a:rPr lang="en-GB" smtClean="0"/>
              <a:t>‹#›</a:t>
            </a:fld>
            <a:endParaRPr lang="en-GB"/>
          </a:p>
        </p:txBody>
      </p:sp>
    </p:spTree>
    <p:extLst>
      <p:ext uri="{BB962C8B-B14F-4D97-AF65-F5344CB8AC3E}">
        <p14:creationId xmlns:p14="http://schemas.microsoft.com/office/powerpoint/2010/main" val="2050236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5A9807-8734-4542-9C4F-34A405BF814B}" type="datetimeFigureOut">
              <a:rPr lang="en-GB" smtClean="0"/>
              <a:t>14/01/2024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2DE9DA2-9D80-4490-8694-CDA3B678E5D2}" type="slidenum">
              <a:rPr lang="en-GB" smtClean="0"/>
              <a:t>‹#›</a:t>
            </a:fld>
            <a:endParaRPr lang="en-GB"/>
          </a:p>
        </p:txBody>
      </p:sp>
    </p:spTree>
    <p:extLst>
      <p:ext uri="{BB962C8B-B14F-4D97-AF65-F5344CB8AC3E}">
        <p14:creationId xmlns:p14="http://schemas.microsoft.com/office/powerpoint/2010/main" val="965008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5A9807-8734-4542-9C4F-34A405BF814B}" type="datetimeFigureOut">
              <a:rPr lang="en-GB" smtClean="0"/>
              <a:t>14/01/2024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2DE9DA2-9D80-4490-8694-CDA3B678E5D2}"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9121722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5A9807-8734-4542-9C4F-34A405BF814B}" type="datetimeFigureOut">
              <a:rPr lang="en-GB" smtClean="0"/>
              <a:t>14/01/2024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2DE9DA2-9D80-4490-8694-CDA3B678E5D2}" type="slidenum">
              <a:rPr lang="en-GB" smtClean="0"/>
              <a:t>‹#›</a:t>
            </a:fld>
            <a:endParaRPr lang="en-GB"/>
          </a:p>
        </p:txBody>
      </p:sp>
    </p:spTree>
    <p:extLst>
      <p:ext uri="{BB962C8B-B14F-4D97-AF65-F5344CB8AC3E}">
        <p14:creationId xmlns:p14="http://schemas.microsoft.com/office/powerpoint/2010/main" val="15600766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5A9807-8734-4542-9C4F-34A405BF814B}" type="datetimeFigureOut">
              <a:rPr lang="en-GB" smtClean="0"/>
              <a:t>14/01/2024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2DE9DA2-9D80-4490-8694-CDA3B678E5D2}"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89021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5A9807-8734-4542-9C4F-34A405BF814B}" type="datetimeFigureOut">
              <a:rPr lang="en-GB" smtClean="0"/>
              <a:t>14/01/2024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2DE9DA2-9D80-4490-8694-CDA3B678E5D2}" type="slidenum">
              <a:rPr lang="en-GB" smtClean="0"/>
              <a:t>‹#›</a:t>
            </a:fld>
            <a:endParaRPr lang="en-GB"/>
          </a:p>
        </p:txBody>
      </p:sp>
    </p:spTree>
    <p:extLst>
      <p:ext uri="{BB962C8B-B14F-4D97-AF65-F5344CB8AC3E}">
        <p14:creationId xmlns:p14="http://schemas.microsoft.com/office/powerpoint/2010/main" val="13678804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5A9807-8734-4542-9C4F-34A405BF814B}" type="datetimeFigureOut">
              <a:rPr lang="en-GB" smtClean="0"/>
              <a:t>14/01/2024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2DE9DA2-9D80-4490-8694-CDA3B678E5D2}" type="slidenum">
              <a:rPr lang="en-GB" smtClean="0"/>
              <a:t>‹#›</a:t>
            </a:fld>
            <a:endParaRPr lang="en-GB"/>
          </a:p>
        </p:txBody>
      </p:sp>
    </p:spTree>
    <p:extLst>
      <p:ext uri="{BB962C8B-B14F-4D97-AF65-F5344CB8AC3E}">
        <p14:creationId xmlns:p14="http://schemas.microsoft.com/office/powerpoint/2010/main" val="1075647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5A9807-8734-4542-9C4F-34A405BF814B}" type="datetimeFigureOut">
              <a:rPr lang="en-GB" smtClean="0"/>
              <a:t>14/01/2024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2DE9DA2-9D80-4490-8694-CDA3B678E5D2}" type="slidenum">
              <a:rPr lang="en-GB" smtClean="0"/>
              <a:t>‹#›</a:t>
            </a:fld>
            <a:endParaRPr lang="en-GB"/>
          </a:p>
        </p:txBody>
      </p:sp>
    </p:spTree>
    <p:extLst>
      <p:ext uri="{BB962C8B-B14F-4D97-AF65-F5344CB8AC3E}">
        <p14:creationId xmlns:p14="http://schemas.microsoft.com/office/powerpoint/2010/main" val="2118765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5A9807-8734-4542-9C4F-34A405BF814B}" type="datetimeFigureOut">
              <a:rPr lang="en-GB" smtClean="0"/>
              <a:t>14/01/2024</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2DE9DA2-9D80-4490-8694-CDA3B678E5D2}" type="slidenum">
              <a:rPr lang="en-GB" smtClean="0"/>
              <a:t>‹#›</a:t>
            </a:fld>
            <a:endParaRPr lang="en-GB"/>
          </a:p>
        </p:txBody>
      </p:sp>
    </p:spTree>
    <p:extLst>
      <p:ext uri="{BB962C8B-B14F-4D97-AF65-F5344CB8AC3E}">
        <p14:creationId xmlns:p14="http://schemas.microsoft.com/office/powerpoint/2010/main" val="26782768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4a"/><Relationship Id="rId1" Type="http://schemas.openxmlformats.org/officeDocument/2006/relationships/audio" Target="NULL" TargetMode="Externa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hyperlink" Target="http://www.youtube.com/watch?v=sjlPILhk7bQ" TargetMode="External"/><Relationship Id="rId5" Type="http://schemas.openxmlformats.org/officeDocument/2006/relationships/image" Target="../media/image4.jpg"/><Relationship Id="rId4" Type="http://schemas.openxmlformats.org/officeDocument/2006/relationships/hyperlink" Target="http://www.ruthmiskin.com/en/programmes/phonics/" TargetMode="Externa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hyperlink" Target="https://www.youtube.com/watch?v=TkXcabDUg7Q" TargetMode="Externa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microsoft.com/office/2007/relationships/media" Target="../media/media8.m4a"/><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slideLayout" Target="../slideLayouts/slideLayout2.xml"/><Relationship Id="rId4" Type="http://schemas.openxmlformats.org/officeDocument/2006/relationships/audio" Target="../media/media8.m4a"/></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8" Type="http://schemas.openxmlformats.org/officeDocument/2006/relationships/image" Target="../media/image11.jpg"/><Relationship Id="rId3" Type="http://schemas.microsoft.com/office/2007/relationships/media" Target="../media/media13.m4a"/><Relationship Id="rId7" Type="http://schemas.openxmlformats.org/officeDocument/2006/relationships/image" Target="../media/image10.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9.jpeg"/><Relationship Id="rId5" Type="http://schemas.openxmlformats.org/officeDocument/2006/relationships/slideLayout" Target="../slideLayouts/slideLayout5.xml"/><Relationship Id="rId4" Type="http://schemas.openxmlformats.org/officeDocument/2006/relationships/audio" Target="../media/media13.m4a"/><Relationship Id="rId9"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2.pn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microsoft.com/office/2007/relationships/media" Target="../media/media16.m4a"/><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slideLayout" Target="../slideLayouts/slideLayout5.xml"/><Relationship Id="rId4" Type="http://schemas.openxmlformats.org/officeDocument/2006/relationships/audio" Target="../media/media16.m4a"/></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2.png"/><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2.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2.png"/><Relationship Id="rId4"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15691" y="2426836"/>
            <a:ext cx="7766936" cy="1646302"/>
          </a:xfrm>
        </p:spPr>
        <p:txBody>
          <a:bodyPr/>
          <a:lstStyle/>
          <a:p>
            <a:pPr algn="ctr"/>
            <a:r>
              <a:rPr lang="en-GB" sz="7200" dirty="0">
                <a:solidFill>
                  <a:schemeClr val="accent1">
                    <a:lumMod val="50000"/>
                  </a:schemeClr>
                </a:solidFill>
              </a:rPr>
              <a:t>Phonics in the Early Years</a:t>
            </a:r>
          </a:p>
        </p:txBody>
      </p:sp>
      <p:sp>
        <p:nvSpPr>
          <p:cNvPr id="3" name="Subtitle 2"/>
          <p:cNvSpPr>
            <a:spLocks noGrp="1"/>
          </p:cNvSpPr>
          <p:nvPr>
            <p:ph type="subTitle" idx="1"/>
          </p:nvPr>
        </p:nvSpPr>
        <p:spPr>
          <a:xfrm>
            <a:off x="815691" y="4519185"/>
            <a:ext cx="7766936" cy="1096899"/>
          </a:xfrm>
        </p:spPr>
        <p:txBody>
          <a:bodyPr>
            <a:noAutofit/>
          </a:bodyPr>
          <a:lstStyle/>
          <a:p>
            <a:pPr algn="ctr"/>
            <a:r>
              <a:rPr lang="en-GB" sz="2800" i="1" dirty="0">
                <a:solidFill>
                  <a:schemeClr val="accent1">
                    <a:lumMod val="75000"/>
                  </a:schemeClr>
                </a:solidFill>
              </a:rPr>
              <a:t>Information to support every child in Owls Class to develop their reading and writing skills.</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49218" y="4519185"/>
            <a:ext cx="1988211" cy="1995066"/>
          </a:xfrm>
          <a:prstGeom prst="rect">
            <a:avLst/>
          </a:prstGeom>
        </p:spPr>
      </p:pic>
      <p:pic>
        <p:nvPicPr>
          <p:cNvPr id="6" name="Recorded Sound">
            <a:hlinkClick r:id="" action="ppaction://media"/>
          </p:cNvPr>
          <p:cNvPicPr>
            <a:picLocks noChangeAspect="1"/>
          </p:cNvPicPr>
          <p:nvPr>
            <a:audioFile r:link="rId1"/>
            <p:extLst>
              <p:ext uri="{DAA4B4D4-6D71-4841-9C94-3DE7FCFB9230}">
                <p14:media xmlns:p14="http://schemas.microsoft.com/office/powerpoint/2010/main" r:embed="rId2">
                  <p14:trim end="4278.3219"/>
                </p14:media>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152280383"/>
      </p:ext>
    </p:extLst>
  </p:cSld>
  <p:clrMapOvr>
    <a:masterClrMapping/>
  </p:clrMapOvr>
  <mc:AlternateContent xmlns:mc="http://schemas.openxmlformats.org/markup-compatibility/2006" xmlns:p14="http://schemas.microsoft.com/office/powerpoint/2010/main">
    <mc:Choice Requires="p14">
      <p:transition spd="slow" p14:dur="2000" advClick="0" advTm="31000"/>
    </mc:Choice>
    <mc:Fallback xmlns="">
      <p:transition spd="slow" advClick="0" advTm="3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5400" dirty="0">
                <a:solidFill>
                  <a:schemeClr val="accent1">
                    <a:lumMod val="50000"/>
                  </a:schemeClr>
                </a:solidFill>
              </a:rPr>
              <a:t>What helps your child to  be ready for phonics?</a:t>
            </a:r>
          </a:p>
        </p:txBody>
      </p:sp>
      <p:sp>
        <p:nvSpPr>
          <p:cNvPr id="3" name="Content Placeholder 2"/>
          <p:cNvSpPr>
            <a:spLocks noGrp="1"/>
          </p:cNvSpPr>
          <p:nvPr>
            <p:ph idx="1"/>
          </p:nvPr>
        </p:nvSpPr>
        <p:spPr>
          <a:xfrm>
            <a:off x="677334" y="2160589"/>
            <a:ext cx="8596668" cy="4412035"/>
          </a:xfrm>
        </p:spPr>
        <p:txBody>
          <a:bodyPr>
            <a:normAutofit/>
          </a:bodyPr>
          <a:lstStyle/>
          <a:p>
            <a:pPr marL="0" indent="0">
              <a:buNone/>
            </a:pPr>
            <a:endParaRPr lang="en-GB" dirty="0"/>
          </a:p>
          <a:p>
            <a:r>
              <a:rPr lang="en-GB" dirty="0">
                <a:solidFill>
                  <a:schemeClr val="bg1">
                    <a:lumMod val="50000"/>
                  </a:schemeClr>
                </a:solidFill>
              </a:rPr>
              <a:t>The ability to </a:t>
            </a:r>
            <a:r>
              <a:rPr lang="en-GB" b="1" dirty="0">
                <a:solidFill>
                  <a:schemeClr val="accent1">
                    <a:lumMod val="75000"/>
                  </a:schemeClr>
                </a:solidFill>
              </a:rPr>
              <a:t>hear and identify sounds </a:t>
            </a:r>
            <a:r>
              <a:rPr lang="en-GB" dirty="0">
                <a:solidFill>
                  <a:schemeClr val="bg1">
                    <a:lumMod val="50000"/>
                  </a:schemeClr>
                </a:solidFill>
              </a:rPr>
              <a:t>that they can hear around them e.g. bird and animal noises, vehicle noises, instrumental noises etc.</a:t>
            </a:r>
          </a:p>
          <a:p>
            <a:r>
              <a:rPr lang="en-GB" dirty="0">
                <a:solidFill>
                  <a:schemeClr val="bg1">
                    <a:lumMod val="50000"/>
                  </a:schemeClr>
                </a:solidFill>
              </a:rPr>
              <a:t>The ability to </a:t>
            </a:r>
            <a:r>
              <a:rPr lang="en-GB" b="1" dirty="0">
                <a:solidFill>
                  <a:schemeClr val="accent1">
                    <a:lumMod val="75000"/>
                  </a:schemeClr>
                </a:solidFill>
              </a:rPr>
              <a:t>change the sound of their voice </a:t>
            </a:r>
            <a:r>
              <a:rPr lang="en-GB" dirty="0">
                <a:solidFill>
                  <a:schemeClr val="bg1">
                    <a:lumMod val="50000"/>
                  </a:schemeClr>
                </a:solidFill>
              </a:rPr>
              <a:t>or instrument e.g. playing with loud and quiet sounds, fast and slow sounds, bouncy and stretchy sounds etc.</a:t>
            </a:r>
          </a:p>
          <a:p>
            <a:r>
              <a:rPr lang="en-GB" dirty="0">
                <a:solidFill>
                  <a:schemeClr val="bg1">
                    <a:lumMod val="50000"/>
                  </a:schemeClr>
                </a:solidFill>
              </a:rPr>
              <a:t>The ability to </a:t>
            </a:r>
            <a:r>
              <a:rPr lang="en-GB" b="1" dirty="0">
                <a:solidFill>
                  <a:schemeClr val="accent1">
                    <a:lumMod val="75000"/>
                  </a:schemeClr>
                </a:solidFill>
              </a:rPr>
              <a:t>identify rhyming words </a:t>
            </a:r>
            <a:r>
              <a:rPr lang="en-GB" dirty="0">
                <a:solidFill>
                  <a:schemeClr val="bg1">
                    <a:lumMod val="50000"/>
                  </a:schemeClr>
                </a:solidFill>
              </a:rPr>
              <a:t>in the stories that are read to them </a:t>
            </a:r>
            <a:r>
              <a:rPr lang="en-GB" dirty="0" err="1">
                <a:solidFill>
                  <a:schemeClr val="bg1">
                    <a:lumMod val="50000"/>
                  </a:schemeClr>
                </a:solidFill>
              </a:rPr>
              <a:t>eg</a:t>
            </a:r>
            <a:r>
              <a:rPr lang="en-GB" dirty="0">
                <a:solidFill>
                  <a:schemeClr val="bg1">
                    <a:lumMod val="50000"/>
                  </a:schemeClr>
                </a:solidFill>
              </a:rPr>
              <a:t>. </a:t>
            </a:r>
            <a:r>
              <a:rPr lang="en-GB" sz="1600" i="1" dirty="0">
                <a:solidFill>
                  <a:schemeClr val="bg1">
                    <a:lumMod val="50000"/>
                  </a:schemeClr>
                </a:solidFill>
              </a:rPr>
              <a:t>The mouse took a stroll through the deep dark </a:t>
            </a:r>
            <a:r>
              <a:rPr lang="en-GB" sz="1600" b="1" i="1" dirty="0">
                <a:solidFill>
                  <a:srgbClr val="7030A0"/>
                </a:solidFill>
              </a:rPr>
              <a:t>wood. </a:t>
            </a:r>
            <a:r>
              <a:rPr lang="en-GB" sz="1600" b="1" i="1" dirty="0">
                <a:solidFill>
                  <a:schemeClr val="bg1">
                    <a:lumMod val="50000"/>
                  </a:schemeClr>
                </a:solidFill>
              </a:rPr>
              <a:t>A fox saw the mouse and the mouse looked </a:t>
            </a:r>
            <a:r>
              <a:rPr lang="en-GB" sz="1600" b="1" i="1" dirty="0">
                <a:solidFill>
                  <a:schemeClr val="accent1">
                    <a:lumMod val="75000"/>
                  </a:schemeClr>
                </a:solidFill>
              </a:rPr>
              <a:t>good. The Gruffalo by Julia Donaldson and Axel </a:t>
            </a:r>
            <a:r>
              <a:rPr lang="en-GB" sz="1600" b="1" i="1" dirty="0" err="1">
                <a:solidFill>
                  <a:schemeClr val="accent1">
                    <a:lumMod val="75000"/>
                  </a:schemeClr>
                </a:solidFill>
              </a:rPr>
              <a:t>Scheffler</a:t>
            </a:r>
            <a:endParaRPr lang="en-GB" sz="1600" b="1" i="1" dirty="0">
              <a:solidFill>
                <a:schemeClr val="accent1">
                  <a:lumMod val="75000"/>
                </a:schemeClr>
              </a:solidFill>
            </a:endParaRPr>
          </a:p>
          <a:p>
            <a:r>
              <a:rPr lang="en-GB" dirty="0">
                <a:solidFill>
                  <a:schemeClr val="bg1">
                    <a:lumMod val="50000"/>
                  </a:schemeClr>
                </a:solidFill>
              </a:rPr>
              <a:t>The ability to </a:t>
            </a:r>
            <a:r>
              <a:rPr lang="en-GB" b="1" dirty="0">
                <a:solidFill>
                  <a:schemeClr val="accent1">
                    <a:lumMod val="75000"/>
                  </a:schemeClr>
                </a:solidFill>
              </a:rPr>
              <a:t>orally segment and blend words </a:t>
            </a:r>
            <a:r>
              <a:rPr lang="en-GB" dirty="0">
                <a:solidFill>
                  <a:schemeClr val="bg1">
                    <a:lumMod val="50000"/>
                  </a:schemeClr>
                </a:solidFill>
              </a:rPr>
              <a:t>they hear e.g. d – o – g … dog</a:t>
            </a:r>
          </a:p>
          <a:p>
            <a:pPr marL="0" indent="0" algn="ctr">
              <a:buNone/>
            </a:pPr>
            <a:r>
              <a:rPr lang="en-GB" sz="2000" b="1" i="1" dirty="0">
                <a:solidFill>
                  <a:srgbClr val="92D050"/>
                </a:solidFill>
              </a:rPr>
              <a:t>The ability to tune in to what we are hearing around us is so important … a sound or a spoken word!</a:t>
            </a:r>
          </a:p>
        </p:txBody>
      </p:sp>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829800" y="4439024"/>
            <a:ext cx="2133600" cy="2133600"/>
          </a:xfrm>
          <a:prstGeom prst="rect">
            <a:avLst/>
          </a:prstGeom>
          <a:ln>
            <a:noFill/>
          </a:ln>
          <a:effectLst>
            <a:outerShdw blurRad="292100" dist="139700" dir="2700000" algn="tl" rotWithShape="0">
              <a:srgbClr val="333333">
                <a:alpha val="65000"/>
              </a:srgbClr>
            </a:outerShdw>
          </a:effectLst>
        </p:spPr>
      </p:pic>
      <p:pic>
        <p:nvPicPr>
          <p:cNvPr id="6"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217955284"/>
      </p:ext>
    </p:extLst>
  </p:cSld>
  <p:clrMapOvr>
    <a:masterClrMapping/>
  </p:clrMapOvr>
  <mc:AlternateContent xmlns:mc="http://schemas.openxmlformats.org/markup-compatibility/2006" xmlns:p14="http://schemas.microsoft.com/office/powerpoint/2010/main">
    <mc:Choice Requires="p14">
      <p:transition spd="slow" p14:dur="2000" advClick="0" advTm="125580"/>
    </mc:Choice>
    <mc:Fallback xmlns="">
      <p:transition spd="slow" advClick="0" advTm="1255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57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7200" dirty="0">
                <a:solidFill>
                  <a:schemeClr val="accent1">
                    <a:lumMod val="50000"/>
                  </a:schemeClr>
                </a:solidFill>
              </a:rPr>
              <a:t>What is phonics?</a:t>
            </a:r>
          </a:p>
        </p:txBody>
      </p:sp>
      <p:sp>
        <p:nvSpPr>
          <p:cNvPr id="3" name="Content Placeholder 2"/>
          <p:cNvSpPr>
            <a:spLocks noGrp="1"/>
          </p:cNvSpPr>
          <p:nvPr>
            <p:ph idx="1"/>
          </p:nvPr>
        </p:nvSpPr>
        <p:spPr/>
        <p:txBody>
          <a:bodyPr>
            <a:normAutofit/>
          </a:bodyPr>
          <a:lstStyle/>
          <a:p>
            <a:pPr lvl="0">
              <a:buClr>
                <a:srgbClr val="90C226"/>
              </a:buClr>
            </a:pPr>
            <a:r>
              <a:rPr lang="en-GB" b="1" dirty="0">
                <a:solidFill>
                  <a:schemeClr val="bg1">
                    <a:lumMod val="65000"/>
                  </a:schemeClr>
                </a:solidFill>
                <a:latin typeface="arial" panose="020B0604020202020204" pitchFamily="34" charset="0"/>
              </a:rPr>
              <a:t>Phonics is a </a:t>
            </a:r>
            <a:r>
              <a:rPr lang="en-GB" b="1" dirty="0">
                <a:solidFill>
                  <a:schemeClr val="accent1">
                    <a:lumMod val="75000"/>
                  </a:schemeClr>
                </a:solidFill>
                <a:latin typeface="arial" panose="020B0604020202020204" pitchFamily="34" charset="0"/>
              </a:rPr>
              <a:t>method for teaching the reading and writing of an alphabetic language</a:t>
            </a:r>
            <a:r>
              <a:rPr lang="en-GB" dirty="0">
                <a:solidFill>
                  <a:schemeClr val="accent1">
                    <a:lumMod val="75000"/>
                  </a:schemeClr>
                </a:solidFill>
                <a:latin typeface="arial" panose="020B0604020202020204" pitchFamily="34" charset="0"/>
              </a:rPr>
              <a:t>. </a:t>
            </a:r>
            <a:r>
              <a:rPr lang="en-GB" dirty="0">
                <a:solidFill>
                  <a:schemeClr val="bg1">
                    <a:lumMod val="50000"/>
                  </a:schemeClr>
                </a:solidFill>
                <a:latin typeface="arial" panose="020B0604020202020204" pitchFamily="34" charset="0"/>
              </a:rPr>
              <a:t>It is done by demonstrating the relationship between the sounds of the spoken language </a:t>
            </a:r>
            <a:r>
              <a:rPr lang="en-GB" b="1" dirty="0">
                <a:solidFill>
                  <a:schemeClr val="accent1">
                    <a:lumMod val="75000"/>
                  </a:schemeClr>
                </a:solidFill>
                <a:latin typeface="arial" panose="020B0604020202020204" pitchFamily="34" charset="0"/>
              </a:rPr>
              <a:t>(phonemes), </a:t>
            </a:r>
            <a:r>
              <a:rPr lang="en-GB" dirty="0">
                <a:solidFill>
                  <a:schemeClr val="bg1">
                    <a:lumMod val="50000"/>
                  </a:schemeClr>
                </a:solidFill>
                <a:latin typeface="arial" panose="020B0604020202020204" pitchFamily="34" charset="0"/>
              </a:rPr>
              <a:t>and the letters or groups of letters or syllables of the written language </a:t>
            </a:r>
            <a:r>
              <a:rPr lang="en-GB" b="1" dirty="0">
                <a:solidFill>
                  <a:schemeClr val="accent1">
                    <a:lumMod val="75000"/>
                  </a:schemeClr>
                </a:solidFill>
                <a:latin typeface="arial" panose="020B0604020202020204" pitchFamily="34" charset="0"/>
              </a:rPr>
              <a:t>(graphemes). </a:t>
            </a:r>
          </a:p>
          <a:p>
            <a:pPr lvl="0">
              <a:buClr>
                <a:srgbClr val="90C226"/>
              </a:buClr>
            </a:pPr>
            <a:r>
              <a:rPr lang="en-GB" dirty="0">
                <a:solidFill>
                  <a:schemeClr val="bg1">
                    <a:lumMod val="50000"/>
                  </a:schemeClr>
                </a:solidFill>
                <a:latin typeface="arial" panose="020B0604020202020204" pitchFamily="34" charset="0"/>
              </a:rPr>
              <a:t>When your child receives instruction in phonics they are </a:t>
            </a:r>
            <a:r>
              <a:rPr lang="en-GB" b="1" dirty="0">
                <a:solidFill>
                  <a:schemeClr val="accent1">
                    <a:lumMod val="75000"/>
                  </a:schemeClr>
                </a:solidFill>
                <a:latin typeface="arial" panose="020B0604020202020204" pitchFamily="34" charset="0"/>
              </a:rPr>
              <a:t>provided with the opportunity to develop the skills </a:t>
            </a:r>
            <a:r>
              <a:rPr lang="en-GB" dirty="0">
                <a:solidFill>
                  <a:schemeClr val="bg1">
                    <a:lumMod val="50000"/>
                  </a:schemeClr>
                </a:solidFill>
                <a:latin typeface="arial" panose="020B0604020202020204" pitchFamily="34" charset="0"/>
              </a:rPr>
              <a:t>they require to </a:t>
            </a:r>
            <a:r>
              <a:rPr lang="en-GB" b="1" dirty="0">
                <a:solidFill>
                  <a:schemeClr val="accent1">
                    <a:lumMod val="75000"/>
                  </a:schemeClr>
                </a:solidFill>
                <a:latin typeface="arial" panose="020B0604020202020204" pitchFamily="34" charset="0"/>
              </a:rPr>
              <a:t>decode</a:t>
            </a:r>
            <a:r>
              <a:rPr lang="en-GB" dirty="0">
                <a:solidFill>
                  <a:schemeClr val="bg1">
                    <a:lumMod val="50000"/>
                  </a:schemeClr>
                </a:solidFill>
                <a:latin typeface="arial" panose="020B0604020202020204" pitchFamily="34" charset="0"/>
              </a:rPr>
              <a:t> letters into their respective sounds, a skill that is essential for them to read unfamiliar words by themselves. </a:t>
            </a:r>
          </a:p>
          <a:p>
            <a:pPr lvl="0">
              <a:buClr>
                <a:srgbClr val="90C226"/>
              </a:buClr>
            </a:pPr>
            <a:r>
              <a:rPr lang="en-GB" dirty="0">
                <a:solidFill>
                  <a:schemeClr val="bg1">
                    <a:lumMod val="50000"/>
                  </a:schemeClr>
                </a:solidFill>
                <a:latin typeface="arial" panose="020B0604020202020204" pitchFamily="34" charset="0"/>
              </a:rPr>
              <a:t>Your child’s </a:t>
            </a:r>
            <a:r>
              <a:rPr lang="en-GB" b="1" dirty="0">
                <a:solidFill>
                  <a:schemeClr val="accent1">
                    <a:lumMod val="75000"/>
                  </a:schemeClr>
                </a:solidFill>
                <a:latin typeface="arial" panose="020B0604020202020204" pitchFamily="34" charset="0"/>
              </a:rPr>
              <a:t>ability to identify the relationship between </a:t>
            </a:r>
            <a:r>
              <a:rPr lang="en-GB" dirty="0">
                <a:solidFill>
                  <a:schemeClr val="bg1">
                    <a:lumMod val="50000"/>
                  </a:schemeClr>
                </a:solidFill>
                <a:latin typeface="arial" panose="020B0604020202020204" pitchFamily="34" charset="0"/>
              </a:rPr>
              <a:t>the sound </a:t>
            </a:r>
            <a:r>
              <a:rPr lang="en-GB" b="1" dirty="0">
                <a:solidFill>
                  <a:schemeClr val="accent1">
                    <a:lumMod val="75000"/>
                  </a:schemeClr>
                </a:solidFill>
                <a:latin typeface="arial" panose="020B0604020202020204" pitchFamily="34" charset="0"/>
              </a:rPr>
              <a:t>(phoneme) </a:t>
            </a:r>
            <a:r>
              <a:rPr lang="en-GB" dirty="0">
                <a:solidFill>
                  <a:schemeClr val="bg1">
                    <a:lumMod val="50000"/>
                  </a:schemeClr>
                </a:solidFill>
                <a:latin typeface="arial" panose="020B0604020202020204" pitchFamily="34" charset="0"/>
              </a:rPr>
              <a:t>each letter or group of letters </a:t>
            </a:r>
            <a:r>
              <a:rPr lang="en-GB" b="1" dirty="0">
                <a:solidFill>
                  <a:schemeClr val="accent1">
                    <a:lumMod val="75000"/>
                  </a:schemeClr>
                </a:solidFill>
                <a:latin typeface="arial" panose="020B0604020202020204" pitchFamily="34" charset="0"/>
              </a:rPr>
              <a:t>(grapheme) </a:t>
            </a:r>
            <a:r>
              <a:rPr lang="en-GB" dirty="0">
                <a:solidFill>
                  <a:schemeClr val="bg1">
                    <a:lumMod val="50000"/>
                  </a:schemeClr>
                </a:solidFill>
                <a:latin typeface="arial" panose="020B0604020202020204" pitchFamily="34" charset="0"/>
              </a:rPr>
              <a:t>makes will support them to be able to ‘break down’  or</a:t>
            </a:r>
            <a:r>
              <a:rPr lang="en-GB" dirty="0">
                <a:solidFill>
                  <a:schemeClr val="accent1">
                    <a:lumMod val="75000"/>
                  </a:schemeClr>
                </a:solidFill>
                <a:latin typeface="arial" panose="020B0604020202020204" pitchFamily="34" charset="0"/>
              </a:rPr>
              <a:t> </a:t>
            </a:r>
            <a:r>
              <a:rPr lang="en-GB" b="1" dirty="0">
                <a:solidFill>
                  <a:schemeClr val="accent1">
                    <a:lumMod val="75000"/>
                  </a:schemeClr>
                </a:solidFill>
                <a:latin typeface="arial" panose="020B0604020202020204" pitchFamily="34" charset="0"/>
              </a:rPr>
              <a:t>segment </a:t>
            </a:r>
            <a:r>
              <a:rPr lang="en-GB" dirty="0">
                <a:solidFill>
                  <a:schemeClr val="bg1">
                    <a:lumMod val="50000"/>
                  </a:schemeClr>
                </a:solidFill>
                <a:latin typeface="arial" panose="020B0604020202020204" pitchFamily="34" charset="0"/>
              </a:rPr>
              <a:t>a word to read or spell it and then to ‘put it back together’ or </a:t>
            </a:r>
            <a:r>
              <a:rPr lang="en-GB" b="1" dirty="0">
                <a:solidFill>
                  <a:schemeClr val="accent1">
                    <a:lumMod val="75000"/>
                  </a:schemeClr>
                </a:solidFill>
                <a:latin typeface="arial" panose="020B0604020202020204" pitchFamily="34" charset="0"/>
              </a:rPr>
              <a:t>blend</a:t>
            </a:r>
            <a:r>
              <a:rPr lang="en-GB" b="1" dirty="0">
                <a:solidFill>
                  <a:srgbClr val="7030A0"/>
                </a:solidFill>
                <a:latin typeface="arial" panose="020B0604020202020204" pitchFamily="34" charset="0"/>
              </a:rPr>
              <a:t> </a:t>
            </a:r>
            <a:r>
              <a:rPr lang="en-GB" dirty="0">
                <a:solidFill>
                  <a:schemeClr val="bg1">
                    <a:lumMod val="50000"/>
                  </a:schemeClr>
                </a:solidFill>
                <a:latin typeface="arial" panose="020B0604020202020204" pitchFamily="34" charset="0"/>
              </a:rPr>
              <a:t>the sounds into a word that can be read.</a:t>
            </a:r>
            <a:endParaRPr lang="en-GB" dirty="0">
              <a:solidFill>
                <a:srgbClr val="7030A0"/>
              </a:solidFill>
              <a:latin typeface="arial" panose="020B0604020202020204" pitchFamily="34" charset="0"/>
            </a:endParaRPr>
          </a:p>
          <a:p>
            <a:pPr lvl="0">
              <a:buClr>
                <a:srgbClr val="90C226"/>
              </a:buClr>
            </a:pPr>
            <a:endParaRPr lang="en-GB" dirty="0">
              <a:solidFill>
                <a:schemeClr val="bg1">
                  <a:lumMod val="50000"/>
                </a:schemeClr>
              </a:solidFill>
              <a:latin typeface="arial" panose="020B0604020202020204" pitchFamily="34" charset="0"/>
            </a:endParaRPr>
          </a:p>
          <a:p>
            <a:pPr lvl="0">
              <a:buClr>
                <a:srgbClr val="90C226"/>
              </a:buClr>
            </a:pPr>
            <a:endParaRPr lang="en-GB" dirty="0">
              <a:solidFill>
                <a:schemeClr val="bg1">
                  <a:lumMod val="50000"/>
                </a:schemeClr>
              </a:solidFill>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729419910"/>
      </p:ext>
    </p:extLst>
  </p:cSld>
  <p:clrMapOvr>
    <a:masterClrMapping/>
  </p:clrMapOvr>
  <mc:AlternateContent xmlns:mc="http://schemas.openxmlformats.org/markup-compatibility/2006" xmlns:p14="http://schemas.microsoft.com/office/powerpoint/2010/main">
    <mc:Choice Requires="p14">
      <p:transition spd="slow" p14:dur="2000" advClick="0" advTm="120640"/>
    </mc:Choice>
    <mc:Fallback xmlns="">
      <p:transition spd="slow" advClick="0" advTm="1206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64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7200" dirty="0">
                <a:solidFill>
                  <a:schemeClr val="accent1">
                    <a:lumMod val="50000"/>
                  </a:schemeClr>
                </a:solidFill>
              </a:rPr>
              <a:t>How is phonics taught?</a:t>
            </a:r>
          </a:p>
        </p:txBody>
      </p:sp>
      <p:sp>
        <p:nvSpPr>
          <p:cNvPr id="3" name="Content Placeholder 2"/>
          <p:cNvSpPr>
            <a:spLocks noGrp="1"/>
          </p:cNvSpPr>
          <p:nvPr>
            <p:ph idx="1"/>
          </p:nvPr>
        </p:nvSpPr>
        <p:spPr>
          <a:xfrm>
            <a:off x="677334" y="1730284"/>
            <a:ext cx="8596668" cy="3880773"/>
          </a:xfrm>
        </p:spPr>
        <p:txBody>
          <a:bodyPr>
            <a:normAutofit/>
          </a:bodyPr>
          <a:lstStyle/>
          <a:p>
            <a:r>
              <a:rPr lang="en-GB" sz="2000" dirty="0">
                <a:solidFill>
                  <a:schemeClr val="bg1">
                    <a:lumMod val="50000"/>
                  </a:schemeClr>
                </a:solidFill>
                <a:latin typeface="Muli"/>
              </a:rPr>
              <a:t>Phonics is </a:t>
            </a:r>
            <a:r>
              <a:rPr lang="en-GB" sz="2000" b="1" dirty="0">
                <a:solidFill>
                  <a:schemeClr val="accent1">
                    <a:lumMod val="75000"/>
                  </a:schemeClr>
                </a:solidFill>
                <a:latin typeface="Muli"/>
              </a:rPr>
              <a:t>taught daily </a:t>
            </a:r>
            <a:r>
              <a:rPr lang="en-GB" sz="2000" dirty="0">
                <a:solidFill>
                  <a:schemeClr val="bg1">
                    <a:lumMod val="50000"/>
                  </a:schemeClr>
                </a:solidFill>
                <a:latin typeface="Muli"/>
              </a:rPr>
              <a:t>in Owls Class and is the foundation of our English programme for all children in Reception, Year One and Year Two.</a:t>
            </a:r>
          </a:p>
          <a:p>
            <a:r>
              <a:rPr lang="en-GB" sz="2000" dirty="0">
                <a:solidFill>
                  <a:schemeClr val="bg1">
                    <a:lumMod val="50000"/>
                  </a:schemeClr>
                </a:solidFill>
                <a:latin typeface="Muli"/>
              </a:rPr>
              <a:t>We follow the </a:t>
            </a:r>
            <a:r>
              <a:rPr lang="en-GB" sz="2000" b="1" dirty="0">
                <a:solidFill>
                  <a:schemeClr val="accent1">
                    <a:lumMod val="75000"/>
                  </a:schemeClr>
                </a:solidFill>
                <a:latin typeface="Muli"/>
              </a:rPr>
              <a:t>Ruth </a:t>
            </a:r>
            <a:r>
              <a:rPr lang="en-GB" sz="2000" b="1" dirty="0" err="1">
                <a:solidFill>
                  <a:schemeClr val="accent1">
                    <a:lumMod val="75000"/>
                  </a:schemeClr>
                </a:solidFill>
                <a:latin typeface="Muli"/>
              </a:rPr>
              <a:t>Miskin’s</a:t>
            </a:r>
            <a:r>
              <a:rPr lang="en-GB" sz="2000" b="1" dirty="0">
                <a:solidFill>
                  <a:schemeClr val="accent1">
                    <a:lumMod val="75000"/>
                  </a:schemeClr>
                </a:solidFill>
                <a:latin typeface="Muli"/>
              </a:rPr>
              <a:t> Read Write Inc</a:t>
            </a:r>
            <a:r>
              <a:rPr lang="en-GB" sz="2000" dirty="0">
                <a:solidFill>
                  <a:schemeClr val="accent1">
                    <a:lumMod val="75000"/>
                  </a:schemeClr>
                </a:solidFill>
                <a:latin typeface="Muli"/>
              </a:rPr>
              <a:t>. </a:t>
            </a:r>
            <a:r>
              <a:rPr lang="en-GB" sz="2000" b="1" dirty="0">
                <a:solidFill>
                  <a:schemeClr val="accent1">
                    <a:lumMod val="75000"/>
                  </a:schemeClr>
                </a:solidFill>
                <a:latin typeface="Muli"/>
              </a:rPr>
              <a:t>Phonics</a:t>
            </a:r>
            <a:r>
              <a:rPr lang="en-GB" sz="2000" dirty="0">
                <a:solidFill>
                  <a:schemeClr val="accent1">
                    <a:lumMod val="75000"/>
                  </a:schemeClr>
                </a:solidFill>
                <a:latin typeface="Muli"/>
              </a:rPr>
              <a:t> </a:t>
            </a:r>
            <a:r>
              <a:rPr lang="en-GB" sz="2000" dirty="0">
                <a:solidFill>
                  <a:schemeClr val="bg1">
                    <a:lumMod val="50000"/>
                  </a:schemeClr>
                </a:solidFill>
                <a:latin typeface="Muli"/>
              </a:rPr>
              <a:t>programme. </a:t>
            </a:r>
          </a:p>
          <a:p>
            <a:pPr marL="0" lvl="0" indent="0" algn="ctr">
              <a:buClr>
                <a:srgbClr val="90C226"/>
              </a:buClr>
              <a:buNone/>
            </a:pPr>
            <a:r>
              <a:rPr lang="en-GB" sz="2000" b="1" i="1" dirty="0">
                <a:solidFill>
                  <a:schemeClr val="accent2"/>
                </a:solidFill>
                <a:latin typeface="Muli"/>
              </a:rPr>
              <a:t>’</a:t>
            </a:r>
            <a:r>
              <a:rPr lang="en-GB" b="1" i="1" dirty="0">
                <a:solidFill>
                  <a:schemeClr val="accent2"/>
                </a:solidFill>
                <a:latin typeface="Muli"/>
              </a:rPr>
              <a:t>Phonics teaches children to read accurately and fluently with good comprehension. They learn to form each letter, spell correctly, and compose their ideas step-by-step.’                            </a:t>
            </a:r>
            <a:r>
              <a:rPr lang="en-GB" sz="2000" b="1" i="1" dirty="0">
                <a:solidFill>
                  <a:srgbClr val="0070C0"/>
                </a:solidFill>
                <a:latin typeface="Muli"/>
                <a:hlinkClick r:id="rId4"/>
              </a:rPr>
              <a:t>www.ruthmiskin.com/en/programmes/phonics/</a:t>
            </a:r>
            <a:endParaRPr lang="en-GB" sz="2000" b="1" i="1" dirty="0">
              <a:solidFill>
                <a:srgbClr val="0070C0"/>
              </a:solidFill>
              <a:latin typeface="Muli"/>
            </a:endParaRPr>
          </a:p>
          <a:p>
            <a:r>
              <a:rPr lang="en-GB" sz="2000" dirty="0">
                <a:solidFill>
                  <a:schemeClr val="bg1">
                    <a:lumMod val="50000"/>
                  </a:schemeClr>
                </a:solidFill>
                <a:latin typeface="Muli"/>
              </a:rPr>
              <a:t>Your child will be introduced to </a:t>
            </a:r>
            <a:r>
              <a:rPr lang="en-GB" sz="2000" b="1" dirty="0">
                <a:solidFill>
                  <a:schemeClr val="accent1">
                    <a:lumMod val="75000"/>
                  </a:schemeClr>
                </a:solidFill>
                <a:latin typeface="Muli"/>
              </a:rPr>
              <a:t>40+ sounds </a:t>
            </a:r>
            <a:r>
              <a:rPr lang="en-GB" sz="2000" dirty="0">
                <a:solidFill>
                  <a:schemeClr val="bg1">
                    <a:lumMod val="50000"/>
                  </a:schemeClr>
                </a:solidFill>
                <a:latin typeface="Muli"/>
              </a:rPr>
              <a:t>across three sets of sounds in a timely fashion.</a:t>
            </a:r>
          </a:p>
          <a:p>
            <a:r>
              <a:rPr lang="en-GB" sz="2000" dirty="0">
                <a:solidFill>
                  <a:schemeClr val="bg1">
                    <a:lumMod val="50000"/>
                  </a:schemeClr>
                </a:solidFill>
                <a:latin typeface="Muli"/>
              </a:rPr>
              <a:t>Each lesson provides your child with opportunities to </a:t>
            </a:r>
            <a:r>
              <a:rPr lang="en-GB" sz="2000" b="1" dirty="0">
                <a:solidFill>
                  <a:schemeClr val="accent1">
                    <a:lumMod val="75000"/>
                  </a:schemeClr>
                </a:solidFill>
                <a:latin typeface="Muli"/>
              </a:rPr>
              <a:t>read, write and spell.</a:t>
            </a:r>
          </a:p>
          <a:p>
            <a:pPr marL="0" indent="0">
              <a:buNone/>
            </a:pPr>
            <a:endParaRPr lang="en-GB" b="1" i="1" dirty="0">
              <a:solidFill>
                <a:srgbClr val="666666"/>
              </a:solidFill>
              <a:latin typeface="Muli"/>
            </a:endParaRPr>
          </a:p>
          <a:p>
            <a:pPr marL="0" indent="0" algn="ctr">
              <a:buNone/>
            </a:pPr>
            <a:endParaRPr lang="en-GB" sz="1600" b="1" i="1" dirty="0">
              <a:solidFill>
                <a:srgbClr val="92D050"/>
              </a:solidFill>
              <a:latin typeface="Muli"/>
            </a:endParaRPr>
          </a:p>
          <a:p>
            <a:pPr marL="0" indent="0" algn="ctr">
              <a:buNone/>
            </a:pPr>
            <a:endParaRPr lang="en-GB" sz="1600" i="1" dirty="0">
              <a:solidFill>
                <a:srgbClr val="92D050"/>
              </a:solidFill>
            </a:endParaRPr>
          </a:p>
        </p:txBody>
      </p:sp>
      <p:pic>
        <p:nvPicPr>
          <p:cNvPr id="5" name="Picture 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928006" y="5172730"/>
            <a:ext cx="3076575" cy="1485900"/>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808894" y="5780900"/>
            <a:ext cx="7987553" cy="707886"/>
          </a:xfrm>
          <a:prstGeom prst="rect">
            <a:avLst/>
          </a:prstGeom>
          <a:noFill/>
        </p:spPr>
        <p:txBody>
          <a:bodyPr wrap="square" rtlCol="0">
            <a:spAutoFit/>
          </a:bodyPr>
          <a:lstStyle/>
          <a:p>
            <a:pPr lvl="0" algn="ctr" defTabSz="457200">
              <a:spcBef>
                <a:spcPts val="1000"/>
              </a:spcBef>
              <a:buClr>
                <a:srgbClr val="90C226"/>
              </a:buClr>
              <a:buSzPct val="80000"/>
            </a:pPr>
            <a:r>
              <a:rPr lang="en-GB" sz="2000" b="1" dirty="0">
                <a:solidFill>
                  <a:schemeClr val="accent2"/>
                </a:solidFill>
              </a:rPr>
              <a:t>Read Write Inc. Phonics Parent video: What is Read Write Inc. Phonics? </a:t>
            </a:r>
            <a:r>
              <a:rPr lang="en-GB" sz="2000" b="1" i="1" dirty="0">
                <a:solidFill>
                  <a:schemeClr val="accent2">
                    <a:lumMod val="75000"/>
                  </a:schemeClr>
                </a:solidFill>
                <a:latin typeface="Muli"/>
                <a:hlinkClick r:id="rId6"/>
              </a:rPr>
              <a:t>www.youtube.com/watch?v=sjlPILhk7bQ</a:t>
            </a:r>
            <a:endParaRPr lang="en-GB" sz="2000" b="1" i="1" dirty="0">
              <a:solidFill>
                <a:schemeClr val="accent2">
                  <a:lumMod val="75000"/>
                </a:schemeClr>
              </a:solidFill>
              <a:latin typeface="Muli"/>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124744936"/>
      </p:ext>
    </p:extLst>
  </p:cSld>
  <p:clrMapOvr>
    <a:masterClrMapping/>
  </p:clrMapOvr>
  <mc:AlternateContent xmlns:mc="http://schemas.openxmlformats.org/markup-compatibility/2006" xmlns:p14="http://schemas.microsoft.com/office/powerpoint/2010/main">
    <mc:Choice Requires="p14">
      <p:transition spd="slow" p14:dur="2000" advClick="0" advTm="163040"/>
    </mc:Choice>
    <mc:Fallback xmlns="">
      <p:transition spd="slow" advClick="0" advTm="1630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304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dirty="0">
                <a:solidFill>
                  <a:schemeClr val="accent1">
                    <a:lumMod val="50000"/>
                  </a:schemeClr>
                </a:solidFill>
              </a:rPr>
              <a:t>Phonics – </a:t>
            </a:r>
            <a:r>
              <a:rPr lang="en-GB" sz="4400" i="1" dirty="0">
                <a:solidFill>
                  <a:schemeClr val="accent2">
                    <a:lumMod val="75000"/>
                  </a:schemeClr>
                </a:solidFill>
              </a:rPr>
              <a:t>Sounds</a:t>
            </a:r>
          </a:p>
        </p:txBody>
      </p:sp>
      <p:sp>
        <p:nvSpPr>
          <p:cNvPr id="3" name="Content Placeholder 2"/>
          <p:cNvSpPr>
            <a:spLocks noGrp="1"/>
          </p:cNvSpPr>
          <p:nvPr>
            <p:ph idx="1"/>
          </p:nvPr>
        </p:nvSpPr>
        <p:spPr>
          <a:xfrm>
            <a:off x="677334" y="1661826"/>
            <a:ext cx="8596668" cy="3880773"/>
          </a:xfrm>
        </p:spPr>
        <p:txBody>
          <a:bodyPr/>
          <a:lstStyle/>
          <a:p>
            <a:r>
              <a:rPr lang="en-GB" dirty="0">
                <a:solidFill>
                  <a:schemeClr val="bg1">
                    <a:lumMod val="50000"/>
                  </a:schemeClr>
                </a:solidFill>
              </a:rPr>
              <a:t>In the early stages of reading and writing, your child should use there knowledge of phonics as the ‘go to’ strategy to support them. Your child should be encouraged to ‘sound out’ when they read and write.</a:t>
            </a:r>
          </a:p>
          <a:p>
            <a:r>
              <a:rPr lang="en-GB" dirty="0">
                <a:solidFill>
                  <a:schemeClr val="bg1">
                    <a:lumMod val="50000"/>
                  </a:schemeClr>
                </a:solidFill>
              </a:rPr>
              <a:t>As your child’s skills develop so will their ability to spot complex and unusual sound patterns e.g. </a:t>
            </a:r>
          </a:p>
          <a:p>
            <a:pPr marL="0" indent="0">
              <a:buNone/>
            </a:pPr>
            <a:r>
              <a:rPr lang="en-GB" b="1" dirty="0">
                <a:solidFill>
                  <a:schemeClr val="accent1">
                    <a:lumMod val="75000"/>
                  </a:schemeClr>
                </a:solidFill>
              </a:rPr>
              <a:t>Digraph</a:t>
            </a:r>
            <a:r>
              <a:rPr lang="en-GB" dirty="0">
                <a:solidFill>
                  <a:schemeClr val="accent1">
                    <a:lumMod val="75000"/>
                  </a:schemeClr>
                </a:solidFill>
              </a:rPr>
              <a:t> – </a:t>
            </a:r>
            <a:r>
              <a:rPr lang="en-GB" dirty="0">
                <a:solidFill>
                  <a:schemeClr val="bg1">
                    <a:lumMod val="50000"/>
                  </a:schemeClr>
                </a:solidFill>
              </a:rPr>
              <a:t>2 letters making one sound c</a:t>
            </a:r>
            <a:r>
              <a:rPr lang="en-GB" b="1" u="sng" dirty="0">
                <a:solidFill>
                  <a:schemeClr val="accent1">
                    <a:lumMod val="75000"/>
                  </a:schemeClr>
                </a:solidFill>
              </a:rPr>
              <a:t>ow</a:t>
            </a:r>
          </a:p>
          <a:p>
            <a:pPr marL="0" indent="0">
              <a:buNone/>
            </a:pPr>
            <a:r>
              <a:rPr lang="en-GB" b="1" dirty="0" err="1">
                <a:solidFill>
                  <a:schemeClr val="accent1">
                    <a:lumMod val="75000"/>
                  </a:schemeClr>
                </a:solidFill>
              </a:rPr>
              <a:t>Trigraph</a:t>
            </a:r>
            <a:r>
              <a:rPr lang="en-GB" b="1" dirty="0">
                <a:solidFill>
                  <a:schemeClr val="accent1">
                    <a:lumMod val="75000"/>
                  </a:schemeClr>
                </a:solidFill>
              </a:rPr>
              <a:t> </a:t>
            </a:r>
            <a:r>
              <a:rPr lang="en-GB" dirty="0">
                <a:solidFill>
                  <a:schemeClr val="accent1">
                    <a:lumMod val="75000"/>
                  </a:schemeClr>
                </a:solidFill>
              </a:rPr>
              <a:t>– </a:t>
            </a:r>
            <a:r>
              <a:rPr lang="en-GB" dirty="0">
                <a:solidFill>
                  <a:schemeClr val="bg1">
                    <a:lumMod val="50000"/>
                  </a:schemeClr>
                </a:solidFill>
              </a:rPr>
              <a:t>3 letters making one sound n</a:t>
            </a:r>
            <a:r>
              <a:rPr lang="en-GB" b="1" u="sng" dirty="0">
                <a:solidFill>
                  <a:schemeClr val="accent1">
                    <a:lumMod val="75000"/>
                  </a:schemeClr>
                </a:solidFill>
              </a:rPr>
              <a:t>igh</a:t>
            </a:r>
            <a:r>
              <a:rPr lang="en-GB" dirty="0">
                <a:solidFill>
                  <a:schemeClr val="bg1">
                    <a:lumMod val="50000"/>
                  </a:schemeClr>
                </a:solidFill>
              </a:rPr>
              <a:t>t</a:t>
            </a:r>
          </a:p>
          <a:p>
            <a:pPr marL="0" indent="0">
              <a:buNone/>
            </a:pPr>
            <a:r>
              <a:rPr lang="en-GB" b="1" dirty="0">
                <a:solidFill>
                  <a:schemeClr val="accent1">
                    <a:lumMod val="75000"/>
                  </a:schemeClr>
                </a:solidFill>
              </a:rPr>
              <a:t>Split digraphs </a:t>
            </a:r>
            <a:r>
              <a:rPr lang="en-GB" dirty="0">
                <a:solidFill>
                  <a:schemeClr val="accent1">
                    <a:lumMod val="75000"/>
                  </a:schemeClr>
                </a:solidFill>
              </a:rPr>
              <a:t>– </a:t>
            </a:r>
            <a:r>
              <a:rPr lang="en-GB" dirty="0">
                <a:solidFill>
                  <a:schemeClr val="bg1">
                    <a:lumMod val="50000"/>
                  </a:schemeClr>
                </a:solidFill>
              </a:rPr>
              <a:t>2 vowels with a consonant in between them c</a:t>
            </a:r>
            <a:r>
              <a:rPr lang="en-GB" b="1" dirty="0">
                <a:solidFill>
                  <a:schemeClr val="accent1">
                    <a:lumMod val="75000"/>
                  </a:schemeClr>
                </a:solidFill>
              </a:rPr>
              <a:t>a</a:t>
            </a:r>
            <a:r>
              <a:rPr lang="en-GB" dirty="0">
                <a:solidFill>
                  <a:schemeClr val="bg1">
                    <a:lumMod val="50000"/>
                  </a:schemeClr>
                </a:solidFill>
              </a:rPr>
              <a:t>k</a:t>
            </a:r>
            <a:r>
              <a:rPr lang="en-GB" b="1" dirty="0">
                <a:solidFill>
                  <a:schemeClr val="accent1">
                    <a:lumMod val="75000"/>
                  </a:schemeClr>
                </a:solidFill>
              </a:rPr>
              <a:t>e</a:t>
            </a:r>
            <a:r>
              <a:rPr lang="en-GB" dirty="0">
                <a:solidFill>
                  <a:schemeClr val="bg1">
                    <a:lumMod val="50000"/>
                  </a:schemeClr>
                </a:solidFill>
              </a:rPr>
              <a:t>.</a:t>
            </a:r>
          </a:p>
          <a:p>
            <a:r>
              <a:rPr lang="en-GB" dirty="0">
                <a:solidFill>
                  <a:schemeClr val="bg1">
                    <a:lumMod val="50000"/>
                  </a:schemeClr>
                </a:solidFill>
              </a:rPr>
              <a:t>It is incredibly important that your child uses and hears </a:t>
            </a:r>
            <a:r>
              <a:rPr lang="en-GB" b="1" dirty="0">
                <a:solidFill>
                  <a:schemeClr val="accent1">
                    <a:lumMod val="75000"/>
                  </a:schemeClr>
                </a:solidFill>
              </a:rPr>
              <a:t>pure</a:t>
            </a:r>
            <a:r>
              <a:rPr lang="en-GB" dirty="0">
                <a:solidFill>
                  <a:schemeClr val="bg1">
                    <a:lumMod val="50000"/>
                  </a:schemeClr>
                </a:solidFill>
              </a:rPr>
              <a:t> sounds.</a:t>
            </a:r>
          </a:p>
          <a:p>
            <a:r>
              <a:rPr lang="en-GB" dirty="0">
                <a:solidFill>
                  <a:schemeClr val="bg1">
                    <a:lumMod val="50000"/>
                  </a:schemeClr>
                </a:solidFill>
              </a:rPr>
              <a:t>It is best to focus on sounds and not letter names. Letter names are introduced formally later in the process.</a:t>
            </a:r>
          </a:p>
          <a:p>
            <a:endParaRPr lang="en-GB" dirty="0"/>
          </a:p>
        </p:txBody>
      </p:sp>
      <p:sp>
        <p:nvSpPr>
          <p:cNvPr id="4" name="TextBox 3"/>
          <p:cNvSpPr txBox="1"/>
          <p:nvPr/>
        </p:nvSpPr>
        <p:spPr>
          <a:xfrm>
            <a:off x="0" y="5763828"/>
            <a:ext cx="10631643" cy="830997"/>
          </a:xfrm>
          <a:prstGeom prst="rect">
            <a:avLst/>
          </a:prstGeom>
          <a:noFill/>
        </p:spPr>
        <p:txBody>
          <a:bodyPr wrap="square" rtlCol="0">
            <a:spAutoFit/>
          </a:bodyPr>
          <a:lstStyle/>
          <a:p>
            <a:pPr algn="ctr"/>
            <a:r>
              <a:rPr lang="en-GB" sz="2400" b="1" dirty="0">
                <a:solidFill>
                  <a:schemeClr val="accent2"/>
                </a:solidFill>
              </a:rPr>
              <a:t>Read Write Inc. Phonics Parent video: How to say the sounds </a:t>
            </a:r>
            <a:r>
              <a:rPr lang="en-GB" sz="2400" dirty="0">
                <a:hlinkClick r:id="rId4"/>
              </a:rPr>
              <a:t>www.youtube.com/watch?v=TkXcabDUg7Q</a:t>
            </a:r>
            <a:endParaRPr lang="en-GB" sz="2400" dirty="0"/>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274751158"/>
      </p:ext>
    </p:extLst>
  </p:cSld>
  <p:clrMapOvr>
    <a:masterClrMapping/>
  </p:clrMapOvr>
  <mc:AlternateContent xmlns:mc="http://schemas.openxmlformats.org/markup-compatibility/2006" xmlns:p14="http://schemas.microsoft.com/office/powerpoint/2010/main">
    <mc:Choice Requires="p14">
      <p:transition spd="slow" p14:dur="2000" advClick="0" advTm="242040"/>
    </mc:Choice>
    <mc:Fallback xmlns="">
      <p:transition spd="slow" advClick="0" advTm="2420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203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dirty="0">
                <a:solidFill>
                  <a:schemeClr val="accent1">
                    <a:lumMod val="50000"/>
                  </a:schemeClr>
                </a:solidFill>
              </a:rPr>
              <a:t>Phonics – </a:t>
            </a:r>
            <a:r>
              <a:rPr lang="en-GB" sz="4400" i="1" dirty="0">
                <a:solidFill>
                  <a:schemeClr val="accent1">
                    <a:lumMod val="75000"/>
                  </a:schemeClr>
                </a:solidFill>
              </a:rPr>
              <a:t>Reading</a:t>
            </a:r>
            <a:r>
              <a:rPr lang="en-GB" sz="5400" dirty="0">
                <a:solidFill>
                  <a:schemeClr val="accent1">
                    <a:lumMod val="75000"/>
                  </a:schemeClr>
                </a:solidFill>
              </a:rPr>
              <a:t> </a:t>
            </a:r>
          </a:p>
        </p:txBody>
      </p:sp>
      <p:sp>
        <p:nvSpPr>
          <p:cNvPr id="3" name="Content Placeholder 2"/>
          <p:cNvSpPr>
            <a:spLocks noGrp="1"/>
          </p:cNvSpPr>
          <p:nvPr>
            <p:ph idx="1"/>
          </p:nvPr>
        </p:nvSpPr>
        <p:spPr>
          <a:xfrm>
            <a:off x="538788" y="1786517"/>
            <a:ext cx="5786168" cy="4392610"/>
          </a:xfrm>
        </p:spPr>
        <p:txBody>
          <a:bodyPr>
            <a:normAutofit fontScale="47500" lnSpcReduction="20000"/>
          </a:bodyPr>
          <a:lstStyle/>
          <a:p>
            <a:r>
              <a:rPr lang="en-GB" sz="3800" dirty="0">
                <a:solidFill>
                  <a:schemeClr val="bg1">
                    <a:lumMod val="50000"/>
                  </a:schemeClr>
                </a:solidFill>
              </a:rPr>
              <a:t>Your child will learn the English alphabetic code: first they learn one way to read the 40+ sounds and blend these sounds into words, then they learn to read the same sounds with alternative graphemes (written forms).</a:t>
            </a:r>
          </a:p>
          <a:p>
            <a:r>
              <a:rPr lang="en-GB" sz="3800" dirty="0">
                <a:solidFill>
                  <a:schemeClr val="bg1">
                    <a:lumMod val="50000"/>
                  </a:schemeClr>
                </a:solidFill>
              </a:rPr>
              <a:t>They experience success from the very beginning. Phonic books are closely matched to their increasing knowledge of phonics and ‘tricky’ words and, as your child re-reads the stories, their fluency will increase.</a:t>
            </a:r>
          </a:p>
          <a:p>
            <a:r>
              <a:rPr lang="en-GB" sz="3800" dirty="0">
                <a:solidFill>
                  <a:schemeClr val="bg1">
                    <a:lumMod val="50000"/>
                  </a:schemeClr>
                </a:solidFill>
              </a:rPr>
              <a:t>Along with a thought-provoking introduction, prompts for thinking out loud and discussion, your child will be helped to read with a storyteller’s voice.</a:t>
            </a:r>
          </a:p>
          <a:p>
            <a:endParaRPr lang="en-GB" dirty="0"/>
          </a:p>
        </p:txBody>
      </p:sp>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523337" y="1930399"/>
            <a:ext cx="5562588" cy="3223491"/>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6747164" y="5597236"/>
            <a:ext cx="5070763" cy="830997"/>
          </a:xfrm>
          <a:prstGeom prst="rect">
            <a:avLst/>
          </a:prstGeom>
          <a:noFill/>
        </p:spPr>
        <p:txBody>
          <a:bodyPr wrap="square" rtlCol="0">
            <a:spAutoFit/>
          </a:bodyPr>
          <a:lstStyle/>
          <a:p>
            <a:pPr algn="ctr"/>
            <a:r>
              <a:rPr lang="en-GB" sz="2400" b="1" i="1" dirty="0">
                <a:solidFill>
                  <a:schemeClr val="accent2">
                    <a:lumMod val="75000"/>
                  </a:schemeClr>
                </a:solidFill>
              </a:rPr>
              <a:t>Set 2 and Set 3                                    Sound Comparison Grid</a:t>
            </a:r>
          </a:p>
        </p:txBody>
      </p:sp>
      <p:pic>
        <p:nvPicPr>
          <p:cNvPr id="6"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98403532"/>
      </p:ext>
    </p:extLst>
  </p:cSld>
  <p:clrMapOvr>
    <a:masterClrMapping/>
  </p:clrMapOvr>
  <mc:AlternateContent xmlns:mc="http://schemas.openxmlformats.org/markup-compatibility/2006" xmlns:p14="http://schemas.microsoft.com/office/powerpoint/2010/main">
    <mc:Choice Requires="p14">
      <p:transition spd="slow" p14:dur="2000" advClick="0" advTm="189220"/>
    </mc:Choice>
    <mc:Fallback xmlns="">
      <p:transition spd="slow" advClick="0" advTm="1892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922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dirty="0">
                <a:solidFill>
                  <a:schemeClr val="accent1">
                    <a:lumMod val="50000"/>
                  </a:schemeClr>
                </a:solidFill>
              </a:rPr>
              <a:t>Phonics – </a:t>
            </a:r>
            <a:r>
              <a:rPr lang="en-GB" sz="4400" i="1" dirty="0">
                <a:solidFill>
                  <a:schemeClr val="accent1">
                    <a:lumMod val="75000"/>
                  </a:schemeClr>
                </a:solidFill>
              </a:rPr>
              <a:t>Writing</a:t>
            </a:r>
          </a:p>
        </p:txBody>
      </p:sp>
      <p:sp>
        <p:nvSpPr>
          <p:cNvPr id="3" name="Content Placeholder 2"/>
          <p:cNvSpPr>
            <a:spLocks noGrp="1"/>
          </p:cNvSpPr>
          <p:nvPr>
            <p:ph idx="1"/>
          </p:nvPr>
        </p:nvSpPr>
        <p:spPr>
          <a:xfrm>
            <a:off x="677334" y="1620262"/>
            <a:ext cx="8596668" cy="3436647"/>
          </a:xfrm>
        </p:spPr>
        <p:txBody>
          <a:bodyPr>
            <a:normAutofit fontScale="92500" lnSpcReduction="20000"/>
          </a:bodyPr>
          <a:lstStyle/>
          <a:p>
            <a:pPr marL="0" indent="0">
              <a:buNone/>
            </a:pPr>
            <a:endParaRPr lang="en-GB" dirty="0"/>
          </a:p>
          <a:p>
            <a:r>
              <a:rPr lang="en-GB" sz="2600" dirty="0">
                <a:solidFill>
                  <a:schemeClr val="bg1">
                    <a:lumMod val="50000"/>
                  </a:schemeClr>
                </a:solidFill>
              </a:rPr>
              <a:t>Your child will write every day, rehearsing out loud what they want to say, before forming the letters of spelling the words using the correct graphemes (written forms) and ‘tricky’ words they know.</a:t>
            </a:r>
          </a:p>
          <a:p>
            <a:r>
              <a:rPr lang="en-GB" sz="2600" dirty="0">
                <a:solidFill>
                  <a:schemeClr val="bg1">
                    <a:lumMod val="50000"/>
                  </a:schemeClr>
                </a:solidFill>
              </a:rPr>
              <a:t>They will practise handwriting every day: learning correct letter formation and how to write legibly.</a:t>
            </a:r>
          </a:p>
          <a:p>
            <a:r>
              <a:rPr lang="en-GB" sz="2600" dirty="0">
                <a:solidFill>
                  <a:schemeClr val="bg1">
                    <a:lumMod val="50000"/>
                  </a:schemeClr>
                </a:solidFill>
              </a:rPr>
              <a:t>Your child’s composition (ideas, vocabulary and grammar) is developed by drawing on their own experiences and talking about the stories they read.</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pic>
        <p:nvPicPr>
          <p:cNvPr id="5" name="Recorded Sound">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272380334"/>
      </p:ext>
    </p:extLst>
  </p:cSld>
  <p:clrMapOvr>
    <a:masterClrMapping/>
  </p:clrMapOvr>
  <mc:AlternateContent xmlns:mc="http://schemas.openxmlformats.org/markup-compatibility/2006" xmlns:p14="http://schemas.microsoft.com/office/powerpoint/2010/main">
    <mc:Choice Requires="p14">
      <p:transition spd="slow" p14:dur="2000" advClick="0" advTm="146850"/>
    </mc:Choice>
    <mc:Fallback xmlns="">
      <p:transition spd="slow" advClick="0" advTm="146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684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25023" fill="hold"/>
                                        <p:tgtEl>
                                          <p:spTgt spid="4"/>
                                        </p:tgtEl>
                                      </p:cBhvr>
                                    </p:cmd>
                                  </p:childTnLst>
                                </p:cTn>
                              </p:par>
                            </p:childTnLst>
                          </p:cTn>
                        </p:par>
                      </p:childTnLst>
                    </p:cTn>
                  </p:par>
                </p:childTnLst>
              </p:cTn>
              <p:nextCondLst>
                <p:cond evt="onClick" delay="0">
                  <p:tgtEl>
                    <p:spTgt spid="4"/>
                  </p:tgtEl>
                </p:cond>
              </p:nextCondLst>
            </p:seq>
            <p:audio>
              <p:cMediaNode vol="80000">
                <p:cTn id="12" fill="hold" display="0">
                  <p:stCondLst>
                    <p:cond delay="indefinite"/>
                  </p:stCondLst>
                  <p:endCondLst>
                    <p:cond evt="onStopAudio" delay="0">
                      <p:tgtEl>
                        <p:sldTgt/>
                      </p:tgtEl>
                    </p:cond>
                  </p:endCondLst>
                </p:cTn>
                <p:tgtEl>
                  <p:spTgt spid="4"/>
                </p:tgtEl>
              </p:cMediaNode>
            </p:audio>
            <p:audio>
              <p:cMediaNode vol="80000" showWhenStopped="0">
                <p:cTn id="13" fill="remove"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3" y="246530"/>
            <a:ext cx="8596668" cy="1320800"/>
          </a:xfrm>
        </p:spPr>
        <p:txBody>
          <a:bodyPr>
            <a:noAutofit/>
          </a:bodyPr>
          <a:lstStyle/>
          <a:p>
            <a:r>
              <a:rPr lang="en-GB" sz="4400" dirty="0">
                <a:solidFill>
                  <a:schemeClr val="accent1">
                    <a:lumMod val="50000"/>
                  </a:schemeClr>
                </a:solidFill>
              </a:rPr>
              <a:t>Read Write Inc. Phonics Set 1 Sounds</a:t>
            </a:r>
          </a:p>
        </p:txBody>
      </p:sp>
      <p:sp>
        <p:nvSpPr>
          <p:cNvPr id="8" name="Content Placeholder 7"/>
          <p:cNvSpPr>
            <a:spLocks noGrp="1"/>
          </p:cNvSpPr>
          <p:nvPr>
            <p:ph sz="half" idx="2"/>
          </p:nvPr>
        </p:nvSpPr>
        <p:spPr>
          <a:xfrm>
            <a:off x="389965" y="1870365"/>
            <a:ext cx="4698419" cy="3848268"/>
          </a:xfrm>
        </p:spPr>
        <p:txBody>
          <a:bodyPr>
            <a:normAutofit/>
          </a:bodyPr>
          <a:lstStyle/>
          <a:p>
            <a:r>
              <a:rPr lang="en-GB" sz="2800" dirty="0">
                <a:solidFill>
                  <a:schemeClr val="bg1">
                    <a:lumMod val="50000"/>
                  </a:schemeClr>
                </a:solidFill>
              </a:rPr>
              <a:t>Set 1.1. </a:t>
            </a:r>
            <a:r>
              <a:rPr lang="en-GB" sz="2800" b="1" i="1" dirty="0">
                <a:solidFill>
                  <a:schemeClr val="accent1">
                    <a:lumMod val="75000"/>
                  </a:schemeClr>
                </a:solidFill>
              </a:rPr>
              <a:t>m a s d t</a:t>
            </a:r>
          </a:p>
          <a:p>
            <a:r>
              <a:rPr lang="en-GB" sz="2800" dirty="0">
                <a:solidFill>
                  <a:schemeClr val="bg1">
                    <a:lumMod val="50000"/>
                  </a:schemeClr>
                </a:solidFill>
              </a:rPr>
              <a:t>Set 1.2</a:t>
            </a:r>
            <a:r>
              <a:rPr lang="en-GB" sz="2800" dirty="0"/>
              <a:t>. </a:t>
            </a:r>
            <a:r>
              <a:rPr lang="en-GB" sz="2800" b="1" i="1" dirty="0" err="1">
                <a:solidFill>
                  <a:schemeClr val="accent1">
                    <a:lumMod val="75000"/>
                  </a:schemeClr>
                </a:solidFill>
              </a:rPr>
              <a:t>i</a:t>
            </a:r>
            <a:r>
              <a:rPr lang="en-GB" sz="2800" b="1" i="1" dirty="0">
                <a:solidFill>
                  <a:schemeClr val="accent1">
                    <a:lumMod val="75000"/>
                  </a:schemeClr>
                </a:solidFill>
              </a:rPr>
              <a:t> n p g o</a:t>
            </a:r>
          </a:p>
          <a:p>
            <a:r>
              <a:rPr lang="en-GB" sz="2800" dirty="0">
                <a:solidFill>
                  <a:schemeClr val="bg1">
                    <a:lumMod val="50000"/>
                  </a:schemeClr>
                </a:solidFill>
              </a:rPr>
              <a:t>Set 1.3. </a:t>
            </a:r>
            <a:r>
              <a:rPr lang="en-GB" sz="2800" b="1" i="1" dirty="0">
                <a:solidFill>
                  <a:schemeClr val="accent1">
                    <a:lumMod val="75000"/>
                  </a:schemeClr>
                </a:solidFill>
              </a:rPr>
              <a:t>c k u b</a:t>
            </a:r>
          </a:p>
          <a:p>
            <a:r>
              <a:rPr lang="en-GB" sz="2800" dirty="0">
                <a:solidFill>
                  <a:schemeClr val="bg1">
                    <a:lumMod val="50000"/>
                  </a:schemeClr>
                </a:solidFill>
              </a:rPr>
              <a:t>Set 1.4. </a:t>
            </a:r>
            <a:r>
              <a:rPr lang="en-GB" sz="2800" b="1" i="1" dirty="0">
                <a:solidFill>
                  <a:schemeClr val="accent1">
                    <a:lumMod val="75000"/>
                  </a:schemeClr>
                </a:solidFill>
              </a:rPr>
              <a:t>f e l h </a:t>
            </a:r>
          </a:p>
          <a:p>
            <a:r>
              <a:rPr lang="en-GB" sz="2800" dirty="0">
                <a:solidFill>
                  <a:schemeClr val="bg1">
                    <a:lumMod val="50000"/>
                  </a:schemeClr>
                </a:solidFill>
              </a:rPr>
              <a:t>Set 1.5. </a:t>
            </a:r>
            <a:r>
              <a:rPr lang="en-GB" sz="2800" b="1" i="1" dirty="0">
                <a:solidFill>
                  <a:schemeClr val="accent1">
                    <a:lumMod val="75000"/>
                  </a:schemeClr>
                </a:solidFill>
              </a:rPr>
              <a:t>r j v y w </a:t>
            </a:r>
          </a:p>
          <a:p>
            <a:r>
              <a:rPr lang="en-GB" sz="2800" dirty="0">
                <a:solidFill>
                  <a:schemeClr val="bg1">
                    <a:lumMod val="50000"/>
                  </a:schemeClr>
                </a:solidFill>
              </a:rPr>
              <a:t>Set 1.6. </a:t>
            </a:r>
            <a:r>
              <a:rPr lang="en-GB" sz="2800" b="1" i="1" dirty="0">
                <a:solidFill>
                  <a:schemeClr val="accent1">
                    <a:lumMod val="75000"/>
                  </a:schemeClr>
                </a:solidFill>
              </a:rPr>
              <a:t>z x </a:t>
            </a:r>
            <a:r>
              <a:rPr lang="en-GB" sz="2800" b="1" i="1" dirty="0" err="1">
                <a:solidFill>
                  <a:schemeClr val="accent1">
                    <a:lumMod val="75000"/>
                  </a:schemeClr>
                </a:solidFill>
              </a:rPr>
              <a:t>sh</a:t>
            </a:r>
            <a:r>
              <a:rPr lang="en-GB" sz="2800" b="1" i="1" dirty="0">
                <a:solidFill>
                  <a:schemeClr val="accent1">
                    <a:lumMod val="75000"/>
                  </a:schemeClr>
                </a:solidFill>
              </a:rPr>
              <a:t> </a:t>
            </a:r>
            <a:r>
              <a:rPr lang="en-GB" sz="2800" b="1" i="1" dirty="0" err="1">
                <a:solidFill>
                  <a:schemeClr val="accent1">
                    <a:lumMod val="75000"/>
                  </a:schemeClr>
                </a:solidFill>
              </a:rPr>
              <a:t>th</a:t>
            </a:r>
            <a:r>
              <a:rPr lang="en-GB" sz="2800" b="1" i="1" dirty="0">
                <a:solidFill>
                  <a:schemeClr val="accent1">
                    <a:lumMod val="75000"/>
                  </a:schemeClr>
                </a:solidFill>
              </a:rPr>
              <a:t> </a:t>
            </a:r>
            <a:r>
              <a:rPr lang="en-GB" sz="2800" b="1" i="1" dirty="0" err="1">
                <a:solidFill>
                  <a:schemeClr val="accent1">
                    <a:lumMod val="75000"/>
                  </a:schemeClr>
                </a:solidFill>
              </a:rPr>
              <a:t>ch</a:t>
            </a:r>
            <a:r>
              <a:rPr lang="en-GB" sz="2800" b="1" i="1" dirty="0">
                <a:solidFill>
                  <a:schemeClr val="accent1">
                    <a:lumMod val="75000"/>
                  </a:schemeClr>
                </a:solidFill>
              </a:rPr>
              <a:t> </a:t>
            </a:r>
            <a:r>
              <a:rPr lang="en-GB" sz="2800" b="1" i="1" dirty="0" err="1">
                <a:solidFill>
                  <a:schemeClr val="accent1">
                    <a:lumMod val="75000"/>
                  </a:schemeClr>
                </a:solidFill>
              </a:rPr>
              <a:t>qu</a:t>
            </a:r>
            <a:r>
              <a:rPr lang="en-GB" sz="2800" b="1" i="1" dirty="0">
                <a:solidFill>
                  <a:schemeClr val="accent1">
                    <a:lumMod val="75000"/>
                  </a:schemeClr>
                </a:solidFill>
              </a:rPr>
              <a:t> ng </a:t>
            </a:r>
            <a:r>
              <a:rPr lang="en-GB" sz="2800" b="1" i="1" dirty="0" err="1">
                <a:solidFill>
                  <a:schemeClr val="accent1">
                    <a:lumMod val="75000"/>
                  </a:schemeClr>
                </a:solidFill>
              </a:rPr>
              <a:t>nk</a:t>
            </a:r>
            <a:endParaRPr lang="en-GB" sz="2800" b="1" i="1" dirty="0">
              <a:solidFill>
                <a:schemeClr val="accent1">
                  <a:lumMod val="75000"/>
                </a:schemeClr>
              </a:solidFill>
            </a:endParaRPr>
          </a:p>
        </p:txBody>
      </p:sp>
      <p:sp>
        <p:nvSpPr>
          <p:cNvPr id="10" name="Content Placeholder 9"/>
          <p:cNvSpPr>
            <a:spLocks noGrp="1"/>
          </p:cNvSpPr>
          <p:nvPr>
            <p:ph sz="quarter" idx="4"/>
          </p:nvPr>
        </p:nvSpPr>
        <p:spPr>
          <a:xfrm>
            <a:off x="5088384" y="1427018"/>
            <a:ext cx="4185617" cy="4291615"/>
          </a:xfrm>
        </p:spPr>
        <p:txBody>
          <a:bodyPr>
            <a:noAutofit/>
          </a:bodyPr>
          <a:lstStyle/>
          <a:p>
            <a:pPr marL="0" indent="0">
              <a:buNone/>
            </a:pPr>
            <a:r>
              <a:rPr lang="en-GB" sz="2400" dirty="0">
                <a:solidFill>
                  <a:schemeClr val="bg1">
                    <a:lumMod val="50000"/>
                  </a:schemeClr>
                </a:solidFill>
              </a:rPr>
              <a:t>There are </a:t>
            </a:r>
            <a:r>
              <a:rPr lang="en-GB" sz="2400" b="1" dirty="0">
                <a:solidFill>
                  <a:schemeClr val="accent1"/>
                </a:solidFill>
              </a:rPr>
              <a:t>31</a:t>
            </a:r>
            <a:r>
              <a:rPr lang="en-GB" sz="2400" dirty="0">
                <a:solidFill>
                  <a:schemeClr val="bg1">
                    <a:lumMod val="50000"/>
                  </a:schemeClr>
                </a:solidFill>
              </a:rPr>
              <a:t> sounds split into 6 teaching groups across the Set 1 sounds group.</a:t>
            </a:r>
          </a:p>
          <a:p>
            <a:pPr marL="0" indent="0">
              <a:buNone/>
            </a:pPr>
            <a:r>
              <a:rPr lang="en-GB" sz="2400" dirty="0">
                <a:solidFill>
                  <a:schemeClr val="bg1">
                    <a:lumMod val="50000"/>
                  </a:schemeClr>
                </a:solidFill>
              </a:rPr>
              <a:t>Initially your child will be exposed to the single sounds and their corresponding letters.</a:t>
            </a:r>
          </a:p>
          <a:p>
            <a:pPr marL="0" indent="0">
              <a:buNone/>
            </a:pPr>
            <a:r>
              <a:rPr lang="en-GB" sz="2400" dirty="0">
                <a:solidFill>
                  <a:schemeClr val="bg1">
                    <a:lumMod val="50000"/>
                  </a:schemeClr>
                </a:solidFill>
              </a:rPr>
              <a:t>Latterly they will be introduced to the first of the </a:t>
            </a:r>
            <a:r>
              <a:rPr lang="en-GB" sz="2400" dirty="0">
                <a:solidFill>
                  <a:schemeClr val="accent1"/>
                </a:solidFill>
              </a:rPr>
              <a:t>digraphs, </a:t>
            </a:r>
            <a:r>
              <a:rPr lang="en-GB" sz="2400" dirty="0">
                <a:solidFill>
                  <a:schemeClr val="bg1">
                    <a:lumMod val="50000"/>
                  </a:schemeClr>
                </a:solidFill>
              </a:rPr>
              <a:t>sounds that are represented by two letters when in written form e.g</a:t>
            </a:r>
            <a:r>
              <a:rPr lang="en-GB" sz="2400" dirty="0"/>
              <a:t>. </a:t>
            </a:r>
            <a:r>
              <a:rPr lang="en-GB" sz="2400" b="1" i="1" dirty="0" err="1">
                <a:solidFill>
                  <a:schemeClr val="accent1"/>
                </a:solidFill>
              </a:rPr>
              <a:t>sh</a:t>
            </a:r>
            <a:endParaRPr lang="en-GB" sz="2400" b="1" i="1" dirty="0">
              <a:solidFill>
                <a:schemeClr val="accent1"/>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274002" y="547614"/>
            <a:ext cx="2660164" cy="2028763"/>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9274001" y="2697499"/>
            <a:ext cx="2613199" cy="646331"/>
          </a:xfrm>
          <a:prstGeom prst="rect">
            <a:avLst/>
          </a:prstGeom>
          <a:noFill/>
        </p:spPr>
        <p:txBody>
          <a:bodyPr wrap="square" rtlCol="0">
            <a:spAutoFit/>
          </a:bodyPr>
          <a:lstStyle/>
          <a:p>
            <a:pPr algn="ctr"/>
            <a:r>
              <a:rPr lang="en-GB" b="1" i="1" dirty="0">
                <a:solidFill>
                  <a:srgbClr val="7030A0"/>
                </a:solidFill>
              </a:rPr>
              <a:t>Down the tower and across the tower</a:t>
            </a:r>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667756989"/>
      </p:ext>
    </p:extLst>
  </p:cSld>
  <p:clrMapOvr>
    <a:masterClrMapping/>
  </p:clrMapOvr>
  <mc:AlternateContent xmlns:mc="http://schemas.openxmlformats.org/markup-compatibility/2006" xmlns:p14="http://schemas.microsoft.com/office/powerpoint/2010/main">
    <mc:Choice Requires="p14">
      <p:transition spd="slow" p14:dur="2000" advClick="0" advTm="189010"/>
    </mc:Choice>
    <mc:Fallback xmlns="">
      <p:transition spd="slow" advClick="0" advTm="1890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901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034" y="384517"/>
            <a:ext cx="8596668" cy="1320800"/>
          </a:xfrm>
        </p:spPr>
        <p:txBody>
          <a:bodyPr>
            <a:normAutofit fontScale="90000"/>
          </a:bodyPr>
          <a:lstStyle/>
          <a:p>
            <a:r>
              <a:rPr lang="en-GB" sz="4400" dirty="0">
                <a:solidFill>
                  <a:schemeClr val="accent1">
                    <a:lumMod val="50000"/>
                  </a:schemeClr>
                </a:solidFill>
              </a:rPr>
              <a:t>Read Write Inc. Phonics Set 2 Sounds</a:t>
            </a:r>
            <a:endParaRPr lang="en-GB" dirty="0">
              <a:solidFill>
                <a:schemeClr val="accent1">
                  <a:lumMod val="50000"/>
                </a:schemeClr>
              </a:solidFill>
            </a:endParaRPr>
          </a:p>
        </p:txBody>
      </p:sp>
      <p:sp>
        <p:nvSpPr>
          <p:cNvPr id="5" name="Content Placeholder 4"/>
          <p:cNvSpPr>
            <a:spLocks noGrp="1"/>
          </p:cNvSpPr>
          <p:nvPr>
            <p:ph sz="half" idx="2"/>
          </p:nvPr>
        </p:nvSpPr>
        <p:spPr>
          <a:xfrm>
            <a:off x="185511" y="1167619"/>
            <a:ext cx="4822222" cy="4873744"/>
          </a:xfrm>
        </p:spPr>
        <p:txBody>
          <a:bodyPr>
            <a:normAutofit fontScale="92500" lnSpcReduction="10000"/>
          </a:bodyPr>
          <a:lstStyle/>
          <a:p>
            <a:pPr marL="0" indent="0" algn="ctr">
              <a:buNone/>
            </a:pPr>
            <a:r>
              <a:rPr lang="en-GB" sz="3200" b="1" i="1" dirty="0">
                <a:solidFill>
                  <a:schemeClr val="accent1">
                    <a:lumMod val="75000"/>
                  </a:schemeClr>
                </a:solidFill>
              </a:rPr>
              <a:t>ay </a:t>
            </a:r>
            <a:r>
              <a:rPr lang="en-GB" sz="3200" b="1" i="1" dirty="0" err="1">
                <a:solidFill>
                  <a:schemeClr val="accent1">
                    <a:lumMod val="75000"/>
                  </a:schemeClr>
                </a:solidFill>
              </a:rPr>
              <a:t>ee</a:t>
            </a:r>
            <a:r>
              <a:rPr lang="en-GB" sz="3200" b="1" i="1" dirty="0">
                <a:solidFill>
                  <a:schemeClr val="accent1">
                    <a:lumMod val="75000"/>
                  </a:schemeClr>
                </a:solidFill>
              </a:rPr>
              <a:t> </a:t>
            </a:r>
            <a:r>
              <a:rPr lang="en-GB" sz="3200" b="1" i="1" dirty="0" err="1">
                <a:solidFill>
                  <a:schemeClr val="accent1">
                    <a:lumMod val="75000"/>
                  </a:schemeClr>
                </a:solidFill>
              </a:rPr>
              <a:t>igh</a:t>
            </a:r>
            <a:r>
              <a:rPr lang="en-GB" sz="3200" b="1" i="1" dirty="0">
                <a:solidFill>
                  <a:schemeClr val="accent1">
                    <a:lumMod val="75000"/>
                  </a:schemeClr>
                </a:solidFill>
              </a:rPr>
              <a:t> ow </a:t>
            </a:r>
            <a:r>
              <a:rPr lang="en-GB" sz="3200" b="1" i="1" dirty="0" err="1">
                <a:solidFill>
                  <a:schemeClr val="accent1">
                    <a:lumMod val="75000"/>
                  </a:schemeClr>
                </a:solidFill>
              </a:rPr>
              <a:t>oo</a:t>
            </a:r>
            <a:r>
              <a:rPr lang="en-GB" sz="3200" b="1" i="1" dirty="0">
                <a:solidFill>
                  <a:schemeClr val="accent1">
                    <a:lumMod val="75000"/>
                  </a:schemeClr>
                </a:solidFill>
              </a:rPr>
              <a:t> </a:t>
            </a:r>
            <a:r>
              <a:rPr lang="en-GB" sz="3200" b="1" i="1" dirty="0" err="1">
                <a:solidFill>
                  <a:schemeClr val="accent1">
                    <a:lumMod val="75000"/>
                  </a:schemeClr>
                </a:solidFill>
              </a:rPr>
              <a:t>oo</a:t>
            </a:r>
            <a:endParaRPr lang="en-GB" sz="3200" b="1" i="1" dirty="0">
              <a:solidFill>
                <a:schemeClr val="accent1">
                  <a:lumMod val="75000"/>
                </a:schemeClr>
              </a:solidFill>
            </a:endParaRPr>
          </a:p>
          <a:p>
            <a:pPr marL="0" indent="0" algn="ctr">
              <a:buNone/>
            </a:pPr>
            <a:r>
              <a:rPr lang="en-GB" sz="3200" b="1" i="1" dirty="0" err="1">
                <a:solidFill>
                  <a:schemeClr val="accent1">
                    <a:lumMod val="75000"/>
                  </a:schemeClr>
                </a:solidFill>
              </a:rPr>
              <a:t>ar</a:t>
            </a:r>
            <a:r>
              <a:rPr lang="en-GB" sz="3200" b="1" i="1" dirty="0">
                <a:solidFill>
                  <a:schemeClr val="accent1">
                    <a:lumMod val="75000"/>
                  </a:schemeClr>
                </a:solidFill>
              </a:rPr>
              <a:t> or air </a:t>
            </a:r>
            <a:r>
              <a:rPr lang="en-GB" sz="3200" b="1" i="1" dirty="0" err="1">
                <a:solidFill>
                  <a:schemeClr val="accent1">
                    <a:lumMod val="75000"/>
                  </a:schemeClr>
                </a:solidFill>
              </a:rPr>
              <a:t>ir</a:t>
            </a:r>
            <a:r>
              <a:rPr lang="en-GB" sz="3200" b="1" i="1" dirty="0">
                <a:solidFill>
                  <a:schemeClr val="accent1">
                    <a:lumMod val="75000"/>
                  </a:schemeClr>
                </a:solidFill>
              </a:rPr>
              <a:t> </a:t>
            </a:r>
            <a:r>
              <a:rPr lang="en-GB" sz="3200" b="1" i="1" dirty="0" err="1">
                <a:solidFill>
                  <a:schemeClr val="accent1">
                    <a:lumMod val="75000"/>
                  </a:schemeClr>
                </a:solidFill>
              </a:rPr>
              <a:t>ou</a:t>
            </a:r>
            <a:r>
              <a:rPr lang="en-GB" sz="3200" b="1" i="1" dirty="0">
                <a:solidFill>
                  <a:schemeClr val="accent1">
                    <a:lumMod val="75000"/>
                  </a:schemeClr>
                </a:solidFill>
              </a:rPr>
              <a:t> oy</a:t>
            </a:r>
          </a:p>
          <a:p>
            <a:pPr marL="0" indent="0" algn="ctr">
              <a:buNone/>
            </a:pPr>
            <a:endParaRPr lang="en-GB" sz="3200" b="1" dirty="0">
              <a:solidFill>
                <a:srgbClr val="7030A0"/>
              </a:solidFill>
            </a:endParaRPr>
          </a:p>
          <a:p>
            <a:pPr marL="0" indent="0" algn="ctr">
              <a:buNone/>
            </a:pPr>
            <a:endParaRPr lang="en-GB" sz="3200" b="1" dirty="0">
              <a:solidFill>
                <a:srgbClr val="7030A0"/>
              </a:solidFill>
            </a:endParaRPr>
          </a:p>
          <a:p>
            <a:pPr marL="0" indent="0" algn="ctr">
              <a:buNone/>
            </a:pPr>
            <a:endParaRPr lang="en-GB" sz="3200" b="1" dirty="0">
              <a:solidFill>
                <a:srgbClr val="7030A0"/>
              </a:solidFill>
            </a:endParaRPr>
          </a:p>
          <a:p>
            <a:pPr marL="0" indent="0" algn="ctr">
              <a:buNone/>
            </a:pPr>
            <a:endParaRPr lang="en-GB" sz="3200" b="1" dirty="0">
              <a:solidFill>
                <a:srgbClr val="7030A0"/>
              </a:solidFill>
            </a:endParaRPr>
          </a:p>
          <a:p>
            <a:pPr marL="0" indent="0" algn="ctr">
              <a:buNone/>
            </a:pPr>
            <a:endParaRPr lang="en-GB" sz="3200" b="1" dirty="0">
              <a:solidFill>
                <a:srgbClr val="7030A0"/>
              </a:solidFill>
            </a:endParaRPr>
          </a:p>
          <a:p>
            <a:pPr marL="0" indent="0" algn="ctr">
              <a:buNone/>
            </a:pPr>
            <a:endParaRPr lang="en-GB" sz="3200" b="1" i="1" dirty="0">
              <a:solidFill>
                <a:srgbClr val="7030A0"/>
              </a:solidFill>
            </a:endParaRPr>
          </a:p>
          <a:p>
            <a:pPr marL="0" indent="0" algn="ctr">
              <a:buNone/>
            </a:pPr>
            <a:r>
              <a:rPr lang="en-GB" sz="2600" b="1" i="1" dirty="0" err="1">
                <a:solidFill>
                  <a:schemeClr val="accent1"/>
                </a:solidFill>
              </a:rPr>
              <a:t>oo</a:t>
            </a:r>
            <a:r>
              <a:rPr lang="en-GB" sz="2600" b="1" i="1" dirty="0">
                <a:solidFill>
                  <a:schemeClr val="accent1"/>
                </a:solidFill>
              </a:rPr>
              <a:t> – look at a book</a:t>
            </a:r>
          </a:p>
        </p:txBody>
      </p:sp>
      <p:sp>
        <p:nvSpPr>
          <p:cNvPr id="7" name="Content Placeholder 6"/>
          <p:cNvSpPr>
            <a:spLocks noGrp="1"/>
          </p:cNvSpPr>
          <p:nvPr>
            <p:ph sz="quarter" idx="4"/>
          </p:nvPr>
        </p:nvSpPr>
        <p:spPr>
          <a:xfrm>
            <a:off x="5519857" y="1496177"/>
            <a:ext cx="4185617" cy="4754327"/>
          </a:xfrm>
        </p:spPr>
        <p:txBody>
          <a:bodyPr>
            <a:noAutofit/>
          </a:bodyPr>
          <a:lstStyle/>
          <a:p>
            <a:pPr marL="0" lvl="0" indent="0">
              <a:buClr>
                <a:srgbClr val="90C226"/>
              </a:buClr>
              <a:buNone/>
            </a:pPr>
            <a:r>
              <a:rPr lang="en-GB" sz="2400" dirty="0">
                <a:solidFill>
                  <a:schemeClr val="bg1">
                    <a:lumMod val="50000"/>
                  </a:schemeClr>
                </a:solidFill>
              </a:rPr>
              <a:t>There are </a:t>
            </a:r>
            <a:r>
              <a:rPr lang="en-GB" sz="2400" b="1" i="1" dirty="0">
                <a:solidFill>
                  <a:schemeClr val="accent1"/>
                </a:solidFill>
              </a:rPr>
              <a:t>12</a:t>
            </a:r>
            <a:r>
              <a:rPr lang="en-GB" sz="2400" dirty="0">
                <a:solidFill>
                  <a:prstClr val="black">
                    <a:lumMod val="75000"/>
                    <a:lumOff val="25000"/>
                  </a:prstClr>
                </a:solidFill>
              </a:rPr>
              <a:t> </a:t>
            </a:r>
            <a:r>
              <a:rPr lang="en-GB" sz="2400" dirty="0">
                <a:solidFill>
                  <a:schemeClr val="bg1">
                    <a:lumMod val="50000"/>
                  </a:schemeClr>
                </a:solidFill>
              </a:rPr>
              <a:t>sounds in the Set 2 sounds group.</a:t>
            </a:r>
          </a:p>
          <a:p>
            <a:pPr marL="0" lvl="0" indent="0">
              <a:buClr>
                <a:srgbClr val="90C226"/>
              </a:buClr>
              <a:buNone/>
            </a:pPr>
            <a:r>
              <a:rPr lang="en-GB" sz="2400" dirty="0">
                <a:solidFill>
                  <a:schemeClr val="bg1">
                    <a:lumMod val="50000"/>
                  </a:schemeClr>
                </a:solidFill>
              </a:rPr>
              <a:t>This groups sounds are predominantly represented as </a:t>
            </a:r>
            <a:r>
              <a:rPr lang="en-GB" sz="2400" b="1" i="1" dirty="0">
                <a:solidFill>
                  <a:schemeClr val="accent1"/>
                </a:solidFill>
              </a:rPr>
              <a:t>digraphs</a:t>
            </a:r>
            <a:r>
              <a:rPr lang="en-GB" sz="2400" dirty="0">
                <a:solidFill>
                  <a:schemeClr val="accent1"/>
                </a:solidFill>
              </a:rPr>
              <a:t>, </a:t>
            </a:r>
            <a:r>
              <a:rPr lang="en-GB" sz="2400" dirty="0">
                <a:solidFill>
                  <a:schemeClr val="bg1">
                    <a:lumMod val="50000"/>
                  </a:schemeClr>
                </a:solidFill>
              </a:rPr>
              <a:t>two letters together, in their written form </a:t>
            </a:r>
            <a:r>
              <a:rPr lang="en-GB" sz="2400" dirty="0" err="1">
                <a:solidFill>
                  <a:schemeClr val="bg1">
                    <a:lumMod val="50000"/>
                  </a:schemeClr>
                </a:solidFill>
              </a:rPr>
              <a:t>e.g</a:t>
            </a:r>
            <a:r>
              <a:rPr lang="en-GB" sz="2400" dirty="0">
                <a:solidFill>
                  <a:schemeClr val="bg1">
                    <a:lumMod val="50000"/>
                  </a:schemeClr>
                </a:solidFill>
              </a:rPr>
              <a:t> </a:t>
            </a:r>
            <a:r>
              <a:rPr lang="en-GB" sz="2400" b="1" i="1" dirty="0" err="1">
                <a:solidFill>
                  <a:schemeClr val="accent1"/>
                </a:solidFill>
              </a:rPr>
              <a:t>sh</a:t>
            </a:r>
            <a:r>
              <a:rPr lang="en-GB" sz="2400" b="1" i="1" dirty="0">
                <a:solidFill>
                  <a:schemeClr val="accent1"/>
                </a:solidFill>
              </a:rPr>
              <a:t> </a:t>
            </a:r>
          </a:p>
          <a:p>
            <a:pPr marL="0" lvl="0" indent="0">
              <a:buClr>
                <a:srgbClr val="90C226"/>
              </a:buClr>
              <a:buNone/>
            </a:pPr>
            <a:r>
              <a:rPr lang="en-GB" sz="2400" dirty="0">
                <a:solidFill>
                  <a:schemeClr val="bg1">
                    <a:lumMod val="50000"/>
                  </a:schemeClr>
                </a:solidFill>
              </a:rPr>
              <a:t>This is the group introduces us to the concept of a </a:t>
            </a:r>
            <a:r>
              <a:rPr lang="en-GB" sz="2400" b="1" i="1" dirty="0" err="1">
                <a:solidFill>
                  <a:schemeClr val="accent1"/>
                </a:solidFill>
              </a:rPr>
              <a:t>trigraph</a:t>
            </a:r>
            <a:r>
              <a:rPr lang="en-GB" sz="2400" dirty="0">
                <a:solidFill>
                  <a:schemeClr val="accent1"/>
                </a:solidFill>
              </a:rPr>
              <a:t>, </a:t>
            </a:r>
            <a:r>
              <a:rPr lang="en-GB" sz="2400" dirty="0">
                <a:solidFill>
                  <a:schemeClr val="bg1">
                    <a:lumMod val="50000"/>
                  </a:schemeClr>
                </a:solidFill>
              </a:rPr>
              <a:t>three letters that represent one sound e.g. </a:t>
            </a:r>
            <a:r>
              <a:rPr lang="en-GB" sz="2400" b="1" i="1" dirty="0" err="1">
                <a:solidFill>
                  <a:schemeClr val="accent1"/>
                </a:solidFill>
              </a:rPr>
              <a:t>igh</a:t>
            </a:r>
            <a:endParaRPr lang="en-GB" sz="2400" b="1" i="1" dirty="0">
              <a:solidFill>
                <a:schemeClr val="accent1"/>
              </a:solidFill>
            </a:endParaRPr>
          </a:p>
        </p:txBody>
      </p:sp>
      <p:pic>
        <p:nvPicPr>
          <p:cNvPr id="8" name="Picture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5511" y="2627688"/>
            <a:ext cx="4822222" cy="2700444"/>
          </a:xfrm>
          <a:prstGeom prst="rect">
            <a:avLst/>
          </a:prstGeom>
          <a:ln>
            <a:noFill/>
          </a:ln>
          <a:effectLst>
            <a:outerShdw blurRad="292100" dist="139700" dir="2700000" algn="tl" rotWithShape="0">
              <a:srgbClr val="333333">
                <a:alpha val="65000"/>
              </a:srgbClr>
            </a:outerShdw>
          </a:effectLst>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945898387"/>
      </p:ext>
    </p:extLst>
  </p:cSld>
  <p:clrMapOvr>
    <a:masterClrMapping/>
  </p:clrMapOvr>
  <mc:AlternateContent xmlns:mc="http://schemas.openxmlformats.org/markup-compatibility/2006" xmlns:p14="http://schemas.microsoft.com/office/powerpoint/2010/main">
    <mc:Choice Requires="p14">
      <p:transition spd="slow" p14:dur="2000" advClick="0" advTm="92490"/>
    </mc:Choice>
    <mc:Fallback xmlns="">
      <p:transition spd="slow" advClick="0" advTm="924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248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accent1">
                    <a:lumMod val="50000"/>
                  </a:schemeClr>
                </a:solidFill>
              </a:rPr>
              <a:t>Read Write Inc. Phonics Set 3 Sounds</a:t>
            </a:r>
          </a:p>
        </p:txBody>
      </p:sp>
      <p:sp>
        <p:nvSpPr>
          <p:cNvPr id="4" name="Content Placeholder 3"/>
          <p:cNvSpPr>
            <a:spLocks noGrp="1"/>
          </p:cNvSpPr>
          <p:nvPr>
            <p:ph sz="half" idx="2"/>
          </p:nvPr>
        </p:nvSpPr>
        <p:spPr>
          <a:xfrm>
            <a:off x="677334" y="1355737"/>
            <a:ext cx="4185623" cy="5382688"/>
          </a:xfrm>
        </p:spPr>
        <p:txBody>
          <a:bodyPr>
            <a:normAutofit/>
          </a:bodyPr>
          <a:lstStyle/>
          <a:p>
            <a:pPr marL="0" indent="0" algn="ctr">
              <a:buNone/>
            </a:pPr>
            <a:r>
              <a:rPr lang="en-GB" sz="3000" b="1" i="1" dirty="0" err="1">
                <a:solidFill>
                  <a:schemeClr val="accent1">
                    <a:lumMod val="75000"/>
                  </a:schemeClr>
                </a:solidFill>
              </a:rPr>
              <a:t>ea</a:t>
            </a:r>
            <a:r>
              <a:rPr lang="en-GB" sz="3000" b="1" i="1" dirty="0">
                <a:solidFill>
                  <a:schemeClr val="accent1">
                    <a:lumMod val="75000"/>
                  </a:schemeClr>
                </a:solidFill>
              </a:rPr>
              <a:t> oi a-e </a:t>
            </a:r>
            <a:r>
              <a:rPr lang="en-GB" sz="3000" b="1" i="1" dirty="0" err="1">
                <a:solidFill>
                  <a:schemeClr val="accent1">
                    <a:lumMod val="75000"/>
                  </a:schemeClr>
                </a:solidFill>
              </a:rPr>
              <a:t>i</a:t>
            </a:r>
            <a:r>
              <a:rPr lang="en-GB" sz="3000" b="1" i="1" dirty="0">
                <a:solidFill>
                  <a:schemeClr val="accent1">
                    <a:lumMod val="75000"/>
                  </a:schemeClr>
                </a:solidFill>
              </a:rPr>
              <a:t>-e o-e u-e aw are </a:t>
            </a:r>
            <a:r>
              <a:rPr lang="en-GB" sz="3000" b="1" i="1" dirty="0" err="1">
                <a:solidFill>
                  <a:schemeClr val="accent1">
                    <a:lumMod val="75000"/>
                  </a:schemeClr>
                </a:solidFill>
              </a:rPr>
              <a:t>ur</a:t>
            </a:r>
            <a:r>
              <a:rPr lang="en-GB" sz="3000" b="1" i="1" dirty="0">
                <a:solidFill>
                  <a:schemeClr val="accent1">
                    <a:lumMod val="75000"/>
                  </a:schemeClr>
                </a:solidFill>
              </a:rPr>
              <a:t> </a:t>
            </a:r>
            <a:r>
              <a:rPr lang="en-GB" sz="3000" b="1" i="1" dirty="0" err="1">
                <a:solidFill>
                  <a:schemeClr val="accent1">
                    <a:lumMod val="75000"/>
                  </a:schemeClr>
                </a:solidFill>
              </a:rPr>
              <a:t>er</a:t>
            </a:r>
            <a:r>
              <a:rPr lang="en-GB" sz="3000" b="1" i="1" dirty="0">
                <a:solidFill>
                  <a:schemeClr val="accent1">
                    <a:lumMod val="75000"/>
                  </a:schemeClr>
                </a:solidFill>
              </a:rPr>
              <a:t> ow </a:t>
            </a:r>
            <a:r>
              <a:rPr lang="en-GB" sz="3000" b="1" i="1" dirty="0" err="1">
                <a:solidFill>
                  <a:schemeClr val="accent1">
                    <a:lumMod val="75000"/>
                  </a:schemeClr>
                </a:solidFill>
              </a:rPr>
              <a:t>ai</a:t>
            </a:r>
            <a:r>
              <a:rPr lang="en-GB" sz="3000" b="1" i="1" dirty="0">
                <a:solidFill>
                  <a:schemeClr val="accent1">
                    <a:lumMod val="75000"/>
                  </a:schemeClr>
                </a:solidFill>
              </a:rPr>
              <a:t> </a:t>
            </a:r>
            <a:r>
              <a:rPr lang="en-GB" sz="3000" b="1" i="1" dirty="0" err="1">
                <a:solidFill>
                  <a:schemeClr val="accent1">
                    <a:lumMod val="75000"/>
                  </a:schemeClr>
                </a:solidFill>
              </a:rPr>
              <a:t>oa</a:t>
            </a:r>
            <a:r>
              <a:rPr lang="en-GB" sz="3000" b="1" i="1" dirty="0">
                <a:solidFill>
                  <a:schemeClr val="accent1">
                    <a:lumMod val="75000"/>
                  </a:schemeClr>
                </a:solidFill>
              </a:rPr>
              <a:t> </a:t>
            </a:r>
            <a:r>
              <a:rPr lang="en-GB" sz="3000" b="1" i="1" dirty="0" err="1">
                <a:solidFill>
                  <a:schemeClr val="accent1">
                    <a:lumMod val="75000"/>
                  </a:schemeClr>
                </a:solidFill>
              </a:rPr>
              <a:t>ew</a:t>
            </a:r>
            <a:r>
              <a:rPr lang="en-GB" sz="3000" b="1" i="1" dirty="0">
                <a:solidFill>
                  <a:schemeClr val="accent1">
                    <a:lumMod val="75000"/>
                  </a:schemeClr>
                </a:solidFill>
              </a:rPr>
              <a:t> ire ear </a:t>
            </a:r>
            <a:r>
              <a:rPr lang="en-GB" sz="3000" b="1" i="1" dirty="0" err="1">
                <a:solidFill>
                  <a:schemeClr val="accent1">
                    <a:lumMod val="75000"/>
                  </a:schemeClr>
                </a:solidFill>
              </a:rPr>
              <a:t>ure</a:t>
            </a:r>
            <a:r>
              <a:rPr lang="en-GB" sz="3000" b="1" i="1" dirty="0">
                <a:solidFill>
                  <a:schemeClr val="accent1">
                    <a:lumMod val="75000"/>
                  </a:schemeClr>
                </a:solidFill>
              </a:rPr>
              <a:t> </a:t>
            </a:r>
            <a:r>
              <a:rPr lang="en-GB" sz="3000" b="1" i="1" dirty="0" err="1">
                <a:solidFill>
                  <a:schemeClr val="accent1">
                    <a:lumMod val="75000"/>
                  </a:schemeClr>
                </a:solidFill>
              </a:rPr>
              <a:t>tion</a:t>
            </a:r>
            <a:r>
              <a:rPr lang="en-GB" sz="3000" b="1" i="1" dirty="0">
                <a:solidFill>
                  <a:schemeClr val="accent1">
                    <a:lumMod val="75000"/>
                  </a:schemeClr>
                </a:solidFill>
              </a:rPr>
              <a:t> </a:t>
            </a:r>
            <a:r>
              <a:rPr lang="en-GB" sz="3000" b="1" i="1" dirty="0" err="1">
                <a:solidFill>
                  <a:schemeClr val="accent1">
                    <a:lumMod val="75000"/>
                  </a:schemeClr>
                </a:solidFill>
              </a:rPr>
              <a:t>tious</a:t>
            </a:r>
            <a:r>
              <a:rPr lang="en-GB" sz="3000" b="1" i="1" dirty="0">
                <a:solidFill>
                  <a:schemeClr val="accent1">
                    <a:lumMod val="75000"/>
                  </a:schemeClr>
                </a:solidFill>
              </a:rPr>
              <a:t> </a:t>
            </a:r>
            <a:r>
              <a:rPr lang="en-GB" sz="3000" b="1" i="1" dirty="0" err="1">
                <a:solidFill>
                  <a:schemeClr val="accent1">
                    <a:lumMod val="75000"/>
                  </a:schemeClr>
                </a:solidFill>
              </a:rPr>
              <a:t>cious</a:t>
            </a:r>
            <a:endParaRPr lang="en-GB" sz="3000" b="1" i="1" dirty="0">
              <a:solidFill>
                <a:schemeClr val="accent1">
                  <a:lumMod val="75000"/>
                </a:schemeClr>
              </a:solidFill>
            </a:endParaRPr>
          </a:p>
          <a:p>
            <a:pPr marL="0" indent="0" algn="ctr">
              <a:buNone/>
            </a:pPr>
            <a:endParaRPr lang="en-GB" sz="3000" b="1" dirty="0">
              <a:solidFill>
                <a:srgbClr val="7030A0"/>
              </a:solidFill>
            </a:endParaRPr>
          </a:p>
          <a:p>
            <a:pPr marL="0" indent="0" algn="ctr">
              <a:buNone/>
            </a:pPr>
            <a:endParaRPr lang="en-GB" sz="3000" b="1" dirty="0">
              <a:solidFill>
                <a:srgbClr val="7030A0"/>
              </a:solidFill>
            </a:endParaRPr>
          </a:p>
          <a:p>
            <a:pPr marL="0" indent="0" algn="ctr">
              <a:buNone/>
            </a:pPr>
            <a:endParaRPr lang="en-GB" sz="3000" b="1" dirty="0">
              <a:solidFill>
                <a:srgbClr val="7030A0"/>
              </a:solidFill>
            </a:endParaRPr>
          </a:p>
          <a:p>
            <a:pPr marL="0" indent="0" algn="ctr">
              <a:buNone/>
            </a:pPr>
            <a:endParaRPr lang="en-GB" sz="3000" b="1" dirty="0">
              <a:solidFill>
                <a:srgbClr val="7030A0"/>
              </a:solidFill>
            </a:endParaRPr>
          </a:p>
          <a:p>
            <a:pPr marL="0" indent="0" algn="ctr">
              <a:buNone/>
            </a:pPr>
            <a:endParaRPr lang="en-GB" sz="3000" b="1" dirty="0">
              <a:solidFill>
                <a:srgbClr val="7030A0"/>
              </a:solidFill>
            </a:endParaRPr>
          </a:p>
          <a:p>
            <a:pPr marL="0" indent="0" algn="ctr">
              <a:buNone/>
            </a:pPr>
            <a:r>
              <a:rPr lang="en-GB" sz="2400" b="1" i="1" dirty="0">
                <a:solidFill>
                  <a:schemeClr val="accent1"/>
                </a:solidFill>
              </a:rPr>
              <a:t>a-e – Make a cake</a:t>
            </a:r>
          </a:p>
          <a:p>
            <a:endParaRPr lang="en-GB" dirty="0"/>
          </a:p>
        </p:txBody>
      </p:sp>
      <p:pic>
        <p:nvPicPr>
          <p:cNvPr id="7" name="Content Placeholder 6"/>
          <p:cNvPicPr>
            <a:picLocks noGrp="1" noChangeAspect="1"/>
          </p:cNvPicPr>
          <p:nvPr>
            <p:ph sz="quarter" idx="4"/>
          </p:nvPr>
        </p:nvPicPr>
        <p:blipFill>
          <a:blip r:embed="rId4">
            <a:extLst>
              <a:ext uri="{28A0092B-C50C-407E-A947-70E740481C1C}">
                <a14:useLocalDpi xmlns:a14="http://schemas.microsoft.com/office/drawing/2010/main"/>
              </a:ext>
            </a:extLst>
          </a:blip>
          <a:stretch>
            <a:fillRect/>
          </a:stretch>
        </p:blipFill>
        <p:spPr>
          <a:xfrm>
            <a:off x="1124225" y="3427852"/>
            <a:ext cx="3291840" cy="2500778"/>
          </a:xfrm>
          <a:prstGeom prst="rect">
            <a:avLst/>
          </a:prstGeom>
          <a:ln>
            <a:noFill/>
          </a:ln>
          <a:effectLst>
            <a:outerShdw blurRad="292100" dist="139700" dir="2700000" algn="tl" rotWithShape="0">
              <a:srgbClr val="333333">
                <a:alpha val="65000"/>
              </a:srgbClr>
            </a:outerShdw>
          </a:effectLst>
        </p:spPr>
      </p:pic>
      <p:sp>
        <p:nvSpPr>
          <p:cNvPr id="8" name="Text Placeholder 7"/>
          <p:cNvSpPr>
            <a:spLocks noGrp="1"/>
          </p:cNvSpPr>
          <p:nvPr>
            <p:ph type="body" sz="quarter" idx="3"/>
          </p:nvPr>
        </p:nvSpPr>
        <p:spPr>
          <a:xfrm>
            <a:off x="5407038" y="2698106"/>
            <a:ext cx="4185618" cy="3230524"/>
          </a:xfrm>
        </p:spPr>
        <p:txBody>
          <a:bodyPr/>
          <a:lstStyle/>
          <a:p>
            <a:pPr lvl="0">
              <a:buClr>
                <a:srgbClr val="90C226"/>
              </a:buClr>
            </a:pPr>
            <a:r>
              <a:rPr lang="en-GB" sz="2000" dirty="0">
                <a:solidFill>
                  <a:schemeClr val="bg1">
                    <a:lumMod val="50000"/>
                  </a:schemeClr>
                </a:solidFill>
              </a:rPr>
              <a:t>There are </a:t>
            </a:r>
            <a:r>
              <a:rPr lang="en-GB" sz="2000" b="1" i="1" dirty="0">
                <a:solidFill>
                  <a:schemeClr val="accent1"/>
                </a:solidFill>
              </a:rPr>
              <a:t>20</a:t>
            </a:r>
            <a:r>
              <a:rPr lang="en-GB" sz="2000" dirty="0">
                <a:solidFill>
                  <a:prstClr val="black">
                    <a:lumMod val="75000"/>
                    <a:lumOff val="25000"/>
                  </a:prstClr>
                </a:solidFill>
              </a:rPr>
              <a:t> </a:t>
            </a:r>
            <a:r>
              <a:rPr lang="en-GB" sz="2000" dirty="0">
                <a:solidFill>
                  <a:schemeClr val="bg1">
                    <a:lumMod val="50000"/>
                  </a:schemeClr>
                </a:solidFill>
              </a:rPr>
              <a:t>sounds in the Set 3 sounds group.</a:t>
            </a:r>
          </a:p>
          <a:p>
            <a:pPr lvl="0">
              <a:buClr>
                <a:srgbClr val="90C226"/>
              </a:buClr>
            </a:pPr>
            <a:r>
              <a:rPr lang="en-GB" sz="2000" dirty="0">
                <a:solidFill>
                  <a:schemeClr val="bg1">
                    <a:lumMod val="50000"/>
                  </a:schemeClr>
                </a:solidFill>
              </a:rPr>
              <a:t>This groups sounds are predominantly represented as </a:t>
            </a:r>
            <a:r>
              <a:rPr lang="en-GB" sz="2000" b="1" i="1" dirty="0">
                <a:solidFill>
                  <a:schemeClr val="accent1"/>
                </a:solidFill>
              </a:rPr>
              <a:t>digraphs</a:t>
            </a:r>
            <a:r>
              <a:rPr lang="en-GB" sz="2000" dirty="0">
                <a:solidFill>
                  <a:schemeClr val="accent1"/>
                </a:solidFill>
              </a:rPr>
              <a:t>, </a:t>
            </a:r>
            <a:r>
              <a:rPr lang="en-GB" sz="2000" dirty="0">
                <a:solidFill>
                  <a:schemeClr val="bg1">
                    <a:lumMod val="50000"/>
                  </a:schemeClr>
                </a:solidFill>
              </a:rPr>
              <a:t>two letters together, in their written form </a:t>
            </a:r>
            <a:r>
              <a:rPr lang="en-GB" sz="2000" dirty="0" err="1">
                <a:solidFill>
                  <a:schemeClr val="bg1">
                    <a:lumMod val="50000"/>
                  </a:schemeClr>
                </a:solidFill>
              </a:rPr>
              <a:t>e.g</a:t>
            </a:r>
            <a:r>
              <a:rPr lang="en-GB" sz="2000" dirty="0">
                <a:solidFill>
                  <a:schemeClr val="bg1">
                    <a:lumMod val="50000"/>
                  </a:schemeClr>
                </a:solidFill>
              </a:rPr>
              <a:t> </a:t>
            </a:r>
            <a:r>
              <a:rPr lang="en-GB" sz="2000" b="1" i="1" dirty="0" err="1">
                <a:solidFill>
                  <a:schemeClr val="accent1"/>
                </a:solidFill>
              </a:rPr>
              <a:t>ea</a:t>
            </a:r>
            <a:r>
              <a:rPr lang="en-GB" sz="2000" b="1" i="1" dirty="0">
                <a:solidFill>
                  <a:schemeClr val="accent1"/>
                </a:solidFill>
              </a:rPr>
              <a:t> </a:t>
            </a:r>
            <a:r>
              <a:rPr lang="en-GB" sz="2000" dirty="0">
                <a:solidFill>
                  <a:schemeClr val="bg1">
                    <a:lumMod val="50000"/>
                  </a:schemeClr>
                </a:solidFill>
              </a:rPr>
              <a:t>and</a:t>
            </a:r>
            <a:r>
              <a:rPr lang="en-GB" sz="2000" b="1" i="1" dirty="0">
                <a:solidFill>
                  <a:schemeClr val="bg1">
                    <a:lumMod val="50000"/>
                  </a:schemeClr>
                </a:solidFill>
              </a:rPr>
              <a:t> </a:t>
            </a:r>
            <a:r>
              <a:rPr lang="en-GB" sz="2000" b="1" i="1" dirty="0" err="1">
                <a:solidFill>
                  <a:schemeClr val="accent1"/>
                </a:solidFill>
              </a:rPr>
              <a:t>trigraphs</a:t>
            </a:r>
            <a:r>
              <a:rPr lang="en-GB" sz="2000" dirty="0">
                <a:solidFill>
                  <a:schemeClr val="accent1"/>
                </a:solidFill>
              </a:rPr>
              <a:t>, </a:t>
            </a:r>
            <a:r>
              <a:rPr lang="en-GB" sz="2000" dirty="0">
                <a:solidFill>
                  <a:schemeClr val="bg1">
                    <a:lumMod val="50000"/>
                  </a:schemeClr>
                </a:solidFill>
              </a:rPr>
              <a:t>three letters that represent one sound e.g. </a:t>
            </a:r>
            <a:r>
              <a:rPr lang="en-GB" sz="2000" b="1" i="1" dirty="0">
                <a:solidFill>
                  <a:schemeClr val="accent1"/>
                </a:solidFill>
              </a:rPr>
              <a:t>are.</a:t>
            </a:r>
          </a:p>
          <a:p>
            <a:pPr lvl="0">
              <a:buClr>
                <a:srgbClr val="90C226"/>
              </a:buClr>
            </a:pPr>
            <a:r>
              <a:rPr lang="en-GB" sz="2000" dirty="0">
                <a:solidFill>
                  <a:schemeClr val="bg1">
                    <a:lumMod val="50000"/>
                  </a:schemeClr>
                </a:solidFill>
              </a:rPr>
              <a:t>It is within this group that the </a:t>
            </a:r>
            <a:r>
              <a:rPr lang="en-GB" sz="2000" b="1" i="1" dirty="0">
                <a:solidFill>
                  <a:schemeClr val="accent1"/>
                </a:solidFill>
              </a:rPr>
              <a:t>split digraphs </a:t>
            </a:r>
            <a:r>
              <a:rPr lang="en-GB" sz="2000" dirty="0">
                <a:solidFill>
                  <a:schemeClr val="bg1">
                    <a:lumMod val="50000"/>
                  </a:schemeClr>
                </a:solidFill>
              </a:rPr>
              <a:t>are introduced. A split digraph is where two vowels are separated by a consonant.</a:t>
            </a:r>
          </a:p>
          <a:p>
            <a:endParaRPr lang="en-GB" dirty="0"/>
          </a:p>
        </p:txBody>
      </p:sp>
      <p:sp>
        <p:nvSpPr>
          <p:cNvPr id="9" name="TextBox 8"/>
          <p:cNvSpPr txBox="1"/>
          <p:nvPr/>
        </p:nvSpPr>
        <p:spPr>
          <a:xfrm>
            <a:off x="4975667" y="5484615"/>
            <a:ext cx="7038141" cy="1384995"/>
          </a:xfrm>
          <a:prstGeom prst="rect">
            <a:avLst/>
          </a:prstGeom>
          <a:noFill/>
        </p:spPr>
        <p:txBody>
          <a:bodyPr wrap="square" rtlCol="0">
            <a:spAutoFit/>
          </a:bodyPr>
          <a:lstStyle/>
          <a:p>
            <a:pPr algn="ctr"/>
            <a:r>
              <a:rPr lang="en-GB" sz="2800" b="1" dirty="0">
                <a:solidFill>
                  <a:schemeClr val="accent2">
                    <a:lumMod val="60000"/>
                    <a:lumOff val="40000"/>
                  </a:schemeClr>
                </a:solidFill>
              </a:rPr>
              <a:t>Additional sounds (to be introduced after Set 1, 2 &amp; 3) </a:t>
            </a:r>
            <a:r>
              <a:rPr lang="en-GB" sz="2800" dirty="0">
                <a:solidFill>
                  <a:schemeClr val="accent2">
                    <a:lumMod val="60000"/>
                    <a:lumOff val="40000"/>
                  </a:schemeClr>
                </a:solidFill>
              </a:rPr>
              <a:t>:                                </a:t>
            </a:r>
            <a:r>
              <a:rPr lang="en-GB" sz="2800" b="1" i="1" dirty="0" err="1">
                <a:solidFill>
                  <a:schemeClr val="accent1">
                    <a:lumMod val="50000"/>
                  </a:schemeClr>
                </a:solidFill>
              </a:rPr>
              <a:t>ue</a:t>
            </a:r>
            <a:r>
              <a:rPr lang="en-GB" sz="2800" b="1" i="1" dirty="0">
                <a:solidFill>
                  <a:schemeClr val="accent1">
                    <a:lumMod val="50000"/>
                  </a:schemeClr>
                </a:solidFill>
              </a:rPr>
              <a:t> </a:t>
            </a:r>
            <a:r>
              <a:rPr lang="en-GB" sz="2800" b="1" i="1" dirty="0" err="1">
                <a:solidFill>
                  <a:schemeClr val="accent1">
                    <a:lumMod val="50000"/>
                  </a:schemeClr>
                </a:solidFill>
              </a:rPr>
              <a:t>ie</a:t>
            </a:r>
            <a:r>
              <a:rPr lang="en-GB" sz="2800" b="1" i="1" dirty="0">
                <a:solidFill>
                  <a:schemeClr val="accent1">
                    <a:lumMod val="50000"/>
                  </a:schemeClr>
                </a:solidFill>
              </a:rPr>
              <a:t> au e-e </a:t>
            </a:r>
            <a:r>
              <a:rPr lang="en-GB" sz="2800" b="1" i="1" dirty="0" err="1">
                <a:solidFill>
                  <a:schemeClr val="accent1">
                    <a:lumMod val="50000"/>
                  </a:schemeClr>
                </a:solidFill>
              </a:rPr>
              <a:t>kn</a:t>
            </a:r>
            <a:r>
              <a:rPr lang="en-GB" sz="2800" b="1" i="1" dirty="0">
                <a:solidFill>
                  <a:schemeClr val="accent1">
                    <a:lumMod val="50000"/>
                  </a:schemeClr>
                </a:solidFill>
              </a:rPr>
              <a:t> </a:t>
            </a:r>
            <a:r>
              <a:rPr lang="en-GB" sz="2800" b="1" i="1" dirty="0" err="1">
                <a:solidFill>
                  <a:schemeClr val="accent1">
                    <a:lumMod val="50000"/>
                  </a:schemeClr>
                </a:solidFill>
              </a:rPr>
              <a:t>ck</a:t>
            </a:r>
            <a:r>
              <a:rPr lang="en-GB" sz="2800" b="1" i="1" dirty="0">
                <a:solidFill>
                  <a:schemeClr val="accent1">
                    <a:lumMod val="50000"/>
                  </a:schemeClr>
                </a:solidFill>
              </a:rPr>
              <a:t> </a:t>
            </a:r>
            <a:r>
              <a:rPr lang="en-GB" sz="2800" b="1" i="1" dirty="0" err="1">
                <a:solidFill>
                  <a:schemeClr val="accent1">
                    <a:lumMod val="50000"/>
                  </a:schemeClr>
                </a:solidFill>
              </a:rPr>
              <a:t>wh</a:t>
            </a:r>
            <a:r>
              <a:rPr lang="en-GB" sz="2800" b="1" i="1" dirty="0">
                <a:solidFill>
                  <a:schemeClr val="accent1">
                    <a:lumMod val="50000"/>
                  </a:schemeClr>
                </a:solidFill>
              </a:rPr>
              <a:t> </a:t>
            </a:r>
            <a:r>
              <a:rPr lang="en-GB" sz="2800" b="1" i="1" dirty="0" err="1">
                <a:solidFill>
                  <a:schemeClr val="accent1">
                    <a:lumMod val="50000"/>
                  </a:schemeClr>
                </a:solidFill>
              </a:rPr>
              <a:t>ph</a:t>
            </a:r>
            <a:endParaRPr lang="en-GB" sz="2800" b="1" i="1" dirty="0">
              <a:solidFill>
                <a:schemeClr val="accent1">
                  <a:lumMod val="50000"/>
                </a:schemeClr>
              </a:solidFill>
            </a:endParaRP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820459590"/>
      </p:ext>
    </p:extLst>
  </p:cSld>
  <p:clrMapOvr>
    <a:masterClrMapping/>
  </p:clrMapOvr>
  <mc:AlternateContent xmlns:mc="http://schemas.openxmlformats.org/markup-compatibility/2006" xmlns:p14="http://schemas.microsoft.com/office/powerpoint/2010/main">
    <mc:Choice Requires="p14">
      <p:transition spd="slow" p14:dur="2000" advClick="0" advTm="125280"/>
    </mc:Choice>
    <mc:Fallback xmlns="">
      <p:transition spd="slow" advClick="0" advTm="1252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2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5400" dirty="0">
                <a:solidFill>
                  <a:schemeClr val="accent1">
                    <a:lumMod val="50000"/>
                  </a:schemeClr>
                </a:solidFill>
              </a:rPr>
              <a:t>Phonics – </a:t>
            </a:r>
            <a:r>
              <a:rPr lang="en-GB" sz="4400" b="1" i="1" dirty="0"/>
              <a:t>Green</a:t>
            </a:r>
            <a:r>
              <a:rPr lang="en-GB" sz="4400" i="1" dirty="0">
                <a:solidFill>
                  <a:srgbClr val="7030A0"/>
                </a:solidFill>
              </a:rPr>
              <a:t> </a:t>
            </a:r>
            <a:r>
              <a:rPr lang="en-GB" sz="4400" i="1" dirty="0">
                <a:solidFill>
                  <a:schemeClr val="accent1">
                    <a:lumMod val="50000"/>
                  </a:schemeClr>
                </a:solidFill>
              </a:rPr>
              <a:t>Words &amp; </a:t>
            </a:r>
            <a:r>
              <a:rPr lang="en-GB" sz="4400" b="1" i="1" dirty="0">
                <a:solidFill>
                  <a:srgbClr val="FF0000"/>
                </a:solidFill>
              </a:rPr>
              <a:t>Red</a:t>
            </a:r>
            <a:r>
              <a:rPr lang="en-GB" sz="4400" i="1" dirty="0">
                <a:solidFill>
                  <a:srgbClr val="7030A0"/>
                </a:solidFill>
              </a:rPr>
              <a:t> </a:t>
            </a:r>
            <a:r>
              <a:rPr lang="en-GB" sz="4400" i="1" dirty="0">
                <a:solidFill>
                  <a:schemeClr val="accent1">
                    <a:lumMod val="50000"/>
                  </a:schemeClr>
                </a:solidFill>
              </a:rPr>
              <a:t>Words (Tricky Words)</a:t>
            </a:r>
          </a:p>
        </p:txBody>
      </p:sp>
      <p:sp>
        <p:nvSpPr>
          <p:cNvPr id="3" name="Text Placeholder 2"/>
          <p:cNvSpPr>
            <a:spLocks noGrp="1"/>
          </p:cNvSpPr>
          <p:nvPr>
            <p:ph type="body" idx="1"/>
          </p:nvPr>
        </p:nvSpPr>
        <p:spPr/>
        <p:txBody>
          <a:bodyPr/>
          <a:lstStyle/>
          <a:p>
            <a:r>
              <a:rPr lang="en-GB" b="1" dirty="0">
                <a:solidFill>
                  <a:schemeClr val="accent1">
                    <a:lumMod val="75000"/>
                  </a:schemeClr>
                </a:solidFill>
              </a:rPr>
              <a:t>Green Words</a:t>
            </a:r>
          </a:p>
        </p:txBody>
      </p:sp>
      <p:pic>
        <p:nvPicPr>
          <p:cNvPr id="7" name="Content Placeholder 6"/>
          <p:cNvPicPr>
            <a:picLocks noGrp="1" noChangeAspect="1"/>
          </p:cNvPicPr>
          <p:nvPr>
            <p:ph sz="half" idx="2"/>
          </p:nvPr>
        </p:nvPicPr>
        <p:blipFill>
          <a:blip r:embed="rId6" cstate="screen">
            <a:extLst>
              <a:ext uri="{28A0092B-C50C-407E-A947-70E740481C1C}">
                <a14:useLocalDpi xmlns:a14="http://schemas.microsoft.com/office/drawing/2010/main"/>
              </a:ext>
            </a:extLst>
          </a:blip>
          <a:stretch>
            <a:fillRect/>
          </a:stretch>
        </p:blipFill>
        <p:spPr>
          <a:xfrm>
            <a:off x="9905999" y="2662187"/>
            <a:ext cx="1997835" cy="2824604"/>
          </a:xfrm>
          <a:prstGeom prst="rect">
            <a:avLst/>
          </a:prstGeom>
          <a:ln>
            <a:noFill/>
          </a:ln>
          <a:effectLst>
            <a:outerShdw blurRad="292100" dist="139700" dir="2700000" algn="tl" rotWithShape="0">
              <a:srgbClr val="333333">
                <a:alpha val="65000"/>
              </a:srgbClr>
            </a:outerShdw>
          </a:effectLst>
        </p:spPr>
      </p:pic>
      <p:sp>
        <p:nvSpPr>
          <p:cNvPr id="5" name="Text Placeholder 4"/>
          <p:cNvSpPr>
            <a:spLocks noGrp="1"/>
          </p:cNvSpPr>
          <p:nvPr>
            <p:ph type="body" sz="quarter" idx="3"/>
          </p:nvPr>
        </p:nvSpPr>
        <p:spPr>
          <a:xfrm>
            <a:off x="5597274" y="2160982"/>
            <a:ext cx="4185618" cy="576262"/>
          </a:xfrm>
        </p:spPr>
        <p:txBody>
          <a:bodyPr/>
          <a:lstStyle/>
          <a:p>
            <a:r>
              <a:rPr lang="en-GB" b="1" dirty="0">
                <a:solidFill>
                  <a:srgbClr val="FF0000"/>
                </a:solidFill>
              </a:rPr>
              <a:t>Red Words</a:t>
            </a:r>
          </a:p>
        </p:txBody>
      </p:sp>
      <p:sp>
        <p:nvSpPr>
          <p:cNvPr id="6" name="Content Placeholder 5"/>
          <p:cNvSpPr>
            <a:spLocks noGrp="1"/>
          </p:cNvSpPr>
          <p:nvPr>
            <p:ph sz="quarter" idx="4"/>
          </p:nvPr>
        </p:nvSpPr>
        <p:spPr>
          <a:xfrm>
            <a:off x="5370253" y="2737244"/>
            <a:ext cx="4185617" cy="3304117"/>
          </a:xfrm>
        </p:spPr>
        <p:txBody>
          <a:bodyPr>
            <a:normAutofit fontScale="92500" lnSpcReduction="10000"/>
          </a:bodyPr>
          <a:lstStyle/>
          <a:p>
            <a:r>
              <a:rPr lang="en-GB" dirty="0">
                <a:solidFill>
                  <a:schemeClr val="bg1">
                    <a:lumMod val="50000"/>
                  </a:schemeClr>
                </a:solidFill>
              </a:rPr>
              <a:t>Not all words can be blended or segmented meaning that your child will need to learn such words by sight.</a:t>
            </a:r>
          </a:p>
          <a:p>
            <a:r>
              <a:rPr lang="en-GB" dirty="0">
                <a:solidFill>
                  <a:schemeClr val="bg1">
                    <a:lumMod val="50000"/>
                  </a:schemeClr>
                </a:solidFill>
              </a:rPr>
              <a:t>Your child will be introduced to a number of these tricky words and will benefit from practising these at home.</a:t>
            </a:r>
          </a:p>
          <a:p>
            <a:r>
              <a:rPr lang="en-GB" dirty="0">
                <a:solidFill>
                  <a:schemeClr val="bg1">
                    <a:lumMod val="50000"/>
                  </a:schemeClr>
                </a:solidFill>
              </a:rPr>
              <a:t>Remember: some words are only </a:t>
            </a:r>
            <a:r>
              <a:rPr lang="en-GB" b="1" dirty="0">
                <a:solidFill>
                  <a:srgbClr val="FF0000"/>
                </a:solidFill>
              </a:rPr>
              <a:t>red </a:t>
            </a:r>
            <a:r>
              <a:rPr lang="en-GB" dirty="0">
                <a:solidFill>
                  <a:schemeClr val="bg1">
                    <a:lumMod val="50000"/>
                  </a:schemeClr>
                </a:solidFill>
              </a:rPr>
              <a:t>until such a time they become green as a new sound is learnt e.g. </a:t>
            </a:r>
            <a:r>
              <a:rPr lang="en-GB" b="1" dirty="0">
                <a:solidFill>
                  <a:srgbClr val="FF0000"/>
                </a:solidFill>
              </a:rPr>
              <a:t>look </a:t>
            </a:r>
            <a:r>
              <a:rPr lang="en-GB" dirty="0">
                <a:solidFill>
                  <a:schemeClr val="bg1">
                    <a:lumMod val="50000"/>
                  </a:schemeClr>
                </a:solidFill>
              </a:rPr>
              <a:t>then </a:t>
            </a:r>
            <a:r>
              <a:rPr lang="en-GB" b="1" dirty="0">
                <a:solidFill>
                  <a:schemeClr val="accent1"/>
                </a:solidFill>
              </a:rPr>
              <a:t>l – </a:t>
            </a:r>
            <a:r>
              <a:rPr lang="en-GB" b="1" i="1" u="sng" dirty="0" err="1">
                <a:solidFill>
                  <a:schemeClr val="accent1"/>
                </a:solidFill>
              </a:rPr>
              <a:t>oo</a:t>
            </a:r>
            <a:r>
              <a:rPr lang="en-GB" b="1" i="1" u="sng" dirty="0">
                <a:solidFill>
                  <a:schemeClr val="accent1"/>
                </a:solidFill>
              </a:rPr>
              <a:t> –</a:t>
            </a:r>
            <a:r>
              <a:rPr lang="en-GB" b="1" dirty="0">
                <a:solidFill>
                  <a:schemeClr val="accent1"/>
                </a:solidFill>
              </a:rPr>
              <a:t> k – look </a:t>
            </a:r>
            <a:r>
              <a:rPr lang="en-GB" dirty="0">
                <a:solidFill>
                  <a:schemeClr val="bg1">
                    <a:lumMod val="50000"/>
                  </a:schemeClr>
                </a:solidFill>
              </a:rPr>
              <a:t>during Set 2.</a:t>
            </a:r>
            <a:endParaRPr lang="en-GB" b="1" dirty="0">
              <a:solidFill>
                <a:schemeClr val="bg1">
                  <a:lumMod val="50000"/>
                </a:schemeClr>
              </a:solidFill>
            </a:endParaRPr>
          </a:p>
        </p:txBody>
      </p:sp>
      <p:sp>
        <p:nvSpPr>
          <p:cNvPr id="8" name="Content Placeholder 5"/>
          <p:cNvSpPr txBox="1">
            <a:spLocks/>
          </p:cNvSpPr>
          <p:nvPr/>
        </p:nvSpPr>
        <p:spPr>
          <a:xfrm>
            <a:off x="448730" y="2737244"/>
            <a:ext cx="4185617" cy="330411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dirty="0">
                <a:solidFill>
                  <a:schemeClr val="bg1">
                    <a:lumMod val="50000"/>
                  </a:schemeClr>
                </a:solidFill>
              </a:rPr>
              <a:t>Green words can be broken down into their component sounds (segmented) and then blended back together for reading and spelling.</a:t>
            </a:r>
          </a:p>
        </p:txBody>
      </p:sp>
      <p:pic>
        <p:nvPicPr>
          <p:cNvPr id="13" name="Picture 12"/>
          <p:cNvPicPr>
            <a:picLocks noChangeAspect="1"/>
          </p:cNvPicPr>
          <p:nvPr/>
        </p:nvPicPr>
        <p:blipFill rotWithShape="1">
          <a:blip r:embed="rId7" cstate="screen">
            <a:extLst>
              <a:ext uri="{28A0092B-C50C-407E-A947-70E740481C1C}">
                <a14:useLocalDpi xmlns:a14="http://schemas.microsoft.com/office/drawing/2010/main"/>
              </a:ext>
            </a:extLst>
          </a:blip>
          <a:srcRect l="5206" t="6378" r="47943" b="65916"/>
          <a:stretch/>
        </p:blipFill>
        <p:spPr>
          <a:xfrm>
            <a:off x="203771" y="5486791"/>
            <a:ext cx="2649617" cy="1109142"/>
          </a:xfrm>
          <a:prstGeom prst="rect">
            <a:avLst/>
          </a:prstGeom>
          <a:ln>
            <a:noFill/>
          </a:ln>
          <a:effectLst>
            <a:outerShdw blurRad="292100" dist="139700" dir="2700000" algn="tl" rotWithShape="0">
              <a:srgbClr val="333333">
                <a:alpha val="65000"/>
              </a:srgbClr>
            </a:outerShdw>
          </a:effectLst>
        </p:spPr>
      </p:pic>
      <p:pic>
        <p:nvPicPr>
          <p:cNvPr id="14" name="Picture 13"/>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96147" y="4238960"/>
            <a:ext cx="2649617" cy="1247831"/>
          </a:xfrm>
          <a:prstGeom prst="rect">
            <a:avLst/>
          </a:prstGeom>
          <a:ln>
            <a:noFill/>
          </a:ln>
          <a:effectLst>
            <a:outerShdw blurRad="292100" dist="139700" dir="2700000" algn="tl" rotWithShape="0">
              <a:srgbClr val="333333">
                <a:alpha val="65000"/>
              </a:srgbClr>
            </a:outerShdw>
          </a:effectLst>
        </p:spPr>
      </p:pic>
      <p:sp>
        <p:nvSpPr>
          <p:cNvPr id="15" name="TextBox 14"/>
          <p:cNvSpPr txBox="1"/>
          <p:nvPr/>
        </p:nvSpPr>
        <p:spPr>
          <a:xfrm>
            <a:off x="2883943" y="4238960"/>
            <a:ext cx="2486310" cy="2308324"/>
          </a:xfrm>
          <a:prstGeom prst="rect">
            <a:avLst/>
          </a:prstGeom>
          <a:noFill/>
        </p:spPr>
        <p:txBody>
          <a:bodyPr wrap="square" rtlCol="0">
            <a:spAutoFit/>
          </a:bodyPr>
          <a:lstStyle/>
          <a:p>
            <a:pPr algn="ctr"/>
            <a:r>
              <a:rPr lang="en-GB" b="1" dirty="0">
                <a:solidFill>
                  <a:schemeClr val="accent2">
                    <a:lumMod val="75000"/>
                  </a:schemeClr>
                </a:solidFill>
              </a:rPr>
              <a:t>Green words are initially presented to your child with ‘speed buttons’ on … dots for single sounds and dashes to indicate digraphs or </a:t>
            </a:r>
            <a:r>
              <a:rPr lang="en-GB" b="1" dirty="0" err="1">
                <a:solidFill>
                  <a:schemeClr val="accent2">
                    <a:lumMod val="75000"/>
                  </a:schemeClr>
                </a:solidFill>
              </a:rPr>
              <a:t>trigraphs</a:t>
            </a:r>
            <a:r>
              <a:rPr lang="en-GB" b="1" dirty="0">
                <a:solidFill>
                  <a:schemeClr val="accent2">
                    <a:lumMod val="75000"/>
                  </a:schemeClr>
                </a:solidFill>
              </a:rPr>
              <a:t>.</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791200" y="3124200"/>
            <a:ext cx="609600" cy="609600"/>
          </a:xfrm>
          <a:prstGeom prst="rect">
            <a:avLst/>
          </a:prstGeom>
        </p:spPr>
      </p:pic>
      <p:pic>
        <p:nvPicPr>
          <p:cNvPr id="9" name="Recorded Sound">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874279870"/>
      </p:ext>
    </p:extLst>
  </p:cSld>
  <p:clrMapOvr>
    <a:masterClrMapping/>
  </p:clrMapOvr>
  <mc:AlternateContent xmlns:mc="http://schemas.openxmlformats.org/markup-compatibility/2006" xmlns:p14="http://schemas.microsoft.com/office/powerpoint/2010/main">
    <mc:Choice Requires="p14">
      <p:transition spd="slow" p14:dur="2000" advClick="0" advTm="219390"/>
    </mc:Choice>
    <mc:Fallback xmlns="">
      <p:transition spd="slow" advClick="0" advTm="2193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938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02531" fill="hold"/>
                                        <p:tgtEl>
                                          <p:spTgt spid="4"/>
                                        </p:tgtEl>
                                      </p:cBhvr>
                                    </p:cmd>
                                  </p:childTnLst>
                                </p:cTn>
                              </p:par>
                            </p:childTnLst>
                          </p:cTn>
                        </p:par>
                      </p:childTnLst>
                    </p:cTn>
                  </p:par>
                </p:childTnLst>
              </p:cTn>
              <p:nextCondLst>
                <p:cond evt="onClick" delay="0">
                  <p:tgtEl>
                    <p:spTgt spid="4"/>
                  </p:tgtEl>
                </p:cond>
              </p:nextCondLst>
            </p:seq>
            <p:audio>
              <p:cMediaNode vol="80000">
                <p:cTn id="12" fill="hold" display="0">
                  <p:stCondLst>
                    <p:cond delay="indefinite"/>
                  </p:stCondLst>
                  <p:endCondLst>
                    <p:cond evt="onStopAudio" delay="0">
                      <p:tgtEl>
                        <p:sldTgt/>
                      </p:tgtEl>
                    </p:cond>
                  </p:endCondLst>
                </p:cTn>
                <p:tgtEl>
                  <p:spTgt spid="4"/>
                </p:tgtEl>
              </p:cMediaNode>
            </p:audio>
            <p:audio>
              <p:cMediaNode vol="80000" showWhenStopped="0">
                <p:cTn id="13" fill="remove"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281068"/>
            <a:ext cx="8596668" cy="1320800"/>
          </a:xfrm>
        </p:spPr>
        <p:txBody>
          <a:bodyPr>
            <a:noAutofit/>
          </a:bodyPr>
          <a:lstStyle/>
          <a:p>
            <a:r>
              <a:rPr lang="en-GB" sz="5400" dirty="0">
                <a:solidFill>
                  <a:schemeClr val="accent1">
                    <a:lumMod val="50000"/>
                  </a:schemeClr>
                </a:solidFill>
              </a:rPr>
              <a:t>Phonics – </a:t>
            </a:r>
            <a:r>
              <a:rPr lang="en-GB" sz="4000" i="1" dirty="0">
                <a:solidFill>
                  <a:schemeClr val="accent2">
                    <a:lumMod val="75000"/>
                  </a:schemeClr>
                </a:solidFill>
              </a:rPr>
              <a:t>Segmenting &amp; Blending</a:t>
            </a:r>
          </a:p>
        </p:txBody>
      </p:sp>
      <p:sp>
        <p:nvSpPr>
          <p:cNvPr id="3" name="Text Placeholder 2"/>
          <p:cNvSpPr>
            <a:spLocks noGrp="1"/>
          </p:cNvSpPr>
          <p:nvPr>
            <p:ph type="body" idx="1"/>
          </p:nvPr>
        </p:nvSpPr>
        <p:spPr>
          <a:xfrm>
            <a:off x="675738" y="1323754"/>
            <a:ext cx="4185623" cy="576262"/>
          </a:xfrm>
        </p:spPr>
        <p:txBody>
          <a:bodyPr/>
          <a:lstStyle/>
          <a:p>
            <a:r>
              <a:rPr lang="en-GB" sz="3200" b="1" dirty="0">
                <a:solidFill>
                  <a:schemeClr val="accent1">
                    <a:lumMod val="75000"/>
                  </a:schemeClr>
                </a:solidFill>
              </a:rPr>
              <a:t>Segmenting</a:t>
            </a:r>
          </a:p>
        </p:txBody>
      </p:sp>
      <p:pic>
        <p:nvPicPr>
          <p:cNvPr id="7" name="Content Placeholder 6"/>
          <p:cNvPicPr>
            <a:picLocks noGrp="1" noChangeAspect="1"/>
          </p:cNvPicPr>
          <p:nvPr>
            <p:ph sz="half" idx="2"/>
          </p:nvPr>
        </p:nvPicPr>
        <p:blipFill rotWithShape="1">
          <a:blip r:embed="rId4" cstate="screen">
            <a:extLst>
              <a:ext uri="{28A0092B-C50C-407E-A947-70E740481C1C}">
                <a14:useLocalDpi xmlns:a14="http://schemas.microsoft.com/office/drawing/2010/main"/>
              </a:ext>
            </a:extLst>
          </a:blip>
          <a:srcRect/>
          <a:stretch/>
        </p:blipFill>
        <p:spPr>
          <a:xfrm>
            <a:off x="5412313" y="2667526"/>
            <a:ext cx="3391723" cy="1357745"/>
          </a:xfrm>
          <a:prstGeom prst="rect">
            <a:avLst/>
          </a:prstGeom>
          <a:ln>
            <a:noFill/>
          </a:ln>
          <a:effectLst>
            <a:outerShdw blurRad="292100" dist="139700" dir="2700000" algn="tl" rotWithShape="0">
              <a:srgbClr val="333333">
                <a:alpha val="65000"/>
              </a:srgbClr>
            </a:outerShdw>
          </a:effectLst>
        </p:spPr>
      </p:pic>
      <p:sp>
        <p:nvSpPr>
          <p:cNvPr id="5" name="Text Placeholder 4"/>
          <p:cNvSpPr>
            <a:spLocks noGrp="1"/>
          </p:cNvSpPr>
          <p:nvPr>
            <p:ph type="body" sz="quarter" idx="3"/>
          </p:nvPr>
        </p:nvSpPr>
        <p:spPr>
          <a:xfrm>
            <a:off x="5015366" y="1305163"/>
            <a:ext cx="4185618" cy="576262"/>
          </a:xfrm>
        </p:spPr>
        <p:txBody>
          <a:bodyPr/>
          <a:lstStyle/>
          <a:p>
            <a:r>
              <a:rPr lang="en-GB" sz="3200" b="1" dirty="0">
                <a:solidFill>
                  <a:schemeClr val="accent1">
                    <a:lumMod val="75000"/>
                  </a:schemeClr>
                </a:solidFill>
              </a:rPr>
              <a:t>Blending</a:t>
            </a:r>
          </a:p>
        </p:txBody>
      </p:sp>
      <p:sp>
        <p:nvSpPr>
          <p:cNvPr id="6" name="Content Placeholder 5"/>
          <p:cNvSpPr>
            <a:spLocks noGrp="1"/>
          </p:cNvSpPr>
          <p:nvPr>
            <p:ph sz="quarter" idx="4"/>
          </p:nvPr>
        </p:nvSpPr>
        <p:spPr>
          <a:xfrm>
            <a:off x="5024928" y="1900016"/>
            <a:ext cx="4185617" cy="3304117"/>
          </a:xfrm>
        </p:spPr>
        <p:txBody>
          <a:bodyPr>
            <a:noAutofit/>
          </a:bodyPr>
          <a:lstStyle/>
          <a:p>
            <a:r>
              <a:rPr lang="en-GB" dirty="0">
                <a:solidFill>
                  <a:schemeClr val="bg1">
                    <a:lumMod val="50000"/>
                  </a:schemeClr>
                </a:solidFill>
              </a:rPr>
              <a:t>Putting all the sounds together to read the word before you.</a:t>
            </a:r>
          </a:p>
          <a:p>
            <a:endParaRPr lang="en-GB" dirty="0"/>
          </a:p>
          <a:p>
            <a:endParaRPr lang="en-GB" dirty="0"/>
          </a:p>
          <a:p>
            <a:endParaRPr lang="en-GB" dirty="0"/>
          </a:p>
          <a:p>
            <a:endParaRPr lang="en-GB" dirty="0"/>
          </a:p>
          <a:p>
            <a:r>
              <a:rPr lang="en-GB" dirty="0">
                <a:solidFill>
                  <a:schemeClr val="bg1">
                    <a:lumMod val="50000"/>
                  </a:schemeClr>
                </a:solidFill>
              </a:rPr>
              <a:t>The phonemes (sounds) in this word are </a:t>
            </a:r>
            <a:r>
              <a:rPr lang="en-GB" b="1" dirty="0">
                <a:solidFill>
                  <a:schemeClr val="accent1"/>
                </a:solidFill>
              </a:rPr>
              <a:t>p – </a:t>
            </a:r>
            <a:r>
              <a:rPr lang="en-GB" b="1" dirty="0" err="1">
                <a:solidFill>
                  <a:schemeClr val="accent1"/>
                </a:solidFill>
              </a:rPr>
              <a:t>i</a:t>
            </a:r>
            <a:r>
              <a:rPr lang="en-GB" b="1" dirty="0">
                <a:solidFill>
                  <a:schemeClr val="accent1"/>
                </a:solidFill>
              </a:rPr>
              <a:t> – n</a:t>
            </a:r>
            <a:r>
              <a:rPr lang="en-GB" dirty="0">
                <a:solidFill>
                  <a:schemeClr val="accent1"/>
                </a:solidFill>
              </a:rPr>
              <a:t>.</a:t>
            </a:r>
          </a:p>
          <a:p>
            <a:r>
              <a:rPr lang="en-GB" dirty="0">
                <a:solidFill>
                  <a:schemeClr val="bg1">
                    <a:lumMod val="50000"/>
                  </a:schemeClr>
                </a:solidFill>
              </a:rPr>
              <a:t>Your child would read each sound and then blend them together into the word </a:t>
            </a:r>
            <a:r>
              <a:rPr lang="en-GB" b="1" dirty="0">
                <a:solidFill>
                  <a:schemeClr val="accent1"/>
                </a:solidFill>
              </a:rPr>
              <a:t>pin</a:t>
            </a:r>
            <a:r>
              <a:rPr lang="en-GB" dirty="0">
                <a:solidFill>
                  <a:schemeClr val="accent1"/>
                </a:solidFill>
              </a:rPr>
              <a:t>.</a:t>
            </a:r>
          </a:p>
        </p:txBody>
      </p:sp>
      <p:sp>
        <p:nvSpPr>
          <p:cNvPr id="8" name="Content Placeholder 5"/>
          <p:cNvSpPr txBox="1">
            <a:spLocks/>
          </p:cNvSpPr>
          <p:nvPr/>
        </p:nvSpPr>
        <p:spPr>
          <a:xfrm>
            <a:off x="675738" y="1988005"/>
            <a:ext cx="4185617" cy="330411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sz="2400" dirty="0">
                <a:solidFill>
                  <a:schemeClr val="bg1">
                    <a:lumMod val="50000"/>
                  </a:schemeClr>
                </a:solidFill>
              </a:rPr>
              <a:t>The process of splitting words into their individual phonemes (sounds).</a:t>
            </a:r>
          </a:p>
          <a:p>
            <a:r>
              <a:rPr lang="en-GB" sz="2400" dirty="0">
                <a:solidFill>
                  <a:schemeClr val="bg1">
                    <a:lumMod val="50000"/>
                  </a:schemeClr>
                </a:solidFill>
              </a:rPr>
              <a:t>This allows your child to hear each sound in a word e.g. </a:t>
            </a:r>
            <a:r>
              <a:rPr lang="en-GB" sz="2400" b="1" dirty="0">
                <a:solidFill>
                  <a:schemeClr val="accent1"/>
                </a:solidFill>
              </a:rPr>
              <a:t>cat … c – a - t</a:t>
            </a:r>
          </a:p>
          <a:p>
            <a:pPr marL="0" indent="0">
              <a:buNone/>
            </a:pPr>
            <a:endParaRPr lang="en-GB" dirty="0"/>
          </a:p>
        </p:txBody>
      </p:sp>
      <p:sp>
        <p:nvSpPr>
          <p:cNvPr id="9" name="TextBox 8"/>
          <p:cNvSpPr txBox="1"/>
          <p:nvPr/>
        </p:nvSpPr>
        <p:spPr>
          <a:xfrm>
            <a:off x="675738" y="5830660"/>
            <a:ext cx="10446327" cy="830997"/>
          </a:xfrm>
          <a:prstGeom prst="rect">
            <a:avLst/>
          </a:prstGeom>
          <a:noFill/>
        </p:spPr>
        <p:txBody>
          <a:bodyPr wrap="square" rtlCol="0">
            <a:spAutoFit/>
          </a:bodyPr>
          <a:lstStyle/>
          <a:p>
            <a:pPr algn="ctr"/>
            <a:r>
              <a:rPr lang="en-GB" sz="2400" i="1" dirty="0">
                <a:solidFill>
                  <a:schemeClr val="accent2">
                    <a:lumMod val="75000"/>
                  </a:schemeClr>
                </a:solidFill>
              </a:rPr>
              <a:t>The process of segmenting and blending is done orally initially before we move onto showing your child green words in their written form.</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394322235"/>
      </p:ext>
    </p:extLst>
  </p:cSld>
  <p:clrMapOvr>
    <a:masterClrMapping/>
  </p:clrMapOvr>
  <mc:AlternateContent xmlns:mc="http://schemas.openxmlformats.org/markup-compatibility/2006" xmlns:p14="http://schemas.microsoft.com/office/powerpoint/2010/main">
    <mc:Choice Requires="p14">
      <p:transition spd="slow" p14:dur="2000" advClick="0" advTm="113060"/>
    </mc:Choice>
    <mc:Fallback xmlns="">
      <p:transition spd="slow" advClick="0" advTm="1130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30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311" y="281601"/>
            <a:ext cx="11481653" cy="1320800"/>
          </a:xfrm>
        </p:spPr>
        <p:txBody>
          <a:bodyPr>
            <a:noAutofit/>
          </a:bodyPr>
          <a:lstStyle/>
          <a:p>
            <a:r>
              <a:rPr lang="en-GB" sz="5400" dirty="0">
                <a:solidFill>
                  <a:schemeClr val="accent1">
                    <a:lumMod val="50000"/>
                  </a:schemeClr>
                </a:solidFill>
              </a:rPr>
              <a:t>End of Year Reading Expectations</a:t>
            </a:r>
          </a:p>
        </p:txBody>
      </p:sp>
      <p:sp>
        <p:nvSpPr>
          <p:cNvPr id="3" name="Text Placeholder 2"/>
          <p:cNvSpPr>
            <a:spLocks noGrp="1"/>
          </p:cNvSpPr>
          <p:nvPr>
            <p:ph type="body" idx="1"/>
          </p:nvPr>
        </p:nvSpPr>
        <p:spPr>
          <a:xfrm>
            <a:off x="5995891" y="2111905"/>
            <a:ext cx="4185623" cy="576262"/>
          </a:xfrm>
        </p:spPr>
        <p:txBody>
          <a:bodyPr/>
          <a:lstStyle/>
          <a:p>
            <a:r>
              <a:rPr lang="en-GB" dirty="0">
                <a:solidFill>
                  <a:schemeClr val="accent1">
                    <a:lumMod val="75000"/>
                  </a:schemeClr>
                </a:solidFill>
              </a:rPr>
              <a:t>ELG 09 – Word Reading</a:t>
            </a:r>
          </a:p>
        </p:txBody>
      </p:sp>
      <p:sp>
        <p:nvSpPr>
          <p:cNvPr id="4" name="Content Placeholder 3"/>
          <p:cNvSpPr>
            <a:spLocks noGrp="1"/>
          </p:cNvSpPr>
          <p:nvPr>
            <p:ph sz="half" idx="2"/>
          </p:nvPr>
        </p:nvSpPr>
        <p:spPr>
          <a:xfrm>
            <a:off x="5597236" y="2711870"/>
            <a:ext cx="4185623" cy="3304117"/>
          </a:xfrm>
        </p:spPr>
        <p:txBody>
          <a:bodyPr/>
          <a:lstStyle/>
          <a:p>
            <a:r>
              <a:rPr lang="en-US" dirty="0">
                <a:solidFill>
                  <a:schemeClr val="bg1">
                    <a:lumMod val="50000"/>
                  </a:schemeClr>
                </a:solidFill>
              </a:rPr>
              <a:t>Children </a:t>
            </a:r>
            <a:r>
              <a:rPr lang="en-GB" dirty="0">
                <a:solidFill>
                  <a:schemeClr val="bg1">
                    <a:lumMod val="50000"/>
                  </a:schemeClr>
                </a:solidFill>
              </a:rPr>
              <a:t>say a sound for each letter in the alphabet and at least 10 digraphs. Read words consistent with their phonic knowledge by sound-blending. Read aloud simple sentences and books that are consistent with their phonic knowledge, including some common exception words.</a:t>
            </a:r>
          </a:p>
        </p:txBody>
      </p:sp>
      <p:sp>
        <p:nvSpPr>
          <p:cNvPr id="5" name="Text Placeholder 4"/>
          <p:cNvSpPr>
            <a:spLocks noGrp="1"/>
          </p:cNvSpPr>
          <p:nvPr>
            <p:ph type="body" sz="quarter" idx="3"/>
          </p:nvPr>
        </p:nvSpPr>
        <p:spPr>
          <a:xfrm>
            <a:off x="613365" y="1808469"/>
            <a:ext cx="4789908" cy="576262"/>
          </a:xfrm>
        </p:spPr>
        <p:txBody>
          <a:bodyPr/>
          <a:lstStyle/>
          <a:p>
            <a:r>
              <a:rPr lang="en-GB" dirty="0">
                <a:solidFill>
                  <a:schemeClr val="accent1">
                    <a:lumMod val="75000"/>
                  </a:schemeClr>
                </a:solidFill>
              </a:rPr>
              <a:t>ELG 01 &amp; 02 – Listening, Attention, Understanding &amp; Speaking</a:t>
            </a:r>
          </a:p>
        </p:txBody>
      </p:sp>
      <p:sp>
        <p:nvSpPr>
          <p:cNvPr id="6" name="Content Placeholder 5"/>
          <p:cNvSpPr>
            <a:spLocks noGrp="1"/>
          </p:cNvSpPr>
          <p:nvPr>
            <p:ph sz="quarter" idx="4"/>
          </p:nvPr>
        </p:nvSpPr>
        <p:spPr>
          <a:xfrm>
            <a:off x="142311" y="2396582"/>
            <a:ext cx="5454925" cy="3934691"/>
          </a:xfrm>
        </p:spPr>
        <p:txBody>
          <a:bodyPr>
            <a:noAutofit/>
          </a:bodyPr>
          <a:lstStyle/>
          <a:p>
            <a:r>
              <a:rPr lang="en-GB" sz="1400" dirty="0">
                <a:solidFill>
                  <a:schemeClr val="bg1">
                    <a:lumMod val="50000"/>
                  </a:schemeClr>
                </a:solidFill>
              </a:rPr>
              <a:t>Children listen attentively and respond to what they hear with relevant questions, comments and actions when being read to and during whole class discussions and small group interactions. Make comments about what they have heard and ask questions to clarify their understanding.  Hold conversation when engaged in back-and-forth exchanges with their teacher and peers.</a:t>
            </a:r>
          </a:p>
          <a:p>
            <a:r>
              <a:rPr lang="en-GB" sz="1400" dirty="0">
                <a:solidFill>
                  <a:schemeClr val="bg1">
                    <a:lumMod val="50000"/>
                  </a:schemeClr>
                </a:solidFill>
              </a:rPr>
              <a:t> Children participate in small group, class and one-to-one discussions, offering their own ideas, using recently introduced vocabulary. Offer explanations for why things might happen, making use of recently introduced vocabulary from stories, non-fiction, rhymes and poems when appropriate. Express their ideas and feelings about their experiences using full sentences, including use of past, present and future tenses and making use of conjunctions, with modelling and support from their teacher</a:t>
            </a:r>
            <a:r>
              <a:rPr lang="en-GB" sz="1400" dirty="0"/>
              <a:t>.</a:t>
            </a:r>
            <a:endParaRPr lang="en-GB" sz="1400" dirty="0">
              <a:solidFill>
                <a:schemeClr val="bg1">
                  <a:lumMod val="50000"/>
                </a:schemeClr>
              </a:solidFill>
            </a:endParaRPr>
          </a:p>
        </p:txBody>
      </p:sp>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pic>
        <p:nvPicPr>
          <p:cNvPr id="8" name="Recorded Sound">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379398684"/>
      </p:ext>
    </p:extLst>
  </p:cSld>
  <p:clrMapOvr>
    <a:masterClrMapping/>
  </p:clrMapOvr>
  <mc:AlternateContent xmlns:mc="http://schemas.openxmlformats.org/markup-compatibility/2006" xmlns:p14="http://schemas.microsoft.com/office/powerpoint/2010/main">
    <mc:Choice Requires="p14">
      <p:transition spd="slow" p14:dur="2000" advClick="0" advTm="154100"/>
    </mc:Choice>
    <mc:Fallback xmlns="">
      <p:transition spd="slow" advClick="0" advTm="154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410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734" fill="hold"/>
                                        <p:tgtEl>
                                          <p:spTgt spid="7"/>
                                        </p:tgtEl>
                                      </p:cBhvr>
                                    </p:cmd>
                                  </p:childTnLst>
                                </p:cTn>
                              </p:par>
                            </p:childTnLst>
                          </p:cTn>
                        </p:par>
                      </p:childTnLst>
                    </p:cTn>
                  </p:par>
                </p:childTnLst>
              </p:cTn>
              <p:nextCondLst>
                <p:cond evt="onClick" delay="0">
                  <p:tgtEl>
                    <p:spTgt spid="7"/>
                  </p:tgtEl>
                </p:cond>
              </p:nextCondLst>
            </p:seq>
            <p:audio>
              <p:cMediaNode vol="80000">
                <p:cTn id="12" fill="hold" display="0">
                  <p:stCondLst>
                    <p:cond delay="indefinite"/>
                  </p:stCondLst>
                  <p:endCondLst>
                    <p:cond evt="onStopAudio" delay="0">
                      <p:tgtEl>
                        <p:sldTgt/>
                      </p:tgtEl>
                    </p:cond>
                  </p:endCondLst>
                </p:cTn>
                <p:tgtEl>
                  <p:spTgt spid="7"/>
                </p:tgtEl>
              </p:cMediaNode>
            </p:audio>
            <p:audio>
              <p:cMediaNode vol="80000" showWhenStopped="0">
                <p:cTn id="13" fill="remove"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dirty="0">
                <a:solidFill>
                  <a:schemeClr val="accent1">
                    <a:lumMod val="50000"/>
                  </a:schemeClr>
                </a:solidFill>
              </a:rPr>
              <a:t>A word on reading …</a:t>
            </a:r>
          </a:p>
        </p:txBody>
      </p:sp>
      <p:sp>
        <p:nvSpPr>
          <p:cNvPr id="4" name="Content Placeholder 3"/>
          <p:cNvSpPr>
            <a:spLocks noGrp="1"/>
          </p:cNvSpPr>
          <p:nvPr>
            <p:ph sz="half" idx="2"/>
          </p:nvPr>
        </p:nvSpPr>
        <p:spPr>
          <a:xfrm>
            <a:off x="675745" y="1648691"/>
            <a:ext cx="8121891" cy="4392671"/>
          </a:xfrm>
        </p:spPr>
        <p:txBody>
          <a:bodyPr>
            <a:noAutofit/>
          </a:bodyPr>
          <a:lstStyle/>
          <a:p>
            <a:r>
              <a:rPr lang="en-GB" sz="2200" dirty="0">
                <a:solidFill>
                  <a:schemeClr val="bg1">
                    <a:lumMod val="50000"/>
                  </a:schemeClr>
                </a:solidFill>
              </a:rPr>
              <a:t>Our aim is to create a love of reading and sharing books and stories in your child and every child in Owls Class.</a:t>
            </a:r>
          </a:p>
          <a:p>
            <a:pPr marL="0" indent="0">
              <a:buNone/>
            </a:pPr>
            <a:r>
              <a:rPr lang="en-GB" sz="3200" b="1" dirty="0">
                <a:solidFill>
                  <a:schemeClr val="accent1">
                    <a:lumMod val="75000"/>
                  </a:schemeClr>
                </a:solidFill>
              </a:rPr>
              <a:t>How can you help?</a:t>
            </a:r>
          </a:p>
          <a:p>
            <a:r>
              <a:rPr lang="en-GB" sz="2200" dirty="0">
                <a:solidFill>
                  <a:schemeClr val="bg1">
                    <a:lumMod val="50000"/>
                  </a:schemeClr>
                </a:solidFill>
              </a:rPr>
              <a:t>Be a reading role model!</a:t>
            </a:r>
          </a:p>
          <a:p>
            <a:r>
              <a:rPr lang="en-GB" sz="2200" dirty="0">
                <a:solidFill>
                  <a:schemeClr val="bg1">
                    <a:lumMod val="50000"/>
                  </a:schemeClr>
                </a:solidFill>
              </a:rPr>
              <a:t>Find a time that suits you and your family to share your child’s reading book and/or other reading material.</a:t>
            </a:r>
          </a:p>
          <a:p>
            <a:r>
              <a:rPr lang="en-GB" sz="2200" dirty="0">
                <a:solidFill>
                  <a:schemeClr val="bg1">
                    <a:lumMod val="50000"/>
                  </a:schemeClr>
                </a:solidFill>
              </a:rPr>
              <a:t>Read your child’s reading book to them and/or other reading material … children need to be read to as well as listened to … no matter how old they are!!</a:t>
            </a:r>
          </a:p>
          <a:p>
            <a:r>
              <a:rPr lang="en-GB" sz="2200" dirty="0">
                <a:solidFill>
                  <a:schemeClr val="bg1">
                    <a:lumMod val="50000"/>
                  </a:schemeClr>
                </a:solidFill>
              </a:rPr>
              <a:t>Please let us know when you have read to your child by noting in their diary. Thank you.</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1959162"/>
      </p:ext>
    </p:extLst>
  </p:cSld>
  <p:clrMapOvr>
    <a:masterClrMapping/>
  </p:clrMapOvr>
  <mc:AlternateContent xmlns:mc="http://schemas.openxmlformats.org/markup-compatibility/2006" xmlns:p14="http://schemas.microsoft.com/office/powerpoint/2010/main">
    <mc:Choice Requires="p14">
      <p:transition spd="slow" p14:dur="2000" advClick="0" advTm="114770"/>
    </mc:Choice>
    <mc:Fallback xmlns="">
      <p:transition spd="slow" advClick="0" advTm="1147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477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115" y="552052"/>
            <a:ext cx="10821939" cy="1320800"/>
          </a:xfrm>
        </p:spPr>
        <p:txBody>
          <a:bodyPr>
            <a:noAutofit/>
          </a:bodyPr>
          <a:lstStyle/>
          <a:p>
            <a:r>
              <a:rPr lang="en-GB" sz="5400" dirty="0">
                <a:solidFill>
                  <a:schemeClr val="accent1">
                    <a:lumMod val="50000"/>
                  </a:schemeClr>
                </a:solidFill>
              </a:rPr>
              <a:t>End of Year Writing Expectations</a:t>
            </a:r>
          </a:p>
        </p:txBody>
      </p:sp>
      <p:sp>
        <p:nvSpPr>
          <p:cNvPr id="3" name="Text Placeholder 2"/>
          <p:cNvSpPr>
            <a:spLocks noGrp="1"/>
          </p:cNvSpPr>
          <p:nvPr>
            <p:ph type="body" idx="1"/>
          </p:nvPr>
        </p:nvSpPr>
        <p:spPr>
          <a:xfrm>
            <a:off x="1077526" y="2160983"/>
            <a:ext cx="4185623" cy="576262"/>
          </a:xfrm>
        </p:spPr>
        <p:txBody>
          <a:bodyPr/>
          <a:lstStyle/>
          <a:p>
            <a:r>
              <a:rPr lang="en-GB" dirty="0">
                <a:solidFill>
                  <a:schemeClr val="accent1">
                    <a:lumMod val="75000"/>
                  </a:schemeClr>
                </a:solidFill>
              </a:rPr>
              <a:t>ELG 6 &amp; 7 – Gross Motor Skills &amp; Fine Motor Skills</a:t>
            </a:r>
          </a:p>
        </p:txBody>
      </p:sp>
      <p:sp>
        <p:nvSpPr>
          <p:cNvPr id="4" name="Content Placeholder 3"/>
          <p:cNvSpPr>
            <a:spLocks noGrp="1"/>
          </p:cNvSpPr>
          <p:nvPr>
            <p:ph sz="half" idx="2"/>
          </p:nvPr>
        </p:nvSpPr>
        <p:spPr/>
        <p:txBody>
          <a:bodyPr>
            <a:normAutofit fontScale="85000" lnSpcReduction="10000"/>
          </a:bodyPr>
          <a:lstStyle/>
          <a:p>
            <a:r>
              <a:rPr lang="en-GB" dirty="0"/>
              <a:t>Children negotiate space and obstacles safely, with consideration for themselves and others. Demonstrate strength, balance and coordination when playing. Move energetically, such as running, jumping, dancing, hopping, skipping and climbing. </a:t>
            </a:r>
          </a:p>
          <a:p>
            <a:r>
              <a:rPr lang="en-GB" dirty="0"/>
              <a:t>Children hold a pencil effectively in preparation for fluent writing – using the tripod grip in almost all cases. Use a range of small tools, including scissors, paint brushes and cutlery. Begin to show accuracy and care when drawing</a:t>
            </a:r>
            <a:endParaRPr lang="en-GB" dirty="0">
              <a:solidFill>
                <a:schemeClr val="bg1">
                  <a:lumMod val="50000"/>
                </a:schemeClr>
              </a:solidFill>
            </a:endParaRPr>
          </a:p>
        </p:txBody>
      </p:sp>
      <p:sp>
        <p:nvSpPr>
          <p:cNvPr id="5" name="Text Placeholder 4"/>
          <p:cNvSpPr>
            <a:spLocks noGrp="1"/>
          </p:cNvSpPr>
          <p:nvPr>
            <p:ph type="body" sz="quarter" idx="3"/>
          </p:nvPr>
        </p:nvSpPr>
        <p:spPr>
          <a:xfrm>
            <a:off x="5490165" y="2160983"/>
            <a:ext cx="4185618" cy="576262"/>
          </a:xfrm>
        </p:spPr>
        <p:txBody>
          <a:bodyPr/>
          <a:lstStyle/>
          <a:p>
            <a:r>
              <a:rPr lang="en-GB" dirty="0">
                <a:solidFill>
                  <a:schemeClr val="accent1">
                    <a:lumMod val="75000"/>
                  </a:schemeClr>
                </a:solidFill>
              </a:rPr>
              <a:t>ELG 10 - Writing</a:t>
            </a:r>
          </a:p>
        </p:txBody>
      </p:sp>
      <p:sp>
        <p:nvSpPr>
          <p:cNvPr id="6" name="Content Placeholder 5"/>
          <p:cNvSpPr>
            <a:spLocks noGrp="1"/>
          </p:cNvSpPr>
          <p:nvPr>
            <p:ph sz="quarter" idx="4"/>
          </p:nvPr>
        </p:nvSpPr>
        <p:spPr/>
        <p:txBody>
          <a:bodyPr>
            <a:normAutofit fontScale="85000" lnSpcReduction="10000"/>
          </a:bodyPr>
          <a:lstStyle/>
          <a:p>
            <a:r>
              <a:rPr lang="en-GB" dirty="0"/>
              <a:t>Children write recognisable letters, most of which are correctly formed. Spell words by identifying sounds in them and representing the sounds with a letter or letters. Write simple phrases and sentences that can be read by others.</a:t>
            </a:r>
            <a:endParaRPr lang="en-GB" dirty="0">
              <a:solidFill>
                <a:schemeClr val="bg1">
                  <a:lumMod val="50000"/>
                </a:schemeClr>
              </a:solidFill>
            </a:endParaRPr>
          </a:p>
        </p:txBody>
      </p:sp>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795669430"/>
      </p:ext>
    </p:extLst>
  </p:cSld>
  <p:clrMapOvr>
    <a:masterClrMapping/>
  </p:clrMapOvr>
  <mc:AlternateContent xmlns:mc="http://schemas.openxmlformats.org/markup-compatibility/2006" xmlns:p14="http://schemas.microsoft.com/office/powerpoint/2010/main">
    <mc:Choice Requires="p14">
      <p:transition spd="slow" p14:dur="2000" advClick="0" advTm="177090"/>
    </mc:Choice>
    <mc:Fallback xmlns="">
      <p:transition spd="slow" advClick="0" advTm="1770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709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271" y="261356"/>
            <a:ext cx="8596668" cy="1320800"/>
          </a:xfrm>
        </p:spPr>
        <p:txBody>
          <a:bodyPr>
            <a:normAutofit/>
          </a:bodyPr>
          <a:lstStyle/>
          <a:p>
            <a:r>
              <a:rPr lang="en-GB" sz="5400" dirty="0">
                <a:solidFill>
                  <a:schemeClr val="accent1">
                    <a:lumMod val="50000"/>
                  </a:schemeClr>
                </a:solidFill>
              </a:rPr>
              <a:t>A word on writing …</a:t>
            </a:r>
          </a:p>
        </p:txBody>
      </p:sp>
      <p:sp>
        <p:nvSpPr>
          <p:cNvPr id="4" name="Content Placeholder 3"/>
          <p:cNvSpPr>
            <a:spLocks noGrp="1"/>
          </p:cNvSpPr>
          <p:nvPr>
            <p:ph sz="half" idx="2"/>
          </p:nvPr>
        </p:nvSpPr>
        <p:spPr>
          <a:xfrm>
            <a:off x="468324" y="2347457"/>
            <a:ext cx="5517237" cy="4309544"/>
          </a:xfrm>
        </p:spPr>
        <p:txBody>
          <a:bodyPr>
            <a:normAutofit/>
          </a:bodyPr>
          <a:lstStyle/>
          <a:p>
            <a:r>
              <a:rPr lang="en-GB" sz="2000" dirty="0">
                <a:solidFill>
                  <a:schemeClr val="bg1">
                    <a:lumMod val="50000"/>
                  </a:schemeClr>
                </a:solidFill>
              </a:rPr>
              <a:t>Before formal hand writing comes mark making. Children make purposeful marks using clockwise and anticlockwise movements, straight lines and curves. This is an important part of the physical writing process. </a:t>
            </a:r>
          </a:p>
          <a:p>
            <a:r>
              <a:rPr lang="en-GB" sz="2000" dirty="0">
                <a:solidFill>
                  <a:schemeClr val="bg1">
                    <a:lumMod val="50000"/>
                  </a:schemeClr>
                </a:solidFill>
              </a:rPr>
              <a:t>Before they can form letters your child needs sound gross and fine motor skills to meet the physical demands of writing. </a:t>
            </a:r>
          </a:p>
          <a:p>
            <a:r>
              <a:rPr lang="en-GB" sz="2000" dirty="0">
                <a:solidFill>
                  <a:schemeClr val="bg1">
                    <a:lumMod val="50000"/>
                  </a:schemeClr>
                </a:solidFill>
              </a:rPr>
              <a:t>It is a process and one not to be rushed.</a:t>
            </a:r>
          </a:p>
          <a:p>
            <a:r>
              <a:rPr lang="en-GB" sz="2000" dirty="0">
                <a:solidFill>
                  <a:schemeClr val="bg1">
                    <a:lumMod val="50000"/>
                  </a:schemeClr>
                </a:solidFill>
              </a:rPr>
              <a:t>All children are individual.</a:t>
            </a:r>
          </a:p>
          <a:p>
            <a:endParaRPr lang="en-GB" sz="2000" dirty="0">
              <a:solidFill>
                <a:schemeClr val="bg1">
                  <a:lumMod val="50000"/>
                </a:schemeClr>
              </a:solidFill>
            </a:endParaRPr>
          </a:p>
          <a:p>
            <a:endParaRPr lang="en-GB" sz="2000" dirty="0">
              <a:solidFill>
                <a:schemeClr val="bg1">
                  <a:lumMod val="50000"/>
                </a:schemeClr>
              </a:solidFill>
            </a:endParaRPr>
          </a:p>
        </p:txBody>
      </p:sp>
      <p:pic>
        <p:nvPicPr>
          <p:cNvPr id="7" name="Content Placeholder 6"/>
          <p:cNvPicPr>
            <a:picLocks noGrp="1" noChangeAspect="1"/>
          </p:cNvPicPr>
          <p:nvPr>
            <p:ph sz="quarter" idx="4"/>
          </p:nvPr>
        </p:nvPicPr>
        <p:blipFill>
          <a:blip r:embed="rId4" cstate="print">
            <a:extLst>
              <a:ext uri="{28A0092B-C50C-407E-A947-70E740481C1C}">
                <a14:useLocalDpi xmlns:a14="http://schemas.microsoft.com/office/drawing/2010/main"/>
              </a:ext>
            </a:extLst>
          </a:blip>
          <a:stretch>
            <a:fillRect/>
          </a:stretch>
        </p:blipFill>
        <p:spPr>
          <a:xfrm>
            <a:off x="7024254" y="261356"/>
            <a:ext cx="5029200" cy="6409499"/>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180903" y="1257759"/>
            <a:ext cx="6428510" cy="923330"/>
          </a:xfrm>
          <a:prstGeom prst="rect">
            <a:avLst/>
          </a:prstGeom>
          <a:noFill/>
        </p:spPr>
        <p:txBody>
          <a:bodyPr wrap="square" rtlCol="0">
            <a:spAutoFit/>
          </a:bodyPr>
          <a:lstStyle/>
          <a:p>
            <a:pPr algn="ctr"/>
            <a:r>
              <a:rPr lang="en-GB" b="1" i="1" dirty="0">
                <a:solidFill>
                  <a:schemeClr val="accent1">
                    <a:lumMod val="75000"/>
                  </a:schemeClr>
                </a:solidFill>
              </a:rPr>
              <a:t>Note: Writing has two parts the physical formation of marks and the content of a written piece e.g. words, spelling, ideas etc.</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554948345"/>
      </p:ext>
    </p:extLst>
  </p:cSld>
  <p:clrMapOvr>
    <a:masterClrMapping/>
  </p:clrMapOvr>
  <mc:AlternateContent xmlns:mc="http://schemas.openxmlformats.org/markup-compatibility/2006" xmlns:p14="http://schemas.microsoft.com/office/powerpoint/2010/main">
    <mc:Choice Requires="p14">
      <p:transition spd="slow" p14:dur="2000" advClick="0" advTm="257530"/>
    </mc:Choice>
    <mc:Fallback xmlns="">
      <p:transition spd="slow" advClick="0" advTm="2575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752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accent1">
                    <a:lumMod val="50000"/>
                  </a:schemeClr>
                </a:solidFill>
              </a:rPr>
              <a:t>Writing Exemplars</a:t>
            </a:r>
          </a:p>
        </p:txBody>
      </p:sp>
      <p:pic>
        <p:nvPicPr>
          <p:cNvPr id="8" name="Picture 7"/>
          <p:cNvPicPr>
            <a:picLocks noChangeAspect="1"/>
          </p:cNvPicPr>
          <p:nvPr/>
        </p:nvPicPr>
        <p:blipFill rotWithShape="1">
          <a:blip r:embed="rId4"/>
          <a:srcRect l="6888" t="23559" r="16628" b="7577"/>
          <a:stretch/>
        </p:blipFill>
        <p:spPr>
          <a:xfrm>
            <a:off x="6078054" y="212716"/>
            <a:ext cx="6002404" cy="3038484"/>
          </a:xfrm>
          <a:prstGeom prst="rect">
            <a:avLst/>
          </a:prstGeom>
          <a:ln>
            <a:noFill/>
          </a:ln>
          <a:effectLst>
            <a:outerShdw blurRad="190500" algn="tl" rotWithShape="0">
              <a:srgbClr val="000000">
                <a:alpha val="70000"/>
              </a:srgbClr>
            </a:outerShdw>
          </a:effectLst>
        </p:spPr>
      </p:pic>
      <p:sp>
        <p:nvSpPr>
          <p:cNvPr id="9" name="Content Placeholder 8"/>
          <p:cNvSpPr>
            <a:spLocks noGrp="1"/>
          </p:cNvSpPr>
          <p:nvPr>
            <p:ph sz="quarter" idx="4"/>
          </p:nvPr>
        </p:nvSpPr>
        <p:spPr>
          <a:xfrm>
            <a:off x="414785" y="1454545"/>
            <a:ext cx="6138415" cy="679055"/>
          </a:xfrm>
        </p:spPr>
        <p:txBody>
          <a:bodyPr/>
          <a:lstStyle/>
          <a:p>
            <a:r>
              <a:rPr lang="en-GB" dirty="0"/>
              <a:t>Take a look at the sort of writing we would be expecting to see at the end of the year </a:t>
            </a:r>
            <a:r>
              <a:rPr lang="en-GB" dirty="0">
                <a:sym typeface="Wingdings" panose="05000000000000000000" pitchFamily="2" charset="2"/>
              </a:rPr>
              <a:t></a:t>
            </a:r>
            <a:endParaRPr lang="en-GB" dirty="0"/>
          </a:p>
        </p:txBody>
      </p:sp>
      <p:pic>
        <p:nvPicPr>
          <p:cNvPr id="10" name="Picture 9"/>
          <p:cNvPicPr>
            <a:picLocks noChangeAspect="1"/>
          </p:cNvPicPr>
          <p:nvPr/>
        </p:nvPicPr>
        <p:blipFill rotWithShape="1">
          <a:blip r:embed="rId5"/>
          <a:srcRect l="13646" t="15539" r="25104" b="12945"/>
          <a:stretch/>
        </p:blipFill>
        <p:spPr>
          <a:xfrm>
            <a:off x="6777742" y="3034498"/>
            <a:ext cx="4992520" cy="3277402"/>
          </a:xfrm>
          <a:prstGeom prst="rect">
            <a:avLst/>
          </a:prstGeom>
          <a:ln>
            <a:noFill/>
          </a:ln>
          <a:effectLst>
            <a:outerShdw blurRad="190500" algn="tl" rotWithShape="0">
              <a:srgbClr val="000000">
                <a:alpha val="70000"/>
              </a:srgbClr>
            </a:outerShdw>
          </a:effectLst>
        </p:spPr>
      </p:pic>
      <p:pic>
        <p:nvPicPr>
          <p:cNvPr id="11" name="Picture 10"/>
          <p:cNvPicPr>
            <a:picLocks noChangeAspect="1"/>
          </p:cNvPicPr>
          <p:nvPr/>
        </p:nvPicPr>
        <p:blipFill rotWithShape="1">
          <a:blip r:embed="rId6"/>
          <a:srcRect l="20416" t="20171" r="34271" b="15168"/>
          <a:stretch/>
        </p:blipFill>
        <p:spPr>
          <a:xfrm>
            <a:off x="330346" y="2235200"/>
            <a:ext cx="5397864" cy="4330700"/>
          </a:xfrm>
          <a:prstGeom prst="rect">
            <a:avLst/>
          </a:prstGeom>
        </p:spPr>
      </p:pic>
      <p:pic>
        <p:nvPicPr>
          <p:cNvPr id="1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219653461"/>
      </p:ext>
    </p:extLst>
  </p:cSld>
  <p:clrMapOvr>
    <a:masterClrMapping/>
  </p:clrMapOvr>
  <mc:AlternateContent xmlns:mc="http://schemas.openxmlformats.org/markup-compatibility/2006" xmlns:p14="http://schemas.microsoft.com/office/powerpoint/2010/main">
    <mc:Choice Requires="p14">
      <p:transition spd="slow" p14:dur="2000" advClick="0" advTm="174540"/>
    </mc:Choice>
    <mc:Fallback xmlns="">
      <p:transition spd="slow" advClick="0" advTm="1745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4538"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1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37309" y="323236"/>
            <a:ext cx="8160327" cy="6534764"/>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840747955"/>
      </p:ext>
    </p:extLst>
  </p:cSld>
  <p:clrMapOvr>
    <a:masterClrMapping/>
  </p:clrMapOvr>
  <mc:AlternateContent xmlns:mc="http://schemas.openxmlformats.org/markup-compatibility/2006" xmlns:p14="http://schemas.microsoft.com/office/powerpoint/2010/main">
    <mc:Choice Requires="p14">
      <p:transition spd="slow" p14:dur="2000" advClick="0" advTm="45630"/>
    </mc:Choice>
    <mc:Fallback xmlns="">
      <p:transition spd="slow" advClick="0" advTm="456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63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1157</TotalTime>
  <Words>2026</Words>
  <Application>Microsoft Office PowerPoint</Application>
  <PresentationFormat>Widescreen</PresentationFormat>
  <Paragraphs>124</Paragraphs>
  <Slides>18</Slides>
  <Notes>0</Notes>
  <HiddenSlides>0</HiddenSlides>
  <MMClips>21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Arial</vt:lpstr>
      <vt:lpstr>Muli</vt:lpstr>
      <vt:lpstr>Trebuchet MS</vt:lpstr>
      <vt:lpstr>Wingdings</vt:lpstr>
      <vt:lpstr>Wingdings 3</vt:lpstr>
      <vt:lpstr>Facet</vt:lpstr>
      <vt:lpstr>Phonics in the Early Years</vt:lpstr>
      <vt:lpstr>What helps your child to  be ready for phonics?</vt:lpstr>
      <vt:lpstr>What is phonics?</vt:lpstr>
      <vt:lpstr>How is phonics taught?</vt:lpstr>
      <vt:lpstr>Phonics – Sounds</vt:lpstr>
      <vt:lpstr>Phonics – Reading </vt:lpstr>
      <vt:lpstr>Phonics – Writing</vt:lpstr>
      <vt:lpstr>Read Write Inc. Phonics Set 1 Sounds</vt:lpstr>
      <vt:lpstr>Read Write Inc. Phonics Set 2 Sounds</vt:lpstr>
      <vt:lpstr>Read Write Inc. Phonics Set 3 Sounds</vt:lpstr>
      <vt:lpstr>Phonics – Green Words &amp; Red Words (Tricky Words)</vt:lpstr>
      <vt:lpstr>Phonics – Segmenting &amp; Blending</vt:lpstr>
      <vt:lpstr>End of Year Reading Expectations</vt:lpstr>
      <vt:lpstr>A word on reading …</vt:lpstr>
      <vt:lpstr>End of Year Writing Expectations</vt:lpstr>
      <vt:lpstr>A word on writing …</vt:lpstr>
      <vt:lpstr>Writing Exemplars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Phonics Information</dc:title>
  <dc:creator>PAULA HAYWARD</dc:creator>
  <cp:lastModifiedBy>Paula Hayward</cp:lastModifiedBy>
  <cp:revision>51</cp:revision>
  <dcterms:created xsi:type="dcterms:W3CDTF">2020-10-17T21:40:49Z</dcterms:created>
  <dcterms:modified xsi:type="dcterms:W3CDTF">2024-01-14T22:52:03Z</dcterms:modified>
</cp:coreProperties>
</file>