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88" r:id="rId9"/>
    <p:sldId id="289" r:id="rId10"/>
    <p:sldId id="297" r:id="rId11"/>
    <p:sldId id="281" r:id="rId12"/>
    <p:sldId id="283" r:id="rId13"/>
    <p:sldId id="292" r:id="rId14"/>
    <p:sldId id="293" r:id="rId15"/>
    <p:sldId id="294" r:id="rId16"/>
    <p:sldId id="295" r:id="rId17"/>
    <p:sldId id="26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66D40-7933-46BE-89FF-85493F375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64FAB6-5122-4866-8CA2-8C045C6A60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1FF02-E235-45ED-97A2-6172A175D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A8F9D-6A26-4A2D-A5A2-E3F96E9CD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44194-8E1C-4700-8BD3-86C84B24C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50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A0EC2-2410-4E88-8234-45FCA8F5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094E7-7C44-4CC4-B8C2-C07F9FA58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84450-07C5-4E47-B0AD-9FF369D4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EB880-20CC-4122-A12B-D116CAFC8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065CB-DACB-495B-A770-B0E38EE55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596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FBFC5-E908-424F-A452-489D1A07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CCC107-1430-4DD1-860F-A241136DF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0FCDB-C156-4321-B003-52BC875BD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C6366-D35B-4369-917E-1D73AFB36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FF633-71CB-4569-B1E9-73BE2CC10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24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1EA7-FB25-486C-B6AC-3B8A4B35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6EECF-7721-4403-A9D2-F07155C85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94EE7-0494-4447-8501-741934D44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2F1A0E-84B3-42CA-AFB8-A2D07CBAD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A1392-8E6F-4006-A5CA-33EBB651F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A75A6-0710-4BC0-A337-66184FF1D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072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EF2E2-EE27-4468-853E-8B62FAE9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DC812-E634-4587-9236-A7B8A1AB8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FBE70-3B67-48ED-9FDE-4F872B0B8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1AADF-B5B8-4991-A8BB-B46DF18E0D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D676B5-6AD9-4A1D-B9D3-9AB4E1D126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9DB639-4B97-4F24-9DF2-4801B4A6C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AD9D5F-C2FC-4EC4-B49E-40E27EE0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64AC97-BEDA-408F-9F76-F0F1ED98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28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37FA-CA0F-458F-83C7-D8B4FFFD4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F92697-36D6-42C4-98F9-69FE42373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04E2F-D113-4DB9-859C-B8E455FF3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DBCE4-C030-4D77-AC27-FDA8AFE97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84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9EF84B-8D25-401C-A0EA-6BD5B659D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170513-C01C-4E3E-9FE5-22237F46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1364F-98B4-48D5-8AD9-47D1619D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119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621B-02CB-4308-B8AE-52A90C319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EF7AD-1C76-4D02-8E67-EE51CB607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A21F9-B714-40B5-B297-355BE09433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E411F3-8193-4388-8BAD-755B18C81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DFA25-A037-491C-8334-C87D052B3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96BDF-4CD7-4360-9275-233850A6B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419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40F6-127A-40ED-8170-CAE7CE86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97D90A-141D-4EFE-9894-B8A92CCF59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0E188-0B22-4897-9B40-833A22992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ED88F-66DD-46B0-AD88-FFC12AD66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8FF55-224C-45E0-9E11-44B8901C3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B8B1BB-7B5E-4621-9211-4F34D8ACE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678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C03E4-C1F3-408E-B279-E8BAE989A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0467E2-C636-4C20-98CD-F41769ACB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1C82C-2BDC-4A23-A09C-7F2B06331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65764-585C-4431-8BD7-9E152CA39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F0F83-13FC-46E3-9770-576E060E2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574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B4DACB-2EFE-4AEA-ABA6-3C8BDFAD8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FFAB7D-9EB1-4909-9FB2-86117EF61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91C74-10FB-4823-87CC-5ADF8F6E8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D9D2C-AB35-4612-8711-A32CFB4D7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7D714-0D15-4C00-9C56-7ED390047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821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A2BDE7-4813-48CB-AE7F-857D9DCAD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D0B6E-4103-4E1D-91F4-129DA94E4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77242-AF3F-47B8-AC39-4D6F272215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0DEB0-ABB5-45B8-B56E-A6F0B3AECC92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7C62F-68F7-4066-9B9B-9F3DCAEC6D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37A4B-41A9-441A-B2C2-8604C99E0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C9407-39C7-4CFD-9AA4-1EFC4E3B3A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90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D431-515E-4370-8AB3-D33574CCEA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English Literature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7803EC-3D90-428D-AAB7-4BB8D9DC56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How to plan and complete each question</a:t>
            </a:r>
          </a:p>
        </p:txBody>
      </p:sp>
    </p:spTree>
    <p:extLst>
      <p:ext uri="{BB962C8B-B14F-4D97-AF65-F5344CB8AC3E}">
        <p14:creationId xmlns:p14="http://schemas.microsoft.com/office/powerpoint/2010/main" val="2012970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11A41-6057-495D-AD6A-4AFA2B625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1 – Macbeth &amp; A Christmas Carol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2B79B-7F18-42FA-BCE3-139C69538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Read the question</a:t>
            </a:r>
          </a:p>
          <a:p>
            <a:r>
              <a:rPr lang="en-GB" dirty="0"/>
              <a:t>Annotate the extract – find 2 good quotes.  Is the extract from the beginning, middle or end?  Use the extract for one section (beginning, middle or end).</a:t>
            </a:r>
          </a:p>
          <a:p>
            <a:r>
              <a:rPr lang="en-GB" dirty="0"/>
              <a:t>Plan</a:t>
            </a:r>
          </a:p>
          <a:p>
            <a:pPr lvl="1"/>
            <a:r>
              <a:rPr lang="en-GB" dirty="0"/>
              <a:t>Introduction – what is the writer’s big idea about the theme from the question?  What does he want the audience to learn?</a:t>
            </a:r>
          </a:p>
          <a:p>
            <a:pPr lvl="1"/>
            <a:r>
              <a:rPr lang="en-GB" dirty="0"/>
              <a:t>Beginning – what happens at the beginning that shows the theme (one quote)?</a:t>
            </a:r>
          </a:p>
          <a:p>
            <a:pPr lvl="1"/>
            <a:r>
              <a:rPr lang="en-GB" dirty="0"/>
              <a:t>Middle – what happens in the middle that shows the theme (one quote)?</a:t>
            </a:r>
          </a:p>
          <a:p>
            <a:pPr lvl="1"/>
            <a:r>
              <a:rPr lang="en-GB" dirty="0"/>
              <a:t>End – what happens at the end that shows the theme (one quote)?</a:t>
            </a:r>
          </a:p>
          <a:p>
            <a:pPr lvl="1"/>
            <a:r>
              <a:rPr lang="en-GB" dirty="0"/>
              <a:t>Conclusion – how does the theme change in whole the text?</a:t>
            </a:r>
          </a:p>
          <a:p>
            <a:pPr lvl="1"/>
            <a:endParaRPr lang="en-GB" dirty="0"/>
          </a:p>
          <a:p>
            <a:r>
              <a:rPr lang="en-GB" b="1" u="sng" dirty="0"/>
              <a:t>Write up each paragraph following the structure your teacher has taught you.</a:t>
            </a:r>
          </a:p>
          <a:p>
            <a:pPr marL="0" indent="0">
              <a:buNone/>
            </a:pPr>
            <a:endParaRPr lang="en-GB" b="1" u="sng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5687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C7A57-B47C-45F6-8739-01BC40EAB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2 – An Inspector Calls; Power and Conflict Poetry; Unseen Poetry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5892C-B83D-4556-B7B3-7CFA2C956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 Inspector Calls</a:t>
            </a:r>
          </a:p>
          <a:p>
            <a:r>
              <a:rPr lang="en-GB" dirty="0"/>
              <a:t>Plan</a:t>
            </a:r>
          </a:p>
          <a:p>
            <a:pPr lvl="1"/>
            <a:r>
              <a:rPr lang="en-GB" dirty="0"/>
              <a:t>Introduction – what is the writer’s big idea about the theme from the question?  What does he want the audience to learn?</a:t>
            </a:r>
          </a:p>
          <a:p>
            <a:pPr lvl="1"/>
            <a:r>
              <a:rPr lang="en-GB" dirty="0"/>
              <a:t>Beginning – what happens at the beginning that shows the theme (2-3 quotes)?</a:t>
            </a:r>
          </a:p>
          <a:p>
            <a:pPr lvl="1"/>
            <a:r>
              <a:rPr lang="en-GB" dirty="0"/>
              <a:t>Middle – what happens in the middle that shows the theme (2-3 quotes)?</a:t>
            </a:r>
          </a:p>
          <a:p>
            <a:pPr lvl="1"/>
            <a:r>
              <a:rPr lang="en-GB" dirty="0"/>
              <a:t>End – what happens at the end that shows the theme (2-3 quotes)?</a:t>
            </a:r>
          </a:p>
          <a:p>
            <a:pPr lvl="1"/>
            <a:r>
              <a:rPr lang="en-GB" dirty="0"/>
              <a:t>Conclusion – how does the theme change in whole the text?</a:t>
            </a:r>
          </a:p>
          <a:p>
            <a:r>
              <a:rPr lang="en-GB" b="1" u="sng" dirty="0"/>
              <a:t>Write up each paragraph following the structure your teacher has taught you.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4286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FF060-30E0-4DA9-AD81-82DCEEA6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Power and Conflict Poetry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ADD3B-5D49-4C86-87F4-D3DDFA80F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Plan:</a:t>
            </a:r>
          </a:p>
          <a:p>
            <a:r>
              <a:rPr lang="en-GB" dirty="0"/>
              <a:t>Introduction – what is each poet’s big idea?  What do they want the reader to know?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u="sng" dirty="0"/>
              <a:t>Write up each paragraph following the structure your teacher has taught you.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090CB7-2D70-4882-8B81-3277C78DD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288877"/>
              </p:ext>
            </p:extLst>
          </p:nvPr>
        </p:nvGraphicFramePr>
        <p:xfrm>
          <a:off x="1046579" y="3267558"/>
          <a:ext cx="812800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76799090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515810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Poem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Poem 2 – your choice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68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Quote 1 </a:t>
                      </a:r>
                    </a:p>
                    <a:p>
                      <a:r>
                        <a:rPr lang="en-GB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Quote 1</a:t>
                      </a:r>
                    </a:p>
                    <a:p>
                      <a:r>
                        <a:rPr lang="en-GB" dirty="0"/>
                        <a:t>Method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87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Quote 2</a:t>
                      </a:r>
                    </a:p>
                    <a:p>
                      <a:r>
                        <a:rPr lang="en-GB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Quote 1</a:t>
                      </a:r>
                    </a:p>
                    <a:p>
                      <a:r>
                        <a:rPr lang="en-GB" dirty="0"/>
                        <a:t>Method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686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127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8207E-FE3F-4E4E-BF25-1A82262E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Unseen Poetry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8CEF6-D5EC-46F7-991B-B6B6E831D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 the question</a:t>
            </a:r>
          </a:p>
          <a:p>
            <a:r>
              <a:rPr lang="en-GB" dirty="0"/>
              <a:t>Read the poem – find three good quotes to answer the question</a:t>
            </a:r>
          </a:p>
          <a:p>
            <a:r>
              <a:rPr lang="en-GB" dirty="0"/>
              <a:t>Label the quotes with the methods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b="1" u="sng" dirty="0"/>
              <a:t>Write up each paragraph following the structure your teacher has taught you.</a:t>
            </a:r>
          </a:p>
        </p:txBody>
      </p:sp>
    </p:spTree>
    <p:extLst>
      <p:ext uri="{BB962C8B-B14F-4D97-AF65-F5344CB8AC3E}">
        <p14:creationId xmlns:p14="http://schemas.microsoft.com/office/powerpoint/2010/main" val="200700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82BC-7EEE-4387-B169-0E50DC41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0802"/>
            <a:ext cx="10515600" cy="1325563"/>
          </a:xfrm>
        </p:spPr>
        <p:txBody>
          <a:bodyPr/>
          <a:lstStyle/>
          <a:p>
            <a:r>
              <a:rPr lang="en-GB" dirty="0"/>
              <a:t>Plan: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813ED-62CD-45DB-8C4E-A3642BB1D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893470"/>
            <a:ext cx="12082509" cy="596453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Introduction:  Big idea?  </a:t>
            </a:r>
            <a:r>
              <a:rPr lang="en-GB"/>
              <a:t>Writer’s purpose?</a:t>
            </a:r>
          </a:p>
          <a:p>
            <a:pPr marL="0" indent="0">
              <a:buNone/>
            </a:pPr>
            <a:endParaRPr lang="en-GB"/>
          </a:p>
          <a:p>
            <a:r>
              <a:rPr lang="en-GB" dirty="0"/>
              <a:t>Beginning</a:t>
            </a:r>
          </a:p>
          <a:p>
            <a:pPr lvl="1"/>
            <a:r>
              <a:rPr lang="en-GB" dirty="0"/>
              <a:t>Quote:</a:t>
            </a:r>
          </a:p>
          <a:p>
            <a:pPr lvl="1"/>
            <a:r>
              <a:rPr lang="en-GB" dirty="0"/>
              <a:t>Method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Middle:</a:t>
            </a:r>
          </a:p>
          <a:p>
            <a:pPr lvl="1"/>
            <a:r>
              <a:rPr lang="en-GB" dirty="0"/>
              <a:t>Quote</a:t>
            </a:r>
          </a:p>
          <a:p>
            <a:pPr lvl="1"/>
            <a:r>
              <a:rPr lang="en-GB" dirty="0"/>
              <a:t>Method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End:</a:t>
            </a:r>
          </a:p>
          <a:p>
            <a:pPr lvl="1"/>
            <a:r>
              <a:rPr lang="en-GB" dirty="0"/>
              <a:t>Quote</a:t>
            </a:r>
          </a:p>
          <a:p>
            <a:pPr lvl="1"/>
            <a:r>
              <a:rPr lang="en-GB" dirty="0"/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556094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1A222-087D-4093-9BD1-70F094581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Unseen poetry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34091-479F-400E-9CDC-98C13D42E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 the second poem</a:t>
            </a:r>
          </a:p>
          <a:p>
            <a:r>
              <a:rPr lang="en-GB" dirty="0"/>
              <a:t>Find one good quote to answer the question</a:t>
            </a:r>
          </a:p>
          <a:p>
            <a:r>
              <a:rPr lang="en-GB" dirty="0"/>
              <a:t>Write one paragraph on each poem – </a:t>
            </a:r>
            <a:r>
              <a:rPr lang="en-GB" b="1" u="sng" dirty="0"/>
              <a:t>use the structure you have been taught</a:t>
            </a:r>
            <a:r>
              <a:rPr lang="en-GB" dirty="0"/>
              <a:t>, beginning the second paragraph on the second poem with a compare word (</a:t>
            </a:r>
            <a:r>
              <a:rPr lang="en-GB" dirty="0" err="1"/>
              <a:t>eg</a:t>
            </a:r>
            <a:r>
              <a:rPr lang="en-GB" dirty="0"/>
              <a:t> Likewise/Whereas).</a:t>
            </a:r>
          </a:p>
        </p:txBody>
      </p:sp>
    </p:spTree>
    <p:extLst>
      <p:ext uri="{BB962C8B-B14F-4D97-AF65-F5344CB8AC3E}">
        <p14:creationId xmlns:p14="http://schemas.microsoft.com/office/powerpoint/2010/main" val="1615074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B3EE9-07EE-5C95-81EA-824F85C43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C68DD-FFCA-0C4D-4490-C9AA17611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Motifs- why are they used? What do they symbolise?</a:t>
            </a:r>
          </a:p>
          <a:p>
            <a:r>
              <a:rPr lang="en-GB" dirty="0"/>
              <a:t>Using context to enhance analysis/ideas.</a:t>
            </a:r>
          </a:p>
          <a:p>
            <a:r>
              <a:rPr lang="en-GB" dirty="0"/>
              <a:t>Biblical allusions.</a:t>
            </a:r>
          </a:p>
          <a:p>
            <a:r>
              <a:rPr lang="en-GB" dirty="0"/>
              <a:t>Structure</a:t>
            </a:r>
          </a:p>
          <a:p>
            <a:r>
              <a:rPr lang="en-GB" dirty="0"/>
              <a:t>Christianity</a:t>
            </a:r>
          </a:p>
          <a:p>
            <a:r>
              <a:rPr lang="en-GB" dirty="0"/>
              <a:t>Showing understanding of characters being concepts.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3487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ACA10-AC0C-AB93-61D3-4A8DC5FC6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9999"/>
            <a:ext cx="9144000" cy="1655763"/>
          </a:xfrm>
        </p:spPr>
        <p:txBody>
          <a:bodyPr/>
          <a:lstStyle/>
          <a:p>
            <a:r>
              <a:rPr lang="en-GB" dirty="0"/>
              <a:t>Year 10 ride or die quotes.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6E98B-3AF5-3F62-8AA2-7EAEA1C0FC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404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4190" y="0"/>
            <a:ext cx="1076325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Macbeth Ride or Die Quotations!</a:t>
            </a:r>
          </a:p>
          <a:p>
            <a:r>
              <a:rPr lang="en-GB" sz="1400" b="1" u="sng" dirty="0"/>
              <a:t>BEGINNING</a:t>
            </a:r>
          </a:p>
          <a:p>
            <a:r>
              <a:rPr lang="en-GB" sz="1400" b="1" dirty="0"/>
              <a:t>Act 1 </a:t>
            </a:r>
          </a:p>
          <a:p>
            <a:r>
              <a:rPr lang="en-GB" sz="1400" dirty="0"/>
              <a:t>“thunder and lightening” “fair is foul and foul is fair” (opening scene with witches)</a:t>
            </a:r>
          </a:p>
          <a:p>
            <a:r>
              <a:rPr lang="en-GB" sz="1400" dirty="0"/>
              <a:t>“Brave” “noble” “lion” (describing Macbeth)</a:t>
            </a:r>
          </a:p>
          <a:p>
            <a:r>
              <a:rPr lang="en-GB" sz="1400" dirty="0"/>
              <a:t>“His virtues will plead like angels” (Macbeth describing what would happen if he killed King Duncan)</a:t>
            </a:r>
          </a:p>
          <a:p>
            <a:r>
              <a:rPr lang="en-GB" sz="1400" dirty="0"/>
              <a:t>“vaulting ambition” (Macbeth)</a:t>
            </a:r>
          </a:p>
          <a:p>
            <a:r>
              <a:rPr lang="en-GB" sz="1400" dirty="0"/>
              <a:t>“Unsex me here” “turn my milk to gall” (Lady Macbeth’s soliloquy) </a:t>
            </a:r>
          </a:p>
          <a:p>
            <a:endParaRPr lang="en-GB" sz="1400" dirty="0"/>
          </a:p>
          <a:p>
            <a:r>
              <a:rPr lang="en-GB" sz="1400" b="1" dirty="0"/>
              <a:t>Act 2</a:t>
            </a:r>
          </a:p>
          <a:p>
            <a:r>
              <a:rPr lang="en-GB" sz="1400" dirty="0"/>
              <a:t>“A little water will clear us of this deed” (Lady Macbeth after the regicide of King Duncan)</a:t>
            </a:r>
          </a:p>
          <a:p>
            <a:r>
              <a:rPr lang="en-GB" sz="1400" dirty="0"/>
              <a:t>“Neptune’s ocean” (Macbeth about his guilt after committing regicide) </a:t>
            </a:r>
          </a:p>
          <a:p>
            <a:endParaRPr lang="en-GB" sz="1400" dirty="0"/>
          </a:p>
          <a:p>
            <a:r>
              <a:rPr lang="en-GB" sz="1400" b="1" u="sng" dirty="0"/>
              <a:t>MIDDLE</a:t>
            </a:r>
          </a:p>
          <a:p>
            <a:r>
              <a:rPr lang="en-GB" sz="1400" b="1" dirty="0"/>
              <a:t>Act 3</a:t>
            </a:r>
          </a:p>
          <a:p>
            <a:r>
              <a:rPr lang="en-GB" sz="1400" dirty="0"/>
              <a:t>“Our fears in Banquo stick deep” </a:t>
            </a:r>
          </a:p>
          <a:p>
            <a:r>
              <a:rPr lang="en-GB" sz="1400" dirty="0"/>
              <a:t>“</a:t>
            </a:r>
            <a:r>
              <a:rPr lang="en-US" sz="1400" dirty="0">
                <a:solidFill>
                  <a:srgbClr val="000000"/>
                </a:solidFill>
              </a:rPr>
              <a:t>For Banquo's issue have I filed my mind”</a:t>
            </a:r>
          </a:p>
          <a:p>
            <a:r>
              <a:rPr lang="en-GB" sz="1400" dirty="0"/>
              <a:t>“be innocent of the knowledge… dearest chuck” (Macbeth to Lady Macbeth whilst he plans Banquo’s murder)</a:t>
            </a:r>
          </a:p>
          <a:p>
            <a:r>
              <a:rPr lang="en-GB" sz="1400" dirty="0"/>
              <a:t>“never shake your gory locks at me” (Macbeth hallucinates the ghost of Banquo)</a:t>
            </a:r>
            <a:br>
              <a:rPr lang="en-US" sz="1400" dirty="0"/>
            </a:br>
            <a:endParaRPr lang="en-US" sz="1400" dirty="0"/>
          </a:p>
          <a:p>
            <a:r>
              <a:rPr lang="en-US" sz="1400" b="1" u="sng" dirty="0"/>
              <a:t>END</a:t>
            </a:r>
            <a:endParaRPr lang="en-GB" sz="1400" b="1" u="sng" dirty="0"/>
          </a:p>
          <a:p>
            <a:r>
              <a:rPr lang="en-GB" sz="1400" b="1" dirty="0"/>
              <a:t>Act 4</a:t>
            </a:r>
          </a:p>
          <a:p>
            <a:r>
              <a:rPr lang="en-GB" sz="1400" dirty="0"/>
              <a:t>“Modest wisdom” (Malcolm initially refusing to trust Macduff due to Macbeth betraying him”</a:t>
            </a:r>
          </a:p>
          <a:p>
            <a:r>
              <a:rPr lang="en-GB" sz="1400" dirty="0"/>
              <a:t>“All my pretty ones?” (Macduff about the death of his wife, children and servants)</a:t>
            </a:r>
          </a:p>
          <a:p>
            <a:endParaRPr lang="en-GB" sz="1400" dirty="0"/>
          </a:p>
          <a:p>
            <a:r>
              <a:rPr lang="en-GB" sz="1400" b="1" dirty="0"/>
              <a:t>Act 5</a:t>
            </a:r>
          </a:p>
          <a:p>
            <a:r>
              <a:rPr lang="en-GB" sz="1400" dirty="0"/>
              <a:t>“Out, damned spot” (Lady Macbeth’s downfall)</a:t>
            </a:r>
          </a:p>
          <a:p>
            <a:r>
              <a:rPr lang="en-GB" sz="1400" dirty="0"/>
              <a:t>“Butcher/ tyrant” (How Macbeth is described)</a:t>
            </a:r>
          </a:p>
          <a:p>
            <a:r>
              <a:rPr lang="en-GB" sz="1400" dirty="0"/>
              <a:t>“Turn hell hound!”  (Macduff confronts Macbeth before killing him)</a:t>
            </a:r>
          </a:p>
        </p:txBody>
      </p:sp>
    </p:spTree>
    <p:extLst>
      <p:ext uri="{BB962C8B-B14F-4D97-AF65-F5344CB8AC3E}">
        <p14:creationId xmlns:p14="http://schemas.microsoft.com/office/powerpoint/2010/main" val="2036124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0723" y="243512"/>
            <a:ext cx="1076325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/>
              <a:t>A Christmas Carol Ride or Die Quotations!</a:t>
            </a:r>
          </a:p>
          <a:p>
            <a:r>
              <a:rPr lang="en-GB" sz="2400" b="1" u="sng" dirty="0"/>
              <a:t>BEGINNING</a:t>
            </a:r>
          </a:p>
          <a:p>
            <a:r>
              <a:rPr lang="en-GB" sz="2400" dirty="0"/>
              <a:t>“solitary as an oyster” </a:t>
            </a:r>
            <a:r>
              <a:rPr lang="en-GB" sz="2400" i="1" dirty="0"/>
              <a:t>(describing Scrooge)</a:t>
            </a:r>
          </a:p>
          <a:p>
            <a:r>
              <a:rPr lang="en-GB" sz="2400" dirty="0"/>
              <a:t>“prisons” </a:t>
            </a:r>
            <a:r>
              <a:rPr lang="en-GB" sz="2400" i="1" dirty="0"/>
              <a:t>(Scrooge describing where those in poverty should be housed)</a:t>
            </a:r>
          </a:p>
          <a:p>
            <a:r>
              <a:rPr lang="en-GB" sz="2400" dirty="0"/>
              <a:t>“Decrease the surplus population” </a:t>
            </a:r>
            <a:r>
              <a:rPr lang="en-GB" sz="2400" i="1" dirty="0"/>
              <a:t>(Scrooge describing what those who do not wish to enter the workhouses should do)</a:t>
            </a:r>
          </a:p>
          <a:p>
            <a:r>
              <a:rPr lang="en-GB" sz="2400" dirty="0"/>
              <a:t>”Good afternoon!” </a:t>
            </a:r>
            <a:r>
              <a:rPr lang="en-GB" sz="2400" i="1" dirty="0"/>
              <a:t>(Scrooge trying to get rid of Fred)</a:t>
            </a:r>
          </a:p>
          <a:p>
            <a:r>
              <a:rPr lang="en-GB" sz="2400" dirty="0"/>
              <a:t>“I wear the chains I forged in life” </a:t>
            </a:r>
            <a:r>
              <a:rPr lang="en-GB" sz="2400" i="1" dirty="0"/>
              <a:t>(Marley’s ghost)</a:t>
            </a:r>
          </a:p>
          <a:p>
            <a:r>
              <a:rPr lang="en-GB" sz="2400" b="1" u="sng" dirty="0"/>
              <a:t>MIDDLE</a:t>
            </a:r>
          </a:p>
          <a:p>
            <a:r>
              <a:rPr lang="en-GB" sz="2400" dirty="0"/>
              <a:t>“bright clear jet” </a:t>
            </a:r>
            <a:r>
              <a:rPr lang="en-GB" sz="2400" i="1" dirty="0"/>
              <a:t>(describes the Ghost of Christmas Past)</a:t>
            </a:r>
          </a:p>
          <a:p>
            <a:r>
              <a:rPr lang="en-GB" sz="2400" dirty="0"/>
              <a:t>“Why do you delight in torturing me?” </a:t>
            </a:r>
            <a:r>
              <a:rPr lang="en-GB" sz="2400" i="1" dirty="0"/>
              <a:t>(Scrooge after Ghost of Christmas Past)</a:t>
            </a:r>
          </a:p>
          <a:p>
            <a:r>
              <a:rPr lang="en-GB" sz="2400" dirty="0"/>
              <a:t>“Jovial” </a:t>
            </a:r>
            <a:r>
              <a:rPr lang="en-GB" sz="2400" i="1" dirty="0"/>
              <a:t>(describes Ghost of Christmas Present)</a:t>
            </a:r>
          </a:p>
          <a:p>
            <a:r>
              <a:rPr lang="en-GB" sz="2400" dirty="0"/>
              <a:t>“brave in ribbons” </a:t>
            </a:r>
            <a:r>
              <a:rPr lang="en-GB" sz="2400" i="1" dirty="0"/>
              <a:t>(describes Mrs </a:t>
            </a:r>
            <a:r>
              <a:rPr lang="en-GB" sz="2400" i="1" dirty="0" err="1"/>
              <a:t>Cratchit</a:t>
            </a:r>
            <a:r>
              <a:rPr lang="en-GB" sz="2400" i="1" dirty="0"/>
              <a:t> and daughter)</a:t>
            </a:r>
          </a:p>
          <a:p>
            <a:r>
              <a:rPr lang="en-GB" sz="2400" dirty="0"/>
              <a:t>“small pudding for a large family” </a:t>
            </a:r>
            <a:r>
              <a:rPr lang="en-GB" sz="2400" i="1" dirty="0"/>
              <a:t>(describes Cratchit family)</a:t>
            </a:r>
          </a:p>
          <a:p>
            <a:r>
              <a:rPr lang="en-GB" sz="2400" b="1" u="sng" dirty="0"/>
              <a:t>END</a:t>
            </a:r>
          </a:p>
          <a:p>
            <a:r>
              <a:rPr lang="en-GB" sz="2400" dirty="0"/>
              <a:t>“light as a feather”</a:t>
            </a:r>
            <a:r>
              <a:rPr lang="en-GB" sz="2400" i="1" dirty="0"/>
              <a:t> (Scrooge’s feeling after waking up on Christmas day) </a:t>
            </a:r>
          </a:p>
          <a:p>
            <a:r>
              <a:rPr lang="en-GB" sz="2400" dirty="0"/>
              <a:t>“Second father” </a:t>
            </a:r>
            <a:r>
              <a:rPr lang="en-GB" sz="2400" i="1" dirty="0"/>
              <a:t>(Scrooge to Tiny Tim)</a:t>
            </a:r>
          </a:p>
        </p:txBody>
      </p:sp>
    </p:spTree>
    <p:extLst>
      <p:ext uri="{BB962C8B-B14F-4D97-AF65-F5344CB8AC3E}">
        <p14:creationId xmlns:p14="http://schemas.microsoft.com/office/powerpoint/2010/main" val="76210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250"/>
            <a:ext cx="1219200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/>
              <a:t>An Inspector Calls Ride or Die Quotations!</a:t>
            </a:r>
            <a:endParaRPr lang="en-GB" sz="2200" dirty="0"/>
          </a:p>
          <a:p>
            <a:r>
              <a:rPr lang="en-GB" sz="2000" b="1" u="sng" dirty="0"/>
              <a:t>BEGINNING</a:t>
            </a:r>
            <a:endParaRPr lang="en-GB" sz="2200" dirty="0"/>
          </a:p>
          <a:p>
            <a:r>
              <a:rPr lang="en-GB" sz="2200" dirty="0"/>
              <a:t>“Unsinkable absolutely unsinkable” </a:t>
            </a:r>
            <a:r>
              <a:rPr lang="en-GB" sz="2200" i="1" dirty="0"/>
              <a:t>(Mr Birling about the Titanic)</a:t>
            </a:r>
          </a:p>
          <a:p>
            <a:r>
              <a:rPr lang="en-GB" sz="2200" dirty="0"/>
              <a:t>“Is this the one you want me to have?” </a:t>
            </a:r>
            <a:r>
              <a:rPr lang="en-GB" sz="2200" i="1" dirty="0"/>
              <a:t>(Sheila to Gerald about her engagement ring)</a:t>
            </a:r>
          </a:p>
          <a:p>
            <a:r>
              <a:rPr lang="en-GB" sz="2200" dirty="0"/>
              <a:t>“pink… intimate….brighter…harder” </a:t>
            </a:r>
            <a:r>
              <a:rPr lang="en-GB" sz="2200" i="1" dirty="0"/>
              <a:t>(lighting when the inspector enters)</a:t>
            </a:r>
          </a:p>
          <a:p>
            <a:r>
              <a:rPr lang="en-GB" sz="2200" dirty="0"/>
              <a:t>“[Cutting in massively]” </a:t>
            </a:r>
            <a:r>
              <a:rPr lang="en-GB" sz="2200" i="1" dirty="0"/>
              <a:t>(Interrupting the Birling’s)</a:t>
            </a:r>
          </a:p>
          <a:p>
            <a:r>
              <a:rPr lang="en-GB" sz="2200" dirty="0"/>
              <a:t>“It’s my duty to keep the labour costs down” </a:t>
            </a:r>
            <a:r>
              <a:rPr lang="en-GB" sz="2200" i="1" dirty="0"/>
              <a:t>(Mr Birling about firing Eva Smith)</a:t>
            </a:r>
          </a:p>
          <a:p>
            <a:r>
              <a:rPr lang="en-GB" sz="2200" dirty="0"/>
              <a:t>“They’re not cheap labour they’re people” </a:t>
            </a:r>
            <a:r>
              <a:rPr lang="en-GB" sz="2200" i="1" dirty="0"/>
              <a:t>(Sheila’s reaction to the quote above)</a:t>
            </a:r>
          </a:p>
          <a:p>
            <a:r>
              <a:rPr lang="en-GB" sz="2200" b="1" u="sng" dirty="0"/>
              <a:t>MIDDLE</a:t>
            </a:r>
          </a:p>
          <a:p>
            <a:r>
              <a:rPr lang="en-GB" sz="2200" dirty="0"/>
              <a:t>“wonderful fairy prince” </a:t>
            </a:r>
            <a:r>
              <a:rPr lang="en-GB" sz="2200" i="1" dirty="0"/>
              <a:t>(Sheila being sarcastic about Gerald’s treatment of Daisy Renton)</a:t>
            </a:r>
          </a:p>
          <a:p>
            <a:r>
              <a:rPr lang="en-GB" sz="2200" dirty="0"/>
              <a:t>“Run along Sheila” </a:t>
            </a:r>
            <a:r>
              <a:rPr lang="en-GB" sz="2200" i="1" dirty="0"/>
              <a:t>(Mr Birling towards Sheila)</a:t>
            </a:r>
          </a:p>
          <a:p>
            <a:r>
              <a:rPr lang="en-GB" sz="2200" dirty="0"/>
              <a:t>“Girls of that class” </a:t>
            </a:r>
            <a:r>
              <a:rPr lang="en-GB" sz="2200" i="1" dirty="0"/>
              <a:t>(Mrs Birling discussing how working class girls would not refuse money)</a:t>
            </a:r>
          </a:p>
          <a:p>
            <a:r>
              <a:rPr lang="en-GB" sz="2200" dirty="0"/>
              <a:t>“I won’t believe it” </a:t>
            </a:r>
            <a:r>
              <a:rPr lang="en-GB" sz="2200" i="1" dirty="0"/>
              <a:t>(Mrs Birling’s reaction to Eric being the father of Eva Smith’s child)</a:t>
            </a:r>
          </a:p>
          <a:p>
            <a:r>
              <a:rPr lang="en-GB" sz="2200" dirty="0"/>
              <a:t>“My child, your grandchild” </a:t>
            </a:r>
            <a:r>
              <a:rPr lang="en-GB" sz="2200" i="1" dirty="0"/>
              <a:t>(Eric’s reaction to Mrs Birling’s involvement in Eva’s death)</a:t>
            </a:r>
          </a:p>
          <a:p>
            <a:r>
              <a:rPr lang="en-GB" sz="2200" dirty="0"/>
              <a:t>“fire and blood and anguish” </a:t>
            </a:r>
            <a:r>
              <a:rPr lang="en-GB" sz="2200" i="1" dirty="0"/>
              <a:t>(What the Inspector says society will be punished with if they do not change)</a:t>
            </a:r>
          </a:p>
          <a:p>
            <a:r>
              <a:rPr lang="en-GB" sz="2200" dirty="0"/>
              <a:t>“We are one body” </a:t>
            </a:r>
            <a:r>
              <a:rPr lang="en-GB" sz="2200" i="1" dirty="0"/>
              <a:t>(Inspector Goole)</a:t>
            </a:r>
          </a:p>
          <a:p>
            <a:r>
              <a:rPr lang="en-GB" sz="2200" b="1" u="sng" dirty="0"/>
              <a:t>END</a:t>
            </a:r>
          </a:p>
          <a:p>
            <a:r>
              <a:rPr lang="en-GB" sz="2200" dirty="0"/>
              <a:t>“As if it never happened” </a:t>
            </a:r>
            <a:r>
              <a:rPr lang="en-GB" sz="2200" i="1" dirty="0"/>
              <a:t>(Sheila about Mr Birling’s and Mrs Birling’s reaction to the inspector not being ‘real’)</a:t>
            </a:r>
          </a:p>
          <a:p>
            <a:r>
              <a:rPr lang="en-GB" sz="2200" dirty="0"/>
              <a:t>“Joke” </a:t>
            </a:r>
            <a:r>
              <a:rPr lang="en-GB" sz="2200" i="1" dirty="0"/>
              <a:t>(Mr and Mrs Birling about the Inspector’s visit)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02333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43D60-4164-DF05-A366-1BDBB12DE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FD301-AA4E-2F4B-E74E-DFE851CFD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Exposure:</a:t>
            </a:r>
          </a:p>
          <a:p>
            <a:r>
              <a:rPr lang="en-GB" dirty="0"/>
              <a:t>Merciless iced east winds that knife us</a:t>
            </a:r>
          </a:p>
          <a:p>
            <a:r>
              <a:rPr lang="en-GB" dirty="0"/>
              <a:t>But nothing happens</a:t>
            </a:r>
          </a:p>
          <a:p>
            <a:endParaRPr lang="en-GB" dirty="0"/>
          </a:p>
          <a:p>
            <a:r>
              <a:rPr lang="en-GB" dirty="0"/>
              <a:t>Remains:</a:t>
            </a:r>
          </a:p>
          <a:p>
            <a:r>
              <a:rPr lang="en-GB" dirty="0"/>
              <a:t>His bloody life in my bloody hands</a:t>
            </a:r>
          </a:p>
          <a:p>
            <a:r>
              <a:rPr lang="en-GB" dirty="0"/>
              <a:t>Probably armed, possibly not</a:t>
            </a:r>
          </a:p>
          <a:p>
            <a:r>
              <a:rPr lang="en-GB" dirty="0"/>
              <a:t>And the drink and drugs won’t flush him out.</a:t>
            </a:r>
          </a:p>
          <a:p>
            <a:endParaRPr lang="en-GB" dirty="0"/>
          </a:p>
          <a:p>
            <a:r>
              <a:rPr lang="en-GB" dirty="0"/>
              <a:t>Ozymandias</a:t>
            </a:r>
          </a:p>
          <a:p>
            <a:r>
              <a:rPr lang="en-GB" dirty="0"/>
              <a:t>Sneer of cold command</a:t>
            </a:r>
          </a:p>
          <a:p>
            <a:r>
              <a:rPr lang="en-GB" dirty="0"/>
              <a:t>Colossal wreck</a:t>
            </a:r>
          </a:p>
        </p:txBody>
      </p:sp>
    </p:spTree>
    <p:extLst>
      <p:ext uri="{BB962C8B-B14F-4D97-AF65-F5344CB8AC3E}">
        <p14:creationId xmlns:p14="http://schemas.microsoft.com/office/powerpoint/2010/main" val="2928466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A1D9D-D6AC-F8BF-6288-669197D8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EA003-CDD9-DA1A-C291-C7E3FC663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London:</a:t>
            </a:r>
          </a:p>
          <a:p>
            <a:r>
              <a:rPr lang="en-GB" dirty="0"/>
              <a:t>Mind </a:t>
            </a:r>
            <a:r>
              <a:rPr lang="en-GB" dirty="0" err="1"/>
              <a:t>forg’d</a:t>
            </a:r>
            <a:r>
              <a:rPr lang="en-GB" dirty="0"/>
              <a:t> manacles</a:t>
            </a:r>
          </a:p>
          <a:p>
            <a:r>
              <a:rPr lang="en-GB" dirty="0"/>
              <a:t>Blood runs down palace walls</a:t>
            </a:r>
          </a:p>
          <a:p>
            <a:endParaRPr lang="en-GB" dirty="0"/>
          </a:p>
          <a:p>
            <a:r>
              <a:rPr lang="en-GB" dirty="0"/>
              <a:t>Prelude:</a:t>
            </a:r>
          </a:p>
          <a:p>
            <a:r>
              <a:rPr lang="en-GB" dirty="0"/>
              <a:t>Huge peak, black and large</a:t>
            </a:r>
          </a:p>
          <a:p>
            <a:r>
              <a:rPr lang="en-GB" dirty="0"/>
              <a:t>Trouble to my dreams</a:t>
            </a:r>
          </a:p>
          <a:p>
            <a:endParaRPr lang="en-GB" dirty="0"/>
          </a:p>
          <a:p>
            <a:r>
              <a:rPr lang="en-GB" dirty="0"/>
              <a:t>My last Duchess:</a:t>
            </a:r>
          </a:p>
          <a:p>
            <a:r>
              <a:rPr lang="en-GB" dirty="0"/>
              <a:t>I gave commands then all smiles stopped</a:t>
            </a:r>
          </a:p>
          <a:p>
            <a:r>
              <a:rPr lang="en-GB" dirty="0"/>
              <a:t>The curtain I have drawn for you</a:t>
            </a:r>
          </a:p>
        </p:txBody>
      </p:sp>
    </p:spTree>
    <p:extLst>
      <p:ext uri="{BB962C8B-B14F-4D97-AF65-F5344CB8AC3E}">
        <p14:creationId xmlns:p14="http://schemas.microsoft.com/office/powerpoint/2010/main" val="2382555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5866E-213E-9A30-1686-7DCF66EDE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691D9-3DF1-0C4D-18CC-6C18B7798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COTLB:</a:t>
            </a:r>
          </a:p>
          <a:p>
            <a:r>
              <a:rPr lang="en-GB" dirty="0"/>
              <a:t>Jaws of death</a:t>
            </a:r>
          </a:p>
          <a:p>
            <a:r>
              <a:rPr lang="en-GB" dirty="0"/>
              <a:t>Rode the six hundred</a:t>
            </a:r>
          </a:p>
          <a:p>
            <a:endParaRPr lang="en-GB" dirty="0"/>
          </a:p>
          <a:p>
            <a:r>
              <a:rPr lang="en-GB" dirty="0"/>
              <a:t>Storm on the Island:</a:t>
            </a:r>
          </a:p>
          <a:p>
            <a:r>
              <a:rPr lang="en-GB" dirty="0"/>
              <a:t>Spits like a tame cat turned savage</a:t>
            </a:r>
          </a:p>
          <a:p>
            <a:r>
              <a:rPr lang="en-GB" dirty="0"/>
              <a:t>Strange, it is a huge nothing we fear</a:t>
            </a:r>
          </a:p>
          <a:p>
            <a:endParaRPr lang="en-GB" dirty="0"/>
          </a:p>
          <a:p>
            <a:r>
              <a:rPr lang="en-GB" dirty="0"/>
              <a:t>Bayonet charge</a:t>
            </a:r>
          </a:p>
          <a:p>
            <a:r>
              <a:rPr lang="en-GB" dirty="0"/>
              <a:t>Suddenly he awoke and was running</a:t>
            </a:r>
          </a:p>
          <a:p>
            <a:r>
              <a:rPr lang="en-GB" dirty="0"/>
              <a:t>Bullets smacking the belly out of the air</a:t>
            </a:r>
          </a:p>
        </p:txBody>
      </p:sp>
    </p:spTree>
    <p:extLst>
      <p:ext uri="{BB962C8B-B14F-4D97-AF65-F5344CB8AC3E}">
        <p14:creationId xmlns:p14="http://schemas.microsoft.com/office/powerpoint/2010/main" val="3514044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5225F-33FD-ED19-6FF8-6B900A435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7A141-4C16-9DEC-F210-C49983363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Poppies:</a:t>
            </a:r>
          </a:p>
          <a:p>
            <a:r>
              <a:rPr lang="en-GB" dirty="0"/>
              <a:t>Released a songbird from its cage</a:t>
            </a:r>
          </a:p>
          <a:p>
            <a:r>
              <a:rPr lang="en-GB" dirty="0"/>
              <a:t>Leaned against it like a wishbone</a:t>
            </a:r>
          </a:p>
          <a:p>
            <a:endParaRPr lang="en-GB" dirty="0"/>
          </a:p>
          <a:p>
            <a:r>
              <a:rPr lang="en-GB" dirty="0"/>
              <a:t>War photographer:</a:t>
            </a:r>
          </a:p>
          <a:p>
            <a:r>
              <a:rPr lang="en-GB" dirty="0"/>
              <a:t>He has a job to do</a:t>
            </a:r>
          </a:p>
          <a:p>
            <a:r>
              <a:rPr lang="en-GB" dirty="0"/>
              <a:t>Home again to ordinary pain</a:t>
            </a:r>
          </a:p>
          <a:p>
            <a:endParaRPr lang="en-GB" dirty="0"/>
          </a:p>
          <a:p>
            <a:r>
              <a:rPr lang="en-GB" dirty="0" err="1"/>
              <a:t>Checkin</a:t>
            </a:r>
            <a:r>
              <a:rPr lang="en-GB" dirty="0"/>
              <a:t>’ out me history:</a:t>
            </a:r>
          </a:p>
          <a:p>
            <a:r>
              <a:rPr lang="en-GB" dirty="0"/>
              <a:t>Carving out me identity</a:t>
            </a:r>
          </a:p>
          <a:p>
            <a:r>
              <a:rPr lang="en-GB" dirty="0"/>
              <a:t>Dem tell me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2772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4AC1A-2067-700A-41EC-E8E312EDD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96ADC-E619-C7E6-50E5-1BA94C807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Kamikaze:</a:t>
            </a:r>
          </a:p>
          <a:p>
            <a:r>
              <a:rPr lang="en-GB" dirty="0"/>
              <a:t>One way journey into history</a:t>
            </a:r>
          </a:p>
          <a:p>
            <a:r>
              <a:rPr lang="en-GB" dirty="0"/>
              <a:t>My mother never spoke again</a:t>
            </a:r>
          </a:p>
          <a:p>
            <a:endParaRPr lang="en-GB" dirty="0"/>
          </a:p>
          <a:p>
            <a:r>
              <a:rPr lang="en-GB" dirty="0"/>
              <a:t>Tissue:</a:t>
            </a:r>
          </a:p>
          <a:p>
            <a:r>
              <a:rPr lang="en-GB" dirty="0"/>
              <a:t>Paper that lets the light shine through</a:t>
            </a:r>
          </a:p>
          <a:p>
            <a:r>
              <a:rPr lang="en-GB" dirty="0"/>
              <a:t>Fly our lives like paper kits</a:t>
            </a:r>
          </a:p>
          <a:p>
            <a:endParaRPr lang="en-GB" dirty="0"/>
          </a:p>
          <a:p>
            <a:r>
              <a:rPr lang="en-GB" dirty="0"/>
              <a:t>Emigree:</a:t>
            </a:r>
          </a:p>
          <a:p>
            <a:r>
              <a:rPr lang="en-GB" dirty="0"/>
              <a:t>Tastes of sunlight</a:t>
            </a:r>
          </a:p>
          <a:p>
            <a:r>
              <a:rPr lang="en-GB" dirty="0"/>
              <a:t>It may be sick with tyrants.</a:t>
            </a:r>
          </a:p>
        </p:txBody>
      </p:sp>
    </p:spTree>
    <p:extLst>
      <p:ext uri="{BB962C8B-B14F-4D97-AF65-F5344CB8AC3E}">
        <p14:creationId xmlns:p14="http://schemas.microsoft.com/office/powerpoint/2010/main" val="3791816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1362</Words>
  <Application>Microsoft Office PowerPoint</Application>
  <PresentationFormat>Widescreen</PresentationFormat>
  <Paragraphs>198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English Literature</vt:lpstr>
      <vt:lpstr>Paper 1 – Macbeth &amp; A Christmas Carol</vt:lpstr>
      <vt:lpstr>Paper 2 – An Inspector Calls; Power and Conflict Poetry; Unseen Poetry</vt:lpstr>
      <vt:lpstr>Power and Conflict Poetry</vt:lpstr>
      <vt:lpstr>Unseen Poetry</vt:lpstr>
      <vt:lpstr>Plan:</vt:lpstr>
      <vt:lpstr>Unseen poetry comparison</vt:lpstr>
      <vt:lpstr>Extras</vt:lpstr>
      <vt:lpstr>Year 10 ride or die quotes.</vt:lpstr>
      <vt:lpstr>PowerPoint Presentation</vt:lpstr>
      <vt:lpstr>PowerPoint Presentation</vt:lpstr>
      <vt:lpstr>PowerPoint Presentation</vt:lpstr>
      <vt:lpstr>Poetry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Literature</dc:title>
  <dc:creator>Emmeline McChleery</dc:creator>
  <cp:lastModifiedBy>S Evans (BIL)</cp:lastModifiedBy>
  <cp:revision>8</cp:revision>
  <dcterms:created xsi:type="dcterms:W3CDTF">2020-03-12T09:57:40Z</dcterms:created>
  <dcterms:modified xsi:type="dcterms:W3CDTF">2024-01-31T18:36:24Z</dcterms:modified>
</cp:coreProperties>
</file>