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oboto"/>
      <p:regular r:id="rId20"/>
      <p:bold r:id="rId21"/>
      <p:italic r:id="rId22"/>
      <p:boldItalic r:id="rId23"/>
    </p:embeddedFont>
    <p:embeddedFont>
      <p:font typeface="Proxima Nova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BC4BA7B-28C9-4A29-B593-1BB6980DD59E}">
  <a:tblStyle styleId="{1BC4BA7B-28C9-4A29-B593-1BB6980DD59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4" Type="http://schemas.openxmlformats.org/officeDocument/2006/relationships/font" Target="fonts/ProximaNova-regular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ProximaNova-italic.fntdata"/><Relationship Id="rId25" Type="http://schemas.openxmlformats.org/officeDocument/2006/relationships/font" Target="fonts/ProximaNova-bold.fntdata"/><Relationship Id="rId27" Type="http://schemas.openxmlformats.org/officeDocument/2006/relationships/font" Target="fonts/ProximaNova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4f0b74c49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4f0b74c49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2abc4d6ce8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2abc4d6ce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41f3bb0f9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41f3bb0f9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41f3bb0f9e_0_1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g241f3bb0f9e_0_1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Stadium is required to be on a separate proposition.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athletic facilities are used on a regular basis for a wide-range of co-curricular and extracurricular activities.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Physical education classes, band, cheer, baseball/softball, track, basketball</a:t>
            </a:r>
            <a:endParaRPr/>
          </a:p>
        </p:txBody>
      </p:sp>
      <p:sp>
        <p:nvSpPr>
          <p:cNvPr id="81" name="Google Shape;81;g241f3bb0f9e_0_1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41f3bb0f9e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41f3bb0f9e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41f3bb0f9e_0_1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g241f3bb0f9e_0_16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Stadium is required to be on a separate proposition.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athletic facilities are used on a regular basis for a wide-range of co-curricular and extracurricular activities.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Physical education classes, band, cheer, baseball/softball, track, basketball</a:t>
            </a:r>
            <a:endParaRPr/>
          </a:p>
        </p:txBody>
      </p:sp>
      <p:sp>
        <p:nvSpPr>
          <p:cNvPr id="99" name="Google Shape;99;g241f3bb0f9e_0_16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41f3bb0f9e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41f3bb0f9e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2abc4d6ce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2abc4d6c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2abc4d6f7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2abc4d6f7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2abc4d6f7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2abc4d6f7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2abc4d6f7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2abc4d6f7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2abc4d6f7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2abc4d6f7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2abc4d6f79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2abc4d6f79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834978"/>
            <a:ext cx="3886200" cy="27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2" type="body"/>
          </p:nvPr>
        </p:nvSpPr>
        <p:spPr>
          <a:xfrm>
            <a:off x="4629150" y="1834978"/>
            <a:ext cx="3886200" cy="27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7.jpg"/><Relationship Id="rId5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21" y="25004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/>
              <a:t>Long Range Planning</a:t>
            </a:r>
            <a:endParaRPr b="1" sz="4400"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29400" y="3619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/>
              <a:t>presented June 2023</a:t>
            </a:r>
            <a:endParaRPr i="1" sz="2400"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2277" y="1502700"/>
            <a:ext cx="2246600" cy="228112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1572475" y="849300"/>
            <a:ext cx="5794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Bond </a:t>
            </a:r>
            <a:r>
              <a:rPr b="1" lang="en" sz="3000"/>
              <a:t>Oversight</a:t>
            </a:r>
            <a:r>
              <a:rPr b="1" lang="en" sz="3000"/>
              <a:t> </a:t>
            </a:r>
            <a:r>
              <a:rPr b="1" lang="en" sz="3000"/>
              <a:t>Committee</a:t>
            </a:r>
            <a:r>
              <a:rPr b="1" lang="en" sz="3000"/>
              <a:t> </a:t>
            </a:r>
            <a:endParaRPr b="1" sz="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ctrTitle"/>
          </p:nvPr>
        </p:nvSpPr>
        <p:spPr>
          <a:xfrm>
            <a:off x="311700" y="448500"/>
            <a:ext cx="8520600" cy="54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Bond </a:t>
            </a:r>
            <a:r>
              <a:rPr lang="en" sz="1800"/>
              <a:t>Oversight</a:t>
            </a:r>
            <a:r>
              <a:rPr lang="en" sz="1800"/>
              <a:t> </a:t>
            </a:r>
            <a:r>
              <a:rPr lang="en" sz="1800"/>
              <a:t>Committee</a:t>
            </a:r>
            <a:endParaRPr sz="1800"/>
          </a:p>
        </p:txBody>
      </p:sp>
      <p:sp>
        <p:nvSpPr>
          <p:cNvPr id="70" name="Google Shape;70;p15"/>
          <p:cNvSpPr txBox="1"/>
          <p:nvPr>
            <p:ph idx="1" type="subTitle"/>
          </p:nvPr>
        </p:nvSpPr>
        <p:spPr>
          <a:xfrm>
            <a:off x="311700" y="1240550"/>
            <a:ext cx="8520600" cy="30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" sz="5973"/>
              <a:t>A bond oversight committee plays a crucial role in ensuring transparency, accountability, and responsible use of funds for a public-school construction project. The committee typically consists of community members, parents, educators, and representatives from various stakeholder groups.</a:t>
            </a:r>
            <a:endParaRPr sz="5973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" sz="5973"/>
              <a:t>Key responsibilities of a bond oversight committee may include:</a:t>
            </a:r>
            <a:endParaRPr sz="5973"/>
          </a:p>
          <a:p>
            <a:pPr indent="-296435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1538"/>
              <a:buAutoNum type="arabicPeriod"/>
            </a:pPr>
            <a:r>
              <a:rPr lang="en" sz="5973"/>
              <a:t>Financial Monitoring</a:t>
            </a:r>
            <a:endParaRPr sz="5973"/>
          </a:p>
          <a:p>
            <a:pPr indent="-29643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1538"/>
              <a:buAutoNum type="arabicPeriod"/>
            </a:pPr>
            <a:r>
              <a:rPr lang="en" sz="5973"/>
              <a:t>Compliance and Legalities</a:t>
            </a:r>
            <a:endParaRPr sz="5973"/>
          </a:p>
          <a:p>
            <a:pPr indent="-29643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1538"/>
              <a:buAutoNum type="arabicPeriod"/>
            </a:pPr>
            <a:r>
              <a:rPr lang="en" sz="5973"/>
              <a:t>Progress Evaluation</a:t>
            </a:r>
            <a:endParaRPr sz="5973"/>
          </a:p>
          <a:p>
            <a:pPr indent="-29643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1538"/>
              <a:buAutoNum type="arabicPeriod"/>
            </a:pPr>
            <a:r>
              <a:rPr lang="en" sz="5973"/>
              <a:t>Communication and Transparency</a:t>
            </a:r>
            <a:endParaRPr sz="5973"/>
          </a:p>
          <a:p>
            <a:pPr indent="-29643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1538"/>
              <a:buAutoNum type="arabicPeriod"/>
            </a:pPr>
            <a:r>
              <a:rPr lang="en" sz="5973"/>
              <a:t>Problem Identification and Resolution</a:t>
            </a:r>
            <a:endParaRPr sz="5973"/>
          </a:p>
          <a:p>
            <a:pPr indent="-29643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1538"/>
              <a:buAutoNum type="arabicPeriod"/>
            </a:pPr>
            <a:r>
              <a:rPr lang="en" sz="5973"/>
              <a:t>Final Project Evaluation</a:t>
            </a:r>
            <a:endParaRPr sz="5973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" sz="5973"/>
              <a:t>Overall, a bond oversight committee acts as an independent body that safeguards the public's interest by ensuring the efficient and effective use of bond funds for public school construction projects. </a:t>
            </a:r>
            <a:endParaRPr sz="5973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Forecasted Enrollment, 2022-2031</a:t>
            </a:r>
            <a:endParaRPr b="1" sz="4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76" name="Google Shape;76;p16"/>
          <p:cNvGraphicFramePr/>
          <p:nvPr/>
        </p:nvGraphicFramePr>
        <p:xfrm>
          <a:off x="30588" y="1729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{1BC4BA7B-28C9-4A29-B593-1BB6980DD59E}</a:tableStyleId>
              </a:tblPr>
              <a:tblGrid>
                <a:gridCol w="605525"/>
                <a:gridCol w="605525"/>
                <a:gridCol w="605525"/>
                <a:gridCol w="605525"/>
                <a:gridCol w="605525"/>
                <a:gridCol w="605525"/>
                <a:gridCol w="605525"/>
                <a:gridCol w="605525"/>
                <a:gridCol w="605525"/>
                <a:gridCol w="605525"/>
                <a:gridCol w="605525"/>
                <a:gridCol w="605525"/>
                <a:gridCol w="605525"/>
                <a:gridCol w="605525"/>
                <a:gridCol w="605525"/>
              </a:tblGrid>
              <a:tr h="362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2018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2019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2020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2021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2022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2023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2024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2025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2026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2027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2028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2029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2030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2031</a:t>
                      </a:r>
                      <a:endParaRPr sz="12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66666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PK-1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303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298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327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32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383.0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415.4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437.9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467.1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514.8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562.8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600.5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639.9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681.0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720.5</a:t>
                      </a:r>
                      <a:endParaRPr sz="900"/>
                    </a:p>
                  </a:txBody>
                  <a:tcPr marT="91425" marB="91425" marR="91425" marL="91425"/>
                </a:tc>
              </a:tr>
              <a:tr h="344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2-5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584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589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566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586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665.3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736.7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817.1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901.6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1,016.5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1,120.0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1,231.8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1,319.9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1,399.2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1,483.1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6-8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473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470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475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513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544.7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592.7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600.9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700.6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809.0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945.0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1,025.3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1,115.6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1,208.8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1,296.6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9-12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609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604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631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631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695.1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786.2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829.5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919.2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1,050.9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1,126.5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1,266.4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1,421.4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1,549.6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1,701.0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Total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1,969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1,961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1,999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2,092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2,288.1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2,531.0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2,685.4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2,988.5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3,391.2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highlight>
                            <a:srgbClr val="FFFF00"/>
                          </a:highlight>
                        </a:rPr>
                        <a:t>3,754.3</a:t>
                      </a:r>
                      <a:endParaRPr sz="900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4,124.0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4,496.8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4,838.8</a:t>
                      </a:r>
                      <a:endParaRPr sz="9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/>
                        <a:t>5,201.2</a:t>
                      </a:r>
                      <a:endParaRPr sz="9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77" name="Google Shape;77;p16"/>
          <p:cNvSpPr txBox="1"/>
          <p:nvPr/>
        </p:nvSpPr>
        <p:spPr>
          <a:xfrm>
            <a:off x="1779750" y="4492300"/>
            <a:ext cx="5584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latin typeface="Roboto"/>
                <a:ea typeface="Roboto"/>
                <a:cs typeface="Roboto"/>
                <a:sym typeface="Roboto"/>
              </a:rPr>
              <a:t>Source: Davis Demographics’ Krum ISD Student Forecast 2021-31 District Summary Report</a:t>
            </a:r>
            <a:endParaRPr i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latin typeface="Roboto"/>
                <a:ea typeface="Roboto"/>
                <a:cs typeface="Roboto"/>
                <a:sym typeface="Roboto"/>
              </a:rPr>
              <a:t>Highlighted segments denote when enrollment surpasses campus functional capacity</a:t>
            </a:r>
            <a:endParaRPr i="1" sz="1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628650" y="40839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Proxima Nova"/>
              <a:buNone/>
            </a:pPr>
            <a:r>
              <a:rPr lang="en"/>
              <a:t>$244,700,000</a:t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845450" y="1827500"/>
            <a:ext cx="3907500" cy="27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 lnSpcReduction="20000"/>
          </a:bodyPr>
          <a:lstStyle/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en" sz="1500">
                <a:latin typeface="Proxima Nova"/>
                <a:ea typeface="Proxima Nova"/>
                <a:cs typeface="Proxima Nova"/>
                <a:sym typeface="Proxima Nova"/>
              </a:rPr>
              <a:t>2021-2022 Planning</a:t>
            </a:r>
            <a:endParaRPr sz="15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b="1" lang="en" sz="1500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CAMPUS RENOVATIONS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b="1" lang="en" sz="1500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&amp; NEW SCHOOLS</a:t>
            </a:r>
            <a:endParaRPr sz="15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20637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Addition to Krum EEC</a:t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169862" lvl="1" marL="5207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Proxima Nova"/>
              <a:buChar char="○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10M</a:t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20637" lvl="0" marL="0" rtl="0"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Renovations </a:t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169862" lvl="1" marL="520700" rtl="0"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○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20M</a:t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20637" lvl="0" marL="0" marR="0" rtl="0"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New Elementary School</a:t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169862" lvl="1" marL="520700" marR="0" rtl="0"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○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40-50M</a:t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20637" lvl="0" marL="0" marR="0" rtl="0"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Comprehensive High School</a:t>
            </a:r>
            <a:r>
              <a:rPr lang="en"/>
              <a:t> </a:t>
            </a: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(1,800 students)</a:t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169862" lvl="1" marL="520700" marR="0" rtl="0"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Proxima Nova"/>
              <a:buChar char="○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140-160M</a:t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t/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descr="A picture containing application&#10;&#10;Description automatically generated" id="85" name="Google Shape;8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4302" y="1321550"/>
            <a:ext cx="2539800" cy="38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graphicFrame>
        <p:nvGraphicFramePr>
          <p:cNvPr id="91" name="Google Shape;91;p18"/>
          <p:cNvGraphicFramePr/>
          <p:nvPr/>
        </p:nvGraphicFramePr>
        <p:xfrm>
          <a:off x="32950" y="148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{1BC4BA7B-28C9-4A29-B593-1BB6980DD59E}</a:tableStyleId>
              </a:tblPr>
              <a:tblGrid>
                <a:gridCol w="1870475"/>
              </a:tblGrid>
              <a:tr h="413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2023-2024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20M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666666"/>
                    </a:solidFill>
                  </a:tcPr>
                </a:tc>
              </a:tr>
              <a:tr h="6493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Relocation of Daycare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493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Construction of EEC addition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493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Remodeling of KALC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493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Design New Elementary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92" name="Google Shape;92;p18"/>
          <p:cNvGraphicFramePr/>
          <p:nvPr/>
        </p:nvGraphicFramePr>
        <p:xfrm>
          <a:off x="2000650" y="148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{1BC4BA7B-28C9-4A29-B593-1BB6980DD59E}</a:tableStyleId>
              </a:tblPr>
              <a:tblGrid>
                <a:gridCol w="2431575"/>
              </a:tblGrid>
              <a:tr h="390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2024-2025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60M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666666"/>
                    </a:solidFill>
                  </a:tcPr>
                </a:tc>
              </a:tr>
              <a:tr h="46117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Opening of EEC as Elementary Campus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49000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Re-Align District Attendance Zones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49000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Re-Align Elementary Grade Levels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12950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Begin Construction of New Elementary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12950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Design New High School Campus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93" name="Google Shape;93;p18"/>
          <p:cNvGraphicFramePr/>
          <p:nvPr/>
        </p:nvGraphicFramePr>
        <p:xfrm>
          <a:off x="4529438" y="148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{1BC4BA7B-28C9-4A29-B593-1BB6980DD59E}</a:tableStyleId>
              </a:tblPr>
              <a:tblGrid>
                <a:gridCol w="2197800"/>
              </a:tblGrid>
              <a:tr h="413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2025-2027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120M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666666"/>
                    </a:solidFill>
                  </a:tcPr>
                </a:tc>
              </a:tr>
              <a:tr h="6493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Continue Construction / Open New Elementary Campus (Capacity 750-850)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18950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Repurpose Dyer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94" name="Google Shape;94;p18"/>
          <p:cNvGraphicFramePr/>
          <p:nvPr/>
        </p:nvGraphicFramePr>
        <p:xfrm>
          <a:off x="6867650" y="148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{1BC4BA7B-28C9-4A29-B593-1BB6980DD59E}</a:tableStyleId>
              </a:tblPr>
              <a:tblGrid>
                <a:gridCol w="21897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2026-2028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40M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666666"/>
                    </a:solidFill>
                  </a:tcPr>
                </a:tc>
              </a:tr>
              <a:tr h="46117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Construction / Opening New High School Campus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0957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Junior High moves to old High School Campus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95" name="Google Shape;95;p18"/>
          <p:cNvSpPr txBox="1"/>
          <p:nvPr/>
        </p:nvSpPr>
        <p:spPr>
          <a:xfrm>
            <a:off x="4529450" y="3136900"/>
            <a:ext cx="4190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628650" y="40839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Proxima Nova"/>
              <a:buNone/>
            </a:pPr>
            <a:r>
              <a:rPr lang="en"/>
              <a:t>$244,700,000</a:t>
            </a:r>
            <a:endParaRPr/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868800" y="1745750"/>
            <a:ext cx="3907500" cy="2797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rmAutofit fontScale="85000" lnSpcReduction="20000"/>
          </a:bodyPr>
          <a:lstStyle/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t/>
            </a:r>
            <a:endParaRPr sz="15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b="1" lang="en" sz="1500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CAMPUS RENOVATIONS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b="1" lang="en" sz="1500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&amp; NEW SCHOOLS</a:t>
            </a:r>
            <a:endParaRPr sz="15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20637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Addition to Krum EEC</a:t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169862" lvl="1" marL="5207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Proxima Nova"/>
              <a:buChar char="○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10M</a:t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20637" lvl="0" marL="0" rtl="0"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Renovations </a:t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169862" lvl="1" marL="520700" rtl="0"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○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20M</a:t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20637" lvl="0" marL="0" marR="0" rtl="0"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New Elementary School</a:t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169862" lvl="1" marL="520700" marR="0" rtl="0"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○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40-50M  </a:t>
            </a:r>
            <a:r>
              <a:rPr lang="en" sz="1500">
                <a:solidFill>
                  <a:srgbClr val="000000"/>
                </a:solidFill>
                <a:highlight>
                  <a:schemeClr val="accent6"/>
                </a:highlight>
                <a:latin typeface="Impact"/>
                <a:ea typeface="Impact"/>
                <a:cs typeface="Impact"/>
                <a:sym typeface="Impact"/>
              </a:rPr>
              <a:t>56-71M</a:t>
            </a:r>
            <a:endParaRPr sz="1500">
              <a:solidFill>
                <a:srgbClr val="000000"/>
              </a:solidFill>
              <a:highlight>
                <a:schemeClr val="accent6"/>
              </a:highlight>
              <a:latin typeface="Impact"/>
              <a:ea typeface="Impact"/>
              <a:cs typeface="Impact"/>
              <a:sym typeface="Impact"/>
            </a:endParaRPr>
          </a:p>
          <a:p>
            <a:pPr indent="20637" lvl="0" marL="0" marR="0" rtl="0"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Comprehensive High School</a:t>
            </a:r>
            <a:r>
              <a:rPr lang="en"/>
              <a:t> </a:t>
            </a: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(1,800 students)</a:t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169862" lvl="1" marL="520700" marR="0" rtl="0"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Proxima Nova"/>
              <a:buChar char="○"/>
            </a:pPr>
            <a:r>
              <a:rPr lang="en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140-160M </a:t>
            </a:r>
            <a:r>
              <a:rPr lang="en" sz="1500">
                <a:solidFill>
                  <a:srgbClr val="000000"/>
                </a:solidFill>
                <a:highlight>
                  <a:schemeClr val="accent6"/>
                </a:highlight>
                <a:latin typeface="Impact"/>
                <a:ea typeface="Impact"/>
                <a:cs typeface="Impact"/>
                <a:sym typeface="Impact"/>
              </a:rPr>
              <a:t>198-227M</a:t>
            </a:r>
            <a:endParaRPr sz="1500">
              <a:solidFill>
                <a:srgbClr val="000000"/>
              </a:solidFill>
              <a:highlight>
                <a:schemeClr val="accent6"/>
              </a:highlight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t/>
            </a:r>
            <a:endParaRPr sz="15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descr="A picture containing application&#10;&#10;Description automatically generated" id="103" name="Google Shape;10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4302" y="1321550"/>
            <a:ext cx="2539800" cy="38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now?</a:t>
            </a:r>
            <a:endParaRPr/>
          </a:p>
        </p:txBody>
      </p:sp>
      <p:graphicFrame>
        <p:nvGraphicFramePr>
          <p:cNvPr id="109" name="Google Shape;109;p20"/>
          <p:cNvGraphicFramePr/>
          <p:nvPr/>
        </p:nvGraphicFramePr>
        <p:xfrm>
          <a:off x="32950" y="148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{1BC4BA7B-28C9-4A29-B593-1BB6980DD59E}</a:tableStyleId>
              </a:tblPr>
              <a:tblGrid>
                <a:gridCol w="1870475"/>
              </a:tblGrid>
              <a:tr h="413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2023-2024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20M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666666"/>
                    </a:solidFill>
                  </a:tcPr>
                </a:tc>
              </a:tr>
              <a:tr h="6493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Relocation of Daycare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493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Construction of EEC addition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493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Remodeling of KALC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49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highlight>
                            <a:schemeClr val="accent1"/>
                          </a:highlight>
                        </a:rPr>
                        <a:t>Design Middle School</a:t>
                      </a:r>
                      <a:endParaRPr>
                        <a:highlight>
                          <a:schemeClr val="accent1"/>
                        </a:highlight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10" name="Google Shape;110;p20"/>
          <p:cNvGraphicFramePr/>
          <p:nvPr/>
        </p:nvGraphicFramePr>
        <p:xfrm>
          <a:off x="2000650" y="148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{1BC4BA7B-28C9-4A29-B593-1BB6980DD59E}</a:tableStyleId>
              </a:tblPr>
              <a:tblGrid>
                <a:gridCol w="2431575"/>
              </a:tblGrid>
              <a:tr h="390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2024-2025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60M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666666"/>
                    </a:solidFill>
                  </a:tcPr>
                </a:tc>
              </a:tr>
              <a:tr h="46117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Opening of EEC as Elementary Campus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49000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Re-Align District Attendance Zones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49000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Re-Align Elementary Grade Levels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12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highlight>
                            <a:schemeClr val="accent1"/>
                          </a:highlight>
                        </a:rPr>
                        <a:t>Construction Middle School</a:t>
                      </a:r>
                      <a:endParaRPr>
                        <a:highlight>
                          <a:schemeClr val="accent1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612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highlight>
                            <a:schemeClr val="accent1"/>
                          </a:highlight>
                        </a:rPr>
                        <a:t>Remodel</a:t>
                      </a:r>
                      <a:r>
                        <a:rPr lang="en">
                          <a:highlight>
                            <a:schemeClr val="accent1"/>
                          </a:highlight>
                        </a:rPr>
                        <a:t> and HS Complex addition (design)</a:t>
                      </a:r>
                      <a:endParaRPr>
                        <a:highlight>
                          <a:schemeClr val="accent1"/>
                        </a:highlight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11" name="Google Shape;111;p20"/>
          <p:cNvGraphicFramePr/>
          <p:nvPr/>
        </p:nvGraphicFramePr>
        <p:xfrm>
          <a:off x="4529438" y="148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{1BC4BA7B-28C9-4A29-B593-1BB6980DD59E}</a:tableStyleId>
              </a:tblPr>
              <a:tblGrid>
                <a:gridCol w="2197800"/>
              </a:tblGrid>
              <a:tr h="413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2025-2027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120M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666666"/>
                    </a:solidFill>
                  </a:tcPr>
                </a:tc>
              </a:tr>
              <a:tr h="649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highlight>
                            <a:schemeClr val="accent1"/>
                          </a:highlight>
                        </a:rPr>
                        <a:t>Move in Middle School</a:t>
                      </a:r>
                      <a:endParaRPr>
                        <a:highlight>
                          <a:schemeClr val="accent1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418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highlight>
                            <a:schemeClr val="accent1"/>
                          </a:highlight>
                        </a:rPr>
                        <a:t>Remodel and HS Complex </a:t>
                      </a:r>
                      <a:r>
                        <a:rPr lang="en">
                          <a:highlight>
                            <a:schemeClr val="accent1"/>
                          </a:highlight>
                        </a:rPr>
                        <a:t>addition</a:t>
                      </a:r>
                      <a:endParaRPr>
                        <a:highlight>
                          <a:schemeClr val="accent1"/>
                        </a:highlight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12" name="Google Shape;112;p20"/>
          <p:cNvGraphicFramePr/>
          <p:nvPr/>
        </p:nvGraphicFramePr>
        <p:xfrm>
          <a:off x="6867650" y="148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{1BC4BA7B-28C9-4A29-B593-1BB6980DD59E}</a:tableStyleId>
              </a:tblPr>
              <a:tblGrid>
                <a:gridCol w="21897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2026-2028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40M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666666"/>
                    </a:solidFill>
                  </a:tcPr>
                </a:tc>
              </a:tr>
              <a:tr h="461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highlight>
                            <a:schemeClr val="accent1"/>
                          </a:highlight>
                        </a:rPr>
                        <a:t>Completion of HS Complex project</a:t>
                      </a:r>
                      <a:endParaRPr>
                        <a:highlight>
                          <a:schemeClr val="accent1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609575">
                <a:tc>
                  <a:txBody>
                    <a:bodyPr/>
                    <a:lstStyle/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5675" y="0"/>
            <a:ext cx="6863824" cy="504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>
            <a:off x="311700" y="445025"/>
            <a:ext cx="3757800" cy="87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Construction-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Krum EEC, New Carpet </a:t>
            </a:r>
            <a:endParaRPr/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1707" y="1482550"/>
            <a:ext cx="2246479" cy="3471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6325" y="2634130"/>
            <a:ext cx="3456773" cy="237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6325" y="160725"/>
            <a:ext cx="3456773" cy="237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Construction- Krum EEC, New Wing</a:t>
            </a:r>
            <a:endParaRPr/>
          </a:p>
        </p:txBody>
      </p:sp>
      <p:pic>
        <p:nvPicPr>
          <p:cNvPr id="131" name="Google Shape;13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9900" y="981025"/>
            <a:ext cx="5984200" cy="3988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Construction- KALC, I.T. Offices</a:t>
            </a:r>
            <a:endParaRPr/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7839" y="1017725"/>
            <a:ext cx="5908326" cy="393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Construction- Cosmetology Lab</a:t>
            </a:r>
            <a:endParaRPr/>
          </a:p>
        </p:txBody>
      </p:sp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25" y="1170125"/>
            <a:ext cx="4419599" cy="2945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5200" y="1170125"/>
            <a:ext cx="4419599" cy="2945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Construction- New Road from Bobcat to Hopkins </a:t>
            </a:r>
            <a:endParaRPr/>
          </a:p>
        </p:txBody>
      </p:sp>
      <p:pic>
        <p:nvPicPr>
          <p:cNvPr id="150" name="Google Shape;1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600" y="1291350"/>
            <a:ext cx="5097001" cy="339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0650" y="979125"/>
            <a:ext cx="2668950" cy="4004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