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58" r:id="rId5"/>
    <p:sldId id="259" r:id="rId6"/>
    <p:sldId id="260" r:id="rId7"/>
    <p:sldId id="261" r:id="rId8"/>
    <p:sldId id="262" r:id="rId9"/>
    <p:sldId id="264" r:id="rId10"/>
    <p:sldId id="265" r:id="rId11"/>
    <p:sldId id="275" r:id="rId12"/>
    <p:sldId id="266" r:id="rId13"/>
    <p:sldId id="267" r:id="rId14"/>
    <p:sldId id="271" r:id="rId15"/>
    <p:sldId id="269" r:id="rId16"/>
    <p:sldId id="270" r:id="rId17"/>
    <p:sldId id="274" r:id="rId1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3" d="100"/>
          <a:sy n="63" d="100"/>
        </p:scale>
        <p:origin x="52"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1B314C9-FA9F-435A-9BFF-6C62E454A615}" type="datetimeFigureOut">
              <a:rPr lang="en-US" smtClean="0"/>
              <a:t>8/26/2023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443BEA-D083-4A59-9233-860B8776BC7E}" type="slidenum">
              <a:rPr lang="en-US" smtClean="0"/>
              <a:t>‹#›</a:t>
            </a:fld>
            <a:endParaRPr lang="en-US" dirty="0"/>
          </a:p>
        </p:txBody>
      </p:sp>
    </p:spTree>
    <p:extLst>
      <p:ext uri="{BB962C8B-B14F-4D97-AF65-F5344CB8AC3E}">
        <p14:creationId xmlns:p14="http://schemas.microsoft.com/office/powerpoint/2010/main" val="907523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B314C9-FA9F-435A-9BFF-6C62E454A615}" type="datetimeFigureOut">
              <a:rPr lang="en-US" smtClean="0"/>
              <a:t>8/26/2023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443BEA-D083-4A59-9233-860B8776BC7E}" type="slidenum">
              <a:rPr lang="en-US" smtClean="0"/>
              <a:t>‹#›</a:t>
            </a:fld>
            <a:endParaRPr lang="en-US" dirty="0"/>
          </a:p>
        </p:txBody>
      </p:sp>
    </p:spTree>
    <p:extLst>
      <p:ext uri="{BB962C8B-B14F-4D97-AF65-F5344CB8AC3E}">
        <p14:creationId xmlns:p14="http://schemas.microsoft.com/office/powerpoint/2010/main" val="3239392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1B314C9-FA9F-435A-9BFF-6C62E454A615}" type="datetimeFigureOut">
              <a:rPr lang="en-US" smtClean="0"/>
              <a:t>8/26/2023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443BEA-D083-4A59-9233-860B8776BC7E}" type="slidenum">
              <a:rPr lang="en-US" smtClean="0"/>
              <a:t>‹#›</a:t>
            </a:fld>
            <a:endParaRPr lang="en-US" dirty="0"/>
          </a:p>
        </p:txBody>
      </p:sp>
    </p:spTree>
    <p:extLst>
      <p:ext uri="{BB962C8B-B14F-4D97-AF65-F5344CB8AC3E}">
        <p14:creationId xmlns:p14="http://schemas.microsoft.com/office/powerpoint/2010/main" val="3618053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1B314C9-FA9F-435A-9BFF-6C62E454A615}" type="datetimeFigureOut">
              <a:rPr lang="en-US" smtClean="0"/>
              <a:t>8/26/2023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A443BEA-D083-4A59-9233-860B8776BC7E}" type="slidenum">
              <a:rPr lang="en-US" smtClean="0"/>
              <a:t>‹#›</a:t>
            </a:fld>
            <a:endParaRPr lang="en-US" dirty="0"/>
          </a:p>
        </p:txBody>
      </p:sp>
    </p:spTree>
    <p:extLst>
      <p:ext uri="{BB962C8B-B14F-4D97-AF65-F5344CB8AC3E}">
        <p14:creationId xmlns:p14="http://schemas.microsoft.com/office/powerpoint/2010/main" val="4074194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1B314C9-FA9F-435A-9BFF-6C62E454A615}" type="datetimeFigureOut">
              <a:rPr lang="en-US" smtClean="0"/>
              <a:t>8/26/2023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A443BEA-D083-4A59-9233-860B8776BC7E}" type="slidenum">
              <a:rPr lang="en-US" smtClean="0"/>
              <a:t>‹#›</a:t>
            </a:fld>
            <a:endParaRPr lang="en-US" dirty="0"/>
          </a:p>
        </p:txBody>
      </p:sp>
    </p:spTree>
    <p:extLst>
      <p:ext uri="{BB962C8B-B14F-4D97-AF65-F5344CB8AC3E}">
        <p14:creationId xmlns:p14="http://schemas.microsoft.com/office/powerpoint/2010/main" val="2154515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1B314C9-FA9F-435A-9BFF-6C62E454A615}" type="datetimeFigureOut">
              <a:rPr lang="en-US" smtClean="0"/>
              <a:t>8/26/2023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A443BEA-D083-4A59-9233-860B8776BC7E}" type="slidenum">
              <a:rPr lang="en-US" smtClean="0"/>
              <a:t>‹#›</a:t>
            </a:fld>
            <a:endParaRPr lang="en-US" dirty="0"/>
          </a:p>
        </p:txBody>
      </p:sp>
    </p:spTree>
    <p:extLst>
      <p:ext uri="{BB962C8B-B14F-4D97-AF65-F5344CB8AC3E}">
        <p14:creationId xmlns:p14="http://schemas.microsoft.com/office/powerpoint/2010/main" val="3727144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B314C9-FA9F-435A-9BFF-6C62E454A615}" type="datetimeFigureOut">
              <a:rPr lang="en-US" smtClean="0"/>
              <a:t>8/26/2023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A443BEA-D083-4A59-9233-860B8776BC7E}" type="slidenum">
              <a:rPr lang="en-US" smtClean="0"/>
              <a:t>‹#›</a:t>
            </a:fld>
            <a:endParaRPr lang="en-US" dirty="0"/>
          </a:p>
        </p:txBody>
      </p:sp>
    </p:spTree>
    <p:extLst>
      <p:ext uri="{BB962C8B-B14F-4D97-AF65-F5344CB8AC3E}">
        <p14:creationId xmlns:p14="http://schemas.microsoft.com/office/powerpoint/2010/main" val="3117542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1B314C9-FA9F-435A-9BFF-6C62E454A615}" type="datetimeFigureOut">
              <a:rPr lang="en-US" smtClean="0"/>
              <a:t>8/26/2023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A443BEA-D083-4A59-9233-860B8776BC7E}" type="slidenum">
              <a:rPr lang="en-US" smtClean="0"/>
              <a:t>‹#›</a:t>
            </a:fld>
            <a:endParaRPr lang="en-US" dirty="0"/>
          </a:p>
        </p:txBody>
      </p:sp>
    </p:spTree>
    <p:extLst>
      <p:ext uri="{BB962C8B-B14F-4D97-AF65-F5344CB8AC3E}">
        <p14:creationId xmlns:p14="http://schemas.microsoft.com/office/powerpoint/2010/main" val="240938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1B314C9-FA9F-435A-9BFF-6C62E454A615}" type="datetimeFigureOut">
              <a:rPr lang="en-US" smtClean="0"/>
              <a:t>8/26/2023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A443BEA-D083-4A59-9233-860B8776BC7E}" type="slidenum">
              <a:rPr lang="en-US" smtClean="0"/>
              <a:t>‹#›</a:t>
            </a:fld>
            <a:endParaRPr lang="en-US" dirty="0"/>
          </a:p>
        </p:txBody>
      </p:sp>
    </p:spTree>
    <p:extLst>
      <p:ext uri="{BB962C8B-B14F-4D97-AF65-F5344CB8AC3E}">
        <p14:creationId xmlns:p14="http://schemas.microsoft.com/office/powerpoint/2010/main" val="1974672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B314C9-FA9F-435A-9BFF-6C62E454A615}" type="datetimeFigureOut">
              <a:rPr lang="en-US" smtClean="0"/>
              <a:t>8/26/2023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443BEA-D083-4A59-9233-860B8776BC7E}" type="slidenum">
              <a:rPr lang="en-US" smtClean="0"/>
              <a:t>‹#›</a:t>
            </a:fld>
            <a:endParaRPr lang="en-US" dirty="0"/>
          </a:p>
        </p:txBody>
      </p:sp>
    </p:spTree>
    <p:extLst>
      <p:ext uri="{BB962C8B-B14F-4D97-AF65-F5344CB8AC3E}">
        <p14:creationId xmlns:p14="http://schemas.microsoft.com/office/powerpoint/2010/main" val="1928135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B314C9-FA9F-435A-9BFF-6C62E454A615}" type="datetimeFigureOut">
              <a:rPr lang="en-US" smtClean="0"/>
              <a:t>8/26/2023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443BEA-D083-4A59-9233-860B8776BC7E}" type="slidenum">
              <a:rPr lang="en-US" smtClean="0"/>
              <a:t>‹#›</a:t>
            </a:fld>
            <a:endParaRPr lang="en-US" dirty="0"/>
          </a:p>
        </p:txBody>
      </p:sp>
    </p:spTree>
    <p:extLst>
      <p:ext uri="{BB962C8B-B14F-4D97-AF65-F5344CB8AC3E}">
        <p14:creationId xmlns:p14="http://schemas.microsoft.com/office/powerpoint/2010/main" val="1725731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B314C9-FA9F-435A-9BFF-6C62E454A615}" type="datetimeFigureOut">
              <a:rPr lang="en-US" smtClean="0"/>
              <a:t>8/26/2023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43BEA-D083-4A59-9233-860B8776BC7E}" type="slidenum">
              <a:rPr lang="en-US" smtClean="0"/>
              <a:t>‹#›</a:t>
            </a:fld>
            <a:endParaRPr lang="en-US" dirty="0"/>
          </a:p>
        </p:txBody>
      </p:sp>
    </p:spTree>
    <p:extLst>
      <p:ext uri="{BB962C8B-B14F-4D97-AF65-F5344CB8AC3E}">
        <p14:creationId xmlns:p14="http://schemas.microsoft.com/office/powerpoint/2010/main" val="41862114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63000">
              <a:schemeClr val="accent1">
                <a:lumMod val="5000"/>
                <a:lumOff val="95000"/>
              </a:schemeClr>
            </a:gs>
            <a:gs pos="87000">
              <a:srgbClr val="C00000"/>
            </a:gs>
            <a:gs pos="100000">
              <a:schemeClr val="accent1">
                <a:lumMod val="45000"/>
                <a:lumOff val="55000"/>
              </a:schemeClr>
            </a:gs>
            <a:gs pos="99000">
              <a:schemeClr val="tx2"/>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40378" y="2471812"/>
            <a:ext cx="9144000" cy="2412752"/>
          </a:xfrm>
        </p:spPr>
        <p:txBody>
          <a:bodyPr>
            <a:normAutofit fontScale="90000"/>
          </a:bodyPr>
          <a:lstStyle/>
          <a:p>
            <a:br>
              <a:rPr lang="en-US" dirty="0">
                <a:latin typeface="Arial Black" panose="020B0A04020102020204" pitchFamily="34" charset="0"/>
              </a:rPr>
            </a:br>
            <a:br>
              <a:rPr lang="en-US" dirty="0">
                <a:latin typeface="Arial Black" panose="020B0A04020102020204" pitchFamily="34" charset="0"/>
              </a:rPr>
            </a:br>
            <a:br>
              <a:rPr lang="en-US" dirty="0">
                <a:latin typeface="Arial Black" panose="020B0A04020102020204" pitchFamily="34" charset="0"/>
              </a:rPr>
            </a:br>
            <a:br>
              <a:rPr lang="en-US" dirty="0">
                <a:latin typeface="Arial Black" panose="020B0A04020102020204" pitchFamily="34" charset="0"/>
              </a:rPr>
            </a:br>
            <a:r>
              <a:rPr lang="en-US" dirty="0">
                <a:latin typeface="Arial Black" panose="020B0A04020102020204" pitchFamily="34" charset="0"/>
              </a:rPr>
              <a:t>Sexual Harassment Under Title IX </a:t>
            </a:r>
            <a:br>
              <a:rPr lang="en-US" dirty="0">
                <a:latin typeface="Arial Black" panose="020B0A04020102020204" pitchFamily="34" charset="0"/>
              </a:rPr>
            </a:br>
            <a:r>
              <a:rPr lang="en-US" dirty="0">
                <a:latin typeface="Arial Black" panose="020B0A04020102020204" pitchFamily="34" charset="0"/>
              </a:rPr>
              <a:t>Training</a:t>
            </a:r>
          </a:p>
        </p:txBody>
      </p:sp>
      <p:pic>
        <p:nvPicPr>
          <p:cNvPr id="1030" name="Picture 6" descr="Colorado Springs School District 11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2351" y="646461"/>
            <a:ext cx="1810139" cy="1825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7269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62000">
              <a:schemeClr val="accent1">
                <a:lumMod val="5000"/>
                <a:lumOff val="95000"/>
              </a:schemeClr>
            </a:gs>
            <a:gs pos="93000">
              <a:srgbClr val="C00000"/>
            </a:gs>
            <a:gs pos="100000">
              <a:schemeClr val="accent1">
                <a:lumMod val="45000"/>
                <a:lumOff val="55000"/>
              </a:schemeClr>
            </a:gs>
            <a:gs pos="99000">
              <a:schemeClr val="tx2"/>
            </a:gs>
          </a:gsLst>
          <a:lin ang="5400000" scaled="1"/>
        </a:gradFill>
        <a:effectLst/>
      </p:bgPr>
    </p:bg>
    <p:spTree>
      <p:nvGrpSpPr>
        <p:cNvPr id="1" name=""/>
        <p:cNvGrpSpPr/>
        <p:nvPr/>
      </p:nvGrpSpPr>
      <p:grpSpPr>
        <a:xfrm>
          <a:off x="0" y="0"/>
          <a:ext cx="0" cy="0"/>
          <a:chOff x="0" y="0"/>
          <a:chExt cx="0" cy="0"/>
        </a:xfrm>
      </p:grpSpPr>
      <p:sp>
        <p:nvSpPr>
          <p:cNvPr id="4" name="Rectangle 3"/>
          <p:cNvSpPr/>
          <p:nvPr/>
        </p:nvSpPr>
        <p:spPr>
          <a:xfrm>
            <a:off x="2752531" y="2528597"/>
            <a:ext cx="7800392" cy="1938992"/>
          </a:xfrm>
          <a:prstGeom prst="rect">
            <a:avLst/>
          </a:prstGeom>
        </p:spPr>
        <p:txBody>
          <a:bodyPr wrap="square">
            <a:spAutoFit/>
          </a:bodyPr>
          <a:lstStyle/>
          <a:p>
            <a:pPr lvl="0"/>
            <a:r>
              <a:rPr lang="en-US" sz="2400" dirty="0">
                <a:latin typeface="Arial Rounded MT Bold" panose="020F0704030504030204" pitchFamily="34" charset="0"/>
              </a:rPr>
              <a:t>Title IX:  No person in the United States shall, on the basis of sex, be excluded from participation in, be denied the benefits of, or be subjected to discrimination under any education program or activity receiving Federal financial assistance</a:t>
            </a:r>
          </a:p>
        </p:txBody>
      </p:sp>
      <p:pic>
        <p:nvPicPr>
          <p:cNvPr id="5" name="Picture 6" descr="Colorado Springs School District 11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37" y="646461"/>
            <a:ext cx="2054253" cy="2071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7973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62000">
              <a:schemeClr val="accent1">
                <a:lumMod val="5000"/>
                <a:lumOff val="95000"/>
              </a:schemeClr>
            </a:gs>
            <a:gs pos="93000">
              <a:srgbClr val="C00000"/>
            </a:gs>
            <a:gs pos="100000">
              <a:schemeClr val="accent1">
                <a:lumMod val="45000"/>
                <a:lumOff val="55000"/>
              </a:schemeClr>
            </a:gs>
            <a:gs pos="99000">
              <a:schemeClr val="tx2"/>
            </a:gs>
          </a:gsLst>
          <a:lin ang="5400000" scaled="1"/>
        </a:gradFill>
        <a:effectLst/>
      </p:bgPr>
    </p:bg>
    <p:spTree>
      <p:nvGrpSpPr>
        <p:cNvPr id="1" name=""/>
        <p:cNvGrpSpPr/>
        <p:nvPr/>
      </p:nvGrpSpPr>
      <p:grpSpPr>
        <a:xfrm>
          <a:off x="0" y="0"/>
          <a:ext cx="0" cy="0"/>
          <a:chOff x="0" y="0"/>
          <a:chExt cx="0" cy="0"/>
        </a:xfrm>
      </p:grpSpPr>
      <p:sp>
        <p:nvSpPr>
          <p:cNvPr id="4" name="Rectangle 3"/>
          <p:cNvSpPr/>
          <p:nvPr/>
        </p:nvSpPr>
        <p:spPr>
          <a:xfrm>
            <a:off x="2892490" y="2556588"/>
            <a:ext cx="7800392" cy="1200329"/>
          </a:xfrm>
          <a:prstGeom prst="rect">
            <a:avLst/>
          </a:prstGeom>
        </p:spPr>
        <p:txBody>
          <a:bodyPr wrap="square">
            <a:spAutoFit/>
          </a:bodyPr>
          <a:lstStyle/>
          <a:p>
            <a:pPr lvl="0"/>
            <a:r>
              <a:rPr lang="en-US" sz="2400" i="1" u="sng" dirty="0">
                <a:latin typeface="Arial Rounded MT Bold" panose="020F0704030504030204" pitchFamily="34" charset="0"/>
              </a:rPr>
              <a:t>Title IX doesn’t just apply to athletics</a:t>
            </a:r>
            <a:r>
              <a:rPr lang="en-US" sz="2400" dirty="0">
                <a:latin typeface="Arial Rounded MT Bold" panose="020F0704030504030204" pitchFamily="34" charset="0"/>
              </a:rPr>
              <a:t>. Sexual harassment, including sexual assault, is unlawful sex discrimination under Title IX.</a:t>
            </a:r>
          </a:p>
        </p:txBody>
      </p:sp>
      <p:pic>
        <p:nvPicPr>
          <p:cNvPr id="5" name="Picture 6" descr="Colorado Springs School District 11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37" y="646461"/>
            <a:ext cx="2054253" cy="2071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8139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62000">
              <a:schemeClr val="accent1">
                <a:lumMod val="5000"/>
                <a:lumOff val="95000"/>
              </a:schemeClr>
            </a:gs>
            <a:gs pos="93000">
              <a:srgbClr val="C00000"/>
            </a:gs>
            <a:gs pos="100000">
              <a:schemeClr val="accent1">
                <a:lumMod val="45000"/>
                <a:lumOff val="55000"/>
              </a:schemeClr>
            </a:gs>
            <a:gs pos="99000">
              <a:schemeClr val="tx2"/>
            </a:gs>
          </a:gsLst>
          <a:lin ang="5400000" scaled="1"/>
        </a:gradFill>
        <a:effectLst/>
      </p:bgPr>
    </p:bg>
    <p:spTree>
      <p:nvGrpSpPr>
        <p:cNvPr id="1" name=""/>
        <p:cNvGrpSpPr/>
        <p:nvPr/>
      </p:nvGrpSpPr>
      <p:grpSpPr>
        <a:xfrm>
          <a:off x="0" y="0"/>
          <a:ext cx="0" cy="0"/>
          <a:chOff x="0" y="0"/>
          <a:chExt cx="0" cy="0"/>
        </a:xfrm>
      </p:grpSpPr>
      <p:pic>
        <p:nvPicPr>
          <p:cNvPr id="2" name="Picture 6" descr="Colorado Springs School District 11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37" y="646461"/>
            <a:ext cx="2054253" cy="207151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312368" y="1156996"/>
            <a:ext cx="7865706" cy="2677656"/>
          </a:xfrm>
          <a:prstGeom prst="rect">
            <a:avLst/>
          </a:prstGeom>
          <a:noFill/>
        </p:spPr>
        <p:txBody>
          <a:bodyPr wrap="square" rtlCol="0">
            <a:spAutoFit/>
          </a:bodyPr>
          <a:lstStyle/>
          <a:p>
            <a:r>
              <a:rPr lang="en-US" sz="2400" dirty="0">
                <a:latin typeface="Arial Rounded MT Bold" panose="020F0704030504030204" pitchFamily="34" charset="0"/>
              </a:rPr>
              <a:t>In order for Title IX to apply, the incident must have occurred in a school program or activity. This includes locations, events or circumstances in which the school exercises substantial control over both the respondent (the person alleged to have committed an offense) and the context in which the alleged offense occurred.</a:t>
            </a:r>
          </a:p>
        </p:txBody>
      </p:sp>
      <p:sp>
        <p:nvSpPr>
          <p:cNvPr id="5" name="TextBox 4"/>
          <p:cNvSpPr txBox="1"/>
          <p:nvPr/>
        </p:nvSpPr>
        <p:spPr>
          <a:xfrm>
            <a:off x="1315616" y="4777273"/>
            <a:ext cx="9983755" cy="923330"/>
          </a:xfrm>
          <a:prstGeom prst="rect">
            <a:avLst/>
          </a:prstGeom>
          <a:noFill/>
        </p:spPr>
        <p:txBody>
          <a:bodyPr wrap="square" rtlCol="0">
            <a:spAutoFit/>
          </a:bodyPr>
          <a:lstStyle/>
          <a:p>
            <a:pPr lvl="0">
              <a:buClr>
                <a:schemeClr val="dk1"/>
              </a:buClr>
              <a:buSzPts val="1100"/>
            </a:pPr>
            <a:r>
              <a:rPr lang="en-US" i="1" dirty="0">
                <a:solidFill>
                  <a:schemeClr val="lt1"/>
                </a:solidFill>
                <a:latin typeface="Lato"/>
                <a:ea typeface="Lato"/>
                <a:cs typeface="Lato"/>
                <a:sym typeface="Lato"/>
              </a:rPr>
              <a:t>This can include sporting events, bus rides, field trips, dances, etc. even if held off campus.  If the alleged incident(s) happen in an environment outside these definitions, other code of conduct actions may be taken but Title IX does not apply.</a:t>
            </a:r>
          </a:p>
        </p:txBody>
      </p:sp>
    </p:spTree>
    <p:extLst>
      <p:ext uri="{BB962C8B-B14F-4D97-AF65-F5344CB8AC3E}">
        <p14:creationId xmlns:p14="http://schemas.microsoft.com/office/powerpoint/2010/main" val="4224688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62000">
              <a:schemeClr val="accent1">
                <a:lumMod val="5000"/>
                <a:lumOff val="95000"/>
              </a:schemeClr>
            </a:gs>
            <a:gs pos="93000">
              <a:srgbClr val="C00000"/>
            </a:gs>
            <a:gs pos="100000">
              <a:schemeClr val="accent1">
                <a:lumMod val="45000"/>
                <a:lumOff val="55000"/>
              </a:schemeClr>
            </a:gs>
            <a:gs pos="99000">
              <a:schemeClr val="tx2"/>
            </a:gs>
          </a:gsLst>
          <a:lin ang="5400000" scaled="1"/>
        </a:gradFill>
        <a:effectLst/>
      </p:bgPr>
    </p:bg>
    <p:spTree>
      <p:nvGrpSpPr>
        <p:cNvPr id="1" name=""/>
        <p:cNvGrpSpPr/>
        <p:nvPr/>
      </p:nvGrpSpPr>
      <p:grpSpPr>
        <a:xfrm>
          <a:off x="0" y="0"/>
          <a:ext cx="0" cy="0"/>
          <a:chOff x="0" y="0"/>
          <a:chExt cx="0" cy="0"/>
        </a:xfrm>
      </p:grpSpPr>
      <p:pic>
        <p:nvPicPr>
          <p:cNvPr id="2" name="Picture 6" descr="Colorado Springs School District 11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37" y="646461"/>
            <a:ext cx="2054253" cy="2071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284376" y="737118"/>
            <a:ext cx="7865706" cy="4154984"/>
          </a:xfrm>
          <a:prstGeom prst="rect">
            <a:avLst/>
          </a:prstGeom>
          <a:noFill/>
        </p:spPr>
        <p:txBody>
          <a:bodyPr wrap="square" rtlCol="0">
            <a:spAutoFit/>
          </a:bodyPr>
          <a:lstStyle/>
          <a:p>
            <a:r>
              <a:rPr lang="en-US" sz="2400" dirty="0">
                <a:latin typeface="Arial Rounded MT Bold" panose="020F0704030504030204" pitchFamily="34" charset="0"/>
              </a:rPr>
              <a:t>In order for Title IX to apply, the behavior must have been:</a:t>
            </a:r>
          </a:p>
          <a:p>
            <a:endParaRPr lang="en-US" sz="2400" dirty="0">
              <a:latin typeface="Arial Rounded MT Bold" panose="020F0704030504030204" pitchFamily="34" charset="0"/>
            </a:endParaRPr>
          </a:p>
          <a:p>
            <a:pPr marL="342900" indent="-342900">
              <a:buFont typeface="Arial" panose="020B0604020202020204" pitchFamily="34" charset="0"/>
              <a:buChar char="•"/>
            </a:pPr>
            <a:r>
              <a:rPr lang="en-US" sz="2400" dirty="0">
                <a:latin typeface="Arial Rounded MT Bold" panose="020F0704030504030204" pitchFamily="34" charset="0"/>
              </a:rPr>
              <a:t>Hostile Environment Sexual Harassment: A District employee, another student, or a third party subjecting a student to sexually harassing conduct that is sufficiently severe, persistent, or pervasive to limit a student’s ability to participate in or benefit from an educational program or activity, or to create a sexually hostile, abusive, or offensive educational environment; or</a:t>
            </a:r>
          </a:p>
        </p:txBody>
      </p:sp>
    </p:spTree>
    <p:extLst>
      <p:ext uri="{BB962C8B-B14F-4D97-AF65-F5344CB8AC3E}">
        <p14:creationId xmlns:p14="http://schemas.microsoft.com/office/powerpoint/2010/main" val="592702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62000">
              <a:schemeClr val="accent1">
                <a:lumMod val="5000"/>
                <a:lumOff val="95000"/>
              </a:schemeClr>
            </a:gs>
            <a:gs pos="93000">
              <a:srgbClr val="C00000"/>
            </a:gs>
            <a:gs pos="100000">
              <a:schemeClr val="accent1">
                <a:lumMod val="45000"/>
                <a:lumOff val="55000"/>
              </a:schemeClr>
            </a:gs>
            <a:gs pos="99000">
              <a:schemeClr val="tx2"/>
            </a:gs>
          </a:gsLst>
          <a:lin ang="5400000" scaled="1"/>
        </a:gradFill>
        <a:effectLst/>
      </p:bgPr>
    </p:bg>
    <p:spTree>
      <p:nvGrpSpPr>
        <p:cNvPr id="1" name=""/>
        <p:cNvGrpSpPr/>
        <p:nvPr/>
      </p:nvGrpSpPr>
      <p:grpSpPr>
        <a:xfrm>
          <a:off x="0" y="0"/>
          <a:ext cx="0" cy="0"/>
          <a:chOff x="0" y="0"/>
          <a:chExt cx="0" cy="0"/>
        </a:xfrm>
      </p:grpSpPr>
      <p:pic>
        <p:nvPicPr>
          <p:cNvPr id="2" name="Picture 6" descr="Colorado Springs School District 11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37" y="646461"/>
            <a:ext cx="2054253" cy="2071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018877" y="1591124"/>
            <a:ext cx="8154955" cy="2677656"/>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Arial Rounded MT Bold" panose="020F0704030504030204" pitchFamily="34" charset="0"/>
              </a:rPr>
              <a:t>Quid Pro Quo Sexual Harassment:  A District employee basing an educational decision on, or explicitly or implicitly conditioning a student’s participation in an education program or activity on, the student’s submission to unwelcome sexual advances, request for sexual favors, or other verbal, nonverbal, or physical conduct of a sexual nature.</a:t>
            </a:r>
            <a:endParaRPr lang="en-US" dirty="0"/>
          </a:p>
        </p:txBody>
      </p:sp>
    </p:spTree>
    <p:extLst>
      <p:ext uri="{BB962C8B-B14F-4D97-AF65-F5344CB8AC3E}">
        <p14:creationId xmlns:p14="http://schemas.microsoft.com/office/powerpoint/2010/main" val="3657048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62000">
              <a:schemeClr val="accent1">
                <a:lumMod val="5000"/>
                <a:lumOff val="95000"/>
              </a:schemeClr>
            </a:gs>
            <a:gs pos="93000">
              <a:srgbClr val="C00000"/>
            </a:gs>
            <a:gs pos="100000">
              <a:schemeClr val="accent1">
                <a:lumMod val="45000"/>
                <a:lumOff val="55000"/>
              </a:schemeClr>
            </a:gs>
            <a:gs pos="99000">
              <a:schemeClr val="tx2"/>
            </a:gs>
          </a:gsLst>
          <a:lin ang="5400000" scaled="1"/>
        </a:gradFill>
        <a:effectLst/>
      </p:bgPr>
    </p:bg>
    <p:spTree>
      <p:nvGrpSpPr>
        <p:cNvPr id="1" name=""/>
        <p:cNvGrpSpPr/>
        <p:nvPr/>
      </p:nvGrpSpPr>
      <p:grpSpPr>
        <a:xfrm>
          <a:off x="0" y="0"/>
          <a:ext cx="0" cy="0"/>
          <a:chOff x="0" y="0"/>
          <a:chExt cx="0" cy="0"/>
        </a:xfrm>
      </p:grpSpPr>
      <p:pic>
        <p:nvPicPr>
          <p:cNvPr id="2" name="Picture 6" descr="Colorado Springs School District 11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37" y="646461"/>
            <a:ext cx="2054253" cy="2071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368351" y="961054"/>
            <a:ext cx="8490857" cy="4154984"/>
          </a:xfrm>
          <a:prstGeom prst="rect">
            <a:avLst/>
          </a:prstGeom>
          <a:noFill/>
        </p:spPr>
        <p:txBody>
          <a:bodyPr wrap="square" rtlCol="0">
            <a:spAutoFit/>
          </a:bodyPr>
          <a:lstStyle/>
          <a:p>
            <a:r>
              <a:rPr lang="en-US" sz="2400" dirty="0">
                <a:latin typeface="Arial Rounded MT Bold" panose="020F0704030504030204" pitchFamily="34" charset="0"/>
              </a:rPr>
              <a:t>Definitions:</a:t>
            </a:r>
          </a:p>
          <a:p>
            <a:endParaRPr lang="en-US" sz="2400" dirty="0">
              <a:latin typeface="Arial Rounded MT Bold" panose="020F0704030504030204" pitchFamily="34" charset="0"/>
            </a:endParaRPr>
          </a:p>
          <a:p>
            <a:r>
              <a:rPr lang="en-US" sz="2400" dirty="0">
                <a:latin typeface="Arial Rounded MT Bold" panose="020F0704030504030204" pitchFamily="34" charset="0"/>
              </a:rPr>
              <a:t>Complainant:  The individual alleged to be the victim, should be advised of how to file a formal complaint, and should be provided supportive measures regardless of whether the victim decides to file a formal complaint.</a:t>
            </a:r>
          </a:p>
          <a:p>
            <a:endParaRPr lang="en-US" sz="2400" dirty="0">
              <a:latin typeface="Arial Rounded MT Bold" panose="020F0704030504030204" pitchFamily="34" charset="0"/>
            </a:endParaRPr>
          </a:p>
          <a:p>
            <a:r>
              <a:rPr lang="en-US" sz="2400" dirty="0">
                <a:latin typeface="Arial Rounded MT Bold" panose="020F0704030504030204" pitchFamily="34" charset="0"/>
              </a:rPr>
              <a:t>Respondent:  The person alleged to be responsible for the behavior prohibited under Title IX; they are presumed innocent during the grievance process.</a:t>
            </a:r>
          </a:p>
          <a:p>
            <a:pPr lvl="0"/>
            <a:endParaRPr lang="en-US" sz="2400" dirty="0">
              <a:latin typeface="Arial Rounded MT Bold" panose="020F0704030504030204" pitchFamily="34" charset="0"/>
            </a:endParaRPr>
          </a:p>
        </p:txBody>
      </p:sp>
    </p:spTree>
    <p:extLst>
      <p:ext uri="{BB962C8B-B14F-4D97-AF65-F5344CB8AC3E}">
        <p14:creationId xmlns:p14="http://schemas.microsoft.com/office/powerpoint/2010/main" val="2897835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62000">
              <a:schemeClr val="accent1">
                <a:lumMod val="5000"/>
                <a:lumOff val="95000"/>
              </a:schemeClr>
            </a:gs>
            <a:gs pos="93000">
              <a:srgbClr val="C00000"/>
            </a:gs>
            <a:gs pos="100000">
              <a:schemeClr val="accent1">
                <a:lumMod val="45000"/>
                <a:lumOff val="55000"/>
              </a:schemeClr>
            </a:gs>
            <a:gs pos="99000">
              <a:schemeClr val="tx2"/>
            </a:gs>
          </a:gsLst>
          <a:lin ang="5400000" scaled="1"/>
        </a:gradFill>
        <a:effectLst/>
      </p:bgPr>
    </p:bg>
    <p:spTree>
      <p:nvGrpSpPr>
        <p:cNvPr id="1" name=""/>
        <p:cNvGrpSpPr/>
        <p:nvPr/>
      </p:nvGrpSpPr>
      <p:grpSpPr>
        <a:xfrm>
          <a:off x="0" y="0"/>
          <a:ext cx="0" cy="0"/>
          <a:chOff x="0" y="0"/>
          <a:chExt cx="0" cy="0"/>
        </a:xfrm>
      </p:grpSpPr>
      <p:pic>
        <p:nvPicPr>
          <p:cNvPr id="2" name="Picture 6" descr="Colorado Springs School District 11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37" y="646461"/>
            <a:ext cx="2054253" cy="207151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312367" y="279919"/>
            <a:ext cx="8490857" cy="6217087"/>
          </a:xfrm>
          <a:prstGeom prst="rect">
            <a:avLst/>
          </a:prstGeom>
          <a:noFill/>
        </p:spPr>
        <p:txBody>
          <a:bodyPr wrap="square" rtlCol="0">
            <a:spAutoFit/>
          </a:bodyPr>
          <a:lstStyle/>
          <a:p>
            <a:r>
              <a:rPr lang="en-US" sz="2400" dirty="0">
                <a:latin typeface="Arial Rounded MT Bold" panose="020F0704030504030204" pitchFamily="34" charset="0"/>
              </a:rPr>
              <a:t>Definitions cont’:</a:t>
            </a:r>
          </a:p>
          <a:p>
            <a:endParaRPr lang="en-US" sz="2400" dirty="0">
              <a:latin typeface="Arial Rounded MT Bold" panose="020F0704030504030204" pitchFamily="34" charset="0"/>
            </a:endParaRPr>
          </a:p>
          <a:p>
            <a:pPr lvl="0"/>
            <a:r>
              <a:rPr lang="en-US" sz="2400" dirty="0">
                <a:latin typeface="Arial Rounded MT Bold" panose="020F0704030504030204" pitchFamily="34" charset="0"/>
              </a:rPr>
              <a:t>Supportive Measures:  n</a:t>
            </a:r>
            <a:r>
              <a:rPr lang="en-US" sz="2400" dirty="0">
                <a:solidFill>
                  <a:schemeClr val="dk1"/>
                </a:solidFill>
                <a:latin typeface="Arial Rounded MT Bold" panose="020F0704030504030204" pitchFamily="34" charset="0"/>
                <a:ea typeface="Lato"/>
                <a:cs typeface="Lato"/>
                <a:sym typeface="Lato"/>
              </a:rPr>
              <a:t>on-disciplinary, non-punitive individualized services offered to the Complainant or Respondent before or after the filing of a Formal Complaint or where no Formal Complaint has been filed. </a:t>
            </a:r>
          </a:p>
          <a:p>
            <a:pPr lvl="0"/>
            <a:endParaRPr lang="en-US" sz="2400" dirty="0">
              <a:solidFill>
                <a:schemeClr val="dk1"/>
              </a:solidFill>
              <a:latin typeface="Arial Rounded MT Bold" panose="020F0704030504030204" pitchFamily="34" charset="0"/>
              <a:ea typeface="Lato"/>
              <a:cs typeface="Lato"/>
              <a:sym typeface="Lato"/>
            </a:endParaRPr>
          </a:p>
          <a:p>
            <a:pPr lvl="0"/>
            <a:r>
              <a:rPr lang="en-US" sz="2000" i="1" dirty="0">
                <a:solidFill>
                  <a:schemeClr val="dk1"/>
                </a:solidFill>
                <a:latin typeface="Arial Rounded MT Bold" panose="020F0704030504030204" pitchFamily="34" charset="0"/>
                <a:ea typeface="Lato"/>
                <a:cs typeface="Lato"/>
                <a:sym typeface="Lato"/>
              </a:rPr>
              <a:t>Supportive measures are designed to restore or preserve equal access to the recipient’s education program or activity without unreasonably burdening the other party. The school must maintain as confidential any supportive measures provided to the complainant or respondent, to the extent that maintaining such confidentiality would not impair the ability of the School to provide the supportive measures. </a:t>
            </a:r>
            <a:endParaRPr lang="en-US" sz="2000" i="1" dirty="0">
              <a:latin typeface="Arial Rounded MT Bold" panose="020F0704030504030204" pitchFamily="34" charset="0"/>
              <a:ea typeface="Lato"/>
              <a:cs typeface="Lato"/>
              <a:sym typeface="Lato"/>
            </a:endParaRPr>
          </a:p>
          <a:p>
            <a:endParaRPr lang="en-US" dirty="0">
              <a:latin typeface="Arial Rounded MT Bold" panose="020F0704030504030204" pitchFamily="34" charset="0"/>
            </a:endParaRP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329811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62000">
              <a:schemeClr val="accent1">
                <a:lumMod val="5000"/>
                <a:lumOff val="95000"/>
              </a:schemeClr>
            </a:gs>
            <a:gs pos="93000">
              <a:srgbClr val="C00000"/>
            </a:gs>
            <a:gs pos="100000">
              <a:schemeClr val="accent1">
                <a:lumMod val="45000"/>
                <a:lumOff val="55000"/>
              </a:schemeClr>
            </a:gs>
            <a:gs pos="99000">
              <a:schemeClr val="tx2"/>
            </a:gs>
          </a:gsLst>
          <a:lin ang="5400000" scaled="1"/>
        </a:gradFill>
        <a:effectLst/>
      </p:bgPr>
    </p:bg>
    <p:spTree>
      <p:nvGrpSpPr>
        <p:cNvPr id="1" name=""/>
        <p:cNvGrpSpPr/>
        <p:nvPr/>
      </p:nvGrpSpPr>
      <p:grpSpPr>
        <a:xfrm>
          <a:off x="0" y="0"/>
          <a:ext cx="0" cy="0"/>
          <a:chOff x="0" y="0"/>
          <a:chExt cx="0" cy="0"/>
        </a:xfrm>
      </p:grpSpPr>
      <p:pic>
        <p:nvPicPr>
          <p:cNvPr id="2" name="Picture 6" descr="Colorado Springs School District 11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37" y="646461"/>
            <a:ext cx="2054253" cy="207151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287429" y="895061"/>
            <a:ext cx="8490857" cy="5539978"/>
          </a:xfrm>
          <a:prstGeom prst="rect">
            <a:avLst/>
          </a:prstGeom>
          <a:noFill/>
        </p:spPr>
        <p:txBody>
          <a:bodyPr wrap="square" rtlCol="0">
            <a:spAutoFit/>
          </a:bodyPr>
          <a:lstStyle/>
          <a:p>
            <a:r>
              <a:rPr lang="en-US" sz="2000" dirty="0">
                <a:latin typeface="Arial Rounded MT Bold" panose="020F0704030504030204" pitchFamily="34" charset="0"/>
              </a:rPr>
              <a:t>Examples of Supportive Measures:</a:t>
            </a:r>
          </a:p>
          <a:p>
            <a:endParaRPr lang="en-US" sz="2000" dirty="0">
              <a:latin typeface="Arial Rounded MT Bold" panose="020F0704030504030204" pitchFamily="34" charset="0"/>
              <a:ea typeface="Lato"/>
              <a:cs typeface="Lato"/>
              <a:sym typeface="Lato"/>
            </a:endParaRPr>
          </a:p>
          <a:p>
            <a:pPr marL="457200" indent="-361950">
              <a:buClr>
                <a:schemeClr val="dk1"/>
              </a:buClr>
              <a:buSzPts val="2100"/>
              <a:buFont typeface="Lato"/>
              <a:buChar char="●"/>
            </a:pPr>
            <a:r>
              <a:rPr lang="en-US" sz="2000" dirty="0">
                <a:solidFill>
                  <a:schemeClr val="dk1"/>
                </a:solidFill>
                <a:latin typeface="Arial Rounded MT Bold" panose="020F0704030504030204" pitchFamily="34" charset="0"/>
                <a:ea typeface="Lato"/>
                <a:cs typeface="Lato"/>
                <a:sym typeface="Lato"/>
              </a:rPr>
              <a:t>Staff escorts for the Complainant</a:t>
            </a:r>
          </a:p>
          <a:p>
            <a:pPr marL="457200" lvl="0" indent="-361950">
              <a:buClr>
                <a:schemeClr val="dk1"/>
              </a:buClr>
              <a:buSzPts val="2100"/>
              <a:buFont typeface="Lato"/>
              <a:buChar char="●"/>
            </a:pPr>
            <a:r>
              <a:rPr lang="en-US" sz="2000" dirty="0">
                <a:solidFill>
                  <a:schemeClr val="dk1"/>
                </a:solidFill>
                <a:latin typeface="Arial Rounded MT Bold" panose="020F0704030504030204" pitchFamily="34" charset="0"/>
                <a:ea typeface="Lato"/>
                <a:cs typeface="Lato"/>
                <a:sym typeface="Lato"/>
              </a:rPr>
              <a:t>Extending academic deadlines or modifying class schedules</a:t>
            </a:r>
          </a:p>
          <a:p>
            <a:pPr marL="457200" lvl="0" indent="-361950">
              <a:buClr>
                <a:schemeClr val="dk1"/>
              </a:buClr>
              <a:buSzPts val="2100"/>
              <a:buFont typeface="Lato"/>
              <a:buChar char="●"/>
            </a:pPr>
            <a:r>
              <a:rPr lang="en-US" sz="2000" dirty="0">
                <a:solidFill>
                  <a:schemeClr val="dk1"/>
                </a:solidFill>
                <a:latin typeface="Arial Rounded MT Bold" panose="020F0704030504030204" pitchFamily="34" charset="0"/>
                <a:ea typeface="Lato"/>
                <a:cs typeface="Lato"/>
                <a:sym typeface="Lato"/>
              </a:rPr>
              <a:t>Mutual restrictions between the parties (no-contact agreements)</a:t>
            </a:r>
          </a:p>
          <a:p>
            <a:pPr marL="457200" lvl="0" indent="-361950">
              <a:buClr>
                <a:schemeClr val="dk1"/>
              </a:buClr>
              <a:buSzPts val="2100"/>
              <a:buFont typeface="Lato"/>
              <a:buChar char="●"/>
            </a:pPr>
            <a:r>
              <a:rPr lang="en-US" sz="2000" dirty="0">
                <a:solidFill>
                  <a:schemeClr val="dk1"/>
                </a:solidFill>
                <a:latin typeface="Arial Rounded MT Bold" panose="020F0704030504030204" pitchFamily="34" charset="0"/>
                <a:ea typeface="Lato"/>
                <a:cs typeface="Lato"/>
                <a:sym typeface="Lato"/>
              </a:rPr>
              <a:t>Leaves of absence</a:t>
            </a:r>
          </a:p>
          <a:p>
            <a:pPr marL="457200" indent="-361950">
              <a:buClr>
                <a:schemeClr val="dk1"/>
              </a:buClr>
              <a:buSzPts val="2100"/>
              <a:buFont typeface="Lato"/>
              <a:buChar char="●"/>
            </a:pPr>
            <a:r>
              <a:rPr lang="en-US" sz="2000" dirty="0">
                <a:solidFill>
                  <a:schemeClr val="dk1"/>
                </a:solidFill>
                <a:latin typeface="Arial Rounded MT Bold" panose="020F0704030504030204" pitchFamily="34" charset="0"/>
                <a:ea typeface="Lato"/>
                <a:cs typeface="Lato"/>
                <a:sym typeface="Lato"/>
              </a:rPr>
              <a:t>Check ins with a mental health provider or administrator</a:t>
            </a:r>
          </a:p>
          <a:p>
            <a:pPr marL="457200" lvl="0" indent="-361950">
              <a:buClr>
                <a:schemeClr val="dk1"/>
              </a:buClr>
              <a:buSzPts val="2100"/>
              <a:buFont typeface="Lato"/>
              <a:buChar char="●"/>
            </a:pPr>
            <a:r>
              <a:rPr lang="en-US" sz="2000" dirty="0">
                <a:solidFill>
                  <a:schemeClr val="dk1"/>
                </a:solidFill>
                <a:latin typeface="Arial Rounded MT Bold" panose="020F0704030504030204" pitchFamily="34" charset="0"/>
                <a:ea typeface="Lato"/>
                <a:cs typeface="Lato"/>
                <a:sym typeface="Lato"/>
              </a:rPr>
              <a:t>Increased security and monitoring of certain areas of the school</a:t>
            </a:r>
          </a:p>
          <a:p>
            <a:pPr marL="457200" lvl="0" indent="-361950">
              <a:buClr>
                <a:schemeClr val="dk1"/>
              </a:buClr>
              <a:buSzPts val="2100"/>
              <a:buFont typeface="Lato"/>
              <a:buChar char="●"/>
            </a:pPr>
            <a:r>
              <a:rPr lang="en-US" sz="2000" dirty="0">
                <a:solidFill>
                  <a:schemeClr val="dk1"/>
                </a:solidFill>
                <a:latin typeface="Arial Rounded MT Bold" panose="020F0704030504030204" pitchFamily="34" charset="0"/>
                <a:ea typeface="Lato"/>
                <a:cs typeface="Lato"/>
                <a:sym typeface="Lato"/>
              </a:rPr>
              <a:t>Other measures that are not unreasonably burdensome to the Respondent</a:t>
            </a:r>
          </a:p>
          <a:p>
            <a:pPr marL="342900" indent="-342900">
              <a:buFont typeface="Arial" panose="020B0604020202020204" pitchFamily="34" charset="0"/>
              <a:buChar char="•"/>
            </a:pPr>
            <a:endParaRPr lang="en-US" sz="2400" dirty="0">
              <a:latin typeface="Arial Rounded MT Bold" panose="020F0704030504030204" pitchFamily="34" charset="0"/>
              <a:ea typeface="Lato"/>
              <a:cs typeface="Lato"/>
              <a:sym typeface="Lato"/>
            </a:endParaRPr>
          </a:p>
          <a:p>
            <a:endParaRPr lang="en-US" dirty="0">
              <a:latin typeface="Arial Rounded MT Bold" panose="020F0704030504030204" pitchFamily="34" charset="0"/>
            </a:endParaRP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186888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62000">
              <a:schemeClr val="accent1">
                <a:lumMod val="5000"/>
                <a:lumOff val="95000"/>
              </a:schemeClr>
            </a:gs>
            <a:gs pos="93000">
              <a:srgbClr val="C00000"/>
            </a:gs>
            <a:gs pos="100000">
              <a:schemeClr val="accent1">
                <a:lumMod val="45000"/>
                <a:lumOff val="55000"/>
              </a:schemeClr>
            </a:gs>
            <a:gs pos="99000">
              <a:schemeClr val="tx2"/>
            </a:gs>
          </a:gsLst>
          <a:lin ang="5400000" scaled="1"/>
        </a:gradFill>
        <a:effectLst/>
      </p:bgPr>
    </p:bg>
    <p:spTree>
      <p:nvGrpSpPr>
        <p:cNvPr id="1" name=""/>
        <p:cNvGrpSpPr/>
        <p:nvPr/>
      </p:nvGrpSpPr>
      <p:grpSpPr>
        <a:xfrm>
          <a:off x="0" y="0"/>
          <a:ext cx="0" cy="0"/>
          <a:chOff x="0" y="0"/>
          <a:chExt cx="0" cy="0"/>
        </a:xfrm>
      </p:grpSpPr>
      <p:pic>
        <p:nvPicPr>
          <p:cNvPr id="2" name="Picture 6" descr="Colorado Springs School District 11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37" y="646461"/>
            <a:ext cx="2054253" cy="2071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200400" y="1071373"/>
            <a:ext cx="8113221" cy="3293209"/>
          </a:xfrm>
          <a:prstGeom prst="rect">
            <a:avLst/>
          </a:prstGeom>
          <a:noFill/>
        </p:spPr>
        <p:txBody>
          <a:bodyPr wrap="square" rtlCol="0">
            <a:spAutoFit/>
          </a:bodyPr>
          <a:lstStyle/>
          <a:p>
            <a:pPr lvl="0"/>
            <a:r>
              <a:rPr lang="en-US" sz="2400" dirty="0">
                <a:solidFill>
                  <a:schemeClr val="dk1"/>
                </a:solidFill>
                <a:latin typeface="Arial Rounded MT Bold" panose="020F0704030504030204" pitchFamily="34" charset="0"/>
                <a:ea typeface="Calibri"/>
                <a:cs typeface="Calibri"/>
                <a:sym typeface="Calibri"/>
              </a:rPr>
              <a:t>Emergency Removal:</a:t>
            </a:r>
          </a:p>
          <a:p>
            <a:pPr lvl="0"/>
            <a:endParaRPr lang="en-US" sz="800" dirty="0">
              <a:solidFill>
                <a:schemeClr val="dk1"/>
              </a:solidFill>
              <a:latin typeface="Arial Rounded MT Bold" panose="020F0704030504030204" pitchFamily="34" charset="0"/>
              <a:ea typeface="Calibri"/>
              <a:cs typeface="Calibri"/>
              <a:sym typeface="Calibri"/>
            </a:endParaRPr>
          </a:p>
          <a:p>
            <a:pPr lvl="0"/>
            <a:r>
              <a:rPr lang="en-US" sz="2400" dirty="0">
                <a:solidFill>
                  <a:schemeClr val="dk1"/>
                </a:solidFill>
                <a:latin typeface="Arial Rounded MT Bold" panose="020F0704030504030204" pitchFamily="34" charset="0"/>
                <a:ea typeface="Calibri"/>
                <a:cs typeface="Calibri"/>
                <a:sym typeface="Calibri"/>
              </a:rPr>
              <a:t>In some cases it may be appropriate for Respondent to be removed from the educational environment or activity. If there is an immediate threat to a person’s physical health or safety arising from the allegations of sexual harassment, and the following criteria are met:</a:t>
            </a:r>
          </a:p>
          <a:p>
            <a:pPr lvl="0"/>
            <a:endParaRPr lang="en-US" sz="2400" dirty="0">
              <a:solidFill>
                <a:schemeClr val="dk1"/>
              </a:solidFill>
              <a:latin typeface="Arial Rounded MT Bold" panose="020F0704030504030204" pitchFamily="34" charset="0"/>
              <a:cs typeface="Calibri"/>
              <a:sym typeface="Calibri"/>
            </a:endParaRPr>
          </a:p>
          <a:p>
            <a:pPr lvl="0"/>
            <a:endParaRPr lang="en-US" sz="800" dirty="0">
              <a:solidFill>
                <a:schemeClr val="dk1"/>
              </a:solidFill>
            </a:endParaRPr>
          </a:p>
        </p:txBody>
      </p:sp>
    </p:spTree>
    <p:extLst>
      <p:ext uri="{BB962C8B-B14F-4D97-AF65-F5344CB8AC3E}">
        <p14:creationId xmlns:p14="http://schemas.microsoft.com/office/powerpoint/2010/main" val="4208424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62000">
              <a:schemeClr val="accent1">
                <a:lumMod val="5000"/>
                <a:lumOff val="95000"/>
              </a:schemeClr>
            </a:gs>
            <a:gs pos="93000">
              <a:srgbClr val="C00000"/>
            </a:gs>
            <a:gs pos="100000">
              <a:schemeClr val="accent1">
                <a:lumMod val="45000"/>
                <a:lumOff val="55000"/>
              </a:schemeClr>
            </a:gs>
            <a:gs pos="99000">
              <a:schemeClr val="tx2"/>
            </a:gs>
          </a:gsLst>
          <a:lin ang="5400000" scaled="1"/>
        </a:gradFill>
        <a:effectLst/>
      </p:bgPr>
    </p:bg>
    <p:spTree>
      <p:nvGrpSpPr>
        <p:cNvPr id="1" name=""/>
        <p:cNvGrpSpPr/>
        <p:nvPr/>
      </p:nvGrpSpPr>
      <p:grpSpPr>
        <a:xfrm>
          <a:off x="0" y="0"/>
          <a:ext cx="0" cy="0"/>
          <a:chOff x="0" y="0"/>
          <a:chExt cx="0" cy="0"/>
        </a:xfrm>
      </p:grpSpPr>
      <p:pic>
        <p:nvPicPr>
          <p:cNvPr id="2" name="Picture 6" descr="Colorado Springs School District 11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37" y="646461"/>
            <a:ext cx="2054253" cy="2071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250276" y="814647"/>
            <a:ext cx="8113221" cy="4031873"/>
          </a:xfrm>
          <a:prstGeom prst="rect">
            <a:avLst/>
          </a:prstGeom>
          <a:noFill/>
        </p:spPr>
        <p:txBody>
          <a:bodyPr wrap="square" rtlCol="0">
            <a:spAutoFit/>
          </a:bodyPr>
          <a:lstStyle/>
          <a:p>
            <a:pPr lvl="0"/>
            <a:r>
              <a:rPr lang="en-US" sz="2400" dirty="0">
                <a:solidFill>
                  <a:schemeClr val="dk1"/>
                </a:solidFill>
                <a:latin typeface="Arial Rounded MT Bold" panose="020F0704030504030204" pitchFamily="34" charset="0"/>
                <a:ea typeface="Calibri"/>
                <a:cs typeface="Calibri"/>
                <a:sym typeface="Calibri"/>
              </a:rPr>
              <a:t>Emergency Removal cont.’:</a:t>
            </a:r>
          </a:p>
          <a:p>
            <a:pPr lvl="0"/>
            <a:endParaRPr lang="en-US" sz="800" dirty="0">
              <a:solidFill>
                <a:schemeClr val="dk1"/>
              </a:solidFill>
              <a:latin typeface="Arial Rounded MT Bold" panose="020F0704030504030204" pitchFamily="34" charset="0"/>
              <a:ea typeface="Calibri"/>
              <a:cs typeface="Calibri"/>
              <a:sym typeface="Calibri"/>
            </a:endParaRPr>
          </a:p>
          <a:p>
            <a:pPr lvl="0"/>
            <a:endParaRPr lang="en-US" sz="2400" dirty="0">
              <a:solidFill>
                <a:schemeClr val="dk1"/>
              </a:solidFill>
              <a:latin typeface="Arial Rounded MT Bold" panose="020F0704030504030204" pitchFamily="34" charset="0"/>
              <a:cs typeface="Calibri"/>
              <a:sym typeface="Calibri"/>
            </a:endParaRPr>
          </a:p>
          <a:p>
            <a:pPr marL="177800" lvl="0" indent="-234950">
              <a:buClr>
                <a:schemeClr val="dk2"/>
              </a:buClr>
              <a:buSzPts val="2300"/>
              <a:buChar char="●"/>
            </a:pPr>
            <a:r>
              <a:rPr lang="en-US" sz="2400" dirty="0">
                <a:solidFill>
                  <a:schemeClr val="dk1"/>
                </a:solidFill>
                <a:latin typeface="Arial Rounded MT Bold" panose="020F0704030504030204" pitchFamily="34" charset="0"/>
                <a:ea typeface="Calibri"/>
                <a:cs typeface="Calibri"/>
                <a:sym typeface="Calibri"/>
              </a:rPr>
              <a:t>Must complete an individualized safety risk or safety analysis</a:t>
            </a:r>
            <a:endParaRPr lang="en-US" sz="2400" dirty="0">
              <a:solidFill>
                <a:schemeClr val="dk2"/>
              </a:solidFill>
              <a:latin typeface="Arial Rounded MT Bold" panose="020F0704030504030204" pitchFamily="34" charset="0"/>
            </a:endParaRPr>
          </a:p>
          <a:p>
            <a:pPr marL="177800" lvl="0" indent="-234950">
              <a:buClr>
                <a:schemeClr val="dk2"/>
              </a:buClr>
              <a:buSzPts val="2300"/>
              <a:buChar char="●"/>
            </a:pPr>
            <a:r>
              <a:rPr lang="en-US" sz="2400" dirty="0">
                <a:solidFill>
                  <a:schemeClr val="dk1"/>
                </a:solidFill>
                <a:latin typeface="Arial Rounded MT Bold" panose="020F0704030504030204" pitchFamily="34" charset="0"/>
                <a:ea typeface="Calibri"/>
                <a:cs typeface="Calibri"/>
                <a:sym typeface="Calibri"/>
              </a:rPr>
              <a:t>School must determine that an immediate threat exists and that it justifies removal </a:t>
            </a:r>
            <a:endParaRPr lang="en-US" sz="2400" dirty="0">
              <a:solidFill>
                <a:schemeClr val="dk2"/>
              </a:solidFill>
              <a:latin typeface="Arial Rounded MT Bold" panose="020F0704030504030204" pitchFamily="34" charset="0"/>
            </a:endParaRPr>
          </a:p>
          <a:p>
            <a:pPr marL="177800" lvl="0" indent="-234950">
              <a:buClr>
                <a:schemeClr val="dk2"/>
              </a:buClr>
              <a:buSzPts val="2300"/>
              <a:buChar char="●"/>
            </a:pPr>
            <a:r>
              <a:rPr lang="en-US" sz="2400" dirty="0">
                <a:solidFill>
                  <a:schemeClr val="dk1"/>
                </a:solidFill>
                <a:latin typeface="Arial Rounded MT Bold" panose="020F0704030504030204" pitchFamily="34" charset="0"/>
                <a:ea typeface="Calibri"/>
                <a:cs typeface="Calibri"/>
                <a:sym typeface="Calibri"/>
              </a:rPr>
              <a:t>May be determined through a Suicide Risk Review or Threat Assessment process</a:t>
            </a:r>
          </a:p>
          <a:p>
            <a:pPr marL="177800" lvl="0" indent="-234950">
              <a:buClr>
                <a:schemeClr val="dk2"/>
              </a:buClr>
              <a:buSzPts val="2300"/>
              <a:buChar char="●"/>
            </a:pPr>
            <a:r>
              <a:rPr lang="en-US" sz="2400" dirty="0">
                <a:solidFill>
                  <a:schemeClr val="dk1"/>
                </a:solidFill>
                <a:latin typeface="Arial Rounded MT Bold" panose="020F0704030504030204" pitchFamily="34" charset="0"/>
                <a:ea typeface="Calibri"/>
                <a:cs typeface="Calibri"/>
                <a:sym typeface="Calibri"/>
              </a:rPr>
              <a:t>Respondent must be provided notice and opportunity to contest removal   </a:t>
            </a:r>
            <a:endParaRPr lang="en-US" sz="2400" dirty="0">
              <a:latin typeface="Arial Rounded MT Bold" panose="020F0704030504030204" pitchFamily="34" charset="0"/>
            </a:endParaRPr>
          </a:p>
          <a:p>
            <a:pPr lvl="0"/>
            <a:endParaRPr lang="en-US" sz="800" dirty="0">
              <a:solidFill>
                <a:schemeClr val="dk1"/>
              </a:solidFill>
            </a:endParaRPr>
          </a:p>
        </p:txBody>
      </p:sp>
    </p:spTree>
    <p:extLst>
      <p:ext uri="{BB962C8B-B14F-4D97-AF65-F5344CB8AC3E}">
        <p14:creationId xmlns:p14="http://schemas.microsoft.com/office/powerpoint/2010/main" val="942047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62000">
              <a:schemeClr val="accent1">
                <a:lumMod val="5000"/>
                <a:lumOff val="95000"/>
              </a:schemeClr>
            </a:gs>
            <a:gs pos="93000">
              <a:srgbClr val="C00000"/>
            </a:gs>
            <a:gs pos="100000">
              <a:schemeClr val="accent1">
                <a:lumMod val="45000"/>
                <a:lumOff val="55000"/>
              </a:schemeClr>
            </a:gs>
            <a:gs pos="99000">
              <a:schemeClr val="tx2"/>
            </a:gs>
          </a:gsLst>
          <a:lin ang="5400000" scaled="1"/>
        </a:gradFill>
        <a:effectLst/>
      </p:bgPr>
    </p:bg>
    <p:spTree>
      <p:nvGrpSpPr>
        <p:cNvPr id="1" name=""/>
        <p:cNvGrpSpPr/>
        <p:nvPr/>
      </p:nvGrpSpPr>
      <p:grpSpPr>
        <a:xfrm>
          <a:off x="0" y="0"/>
          <a:ext cx="0" cy="0"/>
          <a:chOff x="0" y="0"/>
          <a:chExt cx="0" cy="0"/>
        </a:xfrm>
      </p:grpSpPr>
      <p:pic>
        <p:nvPicPr>
          <p:cNvPr id="2" name="Picture 6" descr="Colorado Springs School District 11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37" y="646461"/>
            <a:ext cx="2054253" cy="2071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333404" y="748145"/>
            <a:ext cx="8055032" cy="4154984"/>
          </a:xfrm>
          <a:prstGeom prst="rect">
            <a:avLst/>
          </a:prstGeom>
          <a:noFill/>
        </p:spPr>
        <p:txBody>
          <a:bodyPr wrap="square" rtlCol="0">
            <a:spAutoFit/>
          </a:bodyPr>
          <a:lstStyle/>
          <a:p>
            <a:r>
              <a:rPr lang="en-US" sz="2400" dirty="0">
                <a:latin typeface="Arial Rounded MT Bold" panose="020F0704030504030204" pitchFamily="34" charset="0"/>
              </a:rPr>
              <a:t>Situation 1:  Allegations Between Students</a:t>
            </a:r>
          </a:p>
          <a:p>
            <a:endParaRPr lang="en-US" sz="2400" dirty="0">
              <a:latin typeface="Arial Rounded MT Bold" panose="020F0704030504030204" pitchFamily="34" charset="0"/>
            </a:endParaRPr>
          </a:p>
          <a:p>
            <a:r>
              <a:rPr lang="en-US" sz="2400" dirty="0">
                <a:latin typeface="Arial Rounded MT Bold" panose="020F0704030504030204" pitchFamily="34" charset="0"/>
              </a:rPr>
              <a:t>This would involve severe and pervasive sexual harassment, or sexual violence</a:t>
            </a:r>
          </a:p>
          <a:p>
            <a:endParaRPr lang="en-US" sz="2400" dirty="0">
              <a:solidFill>
                <a:srgbClr val="000000"/>
              </a:solidFill>
              <a:latin typeface="Arial Rounded MT Bold" panose="020F0704030504030204" pitchFamily="34" charset="0"/>
            </a:endParaRPr>
          </a:p>
          <a:p>
            <a:r>
              <a:rPr lang="en-US" sz="2400" dirty="0">
                <a:solidFill>
                  <a:srgbClr val="000000"/>
                </a:solidFill>
                <a:latin typeface="Arial Rounded MT Bold" panose="020F0704030504030204" pitchFamily="34" charset="0"/>
              </a:rPr>
              <a:t>1)	Report the incident to Title IX Coordinator and 	follow mandatory reporting requirements if 	applicable</a:t>
            </a:r>
            <a:endParaRPr lang="en-US" sz="2400" dirty="0">
              <a:solidFill>
                <a:schemeClr val="dk1"/>
              </a:solidFill>
              <a:latin typeface="Arial Rounded MT Bold" panose="020F0704030504030204" pitchFamily="34" charset="0"/>
            </a:endParaRPr>
          </a:p>
          <a:p>
            <a:r>
              <a:rPr lang="en-US" sz="2400" dirty="0">
                <a:solidFill>
                  <a:schemeClr val="dk1"/>
                </a:solidFill>
                <a:latin typeface="Arial Rounded MT Bold" panose="020F0704030504030204" pitchFamily="34" charset="0"/>
              </a:rPr>
              <a:t>2)	Make sure s</a:t>
            </a:r>
            <a:r>
              <a:rPr lang="en-US" sz="2400" dirty="0">
                <a:latin typeface="Arial Rounded MT Bold" panose="020F0704030504030204" pitchFamily="34" charset="0"/>
              </a:rPr>
              <a:t>upportive measures are made 	available to student(s)</a:t>
            </a:r>
          </a:p>
          <a:p>
            <a:r>
              <a:rPr lang="en-US" sz="2400" dirty="0">
                <a:latin typeface="Arial Rounded MT Bold" panose="020F0704030504030204" pitchFamily="34" charset="0"/>
              </a:rPr>
              <a:t>3)	Follow the Title IX Grievance Procedures</a:t>
            </a:r>
            <a:endParaRPr lang="en-US" dirty="0"/>
          </a:p>
        </p:txBody>
      </p:sp>
    </p:spTree>
    <p:extLst>
      <p:ext uri="{BB962C8B-B14F-4D97-AF65-F5344CB8AC3E}">
        <p14:creationId xmlns:p14="http://schemas.microsoft.com/office/powerpoint/2010/main" val="265929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62000">
              <a:schemeClr val="accent1">
                <a:lumMod val="5000"/>
                <a:lumOff val="95000"/>
              </a:schemeClr>
            </a:gs>
            <a:gs pos="93000">
              <a:srgbClr val="C00000"/>
            </a:gs>
            <a:gs pos="100000">
              <a:schemeClr val="accent1">
                <a:lumMod val="45000"/>
                <a:lumOff val="55000"/>
              </a:schemeClr>
            </a:gs>
            <a:gs pos="99000">
              <a:schemeClr val="tx2"/>
            </a:gs>
          </a:gsLst>
          <a:lin ang="5400000" scaled="1"/>
        </a:gradFill>
        <a:effectLst/>
      </p:bgPr>
    </p:bg>
    <p:spTree>
      <p:nvGrpSpPr>
        <p:cNvPr id="1" name=""/>
        <p:cNvGrpSpPr/>
        <p:nvPr/>
      </p:nvGrpSpPr>
      <p:grpSpPr>
        <a:xfrm>
          <a:off x="0" y="0"/>
          <a:ext cx="0" cy="0"/>
          <a:chOff x="0" y="0"/>
          <a:chExt cx="0" cy="0"/>
        </a:xfrm>
      </p:grpSpPr>
      <p:pic>
        <p:nvPicPr>
          <p:cNvPr id="2" name="Picture 6" descr="Colorado Springs School District 11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37" y="646461"/>
            <a:ext cx="2054253" cy="2071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333404" y="565265"/>
            <a:ext cx="8055032" cy="5139869"/>
          </a:xfrm>
          <a:prstGeom prst="rect">
            <a:avLst/>
          </a:prstGeom>
          <a:noFill/>
        </p:spPr>
        <p:txBody>
          <a:bodyPr wrap="square" rtlCol="0">
            <a:spAutoFit/>
          </a:bodyPr>
          <a:lstStyle/>
          <a:p>
            <a:r>
              <a:rPr lang="en-US" sz="2400" dirty="0">
                <a:latin typeface="Arial Rounded MT Bold" panose="020F0704030504030204" pitchFamily="34" charset="0"/>
              </a:rPr>
              <a:t>Situation 2:  Allegations Between Employee and 			Student	</a:t>
            </a:r>
          </a:p>
          <a:p>
            <a:endParaRPr lang="en-US" sz="800" dirty="0">
              <a:latin typeface="Arial Rounded MT Bold" panose="020F0704030504030204" pitchFamily="34" charset="0"/>
            </a:endParaRPr>
          </a:p>
          <a:p>
            <a:r>
              <a:rPr lang="en-US" sz="2400" dirty="0">
                <a:latin typeface="Arial Rounded MT Bold" panose="020F0704030504030204" pitchFamily="34" charset="0"/>
              </a:rPr>
              <a:t>This would involve severe and pervasive sexual harassment, quid pro quo sexual harassment, or sexual violence</a:t>
            </a:r>
          </a:p>
          <a:p>
            <a:endParaRPr lang="en-US" sz="800" dirty="0">
              <a:solidFill>
                <a:srgbClr val="000000"/>
              </a:solidFill>
              <a:latin typeface="Arial Rounded MT Bold" panose="020F0704030504030204" pitchFamily="34" charset="0"/>
            </a:endParaRPr>
          </a:p>
          <a:p>
            <a:r>
              <a:rPr lang="en-US" sz="2400" dirty="0">
                <a:solidFill>
                  <a:srgbClr val="000000"/>
                </a:solidFill>
                <a:latin typeface="Arial Rounded MT Bold" panose="020F0704030504030204" pitchFamily="34" charset="0"/>
              </a:rPr>
              <a:t>1)	Report the incident to Title IX Coordinator, 	report the incident to Human Resource, and 	follow mandatory reporting requirements if 	applicable</a:t>
            </a:r>
            <a:endParaRPr lang="en-US" sz="2400" dirty="0">
              <a:solidFill>
                <a:schemeClr val="dk1"/>
              </a:solidFill>
              <a:latin typeface="Arial Rounded MT Bold" panose="020F0704030504030204" pitchFamily="34" charset="0"/>
            </a:endParaRPr>
          </a:p>
          <a:p>
            <a:r>
              <a:rPr lang="en-US" sz="2400" dirty="0">
                <a:solidFill>
                  <a:schemeClr val="dk1"/>
                </a:solidFill>
                <a:latin typeface="Arial Rounded MT Bold" panose="020F0704030504030204" pitchFamily="34" charset="0"/>
              </a:rPr>
              <a:t>2)	Make sure s</a:t>
            </a:r>
            <a:r>
              <a:rPr lang="en-US" sz="2400" dirty="0">
                <a:latin typeface="Arial Rounded MT Bold" panose="020F0704030504030204" pitchFamily="34" charset="0"/>
              </a:rPr>
              <a:t>upportive measures are made 	available to student(s)</a:t>
            </a:r>
          </a:p>
          <a:p>
            <a:r>
              <a:rPr lang="en-US" sz="2400" dirty="0">
                <a:latin typeface="Arial Rounded MT Bold" panose="020F0704030504030204" pitchFamily="34" charset="0"/>
              </a:rPr>
              <a:t>3)	Follow the Title IX Grievance Procedures and 	HR Procedures</a:t>
            </a:r>
            <a:endParaRPr lang="en-US" dirty="0"/>
          </a:p>
        </p:txBody>
      </p:sp>
    </p:spTree>
    <p:extLst>
      <p:ext uri="{BB962C8B-B14F-4D97-AF65-F5344CB8AC3E}">
        <p14:creationId xmlns:p14="http://schemas.microsoft.com/office/powerpoint/2010/main" val="1981714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62000">
              <a:schemeClr val="accent1">
                <a:lumMod val="5000"/>
                <a:lumOff val="95000"/>
              </a:schemeClr>
            </a:gs>
            <a:gs pos="93000">
              <a:srgbClr val="C00000"/>
            </a:gs>
            <a:gs pos="100000">
              <a:schemeClr val="accent1">
                <a:lumMod val="45000"/>
                <a:lumOff val="55000"/>
              </a:schemeClr>
            </a:gs>
            <a:gs pos="99000">
              <a:schemeClr val="tx2"/>
            </a:gs>
          </a:gsLst>
          <a:lin ang="5400000" scaled="1"/>
        </a:gradFill>
        <a:effectLst/>
      </p:bgPr>
    </p:bg>
    <p:spTree>
      <p:nvGrpSpPr>
        <p:cNvPr id="1" name=""/>
        <p:cNvGrpSpPr/>
        <p:nvPr/>
      </p:nvGrpSpPr>
      <p:grpSpPr>
        <a:xfrm>
          <a:off x="0" y="0"/>
          <a:ext cx="0" cy="0"/>
          <a:chOff x="0" y="0"/>
          <a:chExt cx="0" cy="0"/>
        </a:xfrm>
      </p:grpSpPr>
      <p:pic>
        <p:nvPicPr>
          <p:cNvPr id="2" name="Picture 6" descr="Colorado Springs School District 11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37" y="646461"/>
            <a:ext cx="2054253" cy="207151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341716" y="773084"/>
            <a:ext cx="7813963" cy="6309420"/>
          </a:xfrm>
          <a:prstGeom prst="rect">
            <a:avLst/>
          </a:prstGeom>
          <a:noFill/>
        </p:spPr>
        <p:txBody>
          <a:bodyPr wrap="square" rtlCol="0">
            <a:spAutoFit/>
          </a:bodyPr>
          <a:lstStyle/>
          <a:p>
            <a:pPr algn="ctr"/>
            <a:r>
              <a:rPr lang="en-US" sz="2400" u="sng" dirty="0">
                <a:latin typeface="Arial Rounded MT Bold" panose="020F0704030504030204" pitchFamily="34" charset="0"/>
              </a:rPr>
              <a:t>Title IX Grievance Procedures/</a:t>
            </a:r>
          </a:p>
          <a:p>
            <a:pPr algn="ctr"/>
            <a:r>
              <a:rPr lang="en-US" sz="2400" u="sng" dirty="0">
                <a:latin typeface="Arial Rounded MT Bold" panose="020F0704030504030204" pitchFamily="34" charset="0"/>
              </a:rPr>
              <a:t>Steps for School Title IX Point of Contact</a:t>
            </a:r>
          </a:p>
          <a:p>
            <a:pPr algn="ctr"/>
            <a:endParaRPr lang="en-US" sz="2400" u="sng" dirty="0">
              <a:latin typeface="Arial Rounded MT Bold" panose="020F0704030504030204" pitchFamily="34" charset="0"/>
            </a:endParaRPr>
          </a:p>
          <a:p>
            <a:pPr marL="457200" indent="-457200">
              <a:buAutoNum type="arabicParenR"/>
            </a:pPr>
            <a:r>
              <a:rPr lang="en-US" sz="2400" dirty="0">
                <a:latin typeface="Arial Rounded MT Bold" panose="020F0704030504030204" pitchFamily="34" charset="0"/>
              </a:rPr>
              <a:t>Sexual Harassment or Discrimination is observed or reported to School Title IX Point of Contact (Title IX POC)</a:t>
            </a:r>
          </a:p>
          <a:p>
            <a:pPr marL="457200" indent="-457200">
              <a:buAutoNum type="arabicParenR"/>
            </a:pPr>
            <a:r>
              <a:rPr lang="en-US" sz="2400" dirty="0">
                <a:latin typeface="Arial Rounded MT Bold" panose="020F0704030504030204" pitchFamily="34" charset="0"/>
              </a:rPr>
              <a:t>Title IX POC will contact the District’s Title IX Coordinator</a:t>
            </a:r>
          </a:p>
          <a:p>
            <a:pPr marL="457200" indent="-457200">
              <a:buAutoNum type="arabicParenR"/>
            </a:pPr>
            <a:r>
              <a:rPr lang="en-US" sz="2400" dirty="0">
                <a:latin typeface="Arial Rounded MT Bold" panose="020F0704030504030204" pitchFamily="34" charset="0"/>
              </a:rPr>
              <a:t>Title IX POC will mandatory report (if applicable)</a:t>
            </a:r>
          </a:p>
          <a:p>
            <a:pPr marL="457200" indent="-457200">
              <a:buAutoNum type="arabicParenR"/>
            </a:pPr>
            <a:r>
              <a:rPr lang="en-US" sz="2400" dirty="0">
                <a:latin typeface="Arial Rounded MT Bold" panose="020F0704030504030204" pitchFamily="34" charset="0"/>
              </a:rPr>
              <a:t>Offer Supportive Measures</a:t>
            </a:r>
          </a:p>
          <a:p>
            <a:pPr marL="457200" indent="-457200">
              <a:buAutoNum type="arabicParenR"/>
            </a:pPr>
            <a:r>
              <a:rPr lang="en-US" sz="2400" dirty="0">
                <a:latin typeface="Arial Rounded MT Bold" panose="020F0704030504030204" pitchFamily="34" charset="0"/>
              </a:rPr>
              <a:t>School Discipline (if applicable)/HR contact (if applicable)</a:t>
            </a:r>
          </a:p>
          <a:p>
            <a:pPr marL="457200" indent="-457200">
              <a:buAutoNum type="arabicParenR"/>
            </a:pPr>
            <a:r>
              <a:rPr lang="en-US" sz="2400" dirty="0">
                <a:latin typeface="Arial Rounded MT Bold" panose="020F0704030504030204" pitchFamily="34" charset="0"/>
              </a:rPr>
              <a:t>Advise Students &amp; Parents of Title IX Rights</a:t>
            </a:r>
          </a:p>
          <a:p>
            <a:endParaRPr lang="en-US" sz="2000" dirty="0">
              <a:latin typeface="Arial Rounded MT Bold" panose="020F0704030504030204" pitchFamily="34" charset="0"/>
            </a:endParaRPr>
          </a:p>
          <a:p>
            <a:pPr marL="457200" indent="-457200">
              <a:buAutoNum type="arabicParenR"/>
            </a:pPr>
            <a:endParaRPr lang="en-US" sz="2400" dirty="0">
              <a:latin typeface="Arial Rounded MT Bold" panose="020F0704030504030204" pitchFamily="34" charset="0"/>
            </a:endParaRPr>
          </a:p>
          <a:p>
            <a:endParaRPr lang="en-US" sz="2400" dirty="0">
              <a:latin typeface="Arial Rounded MT Bold" panose="020F0704030504030204" pitchFamily="34" charset="0"/>
            </a:endParaRPr>
          </a:p>
          <a:p>
            <a:pPr marL="285750" indent="-285750">
              <a:buFont typeface="Arial" panose="020B0604020202020204" pitchFamily="34" charset="0"/>
              <a:buChar char="•"/>
            </a:pPr>
            <a:endParaRPr lang="en-US" sz="2400" dirty="0">
              <a:latin typeface="Arial Rounded MT Bold" panose="020F0704030504030204" pitchFamily="34" charset="0"/>
            </a:endParaRPr>
          </a:p>
        </p:txBody>
      </p:sp>
    </p:spTree>
    <p:extLst>
      <p:ext uri="{BB962C8B-B14F-4D97-AF65-F5344CB8AC3E}">
        <p14:creationId xmlns:p14="http://schemas.microsoft.com/office/powerpoint/2010/main" val="3113245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62000">
              <a:schemeClr val="accent1">
                <a:lumMod val="5000"/>
                <a:lumOff val="95000"/>
              </a:schemeClr>
            </a:gs>
            <a:gs pos="93000">
              <a:srgbClr val="C00000"/>
            </a:gs>
            <a:gs pos="100000">
              <a:schemeClr val="accent1">
                <a:lumMod val="45000"/>
                <a:lumOff val="55000"/>
              </a:schemeClr>
            </a:gs>
            <a:gs pos="99000">
              <a:schemeClr val="tx2"/>
            </a:gs>
          </a:gsLst>
          <a:lin ang="5400000" scaled="1"/>
        </a:gradFill>
        <a:effectLst/>
      </p:bgPr>
    </p:bg>
    <p:spTree>
      <p:nvGrpSpPr>
        <p:cNvPr id="1" name=""/>
        <p:cNvGrpSpPr/>
        <p:nvPr/>
      </p:nvGrpSpPr>
      <p:grpSpPr>
        <a:xfrm>
          <a:off x="0" y="0"/>
          <a:ext cx="0" cy="0"/>
          <a:chOff x="0" y="0"/>
          <a:chExt cx="0" cy="0"/>
        </a:xfrm>
      </p:grpSpPr>
      <p:pic>
        <p:nvPicPr>
          <p:cNvPr id="2" name="Picture 6" descr="Colorado Springs School District 11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37" y="646461"/>
            <a:ext cx="2054253" cy="2071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576119" y="374073"/>
            <a:ext cx="3367889" cy="738664"/>
          </a:xfrm>
          <a:prstGeom prst="rect">
            <a:avLst/>
          </a:prstGeom>
          <a:noFill/>
        </p:spPr>
        <p:txBody>
          <a:bodyPr wrap="square" rtlCol="0">
            <a:spAutoFit/>
          </a:bodyPr>
          <a:lstStyle/>
          <a:p>
            <a:r>
              <a:rPr lang="en-US" sz="2400" dirty="0">
                <a:latin typeface="Arial Rounded MT Bold" panose="020F0704030504030204" pitchFamily="34" charset="0"/>
              </a:rPr>
              <a:t>Advisement of rights:</a:t>
            </a:r>
          </a:p>
          <a:p>
            <a:endParaRPr lang="en-US" dirty="0"/>
          </a:p>
        </p:txBody>
      </p:sp>
      <p:pic>
        <p:nvPicPr>
          <p:cNvPr id="6" name="Picture 5">
            <a:extLst>
              <a:ext uri="{FF2B5EF4-FFF2-40B4-BE49-F238E27FC236}">
                <a16:creationId xmlns:a16="http://schemas.microsoft.com/office/drawing/2014/main" id="{1B9CF4F1-9CEC-194A-F9C2-8119AFA1FECD}"/>
              </a:ext>
            </a:extLst>
          </p:cNvPr>
          <p:cNvPicPr>
            <a:picLocks noChangeAspect="1"/>
          </p:cNvPicPr>
          <p:nvPr/>
        </p:nvPicPr>
        <p:blipFill rotWithShape="1">
          <a:blip r:embed="rId3"/>
          <a:srcRect l="46750" t="19962" r="23083" b="4116"/>
          <a:stretch/>
        </p:blipFill>
        <p:spPr>
          <a:xfrm>
            <a:off x="4216400" y="881806"/>
            <a:ext cx="4135120" cy="5528725"/>
          </a:xfrm>
          <a:prstGeom prst="rect">
            <a:avLst/>
          </a:prstGeom>
        </p:spPr>
      </p:pic>
    </p:spTree>
    <p:extLst>
      <p:ext uri="{BB962C8B-B14F-4D97-AF65-F5344CB8AC3E}">
        <p14:creationId xmlns:p14="http://schemas.microsoft.com/office/powerpoint/2010/main" val="3976179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62000">
              <a:schemeClr val="accent1">
                <a:lumMod val="5000"/>
                <a:lumOff val="95000"/>
              </a:schemeClr>
            </a:gs>
            <a:gs pos="93000">
              <a:srgbClr val="C00000"/>
            </a:gs>
            <a:gs pos="100000">
              <a:schemeClr val="accent1">
                <a:lumMod val="45000"/>
                <a:lumOff val="55000"/>
              </a:schemeClr>
            </a:gs>
            <a:gs pos="99000">
              <a:schemeClr val="tx2"/>
            </a:gs>
          </a:gsLst>
          <a:lin ang="5400000" scaled="1"/>
        </a:gradFill>
        <a:effectLst/>
      </p:bgPr>
    </p:bg>
    <p:spTree>
      <p:nvGrpSpPr>
        <p:cNvPr id="1" name=""/>
        <p:cNvGrpSpPr/>
        <p:nvPr/>
      </p:nvGrpSpPr>
      <p:grpSpPr>
        <a:xfrm>
          <a:off x="0" y="0"/>
          <a:ext cx="0" cy="0"/>
          <a:chOff x="0" y="0"/>
          <a:chExt cx="0" cy="0"/>
        </a:xfrm>
      </p:grpSpPr>
      <p:pic>
        <p:nvPicPr>
          <p:cNvPr id="2" name="Picture 6" descr="Colorado Springs School District 11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37" y="646461"/>
            <a:ext cx="2054253" cy="207151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973484" y="1363287"/>
            <a:ext cx="5594465" cy="2677656"/>
          </a:xfrm>
          <a:prstGeom prst="rect">
            <a:avLst/>
          </a:prstGeom>
          <a:noFill/>
        </p:spPr>
        <p:txBody>
          <a:bodyPr wrap="square" rtlCol="0">
            <a:spAutoFit/>
          </a:bodyPr>
          <a:lstStyle/>
          <a:p>
            <a:r>
              <a:rPr lang="en-US" sz="2400" dirty="0">
                <a:latin typeface="Arial Rounded MT Bold" panose="020F0704030504030204" pitchFamily="34" charset="0"/>
              </a:rPr>
              <a:t>Colorado Springs School District 11 Title IX Coordinator:</a:t>
            </a:r>
          </a:p>
          <a:p>
            <a:endParaRPr lang="en-US" sz="2400" dirty="0">
              <a:latin typeface="Arial Rounded MT Bold" panose="020F0704030504030204" pitchFamily="34" charset="0"/>
            </a:endParaRPr>
          </a:p>
          <a:p>
            <a:r>
              <a:rPr lang="en-US" sz="2400" dirty="0">
                <a:latin typeface="Arial Rounded MT Bold" panose="020F0704030504030204" pitchFamily="34" charset="0"/>
              </a:rPr>
              <a:t>District 11 Office of Equal Opportunity Programs &amp; </a:t>
            </a:r>
            <a:r>
              <a:rPr lang="en-US" sz="2400" dirty="0" err="1">
                <a:latin typeface="Arial Rounded MT Bold" panose="020F0704030504030204" pitchFamily="34" charset="0"/>
              </a:rPr>
              <a:t>Ombudservices</a:t>
            </a:r>
            <a:endParaRPr lang="en-US" sz="2400" dirty="0">
              <a:latin typeface="Arial Rounded MT Bold" panose="020F0704030504030204" pitchFamily="34" charset="0"/>
            </a:endParaRPr>
          </a:p>
          <a:p>
            <a:r>
              <a:rPr lang="en-US" sz="2400" dirty="0">
                <a:latin typeface="Arial Rounded MT Bold" panose="020F0704030504030204" pitchFamily="34" charset="0"/>
              </a:rPr>
              <a:t>719-520-2288</a:t>
            </a:r>
          </a:p>
        </p:txBody>
      </p:sp>
    </p:spTree>
    <p:extLst>
      <p:ext uri="{BB962C8B-B14F-4D97-AF65-F5344CB8AC3E}">
        <p14:creationId xmlns:p14="http://schemas.microsoft.com/office/powerpoint/2010/main" val="29388338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62000">
              <a:schemeClr val="accent1">
                <a:lumMod val="5000"/>
                <a:lumOff val="95000"/>
              </a:schemeClr>
            </a:gs>
            <a:gs pos="93000">
              <a:srgbClr val="C00000"/>
            </a:gs>
            <a:gs pos="100000">
              <a:schemeClr val="accent1">
                <a:lumMod val="45000"/>
                <a:lumOff val="55000"/>
              </a:schemeClr>
            </a:gs>
            <a:gs pos="99000">
              <a:schemeClr val="tx2"/>
            </a:gs>
          </a:gsLst>
          <a:lin ang="5400000" scaled="1"/>
        </a:gradFill>
        <a:effectLst/>
      </p:bgPr>
    </p:bg>
    <p:spTree>
      <p:nvGrpSpPr>
        <p:cNvPr id="1" name=""/>
        <p:cNvGrpSpPr/>
        <p:nvPr/>
      </p:nvGrpSpPr>
      <p:grpSpPr>
        <a:xfrm>
          <a:off x="0" y="0"/>
          <a:ext cx="0" cy="0"/>
          <a:chOff x="0" y="0"/>
          <a:chExt cx="0" cy="0"/>
        </a:xfrm>
      </p:grpSpPr>
      <p:pic>
        <p:nvPicPr>
          <p:cNvPr id="2" name="Picture 6" descr="Colorado Springs School District 11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37" y="646461"/>
            <a:ext cx="2054253" cy="207151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640975" y="1180407"/>
            <a:ext cx="6591992" cy="1938992"/>
          </a:xfrm>
          <a:prstGeom prst="rect">
            <a:avLst/>
          </a:prstGeom>
          <a:noFill/>
        </p:spPr>
        <p:txBody>
          <a:bodyPr wrap="square" rtlCol="0">
            <a:spAutoFit/>
          </a:bodyPr>
          <a:lstStyle/>
          <a:p>
            <a:pPr lvl="0"/>
            <a:r>
              <a:rPr lang="en-US" sz="2400" dirty="0">
                <a:latin typeface="Arial Rounded MT Bold" panose="020F0704030504030204" pitchFamily="34" charset="0"/>
                <a:ea typeface="Calibri"/>
                <a:cs typeface="Calibri"/>
                <a:sym typeface="Calibri"/>
              </a:rPr>
              <a:t>Encourage your school community to report concerns directly to a school administrator or the Title IX Coordinator.  Anonymous reports via Safe2Tell can be very difficult to investigate.</a:t>
            </a:r>
            <a:endParaRPr lang="en-US" sz="2400" dirty="0">
              <a:latin typeface="Arial Rounded MT Bold" panose="020F0704030504030204" pitchFamily="34" charset="0"/>
            </a:endParaRPr>
          </a:p>
        </p:txBody>
      </p:sp>
    </p:spTree>
    <p:extLst>
      <p:ext uri="{BB962C8B-B14F-4D97-AF65-F5344CB8AC3E}">
        <p14:creationId xmlns:p14="http://schemas.microsoft.com/office/powerpoint/2010/main" val="29683108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645</TotalTime>
  <Words>919</Words>
  <Application>Microsoft Office PowerPoint</Application>
  <PresentationFormat>Widescreen</PresentationFormat>
  <Paragraphs>76</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Arial Black</vt:lpstr>
      <vt:lpstr>Arial Rounded MT Bold</vt:lpstr>
      <vt:lpstr>Calibri</vt:lpstr>
      <vt:lpstr>Calibri Light</vt:lpstr>
      <vt:lpstr>Lato</vt:lpstr>
      <vt:lpstr>Office Theme</vt:lpstr>
      <vt:lpstr>    Sexual Harassment Under Title IX  Training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Colorado Springs School District 11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Sexual Harassment Under Title IX  Training</dc:title>
  <dc:creator>RITCHIE RAPP, KATHERINE</dc:creator>
  <cp:lastModifiedBy>RITCHIE RAPP, KATHERINE</cp:lastModifiedBy>
  <cp:revision>23</cp:revision>
  <cp:lastPrinted>2022-10-25T19:36:10Z</cp:lastPrinted>
  <dcterms:created xsi:type="dcterms:W3CDTF">2022-09-13T14:43:08Z</dcterms:created>
  <dcterms:modified xsi:type="dcterms:W3CDTF">2023-08-26T18:58:43Z</dcterms:modified>
</cp:coreProperties>
</file>