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5" r:id="rId17"/>
    <p:sldId id="270" r:id="rId18"/>
    <p:sldId id="274" r:id="rId19"/>
    <p:sldId id="273" r:id="rId20"/>
    <p:sldId id="276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3027D4C-31A4-4F51-882C-03BB00FD8206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8E4E280-2E59-4A40-A60C-A7552E64A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7D4C-31A4-4F51-882C-03BB00FD8206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E280-2E59-4A40-A60C-A7552E64A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7D4C-31A4-4F51-882C-03BB00FD8206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E280-2E59-4A40-A60C-A7552E64A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7D4C-31A4-4F51-882C-03BB00FD8206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E280-2E59-4A40-A60C-A7552E64A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3027D4C-31A4-4F51-882C-03BB00FD8206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E4E280-2E59-4A40-A60C-A7552E64A6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3027D4C-31A4-4F51-882C-03BB00FD8206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8E4E280-2E59-4A40-A60C-A7552E64A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7D4C-31A4-4F51-882C-03BB00FD8206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E280-2E59-4A40-A60C-A7552E64A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7D4C-31A4-4F51-882C-03BB00FD8206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E280-2E59-4A40-A60C-A7552E64A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7D4C-31A4-4F51-882C-03BB00FD8206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E280-2E59-4A40-A60C-A7552E64A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7D4C-31A4-4F51-882C-03BB00FD8206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E280-2E59-4A40-A60C-A7552E64A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7D4C-31A4-4F51-882C-03BB00FD8206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4E280-2E59-4A40-A60C-A7552E64A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3027D4C-31A4-4F51-882C-03BB00FD8206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8E4E280-2E59-4A40-A60C-A7552E64A6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fsa.gov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in.ed.gov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Lo Que Usted Necesita Saber Acerca de la Ayuda Financiera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28 de enero 2014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53536"/>
            <a:ext cx="8686800" cy="1143000"/>
          </a:xfrm>
        </p:spPr>
        <p:txBody>
          <a:bodyPr>
            <a:noAutofit/>
          </a:bodyPr>
          <a:lstStyle/>
          <a:p>
            <a:r>
              <a:rPr lang="es-ES" dirty="0" smtClean="0"/>
              <a:t>Temas Que Hablaremos Esta Noche: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953000"/>
          </a:xfrm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</a:pPr>
            <a:r>
              <a:rPr lang="es-ES" dirty="0" smtClean="0"/>
              <a:t>¿Cuál es la ayuda financiera?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s-ES" dirty="0" smtClean="0"/>
              <a:t>Costo de Asistir (CDA)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s-ES" dirty="0" smtClean="0"/>
              <a:t>Contribución familiar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s-ES" dirty="0" smtClean="0"/>
              <a:t>¿ Que es la necesidad financiera?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s-ES" dirty="0" smtClean="0"/>
              <a:t>¿ Dónde obtener ayuda financiera?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s-ES" dirty="0" smtClean="0"/>
              <a:t>Solicitud Gratuita de Ayuda Federal para Estudiantes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Costo de Asistir (CDA)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sz="4400" dirty="0" smtClean="0"/>
              <a:t>Costos directos:</a:t>
            </a:r>
          </a:p>
          <a:p>
            <a:pPr lvl="1" hangingPunct="0"/>
            <a:r>
              <a:rPr lang="es-ES" sz="3600" dirty="0" smtClean="0"/>
              <a:t>La matrícula, libros, alojamiento, alimentación, honorarios, etc.</a:t>
            </a:r>
            <a:endParaRPr lang="en-US" sz="3600" dirty="0" smtClean="0"/>
          </a:p>
          <a:p>
            <a:pPr lvl="1" hangingPunct="0">
              <a:buNone/>
            </a:pPr>
            <a:endParaRPr lang="en-US" sz="3600" dirty="0" smtClean="0"/>
          </a:p>
          <a:p>
            <a:pPr lvl="1" hangingPunct="0">
              <a:buNone/>
            </a:pPr>
            <a:endParaRPr lang="en-US" sz="3600" dirty="0" smtClean="0"/>
          </a:p>
          <a:p>
            <a:pPr hangingPunct="0"/>
            <a:r>
              <a:rPr lang="en-US" sz="4400" dirty="0" smtClean="0"/>
              <a:t> </a:t>
            </a:r>
            <a:r>
              <a:rPr lang="es-ES" sz="4400" dirty="0" smtClean="0"/>
              <a:t>Costos indirectos:</a:t>
            </a:r>
            <a:endParaRPr lang="en-US" sz="4400" dirty="0" smtClean="0"/>
          </a:p>
          <a:p>
            <a:pPr lvl="1" hangingPunct="0"/>
            <a:r>
              <a:rPr lang="es-ES" sz="3600" dirty="0" smtClean="0"/>
              <a:t>Entretenimiento, ropa, gas, </a:t>
            </a:r>
            <a:r>
              <a:rPr lang="es-ES" sz="3600" dirty="0" err="1" smtClean="0"/>
              <a:t>etc</a:t>
            </a:r>
            <a:r>
              <a:rPr lang="en-US" sz="3600" dirty="0" smtClean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¿Qué es la ayuda financiera</a:t>
            </a:r>
            <a:r>
              <a:rPr lang="en-U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en-US" sz="6000" dirty="0" smtClean="0"/>
          </a:p>
          <a:p>
            <a:pPr algn="ctr">
              <a:buNone/>
            </a:pPr>
            <a:r>
              <a:rPr lang="es-ES" sz="6000" dirty="0" smtClean="0"/>
              <a:t>El dinero disponible para los estudiantes y las familias para ayudar pagar los estudios universitarios</a:t>
            </a:r>
            <a:r>
              <a:rPr lang="en-US" sz="6000" dirty="0" smtClean="0"/>
              <a:t>.</a:t>
            </a:r>
          </a:p>
          <a:p>
            <a:endParaRPr lang="en-US"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>
            <a:normAutofit/>
          </a:bodyPr>
          <a:lstStyle/>
          <a:p>
            <a:r>
              <a:rPr lang="es-ES" dirty="0" smtClean="0"/>
              <a:t>Tipos de Ayuda Financiera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449764"/>
          </a:xfrm>
        </p:spPr>
        <p:txBody>
          <a:bodyPr>
            <a:normAutofit/>
          </a:bodyPr>
          <a:lstStyle/>
          <a:p>
            <a:pPr hangingPunct="0">
              <a:buNone/>
            </a:pPr>
            <a:endParaRPr lang="en-US" sz="3600" dirty="0" smtClean="0"/>
          </a:p>
          <a:p>
            <a:pPr hangingPunct="0">
              <a:lnSpc>
                <a:spcPct val="150000"/>
              </a:lnSpc>
            </a:pPr>
            <a:r>
              <a:rPr lang="es-ES" sz="3600" dirty="0" smtClean="0"/>
              <a:t>Becas</a:t>
            </a:r>
            <a:endParaRPr lang="en-US" sz="3600" dirty="0" smtClean="0"/>
          </a:p>
          <a:p>
            <a:pPr hangingPunct="0">
              <a:lnSpc>
                <a:spcPct val="150000"/>
              </a:lnSpc>
            </a:pPr>
            <a:r>
              <a:rPr lang="es-ES" sz="3600" dirty="0" smtClean="0"/>
              <a:t>Donaciones</a:t>
            </a:r>
            <a:endParaRPr lang="en-US" sz="3600" dirty="0" smtClean="0"/>
          </a:p>
          <a:p>
            <a:pPr hangingPunct="0">
              <a:lnSpc>
                <a:spcPct val="150000"/>
              </a:lnSpc>
            </a:pPr>
            <a:r>
              <a:rPr lang="es-ES" sz="3600" dirty="0" smtClean="0"/>
              <a:t>Préstamos</a:t>
            </a:r>
            <a:endParaRPr lang="en-US" sz="3600" dirty="0" smtClean="0"/>
          </a:p>
          <a:p>
            <a:pPr>
              <a:lnSpc>
                <a:spcPct val="150000"/>
              </a:lnSpc>
            </a:pPr>
            <a:r>
              <a:rPr lang="es-ES" sz="3600" dirty="0" smtClean="0"/>
              <a:t>trabajo</a:t>
            </a:r>
            <a:endParaRPr lang="en-US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Categorías de Ayuda Financiera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hangingPunct="0"/>
            <a:r>
              <a:rPr lang="es-ES" dirty="0" smtClean="0"/>
              <a:t>Basada en la necesidad</a:t>
            </a:r>
            <a:endParaRPr lang="en-US" dirty="0" smtClean="0"/>
          </a:p>
          <a:p>
            <a:pPr lvl="1" hangingPunct="0"/>
            <a:r>
              <a:rPr lang="en-US" dirty="0" err="1" smtClean="0"/>
              <a:t>Algunas</a:t>
            </a:r>
            <a:r>
              <a:rPr lang="en-US" dirty="0" smtClean="0"/>
              <a:t> </a:t>
            </a:r>
            <a:r>
              <a:rPr lang="en-US" dirty="0" err="1" smtClean="0"/>
              <a:t>Becas</a:t>
            </a:r>
            <a:r>
              <a:rPr lang="en-US" dirty="0" smtClean="0"/>
              <a:t> </a:t>
            </a:r>
          </a:p>
          <a:p>
            <a:pPr lvl="1" hangingPunct="0"/>
            <a:r>
              <a:rPr lang="es-ES" dirty="0" smtClean="0"/>
              <a:t>Subvenciones del estado y federales</a:t>
            </a:r>
            <a:endParaRPr lang="en-US" dirty="0" smtClean="0"/>
          </a:p>
          <a:p>
            <a:pPr lvl="1" hangingPunct="0"/>
            <a:r>
              <a:rPr lang="es-ES" dirty="0" smtClean="0"/>
              <a:t>Algunos préstamos</a:t>
            </a:r>
            <a:endParaRPr lang="en-US" dirty="0" smtClean="0"/>
          </a:p>
          <a:p>
            <a:pPr lvl="1"/>
            <a:r>
              <a:rPr lang="es-ES" dirty="0" smtClean="0"/>
              <a:t>Programas de estudio de trabajo</a:t>
            </a:r>
            <a:endParaRPr lang="en-US" dirty="0" smtClean="0"/>
          </a:p>
          <a:p>
            <a:pPr lvl="1" hangingPunct="0"/>
            <a:endParaRPr lang="en-US" dirty="0" smtClean="0"/>
          </a:p>
          <a:p>
            <a:pPr hangingPunct="0"/>
            <a:r>
              <a:rPr lang="en-US" dirty="0" smtClean="0"/>
              <a:t> </a:t>
            </a:r>
            <a:r>
              <a:rPr lang="es-ES" dirty="0" smtClean="0"/>
              <a:t>No basada en necesidad</a:t>
            </a:r>
            <a:endParaRPr lang="en-US" dirty="0" smtClean="0"/>
          </a:p>
          <a:p>
            <a:pPr lvl="1" hangingPunct="0"/>
            <a:r>
              <a:rPr lang="es-ES" dirty="0" smtClean="0"/>
              <a:t>Préstamos</a:t>
            </a:r>
            <a:endParaRPr lang="en-US" dirty="0" smtClean="0"/>
          </a:p>
          <a:p>
            <a:pPr lvl="1" hangingPunct="0"/>
            <a:r>
              <a:rPr lang="es-ES" dirty="0" smtClean="0"/>
              <a:t>Algunas becas</a:t>
            </a: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Becas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hangingPunct="0"/>
            <a:r>
              <a:rPr lang="es-ES" sz="4000" dirty="0" smtClean="0"/>
              <a:t>Dinero que no tiene que ser devuelto</a:t>
            </a:r>
            <a:endParaRPr lang="en-US" sz="4000" dirty="0" smtClean="0"/>
          </a:p>
          <a:p>
            <a:pPr hangingPunct="0">
              <a:buNone/>
            </a:pPr>
            <a:endParaRPr lang="en-US" sz="4000" dirty="0" smtClean="0"/>
          </a:p>
          <a:p>
            <a:pPr hangingPunct="0"/>
            <a:r>
              <a:rPr lang="es-ES" sz="4000" dirty="0" smtClean="0"/>
              <a:t>Dada en base a las calificaciones, resultados de exámenes, clubes, necesidad, etnicidad, etc.</a:t>
            </a:r>
            <a:endParaRPr lang="en-US" sz="40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Donaciónes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hangingPunct="0"/>
            <a:r>
              <a:rPr lang="es-ES" sz="4400" dirty="0" smtClean="0"/>
              <a:t>El dinero que no tiene que ser devuelto</a:t>
            </a:r>
          </a:p>
          <a:p>
            <a:pPr hangingPunct="0">
              <a:buNone/>
            </a:pPr>
            <a:endParaRPr lang="en-US" sz="4400" dirty="0" smtClean="0"/>
          </a:p>
          <a:p>
            <a:pPr hangingPunct="0"/>
            <a:r>
              <a:rPr lang="es-ES" sz="4400" dirty="0" smtClean="0"/>
              <a:t>Por lo general, dada sobre la base de la necesidad económica.</a:t>
            </a:r>
            <a:endParaRPr lang="en-US" sz="4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Estudio y Trabajo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hangingPunct="0"/>
            <a:r>
              <a:rPr lang="es-ES" sz="3600" dirty="0" smtClean="0"/>
              <a:t>Permite al alumno trabajar para ayudar pagar los estudios universitarios</a:t>
            </a:r>
            <a:r>
              <a:rPr lang="en-US" sz="3600" dirty="0" smtClean="0"/>
              <a:t>.</a:t>
            </a:r>
          </a:p>
          <a:p>
            <a:pPr hangingPunct="0">
              <a:buNone/>
            </a:pPr>
            <a:endParaRPr lang="en-US" dirty="0" smtClean="0"/>
          </a:p>
          <a:p>
            <a:pPr algn="ctr" hangingPunct="0">
              <a:buNone/>
            </a:pPr>
            <a:r>
              <a:rPr lang="es-ES" sz="3600" dirty="0" smtClean="0"/>
              <a:t>Estudiante recibe cheque de sueldo</a:t>
            </a:r>
            <a:endParaRPr lang="en-US" sz="3600" dirty="0" smtClean="0"/>
          </a:p>
          <a:p>
            <a:pPr algn="ctr" hangingPunct="0">
              <a:buNone/>
            </a:pPr>
            <a:r>
              <a:rPr lang="en-US" sz="3600" b="1" i="1" dirty="0" smtClean="0"/>
              <a:t>O</a:t>
            </a:r>
          </a:p>
          <a:p>
            <a:pPr algn="ctr" hangingPunct="0">
              <a:buNone/>
            </a:pPr>
            <a:r>
              <a:rPr lang="es-ES" sz="3600" dirty="0" smtClean="0"/>
              <a:t>La escuela le quita algunos costos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Préstamos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hangingPunct="0"/>
            <a:r>
              <a:rPr lang="es-ES" sz="3600" dirty="0" smtClean="0"/>
              <a:t>Dinero que estudiantes y / o padres piden prestado para ayudar pagar los estudios universitarios</a:t>
            </a:r>
            <a:endParaRPr lang="en-US" sz="3600" dirty="0" smtClean="0"/>
          </a:p>
          <a:p>
            <a:pPr hangingPunct="0">
              <a:buNone/>
            </a:pPr>
            <a:endParaRPr lang="en-US" sz="3600" dirty="0" smtClean="0"/>
          </a:p>
          <a:p>
            <a:pPr hangingPunct="0"/>
            <a:r>
              <a:rPr lang="es-ES" sz="3600" dirty="0" smtClean="0"/>
              <a:t>Debe ser devuelto después de haberse graduado.</a:t>
            </a:r>
            <a:endParaRPr lang="en-US" sz="3600" dirty="0" smtClean="0"/>
          </a:p>
          <a:p>
            <a:pPr hangingPunct="0">
              <a:buNone/>
            </a:pPr>
            <a:r>
              <a:rPr lang="en-US" sz="3600" dirty="0" smtClean="0"/>
              <a:t> </a:t>
            </a:r>
          </a:p>
          <a:p>
            <a:r>
              <a:rPr lang="es-ES" sz="3600" dirty="0" smtClean="0"/>
              <a:t>Sólo pide prestado lo que realmente necesita!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Fuentes de ayuda financiera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hangingPunct="0">
              <a:lnSpc>
                <a:spcPct val="150000"/>
              </a:lnSpc>
            </a:pPr>
            <a:r>
              <a:rPr lang="es-ES" sz="3600" dirty="0" smtClean="0"/>
              <a:t>El Gobierno Federal</a:t>
            </a:r>
            <a:endParaRPr lang="en-US" sz="3600" dirty="0" smtClean="0"/>
          </a:p>
          <a:p>
            <a:pPr hangingPunct="0">
              <a:lnSpc>
                <a:spcPct val="150000"/>
              </a:lnSpc>
            </a:pPr>
            <a:r>
              <a:rPr lang="es-ES" sz="3600" dirty="0" smtClean="0"/>
              <a:t>El Estado de Minnesota</a:t>
            </a:r>
            <a:endParaRPr lang="en-US" sz="3600" dirty="0" smtClean="0"/>
          </a:p>
          <a:p>
            <a:pPr hangingPunct="0">
              <a:lnSpc>
                <a:spcPct val="150000"/>
              </a:lnSpc>
            </a:pPr>
            <a:r>
              <a:rPr lang="es-ES" sz="3600" dirty="0" smtClean="0"/>
              <a:t>Bancos</a:t>
            </a:r>
            <a:endParaRPr lang="en-US" sz="3600" dirty="0" smtClean="0"/>
          </a:p>
          <a:p>
            <a:pPr hangingPunct="0">
              <a:lnSpc>
                <a:spcPct val="150000"/>
              </a:lnSpc>
            </a:pPr>
            <a:r>
              <a:rPr lang="es-ES" sz="3600" dirty="0" smtClean="0"/>
              <a:t>Organizaciones de la comunidad y de la Iglesia</a:t>
            </a:r>
            <a:endParaRPr lang="en-US" sz="3600" dirty="0" smtClean="0"/>
          </a:p>
          <a:p>
            <a:pPr hangingPunct="0">
              <a:lnSpc>
                <a:spcPct val="150000"/>
              </a:lnSpc>
            </a:pPr>
            <a:r>
              <a:rPr lang="es-ES" sz="3200" dirty="0" smtClean="0"/>
              <a:t>Empleadores</a:t>
            </a:r>
            <a:endParaRPr lang="en-US" sz="3600" dirty="0" smtClean="0"/>
          </a:p>
          <a:p>
            <a:pPr hangingPunct="0">
              <a:lnSpc>
                <a:spcPct val="150000"/>
              </a:lnSpc>
            </a:pPr>
            <a:r>
              <a:rPr lang="es-ES" sz="3200" dirty="0" smtClean="0"/>
              <a:t>Colegios</a:t>
            </a:r>
            <a:r>
              <a:rPr lang="en-US" sz="3600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Gobierno Federal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382000" cy="4526280"/>
          </a:xfrm>
        </p:spPr>
        <p:txBody>
          <a:bodyPr>
            <a:normAutofit/>
          </a:bodyPr>
          <a:lstStyle/>
          <a:p>
            <a:pPr hangingPunct="0">
              <a:buNone/>
            </a:pPr>
            <a:endParaRPr lang="en-US" sz="4000" dirty="0" smtClean="0"/>
          </a:p>
          <a:p>
            <a:pPr hangingPunct="0"/>
            <a:r>
              <a:rPr lang="es-ES" sz="4000" dirty="0" smtClean="0"/>
              <a:t>La mayor fuente de ayuda financiera</a:t>
            </a:r>
            <a:endParaRPr lang="en-US" sz="4000" dirty="0" smtClean="0"/>
          </a:p>
          <a:p>
            <a:pPr hangingPunct="0"/>
            <a:r>
              <a:rPr lang="es-ES" sz="4000" dirty="0" smtClean="0"/>
              <a:t>El dinero es otorgado en base a la </a:t>
            </a:r>
            <a:r>
              <a:rPr lang="es-ES" sz="4000" b="1" dirty="0" smtClean="0"/>
              <a:t>necesidad económica</a:t>
            </a:r>
            <a:endParaRPr lang="en-US" sz="4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Estado de Minnesota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hangingPunct="0">
              <a:buNone/>
            </a:pPr>
            <a:endParaRPr lang="en-US" dirty="0" smtClean="0"/>
          </a:p>
          <a:p>
            <a:pPr hangingPunct="0"/>
            <a:r>
              <a:rPr lang="es-ES" sz="3600" dirty="0" smtClean="0"/>
              <a:t>Usted debe ser un residente del estado</a:t>
            </a:r>
            <a:endParaRPr lang="en-US" sz="3600" dirty="0" smtClean="0"/>
          </a:p>
          <a:p>
            <a:pPr hangingPunct="0"/>
            <a:r>
              <a:rPr lang="es-ES" sz="3600" dirty="0" smtClean="0"/>
              <a:t>El dinero es otorgado en base a tanto la </a:t>
            </a:r>
            <a:r>
              <a:rPr lang="es-ES" sz="3600" b="1" dirty="0" smtClean="0"/>
              <a:t>necesidad económica </a:t>
            </a:r>
            <a:r>
              <a:rPr lang="es-ES" sz="3600" dirty="0" smtClean="0"/>
              <a:t>y como una recompensa por algo</a:t>
            </a:r>
            <a:r>
              <a:rPr lang="en-US" sz="3600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s-ES" dirty="0" smtClean="0"/>
              <a:t>¿Qué es la necesidad económica?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46237"/>
            <a:ext cx="8763000" cy="4526280"/>
          </a:xfrm>
        </p:spPr>
        <p:txBody>
          <a:bodyPr>
            <a:normAutofit fontScale="92500" lnSpcReduction="10000"/>
          </a:bodyPr>
          <a:lstStyle/>
          <a:p>
            <a:pPr algn="ctr" hangingPunct="0">
              <a:buNone/>
            </a:pPr>
            <a:endParaRPr lang="en-US" sz="4000" dirty="0" smtClean="0"/>
          </a:p>
          <a:p>
            <a:pPr algn="ctr" hangingPunct="0">
              <a:buNone/>
            </a:pPr>
            <a:r>
              <a:rPr lang="es-ES" sz="4000" dirty="0" smtClean="0"/>
              <a:t>El costo para asistir a la universidad</a:t>
            </a:r>
            <a:endParaRPr lang="en-US" sz="4000" dirty="0" smtClean="0"/>
          </a:p>
          <a:p>
            <a:pPr algn="ctr" hangingPunct="0">
              <a:buNone/>
            </a:pPr>
            <a:r>
              <a:rPr lang="en-US" sz="4000" dirty="0" smtClean="0"/>
              <a:t> </a:t>
            </a:r>
          </a:p>
          <a:p>
            <a:pPr algn="ctr" hangingPunct="0">
              <a:buNone/>
            </a:pPr>
            <a:r>
              <a:rPr lang="en-US" sz="3600" dirty="0" smtClean="0"/>
              <a:t>—   </a:t>
            </a:r>
            <a:r>
              <a:rPr lang="es-ES" sz="3600" b="1" dirty="0" smtClean="0"/>
              <a:t>La Contribución Esperada de la Familia</a:t>
            </a:r>
            <a:endParaRPr lang="en-US" sz="3600" b="1" dirty="0" smtClean="0"/>
          </a:p>
          <a:p>
            <a:pPr algn="ctr" hangingPunct="0">
              <a:buNone/>
            </a:pPr>
            <a:r>
              <a:rPr lang="en-US" sz="4000" dirty="0" smtClean="0"/>
              <a:t>____________________________</a:t>
            </a:r>
          </a:p>
          <a:p>
            <a:pPr algn="ctr" hangingPunct="0">
              <a:buNone/>
            </a:pPr>
            <a:endParaRPr lang="en-US" sz="4000" dirty="0" smtClean="0"/>
          </a:p>
          <a:p>
            <a:pPr algn="ctr" hangingPunct="0">
              <a:buNone/>
            </a:pPr>
            <a:r>
              <a:rPr lang="en-US" sz="4000" dirty="0" smtClean="0"/>
              <a:t>= </a:t>
            </a:r>
            <a:r>
              <a:rPr lang="es-ES" sz="4000" dirty="0" smtClean="0"/>
              <a:t>Necesidad económica</a:t>
            </a:r>
            <a:endParaRPr lang="en-US" sz="40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Contribución Familiar Esperada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sz="3600" dirty="0" smtClean="0"/>
              <a:t>La cantidad que una familia podría esperarse a pagar</a:t>
            </a:r>
            <a:endParaRPr lang="en-US" sz="3600" dirty="0" smtClean="0"/>
          </a:p>
          <a:p>
            <a:pPr hangingPunct="0"/>
            <a:endParaRPr lang="en-US" sz="3600" dirty="0" smtClean="0"/>
          </a:p>
          <a:p>
            <a:pPr hangingPunct="0"/>
            <a:r>
              <a:rPr lang="es-ES" sz="3600" dirty="0" smtClean="0"/>
              <a:t>Se mantiene el mismo para todas las universidades</a:t>
            </a:r>
            <a:endParaRPr lang="en-US" sz="3600" dirty="0" smtClean="0"/>
          </a:p>
          <a:p>
            <a:pPr hangingPunct="0">
              <a:buNone/>
            </a:pPr>
            <a:endParaRPr lang="en-US" sz="3600" dirty="0" smtClean="0"/>
          </a:p>
          <a:p>
            <a:pPr hangingPunct="0"/>
            <a:r>
              <a:rPr lang="es-ES" sz="3600" dirty="0" smtClean="0"/>
              <a:t>Dos partes </a:t>
            </a:r>
            <a:r>
              <a:rPr lang="en-US" sz="3600" dirty="0" smtClean="0"/>
              <a:t>:</a:t>
            </a:r>
          </a:p>
          <a:p>
            <a:pPr marL="862330" lvl="1" indent="-514350" hangingPunct="0">
              <a:buFont typeface="+mj-lt"/>
              <a:buAutoNum type="arabicPeriod"/>
            </a:pPr>
            <a:r>
              <a:rPr lang="es-ES" sz="2800" dirty="0" smtClean="0"/>
              <a:t>Lo que los padres pueden pagar</a:t>
            </a:r>
            <a:endParaRPr lang="en-US" sz="2800" dirty="0" smtClean="0"/>
          </a:p>
          <a:p>
            <a:pPr marL="862330" lvl="1" indent="-514350" hangingPunct="0">
              <a:buFont typeface="+mj-lt"/>
              <a:buAutoNum type="arabicPeriod"/>
            </a:pPr>
            <a:r>
              <a:rPr lang="es-ES" sz="2800" dirty="0" smtClean="0"/>
              <a:t>Lo que el estudiante puede pagar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s-ES" dirty="0" smtClean="0"/>
              <a:t>¿Qué es la necesidad económica?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46237"/>
            <a:ext cx="8763000" cy="4526280"/>
          </a:xfrm>
        </p:spPr>
        <p:txBody>
          <a:bodyPr>
            <a:normAutofit fontScale="92500" lnSpcReduction="10000"/>
          </a:bodyPr>
          <a:lstStyle/>
          <a:p>
            <a:pPr algn="ctr" hangingPunct="0">
              <a:buNone/>
            </a:pPr>
            <a:endParaRPr lang="en-US" sz="4000" dirty="0" smtClean="0"/>
          </a:p>
          <a:p>
            <a:pPr algn="ctr" hangingPunct="0">
              <a:buNone/>
            </a:pPr>
            <a:r>
              <a:rPr lang="es-ES" sz="4000" dirty="0" smtClean="0"/>
              <a:t>El costo para asistir a la universidad</a:t>
            </a:r>
            <a:endParaRPr lang="en-US" sz="4000" dirty="0" smtClean="0"/>
          </a:p>
          <a:p>
            <a:pPr algn="ctr" hangingPunct="0">
              <a:buNone/>
            </a:pPr>
            <a:r>
              <a:rPr lang="en-US" sz="4000" dirty="0" smtClean="0"/>
              <a:t> </a:t>
            </a:r>
          </a:p>
          <a:p>
            <a:pPr algn="ctr" hangingPunct="0">
              <a:buNone/>
            </a:pPr>
            <a:r>
              <a:rPr lang="en-US" sz="3600" dirty="0" smtClean="0"/>
              <a:t>—   </a:t>
            </a:r>
            <a:r>
              <a:rPr lang="es-ES" sz="3600" b="1" dirty="0" smtClean="0"/>
              <a:t>La Contribución Esperada de la Familia</a:t>
            </a:r>
            <a:endParaRPr lang="en-US" sz="3600" b="1" dirty="0" smtClean="0"/>
          </a:p>
          <a:p>
            <a:pPr algn="ctr" hangingPunct="0">
              <a:buNone/>
            </a:pPr>
            <a:r>
              <a:rPr lang="en-US" sz="4000" dirty="0" smtClean="0"/>
              <a:t>____________________________</a:t>
            </a:r>
          </a:p>
          <a:p>
            <a:pPr algn="ctr" hangingPunct="0">
              <a:buNone/>
            </a:pPr>
            <a:endParaRPr lang="en-US" sz="4000" dirty="0" smtClean="0"/>
          </a:p>
          <a:p>
            <a:pPr algn="ctr" hangingPunct="0">
              <a:buNone/>
            </a:pPr>
            <a:r>
              <a:rPr lang="en-US" sz="4000" dirty="0" smtClean="0"/>
              <a:t>= </a:t>
            </a:r>
            <a:r>
              <a:rPr lang="es-ES" sz="4000" dirty="0" smtClean="0"/>
              <a:t>Necesidad económica</a:t>
            </a:r>
            <a:endParaRPr lang="en-US" sz="40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Solicitud Gratuita de Ayuda Federal para Estudiantes (FAFSA)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hangingPunct="0">
              <a:buNone/>
            </a:pPr>
            <a:endParaRPr lang="en-US" dirty="0" smtClean="0"/>
          </a:p>
          <a:p>
            <a:pPr hangingPunct="0"/>
            <a:r>
              <a:rPr lang="es-ES" dirty="0" smtClean="0"/>
              <a:t>Un formulario que reúne información sobre el estudiante y su familia</a:t>
            </a:r>
          </a:p>
          <a:p>
            <a:pPr hangingPunct="0">
              <a:buNone/>
            </a:pPr>
            <a:endParaRPr lang="en-US" dirty="0" smtClean="0"/>
          </a:p>
          <a:p>
            <a:pPr hangingPunct="0"/>
            <a:r>
              <a:rPr lang="es-ES" dirty="0" smtClean="0"/>
              <a:t>Se utiliza para calcular la </a:t>
            </a:r>
            <a:r>
              <a:rPr lang="es-ES" b="1" dirty="0" smtClean="0"/>
              <a:t>Contribución Familiar Esperada (CFE)</a:t>
            </a:r>
            <a:endParaRPr lang="en-US" b="1" dirty="0" smtClean="0"/>
          </a:p>
          <a:p>
            <a:pPr hangingPunct="0">
              <a:buNone/>
            </a:pPr>
            <a:endParaRPr lang="en-US" dirty="0" smtClean="0"/>
          </a:p>
          <a:p>
            <a:r>
              <a:rPr lang="es-ES" dirty="0" smtClean="0"/>
              <a:t>Las universidades utilizan la CFE para la concesión de ayuda financiera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Solicitud Gratuita de Ayuda Federal para Estudiantes (FAFSA)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El sitio web de FAFSA 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92D050"/>
                </a:solidFill>
                <a:hlinkClick r:id="rId2"/>
              </a:rPr>
              <a:t>www.fafsa.gov</a:t>
            </a:r>
            <a:r>
              <a:rPr lang="en-US" dirty="0" smtClean="0"/>
              <a:t> </a:t>
            </a:r>
          </a:p>
          <a:p>
            <a:pPr lvl="1"/>
            <a:r>
              <a:rPr lang="es-ES" dirty="0" smtClean="0"/>
              <a:t>El formulario está disponible después de </a:t>
            </a:r>
            <a:r>
              <a:rPr lang="es-ES" b="1" dirty="0" smtClean="0"/>
              <a:t>1 de enero</a:t>
            </a:r>
            <a:r>
              <a:rPr lang="es-ES" dirty="0" smtClean="0"/>
              <a:t> de cada año</a:t>
            </a:r>
            <a:endParaRPr lang="en-US" dirty="0" smtClean="0"/>
          </a:p>
          <a:p>
            <a:pPr lvl="1"/>
            <a:r>
              <a:rPr lang="es-ES" dirty="0" smtClean="0"/>
              <a:t>Los plazos varían en cada estado</a:t>
            </a:r>
            <a:endParaRPr lang="en-US" dirty="0" smtClean="0"/>
          </a:p>
          <a:p>
            <a:endParaRPr lang="en-US" dirty="0" smtClean="0"/>
          </a:p>
          <a:p>
            <a:r>
              <a:rPr lang="es-ES" dirty="0" smtClean="0"/>
              <a:t>La FAFSA debe ser completada cada año</a:t>
            </a:r>
            <a:endParaRPr lang="en-US" dirty="0" smtClean="0"/>
          </a:p>
          <a:p>
            <a:endParaRPr lang="en-US" dirty="0" smtClean="0"/>
          </a:p>
          <a:p>
            <a:r>
              <a:rPr lang="es-ES" dirty="0" smtClean="0"/>
              <a:t>Puede ser presentada electrónicamente o usando un formulario de papel</a:t>
            </a:r>
            <a:r>
              <a:rPr lang="en-US" dirty="0" smtClean="0"/>
              <a:t>. </a:t>
            </a:r>
          </a:p>
          <a:p>
            <a:pPr lvl="1"/>
            <a:r>
              <a:rPr lang="es-ES" dirty="0" smtClean="0"/>
              <a:t>Hacerlo de forma electrónica es más rápida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Solicitud Gratuita de Ayuda Federal para Estudiantes (FAFSA)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hangingPunct="0"/>
            <a:r>
              <a:rPr lang="es-ES" dirty="0" smtClean="0"/>
              <a:t>Si usted decide hacer la FAFSA electrónica </a:t>
            </a:r>
            <a:r>
              <a:rPr lang="en-US" dirty="0" smtClean="0"/>
              <a:t>:</a:t>
            </a:r>
          </a:p>
          <a:p>
            <a:pPr lvl="1" hangingPunct="0"/>
            <a:r>
              <a:rPr lang="es-ES" dirty="0" smtClean="0"/>
              <a:t>Usted necesita obtener un "número de Pin"</a:t>
            </a:r>
            <a:r>
              <a:rPr lang="en-US" dirty="0" smtClean="0"/>
              <a:t> </a:t>
            </a:r>
          </a:p>
          <a:p>
            <a:pPr lvl="2" hangingPunct="0"/>
            <a:r>
              <a:rPr lang="es-ES" dirty="0" smtClean="0"/>
              <a:t>El pin se utiliza para firmar la FAFSA electrónicamente</a:t>
            </a:r>
            <a:endParaRPr lang="en-US" dirty="0" smtClean="0"/>
          </a:p>
          <a:p>
            <a:pPr lvl="1" hangingPunct="0"/>
            <a:r>
              <a:rPr lang="es-ES" dirty="0" smtClean="0"/>
              <a:t>vaya a este sitio web </a:t>
            </a:r>
            <a:r>
              <a:rPr lang="en-US" dirty="0" smtClean="0">
                <a:hlinkClick r:id="rId2"/>
              </a:rPr>
              <a:t>www.pin.ed.gov</a:t>
            </a:r>
            <a:r>
              <a:rPr lang="en-US" dirty="0" smtClean="0"/>
              <a:t> </a:t>
            </a:r>
          </a:p>
          <a:p>
            <a:pPr lvl="1" hangingPunct="0"/>
            <a:r>
              <a:rPr lang="es-ES" dirty="0" smtClean="0"/>
              <a:t>Se utiliza el mismo número de Pin de cada año</a:t>
            </a:r>
            <a:endParaRPr lang="en-US" dirty="0" smtClean="0"/>
          </a:p>
          <a:p>
            <a:pPr hangingPunct="0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s-ES" dirty="0" smtClean="0"/>
              <a:t>Hojas informativas se encuentran en la Oficina de Orientación</a:t>
            </a:r>
            <a:endParaRPr lang="en-US" dirty="0" smtClean="0"/>
          </a:p>
          <a:p>
            <a:pPr lvl="1"/>
            <a:r>
              <a:rPr lang="es-ES" dirty="0" smtClean="0"/>
              <a:t>Ayude a reunir toda la información necesaria antes de tiempo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s-ES" sz="4400" dirty="0" smtClean="0"/>
              <a:t>¡Gracias por su tiempo!</a:t>
            </a:r>
          </a:p>
          <a:p>
            <a:pPr algn="ctr">
              <a:buNone/>
            </a:pPr>
            <a:endParaRPr lang="en-US" sz="4400" dirty="0" smtClean="0"/>
          </a:p>
          <a:p>
            <a:pPr algn="ctr">
              <a:buNone/>
            </a:pPr>
            <a:r>
              <a:rPr lang="es-ES" sz="4400" dirty="0" smtClean="0"/>
              <a:t>Por favor, háganos saber si usted tiene cualquier pregunta!</a:t>
            </a:r>
            <a:endParaRPr lang="en-US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310</TotalTime>
  <Words>596</Words>
  <Application>Microsoft Office PowerPoint</Application>
  <PresentationFormat>On-screen Show (4:3)</PresentationFormat>
  <Paragraphs>122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Urban</vt:lpstr>
      <vt:lpstr>Lo Que Usted Necesita Saber Acerca de la Ayuda Financiera</vt:lpstr>
      <vt:lpstr>Temas Que Hablaremos Esta Noche:</vt:lpstr>
      <vt:lpstr>Costo de Asistir (CDA)</vt:lpstr>
      <vt:lpstr>¿Qué es la ayuda financiera?</vt:lpstr>
      <vt:lpstr>Tipos de Ayuda Financiera</vt:lpstr>
      <vt:lpstr>Categorías de Ayuda Financiera</vt:lpstr>
      <vt:lpstr>Becas</vt:lpstr>
      <vt:lpstr>Donaciónes</vt:lpstr>
      <vt:lpstr>Estudio y Trabajo</vt:lpstr>
      <vt:lpstr>Préstamos</vt:lpstr>
      <vt:lpstr>Fuentes de ayuda financiera</vt:lpstr>
      <vt:lpstr>Gobierno Federal</vt:lpstr>
      <vt:lpstr>Estado de Minnesota</vt:lpstr>
      <vt:lpstr>¿Qué es la necesidad económica?</vt:lpstr>
      <vt:lpstr>Contribución Familiar Esperada</vt:lpstr>
      <vt:lpstr>¿Qué es la necesidad económica?</vt:lpstr>
      <vt:lpstr>Solicitud Gratuita de Ayuda Federal para Estudiantes (FAFSA)</vt:lpstr>
      <vt:lpstr>Solicitud Gratuita de Ayuda Federal para Estudiantes (FAFSA)</vt:lpstr>
      <vt:lpstr>Solicitud Gratuita de Ayuda Federal para Estudiantes (FAFSA)</vt:lpstr>
      <vt:lpstr>Slide 20</vt:lpstr>
    </vt:vector>
  </TitlesOfParts>
  <Company>Willmar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You Need to Know About Financial Aid</dc:title>
  <dc:creator>dimondb</dc:creator>
  <cp:lastModifiedBy>tech</cp:lastModifiedBy>
  <cp:revision>25</cp:revision>
  <dcterms:created xsi:type="dcterms:W3CDTF">2013-12-19T13:40:39Z</dcterms:created>
  <dcterms:modified xsi:type="dcterms:W3CDTF">2014-01-22T18:37:28Z</dcterms:modified>
</cp:coreProperties>
</file>