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8.JPG" ContentType="image/pn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17.JPG" ContentType="image/png"/>
  <Override PartName="/ppt/notesSlides/notesSlide19.xml" ContentType="application/vnd.openxmlformats-officedocument.presentationml.notesSlide+xml"/>
  <Override PartName="/ppt/media/image19.JPG" ContentType="image/p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  <p:sldId id="266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9" r:id="rId22"/>
    <p:sldId id="281" r:id="rId23"/>
    <p:sldId id="280" r:id="rId24"/>
    <p:sldId id="295" r:id="rId25"/>
    <p:sldId id="296" r:id="rId26"/>
    <p:sldId id="282" r:id="rId27"/>
    <p:sldId id="283" r:id="rId28"/>
    <p:sldId id="284" r:id="rId29"/>
    <p:sldId id="285" r:id="rId30"/>
    <p:sldId id="29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embeddedFontLst>
    <p:embeddedFont>
      <p:font typeface="Pinyon Script" panose="020B0604020202020204" charset="0"/>
      <p:regular r:id="rId41"/>
    </p:embeddedFont>
    <p:embeddedFont>
      <p:font typeface="Teko" panose="020B0604020202020204" charset="0"/>
      <p:regular r:id="rId42"/>
      <p:bold r:id="rId43"/>
    </p:embeddedFont>
    <p:embeddedFont>
      <p:font typeface="Libre Baskerville" panose="020B0604020202020204" charset="0"/>
      <p:regular r:id="rId44"/>
      <p:bold r:id="rId45"/>
      <p:italic r:id="rId46"/>
    </p:embeddedFont>
    <p:embeddedFont>
      <p:font typeface="Ruge Boogie" panose="020B0604020202020204" charset="0"/>
      <p:regular r:id="rId47"/>
    </p:embeddedFont>
    <p:embeddedFont>
      <p:font typeface="Courgette" panose="020B0604020202020204" charset="0"/>
      <p:regular r:id="rId48"/>
    </p:embeddedFont>
    <p:embeddedFont>
      <p:font typeface="Milonga" panose="020B0604020202020204" charset="0"/>
      <p:regular r:id="rId49"/>
    </p:embeddedFont>
    <p:embeddedFont>
      <p:font typeface="MV Boli" panose="02000500030200090000" pitchFamily="2" charset="0"/>
      <p:regular r:id="rId50"/>
    </p:embeddedFont>
    <p:embeddedFont>
      <p:font typeface="Caveat" panose="020B0604020202020204" charset="0"/>
      <p:regular r:id="rId51"/>
      <p:bold r:id="rId52"/>
    </p:embeddedFont>
    <p:embeddedFont>
      <p:font typeface="Architects Daughter" panose="020B0604020202020204" charset="0"/>
      <p:regular r:id="rId53"/>
    </p:embeddedFont>
    <p:embeddedFont>
      <p:font typeface="Meddon" panose="020B0604020202020204" charset="0"/>
      <p:regular r:id="rId54"/>
    </p:embeddedFont>
    <p:embeddedFont>
      <p:font typeface="Ribeye" panose="020B0604020202020204" charset="0"/>
      <p:regular r:id="rId55"/>
    </p:embeddedFont>
    <p:embeddedFont>
      <p:font typeface="Quintessential" panose="020B0604020202020204" charset="0"/>
      <p:regular r:id="rId56"/>
    </p:embeddedFont>
    <p:embeddedFont>
      <p:font typeface="Castellar" panose="020A0402060406010301" pitchFamily="18" charset="0"/>
      <p:regular r:id="rId57"/>
    </p:embeddedFont>
    <p:embeddedFont>
      <p:font typeface="Nunito" panose="020B0604020202020204" charset="0"/>
      <p:bold r:id="rId58"/>
      <p:boldItalic r:id="rId59"/>
    </p:embeddedFont>
    <p:embeddedFont>
      <p:font typeface="Limelight" panose="020B0604020202020204" charset="0"/>
      <p:regular r:id="rId60"/>
    </p:embeddedFont>
    <p:embeddedFont>
      <p:font typeface="Verdana" panose="020B0604030504040204" pitchFamily="34" charset="0"/>
      <p:regular r:id="rId61"/>
      <p:bold r:id="rId62"/>
      <p:italic r:id="rId63"/>
      <p:boldItalic r:id="rId64"/>
    </p:embeddedFont>
    <p:embeddedFont>
      <p:font typeface="Bad Script" panose="020B0604020202020204" charset="0"/>
      <p:regular r:id="rId65"/>
    </p:embeddedFont>
    <p:embeddedFont>
      <p:font typeface="Eater" panose="020B0604020202020204" charset="0"/>
      <p:regular r:id="rId66"/>
    </p:embeddedFont>
    <p:embeddedFont>
      <p:font typeface="Calibri" panose="020F0502020204030204" pitchFamily="34" charset="0"/>
      <p:regular r:id="rId67"/>
      <p:bold r:id="rId68"/>
      <p:italic r:id="rId69"/>
      <p:boldItalic r:id="rId70"/>
    </p:embeddedFont>
    <p:embeddedFont>
      <p:font typeface="Kaushan Script" panose="020B0604020202020204" charset="0"/>
      <p:regular r:id="rId71"/>
    </p:embeddedFont>
    <p:embeddedFont>
      <p:font typeface="Algerian" panose="04020705040A02060702" pitchFamily="82" charset="0"/>
      <p:regular r:id="rId72"/>
    </p:embeddedFont>
    <p:embeddedFont>
      <p:font typeface="Rage Italic" panose="03070502040507070304" pitchFamily="66" charset="0"/>
      <p:regular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63" Type="http://schemas.openxmlformats.org/officeDocument/2006/relationships/font" Target="fonts/font23.fntdata"/><Relationship Id="rId68" Type="http://schemas.openxmlformats.org/officeDocument/2006/relationships/font" Target="fonts/font28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66" Type="http://schemas.openxmlformats.org/officeDocument/2006/relationships/font" Target="fonts/font26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2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openxmlformats.org/officeDocument/2006/relationships/font" Target="fonts/font24.fntdata"/><Relationship Id="rId69" Type="http://schemas.openxmlformats.org/officeDocument/2006/relationships/font" Target="fonts/font29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72" Type="http://schemas.openxmlformats.org/officeDocument/2006/relationships/font" Target="fonts/font3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font" Target="fonts/font19.fntdata"/><Relationship Id="rId67" Type="http://schemas.openxmlformats.org/officeDocument/2006/relationships/font" Target="fonts/font27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font" Target="fonts/font22.fntdata"/><Relationship Id="rId70" Type="http://schemas.openxmlformats.org/officeDocument/2006/relationships/font" Target="fonts/font30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font" Target="fonts/font20.fntdata"/><Relationship Id="rId65" Type="http://schemas.openxmlformats.org/officeDocument/2006/relationships/font" Target="fonts/font25.fntdata"/><Relationship Id="rId73" Type="http://schemas.openxmlformats.org/officeDocument/2006/relationships/font" Target="fonts/font3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3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4" name="Google Shape;37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** Indicates first Varsity Letter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2"/>
          <p:cNvSpPr txBox="1"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6" name="Google Shape;76;p2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7" name="Google Shape;77;p2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8" name="Google Shape;78;p2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3"/>
          <p:cNvSpPr txBox="1"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2" name="Google Shape;82;p3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Google Shape;84;p3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4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8" name="Google Shape;88;p4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3852654" y="446087"/>
            <a:ext cx="4279869" cy="541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3" name="Google Shape;93;p5"/>
          <p:cNvSpPr txBox="1">
            <a:spLocks noGrp="1"/>
          </p:cNvSpPr>
          <p:nvPr>
            <p:ph type="body" idx="2"/>
          </p:nvPr>
        </p:nvSpPr>
        <p:spPr>
          <a:xfrm>
            <a:off x="1009442" y="1631949"/>
            <a:ext cx="2660650" cy="4229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4" name="Google Shape;94;p5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5" name="Google Shape;95;p5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6"/>
          <p:cNvSpPr txBox="1">
            <a:spLocks noGrp="1"/>
          </p:cNvSpPr>
          <p:nvPr>
            <p:ph type="body" idx="1"/>
          </p:nvPr>
        </p:nvSpPr>
        <p:spPr>
          <a:xfrm>
            <a:off x="1009443" y="2500312"/>
            <a:ext cx="3297954" cy="25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03" name="Google Shape;103;p6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104" name="Google Shape;104;p6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rgbClr val="FDC51B"/>
            </a:solidFill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7" name="Google Shape;107;p6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rgbClr val="FDC51B"/>
            </a:solidFill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rgbClr val="FDC51B"/>
            </a:solidFill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11" name="Google Shape;111;p6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rgbClr val="FDC51B"/>
            </a:solidFill>
            <a:ln w="12700" cap="rnd" cmpd="sng">
              <a:solidFill>
                <a:srgbClr val="FDC51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112" name="Google Shape;112;p6"/>
          <p:cNvSpPr>
            <a:spLocks noGrp="1"/>
          </p:cNvSpPr>
          <p:nvPr>
            <p:ph type="pic" idx="2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noFill/>
          <a:ln w="76200" cap="flat" cmpd="sng">
            <a:solidFill>
              <a:srgbClr val="FDC5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7"/>
          <p:cNvSpPr txBox="1">
            <a:spLocks noGrp="1"/>
          </p:cNvSpPr>
          <p:nvPr>
            <p:ph type="body" idx="1"/>
          </p:nvPr>
        </p:nvSpPr>
        <p:spPr>
          <a:xfrm>
            <a:off x="1009442" y="1809749"/>
            <a:ext cx="3471277" cy="4051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body" idx="2"/>
          </p:nvPr>
        </p:nvSpPr>
        <p:spPr>
          <a:xfrm>
            <a:off x="4663281" y="1809749"/>
            <a:ext cx="3469242" cy="4051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Google Shape;117;p7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9" name="Google Shape;119;p7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r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4" name="Google Shape;124;p8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5" name="Google Shape;125;p8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8" name="Google Shape;128;p9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0"/>
          <p:cNvSpPr txBox="1"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3" name="Google Shape;133;p10"/>
          <p:cNvSpPr txBox="1">
            <a:spLocks noGrp="1"/>
          </p:cNvSpPr>
          <p:nvPr>
            <p:ph type="body" idx="2"/>
          </p:nvPr>
        </p:nvSpPr>
        <p:spPr>
          <a:xfrm>
            <a:off x="1009442" y="2389189"/>
            <a:ext cx="3471277" cy="347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4" name="Google Shape;134;p10"/>
          <p:cNvSpPr txBox="1">
            <a:spLocks noGrp="1"/>
          </p:cNvSpPr>
          <p:nvPr>
            <p:ph type="body" idx="3"/>
          </p:nvPr>
        </p:nvSpPr>
        <p:spPr>
          <a:xfrm>
            <a:off x="4663280" y="1812927"/>
            <a:ext cx="347127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5" name="Google Shape;135;p10"/>
          <p:cNvSpPr txBox="1">
            <a:spLocks noGrp="1"/>
          </p:cNvSpPr>
          <p:nvPr>
            <p:ph type="body" idx="4"/>
          </p:nvPr>
        </p:nvSpPr>
        <p:spPr>
          <a:xfrm>
            <a:off x="4663280" y="2389189"/>
            <a:ext cx="3471275" cy="347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5561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12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urier New"/>
              <a:buChar char="o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6" name="Google Shape;136;p10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7" name="Google Shape;137;p10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8" name="Google Shape;138;p10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1"/>
          <p:cNvSpPr txBox="1">
            <a:spLocks noGrp="1"/>
          </p:cNvSpPr>
          <p:nvPr>
            <p:ph type="body" idx="1"/>
          </p:nvPr>
        </p:nvSpPr>
        <p:spPr>
          <a:xfrm rot="5400000">
            <a:off x="2545264" y="271539"/>
            <a:ext cx="4051437" cy="7123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2" name="Google Shape;142;p11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3" name="Google Shape;143;p11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4" name="Google Shape;144;p11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>
            <a:spLocks noGrp="1"/>
          </p:cNvSpPr>
          <p:nvPr>
            <p:ph type="title"/>
          </p:nvPr>
        </p:nvSpPr>
        <p:spPr>
          <a:xfrm rot="5400000">
            <a:off x="4803378" y="2531906"/>
            <a:ext cx="5185328" cy="147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12"/>
          <p:cNvSpPr txBox="1">
            <a:spLocks noGrp="1"/>
          </p:cNvSpPr>
          <p:nvPr>
            <p:ph type="body" idx="1"/>
          </p:nvPr>
        </p:nvSpPr>
        <p:spPr>
          <a:xfrm rot="5400000">
            <a:off x="1150557" y="534608"/>
            <a:ext cx="5185327" cy="5467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8" name="Google Shape;148;p12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9" name="Google Shape;149;p12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0" name="Google Shape;150;p12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2911F"/>
            </a:gs>
            <a:gs pos="100000">
              <a:srgbClr val="CC3000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 extrusionOk="0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 extrusionOk="0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 extrusionOk="0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rgbClr val="FDC51B">
              <a:alpha val="13725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rgbClr val="FDC51B">
              <a:alpha val="20000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rgbClr val="FDC51B">
              <a:alpha val="14901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 extrusionOk="0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rgbClr val="FEE181">
              <a:alpha val="980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 extrusionOk="0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 extrusionOk="0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4901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 extrusionOk="0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rgbClr val="FDC51B">
              <a:alpha val="4705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 extrusionOk="0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rgbClr val="FDC51B">
              <a:alpha val="15686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rgbClr val="FDC51B">
              <a:alpha val="784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rgbClr val="FDC51B">
              <a:alpha val="14901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rgbClr val="FDC51B">
              <a:alpha val="980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 extrusionOk="0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 extrusionOk="0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 extrusionOk="0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 extrusionOk="0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rgbClr val="FDC51B">
              <a:alpha val="5882"/>
            </a:srgbClr>
          </a:solidFill>
          <a:ln w="177800" cap="rnd" cmpd="sng">
            <a:solidFill>
              <a:srgbClr val="FEEAAC">
                <a:alpha val="392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 extrusionOk="0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w="177800" cap="rnd" cmpd="sng">
            <a:solidFill>
              <a:srgbClr val="FEEAAC">
                <a:alpha val="392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 extrusionOk="0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w="177800" cap="rnd" cmpd="sng">
            <a:solidFill>
              <a:srgbClr val="FEEAAC">
                <a:alpha val="392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 extrusionOk="0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rgbClr val="FDC51B">
              <a:alpha val="5882"/>
            </a:srgbClr>
          </a:solidFill>
          <a:ln w="177800" cap="rnd" cmpd="sng">
            <a:solidFill>
              <a:srgbClr val="FEEAAC">
                <a:alpha val="392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 extrusionOk="0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 extrusionOk="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 extrusionOk="0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 extrusionOk="0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 extrusionOk="0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 extrusionOk="0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29803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 extrusionOk="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9" name="Google Shape;59;p1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"/>
          <p:cNvSpPr txBox="1"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02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○"/>
              <a:defRPr sz="16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55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1" name="Google Shape;61;p1"/>
          <p:cNvSpPr txBox="1">
            <a:spLocks noGrp="1"/>
          </p:cNvSpPr>
          <p:nvPr>
            <p:ph type="dt" idx="10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2" name="Google Shape;62;p1"/>
          <p:cNvSpPr txBox="1">
            <a:spLocks noGrp="1"/>
          </p:cNvSpPr>
          <p:nvPr>
            <p:ph type="ftr" idx="11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Google Shape;63;p1"/>
          <p:cNvSpPr txBox="1">
            <a:spLocks noGrp="1"/>
          </p:cNvSpPr>
          <p:nvPr>
            <p:ph type="sldNum" idx="12"/>
          </p:nvPr>
        </p:nvSpPr>
        <p:spPr>
          <a:xfrm>
            <a:off x="572658" y="5951810"/>
            <a:ext cx="60828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 extrusionOk="0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rgbClr val="FEE181">
              <a:alpha val="4705"/>
            </a:srgbClr>
          </a:solidFill>
          <a:ln w="127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rgbClr val="FEE181">
              <a:alpha val="4705"/>
            </a:srgbClr>
          </a:solidFill>
          <a:ln w="63500" cap="rnd" cmpd="sng">
            <a:solidFill>
              <a:srgbClr val="FEE181">
                <a:alpha val="14901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 extrusionOk="0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rgbClr val="FDC51B">
              <a:alpha val="7843"/>
            </a:srgbClr>
          </a:solidFill>
          <a:ln w="330200" cap="rnd" cmpd="sng">
            <a:solidFill>
              <a:srgbClr val="FEE181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rgbClr val="FDC51B">
              <a:alpha val="9803"/>
            </a:srgbClr>
          </a:solidFill>
          <a:ln w="177800" cap="rnd" cmpd="sng">
            <a:solidFill>
              <a:srgbClr val="FEEAAC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>
            <a:spLocks noGrp="1"/>
          </p:cNvSpPr>
          <p:nvPr>
            <p:ph type="ctrTitle"/>
          </p:nvPr>
        </p:nvSpPr>
        <p:spPr>
          <a:xfrm>
            <a:off x="2057400" y="205854"/>
            <a:ext cx="5237162" cy="1130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/>
              <a:buNone/>
            </a:pPr>
            <a:r>
              <a:rPr lang="en-US" sz="6000" b="1" i="1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2018-2019</a:t>
            </a:r>
            <a:endParaRPr sz="6000" b="1" i="1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13"/>
          <p:cNvSpPr txBox="1">
            <a:spLocks noGrp="1"/>
          </p:cNvSpPr>
          <p:nvPr>
            <p:ph type="subTitle" idx="1"/>
          </p:nvPr>
        </p:nvSpPr>
        <p:spPr>
          <a:xfrm>
            <a:off x="339335" y="1430216"/>
            <a:ext cx="8666796" cy="5064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2360"/>
              </a:spcBef>
              <a:spcAft>
                <a:spcPts val="0"/>
              </a:spcAft>
              <a:buClr>
                <a:schemeClr val="lt2"/>
              </a:buClr>
              <a:buSzPts val="8800"/>
              <a:buFont typeface="Noto Sans Symbols"/>
              <a:buNone/>
            </a:pPr>
            <a:endParaRPr lang="en-US" sz="8800" b="1" i="0" u="none" strike="noStrike" cap="none" dirty="0" smtClean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2360"/>
              </a:spcBef>
              <a:spcAft>
                <a:spcPts val="0"/>
              </a:spcAft>
              <a:buClr>
                <a:schemeClr val="lt2"/>
              </a:buClr>
              <a:buSzPts val="8800"/>
              <a:buFont typeface="Noto Sans Symbols"/>
              <a:buNone/>
            </a:pPr>
            <a:endParaRPr lang="en-US" sz="8800" b="1" i="0" u="none" strike="noStrike" cap="none" dirty="0" smtClean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2360"/>
              </a:spcBef>
              <a:spcAft>
                <a:spcPts val="0"/>
              </a:spcAft>
              <a:buClr>
                <a:schemeClr val="lt2"/>
              </a:buClr>
              <a:buSzPts val="8800"/>
              <a:buFont typeface="Noto Sans Symbols"/>
              <a:buNone/>
            </a:pPr>
            <a:r>
              <a:rPr lang="en-US" sz="8800" b="1" i="0" u="none" strike="noStrike" cap="none" dirty="0" smtClean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Banquet</a:t>
            </a:r>
            <a:endParaRPr sz="8800" b="1" i="0" u="none" strike="noStrike" cap="none" dirty="0">
              <a:solidFill>
                <a:schemeClr val="bg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0" name="Google Shape;160;p13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514" y="1336431"/>
            <a:ext cx="4162437" cy="3868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>
            <a:spLocks noGrp="1"/>
          </p:cNvSpPr>
          <p:nvPr>
            <p:ph type="title"/>
          </p:nvPr>
        </p:nvSpPr>
        <p:spPr>
          <a:xfrm>
            <a:off x="214190" y="4660760"/>
            <a:ext cx="8805285" cy="205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chitects Daughter"/>
              <a:buNone/>
            </a:pPr>
            <a:r>
              <a:rPr lang="en-US" sz="6000" b="1" i="1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Willmar Nordic</a:t>
            </a:r>
            <a:br>
              <a:rPr lang="en-US" sz="6000" b="1" i="1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</a:br>
            <a:r>
              <a:rPr lang="en-US" sz="6000" b="1" i="1" u="none" strike="noStrike" cap="none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Ski Team</a:t>
            </a:r>
            <a:endParaRPr sz="6000" b="1" i="1" u="none" strike="noStrike" cap="none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169" name="Google Shape;169;p1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53" y="5064823"/>
            <a:ext cx="1270481" cy="12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4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71966" y="209266"/>
            <a:ext cx="6027942" cy="445149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8" name="Google Shape;169;p1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635" y="5064823"/>
            <a:ext cx="1270481" cy="12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8;p14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47328" y="316708"/>
            <a:ext cx="903975" cy="99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8;p14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335" y="303476"/>
            <a:ext cx="903976" cy="1022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 txBox="1">
            <a:spLocks noGrp="1"/>
          </p:cNvSpPr>
          <p:nvPr>
            <p:ph type="title"/>
          </p:nvPr>
        </p:nvSpPr>
        <p:spPr>
          <a:xfrm>
            <a:off x="2694708" y="1124768"/>
            <a:ext cx="4216537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gerian"/>
              <a:buNone/>
            </a:pPr>
            <a:r>
              <a:rPr lang="en-US" sz="6000" b="1" i="0" u="none" strike="noStrike" cap="none" dirty="0">
                <a:solidFill>
                  <a:schemeClr val="lt1"/>
                </a:solidFill>
                <a:latin typeface="Algerian"/>
                <a:ea typeface="Algerian"/>
                <a:cs typeface="Algerian"/>
                <a:sym typeface="Algerian"/>
              </a:rPr>
              <a:t>Welcome</a:t>
            </a:r>
            <a:endParaRPr sz="6000" b="1" i="0" u="none" strike="noStrike" cap="none" dirty="0">
              <a:solidFill>
                <a:schemeClr val="lt1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177" name="Google Shape;177;p15"/>
          <p:cNvSpPr txBox="1">
            <a:spLocks noGrp="1"/>
          </p:cNvSpPr>
          <p:nvPr>
            <p:ph type="body" idx="1"/>
          </p:nvPr>
        </p:nvSpPr>
        <p:spPr>
          <a:xfrm>
            <a:off x="228600" y="1807361"/>
            <a:ext cx="8382000" cy="322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Noto Sans Symbols"/>
              <a:buNone/>
            </a:pPr>
            <a:endParaRPr lang="en-US" sz="4000" b="1" i="0" u="none" strike="noStrike" cap="none" dirty="0" smtClean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Noto Sans Symbols"/>
              <a:buNone/>
            </a:pPr>
            <a:endParaRPr sz="40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1" indent="0" algn="ctr" rtl="0">
              <a:spcBef>
                <a:spcPts val="12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Noto Sans Symbols"/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Opening – How the season went?</a:t>
            </a:r>
            <a:endParaRPr sz="32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					- Coach Brad Haugen</a:t>
            </a:r>
            <a:endParaRPr sz="18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>
              <a:spcBef>
                <a:spcPts val="960"/>
              </a:spcBef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					- Coach </a:t>
            </a:r>
            <a:r>
              <a:rPr lang="en-US" b="1" dirty="0"/>
              <a:t>Garrett Erickson</a:t>
            </a:r>
            <a:endParaRPr sz="18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					- Coach </a:t>
            </a:r>
            <a:r>
              <a:rPr lang="en-US" sz="18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Sarah Larsen</a:t>
            </a:r>
            <a:endParaRPr sz="18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286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 sz="18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8" name="Google Shape;178;p15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8500" y="4895850"/>
            <a:ext cx="1943100" cy="1765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9" name="Google Shape;179;p15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81"/>
          <a:stretch/>
        </p:blipFill>
        <p:spPr>
          <a:xfrm>
            <a:off x="1282408" y="4003757"/>
            <a:ext cx="2238375" cy="20508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80" name="Google Shape;180;p15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45962" y="831611"/>
            <a:ext cx="2520001" cy="153396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1" name="Google Shape;181;p15"/>
          <p:cNvPicPr preferRelativeResize="0"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0" r="46094"/>
          <a:stretch/>
        </p:blipFill>
        <p:spPr>
          <a:xfrm>
            <a:off x="228599" y="315418"/>
            <a:ext cx="2238375" cy="2543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"/>
          <p:cNvSpPr txBox="1">
            <a:spLocks noGrp="1"/>
          </p:cNvSpPr>
          <p:nvPr>
            <p:ph type="title"/>
          </p:nvPr>
        </p:nvSpPr>
        <p:spPr>
          <a:xfrm>
            <a:off x="1009442" y="675724"/>
            <a:ext cx="7125113" cy="1076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Verdana"/>
              <a:buNone/>
            </a:pPr>
            <a:r>
              <a:rPr lang="en-US" sz="6600" b="1" i="1" u="sng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Awards</a:t>
            </a:r>
            <a:endParaRPr sz="6600" b="1" i="1" u="sng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7" name="Google Shape;187;p16"/>
          <p:cNvSpPr txBox="1">
            <a:spLocks noGrp="1"/>
          </p:cNvSpPr>
          <p:nvPr>
            <p:ph type="body" idx="1"/>
          </p:nvPr>
        </p:nvSpPr>
        <p:spPr>
          <a:xfrm>
            <a:off x="0" y="1807361"/>
            <a:ext cx="9144000" cy="4642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Team </a:t>
            </a:r>
            <a:r>
              <a:rPr lang="en-US" sz="32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Awards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dirty="0" smtClean="0"/>
              <a:t>Coaches Awards</a:t>
            </a:r>
            <a:endParaRPr lang="en-US" sz="3060" b="1" i="0" u="none" strike="noStrike" cap="none" dirty="0" smtClean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>
              <a:lnSpc>
                <a:spcPct val="90000"/>
              </a:lnSpc>
              <a:spcBef>
                <a:spcPts val="0"/>
              </a:spcBef>
              <a:buSzPts val="3060"/>
            </a:pPr>
            <a:r>
              <a:rPr lang="en-US" sz="2800" b="1" dirty="0"/>
              <a:t>CLC Senior Scholar </a:t>
            </a:r>
            <a:r>
              <a:rPr lang="en-US" sz="2800" b="1" dirty="0" smtClean="0"/>
              <a:t>Athlete </a:t>
            </a:r>
            <a:r>
              <a:rPr lang="en-US" sz="2800" b="1" dirty="0"/>
              <a:t>(3.4</a:t>
            </a:r>
            <a:r>
              <a:rPr lang="en-US" sz="2800" b="1" dirty="0" smtClean="0"/>
              <a:t>)</a:t>
            </a:r>
            <a:endParaRPr dirty="0" smtClean="0"/>
          </a:p>
          <a:p>
            <a:pPr marL="342900" marR="0" lvl="0" indent="-342900" algn="l" rtl="0">
              <a:lnSpc>
                <a:spcPct val="9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Section </a:t>
            </a:r>
            <a:r>
              <a:rPr lang="en-US" sz="30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Team All State Academic</a:t>
            </a:r>
            <a:endParaRPr sz="306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Section Senior Academic </a:t>
            </a:r>
            <a:r>
              <a:rPr lang="en-US" sz="30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Award (</a:t>
            </a:r>
            <a:r>
              <a:rPr lang="en-US" sz="306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3.9)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Varsity </a:t>
            </a:r>
            <a:r>
              <a:rPr lang="en-US" sz="30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Letters/Participation Awards </a:t>
            </a:r>
            <a:endParaRPr sz="306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Stat </a:t>
            </a:r>
            <a:r>
              <a:rPr lang="en-US" sz="306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Book/Pictures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3060" b="1" dirty="0" smtClean="0"/>
              <a:t>Video</a:t>
            </a:r>
            <a:endParaRPr sz="306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45745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None/>
            </a:pPr>
            <a:endParaRPr sz="153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" name="Google Shape;168;p14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4409" y="345621"/>
            <a:ext cx="1243200" cy="134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9;p14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08" y="398120"/>
            <a:ext cx="1270481" cy="124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title"/>
          </p:nvPr>
        </p:nvSpPr>
        <p:spPr>
          <a:xfrm>
            <a:off x="0" y="675724"/>
            <a:ext cx="9144000" cy="1076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Verdana"/>
              <a:buNone/>
            </a:pPr>
            <a:r>
              <a:rPr lang="en-US" sz="6000" b="1" i="1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Captains this year</a:t>
            </a:r>
            <a:endParaRPr sz="6000" b="1" i="1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3" name="Google Shape;193;p17"/>
          <p:cNvSpPr txBox="1">
            <a:spLocks noGrp="1"/>
          </p:cNvSpPr>
          <p:nvPr>
            <p:ph type="body" idx="1"/>
          </p:nvPr>
        </p:nvSpPr>
        <p:spPr>
          <a:xfrm>
            <a:off x="1274323" y="1807361"/>
            <a:ext cx="6799634" cy="405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Joely Palmer</a:t>
            </a:r>
            <a:endParaRPr sz="3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Marquis Christenson</a:t>
            </a:r>
          </a:p>
          <a:p>
            <a:pPr marL="342900" marR="0" lvl="0" indent="-342900" algn="l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dirty="0" smtClean="0"/>
              <a:t>Andrew Haugen</a:t>
            </a:r>
            <a:endParaRPr sz="36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 txBox="1">
            <a:spLocks noGrp="1"/>
          </p:cNvSpPr>
          <p:nvPr>
            <p:ph type="title"/>
          </p:nvPr>
        </p:nvSpPr>
        <p:spPr>
          <a:xfrm>
            <a:off x="457200" y="1219200"/>
            <a:ext cx="8229600" cy="457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Font typeface="Verdana"/>
              <a:buNone/>
            </a:pPr>
            <a:r>
              <a:rPr lang="en-US" sz="8000" b="0" i="0" u="none" strike="noStrike" cap="none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Willmar Nordic MS/JH Team Awards</a:t>
            </a:r>
            <a:endParaRPr sz="8000" b="0" i="0" u="none" strike="noStrike" cap="none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9" name="Google Shape;199;p18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49767"/>
            <a:ext cx="1524000" cy="134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8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4366" y="5486400"/>
            <a:ext cx="1528434" cy="1348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"/>
          <p:cNvSpPr txBox="1">
            <a:spLocks noGrp="1"/>
          </p:cNvSpPr>
          <p:nvPr>
            <p:ph type="title"/>
          </p:nvPr>
        </p:nvSpPr>
        <p:spPr>
          <a:xfrm>
            <a:off x="381000" y="122238"/>
            <a:ext cx="8229600" cy="102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80"/>
              <a:buFont typeface="Verdana"/>
              <a:buNone/>
            </a:pPr>
            <a:r>
              <a:rPr lang="en-US" sz="288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Grades 6-9 Please come up front as your award is presented</a:t>
            </a:r>
            <a:endParaRPr sz="288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r>
              <a:rPr lang="en-US" sz="222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Amazing Race</a:t>
            </a:r>
            <a:endParaRPr dirty="0"/>
          </a:p>
          <a:p>
            <a:pPr marL="0" marR="0" lvl="0" indent="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r>
              <a:rPr lang="en-US" sz="222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Hardest Worker</a:t>
            </a:r>
            <a:endParaRPr dirty="0"/>
          </a:p>
          <a:p>
            <a:pPr marL="342900" marR="0" lvl="0" indent="-20193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r>
              <a:rPr lang="en-US" sz="222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Improved</a:t>
            </a: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0193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r>
              <a:rPr lang="en-US" sz="222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JH </a:t>
            </a:r>
            <a:r>
              <a:rPr lang="en-US" sz="2220" b="0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Championship</a:t>
            </a:r>
            <a:r>
              <a:rPr lang="en-US" dirty="0"/>
              <a:t> </a:t>
            </a:r>
            <a:r>
              <a:rPr lang="en-US" sz="2220" b="0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Recognition</a:t>
            </a:r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endParaRPr lang="en-US" sz="2220" dirty="0"/>
          </a:p>
          <a:p>
            <a:pPr marL="342900" marR="0" lvl="0" indent="-34290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Char char="○"/>
            </a:pPr>
            <a:r>
              <a:rPr lang="en-US" sz="2220" dirty="0" smtClean="0"/>
              <a:t>Rookie of the Year</a:t>
            </a:r>
            <a:endParaRPr dirty="0"/>
          </a:p>
          <a:p>
            <a:pPr marL="342900" marR="0" lvl="0" indent="-201930" algn="l" rtl="0">
              <a:lnSpc>
                <a:spcPct val="80000"/>
              </a:lnSpc>
              <a:spcBef>
                <a:spcPts val="1044"/>
              </a:spcBef>
              <a:spcAft>
                <a:spcPts val="0"/>
              </a:spcAft>
              <a:buClr>
                <a:schemeClr val="lt2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>
            <a:spLocks noGrp="1"/>
          </p:cNvSpPr>
          <p:nvPr>
            <p:ph type="title"/>
          </p:nvPr>
        </p:nvSpPr>
        <p:spPr>
          <a:xfrm>
            <a:off x="4219302" y="838200"/>
            <a:ext cx="4467497" cy="2910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40"/>
              <a:buFont typeface="Milonga"/>
              <a:buNone/>
            </a:pPr>
            <a:r>
              <a:rPr lang="en-US" sz="4800" b="1" i="0" u="none" strike="noStrike" cap="none" dirty="0" smtClean="0">
                <a:solidFill>
                  <a:schemeClr val="lt1"/>
                </a:solidFill>
                <a:latin typeface="Milonga"/>
                <a:ea typeface="Milonga"/>
                <a:cs typeface="Milonga"/>
                <a:sym typeface="Milonga"/>
              </a:rPr>
              <a:t>Jared Barrera</a:t>
            </a:r>
            <a:r>
              <a:rPr lang="en-US" sz="5940" b="1" i="0" u="none" strike="noStrike" cap="none" dirty="0" smtClean="0">
                <a:solidFill>
                  <a:schemeClr val="lt1"/>
                </a:solidFill>
                <a:latin typeface="Milonga"/>
                <a:ea typeface="Milonga"/>
                <a:cs typeface="Milonga"/>
                <a:sym typeface="Milonga"/>
              </a:rPr>
              <a:t/>
            </a:r>
            <a:br>
              <a:rPr lang="en-US" sz="5940" b="1" i="0" u="none" strike="noStrike" cap="none" dirty="0" smtClean="0">
                <a:solidFill>
                  <a:schemeClr val="lt1"/>
                </a:solidFill>
                <a:latin typeface="Milonga"/>
                <a:ea typeface="Milonga"/>
                <a:cs typeface="Milonga"/>
                <a:sym typeface="Milonga"/>
              </a:rPr>
            </a:br>
            <a:r>
              <a:rPr lang="en-US" sz="5940" b="1" dirty="0" smtClean="0">
                <a:latin typeface="Milonga"/>
                <a:ea typeface="Milonga"/>
                <a:cs typeface="Milonga"/>
                <a:sym typeface="Milonga"/>
              </a:rPr>
              <a:t>-</a:t>
            </a:r>
            <a:r>
              <a:rPr lang="en-US" b="1" dirty="0" smtClean="0">
                <a:latin typeface="Milonga"/>
                <a:ea typeface="Milonga"/>
                <a:cs typeface="Milonga"/>
                <a:sym typeface="Milonga"/>
              </a:rPr>
              <a:t>Apollo Rookie Race</a:t>
            </a:r>
            <a:br>
              <a:rPr lang="en-US" b="1" dirty="0" smtClean="0">
                <a:latin typeface="Milonga"/>
                <a:ea typeface="Milonga"/>
                <a:cs typeface="Milonga"/>
                <a:sym typeface="Milonga"/>
              </a:rPr>
            </a:br>
            <a:r>
              <a:rPr lang="en-US" b="1" dirty="0" smtClean="0">
                <a:latin typeface="Milonga"/>
                <a:ea typeface="Milonga"/>
                <a:cs typeface="Milonga"/>
                <a:sym typeface="Milonga"/>
              </a:rPr>
              <a:t>-Brainerd</a:t>
            </a:r>
            <a:endParaRPr b="1" i="0" u="none" strike="noStrike" cap="none" dirty="0">
              <a:solidFill>
                <a:schemeClr val="lt1"/>
              </a:solidFill>
              <a:latin typeface="Milonga"/>
              <a:ea typeface="Milonga"/>
              <a:cs typeface="Milonga"/>
              <a:sym typeface="Milonga"/>
            </a:endParaRPr>
          </a:p>
        </p:txBody>
      </p:sp>
      <p:sp>
        <p:nvSpPr>
          <p:cNvPr id="212" name="Google Shape;212;p20"/>
          <p:cNvSpPr txBox="1">
            <a:spLocks noGrp="1"/>
          </p:cNvSpPr>
          <p:nvPr>
            <p:ph type="body" idx="1"/>
          </p:nvPr>
        </p:nvSpPr>
        <p:spPr>
          <a:xfrm>
            <a:off x="3733800" y="4206240"/>
            <a:ext cx="4953000" cy="1919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None/>
            </a:pPr>
            <a:endParaRPr sz="3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88900" algn="r" rtl="0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Noto Sans Symbols"/>
              <a:buNone/>
            </a:pPr>
            <a:endParaRPr sz="4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ctr" rtl="0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Noto Sans Symbols"/>
              <a:buChar char="○"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Amazing Race</a:t>
            </a:r>
            <a:endParaRPr dirty="0"/>
          </a:p>
          <a:p>
            <a:pPr marL="0" marR="0" lvl="0" indent="0" algn="ctr" rtl="0">
              <a:spcBef>
                <a:spcPts val="140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Noto Sans Symbols"/>
              <a:buNone/>
            </a:pPr>
            <a:endParaRPr sz="4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3" name="Google Shape;213;p20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7" t="6982" r="20487"/>
          <a:stretch/>
        </p:blipFill>
        <p:spPr>
          <a:xfrm>
            <a:off x="326572" y="838200"/>
            <a:ext cx="3892731" cy="5040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1"/>
          <p:cNvSpPr txBox="1">
            <a:spLocks noGrp="1"/>
          </p:cNvSpPr>
          <p:nvPr>
            <p:ph type="title"/>
          </p:nvPr>
        </p:nvSpPr>
        <p:spPr>
          <a:xfrm>
            <a:off x="152400" y="304800"/>
            <a:ext cx="6477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Verdana"/>
              <a:buNone/>
            </a:pPr>
            <a:r>
              <a:rPr lang="en-US" sz="5400" b="1" i="1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Annie Mathison</a:t>
            </a:r>
            <a:r>
              <a:rPr lang="en-US" sz="5400" b="1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en-US" sz="5400" b="1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5400" b="1" i="1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-Brainerd</a:t>
            </a:r>
            <a:endParaRPr sz="5400" b="1" i="1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9" name="Google Shape;219;p21"/>
          <p:cNvSpPr txBox="1">
            <a:spLocks noGrp="1"/>
          </p:cNvSpPr>
          <p:nvPr>
            <p:ph type="body" idx="1"/>
          </p:nvPr>
        </p:nvSpPr>
        <p:spPr>
          <a:xfrm>
            <a:off x="381000" y="3429000"/>
            <a:ext cx="5392783" cy="266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oto Sans Symbols"/>
              <a:buChar char="○"/>
            </a:pPr>
            <a:r>
              <a:rPr lang="en-US" sz="4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Amazing Race</a:t>
            </a:r>
            <a:endParaRPr sz="44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9" t="27431" r="46038" b="27431"/>
          <a:stretch/>
        </p:blipFill>
        <p:spPr>
          <a:xfrm>
            <a:off x="5564778" y="1539239"/>
            <a:ext cx="3187338" cy="4809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 txBox="1">
            <a:spLocks noGrp="1"/>
          </p:cNvSpPr>
          <p:nvPr>
            <p:ph type="body" idx="1"/>
          </p:nvPr>
        </p:nvSpPr>
        <p:spPr>
          <a:xfrm>
            <a:off x="3618410" y="3124200"/>
            <a:ext cx="5144589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oto Sans Symbols"/>
              <a:buChar char="○"/>
            </a:pPr>
            <a:r>
              <a:rPr lang="en-US" sz="4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Improved</a:t>
            </a:r>
            <a:endParaRPr sz="44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24"/>
          <p:cNvSpPr txBox="1">
            <a:spLocks noGrp="1"/>
          </p:cNvSpPr>
          <p:nvPr>
            <p:ph type="body" idx="2"/>
          </p:nvPr>
        </p:nvSpPr>
        <p:spPr>
          <a:xfrm>
            <a:off x="3108960" y="1143000"/>
            <a:ext cx="5577840" cy="182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Noto Sans Symbols"/>
              <a:buNone/>
            </a:pPr>
            <a:r>
              <a:rPr lang="en-US" sz="6000" b="0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Timothy Halvorson</a:t>
            </a:r>
            <a:endParaRPr dirty="0"/>
          </a:p>
          <a:p>
            <a:pPr marL="0" marR="0" lvl="0" indent="0" algn="r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None/>
            </a:pPr>
            <a:endParaRPr sz="3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1" name="Google Shape;241;p24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5" t="29246" r="54985" b="29406"/>
          <a:stretch/>
        </p:blipFill>
        <p:spPr>
          <a:xfrm>
            <a:off x="653141" y="1142999"/>
            <a:ext cx="4187799" cy="4604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body" idx="1"/>
          </p:nvPr>
        </p:nvSpPr>
        <p:spPr>
          <a:xfrm>
            <a:off x="381000" y="3657600"/>
            <a:ext cx="83820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oto Sans Symbols"/>
              <a:buChar char="○"/>
            </a:pPr>
            <a:r>
              <a:rPr lang="en-US" sz="44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Most Improved</a:t>
            </a:r>
            <a:endParaRPr sz="44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25"/>
          <p:cNvSpPr txBox="1">
            <a:spLocks noGrp="1"/>
          </p:cNvSpPr>
          <p:nvPr>
            <p:ph type="body" idx="2"/>
          </p:nvPr>
        </p:nvSpPr>
        <p:spPr>
          <a:xfrm>
            <a:off x="381000" y="1672046"/>
            <a:ext cx="4177937" cy="218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Noto Sans Symbols"/>
              <a:buNone/>
            </a:pPr>
            <a:r>
              <a:rPr lang="en-US" sz="6000" b="0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Malaya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Noto Sans Symbols"/>
              <a:buNone/>
            </a:pPr>
            <a:r>
              <a:rPr lang="en-US" sz="6000" dirty="0">
                <a:latin typeface="Quintessential"/>
                <a:ea typeface="Quintessential"/>
                <a:cs typeface="Quintessential"/>
                <a:sym typeface="Quintessential"/>
              </a:rPr>
              <a:t>	</a:t>
            </a:r>
            <a:r>
              <a:rPr lang="en-US" sz="6000" dirty="0" smtClean="0">
                <a:latin typeface="Quintessential"/>
                <a:ea typeface="Quintessential"/>
                <a:cs typeface="Quintessential"/>
                <a:sym typeface="Quintessential"/>
              </a:rPr>
              <a:t>	</a:t>
            </a:r>
            <a:r>
              <a:rPr lang="en-US" sz="6000" b="0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Yague</a:t>
            </a:r>
            <a:endParaRPr dirty="0"/>
          </a:p>
          <a:p>
            <a:pPr marL="0" marR="0" lvl="0" indent="0" algn="r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None/>
            </a:pPr>
            <a:endParaRPr sz="3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3" t="12418" r="64403" b="58844"/>
          <a:stretch/>
        </p:blipFill>
        <p:spPr>
          <a:xfrm rot="10800000">
            <a:off x="5643154" y="990599"/>
            <a:ext cx="3119846" cy="4848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 txBox="1">
            <a:spLocks noGrp="1"/>
          </p:cNvSpPr>
          <p:nvPr>
            <p:ph type="title"/>
          </p:nvPr>
        </p:nvSpPr>
        <p:spPr>
          <a:xfrm>
            <a:off x="4088672" y="669631"/>
            <a:ext cx="5055327" cy="239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lang="en-US" sz="7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Andrew Reller</a:t>
            </a:r>
            <a:endParaRPr sz="7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2"/>
          <p:cNvSpPr txBox="1">
            <a:spLocks noGrp="1"/>
          </p:cNvSpPr>
          <p:nvPr>
            <p:ph type="body" idx="1"/>
          </p:nvPr>
        </p:nvSpPr>
        <p:spPr>
          <a:xfrm>
            <a:off x="4088670" y="3762102"/>
            <a:ext cx="5055329" cy="1648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Noto Sans Symbols"/>
              <a:buChar char="○"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Hardest Worker</a:t>
            </a:r>
            <a:endParaRPr sz="18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7" name="Google Shape;227;p2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40447" y="1710868"/>
            <a:ext cx="5833473" cy="3624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>
            <a:spLocks noGrp="1"/>
          </p:cNvSpPr>
          <p:nvPr>
            <p:ph type="body" idx="1"/>
          </p:nvPr>
        </p:nvSpPr>
        <p:spPr>
          <a:xfrm>
            <a:off x="381000" y="5303520"/>
            <a:ext cx="8382000" cy="1402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Noto Sans Symbols"/>
              <a:buChar char="○"/>
            </a:pPr>
            <a:r>
              <a:rPr lang="en-US" sz="4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Hardest Worker</a:t>
            </a:r>
            <a:endParaRPr sz="44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" name="Google Shape;233;p23"/>
          <p:cNvSpPr txBox="1">
            <a:spLocks noGrp="1"/>
          </p:cNvSpPr>
          <p:nvPr>
            <p:ph type="body" idx="2"/>
          </p:nvPr>
        </p:nvSpPr>
        <p:spPr>
          <a:xfrm>
            <a:off x="381000" y="228601"/>
            <a:ext cx="83058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Noto Sans Symbols"/>
              <a:buNone/>
            </a:pPr>
            <a:r>
              <a:rPr lang="en-US" sz="6000" b="0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Elizabeth Haugen</a:t>
            </a:r>
            <a:endParaRPr sz="6000" b="0" i="0" u="none" strike="noStrike" cap="none" dirty="0">
              <a:solidFill>
                <a:schemeClr val="lt1"/>
              </a:solidFill>
              <a:latin typeface="Quintessential"/>
              <a:ea typeface="Quintessential"/>
              <a:cs typeface="Quintessential"/>
              <a:sym typeface="Quintessential"/>
            </a:endParaRPr>
          </a:p>
          <a:p>
            <a:pPr marL="0" marR="0" lvl="0" indent="0" algn="r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None/>
            </a:pPr>
            <a:endParaRPr sz="3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4" name="Google Shape;234;p23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7" t="23730" r="46061" b="29796"/>
          <a:stretch/>
        </p:blipFill>
        <p:spPr>
          <a:xfrm>
            <a:off x="2483031" y="1447801"/>
            <a:ext cx="4101737" cy="4066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398184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</a:pPr>
            <a:r>
              <a:rPr lang="en-US" sz="3200" b="1" i="1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JH Championship Recognition</a:t>
            </a:r>
            <a:endParaRPr sz="6700" b="1" i="1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3" name="Google Shape;263;p27"/>
          <p:cNvSpPr/>
          <p:nvPr/>
        </p:nvSpPr>
        <p:spPr>
          <a:xfrm>
            <a:off x="1143000" y="3140924"/>
            <a:ext cx="634619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endParaRPr sz="36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endParaRPr sz="36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endParaRPr sz="36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3384445" y="5321586"/>
            <a:ext cx="5112327" cy="136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Quintessential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Way to </a:t>
            </a:r>
            <a:r>
              <a:rPr lang="en-US" sz="4000" b="1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go!</a:t>
            </a:r>
            <a:r>
              <a:rPr lang="en-US" sz="4000" dirty="0">
                <a:ea typeface="Quintessential"/>
              </a:rPr>
              <a:t> </a:t>
            </a:r>
            <a:r>
              <a:rPr lang="en-US" sz="4000" dirty="0" smtClean="0">
                <a:ea typeface="Quintessential"/>
              </a:rPr>
              <a:t> </a:t>
            </a:r>
          </a:p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Quintessential"/>
              <a:buNone/>
            </a:pPr>
            <a:r>
              <a:rPr lang="en-US" sz="4000" b="1" i="0" u="none" strike="noStrike" cap="none" dirty="0" smtClean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Good </a:t>
            </a:r>
            <a:r>
              <a:rPr lang="en-US" sz="4000" b="1" i="0" u="none" strike="noStrike" cap="none" dirty="0">
                <a:solidFill>
                  <a:schemeClr val="lt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Job to everyone!</a:t>
            </a:r>
            <a:endParaRPr sz="4000" b="1" i="0" u="none" strike="noStrike" cap="none" dirty="0">
              <a:solidFill>
                <a:schemeClr val="lt1"/>
              </a:solidFill>
              <a:latin typeface="Quintessential"/>
              <a:ea typeface="Quintessential"/>
              <a:cs typeface="Quintessential"/>
              <a:sym typeface="Quintessent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241504"/>
              </p:ext>
            </p:extLst>
          </p:nvPr>
        </p:nvGraphicFramePr>
        <p:xfrm>
          <a:off x="815812" y="775572"/>
          <a:ext cx="7680960" cy="4253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7156">
                  <a:extLst>
                    <a:ext uri="{9D8B030D-6E8A-4147-A177-3AD203B41FA5}">
                      <a16:colId xmlns:a16="http://schemas.microsoft.com/office/drawing/2014/main" val="2636758691"/>
                    </a:ext>
                  </a:extLst>
                </a:gridCol>
                <a:gridCol w="444200">
                  <a:extLst>
                    <a:ext uri="{9D8B030D-6E8A-4147-A177-3AD203B41FA5}">
                      <a16:colId xmlns:a16="http://schemas.microsoft.com/office/drawing/2014/main" val="3220337171"/>
                    </a:ext>
                  </a:extLst>
                </a:gridCol>
                <a:gridCol w="2171645">
                  <a:extLst>
                    <a:ext uri="{9D8B030D-6E8A-4147-A177-3AD203B41FA5}">
                      <a16:colId xmlns:a16="http://schemas.microsoft.com/office/drawing/2014/main" val="964641690"/>
                    </a:ext>
                  </a:extLst>
                </a:gridCol>
                <a:gridCol w="1017959">
                  <a:extLst>
                    <a:ext uri="{9D8B030D-6E8A-4147-A177-3AD203B41FA5}">
                      <a16:colId xmlns:a16="http://schemas.microsoft.com/office/drawing/2014/main" val="3813709625"/>
                    </a:ext>
                  </a:extLst>
                </a:gridCol>
              </a:tblGrid>
              <a:tr h="409787">
                <a:tc>
                  <a:txBody>
                    <a:bodyPr/>
                    <a:lstStyle/>
                    <a:p>
                      <a:pPr algn="l" fontAlgn="ctr"/>
                      <a:endParaRPr lang="en-US" sz="2400" b="1" i="1" u="sng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 smtClean="0">
                          <a:effectLst/>
                        </a:rPr>
                        <a:t>Riverside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1674203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ctr" fontAlgn="ctr"/>
                      <a:endParaRPr lang="en-US" sz="2400" b="1" i="1" u="sng" strike="noStrike" dirty="0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sng" strike="noStrike">
                          <a:effectLst/>
                        </a:rPr>
                        <a:t>Gr</a:t>
                      </a:r>
                      <a:endParaRPr lang="en-US" sz="2400" b="1" i="1" u="sng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sng" strike="noStrike">
                          <a:effectLst/>
                        </a:rPr>
                        <a:t>Time 3k</a:t>
                      </a:r>
                      <a:endParaRPr lang="en-US" sz="2400" b="1" i="1" u="sng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sng" strike="noStrike">
                          <a:effectLst/>
                        </a:rPr>
                        <a:t>Place</a:t>
                      </a:r>
                      <a:endParaRPr lang="en-US" sz="2400" b="1" i="1" u="sng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18417361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effectLst/>
                        </a:rPr>
                        <a:t>Malaya Yague</a:t>
                      </a:r>
                      <a:endParaRPr lang="en-US" sz="2400" b="1" i="1" u="none" strike="noStrike" dirty="0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9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26:06.4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17</a:t>
                      </a:r>
                      <a:endParaRPr lang="en-US" sz="2400" b="1" i="1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5295490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Fritz Twedt</a:t>
                      </a:r>
                      <a:endParaRPr lang="en-US" sz="2400" b="1" i="1" u="none" strike="noStrike" dirty="0">
                        <a:solidFill>
                          <a:srgbClr val="FF0000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16:10.7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3897293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1" u="none" strike="noStrike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 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sng" strike="noStrike" dirty="0">
                          <a:effectLst/>
                        </a:rPr>
                        <a:t>Time 2k</a:t>
                      </a:r>
                      <a:endParaRPr lang="en-US" sz="2400" b="1" i="1" u="sng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1" i="1" u="sng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9768855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>
                          <a:effectLst/>
                        </a:rPr>
                        <a:t>Haugen, Elizabeth</a:t>
                      </a:r>
                      <a:endParaRPr lang="en-US" sz="2400" b="1" i="1" u="none" strike="noStrike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6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14:26.1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11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7272212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effectLst/>
                        </a:rPr>
                        <a:t>Mathison, Annie</a:t>
                      </a:r>
                      <a:endParaRPr lang="en-US" sz="2400" b="1" i="1" u="none" strike="noStrike" dirty="0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6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14:46.5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5743165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Andrew Reller</a:t>
                      </a:r>
                      <a:endParaRPr lang="en-US" sz="2400" b="1" i="1" u="none" strike="noStrike" dirty="0">
                        <a:solidFill>
                          <a:srgbClr val="FF0000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2400" b="1" i="0" u="none" strike="noStrike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10:51.6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3735468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effectLst/>
                        </a:rPr>
                        <a:t>Mateo Engan</a:t>
                      </a:r>
                      <a:endParaRPr lang="en-US" sz="2400" b="1" i="1" u="none" strike="noStrike" dirty="0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7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16:59.4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21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9024369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>
                          <a:effectLst/>
                        </a:rPr>
                        <a:t>Barrera, Jared</a:t>
                      </a:r>
                      <a:endParaRPr lang="en-US" sz="2400" b="1" i="1" u="none" strike="noStrike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6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22:49.5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22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58039261"/>
                  </a:ext>
                </a:extLst>
              </a:tr>
              <a:tr h="3843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>
                          <a:effectLst/>
                        </a:rPr>
                        <a:t>Halvorson, Timothy</a:t>
                      </a:r>
                      <a:endParaRPr lang="en-US" sz="2400" b="1" i="1" u="none" strike="noStrike">
                        <a:solidFill>
                          <a:srgbClr val="595959"/>
                        </a:solidFill>
                        <a:effectLst/>
                        <a:latin typeface="Archivo Narro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6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>
                          <a:effectLst/>
                        </a:rPr>
                        <a:t>12:43.6</a:t>
                      </a:r>
                      <a:endParaRPr lang="en-US" sz="2400" b="1" i="0" u="none" strike="noStrike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11</a:t>
                      </a:r>
                      <a:endParaRPr lang="en-US" sz="2400" b="1" i="0" u="none" strike="noStrike" dirty="0">
                        <a:solidFill>
                          <a:srgbClr val="595959"/>
                        </a:solidFill>
                        <a:effectLst/>
                        <a:latin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58883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04976" y="5029199"/>
            <a:ext cx="2509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algn="ctr">
              <a:buClr>
                <a:schemeClr val="lt1"/>
              </a:buClr>
              <a:buSzPts val="6000"/>
            </a:pPr>
            <a:r>
              <a:rPr lang="en-US" sz="3200" b="1" dirty="0" smtClean="0">
                <a:solidFill>
                  <a:schemeClr val="tx1"/>
                </a:solidFill>
                <a:latin typeface="Quintessential"/>
                <a:ea typeface="Quintessential"/>
                <a:cs typeface="Quintessential"/>
                <a:sym typeface="Quintessential"/>
              </a:rPr>
              <a:t>Jacob Peterson</a:t>
            </a:r>
            <a:endParaRPr lang="en-US" sz="3200" b="1" dirty="0">
              <a:solidFill>
                <a:schemeClr val="tx1"/>
              </a:solidFill>
              <a:latin typeface="Quintessential"/>
              <a:ea typeface="Quintessential"/>
              <a:cs typeface="Quintessential"/>
              <a:sym typeface="Quintessent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308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0"/>
              <a:buFont typeface="Verdana"/>
              <a:buNone/>
            </a:pPr>
            <a:r>
              <a:rPr lang="en-US" sz="8000" b="0" i="0" u="none" strike="noStrike" cap="none" dirty="0" smtClean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Varsity/JV </a:t>
            </a:r>
            <a:r>
              <a:rPr lang="en-US" sz="8000" b="0" i="0" u="none" strike="noStrike" cap="none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Team Awards</a:t>
            </a:r>
            <a:endParaRPr sz="8000" b="0" i="0" u="none" strike="noStrike" cap="none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1" name="Google Shape;271;p28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747" y="2926080"/>
            <a:ext cx="4241190" cy="36246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40"/>
              <a:buFont typeface="Verdana"/>
              <a:buNone/>
            </a:pPr>
            <a:r>
              <a:rPr lang="en-US" sz="3240" b="1" i="0" u="sng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Please come up as your name is presented</a:t>
            </a:r>
            <a:endParaRPr sz="3240" b="1" i="0" u="sng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29"/>
          <p:cNvSpPr txBox="1">
            <a:spLocks noGrp="1"/>
          </p:cNvSpPr>
          <p:nvPr>
            <p:ph type="body" idx="1"/>
          </p:nvPr>
        </p:nvSpPr>
        <p:spPr>
          <a:xfrm>
            <a:off x="152399" y="1143000"/>
            <a:ext cx="47244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Captains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Most Amazing </a:t>
            </a: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Race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Hardest </a:t>
            </a: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Worker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Spirit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Rookie of the </a:t>
            </a: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Year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MVP</a:t>
            </a:r>
            <a:endParaRPr lang="en-US" sz="1530" b="1" i="1" dirty="0">
              <a:solidFill>
                <a:schemeClr val="dk1"/>
              </a:solidFill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dirty="0" smtClean="0">
                <a:solidFill>
                  <a:schemeClr val="dk1"/>
                </a:solidFill>
              </a:rPr>
              <a:t>Cardinal Award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CLC </a:t>
            </a: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Awards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Coaches </a:t>
            </a:r>
            <a:r>
              <a:rPr lang="en-US" sz="153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Award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Next years Captains</a:t>
            </a:r>
            <a:endParaRPr sz="153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8" name="Google Shape;278;p2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8464" y="4081565"/>
            <a:ext cx="1941563" cy="29485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9" name="Google Shape;279;p29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6" r="16533" b="14138"/>
          <a:stretch/>
        </p:blipFill>
        <p:spPr>
          <a:xfrm rot="10800000">
            <a:off x="3801290" y="990600"/>
            <a:ext cx="4885510" cy="4500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0"/>
          <p:cNvSpPr txBox="1">
            <a:spLocks noGrp="1"/>
          </p:cNvSpPr>
          <p:nvPr>
            <p:ph type="title"/>
          </p:nvPr>
        </p:nvSpPr>
        <p:spPr>
          <a:xfrm rot="-1088551">
            <a:off x="149956" y="4583501"/>
            <a:ext cx="4548723" cy="891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Kaushan Script"/>
              <a:buNone/>
            </a:pPr>
            <a:r>
              <a:rPr lang="en-US" sz="4400" b="0" i="0" u="none" strike="noStrike" cap="none" dirty="0" smtClean="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Timothy Halvorson</a:t>
            </a:r>
            <a:endParaRPr sz="4400" b="0" i="0" u="none" strike="noStrike" cap="none" dirty="0">
              <a:solidFill>
                <a:schemeClr val="lt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285" name="Google Shape;285;p30"/>
          <p:cNvSpPr txBox="1">
            <a:spLocks noGrp="1"/>
          </p:cNvSpPr>
          <p:nvPr>
            <p:ph type="body" idx="2"/>
          </p:nvPr>
        </p:nvSpPr>
        <p:spPr>
          <a:xfrm>
            <a:off x="5405713" y="8865"/>
            <a:ext cx="283819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"/>
              <a:buFont typeface="Noto Sans Symbols"/>
              <a:buNone/>
            </a:pPr>
            <a:endParaRPr sz="3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3" indent="0" algn="ctr" rtl="0">
              <a:lnSpc>
                <a:spcPct val="80000"/>
              </a:lnSpc>
              <a:spcBef>
                <a:spcPts val="168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Noto Sans Symbols"/>
              <a:buNone/>
            </a:pPr>
            <a:r>
              <a:rPr lang="en-US" sz="5400" b="1" i="0" u="none" strike="noStrike" cap="none" dirty="0">
                <a:solidFill>
                  <a:srgbClr val="00B050"/>
                </a:solidFill>
                <a:latin typeface="Limelight"/>
                <a:ea typeface="Limelight"/>
                <a:cs typeface="Limelight"/>
                <a:sym typeface="Limelight"/>
              </a:rPr>
              <a:t>Rookie of the year</a:t>
            </a:r>
            <a:endParaRPr sz="5400" b="0" i="0" u="none" strike="noStrike" cap="none" dirty="0">
              <a:solidFill>
                <a:srgbClr val="00B050"/>
              </a:solidFill>
              <a:latin typeface="Limelight"/>
              <a:ea typeface="Limelight"/>
              <a:cs typeface="Limelight"/>
              <a:sym typeface="Limelight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Noto Sans Symbols"/>
              <a:buNone/>
            </a:pPr>
            <a:endParaRPr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6" name="Google Shape;286;p30"/>
          <p:cNvSpPr/>
          <p:nvPr/>
        </p:nvSpPr>
        <p:spPr>
          <a:xfrm rot="1046158">
            <a:off x="3823790" y="5548013"/>
            <a:ext cx="408722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chemeClr val="lt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Elise Vomacka</a:t>
            </a:r>
            <a:endParaRPr sz="4400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7" name="Google Shape;287;p30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4957" y="194603"/>
            <a:ext cx="1181100" cy="104232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  <a:reflection stA="50000" endA="300" endPos="90000" sy="-100000" algn="bl" rotWithShape="0"/>
          </a:effectLst>
        </p:spPr>
      </p:pic>
      <p:pic>
        <p:nvPicPr>
          <p:cNvPr id="288" name="Google Shape;288;p30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137" y="981834"/>
            <a:ext cx="3734972" cy="274198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289" name="Google Shape;289;p30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7" t="11164" r="24784" b="6944"/>
          <a:stretch/>
        </p:blipFill>
        <p:spPr>
          <a:xfrm>
            <a:off x="5867400" y="2133600"/>
            <a:ext cx="2834579" cy="3893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" grpId="0"/>
      <p:bldP spid="285" grpId="0" build="p"/>
      <p:bldP spid="2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1"/>
          <p:cNvSpPr txBox="1">
            <a:spLocks noGrp="1"/>
          </p:cNvSpPr>
          <p:nvPr>
            <p:ph type="title"/>
          </p:nvPr>
        </p:nvSpPr>
        <p:spPr>
          <a:xfrm rot="20005127">
            <a:off x="129950" y="5069700"/>
            <a:ext cx="5626366" cy="1027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ourgette"/>
              <a:buNone/>
            </a:pPr>
            <a:r>
              <a:rPr lang="en-US" sz="5400" b="0" i="0" u="none" strike="noStrike" cap="none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Blake Gibson</a:t>
            </a:r>
            <a:endParaRPr sz="5400" b="0" i="0" u="none" strike="noStrike" cap="none" dirty="0">
              <a:solidFill>
                <a:schemeClr val="lt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295" name="Google Shape;295;p31"/>
          <p:cNvSpPr txBox="1">
            <a:spLocks noGrp="1"/>
          </p:cNvSpPr>
          <p:nvPr>
            <p:ph type="body" idx="1"/>
          </p:nvPr>
        </p:nvSpPr>
        <p:spPr>
          <a:xfrm>
            <a:off x="29308" y="35169"/>
            <a:ext cx="5990492" cy="119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Noto Sans Symbols"/>
              <a:buNone/>
            </a:pPr>
            <a:r>
              <a:rPr lang="en-US" sz="4800" b="1" i="1" u="none" strike="noStrike" cap="none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Most Improved </a:t>
            </a:r>
            <a:endParaRPr dirty="0"/>
          </a:p>
          <a:p>
            <a:pPr marL="0" marR="0" lvl="0" indent="0" algn="ctr" rtl="0">
              <a:spcBef>
                <a:spcPts val="156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Noto Sans Symbols"/>
              <a:buNone/>
            </a:pPr>
            <a:endParaRPr sz="4800" b="1" i="1" u="none" strike="noStrike" cap="none" dirty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156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Noto Sans Symbols"/>
              <a:buNone/>
            </a:pPr>
            <a:endParaRPr sz="4800" b="1" i="1" u="none" strike="noStrike" cap="none" dirty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6" name="Google Shape;296;p31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6853" y="962024"/>
            <a:ext cx="2063848" cy="1555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1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3" t="3505" r="21929" b="1"/>
          <a:stretch/>
        </p:blipFill>
        <p:spPr>
          <a:xfrm>
            <a:off x="425909" y="962022"/>
            <a:ext cx="2396837" cy="4411606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297;p31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7" t="41272" r="19865" b="11126"/>
          <a:stretch/>
        </p:blipFill>
        <p:spPr>
          <a:xfrm rot="16200000">
            <a:off x="5440866" y="1835965"/>
            <a:ext cx="4143376" cy="2395491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 rot="883722">
            <a:off x="4960315" y="5256848"/>
            <a:ext cx="3705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Bailey Stahl</a:t>
            </a:r>
            <a:endParaRPr lang="en-US" sz="48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 txBox="1">
            <a:spLocks noGrp="1"/>
          </p:cNvSpPr>
          <p:nvPr>
            <p:ph type="title"/>
          </p:nvPr>
        </p:nvSpPr>
        <p:spPr>
          <a:xfrm rot="-752950">
            <a:off x="113065" y="5222757"/>
            <a:ext cx="5267785" cy="1387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ourgette"/>
              <a:buNone/>
            </a:pPr>
            <a:r>
              <a:rPr lang="en-US" sz="4000" b="0" i="0" u="none" strike="noStrike" cap="none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Andrew Haugen</a:t>
            </a:r>
            <a:br>
              <a:rPr lang="en-US" sz="4000" b="0" i="0" u="none" strike="noStrike" cap="none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</a:br>
            <a:r>
              <a:rPr lang="en-US" sz="4000" dirty="0" smtClean="0">
                <a:latin typeface="Courgette"/>
                <a:ea typeface="Courgette"/>
                <a:cs typeface="Courgette"/>
                <a:sym typeface="Courgette"/>
              </a:rPr>
              <a:t>CLC Skate</a:t>
            </a:r>
            <a:endParaRPr sz="4000" b="0" i="0" u="none" strike="noStrike" cap="none" dirty="0">
              <a:solidFill>
                <a:schemeClr val="lt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6477000" cy="119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5400"/>
            </a:pPr>
            <a:r>
              <a:rPr lang="en-US" sz="5400" b="1" i="1" dirty="0">
                <a:solidFill>
                  <a:srgbClr val="FF0000"/>
                </a:solidFill>
              </a:rPr>
              <a:t>Most Amazing Race</a:t>
            </a:r>
            <a:endParaRPr sz="5400" b="1" i="1" u="none" strike="noStrike" cap="none" dirty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05" name="Google Shape;305;p32"/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7" t="4347" r="14709"/>
          <a:stretch/>
        </p:blipFill>
        <p:spPr>
          <a:xfrm rot="20945950">
            <a:off x="759570" y="1825861"/>
            <a:ext cx="2909026" cy="36219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" name="Google Shape;305;p32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9" t="16919" r="41483" b="15821"/>
          <a:stretch/>
        </p:blipFill>
        <p:spPr>
          <a:xfrm rot="794107">
            <a:off x="6370806" y="1115034"/>
            <a:ext cx="2113605" cy="416433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 rot="776126">
            <a:off x="5011766" y="531630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Marina Moyers</a:t>
            </a:r>
          </a:p>
          <a:p>
            <a:r>
              <a:rPr lang="en-US" sz="3600" dirty="0" smtClean="0">
                <a:solidFill>
                  <a:schemeClr val="lt1"/>
                </a:solidFill>
                <a:latin typeface="Courgette"/>
                <a:sym typeface="Courgette"/>
              </a:rPr>
              <a:t>Alexandria Classic</a:t>
            </a:r>
            <a:endParaRPr lang="en-US" sz="3600" dirty="0"/>
          </a:p>
        </p:txBody>
      </p:sp>
      <p:pic>
        <p:nvPicPr>
          <p:cNvPr id="8" name="Google Shape;312;p33" descr="C:\Users\haugenb\Google Drive\2015 Senior Pictures\1 Cardinal Head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187146">
            <a:off x="4157432" y="1586332"/>
            <a:ext cx="1335092" cy="1252687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  <a:reflection stA="50000" endA="295" endPos="92000" dist="101600" dir="5400000" sy="-100000" algn="bl" rotWithShape="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"/>
          <p:cNvSpPr txBox="1">
            <a:spLocks noGrp="1"/>
          </p:cNvSpPr>
          <p:nvPr>
            <p:ph type="title"/>
          </p:nvPr>
        </p:nvSpPr>
        <p:spPr>
          <a:xfrm>
            <a:off x="2779884" y="1551606"/>
            <a:ext cx="2988856" cy="189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7200"/>
            </a:pPr>
            <a:r>
              <a:rPr lang="en-US" sz="6000" b="1" dirty="0">
                <a:latin typeface="Ruge Boogie"/>
                <a:ea typeface="Ruge Boogie"/>
                <a:cs typeface="Ruge Boogie"/>
                <a:sym typeface="Ruge Boogie"/>
              </a:rPr>
              <a:t>Daniel Halvorson</a:t>
            </a:r>
            <a:endParaRPr sz="6000" b="1" i="0" u="none" strike="noStrike" cap="none" dirty="0">
              <a:solidFill>
                <a:schemeClr val="lt1"/>
              </a:solidFill>
              <a:latin typeface="Ruge Boogie"/>
              <a:ea typeface="Ruge Boogie"/>
              <a:cs typeface="Ruge Boogie"/>
              <a:sym typeface="Ruge Boogie"/>
            </a:endParaRPr>
          </a:p>
        </p:txBody>
      </p:sp>
      <p:sp>
        <p:nvSpPr>
          <p:cNvPr id="319" name="Google Shape;319;p34"/>
          <p:cNvSpPr txBox="1">
            <a:spLocks noGrp="1"/>
          </p:cNvSpPr>
          <p:nvPr>
            <p:ph type="body" idx="2"/>
          </p:nvPr>
        </p:nvSpPr>
        <p:spPr>
          <a:xfrm>
            <a:off x="667074" y="200325"/>
            <a:ext cx="4225619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80"/>
              <a:buFont typeface="Noto Sans Symbols"/>
              <a:buChar char="○"/>
            </a:pPr>
            <a:r>
              <a:rPr lang="en-US" sz="308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Hardest Worker</a:t>
            </a:r>
            <a:endParaRPr dirty="0"/>
          </a:p>
        </p:txBody>
      </p:sp>
      <p:pic>
        <p:nvPicPr>
          <p:cNvPr id="320" name="Google Shape;320;p34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1258" y="524882"/>
            <a:ext cx="1253469" cy="1120982"/>
          </a:xfrm>
          <a:prstGeom prst="rect">
            <a:avLst/>
          </a:prstGeom>
          <a:noFill/>
          <a:ln>
            <a:noFill/>
          </a:ln>
          <a:effectLst>
            <a:reflection stA="50000" endA="300" endPos="90000" dist="50800" dir="5400000" sy="-100000" algn="bl" rotWithShape="0"/>
          </a:effectLst>
        </p:spPr>
      </p:pic>
      <p:pic>
        <p:nvPicPr>
          <p:cNvPr id="321" name="Google Shape;321;p34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5" t="13879" r="19385" b="5931"/>
          <a:stretch/>
        </p:blipFill>
        <p:spPr>
          <a:xfrm>
            <a:off x="6264040" y="524882"/>
            <a:ext cx="2330918" cy="4663135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outerShdw blurRad="127000" dist="38100" dir="2700000" algn="ctr">
              <a:srgbClr val="000000">
                <a:alpha val="44705"/>
              </a:srgbClr>
            </a:outerShdw>
            <a:reflection stA="38000" endPos="28000" dist="5000" dir="5400000" sy="-100000" algn="bl" rotWithShape="0"/>
          </a:effectLst>
        </p:spPr>
      </p:pic>
      <p:sp>
        <p:nvSpPr>
          <p:cNvPr id="6" name="Google Shape;318;p34"/>
          <p:cNvSpPr txBox="1">
            <a:spLocks/>
          </p:cNvSpPr>
          <p:nvPr/>
        </p:nvSpPr>
        <p:spPr>
          <a:xfrm>
            <a:off x="3852153" y="4153710"/>
            <a:ext cx="2316837" cy="1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7200"/>
            </a:pPr>
            <a:r>
              <a:rPr lang="en-US" sz="6000" b="1" dirty="0" smtClean="0">
                <a:latin typeface="Rage Italic" panose="03070502040507070304" pitchFamily="66" charset="0"/>
                <a:ea typeface="Ruge Boogie"/>
                <a:cs typeface="Ruge Boogie"/>
                <a:sym typeface="Ruge Boogie"/>
              </a:rPr>
              <a:t>Parker Cook</a:t>
            </a:r>
            <a:endParaRPr lang="en-US" sz="6000" b="1" dirty="0">
              <a:latin typeface="Rage Italic" panose="03070502040507070304" pitchFamily="66" charset="0"/>
              <a:ea typeface="Ruge Boogie"/>
              <a:cs typeface="Ruge Boogie"/>
              <a:sym typeface="Ruge Boogie"/>
            </a:endParaRPr>
          </a:p>
        </p:txBody>
      </p:sp>
      <p:pic>
        <p:nvPicPr>
          <p:cNvPr id="7" name="Google Shape;321;p34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2" t="14542" r="19281" b="10965"/>
          <a:stretch/>
        </p:blipFill>
        <p:spPr>
          <a:xfrm>
            <a:off x="226978" y="1066800"/>
            <a:ext cx="2457856" cy="458222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outerShdw blurRad="127000" dist="38100" dir="2700000" algn="ctr">
              <a:srgbClr val="000000">
                <a:alpha val="44705"/>
              </a:srgbClr>
            </a:outerShdw>
            <a:reflection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6"/>
          <p:cNvSpPr txBox="1">
            <a:spLocks noGrp="1"/>
          </p:cNvSpPr>
          <p:nvPr>
            <p:ph type="title"/>
          </p:nvPr>
        </p:nvSpPr>
        <p:spPr>
          <a:xfrm rot="20235646">
            <a:off x="735729" y="4595548"/>
            <a:ext cx="3921015" cy="140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ibeye"/>
              <a:buNone/>
            </a:pPr>
            <a:r>
              <a:rPr lang="en-US" sz="4400" b="0" i="0" u="none" strike="noStrike" cap="none" dirty="0" smtClean="0">
                <a:solidFill>
                  <a:schemeClr val="lt1"/>
                </a:solidFill>
                <a:latin typeface="Ribeye"/>
                <a:ea typeface="Ribeye"/>
                <a:cs typeface="Ribeye"/>
                <a:sym typeface="Ribeye"/>
              </a:rPr>
              <a:t>Marquis Christenson</a:t>
            </a:r>
            <a:endParaRPr sz="4400" b="0" i="0" u="none" strike="noStrike" cap="none" dirty="0">
              <a:solidFill>
                <a:schemeClr val="lt1"/>
              </a:solidFill>
              <a:latin typeface="Ribeye"/>
              <a:ea typeface="Ribeye"/>
              <a:cs typeface="Ribeye"/>
              <a:sym typeface="Ribeye"/>
            </a:endParaRPr>
          </a:p>
        </p:txBody>
      </p:sp>
      <p:sp>
        <p:nvSpPr>
          <p:cNvPr id="335" name="Google Shape;335;p36"/>
          <p:cNvSpPr txBox="1">
            <a:spLocks noGrp="1"/>
          </p:cNvSpPr>
          <p:nvPr>
            <p:ph type="body" idx="1"/>
          </p:nvPr>
        </p:nvSpPr>
        <p:spPr>
          <a:xfrm>
            <a:off x="1873475" y="304800"/>
            <a:ext cx="5638800" cy="76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None/>
            </a:pPr>
            <a:r>
              <a:rPr lang="en-US" sz="3600" b="1" i="0" u="none" strike="noStrike" cap="none" dirty="0" smtClean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  <a:t>Spirit Award</a:t>
            </a:r>
            <a:endParaRPr sz="1200" b="1" i="0" u="none" strike="noStrike" cap="none" dirty="0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6" name="Google Shape;336;p3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23" y="1135007"/>
            <a:ext cx="1434904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37" name="Google Shape;337;p36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2" t="3099" r="17227" b="4801"/>
          <a:stretch/>
        </p:blipFill>
        <p:spPr>
          <a:xfrm rot="-1344408">
            <a:off x="705824" y="1133786"/>
            <a:ext cx="2941448" cy="357092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338" name="Google Shape;338;p36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9" t="14652" r="38412" b="28834"/>
          <a:stretch/>
        </p:blipFill>
        <p:spPr>
          <a:xfrm rot="1487236">
            <a:off x="5780470" y="626491"/>
            <a:ext cx="2453659" cy="418233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339" name="Google Shape;339;p36"/>
          <p:cNvSpPr txBox="1"/>
          <p:nvPr/>
        </p:nvSpPr>
        <p:spPr>
          <a:xfrm rot="1459359">
            <a:off x="4225022" y="4798708"/>
            <a:ext cx="4436753" cy="995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lt1"/>
                </a:solidFill>
                <a:latin typeface="Ribeye"/>
                <a:ea typeface="Ribeye"/>
                <a:cs typeface="Ribeye"/>
                <a:sym typeface="Ribeye"/>
              </a:rPr>
              <a:t>Joely Palmer </a:t>
            </a:r>
            <a:endParaRPr sz="4800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/>
      <p:bldP spid="3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8"/>
          <p:cNvSpPr txBox="1">
            <a:spLocks noGrp="1"/>
          </p:cNvSpPr>
          <p:nvPr>
            <p:ph type="title"/>
          </p:nvPr>
        </p:nvSpPr>
        <p:spPr>
          <a:xfrm>
            <a:off x="1041807" y="5055158"/>
            <a:ext cx="75914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Pinyon Script"/>
              <a:buNone/>
            </a:pPr>
            <a:r>
              <a:rPr lang="en-US" sz="8800" b="1" i="0" u="none" strike="noStrike" cap="none" dirty="0" smtClean="0">
                <a:solidFill>
                  <a:srgbClr val="0C0C0C"/>
                </a:solidFill>
                <a:latin typeface="Pinyon Script"/>
                <a:ea typeface="Pinyon Script"/>
                <a:cs typeface="Pinyon Script"/>
                <a:sym typeface="Pinyon Script"/>
              </a:rPr>
              <a:t>Andrew Haugen</a:t>
            </a:r>
            <a:endParaRPr sz="8800" b="1" i="0" u="none" strike="noStrike" cap="none" dirty="0">
              <a:solidFill>
                <a:srgbClr val="0C0C0C"/>
              </a:solidFill>
              <a:latin typeface="Pinyon Script"/>
              <a:ea typeface="Pinyon Script"/>
              <a:cs typeface="Pinyon Script"/>
              <a:sym typeface="Pinyon Script"/>
            </a:endParaRPr>
          </a:p>
        </p:txBody>
      </p:sp>
      <p:sp>
        <p:nvSpPr>
          <p:cNvPr id="353" name="Google Shape;353;p38"/>
          <p:cNvSpPr txBox="1">
            <a:spLocks noGrp="1"/>
          </p:cNvSpPr>
          <p:nvPr>
            <p:ph type="body" idx="1"/>
          </p:nvPr>
        </p:nvSpPr>
        <p:spPr>
          <a:xfrm>
            <a:off x="457200" y="533400"/>
            <a:ext cx="3211773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0"/>
              <a:buFont typeface="Noto Sans Symbols"/>
              <a:buNone/>
            </a:pPr>
            <a:r>
              <a:rPr lang="en-US" sz="9600" b="1" i="1" u="none" strike="noStrike" cap="none" dirty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MVP</a:t>
            </a:r>
            <a:endParaRPr sz="9600" b="1" i="1" u="none" strike="noStrike" cap="none" dirty="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4" name="Google Shape;354;p38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766421"/>
            <a:ext cx="2162175" cy="1729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8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9" t="11497" r="11729" b="4881"/>
          <a:stretch/>
        </p:blipFill>
        <p:spPr>
          <a:xfrm rot="1033374">
            <a:off x="4252306" y="981017"/>
            <a:ext cx="3940635" cy="357080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7"/>
          <p:cNvSpPr txBox="1">
            <a:spLocks noGrp="1"/>
          </p:cNvSpPr>
          <p:nvPr>
            <p:ph type="title"/>
          </p:nvPr>
        </p:nvSpPr>
        <p:spPr>
          <a:xfrm>
            <a:off x="866774" y="485775"/>
            <a:ext cx="715327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Eater"/>
              <a:buNone/>
            </a:pPr>
            <a:r>
              <a:rPr lang="en-US" sz="5400" b="1" i="1" u="none" strike="noStrike" cap="none" dirty="0" smtClean="0">
                <a:solidFill>
                  <a:schemeClr val="lt1"/>
                </a:solidFill>
                <a:latin typeface="Castellar" panose="020A0402060406010301" pitchFamily="18" charset="0"/>
                <a:ea typeface="Eater"/>
                <a:cs typeface="Eater"/>
                <a:sym typeface="Eater"/>
              </a:rPr>
              <a:t>Marina Moyers</a:t>
            </a:r>
            <a:endParaRPr sz="5400" b="1" i="1" u="none" strike="noStrike" cap="none" dirty="0">
              <a:solidFill>
                <a:schemeClr val="lt1"/>
              </a:solidFill>
              <a:latin typeface="Castellar" panose="020A0402060406010301" pitchFamily="18" charset="0"/>
              <a:ea typeface="Eater"/>
              <a:cs typeface="Eater"/>
              <a:sym typeface="Eater"/>
            </a:endParaRPr>
          </a:p>
        </p:txBody>
      </p:sp>
      <p:sp>
        <p:nvSpPr>
          <p:cNvPr id="345" name="Google Shape;345;p37"/>
          <p:cNvSpPr txBox="1">
            <a:spLocks noGrp="1"/>
          </p:cNvSpPr>
          <p:nvPr>
            <p:ph type="body" idx="1"/>
          </p:nvPr>
        </p:nvSpPr>
        <p:spPr>
          <a:xfrm>
            <a:off x="1409699" y="4648200"/>
            <a:ext cx="3114675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0"/>
              <a:buFont typeface="Noto Sans Symbols"/>
              <a:buNone/>
            </a:pPr>
            <a:r>
              <a:rPr lang="en-US" sz="96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MVP</a:t>
            </a:r>
            <a:endParaRPr sz="96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7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2575" y="2327046"/>
            <a:ext cx="1752600" cy="154668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347" name="Google Shape;347;p37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2" t="16414" r="30679" b="23730"/>
          <a:stretch/>
        </p:blipFill>
        <p:spPr>
          <a:xfrm rot="20834940">
            <a:off x="4487412" y="2098195"/>
            <a:ext cx="3645920" cy="3869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995" y="745031"/>
            <a:ext cx="4301859" cy="714116"/>
          </a:xfrm>
        </p:spPr>
        <p:txBody>
          <a:bodyPr/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Cardinal Award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186" y="1624519"/>
            <a:ext cx="8822988" cy="4056433"/>
          </a:xfrm>
        </p:spPr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</a:rPr>
              <a:t>Willmar</a:t>
            </a:r>
            <a:r>
              <a:rPr lang="en-US" sz="1800" b="1" dirty="0">
                <a:solidFill>
                  <a:schemeClr val="bg1"/>
                </a:solidFill>
              </a:rPr>
              <a:t> stands for: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W</a:t>
            </a:r>
            <a:r>
              <a:rPr lang="en-US" sz="1800" b="1" dirty="0">
                <a:solidFill>
                  <a:schemeClr val="bg1"/>
                </a:solidFill>
              </a:rPr>
              <a:t>orking Hard by giving your best effort at all times.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sz="1800" b="1" dirty="0">
                <a:solidFill>
                  <a:schemeClr val="bg1"/>
                </a:solidFill>
              </a:rPr>
              <a:t>nvolve your teammates by cheering them on.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L</a:t>
            </a:r>
            <a:r>
              <a:rPr lang="en-US" sz="1800" b="1" dirty="0">
                <a:solidFill>
                  <a:schemeClr val="bg1"/>
                </a:solidFill>
              </a:rPr>
              <a:t>ife Lessons are learned through Dignity, Integrity, and Grace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L</a:t>
            </a:r>
            <a:r>
              <a:rPr lang="en-US" sz="1800" b="1" dirty="0">
                <a:solidFill>
                  <a:schemeClr val="bg1"/>
                </a:solidFill>
              </a:rPr>
              <a:t>ove the sport.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sz="1800" b="1" dirty="0">
                <a:solidFill>
                  <a:schemeClr val="bg1"/>
                </a:solidFill>
              </a:rPr>
              <a:t>entally push yourself to do better, to be better, and to overcome defeat.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n-US" sz="1800" b="1" dirty="0">
                <a:solidFill>
                  <a:schemeClr val="bg1"/>
                </a:solidFill>
              </a:rPr>
              <a:t>ttitude by keeping yourself positive.</a:t>
            </a:r>
            <a:endParaRPr lang="en-US" sz="1800" dirty="0">
              <a:solidFill>
                <a:schemeClr val="bg1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R</a:t>
            </a:r>
            <a:r>
              <a:rPr lang="en-US" sz="1800" b="1" dirty="0">
                <a:solidFill>
                  <a:schemeClr val="bg1"/>
                </a:solidFill>
              </a:rPr>
              <a:t>epresent the </a:t>
            </a:r>
            <a:r>
              <a:rPr lang="en-US" sz="1800" b="1" dirty="0">
                <a:solidFill>
                  <a:srgbClr val="FF0000"/>
                </a:solidFill>
              </a:rPr>
              <a:t>R</a:t>
            </a:r>
            <a:r>
              <a:rPr lang="en-US" sz="1800" b="1" dirty="0">
                <a:solidFill>
                  <a:schemeClr val="bg1"/>
                </a:solidFill>
              </a:rPr>
              <a:t>ed by </a:t>
            </a:r>
            <a:r>
              <a:rPr lang="en-US" sz="1800" b="1" dirty="0">
                <a:solidFill>
                  <a:srgbClr val="FF0000"/>
                </a:solidFill>
              </a:rPr>
              <a:t>R</a:t>
            </a:r>
            <a:r>
              <a:rPr lang="en-US" sz="1800" b="1" dirty="0">
                <a:solidFill>
                  <a:schemeClr val="bg1"/>
                </a:solidFill>
              </a:rPr>
              <a:t>especting yourself and others.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06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4" t="4387" r="22031" b="8382"/>
          <a:stretch/>
        </p:blipFill>
        <p:spPr>
          <a:xfrm>
            <a:off x="5515582" y="717513"/>
            <a:ext cx="3054262" cy="5134008"/>
          </a:xfrm>
          <a:prstGeom prst="ellipse">
            <a:avLst/>
          </a:prstGeom>
          <a:noFill/>
          <a:ln w="76200" cap="flat" cmpd="sng">
            <a:solidFill>
              <a:srgbClr val="FDC51B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" name="Picture Placeholder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8" t="17669" r="27011" b="34841"/>
          <a:stretch/>
        </p:blipFill>
        <p:spPr>
          <a:xfrm>
            <a:off x="637310" y="717513"/>
            <a:ext cx="2706942" cy="52746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122578" y="284673"/>
            <a:ext cx="2684835" cy="164185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 i="1" dirty="0" smtClean="0">
                <a:solidFill>
                  <a:srgbClr val="FF0000"/>
                </a:solidFill>
              </a:rPr>
              <a:t>Cardinal Award</a:t>
            </a:r>
            <a:endParaRPr lang="en-US" sz="4800" b="1" i="1" dirty="0">
              <a:solidFill>
                <a:srgbClr val="FF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98834" y="5992161"/>
            <a:ext cx="4301859" cy="7141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i="1" dirty="0" smtClean="0">
                <a:solidFill>
                  <a:schemeClr val="tx1"/>
                </a:solidFill>
              </a:rPr>
              <a:t>Daniel Halvorson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417345" y="5992161"/>
            <a:ext cx="3250735" cy="7141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b="1" i="1" dirty="0" smtClean="0">
                <a:solidFill>
                  <a:schemeClr val="tx1"/>
                </a:solidFill>
              </a:rPr>
              <a:t>Joely Palmer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pic>
        <p:nvPicPr>
          <p:cNvPr id="8" name="Google Shape;369;p40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71403" y="1843144"/>
            <a:ext cx="1587184" cy="144137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50000" endA="295" endPos="92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076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9"/>
          <p:cNvSpPr txBox="1">
            <a:spLocks noGrp="1"/>
          </p:cNvSpPr>
          <p:nvPr>
            <p:ph type="title"/>
          </p:nvPr>
        </p:nvSpPr>
        <p:spPr>
          <a:xfrm rot="-529859">
            <a:off x="-188972" y="568230"/>
            <a:ext cx="5286541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veat"/>
              <a:buNone/>
            </a:pPr>
            <a:r>
              <a:rPr lang="en-US" sz="7200" b="0" i="0" u="none" strike="noStrike" cap="none" dirty="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Coaches Award</a:t>
            </a:r>
            <a:endParaRPr sz="7200" b="0" i="0" u="none" strike="noStrike" cap="none" dirty="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61" name="Google Shape;361;p39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8601" y="335026"/>
            <a:ext cx="1400755" cy="1145569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362" name="Google Shape;362;p39"/>
          <p:cNvSpPr/>
          <p:nvPr/>
        </p:nvSpPr>
        <p:spPr>
          <a:xfrm>
            <a:off x="224164" y="5538385"/>
            <a:ext cx="8875837" cy="664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smtClean="0">
                <a:solidFill>
                  <a:schemeClr val="lt1"/>
                </a:solidFill>
                <a:latin typeface="Bad Script"/>
                <a:ea typeface="Bad Script"/>
                <a:cs typeface="Bad Script"/>
                <a:sym typeface="Bad Script"/>
              </a:rPr>
              <a:t>Hayden Anderson &amp; Daphne Barrera</a:t>
            </a:r>
            <a:endParaRPr sz="4800" dirty="0">
              <a:solidFill>
                <a:schemeClr val="lt1"/>
              </a:solidFill>
              <a:latin typeface="Bad Script"/>
              <a:ea typeface="Bad Script"/>
              <a:cs typeface="Bad Script"/>
              <a:sym typeface="Bad Script"/>
            </a:endParaRPr>
          </a:p>
        </p:txBody>
      </p:sp>
      <p:pic>
        <p:nvPicPr>
          <p:cNvPr id="363" name="Google Shape;363;p39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9" t="21932" r="1262"/>
          <a:stretch/>
        </p:blipFill>
        <p:spPr>
          <a:xfrm rot="20789677">
            <a:off x="4960875" y="2026870"/>
            <a:ext cx="3432279" cy="296524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  <a:reflection stA="38000" endPos="28000" dist="5000" dir="5400000" sy="-100000" algn="bl" rotWithShape="0"/>
          </a:effectLst>
        </p:spPr>
      </p:pic>
      <p:pic>
        <p:nvPicPr>
          <p:cNvPr id="6" name="Google Shape;363;p39"/>
          <p:cNvPicPr preferRelativeResize="0"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1" t="13306" r="16936"/>
          <a:stretch/>
        </p:blipFill>
        <p:spPr>
          <a:xfrm rot="810119">
            <a:off x="903193" y="1967566"/>
            <a:ext cx="2854244" cy="320502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  <a:reflection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"/>
          <p:cNvSpPr txBox="1">
            <a:spLocks noGrp="1"/>
          </p:cNvSpPr>
          <p:nvPr>
            <p:ph type="title"/>
          </p:nvPr>
        </p:nvSpPr>
        <p:spPr>
          <a:xfrm>
            <a:off x="143219" y="152400"/>
            <a:ext cx="874739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ourgette"/>
              <a:buNone/>
            </a:pPr>
            <a:r>
              <a:rPr lang="en-US" sz="7200" b="0" i="1" u="none" strike="noStrike" cap="none" dirty="0" smtClean="0">
                <a:solidFill>
                  <a:schemeClr val="lt1"/>
                </a:solidFill>
                <a:latin typeface="Courgette"/>
                <a:ea typeface="Courgette"/>
                <a:cs typeface="Courgette"/>
                <a:sym typeface="Courgette"/>
              </a:rPr>
              <a:t>Best Manager Ever!</a:t>
            </a:r>
            <a:endParaRPr sz="7200" b="0" i="1" u="none" strike="noStrike" cap="none" dirty="0">
              <a:solidFill>
                <a:schemeClr val="lt1"/>
              </a:solidFill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369" name="Google Shape;369;p40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4955" y="3395031"/>
            <a:ext cx="1587184" cy="144137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50000" endA="295" endPos="92000" dist="101600" dir="5400000" sy="-100000" algn="bl" rotWithShape="0"/>
          </a:effectLst>
        </p:spPr>
      </p:pic>
      <p:sp>
        <p:nvSpPr>
          <p:cNvPr id="370" name="Google Shape;370;p40"/>
          <p:cNvSpPr/>
          <p:nvPr/>
        </p:nvSpPr>
        <p:spPr>
          <a:xfrm rot="1868120">
            <a:off x="402560" y="4552864"/>
            <a:ext cx="3363113" cy="144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1" dirty="0">
                <a:solidFill>
                  <a:srgbClr val="942102"/>
                </a:solidFill>
                <a:latin typeface="Meddon"/>
                <a:ea typeface="Meddon"/>
                <a:cs typeface="Meddon"/>
                <a:sym typeface="Meddon"/>
              </a:rPr>
              <a:t>Courtney Carlson</a:t>
            </a:r>
            <a:endParaRPr sz="4000" b="1" i="1" dirty="0">
              <a:solidFill>
                <a:srgbClr val="942102"/>
              </a:solidFill>
              <a:latin typeface="Meddon"/>
              <a:ea typeface="Meddon"/>
              <a:cs typeface="Meddon"/>
              <a:sym typeface="Meddon"/>
            </a:endParaRPr>
          </a:p>
        </p:txBody>
      </p:sp>
      <p:pic>
        <p:nvPicPr>
          <p:cNvPr id="371" name="Google Shape;371;p40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5" r="6644"/>
          <a:stretch/>
        </p:blipFill>
        <p:spPr>
          <a:xfrm>
            <a:off x="2534158" y="1303310"/>
            <a:ext cx="3965513" cy="41834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Verdana"/>
              <a:buNone/>
            </a:pPr>
            <a:r>
              <a:rPr lang="en-US" sz="3600" b="1" i="0" u="sng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CLC – Performer of the Week</a:t>
            </a:r>
            <a:endParaRPr sz="3600" b="1" i="0" u="sng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77" name="Google Shape;377;p41"/>
          <p:cNvSpPr txBox="1">
            <a:spLocks noGrp="1"/>
          </p:cNvSpPr>
          <p:nvPr>
            <p:ph type="body" idx="1"/>
          </p:nvPr>
        </p:nvSpPr>
        <p:spPr>
          <a:xfrm>
            <a:off x="38100" y="1295400"/>
            <a:ext cx="48006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18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12/10 Andrew Haugen</a:t>
            </a:r>
            <a:endParaRPr dirty="0"/>
          </a:p>
          <a:p>
            <a:pPr marL="342900" marR="0" lvl="0" indent="-2286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 sz="18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18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12/10 Marina Moyers</a:t>
            </a:r>
            <a:endParaRPr dirty="0"/>
          </a:p>
          <a:p>
            <a:pPr marL="342900" marR="0" lvl="0" indent="-2286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 sz="18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18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12/17 Parker Cook</a:t>
            </a:r>
            <a:endParaRPr dirty="0"/>
          </a:p>
          <a:p>
            <a:pPr marL="342900" marR="0" lvl="0" indent="-2286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endParaRPr sz="18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18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12/24 Daniel Halvorson</a:t>
            </a:r>
            <a:endParaRPr sz="18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78" name="Google Shape;378;p41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2246" y="4819674"/>
            <a:ext cx="2026965" cy="1788810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4705"/>
              </a:srgbClr>
            </a:outerShdw>
          </a:effectLst>
        </p:spPr>
      </p:pic>
      <p:pic>
        <p:nvPicPr>
          <p:cNvPr id="379" name="Google Shape;379;p41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0" t="16842" r="8983" b="22764"/>
          <a:stretch/>
        </p:blipFill>
        <p:spPr>
          <a:xfrm rot="12408532">
            <a:off x="3781179" y="1883285"/>
            <a:ext cx="4556455" cy="2634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240"/>
              <a:buFont typeface="Verdana"/>
              <a:buNone/>
            </a:pPr>
            <a:r>
              <a:rPr lang="en-US" sz="3240" b="1" i="0" u="sng" strike="noStrike" cap="none" dirty="0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CLC – Honorable Mention All Conference (at Large)</a:t>
            </a:r>
            <a:endParaRPr sz="3240" b="1" i="0" u="sng" strike="noStrike" cap="none" dirty="0">
              <a:solidFill>
                <a:srgbClr val="7030A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85" name="Google Shape;385;p42"/>
          <p:cNvSpPr txBox="1">
            <a:spLocks noGrp="1"/>
          </p:cNvSpPr>
          <p:nvPr>
            <p:ph type="body" idx="1"/>
          </p:nvPr>
        </p:nvSpPr>
        <p:spPr>
          <a:xfrm>
            <a:off x="228599" y="1492827"/>
            <a:ext cx="5621357" cy="130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3200" b="1" i="1" u="none" strike="noStrike" cap="none" dirty="0" smtClean="0">
                <a:solidFill>
                  <a:schemeClr val="dk1"/>
                </a:solidFill>
                <a:sym typeface="Verdana"/>
              </a:rPr>
              <a:t>Parker Cook</a:t>
            </a:r>
            <a:endParaRPr sz="3200" b="1" i="1" u="none" strike="noStrike" cap="none" dirty="0">
              <a:solidFill>
                <a:schemeClr val="dk1"/>
              </a:solidFill>
              <a:sym typeface="Verdana"/>
            </a:endParaRPr>
          </a:p>
          <a:p>
            <a:pPr marL="342900" marR="0" lvl="0" indent="-342900" algn="l" rtl="0">
              <a:spcBef>
                <a:spcPts val="9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○"/>
            </a:pPr>
            <a:r>
              <a:rPr lang="en-US" sz="3200" b="1" i="1" u="none" strike="noStrike" cap="none" dirty="0" smtClean="0">
                <a:solidFill>
                  <a:schemeClr val="dk1"/>
                </a:solidFill>
                <a:sym typeface="Verdana"/>
              </a:rPr>
              <a:t>Marquis Christenson</a:t>
            </a:r>
            <a:endParaRPr sz="3200" b="1" i="1" u="none" strike="noStrike" cap="none" dirty="0">
              <a:solidFill>
                <a:schemeClr val="dk1"/>
              </a:solidFill>
              <a:sym typeface="Verdana"/>
            </a:endParaRPr>
          </a:p>
        </p:txBody>
      </p:sp>
      <p:pic>
        <p:nvPicPr>
          <p:cNvPr id="386" name="Google Shape;386;p4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956" y="2143882"/>
            <a:ext cx="2836844" cy="2670489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4705"/>
              </a:srgbClr>
            </a:outerShdw>
          </a:effectLst>
        </p:spPr>
      </p:pic>
      <p:pic>
        <p:nvPicPr>
          <p:cNvPr id="387" name="Google Shape;387;p42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3" r="7879" b="20078"/>
          <a:stretch/>
        </p:blipFill>
        <p:spPr>
          <a:xfrm rot="10800000">
            <a:off x="788221" y="3303610"/>
            <a:ext cx="4026096" cy="326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860" y="88136"/>
            <a:ext cx="7414352" cy="1355074"/>
          </a:xfrm>
        </p:spPr>
        <p:txBody>
          <a:bodyPr/>
          <a:lstStyle/>
          <a:p>
            <a:r>
              <a:rPr lang="en-US" sz="4000" b="1" u="sng" dirty="0">
                <a:solidFill>
                  <a:srgbClr val="7030A0"/>
                </a:solidFill>
              </a:rPr>
              <a:t>CLC – Honorable Mention All Conference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407" y="2825566"/>
            <a:ext cx="3297954" cy="1642030"/>
          </a:xfrm>
        </p:spPr>
        <p:txBody>
          <a:bodyPr/>
          <a:lstStyle/>
          <a:p>
            <a:pPr lvl="0"/>
            <a:r>
              <a:rPr lang="en-US" sz="4400" b="1" i="1" dirty="0" smtClean="0">
                <a:solidFill>
                  <a:schemeClr val="dk1"/>
                </a:solidFill>
              </a:rPr>
              <a:t>Andrew Haugen</a:t>
            </a:r>
            <a:endParaRPr lang="en-US" sz="4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5" t="-1364" r="5695" b="1364"/>
          <a:stretch/>
        </p:blipFill>
        <p:spPr>
          <a:xfrm rot="10800000">
            <a:off x="3721751" y="1222870"/>
            <a:ext cx="5100070" cy="4847422"/>
          </a:xfrm>
        </p:spPr>
      </p:pic>
    </p:spTree>
    <p:extLst>
      <p:ext uri="{BB962C8B-B14F-4D97-AF65-F5344CB8AC3E}">
        <p14:creationId xmlns:p14="http://schemas.microsoft.com/office/powerpoint/2010/main" val="211269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3"/>
          <p:cNvSpPr txBox="1">
            <a:spLocks noGrp="1"/>
          </p:cNvSpPr>
          <p:nvPr>
            <p:ph type="title"/>
          </p:nvPr>
        </p:nvSpPr>
        <p:spPr>
          <a:xfrm>
            <a:off x="1543455" y="872959"/>
            <a:ext cx="6741268" cy="163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buClr>
                <a:srgbClr val="002060"/>
              </a:buClr>
              <a:buSzPts val="7200"/>
            </a:pPr>
            <a:r>
              <a:rPr lang="en-US" sz="3200" b="1" dirty="0" smtClean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rPr>
              <a:t>Section All </a:t>
            </a:r>
            <a:r>
              <a:rPr lang="en-US" sz="3200" b="1" dirty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rPr>
              <a:t>State </a:t>
            </a:r>
            <a:r>
              <a:rPr lang="en-US" sz="3200" b="1" dirty="0" smtClean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rPr>
              <a:t>Academic – 3.9</a:t>
            </a:r>
            <a:r>
              <a:rPr lang="en-US" sz="3200" b="1" i="1" u="none" strike="noStrike" cap="none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/>
            </a:r>
            <a:br>
              <a:rPr lang="en-US" sz="3200" b="1" i="1" u="none" strike="noStrike" cap="none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u="none" strike="noStrike" cap="none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Sydney Lanning</a:t>
            </a:r>
            <a:br>
              <a:rPr lang="en-US" sz="3200" b="1" i="1" u="none" strike="noStrike" cap="none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Elise Vomacka</a:t>
            </a:r>
            <a:endParaRPr sz="3200" b="1" i="1" u="none" strike="noStrike" cap="none" dirty="0">
              <a:solidFill>
                <a:srgbClr val="002060"/>
              </a:solidFill>
              <a:latin typeface="MV Boli" panose="02000500030200090000" pitchFamily="2" charset="0"/>
              <a:ea typeface="Pinyon Script"/>
              <a:cs typeface="MV Boli" panose="02000500030200090000" pitchFamily="2" charset="0"/>
              <a:sym typeface="Pinyon Script"/>
            </a:endParaRPr>
          </a:p>
        </p:txBody>
      </p:sp>
      <p:pic>
        <p:nvPicPr>
          <p:cNvPr id="394" name="Google Shape;394;p43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5259" y="5481732"/>
            <a:ext cx="1313761" cy="116225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2941"/>
              </a:srgbClr>
            </a:outerShdw>
          </a:effectLst>
        </p:spPr>
      </p:pic>
      <p:pic>
        <p:nvPicPr>
          <p:cNvPr id="5" name="Google Shape;394;p43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20" y="291830"/>
            <a:ext cx="1313761" cy="1162259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2941"/>
              </a:srgbClr>
            </a:outerShdw>
          </a:effectLst>
        </p:spPr>
      </p:pic>
      <p:sp>
        <p:nvSpPr>
          <p:cNvPr id="6" name="Google Shape;392;p43"/>
          <p:cNvSpPr txBox="1">
            <a:spLocks/>
          </p:cNvSpPr>
          <p:nvPr/>
        </p:nvSpPr>
        <p:spPr>
          <a:xfrm>
            <a:off x="1391055" y="291830"/>
            <a:ext cx="6741268" cy="68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2060"/>
              </a:buClr>
              <a:buSzPts val="7200"/>
            </a:pPr>
            <a:r>
              <a:rPr lang="en-US" sz="4400" b="1" i="1" u="sng" dirty="0" smtClean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rPr>
              <a:t>Seniors</a:t>
            </a:r>
            <a:endParaRPr lang="en-US" sz="3200" b="1" i="1" dirty="0">
              <a:solidFill>
                <a:srgbClr val="002060"/>
              </a:solidFill>
              <a:latin typeface="MV Boli" panose="02000500030200090000" pitchFamily="2" charset="0"/>
              <a:ea typeface="Pinyon Script"/>
              <a:cs typeface="MV Boli" panose="02000500030200090000" pitchFamily="2" charset="0"/>
              <a:sym typeface="Pinyon Script"/>
            </a:endParaRPr>
          </a:p>
        </p:txBody>
      </p:sp>
      <p:sp>
        <p:nvSpPr>
          <p:cNvPr id="7" name="Google Shape;392;p43"/>
          <p:cNvSpPr txBox="1">
            <a:spLocks/>
          </p:cNvSpPr>
          <p:nvPr/>
        </p:nvSpPr>
        <p:spPr>
          <a:xfrm>
            <a:off x="1543455" y="2503668"/>
            <a:ext cx="6741268" cy="366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None/>
              <a:defRPr sz="24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rgbClr val="002060"/>
              </a:buClr>
              <a:buSzPts val="7200"/>
            </a:pP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/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/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dirty="0" smtClean="0">
                <a:solidFill>
                  <a:srgbClr val="C00000"/>
                </a:solidFill>
                <a:latin typeface="Teko"/>
                <a:ea typeface="Teko"/>
                <a:cs typeface="Teko"/>
                <a:sym typeface="Teko"/>
              </a:rPr>
              <a:t>CLC Scholar Athlete – 3.4</a:t>
            </a: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/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Andrew Haugen</a:t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Marquis Christenson</a:t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Blake Gibson</a:t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Daphne Barrera</a:t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Sydney Lanning</a:t>
            </a:r>
            <a:b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</a:br>
            <a:r>
              <a:rPr lang="en-US" sz="3200" b="1" i="1" dirty="0" smtClean="0">
                <a:solidFill>
                  <a:srgbClr val="002060"/>
                </a:solidFill>
                <a:latin typeface="MV Boli" panose="02000500030200090000" pitchFamily="2" charset="0"/>
                <a:ea typeface="Pinyon Script"/>
                <a:cs typeface="MV Boli" panose="02000500030200090000" pitchFamily="2" charset="0"/>
                <a:sym typeface="Pinyon Script"/>
              </a:rPr>
              <a:t>Elise Vomacka</a:t>
            </a:r>
            <a:endParaRPr lang="en-US" sz="3200" b="1" i="1" dirty="0">
              <a:solidFill>
                <a:srgbClr val="002060"/>
              </a:solidFill>
              <a:latin typeface="MV Boli" panose="02000500030200090000" pitchFamily="2" charset="0"/>
              <a:ea typeface="Pinyon Script"/>
              <a:cs typeface="MV Boli" panose="02000500030200090000" pitchFamily="2" charset="0"/>
              <a:sym typeface="Pinyon Scrip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4"/>
          <p:cNvSpPr txBox="1">
            <a:spLocks noGrp="1"/>
          </p:cNvSpPr>
          <p:nvPr>
            <p:ph type="title"/>
          </p:nvPr>
        </p:nvSpPr>
        <p:spPr>
          <a:xfrm>
            <a:off x="685800" y="228600"/>
            <a:ext cx="7772400" cy="91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 sz="48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Participation Awards</a:t>
            </a:r>
            <a:endParaRPr sz="4800" b="1" i="1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44"/>
          <p:cNvSpPr txBox="1">
            <a:spLocks noGrp="1"/>
          </p:cNvSpPr>
          <p:nvPr>
            <p:ph type="body" idx="1"/>
          </p:nvPr>
        </p:nvSpPr>
        <p:spPr>
          <a:xfrm>
            <a:off x="4767334" y="1586740"/>
            <a:ext cx="4114800" cy="4271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b="0" i="0" u="none" strike="noStrike" cap="none" dirty="0" smtClean="0">
                <a:solidFill>
                  <a:srgbClr val="00B0F0"/>
                </a:solidFill>
                <a:latin typeface="Algerian"/>
                <a:ea typeface="Algerian"/>
                <a:cs typeface="Algerian"/>
                <a:sym typeface="Algerian"/>
              </a:rPr>
              <a:t>Eleanor </a:t>
            </a:r>
            <a:r>
              <a:rPr lang="en-US" sz="2800" b="0" i="0" u="none" strike="noStrike" cap="none" dirty="0">
                <a:solidFill>
                  <a:srgbClr val="00B0F0"/>
                </a:solidFill>
                <a:latin typeface="Algerian"/>
                <a:ea typeface="Algerian"/>
                <a:cs typeface="Algerian"/>
                <a:sym typeface="Algerian"/>
              </a:rPr>
              <a:t>Schmitz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b="0" i="0" u="none" strike="noStrike" cap="none" dirty="0">
                <a:solidFill>
                  <a:srgbClr val="00B0F0"/>
                </a:solidFill>
                <a:latin typeface="Algerian"/>
                <a:ea typeface="Algerian"/>
                <a:cs typeface="Algerian"/>
                <a:sym typeface="Algerian"/>
              </a:rPr>
              <a:t>Carly Haines</a:t>
            </a:r>
            <a:endParaRPr dirty="0">
              <a:solidFill>
                <a:srgbClr val="00B0F0"/>
              </a:solidFill>
            </a:endParaRP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b="0" i="0" u="none" strike="noStrike" cap="none" dirty="0" smtClean="0">
                <a:solidFill>
                  <a:srgbClr val="00B0F0"/>
                </a:solidFill>
                <a:latin typeface="Algerian"/>
                <a:ea typeface="Algerian"/>
                <a:cs typeface="Algerian"/>
                <a:sym typeface="Algerian"/>
              </a:rPr>
              <a:t>Quiana Christenson</a:t>
            </a: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dirty="0" smtClean="0">
                <a:solidFill>
                  <a:srgbClr val="00B0F0"/>
                </a:solidFill>
                <a:latin typeface="Algerian"/>
                <a:sym typeface="Algerian"/>
              </a:rPr>
              <a:t>*Katelyn Mason</a:t>
            </a: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dirty="0" smtClean="0">
                <a:solidFill>
                  <a:srgbClr val="00B0F0"/>
                </a:solidFill>
                <a:latin typeface="Algerian"/>
                <a:sym typeface="Algerian"/>
              </a:rPr>
              <a:t>*Malaya Yague</a:t>
            </a: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dirty="0" smtClean="0">
                <a:solidFill>
                  <a:srgbClr val="00B0F0"/>
                </a:solidFill>
                <a:latin typeface="Algerian"/>
                <a:sym typeface="Algerian"/>
              </a:rPr>
              <a:t>*Elizabeth Haugen</a:t>
            </a:r>
          </a:p>
          <a:p>
            <a:pPr marL="0" marR="0" lvl="0" indent="0" algn="l" rtl="0">
              <a:spcBef>
                <a:spcPts val="11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Noto Sans Symbols"/>
              <a:buNone/>
            </a:pPr>
            <a:r>
              <a:rPr lang="en-US" sz="2800" dirty="0" smtClean="0">
                <a:solidFill>
                  <a:srgbClr val="00B0F0"/>
                </a:solidFill>
                <a:latin typeface="Algerian"/>
                <a:sym typeface="Algerian"/>
              </a:rPr>
              <a:t>*Annie Mathison</a:t>
            </a:r>
            <a:endParaRPr dirty="0">
              <a:solidFill>
                <a:srgbClr val="00B0F0"/>
              </a:solidFill>
            </a:endParaRPr>
          </a:p>
        </p:txBody>
      </p:sp>
      <p:pic>
        <p:nvPicPr>
          <p:cNvPr id="401" name="Google Shape;401;p44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52400"/>
            <a:ext cx="1181100" cy="104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1034" y="152399"/>
            <a:ext cx="1181100" cy="1042329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4"/>
          <p:cNvSpPr/>
          <p:nvPr/>
        </p:nvSpPr>
        <p:spPr>
          <a:xfrm>
            <a:off x="228600" y="1822985"/>
            <a:ext cx="4343400" cy="425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Devin Fuchs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Matthew </a:t>
            </a:r>
            <a:r>
              <a:rPr lang="en-US" sz="2800" dirty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Weiss</a:t>
            </a:r>
            <a:endParaRPr sz="2800" dirty="0">
              <a:solidFill>
                <a:srgbClr val="942102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Fritz Twedt</a:t>
            </a:r>
            <a:endParaRPr sz="2800" dirty="0">
              <a:solidFill>
                <a:srgbClr val="942102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Jacob </a:t>
            </a:r>
            <a:r>
              <a:rPr lang="en-US" sz="2800" dirty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Peterson</a:t>
            </a:r>
            <a:endParaRPr sz="2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Andrew </a:t>
            </a:r>
            <a:r>
              <a:rPr lang="en-US" sz="2800" dirty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Reller</a:t>
            </a:r>
            <a:endParaRPr sz="2800" dirty="0">
              <a:solidFill>
                <a:srgbClr val="942102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Mateo </a:t>
            </a:r>
            <a:r>
              <a:rPr lang="en-US" sz="2800" dirty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Engan</a:t>
            </a:r>
            <a:endParaRPr sz="2800" dirty="0">
              <a:solidFill>
                <a:srgbClr val="942102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Marcus Ornelas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*Jared Barrera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942102"/>
                </a:solidFill>
                <a:latin typeface="Algerian"/>
                <a:ea typeface="Algerian"/>
                <a:cs typeface="Algerian"/>
                <a:sym typeface="Algerian"/>
              </a:rPr>
              <a:t>*Timothy Halvorson</a:t>
            </a:r>
            <a:endParaRPr sz="2800" dirty="0">
              <a:solidFill>
                <a:srgbClr val="942102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404" name="Google Shape;404;p44"/>
          <p:cNvSpPr/>
          <p:nvPr/>
        </p:nvSpPr>
        <p:spPr>
          <a:xfrm>
            <a:off x="2742291" y="6304002"/>
            <a:ext cx="36594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*  Indicates First Year Skier</a:t>
            </a:r>
            <a:endParaRPr sz="1800" b="1" i="1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5"/>
          <p:cNvSpPr txBox="1">
            <a:spLocks noGrp="1"/>
          </p:cNvSpPr>
          <p:nvPr>
            <p:ph type="title"/>
          </p:nvPr>
        </p:nvSpPr>
        <p:spPr>
          <a:xfrm>
            <a:off x="722313" y="304801"/>
            <a:ext cx="7772400" cy="121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Ruge Boogie"/>
              <a:buNone/>
            </a:pPr>
            <a:r>
              <a:rPr lang="en-US" sz="6600" b="1" i="0" u="sng" strike="noStrike" cap="none" dirty="0">
                <a:solidFill>
                  <a:schemeClr val="lt1"/>
                </a:solidFill>
                <a:latin typeface="Ruge Boogie"/>
                <a:ea typeface="Ruge Boogie"/>
                <a:cs typeface="Ruge Boogie"/>
                <a:sym typeface="Ruge Boogie"/>
              </a:rPr>
              <a:t>Varsity Letter</a:t>
            </a:r>
            <a:endParaRPr sz="6600" b="0" i="0" u="sng" strike="noStrike" cap="none" dirty="0">
              <a:solidFill>
                <a:schemeClr val="lt1"/>
              </a:solidFill>
              <a:latin typeface="Ruge Boogie"/>
              <a:ea typeface="Ruge Boogie"/>
              <a:cs typeface="Ruge Boogie"/>
              <a:sym typeface="Ruge Boogie"/>
            </a:endParaRPr>
          </a:p>
        </p:txBody>
      </p:sp>
      <p:sp>
        <p:nvSpPr>
          <p:cNvPr id="411" name="Google Shape;411;p45"/>
          <p:cNvSpPr txBox="1">
            <a:spLocks noGrp="1"/>
          </p:cNvSpPr>
          <p:nvPr>
            <p:ph type="body" idx="1"/>
          </p:nvPr>
        </p:nvSpPr>
        <p:spPr>
          <a:xfrm>
            <a:off x="4793673" y="1789096"/>
            <a:ext cx="4350327" cy="3933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u="none" strike="noStrike" cap="none" dirty="0" smtClean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Joely </a:t>
            </a:r>
            <a:r>
              <a:rPr lang="en-US" sz="3200" b="1" i="1" u="none" strike="noStrike" cap="none" dirty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Palmer</a:t>
            </a:r>
            <a:endParaRPr sz="3200" b="1" i="1" u="none" strike="noStrike" cap="none" dirty="0">
              <a:solidFill>
                <a:srgbClr val="002060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u="none" strike="noStrike" cap="none" dirty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Marina Moyers</a:t>
            </a:r>
            <a:endParaRPr sz="3200" b="1" i="1" u="none" strike="noStrike" cap="none" dirty="0">
              <a:solidFill>
                <a:srgbClr val="002060"/>
              </a:solidFill>
              <a:latin typeface="Algerian"/>
              <a:ea typeface="Algerian"/>
              <a:cs typeface="Algerian"/>
              <a:sym typeface="Algerian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u="none" strike="noStrike" cap="none" dirty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Parker Cook</a:t>
            </a:r>
            <a:endParaRPr sz="3200" dirty="0"/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u="none" strike="noStrike" cap="none" dirty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Daphne </a:t>
            </a:r>
            <a:r>
              <a:rPr lang="en-US" sz="3200" b="1" i="1" u="none" strike="noStrike" cap="none" dirty="0" smtClean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Barrera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dirty="0" smtClean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Sydney Lanning**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u="none" strike="noStrike" cap="none" dirty="0" smtClean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Bailey Stahl**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192"/>
              </a:spcBef>
              <a:spcAft>
                <a:spcPts val="0"/>
              </a:spcAft>
              <a:buClr>
                <a:schemeClr val="lt2"/>
              </a:buClr>
              <a:buSzPts val="2960"/>
              <a:buFont typeface="Noto Sans Symbols"/>
              <a:buNone/>
            </a:pPr>
            <a:r>
              <a:rPr lang="en-US" sz="3200" b="1" i="1" dirty="0" smtClean="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rPr>
              <a:t>*Elise Vomacka**</a:t>
            </a:r>
            <a:endParaRPr sz="3200" b="1" i="1" u="none" strike="noStrike" cap="none" dirty="0">
              <a:solidFill>
                <a:srgbClr val="002060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412" name="Google Shape;412;p45"/>
          <p:cNvSpPr txBox="1">
            <a:spLocks noGrp="1"/>
          </p:cNvSpPr>
          <p:nvPr>
            <p:ph type="body" idx="1"/>
          </p:nvPr>
        </p:nvSpPr>
        <p:spPr>
          <a:xfrm>
            <a:off x="0" y="1789096"/>
            <a:ext cx="4793673" cy="4005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u="none" strike="noStrike" cap="none" dirty="0" smtClean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Andrew 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Haugen</a:t>
            </a:r>
            <a:endParaRPr sz="3200" dirty="0"/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u="none" strike="noStrike" cap="none" dirty="0" smtClean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Marquis </a:t>
            </a:r>
            <a:r>
              <a:rPr lang="en-US" sz="3200" b="1" i="1" u="none" strike="noStrike" cap="none" dirty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Christenson</a:t>
            </a:r>
            <a:endParaRPr sz="3200" dirty="0"/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u="none" strike="noStrike" cap="none" dirty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Daniel Halvorson</a:t>
            </a:r>
            <a:endParaRPr sz="3200" dirty="0"/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u="none" strike="noStrike" cap="none" dirty="0" smtClean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Will Trochlil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dirty="0" smtClean="0">
                <a:solidFill>
                  <a:schemeClr val="dk1"/>
                </a:solidFill>
                <a:latin typeface="Algerian"/>
                <a:sym typeface="Algerian"/>
              </a:rPr>
              <a:t>Blake Gibson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dirty="0" smtClean="0">
                <a:solidFill>
                  <a:schemeClr val="dk1"/>
                </a:solidFill>
                <a:latin typeface="Algerian"/>
                <a:sym typeface="Algerian"/>
              </a:rPr>
              <a:t>Shawn Mellies-U’ren**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1266"/>
              </a:spcBef>
              <a:spcAft>
                <a:spcPts val="0"/>
              </a:spcAft>
              <a:buClr>
                <a:schemeClr val="lt2"/>
              </a:buClr>
              <a:buSzPts val="3330"/>
              <a:buFont typeface="Noto Sans Symbols"/>
              <a:buNone/>
            </a:pPr>
            <a:r>
              <a:rPr lang="en-US" sz="3200" b="1" i="1" dirty="0" smtClean="0">
                <a:solidFill>
                  <a:schemeClr val="dk1"/>
                </a:solidFill>
                <a:latin typeface="Algerian"/>
                <a:sym typeface="Algerian"/>
              </a:rPr>
              <a:t>Hayden Anderson**</a:t>
            </a:r>
            <a:endParaRPr sz="3200" dirty="0"/>
          </a:p>
        </p:txBody>
      </p:sp>
      <p:pic>
        <p:nvPicPr>
          <p:cNvPr id="413" name="Google Shape;413;p45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457200"/>
            <a:ext cx="1181100" cy="104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5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457200"/>
            <a:ext cx="1181100" cy="1042329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5"/>
          <p:cNvSpPr/>
          <p:nvPr/>
        </p:nvSpPr>
        <p:spPr>
          <a:xfrm>
            <a:off x="1558081" y="5945026"/>
            <a:ext cx="6100864" cy="912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b="1" i="1" dirty="0">
                <a:solidFill>
                  <a:srgbClr val="00B050"/>
                </a:solidFill>
              </a:rPr>
              <a:t>*  Indicates First Year </a:t>
            </a:r>
            <a:r>
              <a:rPr lang="en-US" sz="2400" b="1" i="1" dirty="0" smtClean="0">
                <a:solidFill>
                  <a:srgbClr val="00B050"/>
                </a:solidFill>
              </a:rPr>
              <a:t>Skier</a:t>
            </a:r>
            <a:endParaRPr lang="en-US" sz="2400" b="1" i="1" dirty="0" smtClean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 smtClean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**Indicates </a:t>
            </a:r>
            <a:r>
              <a:rPr lang="en-US" sz="2400" b="1" i="1" dirty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First Varsity </a:t>
            </a:r>
            <a:r>
              <a:rPr lang="en-US" sz="2400" b="1" i="1" dirty="0" smtClean="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Letter for Nordic</a:t>
            </a:r>
            <a:endParaRPr sz="2400" b="1" i="1" dirty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" grpId="0" build="p"/>
      <p:bldP spid="41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6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7123080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imelight"/>
              <a:buNone/>
            </a:pPr>
            <a:r>
              <a:rPr lang="en-US" sz="6000" b="1" i="1" u="none" strike="noStrike" cap="none">
                <a:solidFill>
                  <a:schemeClr val="lt1"/>
                </a:solidFill>
                <a:latin typeface="Limelight"/>
                <a:ea typeface="Limelight"/>
                <a:cs typeface="Limelight"/>
                <a:sym typeface="Limelight"/>
              </a:rPr>
              <a:t>Team Awards</a:t>
            </a:r>
            <a:endParaRPr sz="6000" b="1" i="1" u="none" strike="noStrike" cap="none">
              <a:solidFill>
                <a:schemeClr val="lt1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421" name="Google Shape;421;p46"/>
          <p:cNvSpPr txBox="1">
            <a:spLocks noGrp="1"/>
          </p:cNvSpPr>
          <p:nvPr>
            <p:ph type="body" idx="1"/>
          </p:nvPr>
        </p:nvSpPr>
        <p:spPr>
          <a:xfrm>
            <a:off x="228600" y="1376637"/>
            <a:ext cx="84582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1" u="sng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Girls</a:t>
            </a:r>
            <a:endParaRPr dirty="0"/>
          </a:p>
          <a:p>
            <a:pPr marL="742950" marR="0" lvl="1" indent="-285750" algn="l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CLC Sportsmanship</a:t>
            </a:r>
          </a:p>
          <a:p>
            <a:pPr marL="742950" marR="0" lvl="1" indent="-285750" algn="l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Section </a:t>
            </a:r>
            <a:r>
              <a:rPr lang="en-US" sz="360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Team Academic Award – </a:t>
            </a:r>
            <a:r>
              <a:rPr lang="en-US" sz="3600" b="1" i="1" dirty="0" smtClean="0">
                <a:solidFill>
                  <a:schemeClr val="dk1"/>
                </a:solidFill>
              </a:rPr>
              <a:t>GOLD 3.801</a:t>
            </a:r>
            <a:endParaRPr sz="36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22" name="Google Shape;422;p46"/>
          <p:cNvSpPr txBox="1">
            <a:spLocks noGrp="1"/>
          </p:cNvSpPr>
          <p:nvPr>
            <p:ph type="body" idx="2"/>
          </p:nvPr>
        </p:nvSpPr>
        <p:spPr>
          <a:xfrm>
            <a:off x="228600" y="4038600"/>
            <a:ext cx="8610600" cy="1670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1" u="sng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Boys</a:t>
            </a:r>
            <a:endParaRPr dirty="0"/>
          </a:p>
          <a:p>
            <a:pPr marL="742950" marR="0" lvl="1" indent="-285750" algn="l" rtl="0">
              <a:spcBef>
                <a:spcPts val="132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oto Sans Symbols"/>
              <a:buChar char="○"/>
            </a:pPr>
            <a:r>
              <a:rPr lang="en-US" sz="3600" b="1" i="1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Section Team Academic Award – Silver </a:t>
            </a:r>
            <a:r>
              <a:rPr lang="en-US" sz="3600" b="1" i="1" u="none" strike="noStrike" cap="none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3.595</a:t>
            </a:r>
            <a:endParaRPr sz="3600" b="1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1" grpId="0" build="p"/>
      <p:bldP spid="42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7"/>
          <p:cNvSpPr txBox="1">
            <a:spLocks noGrp="1"/>
          </p:cNvSpPr>
          <p:nvPr>
            <p:ph type="title"/>
          </p:nvPr>
        </p:nvSpPr>
        <p:spPr>
          <a:xfrm>
            <a:off x="990599" y="2258292"/>
            <a:ext cx="7125113" cy="765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Wingdings" panose="05000000000000000000" pitchFamily="2" charset="2"/>
              <a:buChar char="q"/>
            </a:pPr>
            <a:r>
              <a:rPr lang="en-US" sz="3200" b="0" i="0" u="none" strike="noStrike" cap="none" dirty="0" smtClean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Daniel Halvorson</a:t>
            </a:r>
            <a:endParaRPr sz="3200" b="0" i="0" u="none" strike="noStrike" cap="none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Google Shape;427;p47"/>
          <p:cNvSpPr txBox="1">
            <a:spLocks/>
          </p:cNvSpPr>
          <p:nvPr/>
        </p:nvSpPr>
        <p:spPr>
          <a:xfrm>
            <a:off x="990599" y="685800"/>
            <a:ext cx="712511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i="1" u="sng" dirty="0" smtClean="0"/>
              <a:t>Next Years Voted Captains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Google Shape;427;p47"/>
          <p:cNvSpPr txBox="1">
            <a:spLocks/>
          </p:cNvSpPr>
          <p:nvPr/>
        </p:nvSpPr>
        <p:spPr>
          <a:xfrm>
            <a:off x="990599" y="3077285"/>
            <a:ext cx="6047510" cy="765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Will Trochlil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Google Shape;427;p47"/>
          <p:cNvSpPr txBox="1">
            <a:spLocks/>
          </p:cNvSpPr>
          <p:nvPr/>
        </p:nvSpPr>
        <p:spPr>
          <a:xfrm>
            <a:off x="990599" y="3842432"/>
            <a:ext cx="6227619" cy="765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tx1"/>
                </a:solidFill>
              </a:rPr>
              <a:t>Parker Cook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8"/>
          <p:cNvSpPr txBox="1">
            <a:spLocks noGrp="1"/>
          </p:cNvSpPr>
          <p:nvPr>
            <p:ph type="title"/>
          </p:nvPr>
        </p:nvSpPr>
        <p:spPr>
          <a:xfrm>
            <a:off x="990600" y="381000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Next Season</a:t>
            </a:r>
            <a:endParaRPr sz="32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3" name="Google Shape;433;p48"/>
          <p:cNvSpPr txBox="1">
            <a:spLocks noGrp="1"/>
          </p:cNvSpPr>
          <p:nvPr>
            <p:ph type="body" idx="1"/>
          </p:nvPr>
        </p:nvSpPr>
        <p:spPr>
          <a:xfrm>
            <a:off x="1009443" y="1143000"/>
            <a:ext cx="7125112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Skis for next year – Skate and Classic</a:t>
            </a:r>
            <a:endParaRPr sz="153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VCD Award</a:t>
            </a:r>
            <a:endParaRPr sz="153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Off season - Summer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Camps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Team workouts – cross training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Cardinal Conditioning</a:t>
            </a:r>
            <a:endParaRPr sz="136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What are you doing to get stronger and faster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2-3 times a week?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Spring and Fall sport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Summer</a:t>
            </a:r>
            <a:endParaRPr sz="136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53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Goals for next year</a:t>
            </a:r>
            <a:endParaRPr dirty="0"/>
          </a:p>
          <a:p>
            <a:pPr marL="742950" marR="0" lvl="1" indent="-28575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36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Some ideas are at the end of the stat book</a:t>
            </a:r>
            <a:endParaRPr dirty="0"/>
          </a:p>
          <a:p>
            <a:pPr marL="742950" marR="0" lvl="1" indent="-199390" algn="l" rtl="0">
              <a:lnSpc>
                <a:spcPct val="8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None/>
            </a:pPr>
            <a:endParaRPr sz="136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1" indent="0" algn="ctr" rtl="0">
              <a:lnSpc>
                <a:spcPct val="80000"/>
              </a:lnSpc>
              <a:spcBef>
                <a:spcPts val="1348"/>
              </a:spcBef>
              <a:spcAft>
                <a:spcPts val="0"/>
              </a:spcAft>
              <a:buClr>
                <a:schemeClr val="lt2"/>
              </a:buClr>
              <a:buSzPts val="3740"/>
              <a:buFont typeface="Noto Sans Symbols"/>
              <a:buNone/>
            </a:pPr>
            <a:r>
              <a:rPr lang="en-US" sz="3740" b="1" i="0" u="none" strike="noStrike" cap="none" dirty="0">
                <a:solidFill>
                  <a:schemeClr val="tx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Be Dedicated</a:t>
            </a:r>
            <a:endParaRPr dirty="0">
              <a:solidFill>
                <a:schemeClr val="tx1"/>
              </a:solidFill>
            </a:endParaRPr>
          </a:p>
          <a:p>
            <a:pPr marL="457200" marR="0" lvl="1" indent="0" algn="ctr" rtl="0">
              <a:lnSpc>
                <a:spcPct val="80000"/>
              </a:lnSpc>
              <a:spcBef>
                <a:spcPts val="1348"/>
              </a:spcBef>
              <a:spcAft>
                <a:spcPts val="0"/>
              </a:spcAft>
              <a:buClr>
                <a:schemeClr val="lt2"/>
              </a:buClr>
              <a:buSzPts val="3740"/>
              <a:buFont typeface="Noto Sans Symbols"/>
              <a:buNone/>
            </a:pPr>
            <a:r>
              <a:rPr lang="en-US" sz="3740" b="1" i="0" u="none" strike="noStrike" cap="none" dirty="0">
                <a:solidFill>
                  <a:schemeClr val="tx1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Be Consistent</a:t>
            </a:r>
            <a:endParaRPr sz="3740" b="1" i="0" u="none" strike="noStrike" cap="none" dirty="0">
              <a:solidFill>
                <a:schemeClr val="tx1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9"/>
          <p:cNvSpPr txBox="1"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Upcoming Fundraisers</a:t>
            </a:r>
            <a:endParaRPr sz="3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9" name="Google Shape;439;p49"/>
          <p:cNvSpPr txBox="1">
            <a:spLocks noGrp="1"/>
          </p:cNvSpPr>
          <p:nvPr>
            <p:ph type="body" idx="4294967295"/>
          </p:nvPr>
        </p:nvSpPr>
        <p:spPr>
          <a:xfrm>
            <a:off x="0" y="1295400"/>
            <a:ext cx="8229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Coffee Fundraiser</a:t>
            </a:r>
            <a:endParaRPr dirty="0"/>
          </a:p>
          <a:p>
            <a:pPr marL="342900" marR="0" lvl="0" indent="-1905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4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Brat Stand at Cashwise???</a:t>
            </a:r>
            <a:endParaRPr dirty="0"/>
          </a:p>
          <a:p>
            <a:pPr marL="1143000" marR="0" lvl="2" indent="-762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Ongoing fundraiser – Ecophones</a:t>
            </a:r>
            <a:endParaRPr sz="24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1905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24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Other </a:t>
            </a:r>
            <a:r>
              <a:rPr lang="en-US" sz="24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fundraisers</a:t>
            </a:r>
            <a:endParaRPr sz="24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0"/>
          <p:cNvSpPr txBox="1">
            <a:spLocks noGrp="1"/>
          </p:cNvSpPr>
          <p:nvPr>
            <p:ph type="title"/>
          </p:nvPr>
        </p:nvSpPr>
        <p:spPr>
          <a:xfrm>
            <a:off x="457200" y="1"/>
            <a:ext cx="8382000" cy="1982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Arial"/>
              <a:buNone/>
            </a:pPr>
            <a:r>
              <a:rPr lang="en-US" sz="4400" b="1" i="1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Thank </a:t>
            </a:r>
            <a:r>
              <a:rPr lang="en-US" sz="4400" b="1" i="1" u="none" strike="noStrike" cap="none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you,</a:t>
            </a:r>
            <a:r>
              <a:rPr lang="en-US" sz="4400" b="1" i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400" b="1" i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1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4400" b="1" i="1" u="none" strike="noStrike" cap="none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ee </a:t>
            </a:r>
            <a:r>
              <a:rPr lang="en-US" sz="4400" b="1" i="1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you next </a:t>
            </a:r>
            <a:r>
              <a:rPr lang="en-US" sz="4400" b="1" i="1" u="none" strike="noStrike" cap="none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season.</a:t>
            </a:r>
            <a:br>
              <a:rPr lang="en-US" sz="4400" b="1" i="1" u="none" strike="noStrike" cap="none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1" dirty="0" smtClean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Seniors we will miss you!</a:t>
            </a:r>
            <a:endParaRPr sz="4400" b="1" i="1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50"/>
          <p:cNvSpPr txBox="1">
            <a:spLocks noGrp="1"/>
          </p:cNvSpPr>
          <p:nvPr>
            <p:ph type="body" idx="1"/>
          </p:nvPr>
        </p:nvSpPr>
        <p:spPr>
          <a:xfrm>
            <a:off x="884314" y="4778754"/>
            <a:ext cx="7125112" cy="207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5"/>
              <a:buFont typeface="Noto Sans Symbols"/>
              <a:buNone/>
            </a:pPr>
            <a:endParaRPr sz="1665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51"/>
              </a:spcBef>
              <a:spcAft>
                <a:spcPts val="0"/>
              </a:spcAft>
              <a:buClr>
                <a:schemeClr val="lt2"/>
              </a:buClr>
              <a:buSzPts val="1757"/>
              <a:buFont typeface="Noto Sans Symbols"/>
              <a:buChar char="○"/>
            </a:pPr>
            <a:r>
              <a:rPr lang="en-US" sz="1757" b="1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If not turned in yet, please bring your uniform and/or equipment and turn it </a:t>
            </a:r>
            <a:r>
              <a:rPr lang="en-US" sz="1757" b="1" i="1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</a:t>
            </a:r>
            <a:endParaRPr sz="1757" b="1" i="1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951"/>
              </a:spcBef>
              <a:spcAft>
                <a:spcPts val="0"/>
              </a:spcAft>
              <a:buClr>
                <a:schemeClr val="lt2"/>
              </a:buClr>
              <a:buSzPts val="1757"/>
              <a:buFont typeface="Noto Sans Symbols"/>
              <a:buChar char="○"/>
            </a:pPr>
            <a:r>
              <a:rPr lang="en-US" sz="1757" b="1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Make sure your locker is cleaned </a:t>
            </a:r>
            <a:r>
              <a:rPr lang="en-US" sz="1757" b="1" i="1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out</a:t>
            </a:r>
            <a:endParaRPr sz="1665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ctr" rtl="0">
              <a:lnSpc>
                <a:spcPct val="80000"/>
              </a:lnSpc>
              <a:spcBef>
                <a:spcPts val="1488"/>
              </a:spcBef>
              <a:spcAft>
                <a:spcPts val="0"/>
              </a:spcAft>
              <a:buClr>
                <a:schemeClr val="lt2"/>
              </a:buClr>
              <a:buSzPts val="4440"/>
              <a:buFont typeface="Noto Sans Symbols"/>
              <a:buChar char="○"/>
            </a:pPr>
            <a:r>
              <a:rPr lang="en-US" sz="2400" b="1" i="0" u="none" strike="noStrike" cap="none" dirty="0">
                <a:solidFill>
                  <a:schemeClr val="tx1"/>
                </a:solidFill>
                <a:latin typeface="Meddon"/>
                <a:ea typeface="Meddon"/>
                <a:cs typeface="Meddon"/>
                <a:sym typeface="Meddon"/>
              </a:rPr>
              <a:t>A special thanks to parents and coaching staff for the hard work they put in</a:t>
            </a:r>
            <a:endParaRPr sz="2400" b="1" i="0" u="none" strike="noStrike" cap="none" dirty="0">
              <a:solidFill>
                <a:schemeClr val="tx1"/>
              </a:solidFill>
              <a:latin typeface="Meddon"/>
              <a:ea typeface="Meddon"/>
              <a:cs typeface="Meddon"/>
              <a:sym typeface="Meddon"/>
            </a:endParaRPr>
          </a:p>
          <a:p>
            <a:pPr marL="342900" marR="0" lvl="0" indent="-237172" algn="l" rtl="0">
              <a:lnSpc>
                <a:spcPct val="80000"/>
              </a:lnSpc>
              <a:spcBef>
                <a:spcPts val="933"/>
              </a:spcBef>
              <a:spcAft>
                <a:spcPts val="0"/>
              </a:spcAft>
              <a:buClr>
                <a:schemeClr val="lt2"/>
              </a:buClr>
              <a:buSzPts val="1665"/>
              <a:buFont typeface="Noto Sans Symbols"/>
              <a:buNone/>
            </a:pPr>
            <a:endParaRPr sz="1665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239" y="1982805"/>
            <a:ext cx="4193922" cy="2795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rgbClr val="000000"/>
      </a:dk1>
      <a:lt1>
        <a:srgbClr val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706</TotalTime>
  <Words>628</Words>
  <Application>Microsoft Office PowerPoint</Application>
  <PresentationFormat>On-screen Show (4:3)</PresentationFormat>
  <Paragraphs>240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67" baseType="lpstr">
      <vt:lpstr>Pinyon Script</vt:lpstr>
      <vt:lpstr>Courier New</vt:lpstr>
      <vt:lpstr>Teko</vt:lpstr>
      <vt:lpstr>Libre Baskerville</vt:lpstr>
      <vt:lpstr>Ruge Boogie</vt:lpstr>
      <vt:lpstr>Archivo Narrow</vt:lpstr>
      <vt:lpstr>Courgette</vt:lpstr>
      <vt:lpstr>Milonga</vt:lpstr>
      <vt:lpstr>MV Boli</vt:lpstr>
      <vt:lpstr>Caveat</vt:lpstr>
      <vt:lpstr>Architects Daughter</vt:lpstr>
      <vt:lpstr>Meddon</vt:lpstr>
      <vt:lpstr>Ribeye</vt:lpstr>
      <vt:lpstr>Quintessential</vt:lpstr>
      <vt:lpstr>Arial</vt:lpstr>
      <vt:lpstr>Wingdings</vt:lpstr>
      <vt:lpstr>Castellar</vt:lpstr>
      <vt:lpstr>Nunito</vt:lpstr>
      <vt:lpstr>Limelight</vt:lpstr>
      <vt:lpstr>Verdana</vt:lpstr>
      <vt:lpstr>Bad Script</vt:lpstr>
      <vt:lpstr>Eater</vt:lpstr>
      <vt:lpstr>Calibri</vt:lpstr>
      <vt:lpstr>Kaushan Script</vt:lpstr>
      <vt:lpstr>Noto Sans Symbols</vt:lpstr>
      <vt:lpstr>Algerian</vt:lpstr>
      <vt:lpstr>Helvetica Neue</vt:lpstr>
      <vt:lpstr>Rage Italic</vt:lpstr>
      <vt:lpstr>Summer</vt:lpstr>
      <vt:lpstr>2018-2019</vt:lpstr>
      <vt:lpstr>Willmar Nordic Ski Team</vt:lpstr>
      <vt:lpstr>Welcome</vt:lpstr>
      <vt:lpstr>Awards</vt:lpstr>
      <vt:lpstr>Captains this year</vt:lpstr>
      <vt:lpstr>Willmar Nordic MS/JH Team Awards</vt:lpstr>
      <vt:lpstr>Grades 6-9 Please come up front as your award is presented</vt:lpstr>
      <vt:lpstr>Jared Barrera -Apollo Rookie Race -Brainerd</vt:lpstr>
      <vt:lpstr>Annie Mathison -Brainerd</vt:lpstr>
      <vt:lpstr>PowerPoint Presentation</vt:lpstr>
      <vt:lpstr>PowerPoint Presentation</vt:lpstr>
      <vt:lpstr>Andrew Reller</vt:lpstr>
      <vt:lpstr>PowerPoint Presentation</vt:lpstr>
      <vt:lpstr>JH Championship Recognition</vt:lpstr>
      <vt:lpstr>Varsity/JV Team Awards</vt:lpstr>
      <vt:lpstr>Please come up as your name is presented</vt:lpstr>
      <vt:lpstr>Timothy Halvorson</vt:lpstr>
      <vt:lpstr>Blake Gibson</vt:lpstr>
      <vt:lpstr>Andrew Haugen CLC Skate</vt:lpstr>
      <vt:lpstr>Daniel Halvorson</vt:lpstr>
      <vt:lpstr>Marquis Christenson</vt:lpstr>
      <vt:lpstr>Andrew Haugen</vt:lpstr>
      <vt:lpstr>Marina Moyers</vt:lpstr>
      <vt:lpstr>Cardinal Award</vt:lpstr>
      <vt:lpstr>PowerPoint Presentation</vt:lpstr>
      <vt:lpstr>Coaches Award</vt:lpstr>
      <vt:lpstr>Best Manager Ever!</vt:lpstr>
      <vt:lpstr>CLC – Performer of the Week</vt:lpstr>
      <vt:lpstr>CLC – Honorable Mention All Conference (at Large)</vt:lpstr>
      <vt:lpstr>CLC – Honorable Mention All Conference</vt:lpstr>
      <vt:lpstr>Section All State Academic – 3.9 Sydney Lanning Elise Vomacka</vt:lpstr>
      <vt:lpstr>Participation Awards</vt:lpstr>
      <vt:lpstr>Varsity Letter</vt:lpstr>
      <vt:lpstr>Team Awards</vt:lpstr>
      <vt:lpstr>Daniel Halvorson</vt:lpstr>
      <vt:lpstr>Next Season</vt:lpstr>
      <vt:lpstr>Upcoming Fundraisers</vt:lpstr>
      <vt:lpstr>Thank you, See you next season. Seniors we will miss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2017-2018</dc:title>
  <dc:creator>Haugen Brad</dc:creator>
  <cp:lastModifiedBy>Bradley Haugen</cp:lastModifiedBy>
  <cp:revision>52</cp:revision>
  <dcterms:modified xsi:type="dcterms:W3CDTF">2019-03-10T19:02:51Z</dcterms:modified>
</cp:coreProperties>
</file>